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7"/>
  </p:notesMasterIdLst>
  <p:sldIdLst>
    <p:sldId id="258" r:id="rId2"/>
    <p:sldId id="261" r:id="rId3"/>
    <p:sldId id="256" r:id="rId4"/>
    <p:sldId id="262" r:id="rId5"/>
    <p:sldId id="265" r:id="rId6"/>
    <p:sldId id="277" r:id="rId7"/>
    <p:sldId id="267" r:id="rId8"/>
    <p:sldId id="269" r:id="rId9"/>
    <p:sldId id="274" r:id="rId10"/>
    <p:sldId id="275" r:id="rId11"/>
    <p:sldId id="276" r:id="rId12"/>
    <p:sldId id="271" r:id="rId13"/>
    <p:sldId id="272" r:id="rId14"/>
    <p:sldId id="257" r:id="rId15"/>
    <p:sldId id="25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8" autoAdjust="0"/>
    <p:restoredTop sz="94660"/>
  </p:normalViewPr>
  <p:slideViewPr>
    <p:cSldViewPr snapToGrid="0">
      <p:cViewPr varScale="1">
        <p:scale>
          <a:sx n="65" d="100"/>
          <a:sy n="65" d="100"/>
        </p:scale>
        <p:origin x="10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6C4F9-E7DC-43D7-AB4D-CC3FF5BBFFAD}" type="datetimeFigureOut">
              <a:rPr lang="en-US" smtClean="0"/>
              <a:t>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D6EEE-E578-4643-99BD-DF74EF61F30E}" type="slidenum">
              <a:rPr lang="en-US" smtClean="0"/>
              <a:t>‹#›</a:t>
            </a:fld>
            <a:endParaRPr lang="en-US"/>
          </a:p>
        </p:txBody>
      </p:sp>
    </p:spTree>
    <p:extLst>
      <p:ext uri="{BB962C8B-B14F-4D97-AF65-F5344CB8AC3E}">
        <p14:creationId xmlns:p14="http://schemas.microsoft.com/office/powerpoint/2010/main" val="2592215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a:t>როცა</a:t>
            </a:r>
            <a:r>
              <a:rPr lang="ka-GE" baseline="0"/>
              <a:t> გრძნობ სიამოვნებას, კიდევ რას გრძნობ ხოლმე ამასთან ერთად, რატომ არის მნიშვნ. სიამოვნების განცდა, რა ღირებულ აქვს ამ განცდას... ეძებ ხოლმე სიამოვნ. მიღებ.  თუ გადადის ბედნ, რა მნიშვ. აქვს ბედნ, რა არის რა განიჭებს ხოლმე ბედნერეი.</a:t>
            </a:r>
            <a:endParaRPr lang="en-US"/>
          </a:p>
        </p:txBody>
      </p:sp>
      <p:sp>
        <p:nvSpPr>
          <p:cNvPr id="4" name="Slide Number Placeholder 3"/>
          <p:cNvSpPr>
            <a:spLocks noGrp="1"/>
          </p:cNvSpPr>
          <p:nvPr>
            <p:ph type="sldNum" sz="quarter" idx="10"/>
          </p:nvPr>
        </p:nvSpPr>
        <p:spPr/>
        <p:txBody>
          <a:bodyPr/>
          <a:lstStyle/>
          <a:p>
            <a:fld id="{D95B9792-C4EB-4F92-94A6-9B816CCDC4A9}" type="slidenum">
              <a:rPr lang="en-US" smtClean="0"/>
              <a:t>10</a:t>
            </a:fld>
            <a:endParaRPr lang="en-US"/>
          </a:p>
        </p:txBody>
      </p:sp>
    </p:spTree>
    <p:extLst>
      <p:ext uri="{BB962C8B-B14F-4D97-AF65-F5344CB8AC3E}">
        <p14:creationId xmlns:p14="http://schemas.microsoft.com/office/powerpoint/2010/main" val="320475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a:t>რა თვისებები აქვს</a:t>
            </a:r>
            <a:r>
              <a:rPr lang="ka-GE" baseline="0"/>
              <a:t> - გაზიანობა მომწ. რატომ მოგწონს გაზიანი პროდ.?  - მაცოცხლებელი. რატომ მოგწონს მაცოცხ. რა ემოცი გაქვს კიდევ? - წყურვილს მიკლავს/მაკმაყოფილებს... რა მნიშვნ აქვს ხოლმე შენთვის ცხოვრებაში, როცა რაღაცას იკმაყოფ, რატომაა მნიშვნ. რომ წყურ. დაიკმ? - მეტი მივიღო ცხოვრებისაგან? - მეტს ვიღებ ცხოვრებისაგან. რატომაა მნიშვნელოვანი რომ მეტი მიიღო ცხოვრებისაგან, რას გრძნობ ამ დროს, როცა მეტს იღებ, ყველაფერს იღებ, რაც გჭირდება? - უკეთესად ვგრძნობ თავს. რას ნიშნავს შენთვის როცა თავს უკეთესად გრძნობ? როდის გეუფლება ეს განცდა? რას უკავშირდება კიდევ ეს განცდა. - თავდაჯერებული ვარ, თვითკმაყოფილი (თუ არ ვღელავ, არ ვშფოთავ..გადავაკეთოთ...ის ადამიანები, რომლებიც კარგად გრძნობენ თავს, როგორები არიან....</a:t>
            </a:r>
            <a:endParaRPr lang="en-US"/>
          </a:p>
        </p:txBody>
      </p:sp>
      <p:sp>
        <p:nvSpPr>
          <p:cNvPr id="4" name="Slide Number Placeholder 3"/>
          <p:cNvSpPr>
            <a:spLocks noGrp="1"/>
          </p:cNvSpPr>
          <p:nvPr>
            <p:ph type="sldNum" sz="quarter" idx="10"/>
          </p:nvPr>
        </p:nvSpPr>
        <p:spPr/>
        <p:txBody>
          <a:bodyPr/>
          <a:lstStyle/>
          <a:p>
            <a:fld id="{D95B9792-C4EB-4F92-94A6-9B816CCDC4A9}" type="slidenum">
              <a:rPr lang="en-US" smtClean="0"/>
              <a:t>11</a:t>
            </a:fld>
            <a:endParaRPr lang="en-US"/>
          </a:p>
        </p:txBody>
      </p:sp>
    </p:spTree>
    <p:extLst>
      <p:ext uri="{BB962C8B-B14F-4D97-AF65-F5344CB8AC3E}">
        <p14:creationId xmlns:p14="http://schemas.microsoft.com/office/powerpoint/2010/main" val="675326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F5CC92-9700-4812-8A81-50BAABBFB4CC}"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E7017A-DFDB-40E8-96D8-0AF8396578AA}"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5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6BF5CC92-9700-4812-8A81-50BAABBFB4CC}" type="datetimeFigureOut">
              <a:rPr lang="en-US" smtClean="0"/>
              <a:t>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E7017A-DFDB-40E8-96D8-0AF8396578AA}" type="slidenum">
              <a:rPr lang="en-US" smtClean="0"/>
              <a:t>‹#›</a:t>
            </a:fld>
            <a:endParaRPr lang="en-US" dirty="0"/>
          </a:p>
        </p:txBody>
      </p:sp>
    </p:spTree>
    <p:extLst>
      <p:ext uri="{BB962C8B-B14F-4D97-AF65-F5344CB8AC3E}">
        <p14:creationId xmlns:p14="http://schemas.microsoft.com/office/powerpoint/2010/main" val="225044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F5CC92-9700-4812-8A81-50BAABBFB4CC}"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E7017A-DFDB-40E8-96D8-0AF8396578AA}" type="slidenum">
              <a:rPr lang="en-US" smtClean="0"/>
              <a:t>‹#›</a:t>
            </a:fld>
            <a:endParaRPr lang="en-US" dirty="0"/>
          </a:p>
        </p:txBody>
      </p:sp>
    </p:spTree>
    <p:extLst>
      <p:ext uri="{BB962C8B-B14F-4D97-AF65-F5344CB8AC3E}">
        <p14:creationId xmlns:p14="http://schemas.microsoft.com/office/powerpoint/2010/main" val="3451322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F5CC92-9700-4812-8A81-50BAABBFB4CC}"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E7017A-DFDB-40E8-96D8-0AF8396578AA}"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80306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F5CC92-9700-4812-8A81-50BAABBFB4CC}"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E7017A-DFDB-40E8-96D8-0AF8396578AA}" type="slidenum">
              <a:rPr lang="en-US" smtClean="0"/>
              <a:t>‹#›</a:t>
            </a:fld>
            <a:endParaRPr lang="en-US" dirty="0"/>
          </a:p>
        </p:txBody>
      </p:sp>
    </p:spTree>
    <p:extLst>
      <p:ext uri="{BB962C8B-B14F-4D97-AF65-F5344CB8AC3E}">
        <p14:creationId xmlns:p14="http://schemas.microsoft.com/office/powerpoint/2010/main" val="1258942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F5CC92-9700-4812-8A81-50BAABBFB4CC}"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E7017A-DFDB-40E8-96D8-0AF8396578AA}"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8661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F5CC92-9700-4812-8A81-50BAABBFB4CC}"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E7017A-DFDB-40E8-96D8-0AF8396578AA}" type="slidenum">
              <a:rPr lang="en-US" smtClean="0"/>
              <a:t>‹#›</a:t>
            </a:fld>
            <a:endParaRPr lang="en-US" dirty="0"/>
          </a:p>
        </p:txBody>
      </p:sp>
    </p:spTree>
    <p:extLst>
      <p:ext uri="{BB962C8B-B14F-4D97-AF65-F5344CB8AC3E}">
        <p14:creationId xmlns:p14="http://schemas.microsoft.com/office/powerpoint/2010/main" val="137616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F5CC92-9700-4812-8A81-50BAABBFB4CC}"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E7017A-DFDB-40E8-96D8-0AF8396578AA}" type="slidenum">
              <a:rPr lang="en-US" smtClean="0"/>
              <a:t>‹#›</a:t>
            </a:fld>
            <a:endParaRPr lang="en-US" dirty="0"/>
          </a:p>
        </p:txBody>
      </p:sp>
    </p:spTree>
    <p:extLst>
      <p:ext uri="{BB962C8B-B14F-4D97-AF65-F5344CB8AC3E}">
        <p14:creationId xmlns:p14="http://schemas.microsoft.com/office/powerpoint/2010/main" val="2250090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F5CC92-9700-4812-8A81-50BAABBFB4CC}"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E7017A-DFDB-40E8-96D8-0AF8396578AA}" type="slidenum">
              <a:rPr lang="en-US" smtClean="0"/>
              <a:t>‹#›</a:t>
            </a:fld>
            <a:endParaRPr lang="en-US" dirty="0"/>
          </a:p>
        </p:txBody>
      </p:sp>
    </p:spTree>
    <p:extLst>
      <p:ext uri="{BB962C8B-B14F-4D97-AF65-F5344CB8AC3E}">
        <p14:creationId xmlns:p14="http://schemas.microsoft.com/office/powerpoint/2010/main" val="389612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F5CC92-9700-4812-8A81-50BAABBFB4CC}"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E7017A-DFDB-40E8-96D8-0AF8396578AA}" type="slidenum">
              <a:rPr lang="en-US" smtClean="0"/>
              <a:t>‹#›</a:t>
            </a:fld>
            <a:endParaRPr lang="en-US" dirty="0"/>
          </a:p>
        </p:txBody>
      </p:sp>
    </p:spTree>
    <p:extLst>
      <p:ext uri="{BB962C8B-B14F-4D97-AF65-F5344CB8AC3E}">
        <p14:creationId xmlns:p14="http://schemas.microsoft.com/office/powerpoint/2010/main" val="3856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F5CC92-9700-4812-8A81-50BAABBFB4CC}" type="datetimeFigureOut">
              <a:rPr lang="en-US" smtClean="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E7017A-DFDB-40E8-96D8-0AF8396578AA}" type="slidenum">
              <a:rPr lang="en-US" smtClean="0"/>
              <a:t>‹#›</a:t>
            </a:fld>
            <a:endParaRPr lang="en-US" dirty="0"/>
          </a:p>
        </p:txBody>
      </p:sp>
    </p:spTree>
    <p:extLst>
      <p:ext uri="{BB962C8B-B14F-4D97-AF65-F5344CB8AC3E}">
        <p14:creationId xmlns:p14="http://schemas.microsoft.com/office/powerpoint/2010/main" val="160996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F5CC92-9700-4812-8A81-50BAABBFB4CC}" type="datetimeFigureOut">
              <a:rPr lang="en-US" smtClean="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E7017A-DFDB-40E8-96D8-0AF8396578AA}" type="slidenum">
              <a:rPr lang="en-US" smtClean="0"/>
              <a:t>‹#›</a:t>
            </a:fld>
            <a:endParaRPr lang="en-US" dirty="0"/>
          </a:p>
        </p:txBody>
      </p:sp>
    </p:spTree>
    <p:extLst>
      <p:ext uri="{BB962C8B-B14F-4D97-AF65-F5344CB8AC3E}">
        <p14:creationId xmlns:p14="http://schemas.microsoft.com/office/powerpoint/2010/main" val="4281659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F5CC92-9700-4812-8A81-50BAABBFB4CC}" type="datetimeFigureOut">
              <a:rPr lang="en-US" smtClean="0"/>
              <a:t>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E7017A-DFDB-40E8-96D8-0AF8396578AA}" type="slidenum">
              <a:rPr lang="en-US" smtClean="0"/>
              <a:t>‹#›</a:t>
            </a:fld>
            <a:endParaRPr lang="en-US" dirty="0"/>
          </a:p>
        </p:txBody>
      </p:sp>
    </p:spTree>
    <p:extLst>
      <p:ext uri="{BB962C8B-B14F-4D97-AF65-F5344CB8AC3E}">
        <p14:creationId xmlns:p14="http://schemas.microsoft.com/office/powerpoint/2010/main" val="128418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F5CC92-9700-4812-8A81-50BAABBFB4CC}" type="datetimeFigureOut">
              <a:rPr lang="en-US" smtClean="0"/>
              <a:t>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E7017A-DFDB-40E8-96D8-0AF8396578AA}" type="slidenum">
              <a:rPr lang="en-US" smtClean="0"/>
              <a:t>‹#›</a:t>
            </a:fld>
            <a:endParaRPr lang="en-US" dirty="0"/>
          </a:p>
        </p:txBody>
      </p:sp>
    </p:spTree>
    <p:extLst>
      <p:ext uri="{BB962C8B-B14F-4D97-AF65-F5344CB8AC3E}">
        <p14:creationId xmlns:p14="http://schemas.microsoft.com/office/powerpoint/2010/main" val="8821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5CC92-9700-4812-8A81-50BAABBFB4CC}" type="datetimeFigureOut">
              <a:rPr lang="en-US" smtClean="0"/>
              <a:t>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E7017A-DFDB-40E8-96D8-0AF8396578AA}" type="slidenum">
              <a:rPr lang="en-US" smtClean="0"/>
              <a:t>‹#›</a:t>
            </a:fld>
            <a:endParaRPr lang="en-US" dirty="0"/>
          </a:p>
        </p:txBody>
      </p:sp>
    </p:spTree>
    <p:extLst>
      <p:ext uri="{BB962C8B-B14F-4D97-AF65-F5344CB8AC3E}">
        <p14:creationId xmlns:p14="http://schemas.microsoft.com/office/powerpoint/2010/main" val="159720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BF5CC92-9700-4812-8A81-50BAABBFB4CC}" type="datetimeFigureOut">
              <a:rPr lang="en-US" smtClean="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E7017A-DFDB-40E8-96D8-0AF8396578AA}" type="slidenum">
              <a:rPr lang="en-US" smtClean="0"/>
              <a:t>‹#›</a:t>
            </a:fld>
            <a:endParaRPr lang="en-US" dirty="0"/>
          </a:p>
        </p:txBody>
      </p:sp>
    </p:spTree>
    <p:extLst>
      <p:ext uri="{BB962C8B-B14F-4D97-AF65-F5344CB8AC3E}">
        <p14:creationId xmlns:p14="http://schemas.microsoft.com/office/powerpoint/2010/main" val="120510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BF5CC92-9700-4812-8A81-50BAABBFB4CC}" type="datetimeFigureOut">
              <a:rPr lang="en-US" smtClean="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E7017A-DFDB-40E8-96D8-0AF8396578AA}" type="slidenum">
              <a:rPr lang="en-US" smtClean="0"/>
              <a:t>‹#›</a:t>
            </a:fld>
            <a:endParaRPr lang="en-US" dirty="0"/>
          </a:p>
        </p:txBody>
      </p:sp>
    </p:spTree>
    <p:extLst>
      <p:ext uri="{BB962C8B-B14F-4D97-AF65-F5344CB8AC3E}">
        <p14:creationId xmlns:p14="http://schemas.microsoft.com/office/powerpoint/2010/main" val="212151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accent3">
                <a:lumMod val="75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BF5CC92-9700-4812-8A81-50BAABBFB4CC}" type="datetimeFigureOut">
              <a:rPr lang="en-US" smtClean="0"/>
              <a:t>12/3/2022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1E7017A-DFDB-40E8-96D8-0AF8396578AA}" type="slidenum">
              <a:rPr lang="en-US" smtClean="0"/>
              <a:t>‹#›</a:t>
            </a:fld>
            <a:endParaRPr lang="en-US" dirty="0"/>
          </a:p>
        </p:txBody>
      </p:sp>
    </p:spTree>
    <p:extLst>
      <p:ext uri="{BB962C8B-B14F-4D97-AF65-F5344CB8AC3E}">
        <p14:creationId xmlns:p14="http://schemas.microsoft.com/office/powerpoint/2010/main" val="4097894516"/>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youtube.com/watch?v=G0zuEtvnIA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ka-GE"/>
              <a:t>პროექციული მეთოდები მომხმარებლის ფსიქოლოგიაში</a:t>
            </a:r>
            <a:endParaRPr lang="en-US" dirty="0"/>
          </a:p>
        </p:txBody>
      </p:sp>
    </p:spTree>
    <p:extLst>
      <p:ext uri="{BB962C8B-B14F-4D97-AF65-F5344CB8AC3E}">
        <p14:creationId xmlns:p14="http://schemas.microsoft.com/office/powerpoint/2010/main" val="2375144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254" y="153463"/>
            <a:ext cx="8911687" cy="680255"/>
          </a:xfrm>
        </p:spPr>
        <p:txBody>
          <a:bodyPr>
            <a:normAutofit/>
          </a:bodyPr>
          <a:lstStyle/>
          <a:p>
            <a:r>
              <a:rPr lang="ka-GE" sz="2000"/>
              <a:t>„ლედერინგი“ როგორც მოტივაციის საკვლევი ტექნიკა</a:t>
            </a:r>
            <a:endParaRPr lang="en-US" sz="2000"/>
          </a:p>
        </p:txBody>
      </p:sp>
      <p:pic>
        <p:nvPicPr>
          <p:cNvPr id="1026" name="Picture 2" descr="Image result for laddering example in market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70985" y="1031236"/>
            <a:ext cx="7573905" cy="568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457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0482"/>
            <a:ext cx="7792248" cy="48083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83516" y="-70408"/>
            <a:ext cx="11370949" cy="1280890"/>
          </a:xfrm>
        </p:spPr>
        <p:txBody>
          <a:bodyPr>
            <a:normAutofit/>
          </a:bodyPr>
          <a:lstStyle/>
          <a:p>
            <a:r>
              <a:rPr lang="ka-GE" sz="2800"/>
              <a:t>„ლედერინგი’’, როგორც მოტივაციის საკვლევი ტექნიკა და შედეგების დამუშავება. ინტერვიუს მაგალითი </a:t>
            </a:r>
            <a:endParaRPr lang="en-US" sz="2800"/>
          </a:p>
        </p:txBody>
      </p:sp>
      <p:sp>
        <p:nvSpPr>
          <p:cNvPr id="2" name="Rectangle 1"/>
          <p:cNvSpPr/>
          <p:nvPr/>
        </p:nvSpPr>
        <p:spPr>
          <a:xfrm>
            <a:off x="5486147" y="6304665"/>
            <a:ext cx="3809056" cy="369332"/>
          </a:xfrm>
          <a:prstGeom prst="rect">
            <a:avLst/>
          </a:prstGeom>
        </p:spPr>
        <p:txBody>
          <a:bodyPr wrap="none">
            <a:spAutoFit/>
          </a:bodyPr>
          <a:lstStyle/>
          <a:p>
            <a:r>
              <a:rPr lang="en-US">
                <a:hlinkClick r:id="rId4"/>
              </a:rPr>
              <a:t>https://www.youtube.com/watch?v=G0zuEtvnIAY</a:t>
            </a:r>
            <a:endParaRPr lang="en-US"/>
          </a:p>
        </p:txBody>
      </p:sp>
      <p:pic>
        <p:nvPicPr>
          <p:cNvPr id="7" name="Picture 6"/>
          <p:cNvPicPr>
            <a:picLocks noChangeAspect="1"/>
          </p:cNvPicPr>
          <p:nvPr/>
        </p:nvPicPr>
        <p:blipFill rotWithShape="1">
          <a:blip r:embed="rId5"/>
          <a:srcRect l="11028" t="-7236" r="24838" b="7236"/>
          <a:stretch/>
        </p:blipFill>
        <p:spPr>
          <a:xfrm>
            <a:off x="8085706" y="2832805"/>
            <a:ext cx="4106294" cy="3296585"/>
          </a:xfrm>
          <a:prstGeom prst="rect">
            <a:avLst/>
          </a:prstGeom>
        </p:spPr>
      </p:pic>
    </p:spTree>
    <p:extLst>
      <p:ext uri="{BB962C8B-B14F-4D97-AF65-F5344CB8AC3E}">
        <p14:creationId xmlns:p14="http://schemas.microsoft.com/office/powerpoint/2010/main" val="201465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21" y="5560142"/>
            <a:ext cx="8534400" cy="1043857"/>
          </a:xfrm>
        </p:spPr>
        <p:txBody>
          <a:bodyPr>
            <a:normAutofit/>
          </a:bodyPr>
          <a:lstStyle/>
          <a:p>
            <a:r>
              <a:rPr lang="ka-GE" sz="2800"/>
              <a:t>ღრუბლიანი ნახატები</a:t>
            </a:r>
            <a:endParaRPr lang="en-US" sz="2800"/>
          </a:p>
        </p:txBody>
      </p:sp>
      <p:sp>
        <p:nvSpPr>
          <p:cNvPr id="5" name="TextBox 4"/>
          <p:cNvSpPr txBox="1"/>
          <p:nvPr/>
        </p:nvSpPr>
        <p:spPr>
          <a:xfrm>
            <a:off x="7098866" y="123439"/>
            <a:ext cx="4849091" cy="2739211"/>
          </a:xfrm>
          <a:prstGeom prst="rect">
            <a:avLst/>
          </a:prstGeom>
          <a:noFill/>
        </p:spPr>
        <p:txBody>
          <a:bodyPr wrap="square" rtlCol="0">
            <a:spAutoFit/>
          </a:bodyPr>
          <a:lstStyle/>
          <a:p>
            <a:r>
              <a:rPr lang="ka-GE" sz="2800"/>
              <a:t>კითხვები მესამე პირში:</a:t>
            </a:r>
          </a:p>
          <a:p>
            <a:endParaRPr lang="ka-GE"/>
          </a:p>
          <a:p>
            <a:r>
              <a:rPr lang="ka-GE"/>
              <a:t>როგორ ფიქრობ ქართველი სტუდენტების უმრავლესობა როგორი ტიპის კაფეს აირჩევს დაბადების დღის ჩასატარებლად? </a:t>
            </a:r>
            <a:endParaRPr lang="en-US"/>
          </a:p>
          <a:p>
            <a:endParaRPr lang="en-US"/>
          </a:p>
          <a:p>
            <a:r>
              <a:rPr lang="ka-GE"/>
              <a:t>ეს გოგონა რა პროდუქტს ირჩევს და რატომ? </a:t>
            </a:r>
            <a:endParaRPr lang="en-US"/>
          </a:p>
          <a:p>
            <a:endParaRPr lang="en-US"/>
          </a:p>
          <a:p>
            <a:endParaRPr lang="en-US"/>
          </a:p>
        </p:txBody>
      </p:sp>
      <p:pic>
        <p:nvPicPr>
          <p:cNvPr id="6" name="Picture 5"/>
          <p:cNvPicPr>
            <a:picLocks noChangeAspect="1"/>
          </p:cNvPicPr>
          <p:nvPr/>
        </p:nvPicPr>
        <p:blipFill>
          <a:blip r:embed="rId2"/>
          <a:stretch>
            <a:fillRect/>
          </a:stretch>
        </p:blipFill>
        <p:spPr>
          <a:xfrm>
            <a:off x="7191950" y="2861252"/>
            <a:ext cx="4592929" cy="2879630"/>
          </a:xfrm>
          <a:prstGeom prst="rect">
            <a:avLst/>
          </a:prstGeom>
        </p:spPr>
      </p:pic>
      <p:sp>
        <p:nvSpPr>
          <p:cNvPr id="7" name="Content Placeholder 6">
            <a:extLst>
              <a:ext uri="{FF2B5EF4-FFF2-40B4-BE49-F238E27FC236}">
                <a16:creationId xmlns:a16="http://schemas.microsoft.com/office/drawing/2014/main" id="{DD74D844-EDFB-4C09-A93B-A48CBB8028D3}"/>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593D0E39-DC6C-41CB-8B2F-69A37A9ECAED}"/>
              </a:ext>
            </a:extLst>
          </p:cNvPr>
          <p:cNvPicPr>
            <a:picLocks noChangeAspect="1"/>
          </p:cNvPicPr>
          <p:nvPr/>
        </p:nvPicPr>
        <p:blipFill>
          <a:blip r:embed="rId3"/>
          <a:stretch>
            <a:fillRect/>
          </a:stretch>
        </p:blipFill>
        <p:spPr>
          <a:xfrm>
            <a:off x="271753" y="65205"/>
            <a:ext cx="6373114" cy="5287113"/>
          </a:xfrm>
          <a:prstGeom prst="rect">
            <a:avLst/>
          </a:prstGeom>
        </p:spPr>
      </p:pic>
    </p:spTree>
    <p:extLst>
      <p:ext uri="{BB962C8B-B14F-4D97-AF65-F5344CB8AC3E}">
        <p14:creationId xmlns:p14="http://schemas.microsoft.com/office/powerpoint/2010/main" val="251344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9941" y="2923310"/>
            <a:ext cx="4439660" cy="1953491"/>
          </a:xfrm>
        </p:spPr>
        <p:txBody>
          <a:bodyPr/>
          <a:lstStyle/>
          <a:p>
            <a:r>
              <a:rPr lang="ka-GE"/>
              <a:t>წინადადების დასრულება</a:t>
            </a:r>
            <a:endParaRPr lang="en-US"/>
          </a:p>
        </p:txBody>
      </p:sp>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t="18847"/>
          <a:stretch/>
        </p:blipFill>
        <p:spPr>
          <a:xfrm>
            <a:off x="296308" y="882892"/>
            <a:ext cx="6487950" cy="5545395"/>
          </a:xfrm>
          <a:prstGeom prst="rect">
            <a:avLst/>
          </a:prstGeom>
        </p:spPr>
      </p:pic>
      <p:sp>
        <p:nvSpPr>
          <p:cNvPr id="3" name="TextBox 2"/>
          <p:cNvSpPr txBox="1"/>
          <p:nvPr/>
        </p:nvSpPr>
        <p:spPr>
          <a:xfrm>
            <a:off x="7599941" y="654292"/>
            <a:ext cx="1995054" cy="1477328"/>
          </a:xfrm>
          <a:prstGeom prst="rect">
            <a:avLst/>
          </a:prstGeom>
          <a:noFill/>
        </p:spPr>
        <p:txBody>
          <a:bodyPr wrap="square" rtlCol="0">
            <a:spAutoFit/>
          </a:bodyPr>
          <a:lstStyle/>
          <a:p>
            <a:r>
              <a:rPr lang="ka-GE"/>
              <a:t>ნიმუში: კითხვები და რესპოდენტის მიერ შევსებული პასუხები</a:t>
            </a:r>
            <a:endParaRPr lang="en-US"/>
          </a:p>
        </p:txBody>
      </p:sp>
    </p:spTree>
    <p:extLst>
      <p:ext uri="{BB962C8B-B14F-4D97-AF65-F5344CB8AC3E}">
        <p14:creationId xmlns:p14="http://schemas.microsoft.com/office/powerpoint/2010/main" val="3394029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10924"/>
          </a:xfrm>
        </p:spPr>
        <p:txBody>
          <a:bodyPr>
            <a:normAutofit fontScale="90000"/>
          </a:bodyPr>
          <a:lstStyle/>
          <a:p>
            <a:r>
              <a:rPr lang="ka-GE"/>
              <a:t>პერსონიფიკაცია. კითხვები მეთოდისათვის პერსონიფიკაცია</a:t>
            </a:r>
            <a:endParaRPr lang="en-US"/>
          </a:p>
        </p:txBody>
      </p:sp>
      <p:sp>
        <p:nvSpPr>
          <p:cNvPr id="3" name="Content Placeholder 2"/>
          <p:cNvSpPr>
            <a:spLocks noGrp="1"/>
          </p:cNvSpPr>
          <p:nvPr>
            <p:ph idx="1"/>
          </p:nvPr>
        </p:nvSpPr>
        <p:spPr>
          <a:xfrm>
            <a:off x="949796" y="1732202"/>
            <a:ext cx="10058400" cy="4663749"/>
          </a:xfrm>
        </p:spPr>
        <p:txBody>
          <a:bodyPr>
            <a:normAutofit lnSpcReduction="10000"/>
          </a:bodyPr>
          <a:lstStyle/>
          <a:p>
            <a:r>
              <a:rPr lang="ka-GE">
                <a:solidFill>
                  <a:schemeClr val="tx1"/>
                </a:solidFill>
              </a:rPr>
              <a:t>ქალია თუ კაცი?</a:t>
            </a:r>
          </a:p>
          <a:p>
            <a:r>
              <a:rPr lang="ka-GE">
                <a:solidFill>
                  <a:schemeClr val="tx1"/>
                </a:solidFill>
              </a:rPr>
              <a:t>ახალგაზრდა თუ ასაკიანი? მითხარით ასაკი</a:t>
            </a:r>
          </a:p>
          <a:p>
            <a:r>
              <a:rPr lang="ka-GE">
                <a:solidFill>
                  <a:schemeClr val="tx1"/>
                </a:solidFill>
              </a:rPr>
              <a:t>როგორ გამოიყურება?</a:t>
            </a:r>
          </a:p>
          <a:p>
            <a:r>
              <a:rPr lang="ka-GE">
                <a:solidFill>
                  <a:schemeClr val="tx1"/>
                </a:solidFill>
              </a:rPr>
              <a:t>რა აცვია? ფეხსაცმელი? ქუდი? აქსესუარები? ჩანთა?</a:t>
            </a:r>
          </a:p>
          <a:p>
            <a:r>
              <a:rPr lang="ka-GE">
                <a:solidFill>
                  <a:schemeClr val="tx1"/>
                </a:solidFill>
              </a:rPr>
              <a:t>სიარულის როგორი მანერა აქვს?</a:t>
            </a:r>
          </a:p>
          <a:p>
            <a:r>
              <a:rPr lang="ka-GE">
                <a:solidFill>
                  <a:schemeClr val="tx1"/>
                </a:solidFill>
              </a:rPr>
              <a:t>სად ცხოვრობს? როგორი სახლი აქვს?</a:t>
            </a:r>
          </a:p>
          <a:p>
            <a:r>
              <a:rPr lang="ka-GE">
                <a:solidFill>
                  <a:schemeClr val="tx1"/>
                </a:solidFill>
              </a:rPr>
              <a:t>სად მუშაობს? როგორი სამუშაო აქვს?</a:t>
            </a:r>
          </a:p>
          <a:p>
            <a:r>
              <a:rPr lang="ka-GE">
                <a:solidFill>
                  <a:schemeClr val="tx1"/>
                </a:solidFill>
              </a:rPr>
              <a:t>რისი კეთება უყვარს? ჰობი რა არის?</a:t>
            </a:r>
          </a:p>
          <a:p>
            <a:r>
              <a:rPr lang="ka-GE">
                <a:solidFill>
                  <a:schemeClr val="tx1"/>
                </a:solidFill>
              </a:rPr>
              <a:t>როგორ ერთობა? სად ერთობა?</a:t>
            </a:r>
          </a:p>
          <a:p>
            <a:r>
              <a:rPr lang="ka-GE">
                <a:solidFill>
                  <a:schemeClr val="tx1"/>
                </a:solidFill>
              </a:rPr>
              <a:t>ვინ არიან მისი მეგობრები?</a:t>
            </a:r>
          </a:p>
          <a:p>
            <a:r>
              <a:rPr lang="ka-GE">
                <a:solidFill>
                  <a:schemeClr val="tx1"/>
                </a:solidFill>
              </a:rPr>
              <a:t>რა პიროვნული თვისებები აქვს?</a:t>
            </a:r>
          </a:p>
        </p:txBody>
      </p:sp>
    </p:spTree>
    <p:extLst>
      <p:ext uri="{BB962C8B-B14F-4D97-AF65-F5344CB8AC3E}">
        <p14:creationId xmlns:p14="http://schemas.microsoft.com/office/powerpoint/2010/main" val="834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992" y="0"/>
            <a:ext cx="8534400" cy="1507067"/>
          </a:xfrm>
        </p:spPr>
        <p:txBody>
          <a:bodyPr/>
          <a:lstStyle/>
          <a:p>
            <a:r>
              <a:rPr lang="ka-GE"/>
              <a:t>პლანეტები. კითხვები მეთოდისათვის „პლანეტები“</a:t>
            </a:r>
            <a:endParaRPr lang="en-US" dirty="0"/>
          </a:p>
        </p:txBody>
      </p:sp>
      <p:sp>
        <p:nvSpPr>
          <p:cNvPr id="3" name="Content Placeholder 2"/>
          <p:cNvSpPr>
            <a:spLocks noGrp="1"/>
          </p:cNvSpPr>
          <p:nvPr>
            <p:ph idx="1"/>
          </p:nvPr>
        </p:nvSpPr>
        <p:spPr>
          <a:xfrm>
            <a:off x="215440" y="1733581"/>
            <a:ext cx="7235898" cy="4814930"/>
          </a:xfrm>
        </p:spPr>
        <p:txBody>
          <a:bodyPr>
            <a:normAutofit fontScale="92500" lnSpcReduction="20000"/>
          </a:bodyPr>
          <a:lstStyle/>
          <a:p>
            <a:r>
              <a:rPr lang="ka-GE">
                <a:solidFill>
                  <a:schemeClr val="tx1"/>
                </a:solidFill>
              </a:rPr>
              <a:t>როგორია ეს პლანეტა? </a:t>
            </a:r>
          </a:p>
          <a:p>
            <a:r>
              <a:rPr lang="ka-GE">
                <a:solidFill>
                  <a:schemeClr val="tx1"/>
                </a:solidFill>
              </a:rPr>
              <a:t>როგორი ხალხი ცხოვრობს მასზე? </a:t>
            </a:r>
          </a:p>
          <a:p>
            <a:r>
              <a:rPr lang="ka-GE">
                <a:solidFill>
                  <a:schemeClr val="tx1"/>
                </a:solidFill>
              </a:rPr>
              <a:t>როგორ აცვიათ?</a:t>
            </a:r>
          </a:p>
          <a:p>
            <a:r>
              <a:rPr lang="ka-GE">
                <a:solidFill>
                  <a:schemeClr val="tx1"/>
                </a:solidFill>
              </a:rPr>
              <a:t> როგორ გამოიყურებიან?  </a:t>
            </a:r>
          </a:p>
          <a:p>
            <a:r>
              <a:rPr lang="ka-GE">
                <a:solidFill>
                  <a:schemeClr val="tx1"/>
                </a:solidFill>
              </a:rPr>
              <a:t>შენობები როგორია? </a:t>
            </a:r>
          </a:p>
          <a:p>
            <a:r>
              <a:rPr lang="ka-GE">
                <a:solidFill>
                  <a:schemeClr val="tx1"/>
                </a:solidFill>
              </a:rPr>
              <a:t>ქუჩები როგორია?</a:t>
            </a:r>
          </a:p>
          <a:p>
            <a:r>
              <a:rPr lang="ka-GE">
                <a:solidFill>
                  <a:schemeClr val="tx1"/>
                </a:solidFill>
              </a:rPr>
              <a:t>რა ხმები გესმით? </a:t>
            </a:r>
          </a:p>
          <a:p>
            <a:r>
              <a:rPr lang="ka-GE">
                <a:solidFill>
                  <a:schemeClr val="tx1"/>
                </a:solidFill>
              </a:rPr>
              <a:t>რაიმე სურნელი თუა? </a:t>
            </a:r>
          </a:p>
          <a:p>
            <a:r>
              <a:rPr lang="ka-GE">
                <a:solidFill>
                  <a:schemeClr val="tx1"/>
                </a:solidFill>
              </a:rPr>
              <a:t>როგორ გრძნობთ თავს ამ პლანეტაზე? </a:t>
            </a:r>
          </a:p>
          <a:p>
            <a:r>
              <a:rPr lang="ka-GE">
                <a:solidFill>
                  <a:schemeClr val="tx1"/>
                </a:solidFill>
              </a:rPr>
              <a:t>როგორ დაგხვდნენ პლანეტაზე მცხოვრები ადამიანები? </a:t>
            </a:r>
          </a:p>
          <a:p>
            <a:r>
              <a:rPr lang="ka-GE">
                <a:solidFill>
                  <a:schemeClr val="tx1"/>
                </a:solidFill>
              </a:rPr>
              <a:t>რის შესახებ გესაუბრებიან? </a:t>
            </a:r>
          </a:p>
          <a:p>
            <a:r>
              <a:rPr lang="ka-GE">
                <a:solidFill>
                  <a:schemeClr val="tx1"/>
                </a:solidFill>
              </a:rPr>
              <a:t>გინდათ იცხოვროთ ამ პლანეტაზე? </a:t>
            </a:r>
          </a:p>
          <a:p>
            <a:r>
              <a:rPr lang="ka-GE">
                <a:solidFill>
                  <a:schemeClr val="tx1"/>
                </a:solidFill>
              </a:rPr>
              <a:t>რომ გთხოვონ, რომ დარჩეთ, რას უპასუხებთ </a:t>
            </a:r>
            <a:endParaRPr lang="en-US" dirty="0">
              <a:solidFill>
                <a:schemeClr val="tx1"/>
              </a:solidFill>
            </a:endParaRPr>
          </a:p>
        </p:txBody>
      </p:sp>
      <p:sp>
        <p:nvSpPr>
          <p:cNvPr id="5" name="TextBox 4"/>
          <p:cNvSpPr txBox="1"/>
          <p:nvPr/>
        </p:nvSpPr>
        <p:spPr>
          <a:xfrm>
            <a:off x="9294056" y="753533"/>
            <a:ext cx="2897944" cy="193899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a:ln w="0"/>
                <a:effectLst>
                  <a:outerShdw blurRad="38100" dist="19050" dir="2700000" algn="tl" rotWithShape="0">
                    <a:schemeClr val="dk1">
                      <a:alpha val="40000"/>
                    </a:schemeClr>
                  </a:outerShdw>
                </a:effectLst>
              </a:rPr>
              <a:t>VAK</a:t>
            </a:r>
          </a:p>
          <a:p>
            <a:endParaRPr lang="en-US" sz="2400" dirty="0">
              <a:ln w="0"/>
              <a:effectLst>
                <a:outerShdw blurRad="38100" dist="19050" dir="2700000" algn="tl" rotWithShape="0">
                  <a:schemeClr val="dk1">
                    <a:alpha val="40000"/>
                  </a:schemeClr>
                </a:outerShdw>
              </a:effectLst>
            </a:endParaRPr>
          </a:p>
          <a:p>
            <a:r>
              <a:rPr lang="en-US" sz="2400" dirty="0">
                <a:ln w="0"/>
                <a:effectLst>
                  <a:outerShdw blurRad="38100" dist="19050" dir="2700000" algn="tl" rotWithShape="0">
                    <a:schemeClr val="dk1">
                      <a:alpha val="40000"/>
                    </a:schemeClr>
                  </a:outerShdw>
                </a:effectLst>
              </a:rPr>
              <a:t>Visual</a:t>
            </a:r>
          </a:p>
          <a:p>
            <a:r>
              <a:rPr lang="en-US" sz="2400" dirty="0">
                <a:ln w="0"/>
                <a:effectLst>
                  <a:outerShdw blurRad="38100" dist="19050" dir="2700000" algn="tl" rotWithShape="0">
                    <a:schemeClr val="dk1">
                      <a:alpha val="40000"/>
                    </a:schemeClr>
                  </a:outerShdw>
                </a:effectLst>
              </a:rPr>
              <a:t>Audio</a:t>
            </a:r>
          </a:p>
          <a:p>
            <a:r>
              <a:rPr lang="en-US" sz="2400" dirty="0">
                <a:ln w="0"/>
                <a:effectLst>
                  <a:outerShdw blurRad="38100" dist="19050" dir="2700000" algn="tl" rotWithShape="0">
                    <a:schemeClr val="dk1">
                      <a:alpha val="40000"/>
                    </a:schemeClr>
                  </a:outerShdw>
                </a:effectLst>
              </a:rPr>
              <a:t>Kinesthetic</a:t>
            </a:r>
          </a:p>
        </p:txBody>
      </p:sp>
    </p:spTree>
    <p:extLst>
      <p:ext uri="{BB962C8B-B14F-4D97-AF65-F5344CB8AC3E}">
        <p14:creationId xmlns:p14="http://schemas.microsoft.com/office/powerpoint/2010/main" val="48974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a:t>პროექციული მეთოდების უპირატესობანი</a:t>
            </a:r>
            <a:endParaRPr lang="en-US" dirty="0"/>
          </a:p>
        </p:txBody>
      </p:sp>
      <p:sp>
        <p:nvSpPr>
          <p:cNvPr id="3" name="Content Placeholder 2"/>
          <p:cNvSpPr>
            <a:spLocks noGrp="1"/>
          </p:cNvSpPr>
          <p:nvPr>
            <p:ph idx="1"/>
          </p:nvPr>
        </p:nvSpPr>
        <p:spPr>
          <a:xfrm>
            <a:off x="2574388" y="277837"/>
            <a:ext cx="9097108" cy="3615267"/>
          </a:xfrm>
        </p:spPr>
        <p:txBody>
          <a:bodyPr>
            <a:normAutofit/>
          </a:bodyPr>
          <a:lstStyle/>
          <a:p>
            <a:r>
              <a:rPr lang="ka-GE" sz="2400">
                <a:solidFill>
                  <a:schemeClr val="tx1"/>
                </a:solidFill>
              </a:rPr>
              <a:t>ლინგვისტური - </a:t>
            </a:r>
            <a:r>
              <a:rPr lang="en-US" sz="2400" dirty="0" err="1">
                <a:solidFill>
                  <a:schemeClr val="tx1"/>
                </a:solidFill>
              </a:rPr>
              <a:t>ჩვენი</a:t>
            </a:r>
            <a:r>
              <a:rPr lang="en-US" sz="2400">
                <a:solidFill>
                  <a:schemeClr val="tx1"/>
                </a:solidFill>
              </a:rPr>
              <a:t> ვერბალუ</a:t>
            </a:r>
            <a:r>
              <a:rPr lang="ka-GE" sz="2400">
                <a:solidFill>
                  <a:schemeClr val="tx1"/>
                </a:solidFill>
              </a:rPr>
              <a:t>რი </a:t>
            </a:r>
            <a:r>
              <a:rPr lang="en-US" sz="2400">
                <a:solidFill>
                  <a:schemeClr val="tx1"/>
                </a:solidFill>
              </a:rPr>
              <a:t>კომუნიკაციის საშუალების არასრულყოფილებაში ვლინდება</a:t>
            </a:r>
            <a:endParaRPr lang="ka-GE" sz="2400">
              <a:solidFill>
                <a:schemeClr val="tx1"/>
              </a:solidFill>
            </a:endParaRPr>
          </a:p>
          <a:p>
            <a:endParaRPr lang="ka-GE" sz="2400">
              <a:solidFill>
                <a:schemeClr val="tx1"/>
              </a:solidFill>
            </a:endParaRPr>
          </a:p>
          <a:p>
            <a:r>
              <a:rPr lang="ka-GE" sz="2400">
                <a:solidFill>
                  <a:schemeClr val="tx1"/>
                </a:solidFill>
              </a:rPr>
              <a:t>ფსიქოლოგიური -  </a:t>
            </a:r>
            <a:r>
              <a:rPr lang="en-US" sz="2400">
                <a:solidFill>
                  <a:schemeClr val="tx1"/>
                </a:solidFill>
              </a:rPr>
              <a:t>სიღრმის</a:t>
            </a:r>
            <a:r>
              <a:rPr lang="ka-GE" sz="2400">
                <a:solidFill>
                  <a:schemeClr val="tx1"/>
                </a:solidFill>
              </a:rPr>
              <a:t>ეული ფსიქოლოგიის შეხედულების</a:t>
            </a:r>
            <a:r>
              <a:rPr lang="en-US" sz="2400">
                <a:solidFill>
                  <a:schemeClr val="tx1"/>
                </a:solidFill>
              </a:rPr>
              <a:t> მიხედვით ადამიანის ქცევის მოტივები ხშირად გაუცნობიერებლად არსებობს</a:t>
            </a:r>
          </a:p>
          <a:p>
            <a:r>
              <a:rPr lang="ka-GE" sz="2400">
                <a:solidFill>
                  <a:schemeClr val="tx1"/>
                </a:solidFill>
              </a:rPr>
              <a:t>სოციალური სასურველობის მოხსნა</a:t>
            </a:r>
          </a:p>
          <a:p>
            <a:endParaRPr lang="en-US" sz="2400">
              <a:solidFill>
                <a:schemeClr val="tx1"/>
              </a:solidFill>
            </a:endParaRPr>
          </a:p>
        </p:txBody>
      </p:sp>
    </p:spTree>
    <p:extLst>
      <p:ext uri="{BB962C8B-B14F-4D97-AF65-F5344CB8AC3E}">
        <p14:creationId xmlns:p14="http://schemas.microsoft.com/office/powerpoint/2010/main" val="1358455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251" y="180109"/>
            <a:ext cx="10058400" cy="474103"/>
          </a:xfrm>
        </p:spPr>
        <p:txBody>
          <a:bodyPr>
            <a:noAutofit/>
          </a:bodyPr>
          <a:lstStyle/>
          <a:p>
            <a:r>
              <a:rPr lang="ka-GE" sz="2800" b="1"/>
              <a:t>პროექციული მეთოდები</a:t>
            </a:r>
            <a:endParaRPr lang="en-US" sz="2800" b="1"/>
          </a:p>
        </p:txBody>
      </p:sp>
      <p:sp>
        <p:nvSpPr>
          <p:cNvPr id="3" name="Subtitle 2"/>
          <p:cNvSpPr>
            <a:spLocks noGrp="1"/>
          </p:cNvSpPr>
          <p:nvPr>
            <p:ph type="subTitle" idx="1"/>
          </p:nvPr>
        </p:nvSpPr>
        <p:spPr>
          <a:xfrm>
            <a:off x="640506" y="1270639"/>
            <a:ext cx="5455494" cy="4351711"/>
          </a:xfrm>
        </p:spPr>
        <p:txBody>
          <a:bodyPr>
            <a:normAutofit/>
          </a:bodyPr>
          <a:lstStyle/>
          <a:p>
            <a:pPr marL="342900" indent="-342900">
              <a:lnSpc>
                <a:spcPct val="100000"/>
              </a:lnSpc>
              <a:spcBef>
                <a:spcPts val="0"/>
              </a:spcBef>
              <a:spcAft>
                <a:spcPts val="0"/>
              </a:spcAft>
              <a:buFont typeface="Arial" panose="020B0604020202020204" pitchFamily="34" charset="0"/>
              <a:buChar char="•"/>
            </a:pPr>
            <a:r>
              <a:rPr lang="en-US" sz="2000">
                <a:solidFill>
                  <a:schemeClr val="tx1"/>
                </a:solidFill>
                <a:latin typeface="Sylfaen" panose="010A0502050306030303" pitchFamily="18" charset="0"/>
              </a:rPr>
              <a:t>სიტყვიერი ასოციაციები </a:t>
            </a:r>
            <a:endParaRPr lang="ka-GE" sz="2000">
              <a:solidFill>
                <a:schemeClr val="tx1"/>
              </a:solidFill>
              <a:latin typeface="Sylfaen" panose="010A0502050306030303" pitchFamily="18" charset="0"/>
            </a:endParaRPr>
          </a:p>
          <a:p>
            <a:pPr marL="342900" indent="-342900">
              <a:lnSpc>
                <a:spcPct val="100000"/>
              </a:lnSpc>
              <a:spcBef>
                <a:spcPts val="0"/>
              </a:spcBef>
              <a:spcAft>
                <a:spcPts val="0"/>
              </a:spcAft>
              <a:buFont typeface="Arial" panose="020B0604020202020204" pitchFamily="34" charset="0"/>
              <a:buChar char="•"/>
            </a:pPr>
            <a:r>
              <a:rPr lang="en-US" sz="2000">
                <a:solidFill>
                  <a:schemeClr val="tx1"/>
                </a:solidFill>
                <a:latin typeface="Sylfaen" panose="010A0502050306030303" pitchFamily="18" charset="0"/>
              </a:rPr>
              <a:t>წინადადების </a:t>
            </a:r>
            <a:r>
              <a:rPr lang="ka-GE" sz="2000">
                <a:solidFill>
                  <a:schemeClr val="tx1"/>
                </a:solidFill>
                <a:latin typeface="Sylfaen" panose="010A0502050306030303" pitchFamily="18" charset="0"/>
              </a:rPr>
              <a:t>დასრულება </a:t>
            </a:r>
          </a:p>
          <a:p>
            <a:pPr marL="342900" indent="-342900">
              <a:lnSpc>
                <a:spcPct val="100000"/>
              </a:lnSpc>
              <a:spcBef>
                <a:spcPts val="0"/>
              </a:spcBef>
              <a:spcAft>
                <a:spcPts val="0"/>
              </a:spcAft>
              <a:buFont typeface="Arial" panose="020B0604020202020204" pitchFamily="34" charset="0"/>
              <a:buChar char="•"/>
            </a:pPr>
            <a:r>
              <a:rPr lang="en-US" sz="2000">
                <a:solidFill>
                  <a:schemeClr val="tx1"/>
                </a:solidFill>
                <a:latin typeface="Sylfaen" panose="010A0502050306030303" pitchFamily="18" charset="0"/>
              </a:rPr>
              <a:t>შეკითხვები "მესამე პირში" </a:t>
            </a:r>
            <a:endParaRPr lang="ka-GE" sz="2000">
              <a:solidFill>
                <a:schemeClr val="tx1"/>
              </a:solidFill>
              <a:latin typeface="Sylfaen" panose="010A0502050306030303" pitchFamily="18" charset="0"/>
            </a:endParaRPr>
          </a:p>
          <a:p>
            <a:pPr marL="342900" indent="-342900">
              <a:lnSpc>
                <a:spcPct val="100000"/>
              </a:lnSpc>
              <a:spcBef>
                <a:spcPts val="0"/>
              </a:spcBef>
              <a:spcAft>
                <a:spcPts val="0"/>
              </a:spcAft>
              <a:buFont typeface="Arial" panose="020B0604020202020204" pitchFamily="34" charset="0"/>
              <a:buChar char="•"/>
            </a:pPr>
            <a:r>
              <a:rPr lang="en-US" sz="2000">
                <a:solidFill>
                  <a:schemeClr val="tx1"/>
                </a:solidFill>
                <a:latin typeface="Sylfaen" panose="010A0502050306030303" pitchFamily="18" charset="0"/>
              </a:rPr>
              <a:t>"ღრუბლიანი" ნახატები </a:t>
            </a:r>
            <a:endParaRPr lang="ka-GE" sz="2000">
              <a:solidFill>
                <a:schemeClr val="tx1"/>
              </a:solidFill>
              <a:latin typeface="Sylfaen" panose="010A0502050306030303" pitchFamily="18" charset="0"/>
            </a:endParaRPr>
          </a:p>
          <a:p>
            <a:pPr marL="342900" indent="-342900">
              <a:lnSpc>
                <a:spcPct val="100000"/>
              </a:lnSpc>
              <a:spcBef>
                <a:spcPts val="0"/>
              </a:spcBef>
              <a:spcAft>
                <a:spcPts val="0"/>
              </a:spcAft>
              <a:buFont typeface="Arial" panose="020B0604020202020204" pitchFamily="34" charset="0"/>
              <a:buChar char="•"/>
            </a:pPr>
            <a:r>
              <a:rPr lang="en-US" sz="2000">
                <a:solidFill>
                  <a:schemeClr val="tx1"/>
                </a:solidFill>
                <a:latin typeface="Sylfaen" panose="010A0502050306030303" pitchFamily="18" charset="0"/>
              </a:rPr>
              <a:t>პერსონიფიკაცია</a:t>
            </a:r>
            <a:endParaRPr lang="ka-GE" sz="2000">
              <a:solidFill>
                <a:schemeClr val="tx1"/>
              </a:solidFill>
              <a:latin typeface="Sylfaen" panose="010A0502050306030303" pitchFamily="18" charset="0"/>
            </a:endParaRPr>
          </a:p>
          <a:p>
            <a:pPr marL="342900" indent="-342900">
              <a:lnSpc>
                <a:spcPct val="100000"/>
              </a:lnSpc>
              <a:spcBef>
                <a:spcPts val="0"/>
              </a:spcBef>
              <a:spcAft>
                <a:spcPts val="0"/>
              </a:spcAft>
              <a:buFont typeface="Arial" panose="020B0604020202020204" pitchFamily="34" charset="0"/>
              <a:buChar char="•"/>
            </a:pPr>
            <a:r>
              <a:rPr lang="ka-GE" sz="2000">
                <a:solidFill>
                  <a:schemeClr val="tx1"/>
                </a:solidFill>
                <a:latin typeface="Sylfaen" panose="010A0502050306030303" pitchFamily="18" charset="0"/>
              </a:rPr>
              <a:t>სტერეოტიპები</a:t>
            </a:r>
          </a:p>
          <a:p>
            <a:pPr marL="342900" indent="-342900">
              <a:lnSpc>
                <a:spcPct val="100000"/>
              </a:lnSpc>
              <a:spcBef>
                <a:spcPts val="0"/>
              </a:spcBef>
              <a:spcAft>
                <a:spcPts val="0"/>
              </a:spcAft>
              <a:buFont typeface="Arial" panose="020B0604020202020204" pitchFamily="34" charset="0"/>
              <a:buChar char="•"/>
            </a:pPr>
            <a:r>
              <a:rPr lang="en-US" sz="2000">
                <a:solidFill>
                  <a:schemeClr val="tx1"/>
                </a:solidFill>
                <a:latin typeface="Sylfaen" panose="010A0502050306030303" pitchFamily="18" charset="0"/>
              </a:rPr>
              <a:t>როლების გათამაშება</a:t>
            </a:r>
            <a:endParaRPr lang="ka-GE" sz="2000">
              <a:solidFill>
                <a:schemeClr val="tx1"/>
              </a:solidFill>
              <a:latin typeface="Sylfaen" panose="010A0502050306030303" pitchFamily="18" charset="0"/>
            </a:endParaRPr>
          </a:p>
          <a:p>
            <a:pPr marL="342900" indent="-342900">
              <a:lnSpc>
                <a:spcPct val="100000"/>
              </a:lnSpc>
              <a:spcBef>
                <a:spcPts val="0"/>
              </a:spcBef>
              <a:spcAft>
                <a:spcPts val="0"/>
              </a:spcAft>
              <a:buFont typeface="Arial" panose="020B0604020202020204" pitchFamily="34" charset="0"/>
              <a:buChar char="•"/>
            </a:pPr>
            <a:r>
              <a:rPr lang="en-US" sz="2000">
                <a:solidFill>
                  <a:schemeClr val="tx1"/>
                </a:solidFill>
                <a:latin typeface="Sylfaen" panose="010A0502050306030303" pitchFamily="18" charset="0"/>
              </a:rPr>
              <a:t>ნახატები</a:t>
            </a:r>
            <a:r>
              <a:rPr lang="ka-GE" sz="2000">
                <a:solidFill>
                  <a:schemeClr val="tx1"/>
                </a:solidFill>
                <a:latin typeface="Sylfaen" panose="010A0502050306030303" pitchFamily="18" charset="0"/>
              </a:rPr>
              <a:t> და „ფსიქონახატები“</a:t>
            </a:r>
          </a:p>
          <a:p>
            <a:pPr marL="342900" indent="-342900">
              <a:lnSpc>
                <a:spcPct val="100000"/>
              </a:lnSpc>
              <a:spcBef>
                <a:spcPts val="0"/>
              </a:spcBef>
              <a:spcAft>
                <a:spcPts val="0"/>
              </a:spcAft>
              <a:buFont typeface="Arial" panose="020B0604020202020204" pitchFamily="34" charset="0"/>
              <a:buChar char="•"/>
            </a:pPr>
            <a:r>
              <a:rPr lang="en-US" sz="2000">
                <a:solidFill>
                  <a:schemeClr val="tx1"/>
                </a:solidFill>
                <a:latin typeface="Sylfaen" panose="010A0502050306030303" pitchFamily="18" charset="0"/>
              </a:rPr>
              <a:t>კოლაჟი </a:t>
            </a:r>
          </a:p>
          <a:p>
            <a:pPr marL="342900" indent="-342900">
              <a:spcBef>
                <a:spcPts val="0"/>
              </a:spcBef>
              <a:spcAft>
                <a:spcPts val="0"/>
              </a:spcAft>
              <a:buFont typeface="Arial" panose="020B0604020202020204" pitchFamily="34" charset="0"/>
              <a:buChar char="•"/>
            </a:pPr>
            <a:r>
              <a:rPr lang="ka-GE" sz="2000">
                <a:solidFill>
                  <a:schemeClr val="tx1"/>
                </a:solidFill>
                <a:latin typeface="Sylfaen" panose="010A0502050306030303" pitchFamily="18" charset="0"/>
              </a:rPr>
              <a:t>პლანეტები</a:t>
            </a:r>
            <a:endParaRPr lang="en-US" sz="2000">
              <a:solidFill>
                <a:schemeClr val="tx1"/>
              </a:solidFill>
              <a:latin typeface="Sylfaen" panose="010A0502050306030303" pitchFamily="18" charset="0"/>
            </a:endParaRPr>
          </a:p>
          <a:p>
            <a:pPr marL="342900" indent="-342900">
              <a:lnSpc>
                <a:spcPct val="100000"/>
              </a:lnSpc>
              <a:spcBef>
                <a:spcPts val="0"/>
              </a:spcBef>
              <a:spcAft>
                <a:spcPts val="0"/>
              </a:spcAft>
              <a:buFont typeface="Arial" panose="020B0604020202020204" pitchFamily="34" charset="0"/>
              <a:buChar char="•"/>
            </a:pPr>
            <a:endParaRPr lang="ka-GE" sz="2000">
              <a:solidFill>
                <a:schemeClr val="tx1"/>
              </a:solidFill>
              <a:latin typeface="Sylfaen" panose="010A0502050306030303" pitchFamily="18" charset="0"/>
            </a:endParaRPr>
          </a:p>
        </p:txBody>
      </p:sp>
    </p:spTree>
    <p:extLst>
      <p:ext uri="{BB962C8B-B14F-4D97-AF65-F5344CB8AC3E}">
        <p14:creationId xmlns:p14="http://schemas.microsoft.com/office/powerpoint/2010/main" val="257522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04716" y="2706702"/>
            <a:ext cx="8755210" cy="1744656"/>
          </a:xfrm>
        </p:spPr>
        <p:txBody>
          <a:bodyPr>
            <a:normAutofit fontScale="90000"/>
          </a:bodyPr>
          <a:lstStyle/>
          <a:p>
            <a:r>
              <a:rPr lang="ka-GE"/>
              <a:t>სიტყვიერი ასოციაციები</a:t>
            </a:r>
            <a:br>
              <a:rPr lang="en-US"/>
            </a:br>
            <a:br>
              <a:rPr lang="ka-GE"/>
            </a:br>
            <a:r>
              <a:rPr lang="ka-GE"/>
              <a:t>- თავისუფალი</a:t>
            </a:r>
            <a:br>
              <a:rPr lang="ka-GE"/>
            </a:br>
            <a:r>
              <a:rPr lang="ka-GE"/>
              <a:t>- მიმართული</a:t>
            </a:r>
            <a:br>
              <a:rPr lang="ka-GE"/>
            </a:br>
            <a:r>
              <a:rPr lang="ka-GE"/>
              <a:t>-</a:t>
            </a:r>
            <a:r>
              <a:rPr lang="en-US"/>
              <a:t>top of mind</a:t>
            </a:r>
            <a:br>
              <a:rPr lang="ka-GE"/>
            </a:br>
            <a:br>
              <a:rPr lang="ka-GE"/>
            </a:br>
            <a:br>
              <a:rPr lang="ka-GE"/>
            </a:br>
            <a:br>
              <a:rPr lang="ka-GE"/>
            </a:br>
            <a:br>
              <a:rPr lang="ka-GE"/>
            </a:br>
            <a:endParaRPr lang="en-US"/>
          </a:p>
        </p:txBody>
      </p:sp>
      <p:sp>
        <p:nvSpPr>
          <p:cNvPr id="5" name="TextBox 4"/>
          <p:cNvSpPr txBox="1"/>
          <p:nvPr/>
        </p:nvSpPr>
        <p:spPr>
          <a:xfrm>
            <a:off x="6594763" y="2156985"/>
            <a:ext cx="3782292"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ka-GE" sz="2000"/>
              <a:t>ტექნიკა: სატესტო და ნეიტრალური სიტყვები</a:t>
            </a:r>
            <a:endParaRPr lang="en-US" sz="2000"/>
          </a:p>
        </p:txBody>
      </p:sp>
      <p:sp>
        <p:nvSpPr>
          <p:cNvPr id="7" name="TextBox 6"/>
          <p:cNvSpPr txBox="1"/>
          <p:nvPr/>
        </p:nvSpPr>
        <p:spPr>
          <a:xfrm>
            <a:off x="4807527" y="3769968"/>
            <a:ext cx="4475018" cy="24622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ka-GE" sz="2000" b="1"/>
              <a:t>მნიშვნელოვანია:</a:t>
            </a:r>
          </a:p>
          <a:p>
            <a:endParaRPr lang="ka-GE" sz="2000"/>
          </a:p>
          <a:p>
            <a:pPr marL="342900" indent="-342900">
              <a:buFont typeface="Arial" panose="020B0604020202020204" pitchFamily="34" charset="0"/>
              <a:buChar char="•"/>
            </a:pPr>
            <a:r>
              <a:rPr lang="ka-GE" sz="2000"/>
              <a:t> დროის აღრიცხვა - ლატენტური პერიოდი</a:t>
            </a:r>
            <a:endParaRPr lang="ka-GE"/>
          </a:p>
          <a:p>
            <a:pPr marL="285750" indent="-285750">
              <a:buFont typeface="Arial" panose="020B0604020202020204" pitchFamily="34" charset="0"/>
              <a:buChar char="•"/>
            </a:pPr>
            <a:r>
              <a:rPr lang="ka-GE"/>
              <a:t>ასოციაციის აღმოცენების სიხშირე;</a:t>
            </a:r>
          </a:p>
          <a:p>
            <a:pPr marL="285750" indent="-285750">
              <a:buFont typeface="Arial" panose="020B0604020202020204" pitchFamily="34" charset="0"/>
              <a:buChar char="•"/>
            </a:pPr>
            <a:r>
              <a:rPr lang="ka-GE"/>
              <a:t>იმ რესპონდენტთა წილი, რომლებიც მოცემულ დროში ვერ რეაგირებდნენ</a:t>
            </a:r>
            <a:br>
              <a:rPr lang="ka-GE" sz="2000"/>
            </a:br>
            <a:endParaRPr lang="en-US" sz="2000"/>
          </a:p>
        </p:txBody>
      </p:sp>
    </p:spTree>
    <p:extLst>
      <p:ext uri="{BB962C8B-B14F-4D97-AF65-F5344CB8AC3E}">
        <p14:creationId xmlns:p14="http://schemas.microsoft.com/office/powerpoint/2010/main" val="3366793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4525" y="868680"/>
            <a:ext cx="3948597" cy="3615267"/>
          </a:xfrm>
        </p:spPr>
        <p:txBody>
          <a:bodyPr>
            <a:normAutofit/>
          </a:bodyPr>
          <a:lstStyle/>
          <a:p>
            <a:pPr marL="0" indent="0">
              <a:buNone/>
            </a:pPr>
            <a:r>
              <a:rPr lang="ka-GE" sz="4800">
                <a:solidFill>
                  <a:schemeClr val="tx1"/>
                </a:solidFill>
              </a:rPr>
              <a:t>ყურადღება!</a:t>
            </a:r>
            <a:endParaRPr lang="en-US" sz="4800">
              <a:solidFill>
                <a:schemeClr val="tx1"/>
              </a:solidFill>
            </a:endParaRPr>
          </a:p>
        </p:txBody>
      </p:sp>
    </p:spTree>
    <p:extLst>
      <p:ext uri="{BB962C8B-B14F-4D97-AF65-F5344CB8AC3E}">
        <p14:creationId xmlns:p14="http://schemas.microsoft.com/office/powerpoint/2010/main" val="4745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4526" y="868680"/>
            <a:ext cx="3353216" cy="3615267"/>
          </a:xfrm>
        </p:spPr>
        <p:txBody>
          <a:bodyPr>
            <a:normAutofit/>
          </a:bodyPr>
          <a:lstStyle/>
          <a:p>
            <a:pPr marL="0" indent="0">
              <a:buNone/>
            </a:pPr>
            <a:r>
              <a:rPr lang="ka-GE" sz="4800">
                <a:solidFill>
                  <a:schemeClr val="tx1"/>
                </a:solidFill>
              </a:rPr>
              <a:t>ლუდი</a:t>
            </a:r>
            <a:endParaRPr lang="en-US" sz="4800">
              <a:solidFill>
                <a:schemeClr val="tx1"/>
              </a:solidFill>
            </a:endParaRPr>
          </a:p>
        </p:txBody>
      </p:sp>
    </p:spTree>
    <p:extLst>
      <p:ext uri="{BB962C8B-B14F-4D97-AF65-F5344CB8AC3E}">
        <p14:creationId xmlns:p14="http://schemas.microsoft.com/office/powerpoint/2010/main" val="398934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2151" y="1318846"/>
            <a:ext cx="4647443" cy="3615267"/>
          </a:xfrm>
        </p:spPr>
        <p:txBody>
          <a:bodyPr>
            <a:normAutofit/>
          </a:bodyPr>
          <a:lstStyle/>
          <a:p>
            <a:pPr marL="0" indent="0">
              <a:buNone/>
            </a:pPr>
            <a:r>
              <a:rPr lang="ka-GE" sz="4800">
                <a:solidFill>
                  <a:schemeClr val="tx1"/>
                </a:solidFill>
              </a:rPr>
              <a:t>ბანკი</a:t>
            </a:r>
            <a:endParaRPr lang="en-US" sz="4800">
              <a:solidFill>
                <a:schemeClr val="tx1"/>
              </a:solidFill>
            </a:endParaRPr>
          </a:p>
        </p:txBody>
      </p:sp>
    </p:spTree>
    <p:extLst>
      <p:ext uri="{BB962C8B-B14F-4D97-AF65-F5344CB8AC3E}">
        <p14:creationId xmlns:p14="http://schemas.microsoft.com/office/powerpoint/2010/main" val="304043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2103" y="1046018"/>
            <a:ext cx="5522624" cy="3615267"/>
          </a:xfrm>
        </p:spPr>
        <p:txBody>
          <a:bodyPr>
            <a:normAutofit/>
          </a:bodyPr>
          <a:lstStyle/>
          <a:p>
            <a:pPr marL="0" indent="0">
              <a:buNone/>
            </a:pPr>
            <a:r>
              <a:rPr lang="ka-GE" sz="4800">
                <a:solidFill>
                  <a:schemeClr val="tx1"/>
                </a:solidFill>
              </a:rPr>
              <a:t>აფთიაქი</a:t>
            </a:r>
            <a:endParaRPr lang="en-US" sz="4800">
              <a:solidFill>
                <a:schemeClr val="tx1"/>
              </a:solidFill>
            </a:endParaRPr>
          </a:p>
        </p:txBody>
      </p:sp>
    </p:spTree>
    <p:extLst>
      <p:ext uri="{BB962C8B-B14F-4D97-AF65-F5344CB8AC3E}">
        <p14:creationId xmlns:p14="http://schemas.microsoft.com/office/powerpoint/2010/main" val="323021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482" y="-14791"/>
            <a:ext cx="7721328" cy="840744"/>
          </a:xfrm>
        </p:spPr>
        <p:txBody>
          <a:bodyPr>
            <a:normAutofit/>
          </a:bodyPr>
          <a:lstStyle/>
          <a:p>
            <a:r>
              <a:rPr lang="ka-GE" sz="2400"/>
              <a:t>„ლედერინგი’’, როგორც მოტივაციის საკვლევი ტექნიკა. ზოგადი სქემა</a:t>
            </a:r>
            <a:endParaRPr lang="en-US" sz="2400"/>
          </a:p>
        </p:txBody>
      </p:sp>
      <p:pic>
        <p:nvPicPr>
          <p:cNvPr id="4" name="Content Placeholder 3"/>
          <p:cNvPicPr>
            <a:picLocks noGrp="1" noChangeAspect="1"/>
          </p:cNvPicPr>
          <p:nvPr>
            <p:ph idx="1"/>
          </p:nvPr>
        </p:nvPicPr>
        <p:blipFill>
          <a:blip r:embed="rId2"/>
          <a:stretch>
            <a:fillRect/>
          </a:stretch>
        </p:blipFill>
        <p:spPr>
          <a:xfrm>
            <a:off x="7952473" y="160337"/>
            <a:ext cx="3354088" cy="2297907"/>
          </a:xfrm>
          <a:prstGeom prst="rect">
            <a:avLst/>
          </a:prstGeom>
        </p:spPr>
      </p:pic>
      <p:sp>
        <p:nvSpPr>
          <p:cNvPr id="5" name="AutoShape 2" descr="Image result for laddering example in marke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laddering example in market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155575" y="1645511"/>
            <a:ext cx="6477177" cy="4036832"/>
          </a:xfrm>
          <a:prstGeom prst="rect">
            <a:avLst/>
          </a:prstGeom>
        </p:spPr>
      </p:pic>
      <p:pic>
        <p:nvPicPr>
          <p:cNvPr id="8" name="Content Placeholder 4"/>
          <p:cNvPicPr>
            <a:picLocks noChangeAspect="1"/>
          </p:cNvPicPr>
          <p:nvPr/>
        </p:nvPicPr>
        <p:blipFill rotWithShape="1">
          <a:blip r:embed="rId4"/>
          <a:srcRect r="58773"/>
          <a:stretch/>
        </p:blipFill>
        <p:spPr>
          <a:xfrm>
            <a:off x="6988628" y="2633372"/>
            <a:ext cx="4187948" cy="4124574"/>
          </a:xfrm>
          <a:prstGeom prst="rect">
            <a:avLst/>
          </a:prstGeom>
        </p:spPr>
      </p:pic>
    </p:spTree>
    <p:extLst>
      <p:ext uri="{BB962C8B-B14F-4D97-AF65-F5344CB8AC3E}">
        <p14:creationId xmlns:p14="http://schemas.microsoft.com/office/powerpoint/2010/main" val="379613709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2009</TotalTime>
  <Words>472</Words>
  <Application>Microsoft Office PowerPoint</Application>
  <PresentationFormat>Widescreen</PresentationFormat>
  <Paragraphs>75</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Sylfaen</vt:lpstr>
      <vt:lpstr>Wingdings 3</vt:lpstr>
      <vt:lpstr>Slice</vt:lpstr>
      <vt:lpstr>პროექციული მეთოდები მომხმარებლის ფსიქოლოგიაში</vt:lpstr>
      <vt:lpstr>პროექციული მეთოდების უპირატესობანი</vt:lpstr>
      <vt:lpstr>პროექციული მეთოდები</vt:lpstr>
      <vt:lpstr>სიტყვიერი ასოციაციები  - თავისუფალი - მიმართული -top of mind     </vt:lpstr>
      <vt:lpstr>PowerPoint Presentation</vt:lpstr>
      <vt:lpstr>PowerPoint Presentation</vt:lpstr>
      <vt:lpstr>PowerPoint Presentation</vt:lpstr>
      <vt:lpstr>PowerPoint Presentation</vt:lpstr>
      <vt:lpstr>„ლედერინგი’’, როგორც მოტივაციის საკვლევი ტექნიკა. ზოგადი სქემა</vt:lpstr>
      <vt:lpstr>„ლედერინგი“ როგორც მოტივაციის საკვლევი ტექნიკა</vt:lpstr>
      <vt:lpstr>„ლედერინგი’’, როგორც მოტივაციის საკვლევი ტექნიკა და შედეგების დამუშავება. ინტერვიუს მაგალითი </vt:lpstr>
      <vt:lpstr>ღრუბლიანი ნახატები</vt:lpstr>
      <vt:lpstr>წინადადების დასრულება</vt:lpstr>
      <vt:lpstr>პერსონიფიკაცია. კითხვები მეთოდისათვის პერსონიფიკაცია</vt:lpstr>
      <vt:lpstr>პლანეტები. კითხვები მეთოდისათვის „პლანეტები“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პროექციული მეთოდები</dc:title>
  <dc:creator>Maia Robakidze</dc:creator>
  <cp:lastModifiedBy>M.R.</cp:lastModifiedBy>
  <cp:revision>32</cp:revision>
  <dcterms:created xsi:type="dcterms:W3CDTF">2019-10-17T10:01:06Z</dcterms:created>
  <dcterms:modified xsi:type="dcterms:W3CDTF">2022-12-03T18:26:42Z</dcterms:modified>
</cp:coreProperties>
</file>