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2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2D2F7-8C40-4D3B-8913-8556FD099442}" type="datetimeFigureOut">
              <a:rPr lang="en-US" smtClean="0"/>
              <a:t>2/9/2010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1234A-5FB8-4836-AE0D-07CB590C4A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9FCD6-1416-48B0-A7B3-E263123AAFCE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6FEE-DF62-4935-976B-5EBC537D5120}" type="datetimeFigureOut">
              <a:rPr lang="en-US" smtClean="0"/>
              <a:t>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C78B-35E3-4B36-BF5B-9F6871CD5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6FEE-DF62-4935-976B-5EBC537D5120}" type="datetimeFigureOut">
              <a:rPr lang="en-US" smtClean="0"/>
              <a:t>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C78B-35E3-4B36-BF5B-9F6871CD5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6FEE-DF62-4935-976B-5EBC537D5120}" type="datetimeFigureOut">
              <a:rPr lang="en-US" smtClean="0"/>
              <a:t>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C78B-35E3-4B36-BF5B-9F6871CD5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6FEE-DF62-4935-976B-5EBC537D5120}" type="datetimeFigureOut">
              <a:rPr lang="en-US" smtClean="0"/>
              <a:t>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C78B-35E3-4B36-BF5B-9F6871CD5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6FEE-DF62-4935-976B-5EBC537D5120}" type="datetimeFigureOut">
              <a:rPr lang="en-US" smtClean="0"/>
              <a:t>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C78B-35E3-4B36-BF5B-9F6871CD5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6FEE-DF62-4935-976B-5EBC537D5120}" type="datetimeFigureOut">
              <a:rPr lang="en-US" smtClean="0"/>
              <a:t>2/9/2010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C78B-35E3-4B36-BF5B-9F6871CD5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6FEE-DF62-4935-976B-5EBC537D5120}" type="datetimeFigureOut">
              <a:rPr lang="en-US" smtClean="0"/>
              <a:t>2/9/2010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C78B-35E3-4B36-BF5B-9F6871CD5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6FEE-DF62-4935-976B-5EBC537D5120}" type="datetimeFigureOut">
              <a:rPr lang="en-US" smtClean="0"/>
              <a:t>2/9/2010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C78B-35E3-4B36-BF5B-9F6871CD5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6FEE-DF62-4935-976B-5EBC537D5120}" type="datetimeFigureOut">
              <a:rPr lang="en-US" smtClean="0"/>
              <a:t>2/9/2010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C78B-35E3-4B36-BF5B-9F6871CD5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6FEE-DF62-4935-976B-5EBC537D5120}" type="datetimeFigureOut">
              <a:rPr lang="en-US" smtClean="0"/>
              <a:t>2/9/2010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C78B-35E3-4B36-BF5B-9F6871CD5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6FEE-DF62-4935-976B-5EBC537D5120}" type="datetimeFigureOut">
              <a:rPr lang="en-US" smtClean="0"/>
              <a:t>2/9/2010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C78B-35E3-4B36-BF5B-9F6871CD5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A6FEE-DF62-4935-976B-5EBC537D5120}" type="datetimeFigureOut">
              <a:rPr lang="en-US" smtClean="0"/>
              <a:t>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AC78B-35E3-4B36-BF5B-9F6871CD50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/>
              <a:t>The Battle of Stalingrad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400" b="1"/>
              <a:t>Germans in the city.</a:t>
            </a:r>
          </a:p>
          <a:p>
            <a:pPr>
              <a:lnSpc>
                <a:spcPct val="80000"/>
              </a:lnSpc>
            </a:pPr>
            <a:r>
              <a:rPr lang="en-GB" sz="2400" b="1"/>
              <a:t>The street warfare.</a:t>
            </a:r>
          </a:p>
          <a:p>
            <a:pPr>
              <a:lnSpc>
                <a:spcPct val="80000"/>
              </a:lnSpc>
            </a:pPr>
            <a:r>
              <a:rPr lang="en-GB" sz="2400" b="1"/>
              <a:t>“Pavlov’s House” – Germans failed to capture 4-storey building during 58 days.</a:t>
            </a:r>
          </a:p>
          <a:p>
            <a:pPr>
              <a:lnSpc>
                <a:spcPct val="80000"/>
              </a:lnSpc>
            </a:pPr>
            <a:r>
              <a:rPr lang="en-GB" sz="2400" b="1"/>
              <a:t>Soviet Preparations for Counter-Offensive.</a:t>
            </a:r>
          </a:p>
          <a:p>
            <a:pPr>
              <a:lnSpc>
                <a:spcPct val="80000"/>
              </a:lnSpc>
            </a:pPr>
            <a:r>
              <a:rPr lang="en-GB" sz="2400" b="1"/>
              <a:t>Beginning of the Soviet attack – November 19, 1942.</a:t>
            </a:r>
          </a:p>
          <a:p>
            <a:pPr>
              <a:lnSpc>
                <a:spcPct val="80000"/>
              </a:lnSpc>
            </a:pPr>
            <a:r>
              <a:rPr lang="en-GB" sz="2400" b="1"/>
              <a:t>German sixth army encircled.</a:t>
            </a:r>
          </a:p>
          <a:p>
            <a:pPr>
              <a:lnSpc>
                <a:spcPct val="80000"/>
              </a:lnSpc>
            </a:pPr>
            <a:r>
              <a:rPr lang="en-GB" sz="2400" b="1"/>
              <a:t>Manstein’s Offensive. Its Failure.</a:t>
            </a:r>
          </a:p>
          <a:p>
            <a:pPr>
              <a:lnSpc>
                <a:spcPct val="80000"/>
              </a:lnSpc>
            </a:pPr>
            <a:r>
              <a:rPr lang="en-GB" sz="2400" b="1"/>
              <a:t>Weakness of German satellites (Italy, Romania, Hungary).</a:t>
            </a:r>
          </a:p>
          <a:p>
            <a:pPr>
              <a:lnSpc>
                <a:spcPct val="80000"/>
              </a:lnSpc>
            </a:pPr>
            <a:r>
              <a:rPr lang="en-GB" sz="2400" b="1"/>
              <a:t>Paulus surrenders with the remnants of the sixth army.</a:t>
            </a:r>
          </a:p>
          <a:p>
            <a:pPr>
              <a:lnSpc>
                <a:spcPct val="80000"/>
              </a:lnSpc>
            </a:pPr>
            <a:r>
              <a:rPr lang="en-GB" sz="2400" b="1"/>
              <a:t>The importance of the Soviet Victory.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Battle of Stalingrad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Battle of Stalingrad</dc:title>
  <dc:creator>mod</dc:creator>
  <cp:lastModifiedBy>mod</cp:lastModifiedBy>
  <cp:revision>1</cp:revision>
  <dcterms:created xsi:type="dcterms:W3CDTF">2010-02-09T18:17:45Z</dcterms:created>
  <dcterms:modified xsi:type="dcterms:W3CDTF">2010-02-09T18:18:16Z</dcterms:modified>
</cp:coreProperties>
</file>