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</p:sldIdLst>
  <p:sldSz cy="5143500" cx="9144000"/>
  <p:notesSz cx="6858000" cy="9144000"/>
  <p:embeddedFontLst>
    <p:embeddedFont>
      <p:font typeface="Roboto Slab"/>
      <p:regular r:id="rId57"/>
      <p:bold r:id="rId58"/>
    </p:embeddedFont>
    <p:embeddedFont>
      <p:font typeface="Roboto"/>
      <p:regular r:id="rId59"/>
      <p:bold r:id="rId60"/>
      <p:italic r:id="rId61"/>
      <p:boldItalic r:id="rId6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EB09D99-1D1D-4532-A9B1-70901E770559}">
  <a:tblStyle styleId="{3EB09D99-1D1D-4532-A9B1-70901E77055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Roboto-boldItalic.fntdata"/><Relationship Id="rId61" Type="http://schemas.openxmlformats.org/officeDocument/2006/relationships/font" Target="fonts/Roboto-italic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font" Target="fonts/Roboto-bold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font" Target="fonts/RobotoSlab-regular.fntdata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font" Target="fonts/Roboto-regular.fntdata"/><Relationship Id="rId14" Type="http://schemas.openxmlformats.org/officeDocument/2006/relationships/slide" Target="slides/slide8.xml"/><Relationship Id="rId58" Type="http://schemas.openxmlformats.org/officeDocument/2006/relationships/font" Target="fonts/RobotoSlab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6814c7952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6814c7952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6814c7952c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6814c7952c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6814c7952c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6814c7952c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6814c7952c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6814c7952c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6814c7952c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6814c7952c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6814c7952c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6814c7952c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6814c7952c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6814c7952c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6814c7952c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6814c7952c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6814c7952c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6814c7952c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6814c7952c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6814c7952c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6814c7952c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6814c7952c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6814c7952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6814c7952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6814c7952c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6814c7952c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6814c7952c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6814c7952c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6814c7952c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6814c7952c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6814c7952c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6814c7952c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6814c7952c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6814c7952c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6814c7952c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6814c7952c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6814c7952c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6814c7952c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6814c7952c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6814c7952c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6814c7952c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6814c7952c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6814c7952c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6814c7952c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6814c7952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6814c7952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6814c7952c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6814c7952c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6814c7952c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6814c7952c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6814c7952c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6814c7952c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6814c7952c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6814c7952c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6814c7952c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6814c7952c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6814c7952c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6814c7952c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6814c7952c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6814c7952c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6814c7952c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6814c7952c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6814c7952c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6814c7952c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6814c7952c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6814c7952c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6814c7952c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6814c7952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6814c7952c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6814c7952c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6814c7952c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6814c7952c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6814c7952c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6814c7952c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6814c7952c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6814c7952c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6814c7952c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6814c7952c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6814c7952c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6814c7952c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6814c7952c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6814c7952c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6814c7952c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36814c7952c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5f3a9d5b50_0_3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5f3a9d5b50_0_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af76b82a72_0_16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2af76b82a72_0_16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6814c7952c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6814c7952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af76b82a72_0_16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2af76b82a72_0_16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6814c7952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6814c7952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6814c7952c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6814c7952c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6814c7952c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6814c7952c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6814c7952c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6814c7952c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s://activemq.apache.org/components/classic/" TargetMode="External"/><Relationship Id="rId4" Type="http://schemas.openxmlformats.org/officeDocument/2006/relationships/hyperlink" Target="https://activemq.apache.org/components/artemis/" TargetMode="Externa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activemq.apache.org/components/classic/download/" TargetMode="External"/><Relationship Id="rId4" Type="http://schemas.openxmlformats.org/officeDocument/2006/relationships/hyperlink" Target="https://activemq.apache.org/components/artemis/download/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hyperlink" Target="https://spring.io/guides/gs/messaging-rabbitmq" TargetMode="Externa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hyperlink" Target="https://spring.io/projects/spring-kafka" TargetMode="Externa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hyperlink" Target="https://whoson.com/our-two-cents/the-difference-between-synchronous-and-asynchronous-messaging/" TargetMode="External"/><Relationship Id="rId4" Type="http://schemas.openxmlformats.org/officeDocument/2006/relationships/hyperlink" Target="https://www.baeldung.com/spring-async" TargetMode="External"/><Relationship Id="rId9" Type="http://schemas.openxmlformats.org/officeDocument/2006/relationships/hyperlink" Target="https://activemq.apache.org/components/artemis/" TargetMode="External"/><Relationship Id="rId5" Type="http://schemas.openxmlformats.org/officeDocument/2006/relationships/hyperlink" Target="https://www.baeldung.com/spring-events" TargetMode="External"/><Relationship Id="rId6" Type="http://schemas.openxmlformats.org/officeDocument/2006/relationships/hyperlink" Target="https://spring.io/guides/gs/messaging-jms" TargetMode="External"/><Relationship Id="rId7" Type="http://schemas.openxmlformats.org/officeDocument/2006/relationships/hyperlink" Target="https://activemq.apache.org/" TargetMode="External"/><Relationship Id="rId8" Type="http://schemas.openxmlformats.org/officeDocument/2006/relationships/hyperlink" Target="https://activemq.apache.org/components/classic/" TargetMode="Externa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0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567950" y="1166750"/>
            <a:ext cx="60081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Messaging and Asynchronous Processing</a:t>
            </a:r>
            <a:endParaRPr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311700" y="2834125"/>
            <a:ext cx="8520600" cy="116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WebSockets, JMS, RabbitMQ, Kafka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idx="4294967295" type="body"/>
          </p:nvPr>
        </p:nvSpPr>
        <p:spPr>
          <a:xfrm>
            <a:off x="311700" y="243900"/>
            <a:ext cx="8520600" cy="46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How is Messaging Related to Asynchronous Processing?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ასინქრონული დამუშავება ნიშნავს, რომ დავალებები ერთმანეთის დასრულებას არ ელოდებიან.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ამას უზრუნველყოფს ზუსტად მესიჯინგი, შემდეგი გზით: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პროდიუსერები </a:t>
            </a:r>
            <a:r>
              <a:rPr lang="en" u="sng"/>
              <a:t>პასუხის დალოდების გარეშე</a:t>
            </a:r>
            <a:r>
              <a:rPr lang="en"/>
              <a:t> აგზავნიან მესიჯებს.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კონსუმერები კი </a:t>
            </a:r>
            <a:r>
              <a:rPr lang="en" u="sng"/>
              <a:t>მოგვიანებით ამუშვებენ</a:t>
            </a:r>
            <a:r>
              <a:rPr lang="en"/>
              <a:t> მესიჯებს.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(ასინქრონული) მესიჯინგის მაგალითი</a:t>
            </a:r>
            <a:endParaRPr b="1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ვებ აპლიკაცია იღებს შეკვეთას (producer)</a:t>
            </a:r>
            <a:endParaRPr/>
          </a:p>
          <a:p>
            <a:pPr indent="-342900" lvl="0" marL="914400" rtl="0" algn="l">
              <a:spcBef>
                <a:spcPts val="120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ათავსებს მას რიგში (broker)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ფონური სერვისები მას ამუშავებს (consumer)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მომხმარებელი არაფერს არ ელოდება!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Messaging in Spring Boot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Messaging Ways in Spring Boot</a:t>
            </a:r>
            <a:endParaRPr/>
          </a:p>
        </p:txBody>
      </p:sp>
      <p:sp>
        <p:nvSpPr>
          <p:cNvPr id="128" name="Google Shape;128;p24"/>
          <p:cNvSpPr txBox="1"/>
          <p:nvPr>
            <p:ph idx="1" type="body"/>
          </p:nvPr>
        </p:nvSpPr>
        <p:spPr>
          <a:xfrm>
            <a:off x="387900" y="1352375"/>
            <a:ext cx="8368200" cy="336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Spring-ში არსებობს სხვადასხვა საშუალებები ასინქრონული მესიჯების დამუშავებისთვის: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@Async</a:t>
            </a:r>
            <a:r>
              <a:rPr lang="en"/>
              <a:t> </a:t>
            </a:r>
            <a:r>
              <a:rPr b="1" lang="en"/>
              <a:t>ანოტაცია 	</a:t>
            </a:r>
            <a:r>
              <a:rPr lang="en"/>
              <a:t>- უშვებს დავალებებს ფონურად.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Spring Boot Events</a:t>
            </a:r>
            <a:r>
              <a:rPr lang="en"/>
              <a:t> 	- აპლიკაციის შიგნით მოვლენების აღძვრა.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Spring JMS</a:t>
            </a:r>
            <a:r>
              <a:rPr lang="en"/>
              <a:t> 			- Java-ს სტანდარტული API "მესიჯინგისთვის".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RabbitMQ</a:t>
            </a:r>
            <a:r>
              <a:rPr lang="en"/>
              <a:t> 			- AMQP-ზე დაფუძნებული მესიჯების ბროკერი.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Kafka 				</a:t>
            </a:r>
            <a:r>
              <a:rPr lang="en"/>
              <a:t>- დისტრიბუციული სტრიმინგის პლატფორმა.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* შეიძლება სხვა რაღაცების არსებობდეს, მაგრამ ყველაზე ხშირად გამოიყენება ეს ხელსაწყოები/პლატფორმები.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ანალოგიები - რეალური ცხოვრებიდან</a:t>
            </a:r>
            <a:endParaRPr/>
          </a:p>
        </p:txBody>
      </p:sp>
      <p:sp>
        <p:nvSpPr>
          <p:cNvPr id="134" name="Google Shape;134;p25"/>
          <p:cNvSpPr txBox="1"/>
          <p:nvPr>
            <p:ph idx="1" type="body"/>
          </p:nvPr>
        </p:nvSpPr>
        <p:spPr>
          <a:xfrm>
            <a:off x="387900" y="1359775"/>
            <a:ext cx="8368200" cy="343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@Async </a:t>
            </a:r>
            <a:r>
              <a:rPr lang="en"/>
              <a:t>= საქმის მოგვიანებით შესრულება (ფონურ რეჟიმში).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Spring Events</a:t>
            </a:r>
            <a:r>
              <a:rPr lang="en"/>
              <a:t> = ჩურჩული იგივე ოთახში (კომპონენტშორისი კომუნიკაცია).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JMS</a:t>
            </a:r>
            <a:r>
              <a:rPr lang="en"/>
              <a:t> = მეილის გაგზავნა კომპანიის შიდა სივრცეში (ვიღაც კონკრეტული აიღებს და წაიკითხავს).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RabbitMQ</a:t>
            </a:r>
            <a:r>
              <a:rPr lang="en"/>
              <a:t> = ამანათების მიტანის სერვისი (ამ დროს კურიერი არის ბროკერი, რომელიც უზრუნველყოფს ამანათის დანიშნულების ადგილამდე მიტანას).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Kafka</a:t>
            </a:r>
            <a:r>
              <a:rPr lang="en"/>
              <a:t> = ახალი ამბების არხი (ხალხს შეუძლია დაუკავშირდეს პირდაპირ ეთერს ან უყუროს გადაცემას მოგვიანებით).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" name="Google Shape;139;p26"/>
          <p:cNvGraphicFramePr/>
          <p:nvPr/>
        </p:nvGraphicFramePr>
        <p:xfrm>
          <a:off x="379800" y="3057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{3EB09D99-1D1D-4532-A9B1-70901E770559}</a:tableStyleId>
              </a:tblPr>
              <a:tblGrid>
                <a:gridCol w="1785725"/>
                <a:gridCol w="2406475"/>
                <a:gridCol w="2096100"/>
                <a:gridCol w="2096100"/>
              </a:tblGrid>
              <a:tr h="578800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</a:rPr>
                        <a:t>Overview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  <a:tc hMerge="1"/>
                <a:tc hMerge="1"/>
                <a:tc hMerge="1"/>
              </a:tr>
              <a:tr h="454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Tool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/</a:t>
                      </a:r>
                      <a:r>
                        <a:rPr b="1" lang="en">
                          <a:solidFill>
                            <a:schemeClr val="dk1"/>
                          </a:solidFill>
                        </a:rPr>
                        <a:t> Platform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Description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Broker Type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Best For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699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@Async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Run background tasks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None (in-memory)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Simple async logic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699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Spring Events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In-app event publishing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None (in-memory)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Decoupling logic in same app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699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Spring JMS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Java standard API for messaging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JMS (e.g., ActiveMQ)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Enterprise systems, Java EE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699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RabbitMQ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AMQP-based message broker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AMQP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Reliable queues, microservices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699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Kafka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Distributed streaming platform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Kafka protocol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High-throughput event streaming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@Async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Asynchronous Tasks with @Async</a:t>
            </a:r>
            <a:endParaRPr/>
          </a:p>
        </p:txBody>
      </p:sp>
      <p:sp>
        <p:nvSpPr>
          <p:cNvPr id="150" name="Google Shape;150;p28"/>
          <p:cNvSpPr txBox="1"/>
          <p:nvPr>
            <p:ph idx="1" type="body"/>
          </p:nvPr>
        </p:nvSpPr>
        <p:spPr>
          <a:xfrm>
            <a:off x="387900" y="1359775"/>
            <a:ext cx="8368200" cy="32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@Async ანოტაციის გამოყენებით ჩვენ შეგვიძლია bean-ის მეთოდი გავუშვათ ცალკე ნაკადში.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მეორენაირად - გამომძახებელი არ დაელოდება მეთოდის პასუხს!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თავდაპირველად საჭიროა ასინქრონულობის ჩართვა, @EnableAsync ანოტაციითა და კონფიგურაციის კლასით: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45F06"/>
                </a:solidFill>
              </a:rPr>
              <a:t>@Configuration </a:t>
            </a:r>
            <a:r>
              <a:rPr b="1" lang="en">
                <a:solidFill>
                  <a:srgbClr val="B45F06"/>
                </a:solidFill>
              </a:rPr>
              <a:t>@EnableAsync</a:t>
            </a:r>
            <a:endParaRPr b="1">
              <a:solidFill>
                <a:srgbClr val="B45F06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4A86E8"/>
                </a:solidFill>
              </a:rPr>
              <a:t>public class</a:t>
            </a:r>
            <a:r>
              <a:rPr lang="en"/>
              <a:t> </a:t>
            </a:r>
            <a:r>
              <a:rPr lang="en">
                <a:solidFill>
                  <a:schemeClr val="accent3"/>
                </a:solidFill>
              </a:rPr>
              <a:t>SpringAsyncConfig </a:t>
            </a:r>
            <a:r>
              <a:rPr lang="en"/>
              <a:t>{ … }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@Async Annotation</a:t>
            </a:r>
            <a:endParaRPr/>
          </a:p>
        </p:txBody>
      </p:sp>
      <p:sp>
        <p:nvSpPr>
          <p:cNvPr id="156" name="Google Shape;156;p29"/>
          <p:cNvSpPr txBox="1"/>
          <p:nvPr>
            <p:ph idx="1" type="body"/>
          </p:nvPr>
        </p:nvSpPr>
        <p:spPr>
          <a:xfrm>
            <a:off x="387900" y="1345000"/>
            <a:ext cx="8368200" cy="32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@Async</a:t>
            </a:r>
            <a:r>
              <a:rPr lang="en"/>
              <a:t>-ს აქვს ორი </a:t>
            </a:r>
            <a:r>
              <a:rPr lang="en" u="sng"/>
              <a:t>შეზღუდვა</a:t>
            </a:r>
            <a:r>
              <a:rPr lang="en"/>
              <a:t>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მხოლოდ public მეთოდებზე იწერება!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ასინქრონული მეთოდს იგივე კლასიდან ვერ გამოიძახებთ!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ამის მიზეზები მარტივია</a:t>
            </a:r>
            <a:r>
              <a:rPr lang="en"/>
              <a:t>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მეთოდი უნდა იყოს public, რათა შევძლოთ მისი ფროქსი ობიექტიდან გამოძახება.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იგივე კლასიდან გამოძახებაც არ მუშაობს, რადგანაც ამ დროს გვერდს ვუვლით პროქსის და არსებულ მეთოდს ვიძახებთ პირდაპირ.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1" name="Google Shape;161;p30"/>
          <p:cNvGraphicFramePr/>
          <p:nvPr/>
        </p:nvGraphicFramePr>
        <p:xfrm>
          <a:off x="401950" y="2927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{3EB09D99-1D1D-4532-A9B1-70901E770559}</a:tableStyleId>
              </a:tblPr>
              <a:tblGrid>
                <a:gridCol w="8340100"/>
              </a:tblGrid>
              <a:tr h="414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Methods With Void Return Type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1083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B45F06"/>
                          </a:solidFill>
                        </a:rPr>
                        <a:t>@Async</a:t>
                      </a:r>
                      <a:endParaRPr>
                        <a:solidFill>
                          <a:srgbClr val="B45F06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public void asyncMethodWithVoidReturnType() {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System.out.println("Execute method asynchronously. " + Thread.currentThread().getName());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}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14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Methods With Return Type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2645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B45F06"/>
                          </a:solidFill>
                        </a:rPr>
                        <a:t>@Async</a:t>
                      </a:r>
                      <a:endParaRPr>
                        <a:solidFill>
                          <a:srgbClr val="B45F06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public Future&lt;String&gt; asyncMethodWithReturnType() {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System.out.println("Execute method asynchronously - " + Thread.currentThread().getName());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try {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Thread.sleep(5000);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return new AsyncResult&lt;String&gt;("hello world !!!!");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} catch (InterruptedException e) {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// Empty…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}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return null;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}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62" name="Google Shape;162;p30"/>
          <p:cNvSpPr/>
          <p:nvPr/>
        </p:nvSpPr>
        <p:spPr>
          <a:xfrm>
            <a:off x="3680275" y="3850225"/>
            <a:ext cx="4892100" cy="1086600"/>
          </a:xfrm>
          <a:prstGeom prst="wedgeRectCallout">
            <a:avLst>
              <a:gd fmla="val -51662" name="adj1"/>
              <a:gd fmla="val -61655" name="adj2"/>
            </a:avLst>
          </a:prstGeom>
          <a:solidFill>
            <a:srgbClr val="F3F3F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Spring also provides an </a:t>
            </a:r>
            <a:r>
              <a:rPr b="1" lang="en">
                <a:solidFill>
                  <a:schemeClr val="dk1"/>
                </a:solidFill>
              </a:rPr>
              <a:t>AsyncResult </a:t>
            </a:r>
            <a:r>
              <a:rPr lang="en">
                <a:solidFill>
                  <a:schemeClr val="dk1"/>
                </a:solidFill>
              </a:rPr>
              <a:t>class that implements Future. We can use this to track the result of the execution of the asynchronous method.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of Invoking @Async Method:</a:t>
            </a:r>
            <a:endParaRPr/>
          </a:p>
        </p:txBody>
      </p:sp>
      <p:sp>
        <p:nvSpPr>
          <p:cNvPr id="168" name="Google Shape;168;p31"/>
          <p:cNvSpPr txBox="1"/>
          <p:nvPr>
            <p:ph idx="1" type="body"/>
          </p:nvPr>
        </p:nvSpPr>
        <p:spPr>
          <a:xfrm>
            <a:off x="387900" y="1308050"/>
            <a:ext cx="8368200" cy="326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მოდით ვნახოთ როგორ შეგვიძლია ასინქრონული მეთოდის გამოძახება:</a:t>
            </a:r>
            <a:endParaRPr/>
          </a:p>
        </p:txBody>
      </p:sp>
      <p:graphicFrame>
        <p:nvGraphicFramePr>
          <p:cNvPr id="169" name="Google Shape;169;p31"/>
          <p:cNvGraphicFramePr/>
          <p:nvPr/>
        </p:nvGraphicFramePr>
        <p:xfrm>
          <a:off x="463200" y="1841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{3EB09D99-1D1D-4532-A9B1-70901E770559}</a:tableStyleId>
              </a:tblPr>
              <a:tblGrid>
                <a:gridCol w="8217600"/>
              </a:tblGrid>
              <a:tr h="2926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public void testAsyncAnnotationForMethodsWithReturnType() throws Exception {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System.out.println("Invoking an asynchronous method. " + Thread.currentThread().getName());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Future&lt;String&gt; future = asyncAnnotationExample.asyncMethodWithReturnType();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while (true) {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if (future.isDone()) {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1371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System.out.println("Result from asynchronous process - " + future.get());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1371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break;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}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System.out.println("Continue doing something else. ");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Thread.sleep(1000);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}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}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დღევანდელი დღის თემები</a:t>
            </a:r>
            <a:endParaRPr/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Understand asynchronous vs. synchronous processing.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Spring’s @Async for background tasks.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Using Spring Boot Events for asynchronous communication.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Implement messaging with Spring JMS.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trike="sngStrike"/>
              <a:t>RabbitMQ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trike="sngStrike"/>
              <a:t>Kafka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Merging @Async Responses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Merging the Response of Two @Async Services</a:t>
            </a:r>
            <a:endParaRPr/>
          </a:p>
        </p:txBody>
      </p:sp>
      <p:sp>
        <p:nvSpPr>
          <p:cNvPr id="180" name="Google Shape;180;p33"/>
          <p:cNvSpPr txBox="1"/>
          <p:nvPr>
            <p:ph idx="1" type="body"/>
          </p:nvPr>
        </p:nvSpPr>
        <p:spPr>
          <a:xfrm>
            <a:off x="311700" y="1285875"/>
            <a:ext cx="8520600" cy="341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ჩვენ მოგვიწევს AsyncResult-ის გადაყვანა CompletableFuture ტიპის ობიექტში, რასაც ვახორციელებთ completable() მეთოდის გამოძახებით: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ახლა აღვწეროთ სხვა ასინქრონული სერვისი, სადაც შევაერთებთ ორი სხვადასხვა @Async სერვისების CompletableFuture შედეგებს…</a:t>
            </a:r>
            <a:endParaRPr/>
          </a:p>
        </p:txBody>
      </p:sp>
      <p:graphicFrame>
        <p:nvGraphicFramePr>
          <p:cNvPr id="181" name="Google Shape;181;p33"/>
          <p:cNvGraphicFramePr/>
          <p:nvPr/>
        </p:nvGraphicFramePr>
        <p:xfrm>
          <a:off x="544488" y="2063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{3EB09D99-1D1D-4532-A9B1-70901E770559}</a:tableStyleId>
              </a:tblPr>
              <a:tblGrid>
                <a:gridCol w="8055025"/>
              </a:tblGrid>
              <a:tr h="1661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@Async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public CompletableFuture&lt;String&gt; asyncGetData() throws InterruptedException {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System.out.println("Execute method asynchronously " + Thread.currentThread().getName());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Thread.sleep(4000);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return new AsyncResult&lt;&gt;(super.getClass().getSimpleName() + " response!").completable();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}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6" name="Google Shape;186;p34"/>
          <p:cNvGraphicFramePr/>
          <p:nvPr/>
        </p:nvGraphicFramePr>
        <p:xfrm>
          <a:off x="311700" y="245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{3EB09D99-1D1D-4532-A9B1-70901E770559}</a:tableStyleId>
              </a:tblPr>
              <a:tblGrid>
                <a:gridCol w="8520600"/>
              </a:tblGrid>
              <a:tr h="354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Merging the CompletableFuture responses of Two @Async Services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3404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@Service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public class AsyncService {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@Autowired private FirstAsyncService fisrtService;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@Autowired private SecondAsyncService secondService;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public CompletableFuture&lt;String&gt; asyncMergeServicesResponse() throws InterruptedException {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CompletableFuture&lt;String&gt; fisrtServiceResponse = fisrtService.asyncGetData();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CompletableFuture&lt;String&gt; secondServiceResponse = secondService.asyncGetData();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// Merge responses from FirstAsyncService and SecondAsyncService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return fisrtServiceResponse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1371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.thenCompose(fisrtServiceValue -&gt; secondServiceResponse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18288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.thenApply(secondServiceValue -&gt; fisrtServiceValue + secondServiceValue)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1371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);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}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}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99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მოდით ახლა გამოვიძახოთ ეს სერვისი და დავამუშავოთ მიღებული შედეგი…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1" name="Google Shape;191;p35"/>
          <p:cNvGraphicFramePr/>
          <p:nvPr/>
        </p:nvGraphicFramePr>
        <p:xfrm>
          <a:off x="283688" y="575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{3EB09D99-1D1D-4532-A9B1-70901E770559}</a:tableStyleId>
              </a:tblPr>
              <a:tblGrid>
                <a:gridCol w="8576625"/>
              </a:tblGrid>
              <a:tr h="100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Invoking the Service and Retrieving the Result of the Asynchronous Services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1275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public void testAsyncAnnotationForMergedServicesResponse() throws Exception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{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System.out.println("Invoking an asynchronous method. " + Thread.currentThread().getName());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CompletableFuture&lt;String&gt; compFuture = asyncServiceExample.asyncMergeServicesResponse();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while (true)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{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if (compFuture.isDone())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{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1371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System.out.println("Result from asynchronous process - " + compFuture.get());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1371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break;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}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System.out.println("Continue doing something else. ");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Thread.sleep(1000);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}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}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6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Overriding @Async Executor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Override the Executor</a:t>
            </a:r>
            <a:endParaRPr/>
          </a:p>
        </p:txBody>
      </p:sp>
      <p:sp>
        <p:nvSpPr>
          <p:cNvPr id="202" name="Google Shape;202;p37"/>
          <p:cNvSpPr txBox="1"/>
          <p:nvPr>
            <p:ph idx="1" type="body"/>
          </p:nvPr>
        </p:nvSpPr>
        <p:spPr>
          <a:xfrm>
            <a:off x="311700" y="1263700"/>
            <a:ext cx="8520600" cy="33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გაჩუმებით, Spring იყენებს SimpleAsyncTaskExecutor-ს, რომ გაუშვას ეს მეთოდები ასინქრონულად. თუმცა, ჩვენ შეგვიძლია Executor-ის გადაფარვა: ინდივიდუალური @Async მეთოდის დონეზე, ან აპლიკაციის დონეზე.</a:t>
            </a:r>
            <a:endParaRPr/>
          </a:p>
        </p:txBody>
      </p:sp>
      <p:graphicFrame>
        <p:nvGraphicFramePr>
          <p:cNvPr id="203" name="Google Shape;203;p37"/>
          <p:cNvGraphicFramePr/>
          <p:nvPr/>
        </p:nvGraphicFramePr>
        <p:xfrm>
          <a:off x="311700" y="2427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{3EB09D99-1D1D-4532-A9B1-70901E770559}</a:tableStyleId>
              </a:tblPr>
              <a:tblGrid>
                <a:gridCol w="3898175"/>
                <a:gridCol w="4622425"/>
              </a:tblGrid>
              <a:tr h="332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Override the executor at the method level:</a:t>
                      </a:r>
                      <a:endParaRPr b="1"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Provide the executor name in @Async:</a:t>
                      </a:r>
                      <a:endParaRPr b="1" sz="1300"/>
                    </a:p>
                  </a:txBody>
                  <a:tcPr marT="91425" marB="91425" marR="91425" marL="91425"/>
                </a:tc>
              </a:tr>
              <a:tr h="1662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@Configuration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@EnableAsync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public class SpringAsyncConfig {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    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    @Bean(name = "threadPoolTaskExecutor")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    public Executor threadPoolTaskExecutor() {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        return new ThreadPoolTaskExecutor();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    }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}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@Async("threadPoolTaskExecutor")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public void asyncMethodWithConfiguredExecutor() {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    System.out.println("Execute method with executor: "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        + Thread.currentThread().getName());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}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Override the Executor at the Application Level</a:t>
            </a:r>
            <a:endParaRPr/>
          </a:p>
        </p:txBody>
      </p:sp>
      <p:sp>
        <p:nvSpPr>
          <p:cNvPr id="209" name="Google Shape;209;p38"/>
          <p:cNvSpPr txBox="1"/>
          <p:nvPr>
            <p:ph idx="1" type="body"/>
          </p:nvPr>
        </p:nvSpPr>
        <p:spPr>
          <a:xfrm>
            <a:off x="311700" y="1263700"/>
            <a:ext cx="8520600" cy="33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კონფიგურაციის კლასმა უნდა დააიმპლემენტიროს AsyncConfigurer ინტერფეისი და გადაფაროს getAsyncExecutor() მეთოდი, რომელიც დააბრუნებს executor-ს მთლიანი აპლიკაციისთვის. ამიერიდან ეს იქნება ნაგულისხმევი default executor-ი @Async მეთოდებისთვის.</a:t>
            </a:r>
            <a:endParaRPr/>
          </a:p>
        </p:txBody>
      </p:sp>
      <p:graphicFrame>
        <p:nvGraphicFramePr>
          <p:cNvPr id="210" name="Google Shape;210;p38"/>
          <p:cNvGraphicFramePr/>
          <p:nvPr/>
        </p:nvGraphicFramePr>
        <p:xfrm>
          <a:off x="632100" y="2706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{3EB09D99-1D1D-4532-A9B1-70901E770559}</a:tableStyleId>
              </a:tblPr>
              <a:tblGrid>
                <a:gridCol w="7879800"/>
              </a:tblGrid>
              <a:tr h="2127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@Configuration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@EnableAsync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public class SpringAsyncConfig implements AsyncConfigurer {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@Override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public Executor getAsyncExecutor() {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ThreadPoolTaskExecutor threadPoolTaskExecutor = new ThreadPoolTaskExecutor();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threadPoolTaskExecutor.initialize();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return threadPoolTaskExecutor;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}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}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9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Exception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Handling in @Async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Exception Handling</a:t>
            </a:r>
            <a:endParaRPr/>
          </a:p>
        </p:txBody>
      </p:sp>
      <p:sp>
        <p:nvSpPr>
          <p:cNvPr id="221" name="Google Shape;221;p40"/>
          <p:cNvSpPr txBox="1"/>
          <p:nvPr>
            <p:ph idx="1" type="body"/>
          </p:nvPr>
        </p:nvSpPr>
        <p:spPr>
          <a:xfrm>
            <a:off x="387900" y="1315425"/>
            <a:ext cx="8368200" cy="34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ობიექტის დაბრუნებისას გამონაკლისი სიტუაციების დაჭერა და დამუშავება მარტივად შეგვიძლია Future.get() მეთოდით.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თუმცა, თუ ჩვენი @Async მეთოდი არაფერს აბრუნებს (ანუ void ტიპისაა), მაშინ გაგვიჭირდება გამონაკლისი სიტუაციების დაჭერა/დამუშავება.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ამ დროს დაგვჭირდება დამატებითი კონფიგურაციის კლასების აღწერა რომ ეს შევძლოთ.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ჩვენ გვაქვს AsyncUncaughtExceptionHandler ინტერფეისი, handleUncaughtException(...) მეთოდით.</a:t>
            </a:r>
            <a:endParaRPr b="1"/>
          </a:p>
          <a:p>
            <a:pPr indent="0" lvl="0" marL="0" rtl="0" algn="r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მოდით ვნახოთ მისი გამოყენების მაგალითი…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6" name="Google Shape;226;p41"/>
          <p:cNvGraphicFramePr/>
          <p:nvPr/>
        </p:nvGraphicFramePr>
        <p:xfrm>
          <a:off x="499088" y="285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{3EB09D99-1D1D-4532-A9B1-70901E770559}</a:tableStyleId>
              </a:tblPr>
              <a:tblGrid>
                <a:gridCol w="8145825"/>
              </a:tblGrid>
              <a:tr h="354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@Async Exception Handler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2073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public class CustomAsyncExceptionHandler implements AsyncUncaughtExceptionHandler {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@Override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public void handleUncaughtException(Throwable throwable, Method method, Object... obj) {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System.out.println("Exception message - " + throwable.getMessage());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System.out.println("Method name - " + method.getName());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for (Object param : obj) {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1371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System.out.println("Parameter value - " + param);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}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}    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}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736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* AsyncConfigurer-ის გამოყენების დროს (Executor-ის შემოღებისას) დაგვჭირდება getAsyncUncaughtExceptionHandler() მეთოდის გადაფარვა, რომელიც დააბრუნებს ჩვენს CustomAsyncExceptionHandler ობიექტს: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927400">
                <a:tc>
                  <a:txBody>
                    <a:bodyPr/>
                    <a:lstStyle/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@Override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public AsyncUncaughtExceptionHandler getAsyncUncaughtExceptionHandler() {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return new CustomAsyncExceptionHandler();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}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Asynchronous Processing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2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Spring Boot Events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Messaging with Spring Boot Events</a:t>
            </a:r>
            <a:endParaRPr/>
          </a:p>
        </p:txBody>
      </p:sp>
      <p:sp>
        <p:nvSpPr>
          <p:cNvPr id="237" name="Google Shape;237;p43"/>
          <p:cNvSpPr txBox="1"/>
          <p:nvPr>
            <p:ph idx="1" type="body"/>
          </p:nvPr>
        </p:nvSpPr>
        <p:spPr>
          <a:xfrm>
            <a:off x="387900" y="1300650"/>
            <a:ext cx="8368200" cy="326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Spring Events არის ჩაშენებული კომპონენტშორისი კომუნიკაციის მექანიზმი, რომელიც დაფუძნებულია Observer დიზაინ ნიმუშზე.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გვყავს ორი მონაწილე: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Publisher - ქმნის და აღძრავს მოვლენას ApplicationEventPublisher-ის გამოყენებით.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Listener მეთოდი - ანოტირებული @EventListener ანოტაციით, რომელიც ეშვება მაშინ როდესაც აღძვრავთ შესაბამის მოვლენას.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* კარგია ერთ აპლიკაციაში მყოფ კომპონენტებს შორის კომუნიკაციისთვის.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2" name="Google Shape;242;p44"/>
          <p:cNvGraphicFramePr/>
          <p:nvPr/>
        </p:nvGraphicFramePr>
        <p:xfrm>
          <a:off x="560825" y="224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{3EB09D99-1D1D-4532-A9B1-70901E770559}</a:tableStyleId>
              </a:tblPr>
              <a:tblGrid>
                <a:gridCol w="8022350"/>
              </a:tblGrid>
              <a:tr h="23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Using Spring Boot Events for Messaging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239625">
                <a:tc>
                  <a:txBody>
                    <a:bodyPr/>
                    <a:lstStyle/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1. Define the Event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1013875">
                <a:tc>
                  <a:txBody>
                    <a:bodyPr/>
                    <a:lstStyle/>
                    <a:p>
                      <a:pPr indent="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public class UserRegisteredEvent extends ApplicationEvent {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1371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private final String email;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1371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public UserRegisteredEvent(Object source, String email) {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18288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super(source);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18288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this.email = email;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1371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}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}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239625">
                <a:tc>
                  <a:txBody>
                    <a:bodyPr/>
                    <a:lstStyle/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2. Publish the Event (from somewhere)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239625">
                <a:tc>
                  <a:txBody>
                    <a:bodyPr/>
                    <a:lstStyle/>
                    <a:p>
                      <a:pPr indent="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publisher.publishEvent(new UserRegisteredEvent(this, "user@example.com"));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239625">
                <a:tc>
                  <a:txBody>
                    <a:bodyPr/>
                    <a:lstStyle/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3. Listen for the Event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626750">
                <a:tc>
                  <a:txBody>
                    <a:bodyPr/>
                    <a:lstStyle/>
                    <a:p>
                      <a:pPr indent="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@EventListener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public void handleUserRegistered(UserRegisteredEvent event) {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1371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sendWelcomeEmail(event.getEmail());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}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5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Spring JMS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6"/>
          <p:cNvSpPr txBox="1"/>
          <p:nvPr>
            <p:ph idx="4294967295" type="body"/>
          </p:nvPr>
        </p:nvSpPr>
        <p:spPr>
          <a:xfrm>
            <a:off x="311700" y="240150"/>
            <a:ext cx="8520600" cy="46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What is JMS?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JMS </a:t>
            </a:r>
            <a:r>
              <a:rPr lang="en"/>
              <a:t>არის Java Message Service, რაც არის სტანდარტული გზა Java აპლიკაციებისთვის რომ: გააგზავნონ, მიიღონ, და დაამუშაონ მესიჯები.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მაგ: კომპანიის შინა მეილის სისტემა, სადაც მომხმარებლები აგზავნიან მეილებს კონკრეტულ მისამართებზე (queue-ებში ან topic-ებში), სხვები კი იღებენ და კითხულობენ.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What is Spring JMS?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Spring JMS არის დამხმარე ბიბლიოთეკა, რომელიც დაშენებულია JMS-ზე, რათა: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გაგვიადვილოს კონფიგურაცია,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ნაკლები კოდი ვწეროთ,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მოვარგოთ იგი Spring-ის გარემოს (ანოტაციებით და ა.შ.).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იგი მუშაობს JMS-თან თავსებად </a:t>
            </a:r>
            <a:r>
              <a:rPr b="1" lang="en" u="sng"/>
              <a:t>ბროკერებთან</a:t>
            </a:r>
            <a:r>
              <a:rPr b="1" lang="en"/>
              <a:t>: ActiveMQ, Artemis, IBM MQ.</a:t>
            </a:r>
            <a:endParaRPr b="1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Concepts of JMS</a:t>
            </a:r>
            <a:endParaRPr/>
          </a:p>
        </p:txBody>
      </p:sp>
      <p:sp>
        <p:nvSpPr>
          <p:cNvPr id="258" name="Google Shape;258;p47"/>
          <p:cNvSpPr txBox="1"/>
          <p:nvPr>
            <p:ph idx="1" type="body"/>
          </p:nvPr>
        </p:nvSpPr>
        <p:spPr>
          <a:xfrm>
            <a:off x="387900" y="1300650"/>
            <a:ext cx="8368200" cy="32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Java Message Service-ში გამოყენებულია ტერმინები: რიგი (queue) და ტოპიკი (topic):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JMS გამოიყენება იმ შემთხვევაში თუ კომუნიკაცია ხდება Java აპლიკაციებს შორის, და გვჭირდება სანდო ასინქრონული დამუშავება მესიჯებისა.</a:t>
            </a:r>
            <a:endParaRPr/>
          </a:p>
        </p:txBody>
      </p:sp>
      <p:graphicFrame>
        <p:nvGraphicFramePr>
          <p:cNvPr id="259" name="Google Shape;259;p47"/>
          <p:cNvGraphicFramePr/>
          <p:nvPr/>
        </p:nvGraphicFramePr>
        <p:xfrm>
          <a:off x="503850" y="2140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{3EB09D99-1D1D-4532-A9B1-70901E770559}</a:tableStyleId>
              </a:tblPr>
              <a:tblGrid>
                <a:gridCol w="821850"/>
                <a:gridCol w="3249050"/>
                <a:gridCol w="4065400"/>
              </a:tblGrid>
              <a:tr h="388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რას ნიშნავს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ანალოგია</a:t>
                      </a:r>
                      <a:endParaRPr b="1"/>
                    </a:p>
                  </a:txBody>
                  <a:tcPr marT="91425" marB="91425" marR="91425" marL="91425" anchor="ctr"/>
                </a:tc>
              </a:tr>
              <a:tr h="388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Queue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One message → one consumer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ერთ საფოსტო ნივთი → იღებს ერთი ადამიანი.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388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Topic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One message → multiple subscribers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საჯარო განცხადება → ბევრი ადამიანი იგებს.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8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Practical Example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ActiveMQ 5 (Classic)</a:t>
            </a:r>
            <a:endParaRPr/>
          </a:p>
        </p:txBody>
      </p:sp>
      <p:sp>
        <p:nvSpPr>
          <p:cNvPr id="270" name="Google Shape;270;p49"/>
          <p:cNvSpPr txBox="1"/>
          <p:nvPr>
            <p:ph idx="1" type="body"/>
          </p:nvPr>
        </p:nvSpPr>
        <p:spPr>
          <a:xfrm>
            <a:off x="311700" y="1285875"/>
            <a:ext cx="8520600" cy="35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Apache</a:t>
            </a:r>
            <a:r>
              <a:rPr lang="en"/>
              <a:t>-ს </a:t>
            </a:r>
            <a:r>
              <a:rPr b="1" lang="en" u="sng">
                <a:solidFill>
                  <a:schemeClr val="hlink"/>
                </a:solidFill>
                <a:hlinkClick r:id="rId3"/>
              </a:rPr>
              <a:t>ActiveMQ 5</a:t>
            </a:r>
            <a:r>
              <a:rPr lang="en"/>
              <a:t> არის გამოცდილი და სანდო "მესიჯების ბროკერი".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არსებობს მისი ალტერნატიული, თანამედროვე ვარიანტი - </a:t>
            </a:r>
            <a:r>
              <a:rPr b="1" lang="en" u="sng">
                <a:solidFill>
                  <a:schemeClr val="hlink"/>
                </a:solidFill>
                <a:hlinkClick r:id="rId4"/>
              </a:rPr>
              <a:t>ActiveMQ Artemis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ამ ორიდან რომელს გამოიყენებთ არის დამოკიდებული ამოცანაზე (და თქვენზე). თუ არ იცით რომელი აირჩიოთ, მაშინ ჯობს გამოიყენოთ კლასიკური ვარიანტი.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დაგვჭირდება ასევე Spring Boot სტარტერ პროექტი:</a:t>
            </a:r>
            <a:endParaRPr/>
          </a:p>
        </p:txBody>
      </p:sp>
      <p:graphicFrame>
        <p:nvGraphicFramePr>
          <p:cNvPr id="271" name="Google Shape;271;p49"/>
          <p:cNvGraphicFramePr/>
          <p:nvPr/>
        </p:nvGraphicFramePr>
        <p:xfrm>
          <a:off x="952500" y="3848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{3EB09D99-1D1D-4532-A9B1-70901E770559}</a:tableStyleId>
              </a:tblPr>
              <a:tblGrid>
                <a:gridCol w="7239000"/>
              </a:tblGrid>
              <a:tr h="871875">
                <a:tc>
                  <a:txBody>
                    <a:bodyPr/>
                    <a:lstStyle/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&lt;dependency&gt;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&lt;groupId&gt;org.springframework.boot&lt;/groupId&gt;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&lt;artifactId&gt;</a:t>
                      </a:r>
                      <a:r>
                        <a:rPr b="1" lang="en" sz="1300">
                          <a:solidFill>
                            <a:schemeClr val="dk1"/>
                          </a:solidFill>
                        </a:rPr>
                        <a:t>spring-boot-starter-activemq</a:t>
                      </a:r>
                      <a:r>
                        <a:rPr lang="en" sz="1300">
                          <a:solidFill>
                            <a:schemeClr val="dk1"/>
                          </a:solidFill>
                        </a:rPr>
                        <a:t>&lt;/artifactId&gt;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&lt;/dependency&gt;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72" name="Google Shape;272;p49"/>
          <p:cNvSpPr/>
          <p:nvPr/>
        </p:nvSpPr>
        <p:spPr>
          <a:xfrm>
            <a:off x="6067250" y="2956025"/>
            <a:ext cx="2800800" cy="1293000"/>
          </a:xfrm>
          <a:prstGeom prst="wedgeRectCallout">
            <a:avLst>
              <a:gd fmla="val -62137" name="adj1"/>
              <a:gd fmla="val 47164" name="adj2"/>
            </a:avLst>
          </a:prstGeom>
          <a:solidFill>
            <a:srgbClr val="F3F3F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გვაძლევს ActiveMQ Broker-ს: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&lt;dependency&gt;              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    &lt;groupId&gt;org.apache.activemq&lt;/groupId&gt;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    &lt;artifactId&gt;</a:t>
            </a:r>
            <a:r>
              <a:rPr b="1" lang="en" sz="1000"/>
              <a:t>activemq-broker</a:t>
            </a:r>
            <a:r>
              <a:rPr lang="en" sz="1000"/>
              <a:t>&lt;/artifactId&gt;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&lt;/dependency&gt;</a:t>
            </a:r>
            <a:endParaRPr sz="10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0"/>
          <p:cNvSpPr txBox="1"/>
          <p:nvPr>
            <p:ph idx="4294967295" type="body"/>
          </p:nvPr>
        </p:nvSpPr>
        <p:spPr>
          <a:xfrm>
            <a:off x="311700" y="310375"/>
            <a:ext cx="8520600" cy="42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How to Install / Run ActiveMQ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შეგვიძლია ActiveMQ Classic-ის (ან Artemis-ის) ბინარული ფაილები (სერვერი) ცალკე გადმოვიწეროთ და გავუშვათ: 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Download ActiveMQ Classic</a:t>
            </a:r>
            <a:r>
              <a:rPr lang="en"/>
              <a:t> || </a:t>
            </a:r>
            <a:r>
              <a:rPr lang="en" u="sng">
                <a:solidFill>
                  <a:schemeClr val="hlink"/>
                </a:solidFill>
                <a:hlinkClick r:id="rId4"/>
              </a:rPr>
              <a:t>Download ActiveMQ Artemis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თუმცა, არსებობს მათი ჩაშენებული (embedded) ვარიანტებიც: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78" name="Google Shape;278;p50"/>
          <p:cNvGraphicFramePr/>
          <p:nvPr/>
        </p:nvGraphicFramePr>
        <p:xfrm>
          <a:off x="311700" y="2547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{3EB09D99-1D1D-4532-A9B1-70901E770559}</a:tableStyleId>
              </a:tblPr>
              <a:tblGrid>
                <a:gridCol w="4127300"/>
                <a:gridCol w="4393300"/>
              </a:tblGrid>
              <a:tr h="317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Embedded ActiveMQ Classic (5.x)</a:t>
                      </a:r>
                      <a:endParaRPr b="1"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Embedded ActiveMQ Artemis</a:t>
                      </a:r>
                      <a:endParaRPr b="1" sz="1200"/>
                    </a:p>
                  </a:txBody>
                  <a:tcPr marT="91425" marB="91425" marR="91425" marL="91425"/>
                </a:tc>
              </a:tr>
              <a:tr h="1001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&lt;dependency&gt;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   &lt;groupId&gt;org.apache.activemq&lt;/groupId&gt;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   &lt;artifactId&gt;</a:t>
                      </a:r>
                      <a:r>
                        <a:rPr b="1" lang="en" sz="1200">
                          <a:solidFill>
                            <a:schemeClr val="dk1"/>
                          </a:solidFill>
                        </a:rPr>
                        <a:t>activemq-broker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&lt;/artifactId&gt;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   &lt;version&gt;6.1.6&lt;/version&gt;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&lt;/dependency&gt;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&lt;dependency&gt;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   &lt;groupId&gt;org.apache.activemq&lt;/groupId&gt;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   &lt;artifactId&gt;</a:t>
                      </a:r>
                      <a:r>
                        <a:rPr b="1" lang="en" sz="1200">
                          <a:solidFill>
                            <a:schemeClr val="dk1"/>
                          </a:solidFill>
                        </a:rPr>
                        <a:t>artemis-jakarta-server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&lt;/artifactId&gt;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   &lt;version&gt;2.41.0&lt;/version&gt;</a:t>
                      </a:r>
                      <a:endParaRPr sz="1200" strike="sng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&lt;/dependency&gt;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17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</a:rPr>
                        <a:t>spring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.</a:t>
                      </a:r>
                      <a:r>
                        <a:rPr b="1" lang="en" sz="1200">
                          <a:solidFill>
                            <a:schemeClr val="dk1"/>
                          </a:solidFill>
                        </a:rPr>
                        <a:t>activemq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.</a:t>
                      </a:r>
                      <a:r>
                        <a:rPr b="1" lang="en" sz="1200">
                          <a:solidFill>
                            <a:schemeClr val="dk1"/>
                          </a:solidFill>
                        </a:rPr>
                        <a:t>embedded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.</a:t>
                      </a:r>
                      <a:r>
                        <a:rPr b="1" lang="en" sz="1200">
                          <a:solidFill>
                            <a:schemeClr val="dk1"/>
                          </a:solidFill>
                        </a:rPr>
                        <a:t>enabled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=true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</a:rPr>
                        <a:t>spring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.</a:t>
                      </a:r>
                      <a:r>
                        <a:rPr b="1" lang="en" sz="1200">
                          <a:solidFill>
                            <a:schemeClr val="dk1"/>
                          </a:solidFill>
                        </a:rPr>
                        <a:t>artemis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.</a:t>
                      </a:r>
                      <a:r>
                        <a:rPr b="1" lang="en" sz="1200">
                          <a:solidFill>
                            <a:schemeClr val="dk1"/>
                          </a:solidFill>
                        </a:rPr>
                        <a:t>embedded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.</a:t>
                      </a:r>
                      <a:r>
                        <a:rPr b="1" lang="en" sz="1200">
                          <a:solidFill>
                            <a:schemeClr val="dk1"/>
                          </a:solidFill>
                        </a:rPr>
                        <a:t>enabled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=true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17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No need to configure a </a:t>
                      </a:r>
                      <a:r>
                        <a:rPr b="1" lang="en" sz="1200">
                          <a:solidFill>
                            <a:schemeClr val="dk1"/>
                          </a:solidFill>
                        </a:rPr>
                        <a:t>BrokerService 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bean manually.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No need to manually create an </a:t>
                      </a:r>
                      <a:r>
                        <a:rPr b="1" lang="en" sz="1200">
                          <a:solidFill>
                            <a:schemeClr val="dk1"/>
                          </a:solidFill>
                        </a:rPr>
                        <a:t>EmbeddedActiveMQ 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object.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1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Queue(s)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4E3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38" y="152400"/>
            <a:ext cx="8602132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270950" y="3399450"/>
            <a:ext cx="4185300" cy="11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ყოველი მოთხოვნის დროს ველოდებით პასუხის მიღებას.</a:t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4958750" y="3399450"/>
            <a:ext cx="3914400" cy="11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მოთხოვნას ვაგზავნით და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პასუხს ვიღებთ "მოგვიანებით".</a:t>
            </a:r>
            <a:endParaRPr b="1"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2"/>
          <p:cNvSpPr txBox="1"/>
          <p:nvPr>
            <p:ph idx="4294967295" type="body"/>
          </p:nvPr>
        </p:nvSpPr>
        <p:spPr>
          <a:xfrm>
            <a:off x="311700" y="140400"/>
            <a:ext cx="8520600" cy="48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Sending and Receiving Messages (to/from Queues)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მესიჯების გაგზავნა შეგვიძლია JmsTemplate ტიპის bean ობიექტით. ხოლო მისაღებად საკმარისია კომპონენტის მეთოდს დავადოთ @JmsListener ანოტაცია შესაბამისი destination ატრიბუტით.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მოდით ვნახოთ როგორ გავაგზავნოთ კომპლექსური ობიექტები…</a:t>
            </a:r>
            <a:endParaRPr/>
          </a:p>
        </p:txBody>
      </p:sp>
      <p:graphicFrame>
        <p:nvGraphicFramePr>
          <p:cNvPr id="289" name="Google Shape;289;p52"/>
          <p:cNvGraphicFramePr/>
          <p:nvPr/>
        </p:nvGraphicFramePr>
        <p:xfrm>
          <a:off x="526000" y="1725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{3EB09D99-1D1D-4532-A9B1-70901E770559}</a:tableStyleId>
              </a:tblPr>
              <a:tblGrid>
                <a:gridCol w="4364100"/>
                <a:gridCol w="3727875"/>
              </a:tblGrid>
              <a:tr h="2158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@Slf4j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@Component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public class StringSender {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    @Autowired private </a:t>
                      </a:r>
                      <a:r>
                        <a:rPr b="1" lang="en" sz="1300">
                          <a:solidFill>
                            <a:schemeClr val="dk1"/>
                          </a:solidFill>
                        </a:rPr>
                        <a:t>JmsTemplate </a:t>
                      </a:r>
                      <a:r>
                        <a:rPr lang="en" sz="1300">
                          <a:solidFill>
                            <a:schemeClr val="dk1"/>
                          </a:solidFill>
                        </a:rPr>
                        <a:t>jmsTemplate;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    public void sendString(String str) {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        jmsTemplate.convertAndSend("my-queue", email);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        log.debug("Sent: {}", str);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    }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}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@Slf4j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@Component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public class StringReceiver {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    </a:t>
                      </a:r>
                      <a:r>
                        <a:rPr b="1" lang="en" sz="1300">
                          <a:solidFill>
                            <a:schemeClr val="dk1"/>
                          </a:solidFill>
                        </a:rPr>
                        <a:t>@JmsListener</a:t>
                      </a:r>
                      <a:r>
                        <a:rPr lang="en" sz="1300">
                          <a:solidFill>
                            <a:schemeClr val="dk1"/>
                          </a:solidFill>
                        </a:rPr>
                        <a:t>(</a:t>
                      </a:r>
                      <a:r>
                        <a:rPr b="1" lang="en" sz="1300">
                          <a:solidFill>
                            <a:schemeClr val="dk1"/>
                          </a:solidFill>
                        </a:rPr>
                        <a:t>destination</a:t>
                      </a:r>
                      <a:r>
                        <a:rPr lang="en" sz="1300">
                          <a:solidFill>
                            <a:schemeClr val="dk1"/>
                          </a:solidFill>
                        </a:rPr>
                        <a:t> = "my-queue")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    public void receiveString(String str) {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        log.debug("Received: {}", str);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    }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}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57752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dk1"/>
                          </a:solidFill>
                        </a:rPr>
                        <a:t>ბევრი მიმღების აღწერის შემთხვევაში თითოეული მიიღებს მესიჯს </a:t>
                      </a:r>
                      <a:r>
                        <a:rPr b="1" lang="en" sz="1300" u="sng">
                          <a:solidFill>
                            <a:schemeClr val="dk1"/>
                          </a:solidFill>
                        </a:rPr>
                        <a:t>წრიული თანმიმდევრობით</a:t>
                      </a:r>
                      <a:r>
                        <a:rPr lang="en" sz="1300">
                          <a:solidFill>
                            <a:schemeClr val="dk1"/>
                          </a:solidFill>
                        </a:rPr>
                        <a:t>: ჯერ პირველი, მერე მეორე, მერე ისევ პირველი, მერე ისევ მეორე და ა.შ. წრიულად.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3"/>
          <p:cNvSpPr txBox="1"/>
          <p:nvPr>
            <p:ph idx="4294967295" type="body"/>
          </p:nvPr>
        </p:nvSpPr>
        <p:spPr>
          <a:xfrm>
            <a:off x="311700" y="206925"/>
            <a:ext cx="8520600" cy="43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Sending / Receiving Custom Objects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შეგვიძლია ჩვენი შექმნილი ობიექტების გაგზავნა-მიღება. გაჩუმებით, გამოიყენება Java-ს სერიალიზაციის მექანიზმი. ასე რომ, ჩვენი ობიექტები უნდა იყოს </a:t>
            </a:r>
            <a:r>
              <a:rPr lang="en" u="sng"/>
              <a:t>სერიალიზებადები</a:t>
            </a:r>
            <a:r>
              <a:rPr lang="en"/>
              <a:t> (* implements Serializable { … }).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აგრეთვე, ActiveMQ-ს უნდა ვუთხრათ რომელი პაკეტებში არსებული ობიექტების სერიალიზაციას ენდოს: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spring</a:t>
            </a:r>
            <a:r>
              <a:rPr lang="en"/>
              <a:t>.</a:t>
            </a:r>
            <a:r>
              <a:rPr b="1" lang="en"/>
              <a:t>activemq</a:t>
            </a:r>
            <a:r>
              <a:rPr lang="en"/>
              <a:t>.</a:t>
            </a:r>
            <a:r>
              <a:rPr b="1" lang="en"/>
              <a:t>packages</a:t>
            </a:r>
            <a:r>
              <a:rPr lang="en"/>
              <a:t>.</a:t>
            </a:r>
            <a:r>
              <a:rPr b="1" lang="en"/>
              <a:t>trusted</a:t>
            </a:r>
            <a:r>
              <a:rPr lang="en"/>
              <a:t>=ge.stuff.package1,ge.stuff.package2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ან ვუთხრათ რომ ყველა პაკეტს ენდოს (ფრთხილად ამასთან):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spring</a:t>
            </a:r>
            <a:r>
              <a:rPr lang="en"/>
              <a:t>.</a:t>
            </a:r>
            <a:r>
              <a:rPr b="1" lang="en"/>
              <a:t>activemq</a:t>
            </a:r>
            <a:r>
              <a:rPr lang="en"/>
              <a:t>.</a:t>
            </a:r>
            <a:r>
              <a:rPr b="1" lang="en"/>
              <a:t>packages</a:t>
            </a:r>
            <a:r>
              <a:rPr lang="en"/>
              <a:t>.</a:t>
            </a:r>
            <a:r>
              <a:rPr b="1" lang="en"/>
              <a:t>trust</a:t>
            </a:r>
            <a:r>
              <a:rPr lang="en"/>
              <a:t>-</a:t>
            </a:r>
            <a:r>
              <a:rPr b="1" lang="en"/>
              <a:t>all</a:t>
            </a:r>
            <a:r>
              <a:rPr lang="en"/>
              <a:t>=</a:t>
            </a:r>
            <a:r>
              <a:rPr b="1" lang="en"/>
              <a:t>true</a:t>
            </a:r>
            <a:endParaRPr b="1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ეს არის ერთგვარი თავდაცვა man-in-the-middle შეტევისგან.</a:t>
            </a:r>
            <a:endParaRPr b="1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4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JSON Serialization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Configure a JSON message converter</a:t>
            </a:r>
            <a:endParaRPr/>
          </a:p>
        </p:txBody>
      </p:sp>
      <p:sp>
        <p:nvSpPr>
          <p:cNvPr id="305" name="Google Shape;305;p55"/>
          <p:cNvSpPr txBox="1"/>
          <p:nvPr>
            <p:ph idx="1" type="body"/>
          </p:nvPr>
        </p:nvSpPr>
        <p:spPr>
          <a:xfrm>
            <a:off x="311700" y="1271100"/>
            <a:ext cx="8520600" cy="32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შეგვიძლია Java-ს სერიალიზაცია ჩავანაცვლოთ სხვით (მაგ. JSON-ით).</a:t>
            </a:r>
            <a:endParaRPr/>
          </a:p>
        </p:txBody>
      </p:sp>
      <p:graphicFrame>
        <p:nvGraphicFramePr>
          <p:cNvPr id="306" name="Google Shape;306;p55"/>
          <p:cNvGraphicFramePr/>
          <p:nvPr/>
        </p:nvGraphicFramePr>
        <p:xfrm>
          <a:off x="477975" y="178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{3EB09D99-1D1D-4532-A9B1-70901E770559}</a:tableStyleId>
              </a:tblPr>
              <a:tblGrid>
                <a:gridCol w="8188050"/>
              </a:tblGrid>
              <a:tr h="2398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@Configuration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public class JmsConfig {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    @Bean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    public MappingJackson2MessageConverter jacksonJmsMessageConverter() {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        MappingJackson2MessageConverter converter = new MappingJackson2MessageConverter();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        converter.setTargetType(MessageType.TEXT); // Sends as plain JSON string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        converter.setTypeIdPropertyName("_type");      // Adds _type property for receiver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        return converter;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    }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}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578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ეს ვარიანტი ჯობს, რადგანაც ამ დროს აღარ გვიწევს სანდო პაკეტების მითითება :) და JSON ფორმატი ყველა მიმღებისთვის გასაგები იქნება.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6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Topic(s)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6" name="Google Shape;316;p57"/>
          <p:cNvGraphicFramePr/>
          <p:nvPr/>
        </p:nvGraphicFramePr>
        <p:xfrm>
          <a:off x="311700" y="1007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{3EB09D99-1D1D-4532-A9B1-70901E770559}</a:tableStyleId>
              </a:tblPr>
              <a:tblGrid>
                <a:gridCol w="8520600"/>
              </a:tblGrid>
              <a:tr h="367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Sending and Receiving Topic(s)</a:t>
                      </a:r>
                      <a:endParaRPr b="1" sz="1200"/>
                    </a:p>
                  </a:txBody>
                  <a:tcPr marT="91425" marB="91425" marR="91425" marL="91425"/>
                </a:tc>
              </a:tr>
              <a:tr h="367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@JmsListener(destination = "email-topic", </a:t>
                      </a:r>
                      <a:r>
                        <a:rPr b="1" lang="en" sz="1200">
                          <a:solidFill>
                            <a:schemeClr val="dk1"/>
                          </a:solidFill>
                        </a:rPr>
                        <a:t>containerFactory 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= "</a:t>
                      </a:r>
                      <a:r>
                        <a:rPr b="1" lang="en" sz="1200">
                          <a:solidFill>
                            <a:schemeClr val="dk1"/>
                          </a:solidFill>
                        </a:rPr>
                        <a:t>topicListenerFactory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")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025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@Configuration </a:t>
                      </a:r>
                      <a:r>
                        <a:rPr b="1" lang="en" sz="1200">
                          <a:solidFill>
                            <a:schemeClr val="dk1"/>
                          </a:solidFill>
                        </a:rPr>
                        <a:t>@EnableJms</a:t>
                      </a:r>
                      <a:endParaRPr b="1"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public class JmsTopicConfig {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   @Bean public MappingJackson2MessageConverter jacksonJmsMessageConverter() {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       MappingJackson2MessageConverter converter = new MappingJackson2MessageConverter();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       converter.setTargetType(MessageType.TEXT); // Sends it as plain JSON string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       converter.setTypeIdPropertyName("_type");  // Adds _type property for receiver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       return converter;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   }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   @Bean public DefaultJmsListenerContainerFactory </a:t>
                      </a:r>
                      <a:r>
                        <a:rPr b="1" lang="en" sz="1200">
                          <a:solidFill>
                            <a:schemeClr val="dk1"/>
                          </a:solidFill>
                        </a:rPr>
                        <a:t>topicListenerFactory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(ConnectionFactory cf) {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       DefaultJmsListenerContainerFactory factory = new DefaultJmsListenerContainerFactory();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       factory.setConnectionFactory(cf);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       factory.</a:t>
                      </a:r>
                      <a:r>
                        <a:rPr b="1" lang="en" sz="1200">
                          <a:solidFill>
                            <a:schemeClr val="dk1"/>
                          </a:solidFill>
                        </a:rPr>
                        <a:t>setPubSubDomain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(</a:t>
                      </a:r>
                      <a:r>
                        <a:rPr b="1" lang="en" sz="1200">
                          <a:solidFill>
                            <a:schemeClr val="dk1"/>
                          </a:solidFill>
                        </a:rPr>
                        <a:t>true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); // Enables Topic mode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       factory.</a:t>
                      </a:r>
                      <a:r>
                        <a:rPr b="1" lang="en" sz="1200">
                          <a:solidFill>
                            <a:schemeClr val="dk1"/>
                          </a:solidFill>
                        </a:rPr>
                        <a:t>setMessageConverter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(</a:t>
                      </a:r>
                      <a:r>
                        <a:rPr b="1" lang="en" sz="1200">
                          <a:solidFill>
                            <a:schemeClr val="dk1"/>
                          </a:solidFill>
                        </a:rPr>
                        <a:t>jacksonJmsMessageConverter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()); // Set converter by hand!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       return factory;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   }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   @Bean(name = "topicJmsTemplate") public JmsTemplate </a:t>
                      </a:r>
                      <a:r>
                        <a:rPr b="1" lang="en" sz="1200">
                          <a:solidFill>
                            <a:schemeClr val="dk1"/>
                          </a:solidFill>
                        </a:rPr>
                        <a:t>topicJmsTemplate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(ConnectionFactory connectionFactory) {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       JmsTemplate template = new JmsTemplate(connectionFactory);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       template.</a:t>
                      </a:r>
                      <a:r>
                        <a:rPr b="1" lang="en" sz="1200">
                          <a:solidFill>
                            <a:schemeClr val="dk1"/>
                          </a:solidFill>
                        </a:rPr>
                        <a:t>setPubSubDomain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(</a:t>
                      </a:r>
                      <a:r>
                        <a:rPr b="1" lang="en" sz="1200">
                          <a:solidFill>
                            <a:schemeClr val="dk1"/>
                          </a:solidFill>
                        </a:rPr>
                        <a:t>true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); // Topic mode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       template.</a:t>
                      </a:r>
                      <a:r>
                        <a:rPr b="1" lang="en" sz="1200">
                          <a:solidFill>
                            <a:schemeClr val="dk1"/>
                          </a:solidFill>
                        </a:rPr>
                        <a:t>setMessageConverter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(</a:t>
                      </a:r>
                      <a:r>
                        <a:rPr b="1" lang="en" sz="1200">
                          <a:solidFill>
                            <a:schemeClr val="dk1"/>
                          </a:solidFill>
                        </a:rPr>
                        <a:t>jacksonJmsMessageConverter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()); // Set converter by hand!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       return template;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   }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}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17" name="Google Shape;317;p57"/>
          <p:cNvSpPr/>
          <p:nvPr/>
        </p:nvSpPr>
        <p:spPr>
          <a:xfrm>
            <a:off x="4936575" y="2889525"/>
            <a:ext cx="3724500" cy="1987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ტოპიკ "რეჟიმში" გადასართველად ვაკონფიგურირებთ </a:t>
            </a:r>
            <a:r>
              <a:rPr b="1" lang="en"/>
              <a:t>topicListenerFactory </a:t>
            </a:r>
            <a:r>
              <a:rPr lang="en"/>
              <a:t>და </a:t>
            </a:r>
            <a:r>
              <a:rPr b="1" lang="en"/>
              <a:t>topicJmsTemplate </a:t>
            </a:r>
            <a:r>
              <a:rPr lang="en"/>
              <a:t>ობიექტებს.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შენიშნვა</a:t>
            </a:r>
            <a:r>
              <a:rPr lang="en"/>
              <a:t>: აუცილებელია JSON მეპერის ხელახლა, ხელით მითითება ორივეს კონფიგურაციებში!</a:t>
            </a:r>
            <a:endParaRPr/>
          </a:p>
        </p:txBody>
      </p:sp>
      <p:sp>
        <p:nvSpPr>
          <p:cNvPr id="318" name="Google Shape;318;p57"/>
          <p:cNvSpPr/>
          <p:nvPr/>
        </p:nvSpPr>
        <p:spPr>
          <a:xfrm>
            <a:off x="2379600" y="968100"/>
            <a:ext cx="3835500" cy="1352400"/>
          </a:xfrm>
          <a:prstGeom prst="wedgeEllipseCallout">
            <a:avLst>
              <a:gd fmla="val -30925" name="adj1"/>
              <a:gd fmla="val -63114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"-topic"-ს არ აქვს მნიშნველობა! 🤷 უბრალოდ დავუწერეთ.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8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RabbitMQ</a:t>
            </a:r>
            <a:endParaRPr/>
          </a:p>
        </p:txBody>
      </p:sp>
      <p:sp>
        <p:nvSpPr>
          <p:cNvPr id="324" name="Google Shape;324;p58"/>
          <p:cNvSpPr/>
          <p:nvPr/>
        </p:nvSpPr>
        <p:spPr>
          <a:xfrm>
            <a:off x="1756350" y="3007775"/>
            <a:ext cx="5631300" cy="1278600"/>
          </a:xfrm>
          <a:prstGeom prst="wedgeRectCallout">
            <a:avLst>
              <a:gd fmla="val 7161" name="adj1"/>
              <a:gd fmla="val -74277" name="adj2"/>
            </a:avLst>
          </a:prstGeom>
          <a:solidFill>
            <a:srgbClr val="F3F3F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(</a:t>
            </a:r>
            <a:r>
              <a:rPr lang="en" sz="1800" u="sng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Getting Started | Messaging with RabbitMQ</a:t>
            </a:r>
            <a:r>
              <a:rPr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)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9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Kafka</a:t>
            </a:r>
            <a:endParaRPr/>
          </a:p>
        </p:txBody>
      </p:sp>
      <p:sp>
        <p:nvSpPr>
          <p:cNvPr id="330" name="Google Shape;330;p59"/>
          <p:cNvSpPr/>
          <p:nvPr/>
        </p:nvSpPr>
        <p:spPr>
          <a:xfrm>
            <a:off x="1756350" y="3007775"/>
            <a:ext cx="5631300" cy="1278600"/>
          </a:xfrm>
          <a:prstGeom prst="wedgeRectCallout">
            <a:avLst>
              <a:gd fmla="val 7161" name="adj1"/>
              <a:gd fmla="val -74277" name="adj2"/>
            </a:avLst>
          </a:prstGeom>
          <a:solidFill>
            <a:srgbClr val="F3F3F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(</a:t>
            </a:r>
            <a:r>
              <a:rPr lang="en" sz="1800" u="sng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Spring for Apache Kafka</a:t>
            </a:r>
            <a:r>
              <a:rPr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)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6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გამოყენებული რესურსები და ბმულები:</a:t>
            </a:r>
            <a:endParaRPr/>
          </a:p>
        </p:txBody>
      </p:sp>
      <p:sp>
        <p:nvSpPr>
          <p:cNvPr id="336" name="Google Shape;336;p60"/>
          <p:cNvSpPr txBox="1"/>
          <p:nvPr>
            <p:ph idx="1" type="body"/>
          </p:nvPr>
        </p:nvSpPr>
        <p:spPr>
          <a:xfrm>
            <a:off x="387900" y="1426275"/>
            <a:ext cx="8368200" cy="34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 difference between synchronous and asynchronous messaging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Do @Async in Spring | Baeldung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Spring Events | Baeldung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Getting Started | Messaging with JMS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accent5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ActiveMQ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accent5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ActiveMQ Classic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accent5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Apache ActiveMQ Artemis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61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ლაბის დავალება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Asynchronous Processing?</a:t>
            </a:r>
            <a:endParaRPr/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11700" y="1308050"/>
            <a:ext cx="8520600" cy="326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/>
              <a:t>ასინქრონული დამუშავების</a:t>
            </a:r>
            <a:r>
              <a:rPr lang="en"/>
              <a:t> შემთხვევაში კლიენტი პასუხს არ ელოდება. მოთხოვნის დამუშავება კი ხდება ფონურ რეჟიმში (ბექგრაუნდში).</a:t>
            </a:r>
            <a:endParaRPr/>
          </a:p>
        </p:txBody>
      </p:sp>
      <p:graphicFrame>
        <p:nvGraphicFramePr>
          <p:cNvPr id="89" name="Google Shape;89;p17"/>
          <p:cNvGraphicFramePr/>
          <p:nvPr/>
        </p:nvGraphicFramePr>
        <p:xfrm>
          <a:off x="311700" y="2179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{3EB09D99-1D1D-4532-A9B1-70901E770559}</a:tableStyleId>
              </a:tblPr>
              <a:tblGrid>
                <a:gridCol w="2367250"/>
                <a:gridCol w="3084050"/>
                <a:gridCol w="3069300"/>
              </a:tblGrid>
              <a:tr h="314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dk1"/>
                          </a:solidFill>
                        </a:rPr>
                        <a:t>სინქრონული</a:t>
                      </a:r>
                      <a:endParaRPr b="1" sz="1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dk1"/>
                          </a:solidFill>
                        </a:rPr>
                        <a:t>ასინქრონლული</a:t>
                      </a:r>
                      <a:endParaRPr b="1" sz="1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477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🧭 გაშვების სტილი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იბლოკება (ელოდება პასუხს)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არ იბლოკება (არ ელოდება პასუხს)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477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⏱️ პასუხის გაცემის დრო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ნელი (ელოდება მოთხოვნის დასრულებას)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სწრაფი (აბრუნებს პასუხს იმწამსვე)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477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🔄 გამოყენები მაგალითი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REST API, რომელიც აბრუნებს მონაცემებს მოთხოვნის დროს.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Email-ის გაგზავნა, ნოტიფიკაციები, და ა.შ.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477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🧵 ნაკადების გამოყენება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თითო ნაკადი თითო მოთხოვნას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იყენებს ფონურ ნაკადებს (მაგ. @Async-ით)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62"/>
          <p:cNvSpPr txBox="1"/>
          <p:nvPr>
            <p:ph idx="4294967295" type="body"/>
          </p:nvPr>
        </p:nvSpPr>
        <p:spPr>
          <a:xfrm>
            <a:off x="311700" y="288225"/>
            <a:ext cx="8520600" cy="46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- შექმენით აპლიკაცია რომელიც იყენებს ასინქრონულ შეტყობინებებს</a:t>
            </a:r>
            <a:r>
              <a:rPr b="1" lang="en"/>
              <a:t> - 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შექმენით აპლიკაცია (ან დაამატეთ არსებულს) ასინქრონული შეტყობინებების გაგზავნა/მიღების ფუნქციონალით.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გამოიყენეთ შემდეგი სამიდან ერთ-ერთი:</a:t>
            </a:r>
            <a:endParaRPr/>
          </a:p>
          <a:p>
            <a:pPr indent="-342900" lvl="0" marL="9144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ActiveMQ Classic (ან Artemis)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RabbitMQ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Kafka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* </a:t>
            </a:r>
            <a:r>
              <a:rPr lang="en"/>
              <a:t>ზოგიერთი რამ არ გაგვივლია ამ გაკვეთილზე (მაგ. RabbitMQ და Kafka), მაგრამ ინტეგრაციის და გამოყენების იდეა მსგავსია, არ გაგიჭირდებათ.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idx="4294967295" type="body"/>
          </p:nvPr>
        </p:nvSpPr>
        <p:spPr>
          <a:xfrm>
            <a:off x="311700" y="339950"/>
            <a:ext cx="8520600" cy="42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როდის ჯობს გამოვიყენოთ ასინქრონულობა</a:t>
            </a:r>
            <a:r>
              <a:rPr lang="en"/>
              <a:t>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ასინქრონული დამუშავება გვადგება სხვადასხვა სპეციფიურ სიტუაციაში: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როდესაც დავალების შესრულებას სჭირდება დიდი დრო (მაგ. ფაილის ატვირთვა, მეილების გაგზავნა).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როდესაც არ არის საჭირო რომ პასუხს დაველოდოთ.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რატომ შეიძლება იყოს ასინქრონულობა უკეთესი</a:t>
            </a:r>
            <a:r>
              <a:rPr lang="en"/>
              <a:t>?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აუმჯობესებს წარმადობასა (performance) და მასშტაბირებას (scaling).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ათავისუფლებს რესურსებს სხვა მოთხოვნებისთვის.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Messaging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Messaging?</a:t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87900" y="1389325"/>
            <a:ext cx="83682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მესიჯინგი</a:t>
            </a:r>
            <a:r>
              <a:rPr lang="en"/>
              <a:t> არის აპლიკაციის სხვადასხვა ნაწილის (ან სხვადასხვა სისტემის) კომუნიკაციის საშუალება ცენტრალური სისტემის (</a:t>
            </a:r>
            <a:r>
              <a:rPr b="1" lang="en"/>
              <a:t>მესიჯ ბროკერის</a:t>
            </a:r>
            <a:r>
              <a:rPr lang="en"/>
              <a:t>) მეშვეობით, შეტყობინებების გაგზავნით - ერთმანეთთან პირდაპირი კომუნიკაციის ნაცვლად.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შეხედეთ ამას როგორც შემდეგ მაგალითს: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📦 ერთი სისტემა შეტყობინებას აგზავნის საფოსტო ყუთში (</a:t>
            </a:r>
            <a:r>
              <a:rPr b="1" lang="en"/>
              <a:t>პროდიუსერი</a:t>
            </a:r>
            <a:r>
              <a:rPr lang="en"/>
              <a:t>),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📬 მეორე სისტემა კი იჭერს მას და მოგვიანებით ამუშავებს (</a:t>
            </a:r>
            <a:r>
              <a:rPr b="1" lang="en"/>
              <a:t>კონსუმერი</a:t>
            </a:r>
            <a:r>
              <a:rPr lang="en"/>
              <a:t>).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1" title="Maimunobebi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0"/>
            <a:ext cx="9144000" cy="514351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1"/>
          <p:cNvSpPr/>
          <p:nvPr/>
        </p:nvSpPr>
        <p:spPr>
          <a:xfrm>
            <a:off x="761175" y="3244275"/>
            <a:ext cx="3059400" cy="1330200"/>
          </a:xfrm>
          <a:prstGeom prst="wedgeRectCallout">
            <a:avLst>
              <a:gd fmla="val -38888" name="adj1"/>
              <a:gd fmla="val -107781" name="adj2"/>
            </a:avLst>
          </a:prstGeom>
          <a:solidFill>
            <a:srgbClr val="D9EAD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Producer</a:t>
            </a:r>
            <a:endParaRPr sz="3100"/>
          </a:p>
        </p:txBody>
      </p:sp>
      <p:sp>
        <p:nvSpPr>
          <p:cNvPr id="112" name="Google Shape;112;p21"/>
          <p:cNvSpPr/>
          <p:nvPr/>
        </p:nvSpPr>
        <p:spPr>
          <a:xfrm>
            <a:off x="4641000" y="270675"/>
            <a:ext cx="3441000" cy="837900"/>
          </a:xfrm>
          <a:prstGeom prst="wedgeRectCallout">
            <a:avLst>
              <a:gd fmla="val -19719" name="adj1"/>
              <a:gd fmla="val 85273" name="adj2"/>
            </a:avLst>
          </a:prstGeom>
          <a:solidFill>
            <a:srgbClr val="F4CCC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Consumer(s)</a:t>
            </a:r>
            <a:endParaRPr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595959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38761D"/>
      </a:accent4>
      <a:accent5>
        <a:srgbClr val="6AA84F"/>
      </a:accent5>
      <a:accent6>
        <a:srgbClr val="FFEB38"/>
      </a:accent6>
      <a:hlink>
        <a:srgbClr val="6AA84F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