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e.ge/liv/liv/megr.php" TargetMode="External"/><Relationship Id="rId2" Type="http://schemas.openxmlformats.org/officeDocument/2006/relationships/hyperlink" Target="http://www.ice.ge/liv/liv/lazur.ph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81000"/>
            <a:ext cx="8686800" cy="6248400"/>
          </a:xfrm>
        </p:spPr>
        <p:txBody>
          <a:bodyPr/>
          <a:lstStyle/>
          <a:p>
            <a:pPr marL="571500" indent="-571500" algn="just"/>
            <a:r>
              <a:rPr lang="ka-GE" sz="2000" dirty="0" smtClean="0">
                <a:solidFill>
                  <a:schemeClr val="tx1"/>
                </a:solidFill>
              </a:rPr>
              <a:t>მეგრულ-ლაზურის გრამატიკა</a:t>
            </a:r>
          </a:p>
          <a:p>
            <a:pPr marL="571500" indent="-571500" algn="just"/>
            <a:r>
              <a:rPr lang="ka-GE" sz="2000" dirty="0" smtClean="0">
                <a:solidFill>
                  <a:schemeClr val="tx1"/>
                </a:solidFill>
              </a:rPr>
              <a:t>თსუ ასოცირებული პროფესორი  </a:t>
            </a:r>
            <a:r>
              <a:rPr lang="ka-GE" sz="2000" smtClean="0">
                <a:solidFill>
                  <a:schemeClr val="tx1"/>
                </a:solidFill>
              </a:rPr>
              <a:t>მაია </a:t>
            </a:r>
            <a:r>
              <a:rPr lang="ka-GE" sz="2000" smtClean="0">
                <a:solidFill>
                  <a:schemeClr val="tx1"/>
                </a:solidFill>
              </a:rPr>
              <a:t>ლომია</a:t>
            </a:r>
          </a:p>
          <a:p>
            <a:pPr marL="571500" indent="-571500" algn="just"/>
            <a:endParaRPr lang="en-US" sz="2000" dirty="0" smtClean="0">
              <a:solidFill>
                <a:schemeClr val="tx1"/>
              </a:solidFill>
            </a:endParaRPr>
          </a:p>
          <a:p>
            <a:pPr marL="571500" indent="-571500" algn="just"/>
            <a:endParaRPr lang="en-US" sz="2000" dirty="0" smtClean="0">
              <a:solidFill>
                <a:schemeClr val="tx1"/>
              </a:solidFill>
            </a:endParaRPr>
          </a:p>
          <a:p>
            <a:pPr marL="571500" indent="-571500">
              <a:buAutoNum type="romanUcPeriod"/>
            </a:pPr>
            <a:r>
              <a:rPr lang="ka-GE" sz="2800" dirty="0" smtClean="0">
                <a:solidFill>
                  <a:srgbClr val="FF0000"/>
                </a:solidFill>
              </a:rPr>
              <a:t>პრაქტიკული სამუშაო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400" dirty="0" smtClean="0">
                <a:solidFill>
                  <a:srgbClr val="FF0000"/>
                </a:solidFill>
              </a:rPr>
              <a:t>ოჯახის წევრების აღმნიშვნელი ლექსიკური ერთეულები</a:t>
            </a:r>
          </a:p>
          <a:p>
            <a:pPr marL="571500" indent="-571500" algn="just"/>
            <a:endParaRPr lang="ka-GE" sz="2400" dirty="0" smtClean="0">
              <a:solidFill>
                <a:srgbClr val="FF0000"/>
              </a:solidFill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400" dirty="0" smtClean="0">
                <a:solidFill>
                  <a:srgbClr val="FF0000"/>
                </a:solidFill>
              </a:rPr>
              <a:t>     ქ.             მ.       ლ.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400" dirty="0" smtClean="0">
                <a:solidFill>
                  <a:schemeClr val="tx1"/>
                </a:solidFill>
              </a:rPr>
              <a:t>დედა  – დიდა</a:t>
            </a:r>
            <a:r>
              <a:rPr lang="en-US" sz="2400" dirty="0" smtClean="0">
                <a:solidFill>
                  <a:schemeClr val="tx1"/>
                </a:solidFill>
              </a:rPr>
              <a:t>/</a:t>
            </a:r>
            <a:r>
              <a:rPr lang="ka-GE" sz="2400" dirty="0" smtClean="0">
                <a:solidFill>
                  <a:schemeClr val="tx1"/>
                </a:solidFill>
              </a:rPr>
              <a:t> ნანა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ka-GE" sz="2400" dirty="0" smtClean="0">
                <a:solidFill>
                  <a:schemeClr val="tx1"/>
                </a:solidFill>
              </a:rPr>
              <a:t>–  ნანა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400" dirty="0" smtClean="0">
                <a:solidFill>
                  <a:schemeClr val="tx1"/>
                </a:solidFill>
              </a:rPr>
              <a:t>მამა –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ka-GE" sz="2400" dirty="0" smtClean="0">
                <a:solidFill>
                  <a:schemeClr val="tx1"/>
                </a:solidFill>
              </a:rPr>
              <a:t>მუმა </a:t>
            </a:r>
            <a:r>
              <a:rPr lang="en-US" sz="2400" dirty="0" smtClean="0">
                <a:solidFill>
                  <a:schemeClr val="tx1"/>
                </a:solidFill>
              </a:rPr>
              <a:t>/ </a:t>
            </a:r>
            <a:r>
              <a:rPr lang="ka-GE" sz="2400" dirty="0" smtClean="0">
                <a:solidFill>
                  <a:schemeClr val="tx1"/>
                </a:solidFill>
              </a:rPr>
              <a:t>ბაბა –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ka-GE" sz="2400" dirty="0" smtClean="0">
                <a:solidFill>
                  <a:schemeClr val="tx1"/>
                </a:solidFill>
              </a:rPr>
              <a:t>ბაბა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400" dirty="0" smtClean="0">
                <a:solidFill>
                  <a:schemeClr val="tx1"/>
                </a:solidFill>
              </a:rPr>
              <a:t>და – და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ka-GE" sz="2400" dirty="0" smtClean="0">
                <a:solidFill>
                  <a:schemeClr val="tx1"/>
                </a:solidFill>
              </a:rPr>
              <a:t>– და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400" dirty="0" smtClean="0">
                <a:solidFill>
                  <a:schemeClr val="tx1"/>
                </a:solidFill>
              </a:rPr>
              <a:t>ძმა – ჯიმა  – ჯუმა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400" dirty="0" smtClean="0">
                <a:solidFill>
                  <a:schemeClr val="tx1"/>
                </a:solidFill>
              </a:rPr>
              <a:t>ბაბუა – ბაბუ – პაპული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400" dirty="0" smtClean="0">
                <a:solidFill>
                  <a:schemeClr val="tx1"/>
                </a:solidFill>
              </a:rPr>
              <a:t>ბებია – ბები – დიდი ნანა/ნანდიდი</a:t>
            </a:r>
          </a:p>
          <a:p>
            <a:pPr marL="571500" indent="-571500" algn="just">
              <a:buFont typeface="Wingdings" pitchFamily="2" charset="2"/>
              <a:buChar char="§"/>
            </a:pP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10600" cy="6400800"/>
          </a:xfrm>
        </p:spPr>
        <p:txBody>
          <a:bodyPr>
            <a:normAutofit/>
          </a:bodyPr>
          <a:lstStyle/>
          <a:p>
            <a:r>
              <a:rPr lang="ka-GE" sz="2800" dirty="0" smtClean="0">
                <a:solidFill>
                  <a:srgbClr val="FF0000"/>
                </a:solidFill>
              </a:rPr>
              <a:t>მეგრული პოეზიის ნიმუში</a:t>
            </a:r>
          </a:p>
          <a:p>
            <a:pPr algn="ctr">
              <a:buNone/>
            </a:pPr>
            <a:r>
              <a:rPr lang="ka-GE" sz="2800" i="1" dirty="0" smtClean="0"/>
              <a:t>სატრფიალო (ვაგი</a:t>
            </a:r>
            <a:r>
              <a:rPr lang="de-DE" sz="2800" i="1" dirty="0" smtClean="0">
                <a:latin typeface="Sylfaen" pitchFamily="18" charset="0"/>
                <a:cs typeface="Arial" charset="0"/>
              </a:rPr>
              <a:t>ჸ</a:t>
            </a:r>
            <a:r>
              <a:rPr lang="ka-GE" sz="2800" i="1" dirty="0" smtClean="0"/>
              <a:t>ორქო მა?)</a:t>
            </a:r>
          </a:p>
          <a:p>
            <a:pPr algn="ctr">
              <a:buNone/>
            </a:pPr>
            <a:r>
              <a:rPr lang="ka-GE" sz="2400" dirty="0" smtClean="0"/>
              <a:t>ვაგი</a:t>
            </a:r>
            <a:r>
              <a:rPr lang="de-DE" sz="2400" dirty="0" smtClean="0">
                <a:latin typeface="Sylfaen" pitchFamily="18" charset="0"/>
                <a:cs typeface="Arial" charset="0"/>
              </a:rPr>
              <a:t>ჸ</a:t>
            </a:r>
            <a:r>
              <a:rPr lang="ka-GE" sz="2400" dirty="0" smtClean="0"/>
              <a:t>ორქო მა?</a:t>
            </a:r>
          </a:p>
          <a:p>
            <a:pPr algn="ctr">
              <a:buNone/>
            </a:pPr>
            <a:r>
              <a:rPr lang="ka-GE" sz="2400" dirty="0" smtClean="0"/>
              <a:t>ვაგოკოქო მა?</a:t>
            </a:r>
          </a:p>
          <a:p>
            <a:pPr algn="ctr">
              <a:buNone/>
            </a:pPr>
            <a:r>
              <a:rPr lang="ka-GE" sz="2400" dirty="0" smtClean="0"/>
              <a:t>ვამორწონქო, მახარია,</a:t>
            </a:r>
          </a:p>
          <a:p>
            <a:pPr algn="ctr">
              <a:buNone/>
            </a:pPr>
            <a:r>
              <a:rPr lang="ka-GE" sz="2400" dirty="0" smtClean="0"/>
              <a:t>                 სქანი ჭირიმა!</a:t>
            </a:r>
          </a:p>
          <a:p>
            <a:pPr algn="ctr">
              <a:buNone/>
            </a:pPr>
            <a:r>
              <a:rPr lang="ka-GE" sz="2400" dirty="0" smtClean="0"/>
              <a:t>მიჭყორუქო, მა?</a:t>
            </a:r>
          </a:p>
          <a:p>
            <a:pPr algn="ctr">
              <a:buNone/>
            </a:pPr>
            <a:r>
              <a:rPr lang="ka-GE" sz="2400" dirty="0" smtClean="0"/>
              <a:t>გორჯოგუქო, მა?</a:t>
            </a:r>
          </a:p>
          <a:p>
            <a:pPr algn="ctr">
              <a:buNone/>
            </a:pPr>
            <a:r>
              <a:rPr lang="ka-GE" sz="2400" dirty="0" smtClean="0"/>
              <a:t>ვარა ნტერო მიგოჩქუქო?</a:t>
            </a:r>
          </a:p>
          <a:p>
            <a:pPr algn="ctr">
              <a:buNone/>
            </a:pPr>
            <a:r>
              <a:rPr lang="ka-GE" sz="2400" dirty="0" smtClean="0"/>
              <a:t>                     სქანი ჭირიმა!</a:t>
            </a:r>
          </a:p>
          <a:p>
            <a:pPr algn="ctr">
              <a:buNone/>
            </a:pPr>
            <a:r>
              <a:rPr lang="ka-GE" sz="2400" dirty="0" smtClean="0"/>
              <a:t>სქანი ვორექ მა,</a:t>
            </a:r>
          </a:p>
          <a:p>
            <a:pPr algn="ctr">
              <a:buNone/>
            </a:pPr>
            <a:r>
              <a:rPr lang="ka-GE" sz="2400" dirty="0" smtClean="0"/>
              <a:t>ვაგაღორენქ მა,</a:t>
            </a:r>
          </a:p>
          <a:p>
            <a:pPr algn="ctr">
              <a:buNone/>
            </a:pPr>
            <a:r>
              <a:rPr lang="ka-GE" sz="2400" dirty="0" smtClean="0"/>
              <a:t>სით ღალატი ვაგმაგონა,</a:t>
            </a:r>
          </a:p>
          <a:p>
            <a:pPr algn="ctr">
              <a:buNone/>
            </a:pPr>
            <a:r>
              <a:rPr lang="ka-GE" sz="2400" dirty="0" smtClean="0"/>
              <a:t>სქანი ჭირიმა!</a:t>
            </a:r>
            <a:endParaRPr lang="en-US" sz="2400" dirty="0" smtClean="0"/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763000" cy="6400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ka-GE" sz="2800" dirty="0" smtClean="0"/>
              <a:t>უსქანეთი მა</a:t>
            </a:r>
          </a:p>
          <a:p>
            <a:pPr algn="ctr">
              <a:buNone/>
            </a:pPr>
            <a:r>
              <a:rPr lang="ka-GE" sz="2800" dirty="0" smtClean="0"/>
              <a:t>თე ქიანა მა</a:t>
            </a:r>
          </a:p>
          <a:p>
            <a:pPr algn="ctr">
              <a:buNone/>
            </a:pPr>
            <a:r>
              <a:rPr lang="ka-GE" sz="2800" dirty="0" smtClean="0"/>
              <a:t>მაფუ სრული ჯოჯოხეთი</a:t>
            </a:r>
          </a:p>
          <a:p>
            <a:pPr algn="ctr">
              <a:buNone/>
            </a:pPr>
            <a:r>
              <a:rPr lang="ka-GE" sz="2800" dirty="0" smtClean="0"/>
              <a:t>სქანი ჭირიმა!</a:t>
            </a:r>
          </a:p>
          <a:p>
            <a:pPr algn="ctr">
              <a:buNone/>
            </a:pPr>
            <a:endParaRPr lang="ka-GE" sz="2800" dirty="0" smtClean="0"/>
          </a:p>
          <a:p>
            <a:pPr algn="ctr">
              <a:buNone/>
            </a:pPr>
            <a:r>
              <a:rPr lang="ka-GE" sz="2800" dirty="0" smtClean="0"/>
              <a:t>*************</a:t>
            </a:r>
          </a:p>
          <a:p>
            <a:pPr algn="ctr">
              <a:buNone/>
            </a:pPr>
            <a:r>
              <a:rPr lang="ka-GE" sz="2800" dirty="0" smtClean="0"/>
              <a:t>„არ გიყვარვარ მე?</a:t>
            </a:r>
          </a:p>
          <a:p>
            <a:pPr algn="ctr">
              <a:buNone/>
            </a:pPr>
            <a:r>
              <a:rPr lang="ka-GE" sz="2800" dirty="0" smtClean="0"/>
              <a:t>არ გინდივარ მე?</a:t>
            </a:r>
          </a:p>
          <a:p>
            <a:pPr algn="ctr">
              <a:buNone/>
            </a:pPr>
            <a:r>
              <a:rPr lang="ka-GE" sz="2800" dirty="0" smtClean="0"/>
              <a:t>არ მოგწონვარ, მახარია?</a:t>
            </a:r>
          </a:p>
          <a:p>
            <a:pPr algn="ctr">
              <a:buNone/>
            </a:pPr>
            <a:r>
              <a:rPr lang="ka-GE" sz="2800" dirty="0" smtClean="0"/>
              <a:t>                    შენი ჭირიმე!</a:t>
            </a:r>
          </a:p>
          <a:p>
            <a:pPr algn="ctr">
              <a:buNone/>
            </a:pPr>
            <a:r>
              <a:rPr lang="ka-GE" sz="2800" dirty="0" smtClean="0"/>
              <a:t>მემდური/„მიწყრები“ მე?</a:t>
            </a:r>
          </a:p>
          <a:p>
            <a:pPr algn="ctr">
              <a:buNone/>
            </a:pPr>
            <a:r>
              <a:rPr lang="ka-GE" sz="2800" dirty="0" smtClean="0"/>
              <a:t>შეგძულებივარ მე?</a:t>
            </a:r>
          </a:p>
          <a:p>
            <a:pPr algn="ctr"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2484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ka-GE" sz="2800" dirty="0" smtClean="0"/>
              <a:t>ან მტრად მიგაჩნივარ?</a:t>
            </a:r>
          </a:p>
          <a:p>
            <a:pPr algn="ctr">
              <a:buNone/>
            </a:pPr>
            <a:r>
              <a:rPr lang="ka-GE" sz="2800" dirty="0" smtClean="0"/>
              <a:t>               შენი ჭირიმე!</a:t>
            </a:r>
          </a:p>
          <a:p>
            <a:pPr algn="ctr">
              <a:buNone/>
            </a:pPr>
            <a:r>
              <a:rPr lang="ka-GE" sz="2800" dirty="0" smtClean="0"/>
              <a:t>შენი ვარ მე,</a:t>
            </a:r>
          </a:p>
          <a:p>
            <a:pPr algn="ctr">
              <a:buNone/>
            </a:pPr>
            <a:r>
              <a:rPr lang="ka-GE" sz="2800" dirty="0" smtClean="0"/>
              <a:t>არ გატყუებ მე,</a:t>
            </a:r>
          </a:p>
          <a:p>
            <a:pPr algn="ctr">
              <a:buNone/>
            </a:pPr>
            <a:r>
              <a:rPr lang="ka-GE" sz="2800" dirty="0" smtClean="0"/>
              <a:t>შენც ღალატს ნუ გამაგონებ,</a:t>
            </a:r>
          </a:p>
          <a:p>
            <a:pPr algn="ctr">
              <a:buNone/>
            </a:pPr>
            <a:r>
              <a:rPr lang="ka-GE" sz="2800" dirty="0" smtClean="0"/>
              <a:t>                 შენი ჭირიმე!</a:t>
            </a:r>
          </a:p>
          <a:p>
            <a:pPr algn="ctr">
              <a:buNone/>
            </a:pPr>
            <a:r>
              <a:rPr lang="ka-GE" sz="2800" dirty="0" smtClean="0"/>
              <a:t>უშენოდ მე,</a:t>
            </a:r>
          </a:p>
          <a:p>
            <a:pPr algn="ctr">
              <a:buNone/>
            </a:pPr>
            <a:r>
              <a:rPr lang="ka-GE" sz="2800" dirty="0" smtClean="0"/>
              <a:t>ეს ქვეყანა მე,</a:t>
            </a:r>
          </a:p>
          <a:p>
            <a:pPr algn="ctr">
              <a:buNone/>
            </a:pPr>
            <a:r>
              <a:rPr lang="ka-GE" sz="2800" dirty="0" smtClean="0"/>
              <a:t>მაქვს სრულ ჯოჯხეთად</a:t>
            </a:r>
          </a:p>
          <a:p>
            <a:pPr algn="ctr">
              <a:buNone/>
            </a:pPr>
            <a:r>
              <a:rPr lang="ka-GE" sz="2800" dirty="0" smtClean="0"/>
              <a:t>                შენი ჭირიმე!</a:t>
            </a:r>
          </a:p>
          <a:p>
            <a:pPr algn="just">
              <a:buNone/>
            </a:pPr>
            <a:r>
              <a:rPr lang="ka-GE" sz="2000" dirty="0" smtClean="0"/>
              <a:t>ტექსტი აღებულია წიგნიდან: კოლხური(მეგრულ-ლაზური) ენა, თბილისი, „უნივერსალი“, 2006, გვ. 379;</a:t>
            </a:r>
          </a:p>
          <a:p>
            <a:pPr algn="just">
              <a:buNone/>
            </a:pPr>
            <a:r>
              <a:rPr lang="ka-GE" sz="2000" dirty="0" smtClean="0"/>
              <a:t>ქართულ </a:t>
            </a:r>
            <a:r>
              <a:rPr lang="ka-GE" sz="2000" dirty="0" smtClean="0"/>
              <a:t>ვერსიასთან ერთად იხ. ქართული ხალხური  სიტყვიერების </a:t>
            </a:r>
            <a:r>
              <a:rPr lang="en-US" sz="2000" dirty="0" smtClean="0"/>
              <a:t>I </a:t>
            </a:r>
            <a:r>
              <a:rPr lang="ka-GE" sz="2000" dirty="0" smtClean="0"/>
              <a:t>ტომში (შემდგენელი ტ. გუდავა), თბილისის უნივერსიტეტის გამომცემლობა, 1975, #148, გვ. 78-79.</a:t>
            </a:r>
          </a:p>
          <a:p>
            <a:pPr algn="ctr">
              <a:buNone/>
            </a:pPr>
            <a:endParaRPr lang="ka-GE" sz="2800" dirty="0" smtClean="0"/>
          </a:p>
          <a:p>
            <a:pPr algn="ctr"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610600" cy="6248400"/>
          </a:xfrm>
        </p:spPr>
        <p:txBody>
          <a:bodyPr>
            <a:normAutofit/>
          </a:bodyPr>
          <a:lstStyle/>
          <a:p>
            <a:r>
              <a:rPr lang="ka-GE" sz="2800" dirty="0" smtClean="0">
                <a:solidFill>
                  <a:srgbClr val="C00000"/>
                </a:solidFill>
              </a:rPr>
              <a:t>მეშველი ზმნა </a:t>
            </a:r>
            <a:r>
              <a:rPr lang="ka-GE" sz="2800" i="1" dirty="0" smtClean="0">
                <a:solidFill>
                  <a:srgbClr val="C00000"/>
                </a:solidFill>
              </a:rPr>
              <a:t>მაფუ  </a:t>
            </a:r>
            <a:r>
              <a:rPr lang="ka-GE" sz="2800" dirty="0" smtClean="0">
                <a:solidFill>
                  <a:srgbClr val="C00000"/>
                </a:solidFill>
              </a:rPr>
              <a:t>„მაქვს/მყავს“ </a:t>
            </a:r>
          </a:p>
          <a:p>
            <a:pPr algn="ctr"/>
            <a:r>
              <a:rPr lang="ka-GE" sz="2800" i="1" dirty="0" smtClean="0"/>
              <a:t>    </a:t>
            </a:r>
            <a:r>
              <a:rPr lang="ka-GE" sz="2800" i="1" dirty="0" smtClean="0">
                <a:solidFill>
                  <a:srgbClr val="C00000"/>
                </a:solidFill>
              </a:rPr>
              <a:t>უღლების პარადიგმა</a:t>
            </a:r>
          </a:p>
          <a:p>
            <a:pPr algn="ctr">
              <a:buNone/>
            </a:pPr>
            <a:r>
              <a:rPr lang="ka-GE" sz="2800" dirty="0" smtClean="0">
                <a:solidFill>
                  <a:srgbClr val="C00000"/>
                </a:solidFill>
              </a:rPr>
              <a:t>აწმყო</a:t>
            </a:r>
            <a:endParaRPr lang="ka-GE" sz="2800" i="1" dirty="0" smtClean="0"/>
          </a:p>
          <a:p>
            <a:pPr algn="ctr">
              <a:buNone/>
            </a:pPr>
            <a:r>
              <a:rPr lang="ka-GE" sz="2800" dirty="0" smtClean="0"/>
              <a:t>მაფუ(ნ) – მაფუნა(ნ)</a:t>
            </a:r>
          </a:p>
          <a:p>
            <a:pPr algn="ctr">
              <a:buNone/>
            </a:pPr>
            <a:r>
              <a:rPr lang="ka-GE" sz="2800" dirty="0" smtClean="0"/>
              <a:t>გაფუ(ნ) – გაფუნა(ნ)</a:t>
            </a:r>
          </a:p>
          <a:p>
            <a:pPr algn="ctr">
              <a:buNone/>
            </a:pPr>
            <a:r>
              <a:rPr lang="ka-GE" sz="2800" dirty="0" smtClean="0"/>
              <a:t>აფუ(ნ) – აფუნა(ნ)</a:t>
            </a:r>
          </a:p>
          <a:p>
            <a:pPr algn="ctr">
              <a:buNone/>
            </a:pPr>
            <a:r>
              <a:rPr lang="ka-GE" sz="2800" i="1" dirty="0" smtClean="0"/>
              <a:t> </a:t>
            </a:r>
            <a:r>
              <a:rPr lang="ka-GE" sz="2800" dirty="0" smtClean="0">
                <a:solidFill>
                  <a:srgbClr val="C00000"/>
                </a:solidFill>
              </a:rPr>
              <a:t>უწყვეტელი</a:t>
            </a:r>
            <a:endParaRPr lang="ka-GE" sz="2800" i="1" dirty="0" smtClean="0"/>
          </a:p>
          <a:p>
            <a:pPr algn="ctr">
              <a:buNone/>
            </a:pPr>
            <a:r>
              <a:rPr lang="ka-GE" sz="2800" dirty="0" smtClean="0"/>
              <a:t>მაფუდუ </a:t>
            </a:r>
            <a:r>
              <a:rPr lang="ka-GE" sz="2800" dirty="0" smtClean="0"/>
              <a:t>– </a:t>
            </a:r>
            <a:r>
              <a:rPr lang="ka-GE" sz="2800" dirty="0" smtClean="0"/>
              <a:t>მაფუდეს</a:t>
            </a:r>
            <a:endParaRPr lang="ka-GE" sz="2800" dirty="0" smtClean="0"/>
          </a:p>
          <a:p>
            <a:pPr algn="ctr">
              <a:buNone/>
            </a:pPr>
            <a:r>
              <a:rPr lang="ka-GE" sz="2800" dirty="0" smtClean="0"/>
              <a:t>გაფუდუ </a:t>
            </a:r>
            <a:r>
              <a:rPr lang="ka-GE" sz="2800" dirty="0" smtClean="0"/>
              <a:t>– </a:t>
            </a:r>
            <a:r>
              <a:rPr lang="ka-GE" sz="2800" dirty="0" smtClean="0"/>
              <a:t>გაფუდეს</a:t>
            </a:r>
            <a:endParaRPr lang="ka-GE" sz="2800" dirty="0" smtClean="0"/>
          </a:p>
          <a:p>
            <a:pPr algn="ctr">
              <a:buNone/>
            </a:pPr>
            <a:r>
              <a:rPr lang="ka-GE" sz="2800" dirty="0" smtClean="0"/>
              <a:t>აფუდუ </a:t>
            </a:r>
            <a:r>
              <a:rPr lang="ka-GE" sz="2800" dirty="0" smtClean="0"/>
              <a:t>– </a:t>
            </a:r>
            <a:r>
              <a:rPr lang="ka-GE" sz="2800" dirty="0" smtClean="0"/>
              <a:t>აფუდეს</a:t>
            </a:r>
            <a:endParaRPr lang="ka-GE" sz="2800" dirty="0" smtClean="0"/>
          </a:p>
          <a:p>
            <a:pPr algn="ctr">
              <a:buNone/>
            </a:pPr>
            <a:endParaRPr lang="en-US" sz="2800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248400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I </a:t>
            </a:r>
            <a:r>
              <a:rPr lang="ka-GE" dirty="0" smtClean="0">
                <a:solidFill>
                  <a:srgbClr val="C00000"/>
                </a:solidFill>
              </a:rPr>
              <a:t>კავშირებითი</a:t>
            </a:r>
            <a:endParaRPr lang="ka-GE" i="1" dirty="0" smtClean="0"/>
          </a:p>
          <a:p>
            <a:pPr algn="ctr">
              <a:buNone/>
            </a:pPr>
            <a:r>
              <a:rPr lang="ka-GE" dirty="0" smtClean="0"/>
              <a:t>მაფუდას </a:t>
            </a:r>
            <a:r>
              <a:rPr lang="ka-GE" dirty="0" smtClean="0"/>
              <a:t>– </a:t>
            </a:r>
            <a:r>
              <a:rPr lang="ka-GE" dirty="0" smtClean="0"/>
              <a:t>მაფუდა(ნ)</a:t>
            </a:r>
            <a:endParaRPr lang="ka-GE" dirty="0" smtClean="0"/>
          </a:p>
          <a:p>
            <a:pPr algn="ctr">
              <a:buNone/>
            </a:pPr>
            <a:r>
              <a:rPr lang="ka-GE" dirty="0" smtClean="0"/>
              <a:t>გაფუდას </a:t>
            </a:r>
            <a:r>
              <a:rPr lang="ka-GE" dirty="0" smtClean="0"/>
              <a:t>– </a:t>
            </a:r>
            <a:r>
              <a:rPr lang="ka-GE" dirty="0" smtClean="0"/>
              <a:t>გაფუდა(ნ)</a:t>
            </a:r>
            <a:endParaRPr lang="ka-GE" dirty="0" smtClean="0"/>
          </a:p>
          <a:p>
            <a:pPr algn="ctr">
              <a:buNone/>
            </a:pPr>
            <a:r>
              <a:rPr lang="ka-GE" dirty="0" smtClean="0"/>
              <a:t>აფუდას </a:t>
            </a:r>
            <a:r>
              <a:rPr lang="ka-GE" dirty="0" smtClean="0"/>
              <a:t>– </a:t>
            </a:r>
            <a:r>
              <a:rPr lang="ka-GE" dirty="0" smtClean="0"/>
              <a:t>აფუდა(ნ)</a:t>
            </a:r>
          </a:p>
          <a:p>
            <a:pPr algn="ctr">
              <a:buNone/>
            </a:pPr>
            <a:endParaRPr lang="ka-GE" dirty="0" smtClean="0"/>
          </a:p>
          <a:p>
            <a:pPr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I </a:t>
            </a:r>
            <a:r>
              <a:rPr lang="ka-GE" dirty="0" smtClean="0">
                <a:solidFill>
                  <a:srgbClr val="C00000"/>
                </a:solidFill>
              </a:rPr>
              <a:t>პირობითი</a:t>
            </a:r>
            <a:endParaRPr lang="ka-GE" i="1" dirty="0" smtClean="0"/>
          </a:p>
          <a:p>
            <a:pPr algn="ctr">
              <a:buNone/>
            </a:pPr>
            <a:r>
              <a:rPr lang="ka-GE" dirty="0" smtClean="0"/>
              <a:t>მაფუდუკო </a:t>
            </a:r>
            <a:r>
              <a:rPr lang="ka-GE" dirty="0" smtClean="0"/>
              <a:t>– </a:t>
            </a:r>
            <a:r>
              <a:rPr lang="ka-GE" dirty="0" smtClean="0"/>
              <a:t>მაფუდეს(ი)კო</a:t>
            </a:r>
            <a:endParaRPr lang="ka-GE" dirty="0" smtClean="0"/>
          </a:p>
          <a:p>
            <a:pPr algn="ctr">
              <a:buNone/>
            </a:pPr>
            <a:r>
              <a:rPr lang="ka-GE" dirty="0" smtClean="0"/>
              <a:t>გაფუდუკო </a:t>
            </a:r>
            <a:r>
              <a:rPr lang="ka-GE" dirty="0" smtClean="0"/>
              <a:t>– </a:t>
            </a:r>
            <a:r>
              <a:rPr lang="ka-GE" dirty="0" smtClean="0"/>
              <a:t>გაფუდეს(ი)კო</a:t>
            </a:r>
            <a:endParaRPr lang="ka-GE" dirty="0" smtClean="0"/>
          </a:p>
          <a:p>
            <a:pPr algn="ctr">
              <a:buNone/>
            </a:pPr>
            <a:r>
              <a:rPr lang="ka-GE" dirty="0" smtClean="0"/>
              <a:t>აფუდუკო </a:t>
            </a:r>
            <a:r>
              <a:rPr lang="ka-GE" dirty="0" smtClean="0"/>
              <a:t>– </a:t>
            </a:r>
            <a:r>
              <a:rPr lang="ka-GE" dirty="0" smtClean="0"/>
              <a:t>აფუდეს(ი)კო</a:t>
            </a:r>
            <a:endParaRPr lang="ka-GE" dirty="0" smtClean="0"/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248400"/>
          </a:xfrm>
        </p:spPr>
        <p:txBody>
          <a:bodyPr>
            <a:normAutofit lnSpcReduction="10000"/>
          </a:bodyPr>
          <a:lstStyle/>
          <a:p>
            <a:r>
              <a:rPr lang="ka-GE" sz="2800" dirty="0" smtClean="0"/>
              <a:t>დავალება:</a:t>
            </a:r>
            <a:endParaRPr lang="ka-GE" sz="2800" dirty="0" smtClean="0"/>
          </a:p>
          <a:p>
            <a:pPr marL="514350" indent="-514350">
              <a:buAutoNum type="arabicPeriod"/>
            </a:pPr>
            <a:r>
              <a:rPr lang="ka-GE" sz="2400" dirty="0" smtClean="0"/>
              <a:t>დაასრულეთ მეგრული და ლაზური ნათესაობის აღმნიშვნელი ლექსემების სია </a:t>
            </a:r>
            <a:r>
              <a:rPr lang="ka-GE" sz="2400" dirty="0" smtClean="0"/>
              <a:t> </a:t>
            </a:r>
            <a:endParaRPr lang="ka-GE" sz="2400" dirty="0" smtClean="0"/>
          </a:p>
          <a:p>
            <a:pPr marL="457200" indent="-457200">
              <a:buNone/>
            </a:pPr>
            <a:r>
              <a:rPr lang="ka-GE" sz="2800" dirty="0" smtClean="0"/>
              <a:t> </a:t>
            </a:r>
            <a:r>
              <a:rPr lang="ka-GE" sz="2800" dirty="0" smtClean="0"/>
              <a:t>      </a:t>
            </a:r>
            <a:r>
              <a:rPr lang="ka-GE" sz="2400" dirty="0" smtClean="0"/>
              <a:t>(</a:t>
            </a:r>
            <a:r>
              <a:rPr lang="ka-GE" sz="2400" dirty="0" smtClean="0"/>
              <a:t>შესაბამისი ლექსიკონების მიხედვით</a:t>
            </a:r>
            <a:r>
              <a:rPr lang="ka-GE" sz="2400" dirty="0" smtClean="0"/>
              <a:t>)</a:t>
            </a:r>
          </a:p>
          <a:p>
            <a:pPr marL="514350" indent="-514350">
              <a:buAutoNum type="arabicPeriod" startAt="2"/>
            </a:pPr>
            <a:r>
              <a:rPr lang="ka-GE" sz="2400" dirty="0" smtClean="0"/>
              <a:t>შეადგინეთ ლექსის სიტყვანის ლექსიკონი</a:t>
            </a:r>
            <a:endParaRPr lang="ka-GE" sz="2800" dirty="0" smtClean="0"/>
          </a:p>
          <a:p>
            <a:pPr marL="514350" indent="-514350">
              <a:buNone/>
            </a:pPr>
            <a:r>
              <a:rPr lang="ka-GE" sz="2800" dirty="0" smtClean="0"/>
              <a:t>3</a:t>
            </a:r>
            <a:r>
              <a:rPr lang="ka-GE" sz="2400" dirty="0" smtClean="0"/>
              <a:t>.  მეშველი ზმნა „მაფუ(ნ)“  დაუკავშირეთ რომელიმე სახელს/სახელებს </a:t>
            </a:r>
          </a:p>
          <a:p>
            <a:pPr marL="514350" indent="-514350">
              <a:buNone/>
            </a:pPr>
            <a:r>
              <a:rPr lang="ka-GE" sz="2400" dirty="0" smtClean="0"/>
              <a:t> (ზმნის ფორმები შეარჩიეთ მოცემული პარადიგმებიდან)</a:t>
            </a:r>
          </a:p>
          <a:p>
            <a:pPr marL="514350" indent="-514350">
              <a:buNone/>
            </a:pPr>
            <a:endParaRPr lang="ka-GE" sz="2400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ka-GE" sz="2400" dirty="0" smtClean="0"/>
              <a:t>ისარგებლეთ ბეჭდური და ელექტრონული ლექსიკონებით: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sz="2400" dirty="0" smtClean="0"/>
              <a:t>https://</a:t>
            </a:r>
            <a:r>
              <a:rPr lang="en-US" sz="2400" dirty="0" err="1" smtClean="0"/>
              <a:t>www.tsu.ge</a:t>
            </a:r>
            <a:r>
              <a:rPr lang="en-US" sz="2400" dirty="0" smtClean="0"/>
              <a:t>/data/</a:t>
            </a:r>
            <a:r>
              <a:rPr lang="en-US" sz="2400" dirty="0" err="1" smtClean="0"/>
              <a:t>image_db_innova</a:t>
            </a:r>
            <a:r>
              <a:rPr lang="en-US" sz="2400" dirty="0" smtClean="0"/>
              <a:t>/GEORGIAN-</a:t>
            </a:r>
            <a:r>
              <a:rPr lang="en-US" sz="2400" dirty="0" err="1" smtClean="0"/>
              <a:t>MEGRELIAN</a:t>
            </a:r>
            <a:r>
              <a:rPr lang="en-US" sz="2400" dirty="0" smtClean="0"/>
              <a:t>-</a:t>
            </a:r>
            <a:r>
              <a:rPr lang="en-US" sz="2400" dirty="0" err="1" smtClean="0"/>
              <a:t>LAZ</a:t>
            </a:r>
            <a:r>
              <a:rPr lang="en-US" sz="2400" dirty="0" smtClean="0"/>
              <a:t>-</a:t>
            </a:r>
            <a:r>
              <a:rPr lang="en-US" sz="2400" dirty="0" err="1" smtClean="0"/>
              <a:t>SVAN</a:t>
            </a:r>
            <a:r>
              <a:rPr lang="en-US" sz="2400" dirty="0" smtClean="0"/>
              <a:t>-ENGLISH </a:t>
            </a:r>
            <a:r>
              <a:rPr lang="en-US" sz="2400" dirty="0" err="1" smtClean="0"/>
              <a:t>DICTIONAR</a:t>
            </a:r>
            <a:endParaRPr lang="ka-GE" sz="2400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en-US" sz="2400" dirty="0" err="1" smtClean="0">
                <a:hlinkClick r:id="rId2"/>
              </a:rPr>
              <a:t>http://</a:t>
            </a:r>
            <a:r>
              <a:rPr lang="en-US" sz="2400" dirty="0" err="1" smtClean="0">
                <a:hlinkClick r:id="rId2"/>
              </a:rPr>
              <a:t>www.ice.ge/liv/liv/lazur.php</a:t>
            </a:r>
            <a:endParaRPr lang="ka-GE" sz="2400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en-US" sz="2400" dirty="0" err="1" smtClean="0">
                <a:hlinkClick r:id="rId3"/>
              </a:rPr>
              <a:t>http://</a:t>
            </a:r>
            <a:r>
              <a:rPr lang="en-US" sz="2400" dirty="0" err="1" smtClean="0">
                <a:hlinkClick r:id="rId3"/>
              </a:rPr>
              <a:t>www.ice.ge/liv/liv/megr.php</a:t>
            </a:r>
            <a:endParaRPr lang="ka-GE" sz="2400" dirty="0" smtClean="0"/>
          </a:p>
          <a:p>
            <a:pPr marL="514350" indent="-514350">
              <a:buFont typeface="Wingdings" pitchFamily="2" charset="2"/>
              <a:buChar char="Ø"/>
            </a:pPr>
            <a:endParaRPr lang="ka-GE" sz="2400" dirty="0" smtClean="0"/>
          </a:p>
          <a:p>
            <a:pPr>
              <a:buNone/>
            </a:pPr>
            <a:endParaRPr lang="ka-GE" sz="2400" dirty="0" smtClean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10600" cy="6324600"/>
          </a:xfrm>
        </p:spPr>
        <p:txBody>
          <a:bodyPr/>
          <a:lstStyle/>
          <a:p>
            <a:endParaRPr lang="ka-GE" dirty="0" smtClean="0"/>
          </a:p>
          <a:p>
            <a:endParaRPr lang="ka-GE" dirty="0" smtClean="0"/>
          </a:p>
          <a:p>
            <a:endParaRPr lang="ka-GE" dirty="0" smtClean="0"/>
          </a:p>
          <a:p>
            <a:endParaRPr lang="ka-GE" dirty="0" smtClean="0"/>
          </a:p>
          <a:p>
            <a:pPr algn="ctr"/>
            <a:r>
              <a:rPr lang="ka-GE" dirty="0" smtClean="0"/>
              <a:t>გმადლობთ ყურადღებისთვის!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356</Words>
  <Application>Microsoft Office PowerPoint</Application>
  <PresentationFormat>On-screen Show (4:3)</PresentationFormat>
  <Paragraphs>88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Maia</cp:lastModifiedBy>
  <cp:revision>41</cp:revision>
  <dcterms:created xsi:type="dcterms:W3CDTF">2006-08-16T00:00:00Z</dcterms:created>
  <dcterms:modified xsi:type="dcterms:W3CDTF">2018-03-18T17:39:47Z</dcterms:modified>
</cp:coreProperties>
</file>