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533400" y="533400"/>
            <a:ext cx="8382000" cy="5943600"/>
          </a:xfrm>
        </p:spPr>
        <p:txBody>
          <a:bodyPr>
            <a:normAutofit fontScale="25000" lnSpcReduction="20000"/>
          </a:bodyPr>
          <a:lstStyle/>
          <a:p>
            <a:pPr marL="571500" indent="-571500" algn="just"/>
            <a:r>
              <a:rPr lang="ka-GE" sz="9600" dirty="0" smtClean="0">
                <a:solidFill>
                  <a:schemeClr val="tx1"/>
                </a:solidFill>
              </a:rPr>
              <a:t>მეგრულ-ლაზურის გრამატიკა</a:t>
            </a:r>
          </a:p>
          <a:p>
            <a:pPr marL="571500" indent="-571500" algn="just"/>
            <a:r>
              <a:rPr lang="ka-GE" sz="9600" dirty="0" smtClean="0">
                <a:solidFill>
                  <a:schemeClr val="tx1"/>
                </a:solidFill>
              </a:rPr>
              <a:t>თსუ ასოცირებული პროფესორი  მაია ლომია</a:t>
            </a:r>
          </a:p>
          <a:p>
            <a:pPr marL="571500" indent="-571500" algn="just"/>
            <a:endParaRPr lang="en-US" sz="6000" dirty="0" smtClean="0">
              <a:solidFill>
                <a:schemeClr val="tx1"/>
              </a:solidFill>
            </a:endParaRPr>
          </a:p>
          <a:p>
            <a:pPr marL="571500" indent="-571500" algn="just"/>
            <a:endParaRPr lang="en-US" sz="6000" dirty="0" smtClean="0">
              <a:solidFill>
                <a:schemeClr val="tx1"/>
              </a:solidFill>
            </a:endParaRPr>
          </a:p>
          <a:p>
            <a:pPr marL="571500" indent="-571500" algn="just"/>
            <a:endParaRPr lang="en-US" sz="6000" dirty="0" smtClean="0">
              <a:solidFill>
                <a:schemeClr val="tx1"/>
              </a:solidFill>
            </a:endParaRPr>
          </a:p>
          <a:p>
            <a:pPr marL="571500" indent="-571500" algn="just"/>
            <a:endParaRPr lang="en-US" sz="6000" dirty="0" smtClean="0">
              <a:solidFill>
                <a:schemeClr val="tx1"/>
              </a:solidFill>
            </a:endParaRPr>
          </a:p>
          <a:p>
            <a:pPr marL="571500" indent="-571500"/>
            <a:r>
              <a:rPr lang="en-US" sz="9600" b="1" dirty="0" smtClean="0">
                <a:solidFill>
                  <a:srgbClr val="FF0000"/>
                </a:solidFill>
              </a:rPr>
              <a:t>V. </a:t>
            </a:r>
            <a:r>
              <a:rPr lang="ka-GE" sz="9600" b="1" dirty="0" smtClean="0">
                <a:solidFill>
                  <a:srgbClr val="FF0000"/>
                </a:solidFill>
              </a:rPr>
              <a:t>პრაქტიკული </a:t>
            </a:r>
            <a:r>
              <a:rPr lang="ka-GE" sz="9600" b="1" dirty="0" smtClean="0">
                <a:solidFill>
                  <a:srgbClr val="FF0000"/>
                </a:solidFill>
              </a:rPr>
              <a:t>სამუშაო</a:t>
            </a:r>
          </a:p>
          <a:p>
            <a:endParaRPr lang="en-US" sz="9600" b="1" dirty="0" smtClean="0">
              <a:solidFill>
                <a:srgbClr val="FF0000"/>
              </a:solidFill>
            </a:endParaRPr>
          </a:p>
          <a:p>
            <a:r>
              <a:rPr lang="en-US" sz="9600" b="1" dirty="0" smtClean="0">
                <a:solidFill>
                  <a:srgbClr val="FF0000"/>
                </a:solidFill>
              </a:rPr>
              <a:t>III </a:t>
            </a:r>
            <a:r>
              <a:rPr lang="ka-GE" sz="9600" b="1" dirty="0" smtClean="0">
                <a:solidFill>
                  <a:srgbClr val="FF0000"/>
                </a:solidFill>
              </a:rPr>
              <a:t> </a:t>
            </a:r>
            <a:r>
              <a:rPr lang="ka-GE" sz="9600" b="1" dirty="0" smtClean="0">
                <a:solidFill>
                  <a:srgbClr val="FF0000"/>
                </a:solidFill>
              </a:rPr>
              <a:t>ვარიანტი</a:t>
            </a:r>
            <a:r>
              <a:rPr lang="en-US" sz="9600" b="1" dirty="0" smtClean="0">
                <a:solidFill>
                  <a:srgbClr val="FF0000"/>
                </a:solidFill>
              </a:rPr>
              <a:t> </a:t>
            </a:r>
            <a:r>
              <a:rPr lang="ka-GE" sz="9600" b="1" dirty="0" smtClean="0">
                <a:solidFill>
                  <a:srgbClr val="FF0000"/>
                </a:solidFill>
              </a:rPr>
              <a:t> </a:t>
            </a:r>
            <a:endParaRPr lang="en-US" sz="9600" b="1" dirty="0" smtClean="0">
              <a:solidFill>
                <a:srgbClr val="FF0000"/>
              </a:solidFill>
            </a:endParaRPr>
          </a:p>
          <a:p>
            <a:r>
              <a:rPr lang="ka-GE" sz="9600" b="1" dirty="0" smtClean="0">
                <a:solidFill>
                  <a:srgbClr val="FF0000"/>
                </a:solidFill>
              </a:rPr>
              <a:t>მ. ხუბუა, ჩხოროწყუ </a:t>
            </a:r>
            <a:endParaRPr lang="en-US" sz="9600" b="1" dirty="0" smtClean="0">
              <a:solidFill>
                <a:srgbClr val="FF0000"/>
              </a:solidFill>
            </a:endParaRPr>
          </a:p>
          <a:p>
            <a:r>
              <a:rPr lang="ka-GE" sz="9600" b="1" dirty="0" smtClean="0">
                <a:solidFill>
                  <a:srgbClr val="FF0000"/>
                </a:solidFill>
              </a:rPr>
              <a:t>(ცენტრალური არეალი)</a:t>
            </a:r>
          </a:p>
          <a:p>
            <a:endParaRPr lang="en-US" sz="9600" dirty="0" smtClean="0"/>
          </a:p>
          <a:p>
            <a:r>
              <a:rPr lang="ka-GE" sz="9600" dirty="0" smtClean="0"/>
              <a:t>ჯამუ დო კოკეეხეში ლერსი</a:t>
            </a:r>
          </a:p>
          <a:p>
            <a:endParaRPr lang="en-US" sz="9600" dirty="0" smtClean="0"/>
          </a:p>
          <a:p>
            <a:r>
              <a:rPr lang="ka-GE" sz="9600" dirty="0" smtClean="0"/>
              <a:t>ღორონქ თიშენ დუმაბადუ</a:t>
            </a:r>
            <a:endParaRPr lang="en-US" sz="9600" dirty="0" smtClean="0"/>
          </a:p>
          <a:p>
            <a:r>
              <a:rPr lang="ka-GE" sz="9600" dirty="0" smtClean="0"/>
              <a:t>ვალდებულება ვათუე,</a:t>
            </a:r>
          </a:p>
          <a:p>
            <a:endParaRPr lang="ka-GE" sz="5900" dirty="0" smtClean="0"/>
          </a:p>
          <a:p>
            <a:endParaRPr lang="en-US" dirty="0" smtClean="0"/>
          </a:p>
          <a:p>
            <a:r>
              <a:rPr lang="ka-GE" dirty="0" smtClean="0"/>
              <a:t>-</a:t>
            </a:r>
            <a:endParaRPr lang="en-US" dirty="0" smtClean="0"/>
          </a:p>
          <a:p>
            <a:r>
              <a:rPr lang="ka-GE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686800" cy="6248400"/>
          </a:xfrm>
        </p:spPr>
        <p:txBody>
          <a:bodyPr>
            <a:normAutofit lnSpcReduction="10000"/>
          </a:bodyPr>
          <a:lstStyle/>
          <a:p>
            <a:endParaRPr lang="ka-GE" dirty="0" smtClean="0"/>
          </a:p>
          <a:p>
            <a:pPr algn="ctr"/>
            <a:r>
              <a:rPr lang="ka-GE" sz="2800" dirty="0" smtClean="0"/>
              <a:t>„ღმერთმა იმიტომ დამბადა</a:t>
            </a:r>
          </a:p>
          <a:p>
            <a:pPr algn="ctr"/>
            <a:r>
              <a:rPr lang="ka-GE" sz="2800" dirty="0" smtClean="0"/>
              <a:t>ვალდებულებ აღვასრულო“,</a:t>
            </a:r>
          </a:p>
          <a:p>
            <a:pPr algn="ctr">
              <a:buNone/>
            </a:pPr>
            <a:endParaRPr lang="en-US" sz="2800" dirty="0" smtClean="0"/>
          </a:p>
          <a:p>
            <a:pPr algn="ctr"/>
            <a:r>
              <a:rPr lang="ka-GE" sz="2800" dirty="0" smtClean="0"/>
              <a:t>მართალ </a:t>
            </a:r>
            <a:r>
              <a:rPr lang="ka-GE" sz="2800" dirty="0" smtClean="0"/>
              <a:t>კათა ვა დამიჯერს,</a:t>
            </a:r>
            <a:endParaRPr lang="en-US" sz="2800" dirty="0" smtClean="0"/>
          </a:p>
          <a:p>
            <a:pPr algn="ctr"/>
            <a:r>
              <a:rPr lang="ka-GE" sz="2800" dirty="0" smtClean="0"/>
              <a:t>მა სიმართლე ვა ქოფთქუე.</a:t>
            </a:r>
          </a:p>
          <a:p>
            <a:pPr algn="ctr"/>
            <a:r>
              <a:rPr lang="ka-GE" sz="2800" dirty="0" smtClean="0"/>
              <a:t>„მართალი ხალხი არ დამიჯერებს,</a:t>
            </a:r>
          </a:p>
          <a:p>
            <a:pPr algn="ctr"/>
            <a:r>
              <a:rPr lang="ka-GE" sz="2800" dirty="0" smtClean="0"/>
              <a:t>მე სიმართლე რომ არ ვთქვა“</a:t>
            </a:r>
            <a:endParaRPr lang="en-US" sz="2800" dirty="0" smtClean="0"/>
          </a:p>
          <a:p>
            <a:pPr algn="ctr"/>
            <a:endParaRPr lang="ka-GE" sz="2800" dirty="0" smtClean="0"/>
          </a:p>
          <a:p>
            <a:pPr algn="ctr"/>
            <a:r>
              <a:rPr lang="ka-GE" sz="2800" dirty="0" smtClean="0"/>
              <a:t>საზოგადოს მა  გიცხადენთ</a:t>
            </a:r>
            <a:endParaRPr lang="en-US" sz="2800" dirty="0" smtClean="0"/>
          </a:p>
          <a:p>
            <a:pPr algn="ctr"/>
            <a:r>
              <a:rPr lang="ka-GE" sz="2800" dirty="0" smtClean="0"/>
              <a:t>ჯარი  გაკომიკათუე...</a:t>
            </a:r>
          </a:p>
          <a:p>
            <a:pPr algn="ctr"/>
            <a:r>
              <a:rPr lang="ka-GE" sz="2800" dirty="0" smtClean="0"/>
              <a:t>„საზოგადოებას მე გიცხადებთ</a:t>
            </a:r>
          </a:p>
          <a:p>
            <a:pPr algn="ctr"/>
            <a:r>
              <a:rPr lang="ka-GE" sz="2800" dirty="0" smtClean="0"/>
              <a:t>ჯარი/ხალხი შემიკრიბოთ“....</a:t>
            </a:r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686800" cy="6477000"/>
          </a:xfrm>
        </p:spPr>
        <p:txBody>
          <a:bodyPr/>
          <a:lstStyle/>
          <a:p>
            <a:pPr algn="ctr"/>
            <a:r>
              <a:rPr lang="ka-GE" dirty="0" smtClean="0"/>
              <a:t>თაქ ასე მა  მუგოშინანთ</a:t>
            </a:r>
            <a:endParaRPr lang="en-US" dirty="0" smtClean="0"/>
          </a:p>
          <a:p>
            <a:pPr algn="ctr"/>
            <a:r>
              <a:rPr lang="ka-GE" dirty="0" smtClean="0"/>
              <a:t>ჯამუქ ჭოფუ ართი ჩხუნი,</a:t>
            </a:r>
          </a:p>
          <a:p>
            <a:pPr algn="ctr"/>
            <a:r>
              <a:rPr lang="ka-GE" dirty="0" smtClean="0"/>
              <a:t>„აქ ახლა მე მოგახსენებთ,</a:t>
            </a:r>
          </a:p>
          <a:p>
            <a:pPr algn="ctr"/>
            <a:r>
              <a:rPr lang="ka-GE" dirty="0" smtClean="0"/>
              <a:t>ჯამუმ რომ დაიჭირა ერთი ძროხა“,</a:t>
            </a:r>
            <a:endParaRPr lang="en-US" dirty="0" smtClean="0"/>
          </a:p>
          <a:p>
            <a:pPr algn="ctr"/>
            <a:r>
              <a:rPr lang="ka-GE" dirty="0" smtClean="0"/>
              <a:t>მაჟირა დღას  კოკეეხექ </a:t>
            </a:r>
            <a:endParaRPr lang="en-US" dirty="0" smtClean="0"/>
          </a:p>
          <a:p>
            <a:pPr algn="ctr"/>
            <a:r>
              <a:rPr lang="ka-GE" dirty="0" smtClean="0"/>
              <a:t>ქემერთ,   შეხვეწუ დო თხუნი:</a:t>
            </a:r>
          </a:p>
          <a:p>
            <a:pPr algn="ctr"/>
            <a:r>
              <a:rPr lang="ka-GE" dirty="0" smtClean="0"/>
              <a:t>„მეორე დღეს კოკაიას ასული</a:t>
            </a:r>
          </a:p>
          <a:p>
            <a:pPr algn="ctr"/>
            <a:r>
              <a:rPr lang="ka-GE" dirty="0" smtClean="0"/>
              <a:t>მივიდა, შეეხვეწა და სთხოვა“: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324600"/>
          </a:xfrm>
        </p:spPr>
        <p:txBody>
          <a:bodyPr/>
          <a:lstStyle/>
          <a:p>
            <a:pPr algn="ctr"/>
            <a:r>
              <a:rPr lang="ka-GE" dirty="0" smtClean="0"/>
              <a:t>-ჯამუ,  პატონ! სი ჭოფიო</a:t>
            </a:r>
            <a:endParaRPr lang="en-US" dirty="0" smtClean="0"/>
          </a:p>
          <a:p>
            <a:pPr algn="ctr"/>
            <a:r>
              <a:rPr lang="ka-GE" dirty="0" smtClean="0"/>
              <a:t>ოთიფურეს ჩქიმი ჩხოუ?</a:t>
            </a:r>
          </a:p>
          <a:p>
            <a:pPr algn="ctr">
              <a:buNone/>
            </a:pPr>
            <a:endParaRPr lang="ka-GE" dirty="0" smtClean="0"/>
          </a:p>
          <a:p>
            <a:pPr algn="ctr"/>
            <a:r>
              <a:rPr lang="ka-GE" dirty="0" smtClean="0"/>
              <a:t>„ჯამუ, ბატონო! შენ დაიჭირე</a:t>
            </a:r>
          </a:p>
          <a:p>
            <a:pPr algn="ctr"/>
            <a:r>
              <a:rPr lang="ka-GE" dirty="0" smtClean="0"/>
              <a:t>სათივეში ჩემი ძროხა?“</a:t>
            </a:r>
            <a:endParaRPr lang="en-US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მუმეხვარი, ქომჭყოლოფი,</a:t>
            </a:r>
            <a:endParaRPr lang="en-US" dirty="0" smtClean="0"/>
          </a:p>
          <a:p>
            <a:pPr algn="ctr"/>
            <a:r>
              <a:rPr lang="ka-GE" dirty="0" smtClean="0"/>
              <a:t>გვერდ თუთა  რე გინი ხოუ.</a:t>
            </a:r>
          </a:p>
          <a:p>
            <a:pPr algn="ctr"/>
            <a:r>
              <a:rPr lang="ka-GE" dirty="0" smtClean="0"/>
              <a:t>„მომეხმარე, მიწყალობე,</a:t>
            </a:r>
          </a:p>
          <a:p>
            <a:pPr algn="ctr"/>
            <a:r>
              <a:rPr lang="ka-GE" dirty="0" smtClean="0"/>
              <a:t>ნახევარი თვეა ხბო შვა“.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248400"/>
          </a:xfrm>
        </p:spPr>
        <p:txBody>
          <a:bodyPr>
            <a:normAutofit fontScale="92500"/>
          </a:bodyPr>
          <a:lstStyle/>
          <a:p>
            <a:pPr algn="ctr"/>
            <a:r>
              <a:rPr lang="ka-GE" dirty="0" smtClean="0"/>
              <a:t>დიარუა გინს ვა უჩქუ</a:t>
            </a:r>
            <a:endParaRPr lang="en-US" dirty="0" smtClean="0"/>
          </a:p>
          <a:p>
            <a:pPr algn="ctr"/>
            <a:r>
              <a:rPr lang="ka-GE" dirty="0" smtClean="0"/>
              <a:t>გინქ დიდა მიითხუუ,</a:t>
            </a:r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„ბალახობა ხბომ არ იცის,</a:t>
            </a:r>
          </a:p>
          <a:p>
            <a:pPr algn="ctr"/>
            <a:r>
              <a:rPr lang="ka-GE" dirty="0" smtClean="0"/>
              <a:t>ხბომ დედა მოითხოვა“,</a:t>
            </a:r>
          </a:p>
          <a:p>
            <a:pPr algn="ctr"/>
            <a:endParaRPr lang="en-US" dirty="0" smtClean="0"/>
          </a:p>
          <a:p>
            <a:pPr algn="ctr"/>
            <a:r>
              <a:rPr lang="ka-GE" dirty="0" smtClean="0"/>
              <a:t>მიდგა ორდე  გურს მერჭუნს,</a:t>
            </a:r>
            <a:endParaRPr lang="en-US" dirty="0" smtClean="0"/>
          </a:p>
          <a:p>
            <a:pPr algn="ctr"/>
            <a:r>
              <a:rPr lang="ka-GE" dirty="0" smtClean="0"/>
              <a:t>უძუძურო მიირყუუ.</a:t>
            </a:r>
            <a:endParaRPr lang="ka-GE" smtClean="0"/>
          </a:p>
          <a:p>
            <a:pPr algn="ctr"/>
            <a:endParaRPr lang="ka-GE" dirty="0" smtClean="0"/>
          </a:p>
          <a:p>
            <a:pPr algn="ctr"/>
            <a:r>
              <a:rPr lang="ka-GE" dirty="0" smtClean="0"/>
              <a:t>„ვინც გინდა იყო, გულს დაგწვავს,</a:t>
            </a:r>
          </a:p>
          <a:p>
            <a:pPr algn="ctr"/>
            <a:r>
              <a:rPr lang="ka-GE" dirty="0" smtClean="0"/>
              <a:t>დედის რძის გარეშე დასუსტდება/„მოირყევა“.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ka-GE" dirty="0" smtClean="0"/>
              <a:t>დავალება:</a:t>
            </a:r>
          </a:p>
          <a:p>
            <a:pPr>
              <a:buNone/>
            </a:pPr>
            <a:endParaRPr lang="ka-GE" dirty="0" smtClean="0"/>
          </a:p>
          <a:p>
            <a:pPr algn="just">
              <a:buFont typeface="Wingdings" pitchFamily="2" charset="2"/>
              <a:buChar char="Ø"/>
            </a:pPr>
            <a:r>
              <a:rPr lang="ka-GE" dirty="0" smtClean="0"/>
              <a:t> </a:t>
            </a:r>
            <a:r>
              <a:rPr lang="ka-GE" sz="2400" dirty="0" smtClean="0"/>
              <a:t>შეადარეთ  ცენტრალური არეალის ტექსტი  წინა დავალების შედეგებს და დაადგინეთ ფონეტიკურ-გრამატიკული ხასიათის მსგავსება-განსხვავებანი.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/>
          <a:lstStyle/>
          <a:p>
            <a:endParaRPr lang="ka-GE" dirty="0" smtClean="0"/>
          </a:p>
          <a:p>
            <a:endParaRPr lang="ka-GE" dirty="0" smtClean="0"/>
          </a:p>
          <a:p>
            <a:endParaRPr lang="ka-GE" dirty="0" smtClean="0"/>
          </a:p>
          <a:p>
            <a:pPr algn="ctr"/>
            <a:r>
              <a:rPr lang="ka-GE" dirty="0" smtClean="0"/>
              <a:t>გმადლობთ ყურადღებისთვის!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219</Words>
  <Application>Microsoft Office PowerPoint</Application>
  <PresentationFormat>On-screen Show (4:3)</PresentationFormat>
  <Paragraphs>70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Maia</dc:creator>
  <cp:lastModifiedBy>Maia</cp:lastModifiedBy>
  <cp:revision>16</cp:revision>
  <dcterms:created xsi:type="dcterms:W3CDTF">2006-08-16T00:00:00Z</dcterms:created>
  <dcterms:modified xsi:type="dcterms:W3CDTF">2018-06-14T19:44:31Z</dcterms:modified>
</cp:coreProperties>
</file>