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8" r:id="rId2"/>
    <p:sldId id="259" r:id="rId3"/>
    <p:sldId id="260" r:id="rId4"/>
    <p:sldId id="262" r:id="rId5"/>
    <p:sldId id="263" r:id="rId6"/>
    <p:sldId id="266" r:id="rId7"/>
    <p:sldId id="265" r:id="rId8"/>
    <p:sldId id="268" r:id="rId9"/>
    <p:sldId id="281" r:id="rId10"/>
    <p:sldId id="280" r:id="rId11"/>
    <p:sldId id="27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8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C8BB5-8300-4441-8295-1E96D85C0A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933F32-B327-458F-AEC2-E73AE185C1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29B99E-07EB-4377-8223-70C3C3427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C2DF-63F6-4E2D-88C5-1A1976110EF2}" type="datetimeFigureOut">
              <a:rPr lang="en-US" smtClean="0"/>
              <a:t>18-Mar-26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51B490-BEF0-4BA2-9ECC-9AEC46FBE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3400C1-0D5C-4656-AA31-26998F749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7C31-5E1D-4505-815F-05500D74C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631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DF297-9072-446F-9F7B-78A5C1FE4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E8CE9-23DD-4740-95DF-03545A507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340D8D-CCA5-4EF5-927C-DDCA927F5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C2DF-63F6-4E2D-88C5-1A1976110EF2}" type="datetimeFigureOut">
              <a:rPr lang="en-US" smtClean="0"/>
              <a:t>18-Mar-26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F44A4B-F81A-4871-9812-099DD3A71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B2663-09FE-48AF-A90A-F3A49F2A9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7C31-5E1D-4505-815F-05500D74C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932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305A4-90A8-4B0F-8447-086348C2F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494F98-8CDC-45C0-ABD9-57CECD7DDC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97061-43D4-43F6-A642-60EFE364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C2DF-63F6-4E2D-88C5-1A1976110EF2}" type="datetimeFigureOut">
              <a:rPr lang="en-US" smtClean="0"/>
              <a:t>18-Mar-26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366C0-6408-4A2C-AFCA-998796FC4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08EB3-9A2D-4EE8-87E6-B6DB0D52E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7C31-5E1D-4505-815F-05500D74C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64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AC201-3132-4FA7-9B4E-6E7106368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BE2EF-4846-4F86-A4C9-9ED66EFD0D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17244B-2A17-4B37-AAA3-66A55F3192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0846D4-7AAB-4306-9EE0-C88C4EFEE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C2DF-63F6-4E2D-88C5-1A1976110EF2}" type="datetimeFigureOut">
              <a:rPr lang="en-US" smtClean="0"/>
              <a:t>18-Mar-26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79E185-E275-4B72-9FC4-DEE8B61CF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1D8721-2FE9-4A07-ACA6-99AFBAC3D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7C31-5E1D-4505-815F-05500D74C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870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4ABEF-FBEC-4B05-9737-0AD79336C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3020FB-0C0E-48A9-8905-9D52DFBF2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90D330-3D41-42B1-897D-E3CDE123B4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155E0B-BED2-4DA6-AB09-623D43EDFA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D9C7F1-F48C-4ED3-B526-724FCBB938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C14F6C-2015-420F-8FFF-8134FD4DA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C2DF-63F6-4E2D-88C5-1A1976110EF2}" type="datetimeFigureOut">
              <a:rPr lang="en-US" smtClean="0"/>
              <a:t>18-Mar-26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B17324-D805-47B2-AE0D-1B01AB938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CBC118-5D34-4DD5-B50E-459DF771F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7C31-5E1D-4505-815F-05500D74C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336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77A4F-9C80-401B-84D4-61C3EB933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03BCCA-8805-4D88-9060-C77EA5823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C2DF-63F6-4E2D-88C5-1A1976110EF2}" type="datetimeFigureOut">
              <a:rPr lang="en-US" smtClean="0"/>
              <a:t>18-Mar-26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FE2F25-43F5-4CE4-9617-1F0D022A0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5FCC20-69D6-400A-B930-1B41508D8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7C31-5E1D-4505-815F-05500D74C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773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0E073B-BDC9-4EE7-A2C7-308EF5F43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C2DF-63F6-4E2D-88C5-1A1976110EF2}" type="datetimeFigureOut">
              <a:rPr lang="en-US" smtClean="0"/>
              <a:t>18-Mar-26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736F68-458A-45B9-857A-1FFC5F806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90E56-9C2E-4DA7-BE5A-A3927DA21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7C31-5E1D-4505-815F-05500D74C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90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1707C-DB57-4424-950B-778C9166D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B4E06-B179-4347-AA43-01A11E225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DFC336-8027-470A-A461-3B1F8347FF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9B61A3-6D75-4562-A12E-93B6F9ADC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C2DF-63F6-4E2D-88C5-1A1976110EF2}" type="datetimeFigureOut">
              <a:rPr lang="en-US" smtClean="0"/>
              <a:t>18-Mar-26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C36916-6EF6-4488-98CF-E9B8A69EF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0CD65D-FE24-4F43-8E1E-F0C4081EE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7C31-5E1D-4505-815F-05500D74C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866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406E7-D45E-43B4-B1F4-96EBA1037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4DCC58-2FC3-440A-B280-D6E0E0A68A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2D1BBB-2E0A-49DC-96C6-A4C59FAF0C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139C00-002D-4490-B156-B6AD52113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C2DF-63F6-4E2D-88C5-1A1976110EF2}" type="datetimeFigureOut">
              <a:rPr lang="en-US" smtClean="0"/>
              <a:t>18-Mar-26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E6C6EA-9D64-4192-A688-E8BA896B5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555472-A116-4997-8B9F-1B3EBB885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7C31-5E1D-4505-815F-05500D74C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8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08E6D-0804-4256-ACDD-13E149544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FC6846-BBFE-499B-9ACD-04C3677F7B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3CD7DA-E661-482F-B86F-FD06A91E2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C2DF-63F6-4E2D-88C5-1A1976110EF2}" type="datetimeFigureOut">
              <a:rPr lang="en-US" smtClean="0"/>
              <a:t>18-Mar-26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C8F0C-86C1-4C47-BE5B-7DD2B8BB6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30173-98D7-4330-9328-4FFE87BCB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7C31-5E1D-4505-815F-05500D74C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06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17B1DA-AE61-4454-89DD-27620ED7B8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3FA67C-6902-45E1-8EAD-D1543213F2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AE633E-49BC-4F74-8026-7AD57B9C3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C2DF-63F6-4E2D-88C5-1A1976110EF2}" type="datetimeFigureOut">
              <a:rPr lang="en-US" smtClean="0"/>
              <a:t>18-Mar-26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FF233-D6B3-4533-B417-91D2519F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38D34-1BC5-40EF-8756-0D71A5656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7C31-5E1D-4505-815F-05500D74C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861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5A00C1-56C3-471C-8FBD-E5776AE91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702F84-E0B2-42DD-9EC7-F2AF25CFF2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13D3EC-5658-4FEF-B6EE-B34ED0EFE8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8C2DF-63F6-4E2D-88C5-1A1976110EF2}" type="datetimeFigureOut">
              <a:rPr lang="en-US" smtClean="0"/>
              <a:t>18-Mar-26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B510C-344C-4153-B262-76FFC968FF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86B1B-06E9-4122-A0C6-3AE23D0AA2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A7C31-5E1D-4505-815F-05500D74C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90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119CE-7494-4101-AD76-BDFDA347A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kern="0" dirty="0" err="1">
                <a:effectLst/>
                <a:latin typeface="AcadNusx" pitchFamily="2" charset="0"/>
              </a:rPr>
              <a:t>qcevis</a:t>
            </a:r>
            <a:r>
              <a:rPr lang="en-US" sz="2400" b="1" kern="0" dirty="0">
                <a:effectLst/>
                <a:latin typeface="AcadNusx" pitchFamily="2" charset="0"/>
              </a:rPr>
              <a:t> </a:t>
            </a:r>
            <a:r>
              <a:rPr lang="en-US" sz="2400" b="1" kern="0" dirty="0" err="1">
                <a:effectLst/>
                <a:latin typeface="AcadNusx" pitchFamily="2" charset="0"/>
              </a:rPr>
              <a:t>gamoyenebiTi</a:t>
            </a:r>
            <a:r>
              <a:rPr lang="en-US" sz="2400" b="1" kern="0" dirty="0">
                <a:effectLst/>
                <a:latin typeface="AcadNusx" pitchFamily="2" charset="0"/>
              </a:rPr>
              <a:t> </a:t>
            </a:r>
            <a:r>
              <a:rPr lang="en-US" sz="2400" b="1" kern="0" dirty="0" err="1">
                <a:effectLst/>
                <a:latin typeface="AcadNusx" pitchFamily="2" charset="0"/>
              </a:rPr>
              <a:t>analizis</a:t>
            </a:r>
            <a:r>
              <a:rPr lang="en-US" sz="2400" b="1" kern="0" dirty="0">
                <a:effectLst/>
                <a:latin typeface="AcadNusx" pitchFamily="2" charset="0"/>
              </a:rPr>
              <a:t> </a:t>
            </a:r>
            <a:r>
              <a:rPr lang="en-US" sz="2400" b="1" kern="0" dirty="0" err="1">
                <a:effectLst/>
                <a:latin typeface="AcadNusx" pitchFamily="2" charset="0"/>
              </a:rPr>
              <a:t>Seswavlis</a:t>
            </a:r>
            <a:r>
              <a:rPr lang="en-US" sz="2400" b="1" kern="0" dirty="0">
                <a:effectLst/>
                <a:latin typeface="AcadNusx" pitchFamily="2" charset="0"/>
              </a:rPr>
              <a:t> </a:t>
            </a:r>
            <a:r>
              <a:rPr lang="en-US" sz="2400" b="1" kern="0" dirty="0" err="1">
                <a:effectLst/>
                <a:latin typeface="AcadNusx" pitchFamily="2" charset="0"/>
              </a:rPr>
              <a:t>xerxebi</a:t>
            </a:r>
            <a:br>
              <a:rPr lang="en-US" sz="2400" b="1" kern="0" dirty="0">
                <a:effectLst/>
                <a:latin typeface="AcadNusx" pitchFamily="2" charset="0"/>
              </a:rPr>
            </a:br>
            <a:r>
              <a:rPr lang="en-US" sz="2400" b="1" dirty="0" err="1">
                <a:effectLst/>
                <a:latin typeface="AcadNusx" pitchFamily="2" charset="0"/>
              </a:rPr>
              <a:t>dakvirvebis</a:t>
            </a:r>
            <a:r>
              <a:rPr lang="en-US" sz="2400" b="1" dirty="0">
                <a:effectLst/>
                <a:latin typeface="AcadNusx" pitchFamily="2" charset="0"/>
              </a:rPr>
              <a:t> </a:t>
            </a:r>
            <a:r>
              <a:rPr lang="en-US" sz="2400" b="1" dirty="0" err="1">
                <a:effectLst/>
                <a:latin typeface="AcadNusx" pitchFamily="2" charset="0"/>
              </a:rPr>
              <a:t>formebi</a:t>
            </a:r>
            <a:br>
              <a:rPr lang="en-US" sz="1800" b="1" dirty="0">
                <a:effectLst/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26C77-DB44-4ECA-AF54-4BF4ED8AB6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pirdapiri</a:t>
            </a:r>
            <a:r>
              <a:rPr lang="en-US" sz="2400" b="1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dakvirvebis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dros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xdeba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qcevis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dafiqsireba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da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Cawera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uSualod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qcevis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ganxorcielebisas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.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damkvirvebeli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eswreba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qcevis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gamovlenis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process,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romelic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moqceulia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misi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mxedvelobis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areSi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.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400" b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arapirdapiri</a:t>
            </a:r>
            <a:r>
              <a:rPr lang="en-US" sz="2400" b="1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dakvirvebis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magaliTebia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: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interviuireba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kiTxvarebis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Sevseba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Sefasebis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sxvadasxva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skalebi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romlebic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gvexmareba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samizne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qcevis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Sesaxeb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informaciis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mopovebaSi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sxvadasxva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wyaroebidan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: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dedisgan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maswavleblebisgan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momvlelebisagan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da </a:t>
            </a:r>
            <a:r>
              <a:rPr lang="en-U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sxva</a:t>
            </a:r>
            <a:r>
              <a:rPr lang="en-U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. 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039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B0187-671B-4F51-BDE5-5ED4D00DE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ras</a:t>
            </a:r>
            <a:r>
              <a:rPr lang="en-US" sz="3200" b="1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vakeTebT</a:t>
            </a:r>
            <a:r>
              <a:rPr lang="en-US" sz="3200" b="1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pirdapiri</a:t>
            </a:r>
            <a:r>
              <a:rPr lang="en-US" sz="3200" b="1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dakvirvebisas</a:t>
            </a:r>
            <a:r>
              <a:rPr lang="en-US" sz="3200" b="1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79957-9D56-477D-A846-2D234E5CD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0" algn="l"/>
              </a:tabLst>
            </a:pPr>
            <a:r>
              <a:rPr lang="en-US" sz="36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ganvmartavT</a:t>
            </a:r>
            <a:r>
              <a:rPr lang="en-US" sz="36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dasakvirvebel</a:t>
            </a:r>
            <a:r>
              <a:rPr lang="en-US" sz="3600" dirty="0">
                <a:effectLst/>
                <a:latin typeface="AcadNusx" pitchFamily="2" charset="0"/>
                <a:ea typeface="Times New Roman" panose="02020603050405020304" pitchFamily="18" charset="0"/>
              </a:rPr>
              <a:t> anu </a:t>
            </a:r>
            <a:r>
              <a:rPr lang="en-US" sz="36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samizne</a:t>
            </a:r>
            <a:r>
              <a:rPr lang="en-US" sz="36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qcevas</a:t>
            </a:r>
            <a:r>
              <a:rPr lang="en-US" sz="3600" dirty="0">
                <a:effectLst/>
                <a:latin typeface="AcadNusx" pitchFamily="2" charset="0"/>
                <a:ea typeface="Times New Roman" panose="02020603050405020304" pitchFamily="18" charset="0"/>
              </a:rPr>
              <a:t>. </a:t>
            </a:r>
            <a:endParaRPr lang="en-U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0" algn="l"/>
              </a:tabLst>
            </a:pPr>
            <a:r>
              <a:rPr lang="en-US" sz="36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SevimuSavebT</a:t>
            </a:r>
            <a:r>
              <a:rPr lang="en-US" sz="36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dakvirvebis</a:t>
            </a:r>
            <a:r>
              <a:rPr lang="en-US" sz="36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strategias</a:t>
            </a:r>
            <a:r>
              <a:rPr lang="en-US" sz="3600" dirty="0">
                <a:effectLst/>
                <a:latin typeface="AcadNusx" pitchFamily="2" charset="0"/>
                <a:ea typeface="Times New Roman" panose="02020603050405020304" pitchFamily="18" charset="0"/>
              </a:rPr>
              <a:t> – </a:t>
            </a:r>
            <a:r>
              <a:rPr lang="en-US" sz="36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logikas</a:t>
            </a:r>
            <a:r>
              <a:rPr lang="en-US" sz="3600" dirty="0">
                <a:effectLst/>
                <a:latin typeface="AcadNusx" pitchFamily="2" charset="0"/>
                <a:ea typeface="Times New Roman" panose="02020603050405020304" pitchFamily="18" charset="0"/>
              </a:rPr>
              <a:t>. </a:t>
            </a:r>
            <a:endParaRPr lang="en-U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0" algn="l"/>
              </a:tabLst>
            </a:pPr>
            <a:r>
              <a:rPr lang="es-ES" sz="36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SevarCevT</a:t>
            </a:r>
            <a:r>
              <a:rPr lang="es-ES" sz="36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36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dakvirvebis</a:t>
            </a:r>
            <a:r>
              <a:rPr lang="es-ES" sz="36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36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meTodebsa</a:t>
            </a:r>
            <a:r>
              <a:rPr lang="es-ES" sz="3600" dirty="0">
                <a:effectLst/>
                <a:latin typeface="AcadNusx" pitchFamily="2" charset="0"/>
                <a:ea typeface="Times New Roman" panose="02020603050405020304" pitchFamily="18" charset="0"/>
              </a:rPr>
              <a:t> da formas.</a:t>
            </a:r>
            <a:endParaRPr lang="en-U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0" algn="l"/>
              </a:tabLst>
            </a:pPr>
            <a:r>
              <a:rPr lang="en-US" sz="36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SevarCevT</a:t>
            </a:r>
            <a:r>
              <a:rPr lang="en-US" sz="36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dakvirvebis</a:t>
            </a:r>
            <a:r>
              <a:rPr lang="en-US" sz="36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instrumentebs</a:t>
            </a:r>
            <a:r>
              <a:rPr lang="en-US" sz="3600" dirty="0">
                <a:effectLst/>
                <a:latin typeface="AcadNusx" pitchFamily="2" charset="0"/>
                <a:ea typeface="Times New Roman" panose="02020603050405020304" pitchFamily="18" charset="0"/>
              </a:rPr>
              <a:t>.</a:t>
            </a:r>
            <a:endParaRPr lang="en-U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195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82D68-A05E-41A7-9FC1-F33FEE37D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err="1">
                <a:latin typeface="AcadNusx" pitchFamily="2" charset="0"/>
              </a:rPr>
              <a:t>Ppirveladi</a:t>
            </a:r>
            <a:r>
              <a:rPr lang="es-ES" b="1" dirty="0">
                <a:latin typeface="AcadNusx" pitchFamily="2" charset="0"/>
              </a:rPr>
              <a:t> </a:t>
            </a:r>
            <a:r>
              <a:rPr lang="es-ES" b="1" dirty="0" err="1">
                <a:latin typeface="AcadNusx" pitchFamily="2" charset="0"/>
              </a:rPr>
              <a:t>dakvirveba</a:t>
            </a:r>
            <a:br>
              <a:rPr lang="en-US" b="1" dirty="0"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B4F55-44E0-44D4-82A6-EE7D78607D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449580" algn="just">
              <a:spcBef>
                <a:spcPts val="0"/>
              </a:spcBef>
              <a:spcAft>
                <a:spcPts val="0"/>
              </a:spcAft>
            </a:pP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Akvirdeba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2 da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TiToeulma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zustad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icis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, Tu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ras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akvirdeba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mocemul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drosa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da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sivrceSi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. 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dakvirveba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SeiZleba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ganxorcieldes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bunebriv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da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xelovnur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garemoSi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.</a:t>
            </a: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viwyebT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analizs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samizne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qcevis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dakvirvebiT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 am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dros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mimdinare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Canaweris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ganxorcielebiT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romelic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warmoadgens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imis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werilobiT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aRweras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Tu ras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vxedavT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Cven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Ees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gvaZlevs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SesaZleblobas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rom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SeviqmnaT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suraTi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Tu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unda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vaswavloT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aseve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mniSvnelovania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rom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CaviniSnoT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movlenebi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sxvaTa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qmedebebi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rac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uswrebs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axlavs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qcevas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 am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dros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zemoqmedebas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axdens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masze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30917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EED89-0497-464F-B6B8-C4B2E9932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err="1">
                <a:effectLst/>
                <a:latin typeface="AcadNusx" pitchFamily="2" charset="0"/>
              </a:rPr>
              <a:t>DdamkvirvebelTa</a:t>
            </a:r>
            <a:r>
              <a:rPr lang="en-US" sz="2800" b="1" dirty="0">
                <a:effectLst/>
                <a:latin typeface="AcadNusx" pitchFamily="2" charset="0"/>
              </a:rPr>
              <a:t> </a:t>
            </a:r>
            <a:r>
              <a:rPr lang="en-US" sz="2800" b="1" dirty="0" err="1">
                <a:effectLst/>
                <a:latin typeface="AcadNusx" pitchFamily="2" charset="0"/>
              </a:rPr>
              <a:t>Soris</a:t>
            </a:r>
            <a:r>
              <a:rPr lang="en-US" sz="2800" b="1" dirty="0">
                <a:effectLst/>
                <a:latin typeface="AcadNusx" pitchFamily="2" charset="0"/>
              </a:rPr>
              <a:t> </a:t>
            </a:r>
            <a:r>
              <a:rPr lang="en-US" sz="2800" b="1" dirty="0" err="1">
                <a:effectLst/>
                <a:latin typeface="AcadNusx" pitchFamily="2" charset="0"/>
              </a:rPr>
              <a:t>Tanxmoba</a:t>
            </a:r>
            <a:r>
              <a:rPr lang="en-US" sz="2800" b="1" dirty="0">
                <a:effectLst/>
                <a:latin typeface="AcadNusx" pitchFamily="2" charset="0"/>
              </a:rPr>
              <a:t> – </a:t>
            </a:r>
            <a:r>
              <a:rPr lang="en-US" sz="2800" b="1" dirty="0" err="1">
                <a:effectLst/>
                <a:latin typeface="AcadNusx" pitchFamily="2" charset="0"/>
              </a:rPr>
              <a:t>sandooba</a:t>
            </a:r>
            <a:br>
              <a:rPr lang="en-US" sz="1800" b="1" dirty="0">
                <a:effectLst/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8EF44-56A3-4012-94BE-622C85110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imisaTvis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, rom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daviTvaloT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gamovlenis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sandooba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,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iTvleba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samizne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qcevis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gamovlenasTan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Tanxvedra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da </a:t>
            </a:r>
            <a:r>
              <a:rPr lang="en-US" b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uTanxmoebis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ricxvi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. Tu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orive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damkvirvebels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erTi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intervalisaTvis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kodirebuli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aqvT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identuri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qceva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, es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miiCneva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Tanxvedrad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. Tu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qceva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mocemul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intervalSi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kodirebuli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aqvs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erTs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,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xolo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meores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ara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, es </a:t>
            </a:r>
            <a:r>
              <a:rPr lang="en-US" dirty="0" err="1">
                <a:effectLst/>
                <a:latin typeface="AcadNusx" pitchFamily="2" charset="0"/>
                <a:ea typeface="Times New Roman" panose="02020603050405020304" pitchFamily="18" charset="0"/>
              </a:rPr>
              <a:t>miiCneva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uTanxmoebad</a:t>
            </a:r>
            <a:r>
              <a:rPr lang="en-US" dirty="0">
                <a:effectLst/>
                <a:latin typeface="AcadNusx" pitchFamily="2" charset="0"/>
                <a:ea typeface="Times New Roman" panose="02020603050405020304" pitchFamily="18" charset="0"/>
              </a:rPr>
              <a:t>. 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290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56EBC-B7C0-4B37-A809-D35FA178C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6E792-3C9C-40C0-9AC0-511E6338B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gamovlenis</a:t>
            </a:r>
            <a:r>
              <a:rPr lang="en-US" sz="18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sandoobis</a:t>
            </a:r>
            <a:r>
              <a:rPr lang="en-US" sz="18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procenti</a:t>
            </a:r>
            <a:r>
              <a:rPr lang="en-US" sz="18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iTvleba</a:t>
            </a:r>
            <a:r>
              <a:rPr lang="en-US" sz="18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Semdegi</a:t>
            </a:r>
            <a:r>
              <a:rPr lang="en-US" sz="18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formuliT</a:t>
            </a:r>
            <a:r>
              <a:rPr lang="en-US" sz="18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Tanxvedris</a:t>
            </a:r>
            <a:r>
              <a:rPr lang="en-US" sz="18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ricxvi</a:t>
            </a:r>
            <a:r>
              <a:rPr lang="en-US" sz="18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gayofili</a:t>
            </a:r>
            <a:r>
              <a:rPr lang="en-US" sz="18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Tanxvedrisa</a:t>
            </a:r>
            <a:r>
              <a:rPr lang="en-US" sz="18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18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uTanxmoebis</a:t>
            </a:r>
            <a:r>
              <a:rPr lang="en-US" sz="18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ricxvTa</a:t>
            </a:r>
            <a:r>
              <a:rPr lang="en-US" sz="18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jamze</a:t>
            </a:r>
            <a:r>
              <a:rPr lang="en-US" sz="18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18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gamravlebuli</a:t>
            </a:r>
            <a:r>
              <a:rPr lang="en-US" sz="18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asze</a:t>
            </a:r>
            <a:r>
              <a:rPr lang="en-US" sz="18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277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DC94872-9442-42BF-90CF-DA7CEB7211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925" y="214359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FCE5EB78-6972-4638-B540-EB45A3ACB3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7812839"/>
              </p:ext>
            </p:extLst>
          </p:nvPr>
        </p:nvGraphicFramePr>
        <p:xfrm>
          <a:off x="0" y="2143594"/>
          <a:ext cx="12192000" cy="6445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867400" imgH="444500" progId="Equation.3">
                  <p:embed/>
                </p:oleObj>
              </mc:Choice>
              <mc:Fallback>
                <p:oleObj r:id="rId2" imgW="5867400" imgH="4445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143594"/>
                        <a:ext cx="12192000" cy="6445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49827F8-D724-4CE1-AF23-E3E05E67A868}"/>
              </a:ext>
            </a:extLst>
          </p:cNvPr>
          <p:cNvSpPr txBox="1"/>
          <p:nvPr/>
        </p:nvSpPr>
        <p:spPr>
          <a:xfrm>
            <a:off x="824460" y="4069831"/>
            <a:ext cx="101483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8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DdamkvirvebelTa Soris sandoobis 80% an meti miiCneva misaRebad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921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43FBA-9CDC-4EB4-AC74-507E4345E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600" b="1" dirty="0">
                <a:effectLst/>
                <a:latin typeface="AcadNusx" pitchFamily="2" charset="0"/>
              </a:rPr>
              <a:t>grafikebis gamoyeneba</a:t>
            </a:r>
            <a:br>
              <a:rPr lang="en-US" sz="1800" b="1" dirty="0">
                <a:effectLst/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3DFE1-1102-4A23-9A8D-5BD03ADA7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sz="2400" dirty="0">
                <a:effectLst/>
                <a:latin typeface="AcadNusx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 gvaZlevs saSualebas, moxdes qcevaSi momxdari cvlilebebis grafikulad dafiqsireba</a:t>
            </a:r>
          </a:p>
          <a:p>
            <a:endParaRPr lang="fi-FI" sz="2400" dirty="0">
              <a:latin typeface="AcadNusx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i-FI" sz="2400" dirty="0">
              <a:effectLst/>
              <a:latin typeface="AcadNusx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i-FI" sz="2400" dirty="0">
              <a:effectLst/>
              <a:latin typeface="AcadNusx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457200" algn="just">
              <a:spcBef>
                <a:spcPts val="0"/>
              </a:spcBef>
              <a:spcAft>
                <a:spcPts val="0"/>
              </a:spcAft>
            </a:pPr>
            <a:r>
              <a:rPr lang="es-ES" sz="2400" i="1" dirty="0">
                <a:effectLst/>
                <a:latin typeface="AcadNusx" pitchFamily="2" charset="0"/>
                <a:ea typeface="Times New Roman" panose="02020603050405020304" pitchFamily="18" charset="0"/>
              </a:rPr>
              <a:t>Tu </a:t>
            </a:r>
            <a:r>
              <a:rPr lang="es-ES" sz="2400" i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Tqven</a:t>
            </a:r>
            <a:r>
              <a:rPr lang="es-ES" sz="2400" i="1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i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gaqvT</a:t>
            </a:r>
            <a:r>
              <a:rPr lang="es-ES" sz="2400" i="1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i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monacemebis</a:t>
            </a:r>
            <a:r>
              <a:rPr lang="es-ES" sz="2400" i="1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i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sixSire</a:t>
            </a:r>
            <a:r>
              <a:rPr lang="es-ES" sz="2400" i="1" dirty="0">
                <a:effectLst/>
                <a:latin typeface="AcadNusx" pitchFamily="2" charset="0"/>
                <a:ea typeface="Times New Roman" panose="02020603050405020304" pitchFamily="18" charset="0"/>
              </a:rPr>
              <a:t>, </a:t>
            </a:r>
            <a:r>
              <a:rPr lang="es-ES" sz="2400" i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rogoricaa</a:t>
            </a:r>
            <a:r>
              <a:rPr lang="es-ES" sz="2400" i="1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i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qurTukis</a:t>
            </a:r>
            <a:r>
              <a:rPr lang="es-ES" sz="2400" i="1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i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Cacmisas</a:t>
            </a:r>
            <a:r>
              <a:rPr lang="es-ES" sz="2400" i="1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i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warmatebiT</a:t>
            </a:r>
            <a:r>
              <a:rPr lang="es-ES" sz="2400" i="1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i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ganxorcielebuli</a:t>
            </a:r>
            <a:r>
              <a:rPr lang="es-ES" sz="2400" i="1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i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bijebi</a:t>
            </a:r>
            <a:r>
              <a:rPr lang="es-ES" sz="2400" i="1" dirty="0">
                <a:effectLst/>
                <a:latin typeface="AcadNusx" pitchFamily="2" charset="0"/>
                <a:ea typeface="Times New Roman" panose="02020603050405020304" pitchFamily="18" charset="0"/>
              </a:rPr>
              <a:t>, </a:t>
            </a:r>
            <a:r>
              <a:rPr lang="es-ES" sz="2400" i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mSrali</a:t>
            </a:r>
            <a:r>
              <a:rPr lang="es-ES" sz="2400" i="1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i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Rameebis</a:t>
            </a:r>
            <a:r>
              <a:rPr lang="es-ES" sz="2400" i="1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i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ricxvi</a:t>
            </a:r>
            <a:r>
              <a:rPr lang="es-ES" sz="2400" i="1" dirty="0">
                <a:effectLst/>
                <a:latin typeface="AcadNusx" pitchFamily="2" charset="0"/>
                <a:ea typeface="Times New Roman" panose="02020603050405020304" pitchFamily="18" charset="0"/>
              </a:rPr>
              <a:t>, </a:t>
            </a:r>
            <a:r>
              <a:rPr lang="es-ES" sz="2400" i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sworad</a:t>
            </a:r>
            <a:r>
              <a:rPr lang="es-ES" sz="2400" i="1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i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wakiTxuli</a:t>
            </a:r>
            <a:r>
              <a:rPr lang="es-ES" sz="2400" i="1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i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winadadebebis</a:t>
            </a:r>
            <a:r>
              <a:rPr lang="es-ES" sz="2400" i="1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i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ricxvi</a:t>
            </a:r>
            <a:r>
              <a:rPr lang="es-ES" sz="2400" i="1" dirty="0">
                <a:effectLst/>
                <a:latin typeface="AcadNusx" pitchFamily="2" charset="0"/>
                <a:ea typeface="Times New Roman" panose="02020603050405020304" pitchFamily="18" charset="0"/>
              </a:rPr>
              <a:t>, 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457200" algn="just">
              <a:spcBef>
                <a:spcPts val="0"/>
              </a:spcBef>
              <a:spcAft>
                <a:spcPts val="0"/>
              </a:spcAft>
            </a:pP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Tqven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SegiZliaT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SemTxvevebis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u="sng" dirty="0" err="1">
                <a:effectLst/>
                <a:latin typeface="AcadNusx" pitchFamily="2" charset="0"/>
                <a:ea typeface="Times New Roman" panose="02020603050405020304" pitchFamily="18" charset="0"/>
              </a:rPr>
              <a:t>raodenoba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gadazomoT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b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vertikalurYY</a:t>
            </a:r>
            <a:r>
              <a:rPr lang="es-ES" sz="2400" b="1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b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RerZze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treningis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u="sng" dirty="0" err="1">
                <a:effectLst/>
                <a:latin typeface="AcadNusx" pitchFamily="2" charset="0"/>
                <a:ea typeface="Times New Roman" panose="02020603050405020304" pitchFamily="18" charset="0"/>
              </a:rPr>
              <a:t>sesiebi</a:t>
            </a:r>
            <a:r>
              <a:rPr lang="es-ES" sz="2400" u="sng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u="sng" dirty="0" err="1">
                <a:effectLst/>
                <a:latin typeface="AcadNusx" pitchFamily="2" charset="0"/>
                <a:ea typeface="Times New Roman" panose="02020603050405020304" pitchFamily="18" charset="0"/>
              </a:rPr>
              <a:t>an</a:t>
            </a:r>
            <a:r>
              <a:rPr lang="es-ES" sz="2400" u="sng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u="sng" dirty="0" err="1">
                <a:effectLst/>
                <a:latin typeface="AcadNusx" pitchFamily="2" charset="0"/>
                <a:ea typeface="Times New Roman" panose="02020603050405020304" pitchFamily="18" charset="0"/>
              </a:rPr>
              <a:t>kvirebi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b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horizontalur</a:t>
            </a:r>
            <a:r>
              <a:rPr lang="es-ES" sz="2400" b="1" dirty="0">
                <a:effectLst/>
                <a:latin typeface="AcadNusx" pitchFamily="2" charset="0"/>
                <a:ea typeface="Times New Roman" panose="02020603050405020304" pitchFamily="18" charset="0"/>
              </a:rPr>
              <a:t> X </a:t>
            </a:r>
            <a:r>
              <a:rPr lang="es-ES" sz="2400" b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RerZze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.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monacemebiT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Seqmnili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RerZi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AcadNusx" pitchFamily="2" charset="0"/>
                <a:ea typeface="Times New Roman" panose="02020603050405020304" pitchFamily="18" charset="0"/>
              </a:rPr>
              <a:t>gvaZlevs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b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monacemTa</a:t>
            </a:r>
            <a:r>
              <a:rPr lang="es-ES" sz="2400" b="1" dirty="0">
                <a:effectLst/>
                <a:latin typeface="AcadNusx" pitchFamily="2" charset="0"/>
                <a:ea typeface="Times New Roman" panose="02020603050405020304" pitchFamily="18" charset="0"/>
              </a:rPr>
              <a:t> </a:t>
            </a:r>
            <a:r>
              <a:rPr lang="es-ES" sz="2400" b="1" dirty="0" err="1">
                <a:effectLst/>
                <a:latin typeface="AcadNusx" pitchFamily="2" charset="0"/>
                <a:ea typeface="Times New Roman" panose="02020603050405020304" pitchFamily="18" charset="0"/>
              </a:rPr>
              <a:t>mruds</a:t>
            </a:r>
            <a:r>
              <a:rPr lang="es-ES" sz="2400" dirty="0">
                <a:effectLst/>
                <a:latin typeface="AcadNusx" pitchFamily="2" charset="0"/>
                <a:ea typeface="Times New Roman" panose="02020603050405020304" pitchFamily="18" charset="0"/>
              </a:rPr>
              <a:t>.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118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084FFF4-A437-46B7-8BCD-0D70D6976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6312424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7D22C246-540D-4981-9463-EC47C87BFC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717015"/>
              </p:ext>
            </p:extLst>
          </p:nvPr>
        </p:nvGraphicFramePr>
        <p:xfrm>
          <a:off x="-1" y="-1"/>
          <a:ext cx="11827240" cy="66406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5848384" imgH="1942981" progId="MSGraph.Chart.8">
                  <p:embed/>
                </p:oleObj>
              </mc:Choice>
              <mc:Fallback>
                <p:oleObj name="Chart" r:id="rId2" imgW="5848384" imgH="1942981" progId="MSGraph.Chart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" y="-1"/>
                        <a:ext cx="11827240" cy="66406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2833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194637"/>
              </p:ext>
            </p:extLst>
          </p:nvPr>
        </p:nvGraphicFramePr>
        <p:xfrm>
          <a:off x="2863120" y="0"/>
          <a:ext cx="9328881" cy="6857992"/>
        </p:xfrm>
        <a:graphic>
          <a:graphicData uri="http://schemas.openxmlformats.org/drawingml/2006/table">
            <a:tbl>
              <a:tblPr/>
              <a:tblGrid>
                <a:gridCol w="1788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9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9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9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69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69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69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69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693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8258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8258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8258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293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AcadNusx"/>
                          <a:ea typeface="Times New Roman"/>
                          <a:cs typeface="Times New Roman"/>
                        </a:rPr>
                        <a:t>TariRi  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latin typeface="AcadNusx"/>
                          <a:ea typeface="Times New Roman"/>
                          <a:cs typeface="Times New Roman"/>
                        </a:rPr>
                        <a:t>sixSire  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7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8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8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8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8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8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8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8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8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4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94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94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644" marR="486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0" y="-615552"/>
            <a:ext cx="2998033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a-GE" sz="1600" b="1" dirty="0">
              <a:latin typeface="AcadNusx" pitchFamily="2" charset="0"/>
              <a:ea typeface="Times New Roman" pitchFamily="18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a-GE" sz="1600" b="1" dirty="0">
              <a:latin typeface="AcadNusx" pitchFamily="2" charset="0"/>
              <a:ea typeface="Times New Roman" pitchFamily="18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a-GE" sz="1600" b="1" dirty="0">
              <a:latin typeface="AcadNusx" pitchFamily="2" charset="0"/>
              <a:ea typeface="Times New Roman" pitchFamily="18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a-GE" sz="1600" b="1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სიხშირის დაკვირვების ბლანკი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err="1">
                <a:latin typeface="AcadNusx" pitchFamily="2" charset="0"/>
                <a:ea typeface="Times New Roman" pitchFamily="18" charset="0"/>
                <a:cs typeface="Arial" pitchFamily="34" charset="0"/>
              </a:rPr>
              <a:t>klientis</a:t>
            </a:r>
            <a:r>
              <a:rPr lang="en-US" sz="1600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600" dirty="0" err="1">
                <a:latin typeface="AcadNusx" pitchFamily="2" charset="0"/>
                <a:ea typeface="Times New Roman" pitchFamily="18" charset="0"/>
                <a:cs typeface="Arial" pitchFamily="34" charset="0"/>
              </a:rPr>
              <a:t>saxeli</a:t>
            </a:r>
            <a:r>
              <a:rPr lang="en-US" sz="1600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 </a:t>
            </a:r>
            <a:endParaRPr lang="ka-GE" sz="1600" dirty="0">
              <a:latin typeface="AcadNusx" pitchFamily="2" charset="0"/>
              <a:ea typeface="Times New Roman" pitchFamily="18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err="1">
                <a:latin typeface="AcadNusx" pitchFamily="2" charset="0"/>
                <a:ea typeface="Times New Roman" pitchFamily="18" charset="0"/>
                <a:cs typeface="Arial" pitchFamily="34" charset="0"/>
              </a:rPr>
              <a:t>damkvirvebeli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err="1">
                <a:latin typeface="AcadNusx" pitchFamily="2" charset="0"/>
                <a:ea typeface="Times New Roman" pitchFamily="18" charset="0"/>
                <a:cs typeface="Arial" pitchFamily="34" charset="0"/>
              </a:rPr>
              <a:t>dakvirvebis</a:t>
            </a:r>
            <a:r>
              <a:rPr lang="en-US" sz="1600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600" dirty="0" err="1">
                <a:latin typeface="AcadNusx" pitchFamily="2" charset="0"/>
                <a:ea typeface="Times New Roman" pitchFamily="18" charset="0"/>
                <a:cs typeface="Arial" pitchFamily="34" charset="0"/>
              </a:rPr>
              <a:t>TariRi</a:t>
            </a:r>
            <a:r>
              <a:rPr lang="en-US" sz="1600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600" dirty="0" err="1">
                <a:latin typeface="AcadNusx" pitchFamily="2" charset="0"/>
                <a:ea typeface="Times New Roman" pitchFamily="18" charset="0"/>
                <a:cs typeface="Arial" pitchFamily="34" charset="0"/>
              </a:rPr>
              <a:t>da</a:t>
            </a:r>
            <a:r>
              <a:rPr lang="en-US" sz="1600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600" dirty="0" err="1">
                <a:latin typeface="AcadNusx" pitchFamily="2" charset="0"/>
                <a:ea typeface="Times New Roman" pitchFamily="18" charset="0"/>
                <a:cs typeface="Arial" pitchFamily="34" charset="0"/>
              </a:rPr>
              <a:t>dro</a:t>
            </a:r>
            <a:r>
              <a:rPr lang="en-US" sz="1600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 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err="1">
                <a:latin typeface="AcadNusx" pitchFamily="2" charset="0"/>
                <a:ea typeface="Times New Roman" pitchFamily="18" charset="0"/>
                <a:cs typeface="Arial" pitchFamily="34" charset="0"/>
              </a:rPr>
              <a:t>samizne</a:t>
            </a:r>
            <a:r>
              <a:rPr lang="en-US" sz="1600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600" dirty="0" err="1">
                <a:latin typeface="AcadNusx" pitchFamily="2" charset="0"/>
                <a:ea typeface="Times New Roman" pitchFamily="18" charset="0"/>
                <a:cs typeface="Arial" pitchFamily="34" charset="0"/>
              </a:rPr>
              <a:t>qcevis</a:t>
            </a:r>
            <a:r>
              <a:rPr lang="en-US" sz="1600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600" dirty="0" err="1">
                <a:latin typeface="AcadNusx" pitchFamily="2" charset="0"/>
                <a:ea typeface="Times New Roman" pitchFamily="18" charset="0"/>
                <a:cs typeface="Arial" pitchFamily="34" charset="0"/>
              </a:rPr>
              <a:t>ganmarteba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     </a:t>
            </a:r>
            <a:endParaRPr lang="en-US" sz="800" dirty="0"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655739"/>
              </p:ext>
            </p:extLst>
          </p:nvPr>
        </p:nvGraphicFramePr>
        <p:xfrm>
          <a:off x="2863122" y="0"/>
          <a:ext cx="9328878" cy="6903915"/>
        </p:xfrm>
        <a:graphic>
          <a:graphicData uri="http://schemas.openxmlformats.org/drawingml/2006/table">
            <a:tbl>
              <a:tblPr/>
              <a:tblGrid>
                <a:gridCol w="1108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82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3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3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3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82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523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240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719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latin typeface="AcadNusx"/>
                          <a:ea typeface="Times New Roman"/>
                          <a:cs typeface="Times New Roman"/>
                        </a:rPr>
                        <a:t>TariRi</a:t>
                      </a:r>
                      <a:r>
                        <a:rPr lang="en-US" sz="800" dirty="0">
                          <a:latin typeface="Times New Roman"/>
                          <a:ea typeface="Times New Roman"/>
                          <a:cs typeface="Times New Roman"/>
                        </a:rPr>
                        <a:t>       </a:t>
                      </a:r>
                      <a:endParaRPr lang="en-US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latin typeface="AcadNusx"/>
                          <a:ea typeface="Times New Roman"/>
                          <a:cs typeface="Times New Roman"/>
                        </a:rPr>
                        <a:t>xangrZlivoba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latin typeface="AcadNusx"/>
                          <a:ea typeface="Times New Roman"/>
                          <a:cs typeface="Times New Roman"/>
                        </a:rPr>
                        <a:t>dRiuri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latin typeface="AcadNusx"/>
                          <a:ea typeface="Times New Roman"/>
                          <a:cs typeface="Times New Roman"/>
                        </a:rPr>
                        <a:t>jami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8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AcadNusx"/>
                          <a:ea typeface="Times New Roman"/>
                          <a:cs typeface="Times New Roman"/>
                        </a:rPr>
                        <a:t>dasawyisi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AcadNusx"/>
                          <a:ea typeface="Times New Roman"/>
                          <a:cs typeface="Times New Roman"/>
                        </a:rPr>
                        <a:t>dasasruli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AcadNusx"/>
                          <a:ea typeface="Times New Roman"/>
                          <a:cs typeface="Times New Roman"/>
                        </a:rPr>
                        <a:t>dasawyisi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AcadNusx"/>
                          <a:ea typeface="Times New Roman"/>
                          <a:cs typeface="Times New Roman"/>
                        </a:rPr>
                        <a:t>dasasruli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AcadNusx"/>
                          <a:ea typeface="Times New Roman"/>
                          <a:cs typeface="Times New Roman"/>
                        </a:rPr>
                        <a:t>dasawyis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AcadNusx"/>
                          <a:ea typeface="Times New Roman"/>
                          <a:cs typeface="Times New Roman"/>
                        </a:rPr>
                        <a:t>dasasruli</a:t>
                      </a: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8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8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8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8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48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4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48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48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48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48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48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248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248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248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-1317856"/>
            <a:ext cx="2863121" cy="423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ka-GE" sz="1600" b="1" dirty="0"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ka-GE" sz="1600" b="1" dirty="0"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ka-GE" sz="1600" b="1" dirty="0"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ka-GE" sz="1600" b="1" dirty="0"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ka-GE" sz="1600" b="1" dirty="0"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ka-GE" sz="1600" b="1" dirty="0"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a-GE" sz="1600" b="1" dirty="0">
                <a:latin typeface="Arial" pitchFamily="34" charset="0"/>
                <a:cs typeface="Arial" pitchFamily="34" charset="0"/>
              </a:rPr>
              <a:t>ხანგძლივობის დაკვირვების ბლანკი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1600" dirty="0" err="1">
                <a:latin typeface="AcadNusx" pitchFamily="2" charset="0"/>
                <a:ea typeface="Times New Roman" pitchFamily="18" charset="0"/>
                <a:cs typeface="Arial" pitchFamily="34" charset="0"/>
              </a:rPr>
              <a:t>klientis</a:t>
            </a:r>
            <a:r>
              <a:rPr lang="es-ES" sz="1600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600" dirty="0" err="1">
                <a:latin typeface="AcadNusx" pitchFamily="2" charset="0"/>
                <a:ea typeface="Times New Roman" pitchFamily="18" charset="0"/>
                <a:cs typeface="Arial" pitchFamily="34" charset="0"/>
              </a:rPr>
              <a:t>saxeli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err="1">
                <a:latin typeface="AcadNusx" pitchFamily="2" charset="0"/>
                <a:ea typeface="Times New Roman" pitchFamily="18" charset="0"/>
                <a:cs typeface="Arial" pitchFamily="34" charset="0"/>
              </a:rPr>
              <a:t>damkvirvebeli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err="1">
                <a:latin typeface="AcadNusx" pitchFamily="2" charset="0"/>
                <a:ea typeface="Times New Roman" pitchFamily="18" charset="0"/>
                <a:cs typeface="Arial" pitchFamily="34" charset="0"/>
              </a:rPr>
              <a:t>dakvirvebis</a:t>
            </a:r>
            <a:r>
              <a:rPr lang="en-US" sz="1600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600" dirty="0" err="1">
                <a:latin typeface="AcadNusx" pitchFamily="2" charset="0"/>
                <a:ea typeface="Times New Roman" pitchFamily="18" charset="0"/>
                <a:cs typeface="Arial" pitchFamily="34" charset="0"/>
              </a:rPr>
              <a:t>TariRi</a:t>
            </a:r>
            <a:r>
              <a:rPr lang="en-US" sz="1600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600" dirty="0" err="1">
                <a:latin typeface="AcadNusx" pitchFamily="2" charset="0"/>
                <a:ea typeface="Times New Roman" pitchFamily="18" charset="0"/>
                <a:cs typeface="Arial" pitchFamily="34" charset="0"/>
              </a:rPr>
              <a:t>da</a:t>
            </a:r>
            <a:r>
              <a:rPr lang="en-US" sz="1600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600" dirty="0" err="1">
                <a:latin typeface="AcadNusx" pitchFamily="2" charset="0"/>
                <a:ea typeface="Times New Roman" pitchFamily="18" charset="0"/>
                <a:cs typeface="Arial" pitchFamily="34" charset="0"/>
              </a:rPr>
              <a:t>dro</a:t>
            </a:r>
            <a:r>
              <a:rPr lang="en-US" sz="1600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 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err="1">
                <a:latin typeface="AcadNusx" pitchFamily="2" charset="0"/>
                <a:ea typeface="Times New Roman" pitchFamily="18" charset="0"/>
                <a:cs typeface="Arial" pitchFamily="34" charset="0"/>
              </a:rPr>
              <a:t>samizne</a:t>
            </a:r>
            <a:r>
              <a:rPr lang="en-US" sz="1600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600" dirty="0" err="1">
                <a:latin typeface="AcadNusx" pitchFamily="2" charset="0"/>
                <a:ea typeface="Times New Roman" pitchFamily="18" charset="0"/>
                <a:cs typeface="Arial" pitchFamily="34" charset="0"/>
              </a:rPr>
              <a:t>qcevis</a:t>
            </a:r>
            <a:r>
              <a:rPr lang="en-US" sz="1600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600" dirty="0" err="1">
                <a:latin typeface="AcadNusx" pitchFamily="2" charset="0"/>
                <a:ea typeface="Times New Roman" pitchFamily="18" charset="0"/>
                <a:cs typeface="Arial" pitchFamily="34" charset="0"/>
              </a:rPr>
              <a:t>ganmarteba</a:t>
            </a:r>
            <a:r>
              <a:rPr lang="ka-GE" sz="1600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a-GE" sz="1600" dirty="0">
                <a:latin typeface="Arial" pitchFamily="34" charset="0"/>
                <a:cs typeface="Arial" pitchFamily="34" charset="0"/>
              </a:rPr>
              <a:t>.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          </a:t>
            </a:r>
            <a:endParaRPr lang="en-US" sz="800" dirty="0"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701717"/>
              </p:ext>
            </p:extLst>
          </p:nvPr>
        </p:nvGraphicFramePr>
        <p:xfrm>
          <a:off x="2533338" y="24250"/>
          <a:ext cx="9658661" cy="6809501"/>
        </p:xfrm>
        <a:graphic>
          <a:graphicData uri="http://schemas.openxmlformats.org/drawingml/2006/table">
            <a:tbl>
              <a:tblPr/>
              <a:tblGrid>
                <a:gridCol w="995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2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6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6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79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68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68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656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0721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latin typeface="AcadNusx"/>
                          <a:ea typeface="Times New Roman"/>
                          <a:cs typeface="Times New Roman"/>
                        </a:rPr>
                        <a:t>dakvirvebis</a:t>
                      </a:r>
                      <a:r>
                        <a:rPr lang="en-US" sz="1100" dirty="0">
                          <a:latin typeface="AcadNusx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latin typeface="AcadNusx"/>
                          <a:ea typeface="Times New Roman"/>
                          <a:cs typeface="Times New Roman"/>
                        </a:rPr>
                        <a:t>wuTebi</a:t>
                      </a:r>
                      <a:r>
                        <a:rPr lang="en-US" sz="1100" dirty="0">
                          <a:latin typeface="AcadNusx"/>
                          <a:ea typeface="Times New Roman"/>
                          <a:cs typeface="Times New Roman"/>
                        </a:rPr>
                        <a:t> 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AcadNusx"/>
                          <a:ea typeface="Times New Roman"/>
                          <a:cs typeface="Times New Roman"/>
                        </a:rPr>
                        <a:t>10 </a:t>
                      </a:r>
                      <a:r>
                        <a:rPr lang="en-US" sz="1100" dirty="0" err="1">
                          <a:latin typeface="AcadNusx"/>
                          <a:ea typeface="Times New Roman"/>
                          <a:cs typeface="Times New Roman"/>
                        </a:rPr>
                        <a:t>wami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romanUcPeriod"/>
                        <a:tabLst>
                          <a:tab pos="457200" algn="l"/>
                        </a:tabLs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romanUcPeriod"/>
                        <a:tabLst>
                          <a:tab pos="457200" algn="l"/>
                        </a:tabLs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romanUcPeriod"/>
                        <a:tabLst>
                          <a:tab pos="457200" algn="l"/>
                        </a:tabLs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romanUcPeriod"/>
                        <a:tabLst>
                          <a:tab pos="457200" algn="l"/>
                        </a:tabLs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romanUcPeriod"/>
                        <a:tabLst>
                          <a:tab pos="457200" algn="l"/>
                        </a:tabLs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romanUcPeriod"/>
                        <a:tabLst>
                          <a:tab pos="457200" algn="l"/>
                        </a:tabLs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8914">
                <a:tc gridSpan="2"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AcadNusx"/>
                          <a:ea typeface="Times New Roman"/>
                          <a:cs typeface="Times New Roman"/>
                        </a:rPr>
                        <a:t>1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096">
                <a:tc gridSpan="2"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cadNusx"/>
                          <a:ea typeface="Times New Roman"/>
                          <a:cs typeface="Times New Roman"/>
                        </a:rPr>
                        <a:t>2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2828">
                <a:tc gridSpan="2"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AcadNusx"/>
                          <a:ea typeface="Times New Roman"/>
                          <a:cs typeface="Times New Roman"/>
                        </a:rPr>
                        <a:t>3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6096">
                <a:tc gridSpan="2"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cadNusx"/>
                          <a:ea typeface="Times New Roman"/>
                          <a:cs typeface="Times New Roman"/>
                        </a:rPr>
                        <a:t>4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6096">
                <a:tc gridSpan="2"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cadNusx"/>
                          <a:ea typeface="Times New Roman"/>
                          <a:cs typeface="Times New Roman"/>
                        </a:rPr>
                        <a:t>5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6096">
                <a:tc gridSpan="2"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cadNusx"/>
                          <a:ea typeface="Times New Roman"/>
                          <a:cs typeface="Times New Roman"/>
                        </a:rPr>
                        <a:t>6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6096">
                <a:tc gridSpan="2"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cadNusx"/>
                          <a:ea typeface="Times New Roman"/>
                          <a:cs typeface="Times New Roman"/>
                        </a:rPr>
                        <a:t>7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6096">
                <a:tc gridSpan="2"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cadNusx"/>
                          <a:ea typeface="Times New Roman"/>
                          <a:cs typeface="Times New Roman"/>
                        </a:rPr>
                        <a:t>8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6096">
                <a:tc gridSpan="2"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cadNusx"/>
                          <a:ea typeface="Times New Roman"/>
                          <a:cs typeface="Times New Roman"/>
                        </a:rPr>
                        <a:t>9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72897">
                <a:tc gridSpan="2"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cadNusx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latin typeface="AcadNusx"/>
                        <a:ea typeface="Times New Roman"/>
                        <a:cs typeface="Times New Roman"/>
                      </a:endParaRPr>
                    </a:p>
                  </a:txBody>
                  <a:tcPr marL="65457" marR="65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24250"/>
            <a:ext cx="2698230" cy="2469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indent="4572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fi-FI" sz="1600" b="1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i</a:t>
            </a:r>
            <a:r>
              <a:rPr lang="fi-FI" sz="1600" b="1" dirty="0" bmk="">
                <a:latin typeface="AcadNusx" pitchFamily="2" charset="0"/>
                <a:ea typeface="Times New Roman" pitchFamily="18" charset="0"/>
                <a:cs typeface="Arial" pitchFamily="34" charset="0"/>
              </a:rPr>
              <a:t>ntervalSi dakvirvebis blanki</a:t>
            </a:r>
            <a:endParaRPr lang="en-US" sz="16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fi-FI" sz="1600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klientis saxeli:   TariRi:</a:t>
            </a:r>
            <a:r>
              <a:rPr lang="fi-FI" sz="1600" u="sng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 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fi-FI" sz="1600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damkvirvebeli</a:t>
            </a:r>
            <a:r>
              <a:rPr lang="fi-FI" sz="1600" u="sng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:    </a:t>
            </a:r>
            <a:r>
              <a:rPr lang="fi-FI" sz="1600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dasawyisi: </a:t>
            </a:r>
            <a:r>
              <a:rPr lang="fi-FI" sz="1600" u="sng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    </a:t>
            </a:r>
            <a:r>
              <a:rPr lang="fi-FI" sz="1600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dasasruli: 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fi-FI" sz="1600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samizne qceva: 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fi-FI" sz="1200" dirty="0">
                <a:latin typeface="AcadNusx" pitchFamily="2" charset="0"/>
                <a:ea typeface="Times New Roman" pitchFamily="18" charset="0"/>
                <a:cs typeface="Arial" pitchFamily="34" charset="0"/>
              </a:rPr>
              <a:t> </a:t>
            </a:r>
            <a:endParaRPr lang="en-US" sz="800" dirty="0">
              <a:latin typeface="AcadNusx" pitchFamily="2" charset="0"/>
              <a:ea typeface="Times New Roman" pitchFamily="18" charset="0"/>
              <a:cs typeface="Times New Roman" pitchFamily="18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en-US" sz="800" dirty="0">
                <a:latin typeface="AcadNusx" pitchFamily="2" charset="0"/>
                <a:ea typeface="Times New Roman" pitchFamily="18" charset="0"/>
                <a:cs typeface="Times New Roman" pitchFamily="18" charset="0"/>
              </a:rPr>
              <a:t>A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400</Words>
  <Application>Microsoft Office PowerPoint</Application>
  <PresentationFormat>Widescreen</PresentationFormat>
  <Paragraphs>87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AcadNusx</vt:lpstr>
      <vt:lpstr>Arial</vt:lpstr>
      <vt:lpstr>Calibri</vt:lpstr>
      <vt:lpstr>Calibri Light</vt:lpstr>
      <vt:lpstr>Times New Roman</vt:lpstr>
      <vt:lpstr>Office Theme</vt:lpstr>
      <vt:lpstr>Equation.3</vt:lpstr>
      <vt:lpstr>Chart</vt:lpstr>
      <vt:lpstr>qcevis gamoyenebiTi analizis Seswavlis xerxebi dakvirvebis formebi </vt:lpstr>
      <vt:lpstr>ras vakeTebT pirdapiri dakvirvebisas?</vt:lpstr>
      <vt:lpstr>Ppirveladi dakvirveba </vt:lpstr>
      <vt:lpstr>DdamkvirvebelTa Soris Tanxmoba – sandooba </vt:lpstr>
      <vt:lpstr>PowerPoint Presentation</vt:lpstr>
      <vt:lpstr>PowerPoint Presentation</vt:lpstr>
      <vt:lpstr>grafikebis gamoyeneba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Mamuka Pavliashvili</cp:lastModifiedBy>
  <cp:revision>15</cp:revision>
  <dcterms:created xsi:type="dcterms:W3CDTF">2022-04-14T10:33:43Z</dcterms:created>
  <dcterms:modified xsi:type="dcterms:W3CDTF">2026-03-18T14:44:12Z</dcterms:modified>
</cp:coreProperties>
</file>