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2" r:id="rId1"/>
  </p:sldMasterIdLst>
  <p:sldIdLst>
    <p:sldId id="287" r:id="rId2"/>
    <p:sldId id="289" r:id="rId3"/>
    <p:sldId id="286" r:id="rId4"/>
    <p:sldId id="274" r:id="rId5"/>
    <p:sldId id="276" r:id="rId6"/>
    <p:sldId id="275" r:id="rId7"/>
    <p:sldId id="27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08-Dec-25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21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08-Dec-25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866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08-Dec-25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9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08-Dec-25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98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08-Dec-25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637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08-Dec-25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363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08-Dec-25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99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08-Dec-25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982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08-Dec-25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338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08-Dec-25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315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08-Dec-25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291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08-Dec-25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05557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08-Dec-25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2550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08-Dec-25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592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08-Dec-25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7411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08-Dec-25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3337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08-Dec-25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201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08-Dec-25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3604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A4DED-D456-9AD9-11BA-3D75F4760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a-GE" dirty="0">
                <a:solidFill>
                  <a:schemeClr val="tx1"/>
                </a:solidFill>
              </a:rPr>
              <a:t>ქცევის </a:t>
            </a:r>
            <a:r>
              <a:rPr lang="ka-GE" dirty="0" err="1">
                <a:solidFill>
                  <a:schemeClr val="tx1"/>
                </a:solidFill>
              </a:rPr>
              <a:t>დამბლოკავი</a:t>
            </a:r>
            <a:r>
              <a:rPr lang="ka-GE" dirty="0">
                <a:solidFill>
                  <a:schemeClr val="tx1"/>
                </a:solidFill>
              </a:rPr>
              <a:t> ფაქტორები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780FB-30D0-D30D-4A19-74FB341EF5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a-GE" sz="2400" dirty="0"/>
              <a:t>ეს ის ფაქტორებია, რომლებიც რთულ ქცევას ბლოკავს და გამოვლენის საშუალებას არ აძლევს. ეს ფაქტორები ინდივიდუალურია ყოველი რთული ქცევისთვის</a:t>
            </a:r>
          </a:p>
          <a:p>
            <a:endParaRPr lang="ka-GE" sz="2400" dirty="0"/>
          </a:p>
          <a:p>
            <a:pPr marL="0" indent="0">
              <a:buNone/>
            </a:pPr>
            <a:r>
              <a:rPr lang="ka-GE" sz="2400" dirty="0"/>
              <a:t>მაგ: შეიძლება მოსწავლის უნარებზე მორგებულმა გამარტივებულმა დავალებამ დაბლოკოს გაკვეთილზე არასასურველი ქცევის გამოვლენა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77564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44D9F-E345-6B34-E2AF-8D0D97E2F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a-GE" dirty="0"/>
              <a:t>ქცევის </a:t>
            </a:r>
            <a:r>
              <a:rPr lang="ka-GE" dirty="0" err="1"/>
              <a:t>შემანარჩუნებელი</a:t>
            </a:r>
            <a:r>
              <a:rPr lang="ka-GE" dirty="0"/>
              <a:t> ფაქტორები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FB550-CA73-7026-9495-036CD2C7B6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ka-GE" sz="2100" b="0" i="0" dirty="0">
                <a:effectLst/>
                <a:latin typeface="kontenti"/>
              </a:rPr>
              <a:t>ეს არის რთუ­ლი ქცე­ვის ისე­თი შე­დე­გი, რო­მე­ლიც რთუ­ლი ქცე­ვის მოს­წავ­ლის­თ­ვის სა­სურ­ვე­ლია.</a:t>
            </a:r>
          </a:p>
          <a:p>
            <a:pPr marL="109728" indent="0">
              <a:buNone/>
            </a:pPr>
            <a:endParaRPr lang="ka-GE" sz="2100" b="0" i="0" dirty="0">
              <a:effectLst/>
              <a:latin typeface="kontenti"/>
            </a:endParaRPr>
          </a:p>
          <a:p>
            <a:pPr marL="109728" indent="0">
              <a:buNone/>
            </a:pPr>
            <a:r>
              <a:rPr lang="ka-GE" sz="2100" b="0" i="0" dirty="0">
                <a:effectLst/>
                <a:latin typeface="kontenti"/>
              </a:rPr>
              <a:t>მაგ.: თუ მოს­წავ­ლე, გაკ­ვე­თილ­ზე, გვერ­დით მჯდომ თა­ნაკ­ლა­სელს თმა­ში ექა­ჩე­ბა იმის გა­მო, რომ გა­რეთ გა­ა­ძე­ვონ. საკ­ლა­სო სივ­რ­ცი­დან გა­ძე­ვე­ბა  რთუ­ლი ქცე­ვის უშუ­ა­ლო შე­დე­გია, ასე­თი შე­დე­გი ინარ­ჩუ­ნებს რთულ ქცე­ვას, ანუ ხელს უწყობს შემ­დეგ მის აღ­მო­ცე­ნე­ბას, რად­გან ამ შე­დე­გით მოს­წავ­ლის მოთხოვ­ნი­ლე­ბა კმა­ყო­ფილ­დე­ბა</a:t>
            </a:r>
            <a:endParaRPr lang="en-US" sz="2100" dirty="0"/>
          </a:p>
          <a:p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43297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4CC04-9C0C-23B3-560C-33D6825BE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a-GE" dirty="0">
                <a:solidFill>
                  <a:schemeClr val="tx1"/>
                </a:solidFill>
              </a:rPr>
              <a:t>4 მიზანი, რომელიც არასასურველ ქცევას განსაზღვრავს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DA0FC-DFE5-D804-D741-3BF2FCE03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a-GE" dirty="0"/>
          </a:p>
          <a:p>
            <a:r>
              <a:rPr lang="ka-GE" dirty="0"/>
              <a:t>თავის არიდება</a:t>
            </a:r>
          </a:p>
          <a:p>
            <a:endParaRPr lang="ka-GE" dirty="0"/>
          </a:p>
          <a:p>
            <a:r>
              <a:rPr lang="ka-GE" dirty="0"/>
              <a:t>ყურადღების მიღება</a:t>
            </a:r>
          </a:p>
          <a:p>
            <a:endParaRPr lang="ka-GE" dirty="0"/>
          </a:p>
          <a:p>
            <a:r>
              <a:rPr lang="ka-GE" dirty="0"/>
              <a:t>მატერიალური ჯილდო</a:t>
            </a:r>
          </a:p>
          <a:p>
            <a:endParaRPr lang="ka-GE" dirty="0"/>
          </a:p>
          <a:p>
            <a:r>
              <a:rPr lang="ka-GE" dirty="0" err="1"/>
              <a:t>თვითდაჯილდოვება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726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a-GE" sz="4400" b="1" dirty="0"/>
              <a:t>გაქცევა ან თავის არიდება</a:t>
            </a:r>
            <a:br>
              <a:rPr lang="ka-GE" sz="4400" b="1" dirty="0"/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458200" cy="5334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ka-GE" sz="2300" b="1" dirty="0"/>
              <a:t>მიზეზები: </a:t>
            </a:r>
          </a:p>
          <a:p>
            <a:pPr>
              <a:buNone/>
            </a:pPr>
            <a:r>
              <a:rPr lang="ka-GE" sz="2300" dirty="0"/>
              <a:t>დავალებების სირთულე; </a:t>
            </a:r>
          </a:p>
          <a:p>
            <a:pPr>
              <a:buNone/>
            </a:pPr>
            <a:r>
              <a:rPr lang="ka-GE" sz="2300" dirty="0"/>
              <a:t>პრობლემები სოციალურ კონტაქტებში; </a:t>
            </a:r>
          </a:p>
          <a:p>
            <a:pPr>
              <a:buNone/>
            </a:pPr>
            <a:r>
              <a:rPr lang="ka-GE" sz="2300" dirty="0"/>
              <a:t>პრობლემური სიტუაცია;</a:t>
            </a:r>
          </a:p>
          <a:p>
            <a:pPr>
              <a:buNone/>
            </a:pPr>
            <a:endParaRPr lang="ka-GE" sz="2300" dirty="0"/>
          </a:p>
          <a:p>
            <a:pPr>
              <a:buNone/>
            </a:pPr>
            <a:r>
              <a:rPr lang="ka-GE" sz="2300" b="1" dirty="0"/>
              <a:t>ჩარევის შესაძლო სტრატეგიები:</a:t>
            </a:r>
            <a:endParaRPr lang="ru-RU" sz="2300" b="1" dirty="0"/>
          </a:p>
          <a:p>
            <a:pPr>
              <a:buNone/>
            </a:pPr>
            <a:r>
              <a:rPr lang="ka-GE" sz="2300" dirty="0"/>
              <a:t>დავალების გამარტივება. დაყოფა მარტივ ნაწილებად; </a:t>
            </a:r>
          </a:p>
          <a:p>
            <a:pPr>
              <a:buNone/>
            </a:pPr>
            <a:r>
              <a:rPr lang="ka-GE" sz="2300" dirty="0"/>
              <a:t>წახალისება და განმტკიცება </a:t>
            </a:r>
            <a:r>
              <a:rPr lang="ka-GE" sz="2300" dirty="0" err="1"/>
              <a:t>საურველი</a:t>
            </a:r>
            <a:r>
              <a:rPr lang="ka-GE" sz="2300" dirty="0"/>
              <a:t> ქცევის ჩადენის მცდელობისთვისაც კი; </a:t>
            </a:r>
          </a:p>
          <a:p>
            <a:pPr>
              <a:buNone/>
            </a:pPr>
            <a:r>
              <a:rPr lang="ka-GE" sz="2300" dirty="0"/>
              <a:t>დადებითი სოციალური კონტაქტების დამყარების ხელშეწყობა; </a:t>
            </a:r>
          </a:p>
          <a:p>
            <a:pPr>
              <a:buNone/>
            </a:pPr>
            <a:r>
              <a:rPr lang="ka-GE" sz="2300" dirty="0"/>
              <a:t>გაქცევის ალტერატიული, მისაღები ქცევის                 სწავლება. </a:t>
            </a:r>
          </a:p>
          <a:p>
            <a:pPr>
              <a:buNone/>
            </a:pPr>
            <a:r>
              <a:rPr lang="ka-GE" sz="2300" dirty="0"/>
              <a:t>    </a:t>
            </a:r>
          </a:p>
          <a:p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a-GE" sz="4400" b="1" dirty="0"/>
              <a:t> ყურადღების მიღება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071872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ka-GE" sz="2400" b="1" dirty="0"/>
              <a:t>მიზეზები:</a:t>
            </a:r>
          </a:p>
          <a:p>
            <a:pPr marL="109728" indent="0">
              <a:buNone/>
            </a:pPr>
            <a:r>
              <a:rPr lang="ka-GE" sz="2400" dirty="0"/>
              <a:t>ვერ იღებს სათანადო ყურადღებას გარშემომყოფებისგან.</a:t>
            </a:r>
          </a:p>
          <a:p>
            <a:pPr>
              <a:buNone/>
            </a:pPr>
            <a:r>
              <a:rPr lang="ka-GE" sz="2400" dirty="0"/>
              <a:t>მიზანი - დამატებით ყურადღებისა და აღიარების მიღება;</a:t>
            </a:r>
          </a:p>
          <a:p>
            <a:pPr>
              <a:buNone/>
            </a:pPr>
            <a:endParaRPr lang="ru-RU" sz="2400" dirty="0"/>
          </a:p>
          <a:p>
            <a:pPr marL="109728" indent="0">
              <a:buNone/>
            </a:pPr>
            <a:r>
              <a:rPr lang="ka-GE" sz="2400" b="1" dirty="0"/>
              <a:t>შესაძლო ჩარევა:</a:t>
            </a:r>
            <a:endParaRPr lang="ru-RU" sz="2400" b="1" dirty="0"/>
          </a:p>
          <a:p>
            <a:pPr>
              <a:buNone/>
            </a:pPr>
            <a:r>
              <a:rPr lang="ka-GE" sz="2400" dirty="0"/>
              <a:t>დაუთმეთ მეტი ყურადღება(თვალით კონტაქტი, გხედავ...);</a:t>
            </a:r>
          </a:p>
          <a:p>
            <a:pPr>
              <a:buNone/>
            </a:pPr>
            <a:r>
              <a:rPr lang="ka-GE" sz="2400" dirty="0"/>
              <a:t>თავი აარიდეთ ვერბალური მითითებების გამეორებას;</a:t>
            </a:r>
          </a:p>
          <a:p>
            <a:pPr>
              <a:buNone/>
            </a:pPr>
            <a:r>
              <a:rPr lang="ka-GE" sz="2400" dirty="0"/>
              <a:t>ასწავლეთ ალტერნატიული და მისაღები ქცევებით ყურადღების მიპყრობა; </a:t>
            </a:r>
          </a:p>
          <a:p>
            <a:pPr>
              <a:buNone/>
            </a:pPr>
            <a:r>
              <a:rPr lang="ka-GE" sz="2400" dirty="0"/>
              <a:t>შეამცირეთ ყურადღება ნეგატიური ქცევის დროს; </a:t>
            </a:r>
          </a:p>
          <a:p>
            <a:pPr>
              <a:buNone/>
            </a:pPr>
            <a:r>
              <a:rPr lang="ka-GE" sz="2400" dirty="0"/>
              <a:t>გამოიყენეთ იგნორირება, როგორც ბოლო საშუალება; </a:t>
            </a:r>
          </a:p>
          <a:p>
            <a:pPr>
              <a:buNone/>
            </a:pPr>
            <a:r>
              <a:rPr lang="ka-GE" sz="2400" dirty="0"/>
              <a:t>    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a-GE" sz="4400" b="1" dirty="0"/>
              <a:t> მატერიალური ჯილდო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3826" y="1295400"/>
            <a:ext cx="8229600" cy="4876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ka-GE" sz="2100" b="1" dirty="0"/>
              <a:t>მიზეზები:</a:t>
            </a:r>
            <a:endParaRPr lang="ru-RU" sz="2100" b="1" dirty="0"/>
          </a:p>
          <a:p>
            <a:pPr>
              <a:buNone/>
            </a:pPr>
            <a:r>
              <a:rPr lang="ka-GE" sz="2100" dirty="0"/>
              <a:t>დასწავლილი აქვს სასურველი ნივთის მოცემული ქცევით</a:t>
            </a:r>
          </a:p>
          <a:p>
            <a:pPr>
              <a:buNone/>
            </a:pPr>
            <a:r>
              <a:rPr lang="ka-GE" sz="2100" dirty="0"/>
              <a:t>მიღება.</a:t>
            </a:r>
          </a:p>
          <a:p>
            <a:pPr>
              <a:buNone/>
            </a:pPr>
            <a:endParaRPr lang="ka-GE" sz="2100" dirty="0"/>
          </a:p>
          <a:p>
            <a:pPr>
              <a:buNone/>
            </a:pPr>
            <a:r>
              <a:rPr lang="ka-GE" sz="2100" b="1" dirty="0"/>
              <a:t>შესაძლო ჩარევა:</a:t>
            </a:r>
          </a:p>
          <a:p>
            <a:pPr>
              <a:buNone/>
            </a:pPr>
            <a:r>
              <a:rPr lang="ka-GE" sz="2100" dirty="0"/>
              <a:t>ასწავლეთ ალტერნატიული ქცევა სასურველი საგნის მისაღებად; </a:t>
            </a:r>
          </a:p>
          <a:p>
            <a:pPr>
              <a:buNone/>
            </a:pPr>
            <a:r>
              <a:rPr lang="ka-GE" sz="2100" dirty="0"/>
              <a:t>ასწავლეთ გადაავადოს თავისი მოთხოვნა. </a:t>
            </a:r>
          </a:p>
          <a:p>
            <a:pPr>
              <a:buNone/>
            </a:pPr>
            <a:r>
              <a:rPr lang="ka-GE" sz="2100" dirty="0"/>
              <a:t>ბავშვმა პრობლემური ქცევის შედეგად არ უნდა მიიღოს სასურველი საგანი და სასურველი აქტივობის განხორციელების შესაძლებლობა. </a:t>
            </a:r>
          </a:p>
          <a:p>
            <a:pPr>
              <a:buNone/>
            </a:pPr>
            <a:r>
              <a:rPr lang="ka-GE" sz="2100" b="1" dirty="0"/>
              <a:t>გაფრთხილება: </a:t>
            </a:r>
          </a:p>
          <a:p>
            <a:pPr marL="109728" indent="0">
              <a:buNone/>
            </a:pPr>
            <a:r>
              <a:rPr lang="ka-GE" sz="2100" dirty="0"/>
              <a:t>ბავშვმა არ უნდა მიიღოს ის საგანი, რომელსაც დაჟინებით ითხოვს.</a:t>
            </a:r>
            <a:endParaRPr lang="ru-RU" sz="2100" dirty="0"/>
          </a:p>
          <a:p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a-GE" sz="4400" b="1" dirty="0"/>
              <a:t> </a:t>
            </a:r>
            <a:r>
              <a:rPr lang="ka-GE" sz="4400" b="1" dirty="0" err="1"/>
              <a:t>თვითდაჯილდოვება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27700" y="1447801"/>
            <a:ext cx="7782900" cy="4800606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ka-GE" sz="2300" b="1" dirty="0"/>
              <a:t>მიზეზები:</a:t>
            </a:r>
            <a:endParaRPr lang="ru-RU" sz="2300" b="1" dirty="0"/>
          </a:p>
          <a:p>
            <a:pPr>
              <a:buNone/>
            </a:pPr>
            <a:r>
              <a:rPr lang="ka-GE" sz="2300" dirty="0"/>
              <a:t>კომფორტულად გრძნობს თავს ( წინ და უკან ირწევა, თითს წოვს, თმას იწვალებს).</a:t>
            </a:r>
          </a:p>
          <a:p>
            <a:pPr>
              <a:buNone/>
            </a:pPr>
            <a:endParaRPr lang="ru-RU" sz="2300" dirty="0"/>
          </a:p>
          <a:p>
            <a:pPr marL="109728" indent="0">
              <a:buNone/>
            </a:pPr>
            <a:r>
              <a:rPr lang="ka-GE" sz="2300" b="1" dirty="0"/>
              <a:t>შესაძლო ჩარევა:</a:t>
            </a:r>
          </a:p>
          <a:p>
            <a:pPr>
              <a:buNone/>
            </a:pPr>
            <a:r>
              <a:rPr lang="ka-GE" sz="2300" dirty="0"/>
              <a:t>შეწყვიტეთ ბავშვის ქცევა მისი დავალებაში ჩართვით; </a:t>
            </a:r>
          </a:p>
          <a:p>
            <a:pPr>
              <a:buNone/>
            </a:pPr>
            <a:r>
              <a:rPr lang="ka-GE" sz="2300" dirty="0"/>
              <a:t>დაეხმარეთ ბავშვს სტერეოტიპული ქცევიდან სხვა მისთვის სასიამოვნო ქცევაზე ყურადღების გადატანით; </a:t>
            </a:r>
          </a:p>
          <a:p>
            <a:pPr>
              <a:buNone/>
            </a:pPr>
            <a:r>
              <a:rPr lang="ka-GE" sz="2300" dirty="0"/>
              <a:t>დააჯილდოვეთ, როცა პრობლემური ქცევა არ არის გამოვლენილი, ან  შემცირდა;</a:t>
            </a:r>
          </a:p>
          <a:p>
            <a:endParaRPr lang="en-US" sz="23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292</TotalTime>
  <Words>470</Words>
  <Application>Microsoft Office PowerPoint</Application>
  <PresentationFormat>On-screen Show (4:3)</PresentationFormat>
  <Paragraphs>60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Century Gothic</vt:lpstr>
      <vt:lpstr>kontenti</vt:lpstr>
      <vt:lpstr>Wingdings 3</vt:lpstr>
      <vt:lpstr>Ion</vt:lpstr>
      <vt:lpstr>ქცევის დამბლოკავი ფაქტორები</vt:lpstr>
      <vt:lpstr>ქცევის შემანარჩუნებელი ფაქტორები</vt:lpstr>
      <vt:lpstr>4 მიზანი, რომელიც არასასურველ ქცევას განსაზღვრავს </vt:lpstr>
      <vt:lpstr>გაქცევა ან თავის არიდება </vt:lpstr>
      <vt:lpstr> ყურადღების მიღება</vt:lpstr>
      <vt:lpstr> მატერიალური ჯილდო</vt:lpstr>
      <vt:lpstr> თვითდაჯილდოვება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ქცევის მართვა</dc:title>
  <dc:creator>U S E R</dc:creator>
  <cp:lastModifiedBy>Mamuka Pavliashvili</cp:lastModifiedBy>
  <cp:revision>97</cp:revision>
  <dcterms:created xsi:type="dcterms:W3CDTF">2006-08-16T00:00:00Z</dcterms:created>
  <dcterms:modified xsi:type="dcterms:W3CDTF">2025-12-08T10:31:36Z</dcterms:modified>
</cp:coreProperties>
</file>