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7" r:id="rId2"/>
    <p:sldId id="259" r:id="rId3"/>
    <p:sldId id="261" r:id="rId4"/>
    <p:sldId id="263" r:id="rId5"/>
    <p:sldId id="264" r:id="rId6"/>
    <p:sldId id="256" r:id="rId7"/>
    <p:sldId id="269" r:id="rId8"/>
    <p:sldId id="270" r:id="rId9"/>
    <p:sldId id="265" r:id="rId10"/>
    <p:sldId id="271" r:id="rId11"/>
    <p:sldId id="266" r:id="rId12"/>
    <p:sldId id="268" r:id="rId13"/>
    <p:sldId id="260" r:id="rId14"/>
    <p:sldId id="273" r:id="rId15"/>
    <p:sldId id="267" r:id="rId16"/>
    <p:sldId id="285" r:id="rId17"/>
    <p:sldId id="275" r:id="rId18"/>
    <p:sldId id="276" r:id="rId19"/>
    <p:sldId id="284" r:id="rId20"/>
    <p:sldId id="288" r:id="rId21"/>
    <p:sldId id="289" r:id="rId22"/>
    <p:sldId id="280" r:id="rId23"/>
    <p:sldId id="291" r:id="rId24"/>
    <p:sldId id="292" r:id="rId25"/>
    <p:sldId id="278" r:id="rId26"/>
    <p:sldId id="286" r:id="rId27"/>
    <p:sldId id="287" r:id="rId28"/>
    <p:sldId id="29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883"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1950442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378266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1108490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652245-09DE-48E4-B53B-87342051A7AD}" type="datetimeFigureOut">
              <a:rPr lang="en-US" smtClean="0"/>
              <a:t>31-Oct-25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476961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652245-09DE-48E4-B53B-87342051A7AD}" type="datetimeFigureOut">
              <a:rPr lang="en-US" smtClean="0"/>
              <a:t>31-Oct-25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2852231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652245-09DE-48E4-B53B-87342051A7AD}" type="datetimeFigureOut">
              <a:rPr lang="en-US" smtClean="0"/>
              <a:t>31-Oct-25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3706467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652245-09DE-48E4-B53B-87342051A7AD}" type="datetimeFigureOut">
              <a:rPr lang="en-US" smtClean="0"/>
              <a:t>31-Oct-25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2558953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652245-09DE-48E4-B53B-87342051A7AD}" type="datetimeFigureOut">
              <a:rPr lang="en-US" smtClean="0"/>
              <a:t>31-Oct-25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822088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652245-09DE-48E4-B53B-87342051A7AD}" type="datetimeFigureOut">
              <a:rPr lang="en-US" smtClean="0"/>
              <a:t>31-Oct-25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288860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3492048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98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3998207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40925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1420956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268662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52245-09DE-48E4-B53B-87342051A7AD}" type="datetimeFigureOut">
              <a:rPr lang="en-US" smtClean="0"/>
              <a:t>31-Oct-25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6D851-758F-47B8-B98E-DA61DA2196EA}" type="slidenum">
              <a:rPr lang="en-US" smtClean="0"/>
              <a:t>‹#›</a:t>
            </a:fld>
            <a:endParaRPr lang="en-US"/>
          </a:p>
        </p:txBody>
      </p:sp>
    </p:spTree>
    <p:extLst>
      <p:ext uri="{BB962C8B-B14F-4D97-AF65-F5344CB8AC3E}">
        <p14:creationId xmlns:p14="http://schemas.microsoft.com/office/powerpoint/2010/main" val="23230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652245-09DE-48E4-B53B-87342051A7AD}" type="datetimeFigureOut">
              <a:rPr lang="en-US" smtClean="0"/>
              <a:t>31-Oct-25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E46D851-758F-47B8-B98E-DA61DA2196EA}" type="slidenum">
              <a:rPr lang="en-US" smtClean="0"/>
              <a:t>‹#›</a:t>
            </a:fld>
            <a:endParaRPr lang="en-US"/>
          </a:p>
        </p:txBody>
      </p:sp>
    </p:spTree>
    <p:extLst>
      <p:ext uri="{BB962C8B-B14F-4D97-AF65-F5344CB8AC3E}">
        <p14:creationId xmlns:p14="http://schemas.microsoft.com/office/powerpoint/2010/main" val="305743939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F8746-10A0-4126-B479-D39AF5AB7A64}"/>
              </a:ext>
            </a:extLst>
          </p:cNvPr>
          <p:cNvSpPr>
            <a:spLocks noGrp="1"/>
          </p:cNvSpPr>
          <p:nvPr>
            <p:ph type="title"/>
          </p:nvPr>
        </p:nvSpPr>
        <p:spPr>
          <a:xfrm>
            <a:off x="677334" y="609600"/>
            <a:ext cx="8596668" cy="799475"/>
          </a:xfrm>
        </p:spPr>
        <p:txBody>
          <a:bodyPr>
            <a:normAutofit/>
          </a:bodyPr>
          <a:lstStyle/>
          <a:p>
            <a:r>
              <a:rPr lang="en-US" b="0" i="0" u="none" strike="noStrike" baseline="0" dirty="0">
                <a:solidFill>
                  <a:schemeClr val="tx1"/>
                </a:solidFill>
                <a:latin typeface="DejaVuNeueCaps-ExtraLight"/>
              </a:rPr>
              <a:t>          </a:t>
            </a:r>
            <a:r>
              <a:rPr lang="ka-GE" b="0" i="0" u="none" strike="noStrike" baseline="0" dirty="0">
                <a:solidFill>
                  <a:schemeClr val="tx1"/>
                </a:solidFill>
                <a:latin typeface="DejaVuNeueCaps-ExtraLight"/>
              </a:rPr>
              <a:t>ქცევის ჩამოყალიბება</a:t>
            </a:r>
            <a:endParaRPr lang="en-US" dirty="0">
              <a:solidFill>
                <a:schemeClr val="tx1"/>
              </a:solidFill>
            </a:endParaRPr>
          </a:p>
        </p:txBody>
      </p:sp>
      <p:sp>
        <p:nvSpPr>
          <p:cNvPr id="3" name="Content Placeholder 2">
            <a:extLst>
              <a:ext uri="{FF2B5EF4-FFF2-40B4-BE49-F238E27FC236}">
                <a16:creationId xmlns:a16="http://schemas.microsoft.com/office/drawing/2014/main" id="{CC064B54-75FC-4C3A-98F0-5471784DD44E}"/>
              </a:ext>
            </a:extLst>
          </p:cNvPr>
          <p:cNvSpPr>
            <a:spLocks noGrp="1"/>
          </p:cNvSpPr>
          <p:nvPr>
            <p:ph idx="1"/>
          </p:nvPr>
        </p:nvSpPr>
        <p:spPr>
          <a:xfrm>
            <a:off x="677334" y="1678899"/>
            <a:ext cx="8596668" cy="4362464"/>
          </a:xfrm>
        </p:spPr>
        <p:txBody>
          <a:bodyPr>
            <a:noAutofit/>
          </a:bodyPr>
          <a:lstStyle/>
          <a:p>
            <a:pPr algn="l"/>
            <a:r>
              <a:rPr lang="ka-GE" sz="2400" b="0" i="0" u="none" strike="noStrike" baseline="0" dirty="0">
                <a:latin typeface="Sylfaen" panose="010A0502050306030303" pitchFamily="18" charset="0"/>
              </a:rPr>
              <a:t>დაბადებისას ადამიანის ქცევის რეპერტუარი საკმაოდ</a:t>
            </a:r>
            <a:r>
              <a:rPr lang="en-US" sz="2400" b="0" i="0" u="none" strike="noStrike" baseline="0" dirty="0">
                <a:latin typeface="Sylfaen" panose="010A0502050306030303" pitchFamily="18" charset="0"/>
              </a:rPr>
              <a:t> </a:t>
            </a:r>
            <a:r>
              <a:rPr lang="ka-GE" sz="2400" b="0" i="0" u="none" strike="noStrike" baseline="0" dirty="0">
                <a:latin typeface="Sylfaen" panose="010A0502050306030303" pitchFamily="18" charset="0"/>
              </a:rPr>
              <a:t>შეზღუდულია</a:t>
            </a:r>
            <a:r>
              <a:rPr lang="en-US" sz="2400" b="0" i="0" u="none" strike="noStrike" baseline="0" dirty="0">
                <a:latin typeface="Sylfaen" panose="010A0502050306030303" pitchFamily="18" charset="0"/>
              </a:rPr>
              <a:t>. </a:t>
            </a:r>
            <a:r>
              <a:rPr lang="ka-GE" sz="2400" dirty="0">
                <a:latin typeface="Sylfaen" panose="010A0502050306030303" pitchFamily="18" charset="0"/>
              </a:rPr>
              <a:t>ის</a:t>
            </a:r>
            <a:r>
              <a:rPr lang="ka-GE" sz="2400" b="0" i="0" u="none" strike="noStrike" baseline="0" dirty="0">
                <a:latin typeface="Sylfaen" panose="010A0502050306030303" pitchFamily="18" charset="0"/>
              </a:rPr>
              <a:t> </a:t>
            </a:r>
            <a:r>
              <a:rPr lang="ka-GE" sz="2400" b="1" i="0" u="none" strike="noStrike" baseline="0" dirty="0">
                <a:latin typeface="Sylfaen" panose="010A0502050306030303" pitchFamily="18" charset="0"/>
              </a:rPr>
              <a:t>მოიცავს რეფლექსებს ანუ ორგანიზმის საპასუხო რეაქციებს გამღიზიანებელზე</a:t>
            </a:r>
            <a:r>
              <a:rPr lang="ka-GE" sz="2400" b="0" i="0" u="none" strike="noStrike" baseline="0" dirty="0">
                <a:latin typeface="Sylfaen" panose="010A0502050306030303" pitchFamily="18" charset="0"/>
              </a:rPr>
              <a:t>, რომელსაც ცენტრალური ნერვული სისტემა ახორციელებს და აკონტროლებს. </a:t>
            </a:r>
            <a:endParaRPr lang="ka-GE" sz="2400" dirty="0">
              <a:latin typeface="Sylfaen" panose="010A0502050306030303" pitchFamily="18" charset="0"/>
            </a:endParaRPr>
          </a:p>
          <a:p>
            <a:pPr algn="l"/>
            <a:r>
              <a:rPr lang="ka-GE" sz="2400" b="0" i="0" u="none" strike="noStrike" baseline="0" dirty="0">
                <a:latin typeface="Sylfaen" panose="010A0502050306030303" pitchFamily="18" charset="0"/>
              </a:rPr>
              <a:t>მაგალითად, ხელის გულზე შეხებისას მუშტის შეკვრა,წოვა და თვალების ხამხამი, ახალშობილის თანდაყოლილი ქცევითი ფორმებია</a:t>
            </a:r>
          </a:p>
          <a:p>
            <a:pPr algn="l"/>
            <a:r>
              <a:rPr lang="ka-GE" sz="2400" b="0" i="0" u="none" strike="noStrike" baseline="0" dirty="0">
                <a:latin typeface="Sylfaen" panose="010A0502050306030303" pitchFamily="18" charset="0"/>
              </a:rPr>
              <a:t>განვითარებასთან ერთად, რეფლექსების დიდი ნაწილი ქრება. სამაგიეროდ, </a:t>
            </a:r>
            <a:r>
              <a:rPr lang="ka-GE" sz="2400" b="1" i="0" u="none" strike="noStrike" baseline="0" dirty="0">
                <a:latin typeface="Sylfaen" panose="010A0502050306030303" pitchFamily="18" charset="0"/>
              </a:rPr>
              <a:t>ქცევის რეპერტუარი ფართოვდება</a:t>
            </a:r>
            <a:r>
              <a:rPr lang="ka-GE" sz="2400" b="0" i="0" u="none" strike="noStrike" baseline="0" dirty="0">
                <a:latin typeface="Sylfaen" panose="010A0502050306030303" pitchFamily="18" charset="0"/>
              </a:rPr>
              <a:t>, მრავალფეროვნდება და რეფლექტორული ქმედებები, მიზანმიმართული ქცევებით იცვლება.</a:t>
            </a:r>
            <a:endParaRPr lang="en-US" sz="2400" dirty="0"/>
          </a:p>
        </p:txBody>
      </p:sp>
    </p:spTree>
    <p:extLst>
      <p:ext uri="{BB962C8B-B14F-4D97-AF65-F5344CB8AC3E}">
        <p14:creationId xmlns:p14="http://schemas.microsoft.com/office/powerpoint/2010/main" val="2997771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8AF5D7-DF77-46F9-9486-1869FC5723D1}"/>
              </a:ext>
            </a:extLst>
          </p:cNvPr>
          <p:cNvSpPr txBox="1"/>
          <p:nvPr/>
        </p:nvSpPr>
        <p:spPr>
          <a:xfrm>
            <a:off x="689548" y="893591"/>
            <a:ext cx="9398832" cy="5632311"/>
          </a:xfrm>
          <a:prstGeom prst="rect">
            <a:avLst/>
          </a:prstGeom>
          <a:noFill/>
        </p:spPr>
        <p:txBody>
          <a:bodyPr wrap="square">
            <a:spAutoFit/>
          </a:bodyPr>
          <a:lstStyle/>
          <a:p>
            <a:pPr algn="l"/>
            <a:r>
              <a:rPr lang="ka-GE" sz="2400" b="0" i="0" u="none" strike="noStrike" baseline="0" dirty="0">
                <a:latin typeface="Sylfaen" panose="010A0502050306030303" pitchFamily="18" charset="0"/>
              </a:rPr>
              <a:t>ქცევა, მოძრაობას მოიცავს</a:t>
            </a:r>
            <a:r>
              <a:rPr lang="ka-GE" sz="2400" dirty="0">
                <a:latin typeface="Sylfaen" panose="010A0502050306030303" pitchFamily="18" charset="0"/>
              </a:rPr>
              <a:t>, </a:t>
            </a:r>
            <a:r>
              <a:rPr lang="ka-GE" sz="2400" b="0" i="0" u="none" strike="noStrike" baseline="0" dirty="0">
                <a:latin typeface="Sylfaen" panose="010A0502050306030303" pitchFamily="18" charset="0"/>
              </a:rPr>
              <a:t>მაგრამ </a:t>
            </a:r>
            <a:r>
              <a:rPr lang="ka-GE" sz="2400" b="1" i="0" u="none" strike="noStrike" baseline="0" dirty="0">
                <a:latin typeface="Sylfaen" panose="010A0502050306030303" pitchFamily="18" charset="0"/>
              </a:rPr>
              <a:t>ნებისმიერი მოძრაობა არ შეიძლება ქცევად ჩაითვალოს. </a:t>
            </a:r>
            <a:endParaRPr lang="en-US" sz="2400" b="1" i="0" u="none" strike="noStrike" baseline="0" dirty="0">
              <a:latin typeface="Sylfaen" panose="010A0502050306030303" pitchFamily="18" charset="0"/>
            </a:endParaRPr>
          </a:p>
          <a:p>
            <a:pPr algn="l"/>
            <a:r>
              <a:rPr lang="ka-GE" sz="2400" b="1" i="0" u="none" strike="noStrike" baseline="0" dirty="0">
                <a:latin typeface="Sylfaen" panose="010A0502050306030303" pitchFamily="18" charset="0"/>
              </a:rPr>
              <a:t>ქცევად შეგვიძლია მივიჩნით ინდივიდის მიერ მიზანმიმართულად განხორციელებული</a:t>
            </a:r>
          </a:p>
          <a:p>
            <a:pPr algn="l"/>
            <a:r>
              <a:rPr lang="ka-GE" sz="2400" b="1" i="0" u="none" strike="noStrike" baseline="0" dirty="0">
                <a:latin typeface="Sylfaen" panose="010A0502050306030303" pitchFamily="18" charset="0"/>
              </a:rPr>
              <a:t>აქტივობა, რომელსაც გააჩნია თავისი </a:t>
            </a:r>
            <a:r>
              <a:rPr lang="ka-GE" sz="2400" b="1" i="1" u="none" strike="noStrike" baseline="0" dirty="0">
                <a:solidFill>
                  <a:srgbClr val="FF0000"/>
                </a:solidFill>
                <a:latin typeface="Sylfaen" panose="010A0502050306030303" pitchFamily="18" charset="0"/>
              </a:rPr>
              <a:t>მიზანი და ფუნქცია.</a:t>
            </a:r>
          </a:p>
          <a:p>
            <a:pPr algn="l"/>
            <a:endParaRPr lang="ka-GE" sz="2400" b="0" i="0" u="none" strike="noStrike" baseline="0" dirty="0">
              <a:solidFill>
                <a:srgbClr val="FF0000"/>
              </a:solidFill>
              <a:latin typeface="Sylfaen" panose="010A0502050306030303" pitchFamily="18" charset="0"/>
            </a:endParaRPr>
          </a:p>
          <a:p>
            <a:pPr algn="l"/>
            <a:r>
              <a:rPr lang="ka-GE" sz="2400" b="0" i="0" u="none" strike="noStrike" baseline="0" dirty="0">
                <a:latin typeface="Sylfaen" panose="010A0502050306030303" pitchFamily="18" charset="0"/>
              </a:rPr>
              <a:t>მაგალითად,ძლიერი ქარის ნაკადის მიერ ადამიანის</a:t>
            </a:r>
          </a:p>
          <a:p>
            <a:pPr algn="l"/>
            <a:r>
              <a:rPr lang="ka-GE" sz="2400" b="0" i="0" u="none" strike="noStrike" baseline="0" dirty="0">
                <a:latin typeface="Sylfaen" panose="010A0502050306030303" pitchFamily="18" charset="0"/>
              </a:rPr>
              <a:t>მიწაზე დავარდნა არ მიიჩნევა ქცევად, რადგან ძლიერმა</a:t>
            </a:r>
          </a:p>
          <a:p>
            <a:pPr algn="l"/>
            <a:r>
              <a:rPr lang="ka-GE" sz="2400" b="0" i="0" u="none" strike="noStrike" baseline="0" dirty="0">
                <a:latin typeface="Sylfaen" panose="010A0502050306030303" pitchFamily="18" charset="0"/>
              </a:rPr>
              <a:t>ქარმა შეიძლება ძირს დაანარცხოს როგორც ცოცხალი,</a:t>
            </a:r>
          </a:p>
          <a:p>
            <a:pPr algn="l"/>
            <a:r>
              <a:rPr lang="ka-GE" sz="2400" b="0" i="0" u="none" strike="noStrike" baseline="0" dirty="0">
                <a:latin typeface="Sylfaen" panose="010A0502050306030303" pitchFamily="18" charset="0"/>
              </a:rPr>
              <a:t>ისე არაცოცხალი ობიექტი.</a:t>
            </a:r>
          </a:p>
          <a:p>
            <a:pPr algn="l"/>
            <a:endParaRPr lang="ka-GE" sz="2400" dirty="0">
              <a:latin typeface="Sylfaen" panose="010A0502050306030303" pitchFamily="18" charset="0"/>
            </a:endParaRPr>
          </a:p>
          <a:p>
            <a:pPr algn="l"/>
            <a:r>
              <a:rPr lang="ka-GE" sz="2400" b="0" i="0" u="none" strike="noStrike" baseline="0" dirty="0">
                <a:latin typeface="Sylfaen" panose="010A0502050306030303" pitchFamily="18" charset="0"/>
              </a:rPr>
              <a:t> თუმცა, ქარის მიერ ძირს</a:t>
            </a:r>
          </a:p>
          <a:p>
            <a:pPr algn="l"/>
            <a:r>
              <a:rPr lang="ka-GE" sz="2400" b="0" i="0" u="none" strike="noStrike" baseline="0" dirty="0">
                <a:latin typeface="Sylfaen" panose="010A0502050306030303" pitchFamily="18" charset="0"/>
              </a:rPr>
              <a:t>დავარდნილი </a:t>
            </a:r>
            <a:r>
              <a:rPr lang="ka-GE" sz="2400" b="1" i="0" u="none" strike="noStrike" baseline="0" dirty="0">
                <a:latin typeface="Sylfaen" panose="010A0502050306030303" pitchFamily="18" charset="0"/>
              </a:rPr>
              <a:t>ადამიანის მოჭიდების მცდელობა ან</a:t>
            </a:r>
          </a:p>
          <a:p>
            <a:pPr algn="l"/>
            <a:r>
              <a:rPr lang="ka-GE" sz="2400" b="1" i="0" u="none" strike="noStrike" baseline="0" dirty="0">
                <a:latin typeface="Sylfaen" panose="010A0502050306030303" pitchFamily="18" charset="0"/>
              </a:rPr>
              <a:t>ყვირილი, რომელიც დახმარების </a:t>
            </a:r>
            <a:r>
              <a:rPr lang="ka-GE" sz="2400" b="0" i="0" u="none" strike="noStrike" baseline="0" dirty="0">
                <a:latin typeface="Sylfaen" panose="010A0502050306030303" pitchFamily="18" charset="0"/>
              </a:rPr>
              <a:t>თხოვნისკენ იქნება</a:t>
            </a:r>
          </a:p>
          <a:p>
            <a:pPr algn="l"/>
            <a:r>
              <a:rPr lang="ka-GE" sz="2400" b="0" i="0" u="none" strike="noStrike" baseline="0" dirty="0">
                <a:latin typeface="Sylfaen" panose="010A0502050306030303" pitchFamily="18" charset="0"/>
              </a:rPr>
              <a:t>მიმართული, უდავოდ ქცევებად ჩაითვლება.</a:t>
            </a:r>
            <a:endParaRPr lang="en-US" sz="2400" dirty="0"/>
          </a:p>
        </p:txBody>
      </p:sp>
    </p:spTree>
    <p:extLst>
      <p:ext uri="{BB962C8B-B14F-4D97-AF65-F5344CB8AC3E}">
        <p14:creationId xmlns:p14="http://schemas.microsoft.com/office/powerpoint/2010/main" val="3901643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03EA80-F6CC-43FF-A6D5-ACC98874AD2A}"/>
              </a:ext>
            </a:extLst>
          </p:cNvPr>
          <p:cNvSpPr>
            <a:spLocks noGrp="1"/>
          </p:cNvSpPr>
          <p:nvPr>
            <p:ph idx="1"/>
          </p:nvPr>
        </p:nvSpPr>
        <p:spPr>
          <a:xfrm>
            <a:off x="677334" y="539647"/>
            <a:ext cx="8596668" cy="5501716"/>
          </a:xfrm>
        </p:spPr>
        <p:txBody>
          <a:bodyPr>
            <a:normAutofit/>
          </a:bodyPr>
          <a:lstStyle/>
          <a:p>
            <a:pPr marL="0" indent="0" algn="l">
              <a:buNone/>
            </a:pPr>
            <a:r>
              <a:rPr lang="ka-GE" sz="2400" b="0" i="0" u="none" strike="noStrike" baseline="0" dirty="0">
                <a:solidFill>
                  <a:srgbClr val="241F1F"/>
                </a:solidFill>
                <a:latin typeface="Sylfaen" panose="010A0502050306030303" pitchFamily="18" charset="0"/>
              </a:rPr>
              <a:t>ქცევაზე მუშაობის პირველ ეტაპს შეფასება წარმოადგენს. შეფასებისას ხდება ქცევასთან დაკავშირებული ფაქტორების შესახებ მონაცემების შეგროვება და, მიღებული ინფორმაციის ანალიზის შედეგად, ქცევის მართვის სტრატეგიების განსაზღვრა.</a:t>
            </a:r>
          </a:p>
          <a:p>
            <a:pPr algn="l"/>
            <a:endParaRPr lang="ka-GE" sz="2400" dirty="0">
              <a:solidFill>
                <a:srgbClr val="241F1F"/>
              </a:solidFill>
              <a:latin typeface="Sylfaen" panose="010A0502050306030303" pitchFamily="18" charset="0"/>
            </a:endParaRPr>
          </a:p>
          <a:p>
            <a:pPr algn="l"/>
            <a:r>
              <a:rPr lang="ka-GE" sz="2400" b="0" i="0" u="none" strike="noStrike" baseline="0" dirty="0">
                <a:solidFill>
                  <a:srgbClr val="241F1F"/>
                </a:solidFill>
                <a:latin typeface="Sylfaen" panose="010A0502050306030303" pitchFamily="18" charset="0"/>
              </a:rPr>
              <a:t>ქცევის შეფასებისთვის გამოიყენება შეფასების, როგორც </a:t>
            </a:r>
            <a:r>
              <a:rPr lang="ka-GE" sz="2400" b="1" i="0" u="none" strike="noStrike" baseline="0" dirty="0">
                <a:solidFill>
                  <a:srgbClr val="241F1F"/>
                </a:solidFill>
                <a:latin typeface="Sylfaen" panose="010A0502050306030303" pitchFamily="18" charset="0"/>
              </a:rPr>
              <a:t>პირდაპირი </a:t>
            </a:r>
            <a:r>
              <a:rPr lang="ka-GE" sz="2400" b="0" i="0" u="none" strike="noStrike" baseline="0" dirty="0">
                <a:solidFill>
                  <a:srgbClr val="241F1F"/>
                </a:solidFill>
                <a:latin typeface="Sylfaen" panose="010A0502050306030303" pitchFamily="18" charset="0"/>
              </a:rPr>
              <a:t>(ქცევის სხვადასხვა მახასიათებელზე პირდაპირი დაკვირვება), ასევე, </a:t>
            </a:r>
            <a:r>
              <a:rPr lang="ka-GE" sz="2400" b="1" i="0" u="none" strike="noStrike" baseline="0" dirty="0">
                <a:solidFill>
                  <a:srgbClr val="241F1F"/>
                </a:solidFill>
                <a:latin typeface="Sylfaen" panose="010A0502050306030303" pitchFamily="18" charset="0"/>
              </a:rPr>
              <a:t>არაპირდაპირი </a:t>
            </a:r>
            <a:r>
              <a:rPr lang="ka-GE" sz="2400" b="0" i="0" u="none" strike="noStrike" baseline="0" dirty="0">
                <a:solidFill>
                  <a:srgbClr val="241F1F"/>
                </a:solidFill>
                <a:latin typeface="Sylfaen" panose="010A0502050306030303" pitchFamily="18" charset="0"/>
              </a:rPr>
              <a:t>მეთოდები. (ინტერვიუ ბავშვის ძირითად მზრუნველთან, კლასის ხელმძღვანელთან და ბავშვთან დაკავშირებულ სხვა პირებთან, წერილობითი დოკუმენტაციის ანალიზი).</a:t>
            </a:r>
            <a:endParaRPr lang="en-US" sz="2400" dirty="0"/>
          </a:p>
        </p:txBody>
      </p:sp>
    </p:spTree>
    <p:extLst>
      <p:ext uri="{BB962C8B-B14F-4D97-AF65-F5344CB8AC3E}">
        <p14:creationId xmlns:p14="http://schemas.microsoft.com/office/powerpoint/2010/main" val="2477890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1CFCDF-A9AC-4AC7-BB06-1C994347A263}"/>
              </a:ext>
            </a:extLst>
          </p:cNvPr>
          <p:cNvSpPr>
            <a:spLocks noGrp="1"/>
          </p:cNvSpPr>
          <p:nvPr>
            <p:ph idx="1"/>
          </p:nvPr>
        </p:nvSpPr>
        <p:spPr>
          <a:xfrm>
            <a:off x="677334" y="584617"/>
            <a:ext cx="8596668" cy="5456746"/>
          </a:xfrm>
        </p:spPr>
        <p:txBody>
          <a:bodyPr>
            <a:normAutofit/>
          </a:bodyPr>
          <a:lstStyle/>
          <a:p>
            <a:pPr algn="l"/>
            <a:r>
              <a:rPr lang="ka-GE" sz="2800" b="0" i="0" u="none" strike="noStrike" baseline="0" dirty="0">
                <a:solidFill>
                  <a:srgbClr val="241F1F"/>
                </a:solidFill>
                <a:latin typeface="Sylfaen" panose="010A0502050306030303" pitchFamily="18" charset="0"/>
              </a:rPr>
              <a:t>პრიორიტეტების გამოკვეთა - მნიშვნელოვანია, </a:t>
            </a:r>
            <a:r>
              <a:rPr lang="ka-GE" sz="2800" b="1" i="0" u="none" strike="noStrike" baseline="0" dirty="0">
                <a:solidFill>
                  <a:srgbClr val="241F1F"/>
                </a:solidFill>
                <a:latin typeface="Sylfaen" panose="010A0502050306030303" pitchFamily="18" charset="0"/>
              </a:rPr>
              <a:t>ინტერვიუს</a:t>
            </a:r>
            <a:r>
              <a:rPr lang="ka-GE" sz="2800" b="0" i="0" u="none" strike="noStrike" baseline="0" dirty="0">
                <a:solidFill>
                  <a:srgbClr val="241F1F"/>
                </a:solidFill>
                <a:latin typeface="Sylfaen" panose="010A0502050306030303" pitchFamily="18" charset="0"/>
              </a:rPr>
              <a:t> შედეგად, მივიღოთ ინფორმაცია, თუ </a:t>
            </a:r>
            <a:r>
              <a:rPr lang="ka-GE" sz="2800" b="1" i="0" u="none" strike="noStrike" baseline="0" dirty="0">
                <a:solidFill>
                  <a:srgbClr val="241F1F"/>
                </a:solidFill>
                <a:latin typeface="Sylfaen" panose="010A0502050306030303" pitchFamily="18" charset="0"/>
              </a:rPr>
              <a:t>რომელი რთული ქცევის შემცირებას ისურვებდა, </a:t>
            </a:r>
            <a:r>
              <a:rPr lang="ka-GE" sz="2800" b="0" i="0" u="none" strike="noStrike" baseline="0" dirty="0">
                <a:solidFill>
                  <a:srgbClr val="241F1F"/>
                </a:solidFill>
                <a:latin typeface="Sylfaen" panose="010A0502050306030303" pitchFamily="18" charset="0"/>
              </a:rPr>
              <a:t>პირველ რიგში, რესპონდენტი. მაგალითად, თუ რესპონდენტი არის კლასის ხელმძღვანელი, რომელმაც პრობლემის იდენტიფიცირებისას ისაუბრა ბავშვის მიერ გამოვლენილ რამდენიმე ქცევაზე: გაკვეთილზე საუბარი, მერხის დაკაწვრა და ხელზე კანის წიწკვნა. მას უნდა ვთხოვოთ, განსაზღვროს ზემოთ ჩამოთვლილი სამი ქცევიდან, რომელზე მუშაობის დაწყება მიაჩნია პრიორიტეტულად.</a:t>
            </a:r>
            <a:endParaRPr lang="en-US" sz="2800" dirty="0"/>
          </a:p>
        </p:txBody>
      </p:sp>
    </p:spTree>
    <p:extLst>
      <p:ext uri="{BB962C8B-B14F-4D97-AF65-F5344CB8AC3E}">
        <p14:creationId xmlns:p14="http://schemas.microsoft.com/office/powerpoint/2010/main" val="1778861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8F9FE2-44FC-4614-93C4-59270AE92B59}"/>
              </a:ext>
            </a:extLst>
          </p:cNvPr>
          <p:cNvSpPr>
            <a:spLocks noGrp="1"/>
          </p:cNvSpPr>
          <p:nvPr>
            <p:ph idx="1"/>
          </p:nvPr>
        </p:nvSpPr>
        <p:spPr>
          <a:xfrm>
            <a:off x="407511" y="685637"/>
            <a:ext cx="8596668" cy="5486726"/>
          </a:xfrm>
        </p:spPr>
        <p:txBody>
          <a:bodyPr>
            <a:noAutofit/>
          </a:bodyPr>
          <a:lstStyle/>
          <a:p>
            <a:pPr algn="l"/>
            <a:r>
              <a:rPr lang="ka-GE" sz="2400" b="0" i="0" u="none" strike="noStrike" baseline="0" dirty="0">
                <a:solidFill>
                  <a:srgbClr val="241F1F"/>
                </a:solidFill>
                <a:latin typeface="Sylfaen" panose="010A0502050306030303" pitchFamily="18" charset="0"/>
              </a:rPr>
              <a:t>ქცევის მართვაზე პასუხისმგებელმა პირ</a:t>
            </a:r>
            <a:r>
              <a:rPr lang="ka-GE" sz="2400" dirty="0">
                <a:solidFill>
                  <a:srgbClr val="241F1F"/>
                </a:solidFill>
                <a:latin typeface="Sylfaen" panose="010A0502050306030303" pitchFamily="18" charset="0"/>
              </a:rPr>
              <a:t>ი -  </a:t>
            </a:r>
            <a:r>
              <a:rPr lang="ka-GE" sz="2400" b="0" i="0" u="none" strike="noStrike" baseline="0" dirty="0">
                <a:solidFill>
                  <a:srgbClr val="241F1F"/>
                </a:solidFill>
                <a:latin typeface="Sylfaen" panose="010A0502050306030303" pitchFamily="18" charset="0"/>
              </a:rPr>
              <a:t>ქცევაზე პირველადი დაკვირვება - ბავშვზე დაკვირვების განხორციელება იმ გარემოში, სადაც მისი ქცევა აღიქმება პრობლემურად. მაგალითად, თუკი მათემატიკის მასწავლებელმა გააკეთა მიმართვა კონკრეტული მოსწავლის მიერ მის გაკვეთილზე რთული  ქცევის გამოვლენასთან დაკავშირებით, მნიშვნელოვანია, პირველადი დაკვირვება განხორციელდეს მათემატიკის გაკვეთილზე. </a:t>
            </a:r>
          </a:p>
          <a:p>
            <a:pPr algn="l"/>
            <a:r>
              <a:rPr lang="ka-GE" sz="2400" dirty="0">
                <a:solidFill>
                  <a:srgbClr val="241F1F"/>
                </a:solidFill>
                <a:latin typeface="Sylfaen" panose="010A0502050306030303" pitchFamily="18" charset="0"/>
              </a:rPr>
              <a:t>პ</a:t>
            </a:r>
            <a:r>
              <a:rPr lang="ka-GE" sz="2400" b="0" i="0" u="none" strike="noStrike" baseline="0" dirty="0">
                <a:solidFill>
                  <a:srgbClr val="241F1F"/>
                </a:solidFill>
                <a:latin typeface="Sylfaen" panose="010A0502050306030303" pitchFamily="18" charset="0"/>
              </a:rPr>
              <a:t>ირველადი დაკვირვების საშუალებით დაზუსტდება, თუ რა ფორმით ვლინდება ქცევა და რამდენად არის ის ხელისშემშლელი სასწავლო პროცესისთვის. პირველადი დაკვირვების განხორციელების შემდეგ, უნდა შემუშავდეს ქცევის </a:t>
            </a:r>
            <a:r>
              <a:rPr lang="ka-GE" sz="2400" b="1" i="0" u="none" strike="noStrike" baseline="0" dirty="0">
                <a:solidFill>
                  <a:srgbClr val="241F1F"/>
                </a:solidFill>
                <a:latin typeface="Sylfaen" panose="010A0502050306030303" pitchFamily="18" charset="0"/>
              </a:rPr>
              <a:t>განმარტება და განისაზღვროს არასასურველი</a:t>
            </a:r>
            <a:r>
              <a:rPr lang="ka-GE" sz="2400" b="1" dirty="0">
                <a:solidFill>
                  <a:srgbClr val="241F1F"/>
                </a:solidFill>
                <a:latin typeface="Sylfaen" panose="010A0502050306030303" pitchFamily="18" charset="0"/>
              </a:rPr>
              <a:t> </a:t>
            </a:r>
            <a:r>
              <a:rPr lang="ka-GE" sz="2400" b="1" i="0" u="none" strike="noStrike" baseline="0" dirty="0">
                <a:solidFill>
                  <a:srgbClr val="241F1F"/>
                </a:solidFill>
                <a:latin typeface="Sylfaen" panose="010A0502050306030303" pitchFamily="18" charset="0"/>
              </a:rPr>
              <a:t>ქცევების ჩამონათვალი.</a:t>
            </a:r>
            <a:endParaRPr lang="en-US" sz="2400" b="1" dirty="0"/>
          </a:p>
        </p:txBody>
      </p:sp>
    </p:spTree>
    <p:extLst>
      <p:ext uri="{BB962C8B-B14F-4D97-AF65-F5344CB8AC3E}">
        <p14:creationId xmlns:p14="http://schemas.microsoft.com/office/powerpoint/2010/main" val="955162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973433B-5542-4EBF-BF23-54DB148B7BE9}"/>
              </a:ext>
            </a:extLst>
          </p:cNvPr>
          <p:cNvSpPr>
            <a:spLocks noGrp="1"/>
          </p:cNvSpPr>
          <p:nvPr>
            <p:ph type="subTitle" idx="1"/>
          </p:nvPr>
        </p:nvSpPr>
        <p:spPr>
          <a:xfrm>
            <a:off x="1821860" y="1079292"/>
            <a:ext cx="7766936" cy="4242216"/>
          </a:xfrm>
        </p:spPr>
        <p:txBody>
          <a:bodyPr>
            <a:normAutofit/>
          </a:bodyPr>
          <a:lstStyle/>
          <a:p>
            <a:pPr algn="l"/>
            <a:r>
              <a:rPr lang="ka-GE" sz="3200" b="1" dirty="0"/>
              <a:t>ქცევა</a:t>
            </a:r>
            <a:r>
              <a:rPr lang="ka-GE" sz="3200" dirty="0"/>
              <a:t> არის </a:t>
            </a:r>
            <a:r>
              <a:rPr lang="ru-RU" sz="3200" dirty="0"/>
              <a:t>გარემო</a:t>
            </a:r>
            <a:r>
              <a:rPr lang="ka-GE" sz="3200" dirty="0"/>
              <a:t> </a:t>
            </a:r>
            <a:r>
              <a:rPr lang="ru-RU" sz="3200" dirty="0"/>
              <a:t>სიტუაციაზე</a:t>
            </a:r>
            <a:r>
              <a:rPr lang="ka-GE" sz="3200" dirty="0"/>
              <a:t>  </a:t>
            </a:r>
            <a:r>
              <a:rPr lang="ru-RU" sz="3200" b="1" dirty="0"/>
              <a:t>მიზანშეწონილ</a:t>
            </a:r>
            <a:r>
              <a:rPr lang="ru-RU" sz="3200" dirty="0"/>
              <a:t> რეაქციათა სისტემა</a:t>
            </a:r>
            <a:r>
              <a:rPr lang="ka-GE" sz="3200" dirty="0"/>
              <a:t>,რომელიც </a:t>
            </a:r>
            <a:r>
              <a:rPr lang="ka-GE" sz="3200" b="1" dirty="0"/>
              <a:t>მოთხოვნილების </a:t>
            </a:r>
            <a:r>
              <a:rPr lang="ka-GE" sz="3200" dirty="0"/>
              <a:t>საფუძველზე ყალიბდება და მოთხოვნილების </a:t>
            </a:r>
            <a:r>
              <a:rPr lang="ka-GE" sz="3200" b="1" dirty="0"/>
              <a:t>დაკმაყოფილებას </a:t>
            </a:r>
            <a:r>
              <a:rPr lang="ka-GE" sz="3200" dirty="0"/>
              <a:t>ემსახურება. </a:t>
            </a:r>
          </a:p>
          <a:p>
            <a:pPr algn="l"/>
            <a:r>
              <a:rPr lang="ka-GE" sz="3200" dirty="0"/>
              <a:t>ქცევა არის  ურთიერთქმედება მოთხოვნილების საფუძველზე</a:t>
            </a:r>
            <a:r>
              <a:rPr lang="ka-GE" sz="1800" dirty="0"/>
              <a:t>.</a:t>
            </a:r>
          </a:p>
          <a:p>
            <a:endParaRPr lang="en-US" dirty="0"/>
          </a:p>
        </p:txBody>
      </p:sp>
    </p:spTree>
    <p:extLst>
      <p:ext uri="{BB962C8B-B14F-4D97-AF65-F5344CB8AC3E}">
        <p14:creationId xmlns:p14="http://schemas.microsoft.com/office/powerpoint/2010/main" val="4241168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CF2D42-AC6D-4CD4-A497-EFD84394B32A}"/>
              </a:ext>
            </a:extLst>
          </p:cNvPr>
          <p:cNvSpPr>
            <a:spLocks noGrp="1"/>
          </p:cNvSpPr>
          <p:nvPr>
            <p:ph idx="1"/>
          </p:nvPr>
        </p:nvSpPr>
        <p:spPr>
          <a:xfrm>
            <a:off x="677334" y="1274165"/>
            <a:ext cx="8596668" cy="4767198"/>
          </a:xfrm>
        </p:spPr>
        <p:txBody>
          <a:bodyPr>
            <a:noAutofit/>
          </a:bodyPr>
          <a:lstStyle/>
          <a:p>
            <a:r>
              <a:rPr lang="ka-GE" sz="2400" b="1" dirty="0"/>
              <a:t>ქცევა ეს არის ყველაფერი, რასაც ვაკეთებთ ან ვამბობეთ, რომელიც შეიძლება ობიექტურად იყოს </a:t>
            </a:r>
            <a:r>
              <a:rPr lang="ka-GE" sz="2400" b="1" i="1" dirty="0"/>
              <a:t>დაკვირვებადი და გაზომვადი.</a:t>
            </a:r>
          </a:p>
          <a:p>
            <a:pPr>
              <a:buNone/>
            </a:pPr>
            <a:endParaRPr lang="ka-GE" sz="2400" b="1" dirty="0"/>
          </a:p>
          <a:p>
            <a:r>
              <a:rPr lang="en-US" sz="2400" i="1" dirty="0"/>
              <a:t>“</a:t>
            </a:r>
            <a:r>
              <a:rPr lang="ka-GE" sz="2400" i="1" dirty="0"/>
              <a:t>თუ მკვდარ ადამიანს შეუძია გააკეთოს- ეს არ არის ქცევა  და  თუ მკვდარ ადამიანს  არ შეუძლია  გააკეთოს -ეს  ნამდვილად  არის ქცევა.”</a:t>
            </a:r>
          </a:p>
          <a:p>
            <a:pPr algn="ctr">
              <a:buNone/>
            </a:pPr>
            <a:endParaRPr lang="ka-GE" sz="2400" i="1" dirty="0"/>
          </a:p>
          <a:p>
            <a:pPr algn="r">
              <a:buNone/>
            </a:pPr>
            <a:r>
              <a:rPr lang="sv-SE" sz="2400" dirty="0"/>
              <a:t>(Malott, &amp; Trojan Suarez, 2004, p</a:t>
            </a:r>
            <a:endParaRPr lang="en-US" sz="2400" dirty="0"/>
          </a:p>
        </p:txBody>
      </p:sp>
    </p:spTree>
    <p:extLst>
      <p:ext uri="{BB962C8B-B14F-4D97-AF65-F5344CB8AC3E}">
        <p14:creationId xmlns:p14="http://schemas.microsoft.com/office/powerpoint/2010/main" val="2148001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BE2EEE-C526-41B7-B520-1655039C62E4}"/>
              </a:ext>
            </a:extLst>
          </p:cNvPr>
          <p:cNvSpPr>
            <a:spLocks noGrp="1"/>
          </p:cNvSpPr>
          <p:nvPr>
            <p:ph idx="1"/>
          </p:nvPr>
        </p:nvSpPr>
        <p:spPr>
          <a:xfrm>
            <a:off x="677334" y="929391"/>
            <a:ext cx="8596668" cy="5111972"/>
          </a:xfrm>
        </p:spPr>
        <p:txBody>
          <a:bodyPr/>
          <a:lstStyle/>
          <a:p>
            <a:pPr marL="0" indent="0">
              <a:buNone/>
            </a:pPr>
            <a:r>
              <a:rPr lang="ka-GE" sz="2400" dirty="0"/>
              <a:t>                              გონებრივი იერიში:</a:t>
            </a:r>
          </a:p>
          <a:p>
            <a:pPr marL="0" indent="0">
              <a:buNone/>
            </a:pPr>
            <a:endParaRPr lang="ka-GE" sz="2400" dirty="0"/>
          </a:p>
          <a:p>
            <a:r>
              <a:rPr lang="ka-GE" sz="2400" dirty="0"/>
              <a:t> ქვემოთ მოცემულიდან შეარჩიეთ ქცევის აღმნიშვნელი სიტყვები.</a:t>
            </a:r>
          </a:p>
          <a:p>
            <a:r>
              <a:rPr lang="ka-GE" sz="2400" dirty="0"/>
              <a:t>მცივა, ხელის გარტყმა, თმის მოქაჩვა, თვალების დაბრიალება, სევდიანი ვარ, შუბლის შეჭმუხვნა, ფიქრი, მხიარულება, თამაში, ცეკვა, აგრესიული ქცევა,მღერა, ხტუნაობა, გართობა, თავისუფალი ქცევა, დაცემინება, თვალის ხამხამი, ნერწყვის გამოყოფა საჭმელზე, ჩურჩული, ბურტყუნი, ტანტრუმი, პიკა.</a:t>
            </a:r>
          </a:p>
          <a:p>
            <a:endParaRPr lang="en-US" dirty="0"/>
          </a:p>
        </p:txBody>
      </p:sp>
    </p:spTree>
    <p:extLst>
      <p:ext uri="{BB962C8B-B14F-4D97-AF65-F5344CB8AC3E}">
        <p14:creationId xmlns:p14="http://schemas.microsoft.com/office/powerpoint/2010/main" val="3777617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DECB-4540-4494-9328-EA338C454347}"/>
              </a:ext>
            </a:extLst>
          </p:cNvPr>
          <p:cNvSpPr>
            <a:spLocks noGrp="1"/>
          </p:cNvSpPr>
          <p:nvPr>
            <p:ph type="title"/>
          </p:nvPr>
        </p:nvSpPr>
        <p:spPr/>
        <p:txBody>
          <a:bodyPr/>
          <a:lstStyle/>
          <a:p>
            <a:r>
              <a:rPr lang="ka-GE" dirty="0"/>
              <a:t>ქცევის განმარტება/აღწერა</a:t>
            </a:r>
            <a:endParaRPr lang="en-US" dirty="0"/>
          </a:p>
        </p:txBody>
      </p:sp>
      <p:sp>
        <p:nvSpPr>
          <p:cNvPr id="3" name="Content Placeholder 2">
            <a:extLst>
              <a:ext uri="{FF2B5EF4-FFF2-40B4-BE49-F238E27FC236}">
                <a16:creationId xmlns:a16="http://schemas.microsoft.com/office/drawing/2014/main" id="{D77B82A5-7AE0-4B9D-91E6-8F7A99E73E8C}"/>
              </a:ext>
            </a:extLst>
          </p:cNvPr>
          <p:cNvSpPr>
            <a:spLocks noGrp="1"/>
          </p:cNvSpPr>
          <p:nvPr>
            <p:ph idx="1"/>
          </p:nvPr>
        </p:nvSpPr>
        <p:spPr/>
        <p:txBody>
          <a:bodyPr>
            <a:normAutofit/>
          </a:bodyPr>
          <a:lstStyle/>
          <a:p>
            <a:pPr algn="l"/>
            <a:r>
              <a:rPr lang="ka-GE" sz="2800" b="0" i="0" u="none" strike="noStrike" baseline="0" dirty="0">
                <a:solidFill>
                  <a:srgbClr val="241F1F"/>
                </a:solidFill>
                <a:latin typeface="Sylfaen" panose="010A0502050306030303" pitchFamily="18" charset="0"/>
              </a:rPr>
              <a:t>ქცევის განმარტება გულისხმობს მოსწავლის მიერ გამოვლენილი არასასურველი ქცევის აღწერას მარტივი, არაშეფასებითი სიტყვების გამოყენებით.</a:t>
            </a:r>
          </a:p>
          <a:p>
            <a:pPr algn="l"/>
            <a:r>
              <a:rPr lang="ka-GE" sz="2800" dirty="0">
                <a:solidFill>
                  <a:srgbClr val="241F1F"/>
                </a:solidFill>
                <a:latin typeface="Sylfaen" panose="010A0502050306030303" pitchFamily="18" charset="0"/>
              </a:rPr>
              <a:t>ჩვენი ინრეტპრეტაცია</a:t>
            </a:r>
            <a:endParaRPr lang="en-US" sz="2800" dirty="0"/>
          </a:p>
        </p:txBody>
      </p:sp>
    </p:spTree>
    <p:extLst>
      <p:ext uri="{BB962C8B-B14F-4D97-AF65-F5344CB8AC3E}">
        <p14:creationId xmlns:p14="http://schemas.microsoft.com/office/powerpoint/2010/main" val="2514017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3515D4-E201-42E2-8B0A-F45B29F92559}"/>
              </a:ext>
            </a:extLst>
          </p:cNvPr>
          <p:cNvSpPr>
            <a:spLocks noGrp="1"/>
          </p:cNvSpPr>
          <p:nvPr>
            <p:ph idx="1"/>
          </p:nvPr>
        </p:nvSpPr>
        <p:spPr>
          <a:xfrm>
            <a:off x="677334" y="779489"/>
            <a:ext cx="8596668" cy="5261873"/>
          </a:xfrm>
        </p:spPr>
        <p:txBody>
          <a:bodyPr/>
          <a:lstStyle/>
          <a:p>
            <a:endParaRPr lang="ka-GE" sz="2800" i="1" dirty="0"/>
          </a:p>
          <a:p>
            <a:r>
              <a:rPr lang="ka-GE" sz="2800" i="1" dirty="0"/>
              <a:t>გიორგი არის ჰიპერაქტიული ბიჭი, რომელიც მიდრეკილია აგრესიისკენ, სხვების დაზიანებისკენ. ის ხშირად ახდენს საკუთარი აგრესიის სხვებზე გავრცელებას.</a:t>
            </a:r>
          </a:p>
          <a:p>
            <a:endParaRPr lang="ka-GE" sz="2800" i="1" dirty="0"/>
          </a:p>
          <a:p>
            <a:r>
              <a:rPr lang="ka-GE" sz="2800" dirty="0"/>
              <a:t>გიორგი დასვენებაზე მარჯვენა ფეხს არტყამს და/ან  კაწრავს ყველას, ვინც მასთან დაახლოებით 3 ნაბიჯის მოშორებითაა.   </a:t>
            </a:r>
            <a:endParaRPr lang="en-US" sz="2800" dirty="0"/>
          </a:p>
          <a:p>
            <a:endParaRPr lang="en-US" dirty="0"/>
          </a:p>
        </p:txBody>
      </p:sp>
    </p:spTree>
    <p:extLst>
      <p:ext uri="{BB962C8B-B14F-4D97-AF65-F5344CB8AC3E}">
        <p14:creationId xmlns:p14="http://schemas.microsoft.com/office/powerpoint/2010/main" val="3255025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A59CA69-6267-436B-B7F8-FC1B3DF121EF}"/>
              </a:ext>
            </a:extLst>
          </p:cNvPr>
          <p:cNvPicPr>
            <a:picLocks noGrp="1" noChangeAspect="1"/>
          </p:cNvPicPr>
          <p:nvPr>
            <p:ph idx="1"/>
          </p:nvPr>
        </p:nvPicPr>
        <p:blipFill>
          <a:blip r:embed="rId2"/>
          <a:stretch>
            <a:fillRect/>
          </a:stretch>
        </p:blipFill>
        <p:spPr>
          <a:xfrm>
            <a:off x="434714" y="0"/>
            <a:ext cx="8959209" cy="5648793"/>
          </a:xfrm>
        </p:spPr>
      </p:pic>
    </p:spTree>
    <p:extLst>
      <p:ext uri="{BB962C8B-B14F-4D97-AF65-F5344CB8AC3E}">
        <p14:creationId xmlns:p14="http://schemas.microsoft.com/office/powerpoint/2010/main" val="331620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1010D-5822-4D9B-9733-BDB492AC4588}"/>
              </a:ext>
            </a:extLst>
          </p:cNvPr>
          <p:cNvSpPr>
            <a:spLocks noGrp="1"/>
          </p:cNvSpPr>
          <p:nvPr>
            <p:ph type="title"/>
          </p:nvPr>
        </p:nvSpPr>
        <p:spPr/>
        <p:txBody>
          <a:bodyPr/>
          <a:lstStyle/>
          <a:p>
            <a:r>
              <a:rPr lang="ka-GE" dirty="0"/>
              <a:t>გაასწორეთ შეცდომები</a:t>
            </a:r>
            <a:endParaRPr lang="en-US" dirty="0"/>
          </a:p>
        </p:txBody>
      </p:sp>
      <p:sp>
        <p:nvSpPr>
          <p:cNvPr id="3" name="Content Placeholder 2">
            <a:extLst>
              <a:ext uri="{FF2B5EF4-FFF2-40B4-BE49-F238E27FC236}">
                <a16:creationId xmlns:a16="http://schemas.microsoft.com/office/drawing/2014/main" id="{D0D8F7B6-7BFE-47FA-9535-1B2B584E0E50}"/>
              </a:ext>
            </a:extLst>
          </p:cNvPr>
          <p:cNvSpPr>
            <a:spLocks noGrp="1"/>
          </p:cNvSpPr>
          <p:nvPr>
            <p:ph sz="half" idx="1"/>
          </p:nvPr>
        </p:nvSpPr>
        <p:spPr/>
        <p:txBody>
          <a:bodyPr/>
          <a:lstStyle/>
          <a:p>
            <a:r>
              <a:rPr lang="ka-GE" sz="1800" dirty="0">
                <a:effectLst/>
                <a:latin typeface="Sylfaen" panose="010A0502050306030303" pitchFamily="18" charset="0"/>
                <a:ea typeface="Calibri" panose="020F0502020204030204" pitchFamily="34" charset="0"/>
                <a:cs typeface="Times New Roman" panose="02020603050405020304" pitchFamily="18" charset="0"/>
              </a:rPr>
              <a:t> </a:t>
            </a:r>
            <a:r>
              <a:rPr lang="ka-GE" sz="2800" dirty="0">
                <a:effectLst/>
                <a:latin typeface="Sylfaen" panose="010A0502050306030303" pitchFamily="18" charset="0"/>
                <a:ea typeface="Calibri" panose="020F0502020204030204" pitchFamily="34" charset="0"/>
                <a:cs typeface="Times New Roman" panose="02020603050405020304" pitchFamily="18" charset="0"/>
              </a:rPr>
              <a:t>ზარმაცია</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ka-GE" sz="2800" dirty="0">
                <a:effectLst/>
                <a:latin typeface="Sylfaen" panose="010A0502050306030303" pitchFamily="18" charset="0"/>
                <a:ea typeface="Calibri" panose="020F0502020204030204" pitchFamily="34" charset="0"/>
                <a:cs typeface="Times New Roman" panose="02020603050405020304" pitchFamily="18" charset="0"/>
              </a:rPr>
              <a:t> მოუთმენელია</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ka-GE" sz="2800" dirty="0">
                <a:effectLst/>
                <a:latin typeface="Sylfaen" panose="010A0502050306030303" pitchFamily="18" charset="0"/>
                <a:ea typeface="Calibri" panose="020F0502020204030204" pitchFamily="34" charset="0"/>
                <a:cs typeface="Times New Roman" panose="02020603050405020304" pitchFamily="18" charset="0"/>
              </a:rPr>
              <a:t>აგრესიულია</a:t>
            </a:r>
          </a:p>
          <a:p>
            <a:r>
              <a:rPr lang="ka-GE" sz="2800" dirty="0">
                <a:effectLst/>
                <a:latin typeface="Sylfaen" panose="010A0502050306030303" pitchFamily="18" charset="0"/>
                <a:ea typeface="Calibri" panose="020F0502020204030204" pitchFamily="34" charset="0"/>
                <a:cs typeface="Times New Roman" panose="02020603050405020304" pitchFamily="18" charset="0"/>
              </a:rPr>
              <a:t>უპასუხისმგებლოა</a:t>
            </a:r>
          </a:p>
          <a:p>
            <a:r>
              <a:rPr lang="ka-GE" sz="2800" dirty="0">
                <a:effectLst/>
                <a:latin typeface="Sylfaen" panose="010A0502050306030303" pitchFamily="18" charset="0"/>
                <a:ea typeface="Calibri" panose="020F0502020204030204" pitchFamily="34" charset="0"/>
                <a:cs typeface="Times New Roman" panose="02020603050405020304" pitchFamily="18" charset="0"/>
              </a:rPr>
              <a:t>ყოჩაღია</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ka-GE" sz="2800" dirty="0">
                <a:effectLst/>
                <a:latin typeface="Sylfaen" panose="010A0502050306030303" pitchFamily="18" charset="0"/>
                <a:ea typeface="Calibri" panose="020F0502020204030204" pitchFamily="34" charset="0"/>
                <a:cs typeface="Times New Roman" panose="02020603050405020304" pitchFamily="18" charset="0"/>
              </a:rPr>
              <a:t>უჭირს სწავლა</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4580D560-10BB-45D2-A298-C24F56C276E5}"/>
              </a:ext>
            </a:extLst>
          </p:cNvPr>
          <p:cNvSpPr>
            <a:spLocks noGrp="1"/>
          </p:cNvSpPr>
          <p:nvPr>
            <p:ph sz="half" idx="2"/>
          </p:nvPr>
        </p:nvSpPr>
        <p:spPr/>
        <p:txBody>
          <a:bodyPr>
            <a:normAutofit/>
          </a:bodyPr>
          <a:lstStyle/>
          <a:p>
            <a:r>
              <a:rPr lang="ka-GE" sz="2800" dirty="0"/>
              <a:t>?</a:t>
            </a:r>
          </a:p>
          <a:p>
            <a:r>
              <a:rPr lang="ka-GE" sz="2800" dirty="0"/>
              <a:t>?</a:t>
            </a:r>
          </a:p>
          <a:p>
            <a:r>
              <a:rPr lang="ka-GE" sz="2800" dirty="0"/>
              <a:t>?</a:t>
            </a:r>
          </a:p>
          <a:p>
            <a:r>
              <a:rPr lang="ka-GE" sz="2800" dirty="0"/>
              <a:t>?</a:t>
            </a:r>
          </a:p>
          <a:p>
            <a:r>
              <a:rPr lang="ka-GE" sz="2800" dirty="0"/>
              <a:t>?</a:t>
            </a:r>
          </a:p>
          <a:p>
            <a:r>
              <a:rPr lang="ka-GE" sz="2800" dirty="0"/>
              <a:t>?</a:t>
            </a:r>
            <a:endParaRPr lang="en-US" sz="2800" dirty="0"/>
          </a:p>
        </p:txBody>
      </p:sp>
    </p:spTree>
    <p:extLst>
      <p:ext uri="{BB962C8B-B14F-4D97-AF65-F5344CB8AC3E}">
        <p14:creationId xmlns:p14="http://schemas.microsoft.com/office/powerpoint/2010/main" val="1507467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DDED2D-78AF-4CFF-BD6B-FC6D1FFF6417}"/>
              </a:ext>
            </a:extLst>
          </p:cNvPr>
          <p:cNvSpPr>
            <a:spLocks noGrp="1"/>
          </p:cNvSpPr>
          <p:nvPr>
            <p:ph idx="1"/>
          </p:nvPr>
        </p:nvSpPr>
        <p:spPr>
          <a:xfrm>
            <a:off x="677334" y="1004341"/>
            <a:ext cx="8596668" cy="5037021"/>
          </a:xfrm>
        </p:spPr>
        <p:txBody>
          <a:bodyPr>
            <a:normAutofit/>
          </a:bodyPr>
          <a:lstStyle/>
          <a:p>
            <a:pPr marL="0" indent="0" algn="l">
              <a:buNone/>
            </a:pPr>
            <a:r>
              <a:rPr lang="ka-GE" sz="2400" b="0" i="0" u="none" strike="noStrike" baseline="0" dirty="0">
                <a:latin typeface="Sylfaen" panose="010A0502050306030303" pitchFamily="18" charset="0"/>
              </a:rPr>
              <a:t>არ არის სინონიმები ქცევა და მოქმედება, რადგან ქცევა, როგორც წესი, რამდენიმე </a:t>
            </a:r>
            <a:r>
              <a:rPr lang="ka-GE" sz="2400" b="1" i="0" u="none" strike="noStrike" baseline="0" dirty="0">
                <a:latin typeface="Sylfaen" panose="010A0502050306030303" pitchFamily="18" charset="0"/>
              </a:rPr>
              <a:t>მოქმედებისგან</a:t>
            </a:r>
            <a:r>
              <a:rPr lang="ka-GE" sz="2400" b="0" i="0" u="none" strike="noStrike" baseline="0" dirty="0">
                <a:latin typeface="Sylfaen" panose="010A0502050306030303" pitchFamily="18" charset="0"/>
              </a:rPr>
              <a:t> შედგება, მაშინ, როდესაც მხოლოდ მოქმედება ცალკეულ ქცევად ვერ ჩაითვლება. </a:t>
            </a:r>
          </a:p>
          <a:p>
            <a:pPr marL="0" indent="0" algn="l">
              <a:buNone/>
            </a:pPr>
            <a:r>
              <a:rPr lang="ka-GE" sz="2400" b="0" i="0" u="none" strike="noStrike" baseline="0" dirty="0">
                <a:latin typeface="Sylfaen" panose="010A0502050306030303" pitchFamily="18" charset="0"/>
              </a:rPr>
              <a:t>მაგალითად, </a:t>
            </a:r>
            <a:r>
              <a:rPr lang="ka-GE" sz="2400" b="1" i="0" u="none" strike="noStrike" baseline="0" dirty="0">
                <a:latin typeface="Sylfaen" panose="010A0502050306030303" pitchFamily="18" charset="0"/>
              </a:rPr>
              <a:t>წყლის დალევის ქცევა, როგორც წესი, მოიცავს შემდეგ მოქმედებებს:</a:t>
            </a:r>
            <a:r>
              <a:rPr lang="ka-GE" sz="2400" b="0" i="0" u="none" strike="noStrike" baseline="0" dirty="0">
                <a:latin typeface="Sylfaen" panose="010A0502050306030303" pitchFamily="18" charset="0"/>
              </a:rPr>
              <a:t> ონკანის გაღება, ჭიქის აღება, ჭიქის წყლით ავსება, ონკანის დახურვა და წყლის ჭიქის პირთან მიტანა და წყლის დალევა. ყველა ამ მოქმედებას აერთიანებს ერთი მიზანი, შესაბამისად ისინი ცალცალკე ქცევებად არ განიხილება.</a:t>
            </a:r>
            <a:endParaRPr lang="en-US" sz="2400" dirty="0"/>
          </a:p>
        </p:txBody>
      </p:sp>
    </p:spTree>
    <p:extLst>
      <p:ext uri="{BB962C8B-B14F-4D97-AF65-F5344CB8AC3E}">
        <p14:creationId xmlns:p14="http://schemas.microsoft.com/office/powerpoint/2010/main" val="1091435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ka-GE" b="1" dirty="0"/>
              <a:t>ქცევა </a:t>
            </a:r>
            <a:r>
              <a:rPr lang="en-US" b="1" dirty="0" err="1"/>
              <a:t>აღ</a:t>
            </a:r>
            <a:r>
              <a:rPr lang="ka-GE" b="1" dirty="0"/>
              <a:t>ი</a:t>
            </a:r>
            <a:r>
              <a:rPr lang="en-US" b="1" dirty="0" err="1"/>
              <a:t>წერე</a:t>
            </a:r>
            <a:r>
              <a:rPr lang="ka-GE" b="1" dirty="0"/>
              <a:t>ბა</a:t>
            </a:r>
            <a:r>
              <a:rPr lang="en-US" b="1" dirty="0"/>
              <a:t> </a:t>
            </a:r>
            <a:r>
              <a:rPr lang="en-US" b="1" dirty="0" err="1"/>
              <a:t>დეტალურად</a:t>
            </a:r>
            <a:r>
              <a:rPr lang="ka-GE" b="1" dirty="0"/>
              <a:t>, ბიჯებად და </a:t>
            </a:r>
            <a:r>
              <a:rPr lang="en-US" b="1" dirty="0" err="1"/>
              <a:t>გამოიყენე</a:t>
            </a:r>
            <a:r>
              <a:rPr lang="ka-GE" b="1" dirty="0"/>
              <a:t>ბა</a:t>
            </a:r>
            <a:r>
              <a:rPr lang="en-US" b="1" dirty="0"/>
              <a:t> </a:t>
            </a:r>
            <a:r>
              <a:rPr lang="en-US" b="1" dirty="0" err="1"/>
              <a:t>აქტივობის</a:t>
            </a:r>
            <a:r>
              <a:rPr lang="en-US" b="1" dirty="0"/>
              <a:t> </a:t>
            </a:r>
            <a:r>
              <a:rPr lang="en-US" b="1" dirty="0" err="1"/>
              <a:t>გამომხატველი</a:t>
            </a:r>
            <a:r>
              <a:rPr lang="en-US" b="1" dirty="0"/>
              <a:t> </a:t>
            </a:r>
            <a:r>
              <a:rPr lang="en-US" b="1" dirty="0" err="1"/>
              <a:t>სიტყვები</a:t>
            </a:r>
            <a:r>
              <a:rPr lang="en-US" b="1" dirty="0"/>
              <a:t>: </a:t>
            </a:r>
            <a:r>
              <a:rPr lang="en-US" b="1" dirty="0" err="1"/>
              <a:t>დარბის</a:t>
            </a:r>
            <a:r>
              <a:rPr lang="en-US" b="1" dirty="0"/>
              <a:t>, </a:t>
            </a:r>
            <a:r>
              <a:rPr lang="en-US" b="1" dirty="0" err="1"/>
              <a:t>ყვირის</a:t>
            </a:r>
            <a:r>
              <a:rPr lang="en-US" b="1" dirty="0"/>
              <a:t>, </a:t>
            </a:r>
            <a:r>
              <a:rPr lang="en-US" b="1" dirty="0" err="1"/>
              <a:t>ხევს</a:t>
            </a:r>
            <a:r>
              <a:rPr lang="en-US" b="1" dirty="0"/>
              <a:t> </a:t>
            </a:r>
            <a:r>
              <a:rPr lang="en-US" b="1" dirty="0" err="1"/>
              <a:t>და</a:t>
            </a:r>
            <a:r>
              <a:rPr lang="en-US" b="1" dirty="0"/>
              <a:t> </a:t>
            </a:r>
            <a:r>
              <a:rPr lang="en-US" b="1" dirty="0" err="1"/>
              <a:t>ა.შ</a:t>
            </a:r>
            <a:r>
              <a:rPr lang="en-US" b="1" dirty="0"/>
              <a:t>.</a:t>
            </a:r>
            <a:endParaRPr lang="ka-GE" b="1" dirty="0"/>
          </a:p>
          <a:p>
            <a:r>
              <a:rPr lang="ka-GE" b="1" dirty="0"/>
              <a:t>ბიჯები არის საფეხურები, რომლებისგანაც შედგება ქცევა. </a:t>
            </a:r>
          </a:p>
          <a:p>
            <a:endParaRPr lang="en-US" dirty="0"/>
          </a:p>
          <a:p>
            <a:endParaRPr lang="en-US" dirty="0"/>
          </a:p>
        </p:txBody>
      </p:sp>
      <p:sp>
        <p:nvSpPr>
          <p:cNvPr id="3" name="Title 2"/>
          <p:cNvSpPr>
            <a:spLocks noGrp="1"/>
          </p:cNvSpPr>
          <p:nvPr>
            <p:ph type="title"/>
          </p:nvPr>
        </p:nvSpPr>
        <p:spPr/>
        <p:txBody>
          <a:bodyPr/>
          <a:lstStyle/>
          <a:p>
            <a:r>
              <a:rPr lang="ka-GE" dirty="0"/>
              <a:t>       </a:t>
            </a:r>
            <a:r>
              <a:rPr lang="ka-GE" dirty="0">
                <a:solidFill>
                  <a:schemeClr val="tx1"/>
                </a:solidFill>
              </a:rPr>
              <a:t>ქცევის დეფინიცია</a:t>
            </a:r>
            <a:endParaRPr lang="en-US" dirty="0"/>
          </a:p>
        </p:txBody>
      </p:sp>
      <p:pic>
        <p:nvPicPr>
          <p:cNvPr id="2053" name="Picture 5" descr="C:\Users\U S E R\Desktop\index.jpg"/>
          <p:cNvPicPr>
            <a:picLocks noChangeAspect="1" noChangeArrowheads="1"/>
          </p:cNvPicPr>
          <p:nvPr/>
        </p:nvPicPr>
        <p:blipFill>
          <a:blip r:embed="rId2"/>
          <a:srcRect/>
          <a:stretch>
            <a:fillRect/>
          </a:stretch>
        </p:blipFill>
        <p:spPr bwMode="auto">
          <a:xfrm>
            <a:off x="677333" y="1584994"/>
            <a:ext cx="10166257" cy="461027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0868" y="1270000"/>
            <a:ext cx="8229600" cy="5181600"/>
          </a:xfrm>
        </p:spPr>
        <p:txBody>
          <a:bodyPr>
            <a:normAutofit/>
          </a:bodyPr>
          <a:lstStyle/>
          <a:p>
            <a:pPr>
              <a:buNone/>
            </a:pPr>
            <a:r>
              <a:rPr lang="ka-GE" sz="2600" dirty="0"/>
              <a:t>ქცევა შეიძლება იყოს </a:t>
            </a:r>
            <a:r>
              <a:rPr lang="ka-GE" sz="2600" b="1" dirty="0"/>
              <a:t>სასურველი</a:t>
            </a:r>
            <a:r>
              <a:rPr lang="ka-GE" sz="2600" dirty="0"/>
              <a:t> და არასასურველი/ რთული / პრობლემური.</a:t>
            </a:r>
          </a:p>
          <a:p>
            <a:pPr>
              <a:buNone/>
            </a:pPr>
            <a:r>
              <a:rPr lang="ka-GE" sz="2600" dirty="0"/>
              <a:t>ქცევა მაშინ არის </a:t>
            </a:r>
            <a:r>
              <a:rPr lang="ka-GE" sz="2600" b="1" dirty="0"/>
              <a:t>არასასურველი</a:t>
            </a:r>
            <a:r>
              <a:rPr lang="ka-GE" sz="2600" dirty="0"/>
              <a:t> თუ ის:</a:t>
            </a:r>
          </a:p>
          <a:p>
            <a:r>
              <a:rPr lang="ka-GE" sz="2600" dirty="0"/>
              <a:t>1. ხელს უშლის ბავშვს სოციალურ ურთიერთობებში;</a:t>
            </a:r>
          </a:p>
          <a:p>
            <a:r>
              <a:rPr lang="ka-GE" sz="2600" dirty="0"/>
              <a:t>2. სახიფათოა თავად ბავშვისთვის ან სხვებისთვის;</a:t>
            </a:r>
          </a:p>
          <a:p>
            <a:r>
              <a:rPr lang="ka-GE" sz="2600" dirty="0"/>
              <a:t>3. ხელის შემშლელია ბავშვის განვითარებისთვის;</a:t>
            </a:r>
          </a:p>
          <a:p>
            <a:r>
              <a:rPr lang="ka-GE" sz="2600" dirty="0"/>
              <a:t>4. ის ხდება არასწორ ადგილას თუ დროს;</a:t>
            </a:r>
            <a:endParaRPr lang="en-US" sz="2600" dirty="0"/>
          </a:p>
          <a:p>
            <a:endParaRPr lang="en-US" dirty="0"/>
          </a:p>
        </p:txBody>
      </p:sp>
      <p:sp>
        <p:nvSpPr>
          <p:cNvPr id="3" name="Title 2"/>
          <p:cNvSpPr>
            <a:spLocks noGrp="1"/>
          </p:cNvSpPr>
          <p:nvPr>
            <p:ph type="title"/>
          </p:nvPr>
        </p:nvSpPr>
        <p:spPr/>
        <p:txBody>
          <a:bodyPr>
            <a:normAutofit/>
          </a:bodyPr>
          <a:lstStyle/>
          <a:p>
            <a:r>
              <a:rPr lang="ka-GE" dirty="0"/>
              <a:t> </a:t>
            </a:r>
            <a:r>
              <a:rPr lang="ka-GE" dirty="0">
                <a:solidFill>
                  <a:schemeClr val="tx1"/>
                </a:solidFill>
              </a:rPr>
              <a:t>სასურველი და არასასურველ ქცევა</a:t>
            </a:r>
            <a:endParaRPr lang="en-US"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19730-D35D-6FF4-3654-7DAB854647CC}"/>
              </a:ext>
            </a:extLst>
          </p:cNvPr>
          <p:cNvSpPr>
            <a:spLocks noGrp="1"/>
          </p:cNvSpPr>
          <p:nvPr>
            <p:ph type="title"/>
          </p:nvPr>
        </p:nvSpPr>
        <p:spPr/>
        <p:txBody>
          <a:bodyPr/>
          <a:lstStyle/>
          <a:p>
            <a:pPr algn="ctr"/>
            <a:r>
              <a:rPr lang="ka-GE" dirty="0"/>
              <a:t>აქტივობა</a:t>
            </a:r>
            <a:endParaRPr lang="en-US" dirty="0"/>
          </a:p>
        </p:txBody>
      </p:sp>
      <p:sp>
        <p:nvSpPr>
          <p:cNvPr id="3" name="Content Placeholder 2">
            <a:extLst>
              <a:ext uri="{FF2B5EF4-FFF2-40B4-BE49-F238E27FC236}">
                <a16:creationId xmlns:a16="http://schemas.microsoft.com/office/drawing/2014/main" id="{0EE4EC5B-AB30-A603-F36D-69FCB278F240}"/>
              </a:ext>
            </a:extLst>
          </p:cNvPr>
          <p:cNvSpPr>
            <a:spLocks noGrp="1"/>
          </p:cNvSpPr>
          <p:nvPr>
            <p:ph idx="1"/>
          </p:nvPr>
        </p:nvSpPr>
        <p:spPr/>
        <p:txBody>
          <a:bodyPr>
            <a:normAutofit/>
          </a:bodyPr>
          <a:lstStyle/>
          <a:p>
            <a:pPr marL="0" indent="0" algn="ctr">
              <a:buNone/>
            </a:pPr>
            <a:r>
              <a:rPr lang="ka-GE" sz="2800" dirty="0"/>
              <a:t>განსაზღვრეთ თქვენი არასასურველი ქცევა</a:t>
            </a:r>
            <a:endParaRPr lang="en-US" sz="2800" dirty="0"/>
          </a:p>
        </p:txBody>
      </p:sp>
    </p:spTree>
    <p:extLst>
      <p:ext uri="{BB962C8B-B14F-4D97-AF65-F5344CB8AC3E}">
        <p14:creationId xmlns:p14="http://schemas.microsoft.com/office/powerpoint/2010/main" val="3248158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07774" y="1488777"/>
            <a:ext cx="8229600" cy="4767072"/>
          </a:xfrm>
        </p:spPr>
        <p:txBody>
          <a:bodyPr>
            <a:normAutofit fontScale="92500" lnSpcReduction="20000"/>
          </a:bodyPr>
          <a:lstStyle/>
          <a:p>
            <a:r>
              <a:rPr lang="ka-GE" sz="2400" b="1" dirty="0"/>
              <a:t>ქცევის აღწერა;</a:t>
            </a:r>
          </a:p>
          <a:p>
            <a:r>
              <a:rPr lang="ka-GE" sz="2400" b="1" dirty="0"/>
              <a:t>ქცევის კონტექსტი;</a:t>
            </a:r>
          </a:p>
          <a:p>
            <a:pPr>
              <a:buNone/>
            </a:pPr>
            <a:r>
              <a:rPr lang="ka-GE" sz="2400" dirty="0"/>
              <a:t>   ქცევა ყოველთვის გარკვეულ კონტექსტში ხორციელდება და სწორედ ამ კონტექსტის საშუალებითაა შესაძლებელი მისი მიზნებისა და შედეგების განსაზღვრა</a:t>
            </a:r>
            <a:r>
              <a:rPr lang="ka-GE" sz="2400" b="1" dirty="0"/>
              <a:t>. </a:t>
            </a:r>
          </a:p>
          <a:p>
            <a:r>
              <a:rPr lang="ka-GE" sz="2400" dirty="0"/>
              <a:t>მაგ: კონკრეტული ქცევა – </a:t>
            </a:r>
          </a:p>
          <a:p>
            <a:pPr>
              <a:buNone/>
            </a:pPr>
            <a:r>
              <a:rPr lang="ka-GE" sz="2400" dirty="0"/>
              <a:t>	მარიამმა საღებავი დაღვარა –</a:t>
            </a:r>
          </a:p>
          <a:p>
            <a:pPr>
              <a:buNone/>
            </a:pPr>
            <a:r>
              <a:rPr lang="ka-GE" sz="2400" dirty="0"/>
              <a:t> 	სხვადასხვაგვარად იქნება </a:t>
            </a:r>
          </a:p>
          <a:p>
            <a:pPr>
              <a:buNone/>
            </a:pPr>
            <a:r>
              <a:rPr lang="ka-GE" sz="2400" dirty="0"/>
              <a:t>	გაგებული იმის მიხედვით თუ</a:t>
            </a:r>
          </a:p>
          <a:p>
            <a:pPr>
              <a:buNone/>
            </a:pPr>
            <a:r>
              <a:rPr lang="ka-GE" sz="2400" dirty="0"/>
              <a:t> 	სად მოხდა ეს ქცევა, მისაღებ</a:t>
            </a:r>
          </a:p>
          <a:p>
            <a:pPr>
              <a:buNone/>
            </a:pPr>
            <a:r>
              <a:rPr lang="ka-GE" sz="2400" dirty="0"/>
              <a:t> 	ოთახში, ხალიჩაზე თუ სამუშაო</a:t>
            </a:r>
          </a:p>
          <a:p>
            <a:pPr>
              <a:buNone/>
            </a:pPr>
            <a:r>
              <a:rPr lang="ka-GE" sz="2400" dirty="0"/>
              <a:t> 	ოთახში გაშლილ ქაღალდზე. </a:t>
            </a:r>
          </a:p>
          <a:p>
            <a:endParaRPr lang="ru-RU" sz="2800" dirty="0"/>
          </a:p>
          <a:p>
            <a:endParaRPr lang="en-US" dirty="0"/>
          </a:p>
        </p:txBody>
      </p:sp>
      <p:sp>
        <p:nvSpPr>
          <p:cNvPr id="3" name="Title 2"/>
          <p:cNvSpPr>
            <a:spLocks noGrp="1"/>
          </p:cNvSpPr>
          <p:nvPr>
            <p:ph type="title"/>
          </p:nvPr>
        </p:nvSpPr>
        <p:spPr>
          <a:xfrm>
            <a:off x="907774" y="239415"/>
            <a:ext cx="8229600" cy="1249362"/>
          </a:xfrm>
        </p:spPr>
        <p:txBody>
          <a:bodyPr>
            <a:normAutofit/>
          </a:bodyPr>
          <a:lstStyle/>
          <a:p>
            <a:r>
              <a:rPr lang="ka-GE" sz="3200" dirty="0">
                <a:solidFill>
                  <a:schemeClr val="tx1"/>
                </a:solidFill>
              </a:rPr>
              <a:t>ქცევის ფუნქციონალური შეფასება   -კონტექსტი, წინაპირობა, ქცევა, შედეგი.</a:t>
            </a:r>
            <a:endParaRPr lang="en-US" sz="3200" dirty="0">
              <a:solidFill>
                <a:schemeClr val="tx1"/>
              </a:solidFill>
            </a:endParaRPr>
          </a:p>
        </p:txBody>
      </p:sp>
      <p:pic>
        <p:nvPicPr>
          <p:cNvPr id="6146" name="Picture 2" descr="C:\Users\U S E R\Desktop\index.jpg"/>
          <p:cNvPicPr>
            <a:picLocks noChangeAspect="1" noChangeArrowheads="1"/>
          </p:cNvPicPr>
          <p:nvPr/>
        </p:nvPicPr>
        <p:blipFill>
          <a:blip r:embed="rId2"/>
          <a:srcRect/>
          <a:stretch>
            <a:fillRect/>
          </a:stretch>
        </p:blipFill>
        <p:spPr bwMode="auto">
          <a:xfrm>
            <a:off x="6888089" y="3429000"/>
            <a:ext cx="3440725" cy="256490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ka-GE" sz="2800" dirty="0"/>
              <a:t>1. რა </a:t>
            </a:r>
            <a:r>
              <a:rPr lang="ka-GE" sz="2800" dirty="0">
                <a:solidFill>
                  <a:schemeClr val="accent2"/>
                </a:solidFill>
              </a:rPr>
              <a:t>გარემოში</a:t>
            </a:r>
            <a:r>
              <a:rPr lang="ka-GE" sz="2800" dirty="0"/>
              <a:t> ავლენს ბავშვი არასასურველ ქცევას? </a:t>
            </a:r>
          </a:p>
          <a:p>
            <a:pPr marL="109728" indent="0">
              <a:buNone/>
            </a:pPr>
            <a:r>
              <a:rPr lang="ka-GE" sz="2800" dirty="0"/>
              <a:t>	( სახლში, მეზობლებთან...?)</a:t>
            </a:r>
          </a:p>
          <a:p>
            <a:r>
              <a:rPr lang="ka-GE" sz="2800" dirty="0"/>
              <a:t>2. </a:t>
            </a:r>
            <a:r>
              <a:rPr lang="ka-GE" sz="2800" dirty="0">
                <a:solidFill>
                  <a:schemeClr val="accent2"/>
                </a:solidFill>
              </a:rPr>
              <a:t>როდის,</a:t>
            </a:r>
            <a:r>
              <a:rPr lang="ka-GE" sz="2800" dirty="0"/>
              <a:t> რა პირობებში ვლინდება არასასურველი ქცევა? ( ჭამის დროს, სიმღერისას, დედა როცა სახლშია...?)</a:t>
            </a:r>
          </a:p>
          <a:p>
            <a:r>
              <a:rPr lang="ka-GE" sz="2800" dirty="0"/>
              <a:t>3. ქცევა </a:t>
            </a:r>
            <a:r>
              <a:rPr lang="ka-GE" sz="2800" dirty="0">
                <a:solidFill>
                  <a:schemeClr val="accent2"/>
                </a:solidFill>
              </a:rPr>
              <a:t>დღის რა მონაკვეთში </a:t>
            </a:r>
            <a:r>
              <a:rPr lang="ka-GE" sz="2800" dirty="0"/>
              <a:t>ვლინდება და რა მოვლენები უსწრებს უშუალოდ მას წინ? ( მეოთხე გაკვეთილზე, შუადღის მერე, წვიმის დროს, როცა მშიერია..?) </a:t>
            </a:r>
          </a:p>
          <a:p>
            <a:r>
              <a:rPr lang="ka-GE" sz="2800" dirty="0"/>
              <a:t>4. ხომ არ ვლინდება არასასურველი ქცევა უშუალოდ </a:t>
            </a:r>
            <a:r>
              <a:rPr lang="ka-GE" sz="2800" dirty="0">
                <a:solidFill>
                  <a:schemeClr val="accent2"/>
                </a:solidFill>
              </a:rPr>
              <a:t>განსაზღვრულ ადამიანებთან </a:t>
            </a:r>
            <a:r>
              <a:rPr lang="ka-GE" sz="2800" dirty="0"/>
              <a:t>დაკავშირებით?  ( სკოლის დირექტორთან, ბებოსთან, დედასთან...?)</a:t>
            </a:r>
          </a:p>
          <a:p>
            <a:r>
              <a:rPr lang="ka-GE" sz="2800" dirty="0"/>
              <a:t>5. დაკავშირებულია თუ არა ქცევა კომუნიკიაციაში, სოციალურ ან აკადემიურ მიღწევებში </a:t>
            </a:r>
          </a:p>
          <a:p>
            <a:pPr>
              <a:buNone/>
            </a:pPr>
            <a:r>
              <a:rPr lang="ka-GE" sz="2800" dirty="0"/>
              <a:t>   არსებულ პრობლემებთან? ( ვერ წერს, ვერ კითხულობს, ვერ გადმოსცემს საკუთარ მოსაზებას, ვერ ურთიერთობს თანატოლებთან...?)</a:t>
            </a:r>
          </a:p>
          <a:p>
            <a:endParaRPr lang="en-US" dirty="0"/>
          </a:p>
        </p:txBody>
      </p:sp>
      <p:sp>
        <p:nvSpPr>
          <p:cNvPr id="3" name="Title 2"/>
          <p:cNvSpPr>
            <a:spLocks noGrp="1"/>
          </p:cNvSpPr>
          <p:nvPr>
            <p:ph type="title"/>
          </p:nvPr>
        </p:nvSpPr>
        <p:spPr>
          <a:xfrm>
            <a:off x="1981200" y="228600"/>
            <a:ext cx="8229600" cy="1143000"/>
          </a:xfrm>
        </p:spPr>
        <p:txBody>
          <a:bodyPr>
            <a:normAutofit/>
          </a:bodyPr>
          <a:lstStyle/>
          <a:p>
            <a:r>
              <a:rPr lang="ka-GE" sz="3200" dirty="0">
                <a:solidFill>
                  <a:schemeClr val="tx1"/>
                </a:solidFill>
              </a:rPr>
              <a:t>ქცევის ფუნქციონალური შეფასება   -კონტექსტი.</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3" y="1930400"/>
            <a:ext cx="8794657" cy="4149927"/>
          </a:xfrm>
        </p:spPr>
        <p:txBody>
          <a:bodyPr>
            <a:normAutofit/>
          </a:bodyPr>
          <a:lstStyle/>
          <a:p>
            <a:pPr marL="0" indent="0" algn="ctr">
              <a:buNone/>
            </a:pPr>
            <a:r>
              <a:rPr lang="ka-GE" sz="3200" dirty="0"/>
              <a:t>განსაზღვრეთ თქვენი არასასურველი ქცევების კონტექსტი</a:t>
            </a:r>
            <a:endParaRPr lang="en-US" sz="3200" dirty="0"/>
          </a:p>
        </p:txBody>
      </p:sp>
      <p:sp>
        <p:nvSpPr>
          <p:cNvPr id="3" name="Title 2"/>
          <p:cNvSpPr>
            <a:spLocks noGrp="1"/>
          </p:cNvSpPr>
          <p:nvPr>
            <p:ph type="title"/>
          </p:nvPr>
        </p:nvSpPr>
        <p:spPr/>
        <p:txBody>
          <a:bodyPr>
            <a:normAutofit/>
          </a:bodyPr>
          <a:lstStyle/>
          <a:p>
            <a:pPr algn="ctr"/>
            <a:r>
              <a:rPr lang="ka-GE" sz="4400" dirty="0">
                <a:solidFill>
                  <a:schemeClr val="tx1"/>
                </a:solidFill>
              </a:rPr>
              <a:t>აქტივობა</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8AB3A-2A4E-4EFE-8EAB-C6A32046E3B7}"/>
              </a:ext>
            </a:extLst>
          </p:cNvPr>
          <p:cNvSpPr>
            <a:spLocks noGrp="1"/>
          </p:cNvSpPr>
          <p:nvPr>
            <p:ph type="title"/>
          </p:nvPr>
        </p:nvSpPr>
        <p:spPr/>
        <p:txBody>
          <a:bodyPr/>
          <a:lstStyle/>
          <a:p>
            <a:pPr algn="ctr"/>
            <a:r>
              <a:rPr lang="en-US" dirty="0"/>
              <a:t>ABC</a:t>
            </a:r>
          </a:p>
        </p:txBody>
      </p:sp>
      <p:sp>
        <p:nvSpPr>
          <p:cNvPr id="3" name="Content Placeholder 2">
            <a:extLst>
              <a:ext uri="{FF2B5EF4-FFF2-40B4-BE49-F238E27FC236}">
                <a16:creationId xmlns:a16="http://schemas.microsoft.com/office/drawing/2014/main" id="{872FFB55-CEA0-47FC-8805-CFAB87F4AB89}"/>
              </a:ext>
            </a:extLst>
          </p:cNvPr>
          <p:cNvSpPr>
            <a:spLocks noGrp="1"/>
          </p:cNvSpPr>
          <p:nvPr>
            <p:ph idx="1"/>
          </p:nvPr>
        </p:nvSpPr>
        <p:spPr/>
        <p:txBody>
          <a:bodyPr>
            <a:normAutofit/>
          </a:bodyPr>
          <a:lstStyle/>
          <a:p>
            <a:pPr algn="l"/>
            <a:r>
              <a:rPr lang="ka-GE" sz="2400" b="0" i="0" u="none" strike="noStrike" baseline="0" dirty="0">
                <a:latin typeface="Sylfaen" panose="010A0502050306030303" pitchFamily="18" charset="0"/>
              </a:rPr>
              <a:t>სწორედ სკინერის შრომებს ეყრდნობა თანამედროვე ქცევის გამოყენებითი ანალიზი, რომელიც თითოეული ქცევის გაანალიზებისთვის გვთავაზობს ე.წ. </a:t>
            </a:r>
            <a:r>
              <a:rPr lang="en-US" sz="2400" b="0" i="0" u="none" strike="noStrike" baseline="0" dirty="0">
                <a:latin typeface="Sylfaen" panose="010A0502050306030303" pitchFamily="18" charset="0"/>
              </a:rPr>
              <a:t>ABC </a:t>
            </a:r>
            <a:r>
              <a:rPr lang="ka-GE" sz="2400" b="0" i="0" u="none" strike="noStrike" baseline="0" dirty="0">
                <a:latin typeface="Sylfaen" panose="010A0502050306030303" pitchFamily="18" charset="0"/>
              </a:rPr>
              <a:t>მოდელს. </a:t>
            </a:r>
          </a:p>
          <a:p>
            <a:pPr algn="l"/>
            <a:endParaRPr lang="ka-GE" sz="2400" dirty="0">
              <a:latin typeface="Sylfaen" panose="010A0502050306030303" pitchFamily="18" charset="0"/>
            </a:endParaRPr>
          </a:p>
          <a:p>
            <a:pPr algn="l"/>
            <a:r>
              <a:rPr lang="en-US" sz="2400" b="0" i="0" u="none" strike="noStrike" baseline="0" dirty="0">
                <a:latin typeface="Sylfaen" panose="010A0502050306030303" pitchFamily="18" charset="0"/>
              </a:rPr>
              <a:t>ABC </a:t>
            </a:r>
            <a:r>
              <a:rPr lang="ka-GE" sz="2400" b="0" i="0" u="none" strike="noStrike" baseline="0" dirty="0">
                <a:latin typeface="Sylfaen" panose="010A0502050306030303" pitchFamily="18" charset="0"/>
              </a:rPr>
              <a:t>წარმოადგენს ინგლისური სიტყვების აბრევიატურას, სადაც </a:t>
            </a:r>
            <a:r>
              <a:rPr lang="en-US" sz="2400" b="0" i="0" u="none" strike="noStrike" baseline="0" dirty="0">
                <a:latin typeface="Sylfaen" panose="010A0502050306030303" pitchFamily="18" charset="0"/>
              </a:rPr>
              <a:t>A </a:t>
            </a:r>
            <a:r>
              <a:rPr lang="ka-GE" sz="2400" b="0" i="0" u="none" strike="noStrike" baseline="0" dirty="0">
                <a:latin typeface="Sylfaen" panose="010A0502050306030303" pitchFamily="18" charset="0"/>
              </a:rPr>
              <a:t>აღნიშნავს -</a:t>
            </a:r>
            <a:r>
              <a:rPr lang="en-US" sz="2400" b="0" i="0" u="none" strike="noStrike" baseline="0" dirty="0">
                <a:latin typeface="Sylfaen" panose="010A0502050306030303" pitchFamily="18" charset="0"/>
              </a:rPr>
              <a:t>Antecedent-</a:t>
            </a:r>
            <a:r>
              <a:rPr lang="ka-GE" sz="2400" b="0" i="0" u="none" strike="noStrike" baseline="0" dirty="0">
                <a:latin typeface="Sylfaen" panose="010A0502050306030303" pitchFamily="18" charset="0"/>
              </a:rPr>
              <a:t>ს, ანუ წინაპირობა, </a:t>
            </a:r>
            <a:r>
              <a:rPr lang="en-US" sz="2400" b="0" i="0" u="none" strike="noStrike" baseline="0" dirty="0">
                <a:latin typeface="Sylfaen" panose="010A0502050306030303" pitchFamily="18" charset="0"/>
              </a:rPr>
              <a:t>B-</a:t>
            </a:r>
            <a:r>
              <a:rPr lang="ka-GE" sz="2400" b="0" i="0" u="none" strike="noStrike" baseline="0" dirty="0">
                <a:latin typeface="Sylfaen" panose="010A0502050306030303" pitchFamily="18" charset="0"/>
              </a:rPr>
              <a:t> შეესაბამება </a:t>
            </a:r>
            <a:r>
              <a:rPr lang="en-US" sz="2400" b="0" i="0" u="none" strike="noStrike" baseline="0" dirty="0">
                <a:latin typeface="Sylfaen" panose="010A0502050306030303" pitchFamily="18" charset="0"/>
              </a:rPr>
              <a:t>Behavior-</a:t>
            </a:r>
            <a:r>
              <a:rPr lang="ka-GE" sz="2400" b="0" i="0" u="none" strike="noStrike" baseline="0" dirty="0">
                <a:latin typeface="Sylfaen" panose="010A0502050306030303" pitchFamily="18" charset="0"/>
              </a:rPr>
              <a:t>ს, ანუ ქცევას, </a:t>
            </a:r>
            <a:r>
              <a:rPr lang="en-US" sz="2400" b="0" i="0" u="none" strike="noStrike" baseline="0" dirty="0">
                <a:latin typeface="Sylfaen" panose="010A0502050306030303" pitchFamily="18" charset="0"/>
              </a:rPr>
              <a:t>C - </a:t>
            </a:r>
            <a:r>
              <a:rPr lang="ka-GE" sz="2400" b="0" i="0" u="none" strike="noStrike" baseline="0" dirty="0">
                <a:latin typeface="Sylfaen" panose="010A0502050306030303" pitchFamily="18" charset="0"/>
              </a:rPr>
              <a:t>კი </a:t>
            </a:r>
            <a:r>
              <a:rPr lang="en-US" sz="2400" b="0" i="0" u="none" strike="noStrike" baseline="0" dirty="0">
                <a:latin typeface="Sylfaen" panose="010A0502050306030303" pitchFamily="18" charset="0"/>
              </a:rPr>
              <a:t>Consequence -</a:t>
            </a:r>
            <a:r>
              <a:rPr lang="ka-GE" sz="2400" b="0" i="0" u="none" strike="noStrike" baseline="0" dirty="0">
                <a:latin typeface="Sylfaen" panose="010A0502050306030303" pitchFamily="18" charset="0"/>
              </a:rPr>
              <a:t>ს, ანუ შედეგი.</a:t>
            </a:r>
            <a:endParaRPr lang="en-US" sz="2400" dirty="0"/>
          </a:p>
        </p:txBody>
      </p:sp>
    </p:spTree>
    <p:extLst>
      <p:ext uri="{BB962C8B-B14F-4D97-AF65-F5344CB8AC3E}">
        <p14:creationId xmlns:p14="http://schemas.microsoft.com/office/powerpoint/2010/main" val="2783292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17252-A0C6-4D6D-9C83-75FFCE9B3FD1}"/>
              </a:ext>
            </a:extLst>
          </p:cNvPr>
          <p:cNvSpPr>
            <a:spLocks noGrp="1"/>
          </p:cNvSpPr>
          <p:nvPr>
            <p:ph type="title"/>
          </p:nvPr>
        </p:nvSpPr>
        <p:spPr/>
        <p:txBody>
          <a:bodyPr/>
          <a:lstStyle/>
          <a:p>
            <a:pPr algn="ctr"/>
            <a:r>
              <a:rPr lang="en-US" dirty="0"/>
              <a:t>ABC</a:t>
            </a:r>
          </a:p>
        </p:txBody>
      </p:sp>
      <p:sp>
        <p:nvSpPr>
          <p:cNvPr id="3" name="Content Placeholder 2">
            <a:extLst>
              <a:ext uri="{FF2B5EF4-FFF2-40B4-BE49-F238E27FC236}">
                <a16:creationId xmlns:a16="http://schemas.microsoft.com/office/drawing/2014/main" id="{C24D0B7A-0DC5-4B2E-8A24-013A0B6C5F22}"/>
              </a:ext>
            </a:extLst>
          </p:cNvPr>
          <p:cNvSpPr>
            <a:spLocks noGrp="1"/>
          </p:cNvSpPr>
          <p:nvPr>
            <p:ph idx="1"/>
          </p:nvPr>
        </p:nvSpPr>
        <p:spPr/>
        <p:txBody>
          <a:bodyPr>
            <a:normAutofit fontScale="92500" lnSpcReduction="20000"/>
          </a:bodyPr>
          <a:lstStyle/>
          <a:p>
            <a:pPr algn="l"/>
            <a:r>
              <a:rPr lang="ka-GE" sz="2400" b="1" i="0" u="none" strike="noStrike" baseline="0" dirty="0">
                <a:latin typeface="Sylfaen" panose="010A0502050306030303" pitchFamily="18" charset="0"/>
              </a:rPr>
              <a:t>წინაპირობას უწოდებენ სტიმულს, რომელიც წინ უსწრებს ქცევას და რომლის საპასუხოდაც აღმოცენდება ის, ხოლო შედეგი არის ის, რაც უშუალოდ მოსდევს ქცევას. </a:t>
            </a:r>
          </a:p>
          <a:p>
            <a:pPr algn="l"/>
            <a:r>
              <a:rPr lang="ka-GE" sz="2400" b="1" i="0" u="none" strike="noStrike" baseline="0" dirty="0">
                <a:latin typeface="Sylfaen" panose="010A0502050306030303" pitchFamily="18" charset="0"/>
              </a:rPr>
              <a:t>სწორედ შედეგს შეუძლია გაზარდოს ან შეამციროს მომავალში ქცევის გამოვლენის ალბათობა.</a:t>
            </a:r>
          </a:p>
          <a:p>
            <a:pPr algn="l"/>
            <a:r>
              <a:rPr lang="ka-GE" sz="2400" b="1" i="0" u="none" strike="noStrike" baseline="0" dirty="0">
                <a:latin typeface="Sylfaen" panose="010A0502050306030303" pitchFamily="18" charset="0"/>
              </a:rPr>
              <a:t> მაგალითად, სანდროს მოეწონა თანაკლასელი ნინის ახალი კალამი, სთხოვა ეთხოვებინა მისთვის, მაგრამ უშედეგოდ (</a:t>
            </a:r>
            <a:r>
              <a:rPr lang="en-US" sz="2400" b="1" i="0" u="none" strike="noStrike" baseline="0" dirty="0">
                <a:latin typeface="Sylfaen" panose="010A0502050306030303" pitchFamily="18" charset="0"/>
              </a:rPr>
              <a:t>A-</a:t>
            </a:r>
            <a:r>
              <a:rPr lang="ka-GE" sz="2400" b="1" i="0" u="none" strike="noStrike" baseline="0" dirty="0">
                <a:latin typeface="Sylfaen" panose="010A0502050306030303" pitchFamily="18" charset="0"/>
              </a:rPr>
              <a:t> წინაპირობა). ამის გამო, სანდრო გაბრაზდა და სცადა ხელიდან წაერთმია აღნიშნული ნივთი (</a:t>
            </a:r>
            <a:r>
              <a:rPr lang="en-US" sz="2400" b="1" i="0" u="none" strike="noStrike" baseline="0" dirty="0">
                <a:latin typeface="Sylfaen" panose="010A0502050306030303" pitchFamily="18" charset="0"/>
              </a:rPr>
              <a:t>B-</a:t>
            </a:r>
            <a:r>
              <a:rPr lang="ka-GE" sz="2400" b="1" i="0" u="none" strike="noStrike" baseline="0" dirty="0">
                <a:latin typeface="Sylfaen" panose="010A0502050306030303" pitchFamily="18" charset="0"/>
              </a:rPr>
              <a:t>ქცევა) თანაკლასელისთვის, რომელსაც კვლავ არ უნდოდა კუთვნილი კალმის დათმობა. ამ სცენის შემხედვარე მასწავლებელმა სიტუაციის განმუხტვისთვის სთხოვა ნინის მიეცა სანდროსთვის კალამი და ნინიმაც შეასრულა მასწავლებლის მითითება (</a:t>
            </a:r>
            <a:r>
              <a:rPr lang="en-US" sz="2400" b="1" i="0" u="none" strike="noStrike" baseline="0" dirty="0">
                <a:latin typeface="Sylfaen" panose="010A0502050306030303" pitchFamily="18" charset="0"/>
              </a:rPr>
              <a:t>C-</a:t>
            </a:r>
            <a:r>
              <a:rPr lang="ka-GE" sz="2400" b="1" i="0" u="none" strike="noStrike" baseline="0" dirty="0">
                <a:latin typeface="Sylfaen" panose="010A0502050306030303" pitchFamily="18" charset="0"/>
              </a:rPr>
              <a:t>შედეგი).</a:t>
            </a:r>
            <a:endParaRPr lang="en-US" sz="2400" b="1" dirty="0"/>
          </a:p>
        </p:txBody>
      </p:sp>
    </p:spTree>
    <p:extLst>
      <p:ext uri="{BB962C8B-B14F-4D97-AF65-F5344CB8AC3E}">
        <p14:creationId xmlns:p14="http://schemas.microsoft.com/office/powerpoint/2010/main" val="3963666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C666B-84B5-4531-A112-4B36BEC7726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71A823A-8FDC-46D5-A5B5-38720A6FE86B}"/>
              </a:ext>
            </a:extLst>
          </p:cNvPr>
          <p:cNvPicPr>
            <a:picLocks noGrp="1" noChangeAspect="1"/>
          </p:cNvPicPr>
          <p:nvPr>
            <p:ph idx="1"/>
          </p:nvPr>
        </p:nvPicPr>
        <p:blipFill>
          <a:blip r:embed="rId2"/>
          <a:stretch>
            <a:fillRect/>
          </a:stretch>
        </p:blipFill>
        <p:spPr>
          <a:xfrm>
            <a:off x="974361" y="1798820"/>
            <a:ext cx="10043409" cy="4032354"/>
          </a:xfrm>
        </p:spPr>
      </p:pic>
    </p:spTree>
    <p:extLst>
      <p:ext uri="{BB962C8B-B14F-4D97-AF65-F5344CB8AC3E}">
        <p14:creationId xmlns:p14="http://schemas.microsoft.com/office/powerpoint/2010/main" val="1645232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4DAE-98E6-4933-9613-920A75DCCEE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8C42FA-6702-418D-9B39-7B13FF1A5BA6}"/>
              </a:ext>
            </a:extLst>
          </p:cNvPr>
          <p:cNvSpPr>
            <a:spLocks noGrp="1"/>
          </p:cNvSpPr>
          <p:nvPr>
            <p:ph idx="1"/>
          </p:nvPr>
        </p:nvSpPr>
        <p:spPr/>
        <p:txBody>
          <a:bodyPr>
            <a:normAutofit fontScale="92500" lnSpcReduction="10000"/>
          </a:bodyPr>
          <a:lstStyle/>
          <a:p>
            <a:pPr algn="l"/>
            <a:r>
              <a:rPr lang="ka-GE" sz="2400" b="0" i="0" u="none" strike="noStrike" baseline="0" dirty="0">
                <a:latin typeface="Sylfaen" panose="010A0502050306030303" pitchFamily="18" charset="0"/>
              </a:rPr>
              <a:t>მაგალითი, როცა მასწავლებელი კითხვას სვამს, ნიკო ხელის აწევის გარეშე წამოიძახებს პასუხს. მასწავლებელი ცდილობს ნიკოს ამ ქცევის იგნორირებას, არ აქცევს მას ყურადღებას, რის გამოც ნიკო იწყებს ყვირილს ხმამაღლა ,,მასწავლებელო, მასწავლებელო“.  მასწავლებელს არ სურს, რომ ნიკოს ყვირილმა კლასს დისკომფორტი შეუქმნას, ამიტომ მიუბრუნდება ნიკოს და აძლევს ნებას უპასუხოს. თუკი გავაანალიზებთ მოცემულ პრობლემურ ქცევას (ყვირილი გაკვეთილზე), </a:t>
            </a:r>
            <a:r>
              <a:rPr lang="en-US" sz="2400" b="0" i="0" u="none" strike="noStrike" baseline="0" dirty="0">
                <a:latin typeface="Sylfaen" panose="010A0502050306030303" pitchFamily="18" charset="0"/>
              </a:rPr>
              <a:t>ABC </a:t>
            </a:r>
            <a:r>
              <a:rPr lang="ka-GE" sz="2400" b="0" i="0" u="none" strike="noStrike" baseline="0" dirty="0">
                <a:latin typeface="Sylfaen" panose="010A0502050306030303" pitchFamily="18" charset="0"/>
              </a:rPr>
              <a:t>მოდელის მიხედვით, ვნახავთ რომ წინაპირობა ამ შემთხვევაში არის მასწავლებლის მიერ ნიკოს პასუხის იგნორირება. ხოლო, საბოლოოდ, ნიკოს ყვირილის ქცევის შედეგი არის მასწავლებლის მიერ ნების დართვა</a:t>
            </a:r>
            <a:endParaRPr lang="en-US" sz="2400" dirty="0"/>
          </a:p>
        </p:txBody>
      </p:sp>
    </p:spTree>
    <p:extLst>
      <p:ext uri="{BB962C8B-B14F-4D97-AF65-F5344CB8AC3E}">
        <p14:creationId xmlns:p14="http://schemas.microsoft.com/office/powerpoint/2010/main" val="166983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79863-C063-4F20-8F0F-9242A79CAB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BCC03B8-2ADD-4643-ADA0-1E60DC3B8638}"/>
              </a:ext>
            </a:extLst>
          </p:cNvPr>
          <p:cNvSpPr>
            <a:spLocks noGrp="1"/>
          </p:cNvSpPr>
          <p:nvPr>
            <p:ph idx="1"/>
          </p:nvPr>
        </p:nvSpPr>
        <p:spPr/>
        <p:txBody>
          <a:bodyPr>
            <a:normAutofit fontScale="92500" lnSpcReduction="10000"/>
          </a:bodyPr>
          <a:lstStyle/>
          <a:p>
            <a:pPr algn="l"/>
            <a:r>
              <a:rPr lang="ka-GE" sz="2400" b="0" i="0" u="none" strike="noStrike" baseline="0" dirty="0">
                <a:latin typeface="Sylfaen" panose="010A0502050306030303" pitchFamily="18" charset="0"/>
              </a:rPr>
              <a:t>ქცევის წინაპირობისა და შედეგების ცოდნა მნიშვნელოვანია იმდენად, რამდენადაც ის დაგვეხმარება დავადგინოთ, თუ რა ახდენს ამა თუ იმ ქცევის, ან ქცევითი პატერნის განმტკიცებას, მის შენარჩუნებას ადამიანის ქცევით რეპერტუარში.</a:t>
            </a:r>
          </a:p>
          <a:p>
            <a:pPr algn="l"/>
            <a:r>
              <a:rPr lang="ka-GE" sz="2400" b="0" i="0" u="none" strike="noStrike" baseline="0" dirty="0">
                <a:latin typeface="Sylfaen" panose="010A0502050306030303" pitchFamily="18" charset="0"/>
              </a:rPr>
              <a:t> ჩვენ მიერ განხილულ </a:t>
            </a:r>
            <a:r>
              <a:rPr lang="ka-GE" sz="2400" b="1" i="0" u="none" strike="noStrike" baseline="0" dirty="0">
                <a:latin typeface="Sylfaen" panose="010A0502050306030303" pitchFamily="18" charset="0"/>
              </a:rPr>
              <a:t>მაგალითში</a:t>
            </a:r>
            <a:r>
              <a:rPr lang="ka-GE" sz="2400" b="0" i="0" u="none" strike="noStrike" baseline="0" dirty="0">
                <a:latin typeface="Sylfaen" panose="010A0502050306030303" pitchFamily="18" charset="0"/>
              </a:rPr>
              <a:t> ჩანს, რომ ბავშვის ყვირილის ქცევის მიზანი იყო კალმის მიღება და მიაღწია კიდეც სასურველ შედეგს. ასეთ შემთხვევებში, როდესაც ქცევის შედეგი მიზანთან თანხვედრაშია, მომავალშიც უნდა ველოდოთ მსგავსი ქცევის (ამ შემთხვევაში სასურველი ნივთების წართმევა) გამოვლენას. და პირიქით, თუ ქცევის მიზანი არ დაკმაყოფილდება შედეგით, მაშინ ქცევის გამოვლენის ალბათობა შემცირდება</a:t>
            </a:r>
            <a:endParaRPr lang="en-US" sz="2400" dirty="0"/>
          </a:p>
        </p:txBody>
      </p:sp>
    </p:spTree>
    <p:extLst>
      <p:ext uri="{BB962C8B-B14F-4D97-AF65-F5344CB8AC3E}">
        <p14:creationId xmlns:p14="http://schemas.microsoft.com/office/powerpoint/2010/main" val="1407652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481328"/>
            <a:ext cx="8229600" cy="4919472"/>
          </a:xfrm>
        </p:spPr>
        <p:txBody>
          <a:bodyPr>
            <a:normAutofit/>
          </a:bodyPr>
          <a:lstStyle/>
          <a:p>
            <a:r>
              <a:rPr lang="ka-GE" sz="3300" b="1" dirty="0">
                <a:latin typeface="Sylfaen" pitchFamily="18" charset="0"/>
              </a:rPr>
              <a:t>ქცევის სიხშირე , ხანგძლივობა და ინტენსივობა.</a:t>
            </a:r>
          </a:p>
          <a:p>
            <a:r>
              <a:rPr lang="ka-GE" sz="2800" dirty="0">
                <a:latin typeface="Sylfaen" pitchFamily="18" charset="0"/>
              </a:rPr>
              <a:t>ქცევის </a:t>
            </a:r>
            <a:r>
              <a:rPr lang="ka-GE" sz="2800" dirty="0">
                <a:solidFill>
                  <a:schemeClr val="accent2"/>
                </a:solidFill>
                <a:latin typeface="Sylfaen" pitchFamily="18" charset="0"/>
              </a:rPr>
              <a:t>სიხშირის</a:t>
            </a:r>
            <a:r>
              <a:rPr lang="ka-GE" sz="2800" dirty="0">
                <a:latin typeface="Sylfaen" pitchFamily="18" charset="0"/>
              </a:rPr>
              <a:t> დასადგენად ვითვლით საათის, დღის, კვირის  განმავლობაში რა სიხშირით გვხვდება პრობლემური ქცევა.</a:t>
            </a:r>
            <a:endParaRPr lang="en-US" sz="2800" dirty="0">
              <a:latin typeface="Sylfaen" pitchFamily="18" charset="0"/>
            </a:endParaRPr>
          </a:p>
          <a:p>
            <a:r>
              <a:rPr lang="ka-GE" sz="2800" dirty="0">
                <a:latin typeface="Sylfaen" pitchFamily="18" charset="0"/>
              </a:rPr>
              <a:t>ჩარევამდე  თუ რთული ქცევა 10-ჯერ გამოვლინდებოდა და ჩარევის შემდეგ ის შემცირდა 6-მდე, მაშინ  ჩარევა ეფექტური ყოფილა.</a:t>
            </a:r>
            <a:endParaRPr lang="ru-RU" sz="2800" dirty="0"/>
          </a:p>
          <a:p>
            <a:pPr>
              <a:buNone/>
            </a:pPr>
            <a:endParaRPr lang="ru-RU" sz="2800" dirty="0"/>
          </a:p>
          <a:p>
            <a:endParaRPr lang="en-US" dirty="0"/>
          </a:p>
        </p:txBody>
      </p:sp>
      <p:sp>
        <p:nvSpPr>
          <p:cNvPr id="3" name="Title 2"/>
          <p:cNvSpPr>
            <a:spLocks noGrp="1"/>
          </p:cNvSpPr>
          <p:nvPr>
            <p:ph type="title"/>
          </p:nvPr>
        </p:nvSpPr>
        <p:spPr/>
        <p:txBody>
          <a:bodyPr>
            <a:normAutofit/>
          </a:bodyPr>
          <a:lstStyle/>
          <a:p>
            <a:r>
              <a:rPr lang="ka-GE" dirty="0"/>
              <a:t>ქცევის ფუნქციონალური შეფასება</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ka-GE" sz="3200" dirty="0"/>
              <a:t>ქცევის </a:t>
            </a:r>
            <a:r>
              <a:rPr lang="ka-GE" sz="3200" dirty="0">
                <a:solidFill>
                  <a:schemeClr val="accent2"/>
                </a:solidFill>
              </a:rPr>
              <a:t>ხანგრძლივობის</a:t>
            </a:r>
            <a:r>
              <a:rPr lang="ka-GE" sz="3200" dirty="0"/>
              <a:t> დასადგენათ ვითვლით </a:t>
            </a:r>
          </a:p>
          <a:p>
            <a:pPr>
              <a:buNone/>
            </a:pPr>
            <a:r>
              <a:rPr lang="ka-GE" sz="3200" dirty="0"/>
              <a:t>	თუ რამდენ ხანს ვლინდება ჩვენთვის საინტერესო ქცევა. </a:t>
            </a:r>
          </a:p>
          <a:p>
            <a:endParaRPr lang="en-US" dirty="0"/>
          </a:p>
        </p:txBody>
      </p:sp>
      <p:sp>
        <p:nvSpPr>
          <p:cNvPr id="3" name="Title 2"/>
          <p:cNvSpPr>
            <a:spLocks noGrp="1"/>
          </p:cNvSpPr>
          <p:nvPr>
            <p:ph type="title"/>
          </p:nvPr>
        </p:nvSpPr>
        <p:spPr/>
        <p:txBody>
          <a:bodyPr>
            <a:normAutofit/>
          </a:bodyPr>
          <a:lstStyle/>
          <a:p>
            <a:r>
              <a:rPr lang="ka-GE" dirty="0"/>
              <a:t>ქცევის ფუნქციონალური შეფასება</a:t>
            </a:r>
            <a:endParaRPr lang="en-US" dirty="0"/>
          </a:p>
        </p:txBody>
      </p:sp>
      <p:pic>
        <p:nvPicPr>
          <p:cNvPr id="1026" name="Picture 2" descr="C:\Users\U S E R\Desktop\images q.jpg"/>
          <p:cNvPicPr>
            <a:picLocks noChangeAspect="1" noChangeArrowheads="1"/>
          </p:cNvPicPr>
          <p:nvPr/>
        </p:nvPicPr>
        <p:blipFill>
          <a:blip r:embed="rId2"/>
          <a:srcRect/>
          <a:stretch>
            <a:fillRect/>
          </a:stretch>
        </p:blipFill>
        <p:spPr bwMode="auto">
          <a:xfrm>
            <a:off x="6310314" y="3500438"/>
            <a:ext cx="4357686" cy="300039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ka-GE" sz="3200" dirty="0"/>
              <a:t>ქცევის </a:t>
            </a:r>
            <a:r>
              <a:rPr lang="ka-GE" sz="3200" dirty="0">
                <a:solidFill>
                  <a:schemeClr val="accent2"/>
                </a:solidFill>
              </a:rPr>
              <a:t>ინტენსივობის</a:t>
            </a:r>
            <a:r>
              <a:rPr lang="ka-GE" sz="3200" dirty="0"/>
              <a:t> დასადგენად ჩვენ ვითვლით თუ რამდენად ძლიერ (როგორი ძალით) ვლინდება ჩვენთვის საინტერესო ქცევა; </a:t>
            </a:r>
            <a:endParaRPr lang="ru-RU" sz="3200" dirty="0"/>
          </a:p>
          <a:p>
            <a:endParaRPr lang="en-US" dirty="0"/>
          </a:p>
        </p:txBody>
      </p:sp>
      <p:sp>
        <p:nvSpPr>
          <p:cNvPr id="3" name="Title 2"/>
          <p:cNvSpPr>
            <a:spLocks noGrp="1"/>
          </p:cNvSpPr>
          <p:nvPr>
            <p:ph type="title"/>
          </p:nvPr>
        </p:nvSpPr>
        <p:spPr/>
        <p:txBody>
          <a:bodyPr>
            <a:normAutofit/>
          </a:bodyPr>
          <a:lstStyle/>
          <a:p>
            <a:r>
              <a:rPr lang="ka-GE" dirty="0"/>
              <a:t>ქცევის ფუნქციონალური შეფასება</a:t>
            </a:r>
            <a:endParaRPr lang="en-US" dirty="0"/>
          </a:p>
        </p:txBody>
      </p:sp>
      <p:pic>
        <p:nvPicPr>
          <p:cNvPr id="2050" name="Picture 2" descr="C:\Users\U S E R\Desktop\images.png"/>
          <p:cNvPicPr>
            <a:picLocks noChangeAspect="1" noChangeArrowheads="1"/>
          </p:cNvPicPr>
          <p:nvPr/>
        </p:nvPicPr>
        <p:blipFill>
          <a:blip r:embed="rId2"/>
          <a:srcRect/>
          <a:stretch>
            <a:fillRect/>
          </a:stretch>
        </p:blipFill>
        <p:spPr bwMode="auto">
          <a:xfrm>
            <a:off x="4452926" y="3643314"/>
            <a:ext cx="6215074" cy="321468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D7F01-17E4-4F03-BDA0-F1394736FC33}"/>
              </a:ext>
            </a:extLst>
          </p:cNvPr>
          <p:cNvSpPr>
            <a:spLocks noGrp="1"/>
          </p:cNvSpPr>
          <p:nvPr>
            <p:ph type="title"/>
          </p:nvPr>
        </p:nvSpPr>
        <p:spPr/>
        <p:txBody>
          <a:bodyPr/>
          <a:lstStyle/>
          <a:p>
            <a:r>
              <a:rPr lang="ka-GE" dirty="0"/>
              <a:t>ლატენტობა</a:t>
            </a:r>
            <a:endParaRPr lang="en-US" dirty="0"/>
          </a:p>
        </p:txBody>
      </p:sp>
      <p:sp>
        <p:nvSpPr>
          <p:cNvPr id="3" name="Content Placeholder 2">
            <a:extLst>
              <a:ext uri="{FF2B5EF4-FFF2-40B4-BE49-F238E27FC236}">
                <a16:creationId xmlns:a16="http://schemas.microsoft.com/office/drawing/2014/main" id="{5F2DB173-6BB8-4239-80E4-E46B9D7DA19F}"/>
              </a:ext>
            </a:extLst>
          </p:cNvPr>
          <p:cNvSpPr>
            <a:spLocks noGrp="1"/>
          </p:cNvSpPr>
          <p:nvPr>
            <p:ph idx="1"/>
          </p:nvPr>
        </p:nvSpPr>
        <p:spPr/>
        <p:txBody>
          <a:bodyPr>
            <a:normAutofit/>
          </a:bodyPr>
          <a:lstStyle/>
          <a:p>
            <a:pPr algn="l"/>
            <a:r>
              <a:rPr lang="ka-GE" b="0" i="0" u="none" strike="noStrike" baseline="0" dirty="0">
                <a:latin typeface="Sylfaen" panose="010A0502050306030303" pitchFamily="18" charset="0"/>
              </a:rPr>
              <a:t>ნებისმიერი ქცევა არსებობს დროსა და სივრცეში და შესაძლებელია მისი გაზომვა </a:t>
            </a:r>
            <a:r>
              <a:rPr lang="ka-GE" b="0" i="0" u="none" strike="noStrike" baseline="0">
                <a:latin typeface="Sylfaen" panose="010A0502050306030303" pitchFamily="18" charset="0"/>
              </a:rPr>
              <a:t>შემდეგი მახასიათებლის </a:t>
            </a:r>
            <a:r>
              <a:rPr lang="ka-GE" b="0" i="0" u="none" strike="noStrike" baseline="0" dirty="0">
                <a:latin typeface="Sylfaen" panose="010A0502050306030303" pitchFamily="18" charset="0"/>
              </a:rPr>
              <a:t>მიხედვით:</a:t>
            </a:r>
          </a:p>
          <a:p>
            <a:pPr algn="l"/>
            <a:r>
              <a:rPr lang="ka-GE" b="0" i="0" u="none" strike="noStrike" baseline="0" dirty="0">
                <a:latin typeface="Sylfaen" panose="010A0502050306030303" pitchFamily="18" charset="0"/>
              </a:rPr>
              <a:t>ლატენტობა - რომელიც გვიჩვენებს დროს კონკრეტული, ერთი სახის, ქცევების გამოვლენას შორის (მაგ.: ნიკას ტირილის ქცევებს შორის შუალედი საშუალოდ 24 საათია</a:t>
            </a:r>
            <a:endParaRPr lang="en-US" dirty="0"/>
          </a:p>
        </p:txBody>
      </p:sp>
    </p:spTree>
    <p:extLst>
      <p:ext uri="{BB962C8B-B14F-4D97-AF65-F5344CB8AC3E}">
        <p14:creationId xmlns:p14="http://schemas.microsoft.com/office/powerpoint/2010/main" val="41593591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278</TotalTime>
  <Words>1406</Words>
  <Application>Microsoft Office PowerPoint</Application>
  <PresentationFormat>Widescreen</PresentationFormat>
  <Paragraphs>112</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DejaVuNeueCaps-ExtraLight</vt:lpstr>
      <vt:lpstr>Sylfaen</vt:lpstr>
      <vt:lpstr>Trebuchet MS</vt:lpstr>
      <vt:lpstr>Wingdings 3</vt:lpstr>
      <vt:lpstr>Facet</vt:lpstr>
      <vt:lpstr>          ქცევის ჩამოყალიბება</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ქცევის განმარტება/აღწერა</vt:lpstr>
      <vt:lpstr>PowerPoint Presentation</vt:lpstr>
      <vt:lpstr>PowerPoint Presentation</vt:lpstr>
      <vt:lpstr>გაასწორეთ შეცდომები</vt:lpstr>
      <vt:lpstr>PowerPoint Presentation</vt:lpstr>
      <vt:lpstr>       ქცევის დეფინიცია</vt:lpstr>
      <vt:lpstr> სასურველი და არასასურველ ქცევა</vt:lpstr>
      <vt:lpstr>აქტივობა</vt:lpstr>
      <vt:lpstr>ქცევის ფუნქციონალური შეფასება   -კონტექსტი, წინაპირობა, ქცევა, შედეგი.</vt:lpstr>
      <vt:lpstr>ქცევის ფუნქციონალური შეფასება   -კონტექსტი.</vt:lpstr>
      <vt:lpstr>აქტივობა</vt:lpstr>
      <vt:lpstr>ABC</vt:lpstr>
      <vt:lpstr>ABC</vt:lpstr>
      <vt:lpstr>PowerPoint Presentation</vt:lpstr>
      <vt:lpstr>PowerPoint Presentation</vt:lpstr>
      <vt:lpstr>PowerPoint Presentation</vt:lpstr>
      <vt:lpstr>ქცევის ფუნქციონალური შეფასება</vt:lpstr>
      <vt:lpstr>ქცევის ფუნქციონალური შეფასება</vt:lpstr>
      <vt:lpstr>ქცევის ფუნქციონალური შეფასება</vt:lpstr>
      <vt:lpstr>ლატენტობა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Mamuka Pavliashvili</cp:lastModifiedBy>
  <cp:revision>29</cp:revision>
  <dcterms:created xsi:type="dcterms:W3CDTF">2022-03-29T16:17:59Z</dcterms:created>
  <dcterms:modified xsi:type="dcterms:W3CDTF">2025-10-31T15:26:32Z</dcterms:modified>
</cp:coreProperties>
</file>