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64" r:id="rId3"/>
    <p:sldId id="258" r:id="rId4"/>
    <p:sldId id="259" r:id="rId5"/>
    <p:sldId id="260" r:id="rId6"/>
    <p:sldId id="262" r:id="rId7"/>
    <p:sldId id="261" r:id="rId8"/>
    <p:sldId id="266" r:id="rId9"/>
    <p:sldId id="267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61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12-Dec-25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184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12-Dec-25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295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12-Dec-25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07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12-Dec-25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368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12-Dec-25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911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12-Dec-25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537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12-Dec-25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895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12-Dec-25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815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12-Dec-25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559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12-Dec-25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6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12-Dec-25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874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12-Dec-25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688263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12-Dec-25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120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12-Dec-25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6518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12-Dec-25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6844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12-Dec-25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520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12-Dec-25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241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12-Dec-25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0446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676400"/>
          </a:xfrm>
        </p:spPr>
        <p:txBody>
          <a:bodyPr>
            <a:normAutofit/>
          </a:bodyPr>
          <a:lstStyle/>
          <a:p>
            <a:r>
              <a:rPr lang="ka-GE" sz="5400" dirty="0"/>
              <a:t>        ქცევის მართვა</a:t>
            </a:r>
            <a:endParaRPr lang="en-US" sz="5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340291"/>
          </a:xfrm>
        </p:spPr>
        <p:txBody>
          <a:bodyPr>
            <a:normAutofit/>
          </a:bodyPr>
          <a:lstStyle/>
          <a:p>
            <a:pPr>
              <a:buNone/>
            </a:pPr>
            <a:endParaRPr lang="ka-GE" dirty="0"/>
          </a:p>
          <a:p>
            <a:pPr>
              <a:buNone/>
            </a:pPr>
            <a:endParaRPr lang="ka-GE" dirty="0"/>
          </a:p>
          <a:p>
            <a:pPr>
              <a:buNone/>
            </a:pPr>
            <a:endParaRPr lang="ka-GE" sz="2400" dirty="0"/>
          </a:p>
          <a:p>
            <a:pPr>
              <a:buNone/>
            </a:pPr>
            <a:r>
              <a:rPr lang="ka-GE" sz="2400" dirty="0"/>
              <a:t>ფსიქოლოგიისა და ინკლუზიური განათლების ცენტრი</a:t>
            </a:r>
          </a:p>
          <a:p>
            <a:pPr>
              <a:buNone/>
            </a:pPr>
            <a:endParaRPr lang="ka-GE" sz="2400" dirty="0"/>
          </a:p>
          <a:p>
            <a:pPr>
              <a:buNone/>
            </a:pPr>
            <a:r>
              <a:rPr lang="ka-GE" sz="2400" dirty="0"/>
              <a:t> მამუკა პავლიაშვილი</a:t>
            </a:r>
          </a:p>
          <a:p>
            <a:pPr>
              <a:buNone/>
            </a:pPr>
            <a:endParaRPr lang="ka-GE" sz="2400" dirty="0"/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sz="4000" dirty="0"/>
              <a:t>           ქცევის მართვა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ka-GE" b="1" dirty="0"/>
              <a:t>პირველადი და მეორადი განმამტკიცებლები</a:t>
            </a:r>
          </a:p>
          <a:p>
            <a:r>
              <a:rPr lang="ka-GE" sz="2800" dirty="0"/>
              <a:t>პირველადი - აკმაყოფილბენ ბიოლოგიურ მოთხოვნილებებს (საკვები, წყალი, სითბო).</a:t>
            </a:r>
          </a:p>
          <a:p>
            <a:r>
              <a:rPr lang="ka-GE" sz="2800" dirty="0"/>
              <a:t>მეორადი - ნეიტრალური სტიმულები, რომლებიც ღირებულებას იძენენ მაშინ, როცა ასოცირდებიან პირველად სტიმულებთან.</a:t>
            </a:r>
          </a:p>
          <a:p>
            <a:pPr>
              <a:buNone/>
            </a:pPr>
            <a:endParaRPr lang="ka-GE" sz="2800" dirty="0"/>
          </a:p>
          <a:p>
            <a:r>
              <a:rPr lang="ka-GE" sz="2800" b="1" dirty="0"/>
              <a:t>მეორადი განმამტკიცებელი:</a:t>
            </a:r>
          </a:p>
          <a:p>
            <a:r>
              <a:rPr lang="ka-GE" sz="2800" dirty="0"/>
              <a:t>სოციალური-შექება, ღიმილი... </a:t>
            </a:r>
          </a:p>
          <a:p>
            <a:r>
              <a:rPr lang="ka-GE" sz="2800" dirty="0"/>
              <a:t>ქცევითი-თამაშები, ექსკურსია...</a:t>
            </a:r>
          </a:p>
          <a:p>
            <a:r>
              <a:rPr lang="ka-GE" sz="2800" dirty="0"/>
              <a:t>სიმბოლური-ფული, ნიშნები...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a-GE" sz="4400" dirty="0"/>
              <a:t>     განმამტკიცებლის სახეები</a:t>
            </a:r>
            <a:br>
              <a:rPr lang="en-US" sz="4400" dirty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a-GE" sz="2800" b="1" dirty="0"/>
              <a:t>კვებითი </a:t>
            </a:r>
            <a:r>
              <a:rPr lang="ka-GE" sz="2800" dirty="0"/>
              <a:t>- ბავშვისათვის საყვარელი ნებისმიერი საკვები</a:t>
            </a:r>
            <a:r>
              <a:rPr lang="en-US" sz="2800" dirty="0"/>
              <a:t>, </a:t>
            </a:r>
            <a:r>
              <a:rPr lang="ka-GE" sz="2800" dirty="0"/>
              <a:t>მცირე რაოდენობით, რათა არ მოყირჭდეს. გასათვალისწინებელია დიაბეტი, კბილების პრობლემები...</a:t>
            </a:r>
          </a:p>
          <a:p>
            <a:endParaRPr lang="en-US" dirty="0"/>
          </a:p>
        </p:txBody>
      </p:sp>
      <p:pic>
        <p:nvPicPr>
          <p:cNvPr id="1026" name="Picture 2" descr="C:\Users\U S E R\Desktop\201707051710528069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4279900"/>
            <a:ext cx="4419600" cy="2578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a-GE" sz="4400" dirty="0"/>
              <a:t>      განმამტკიცებლის სახეები</a:t>
            </a:r>
            <a:br>
              <a:rPr lang="ka-GE" sz="4400" dirty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a-GE" sz="2800" b="1" dirty="0"/>
              <a:t>მატერიალური</a:t>
            </a:r>
            <a:r>
              <a:rPr lang="ka-GE" sz="2800" dirty="0"/>
              <a:t> - საჩუქრები, სათამაშო ან მისთვის სასურველი ნივთი (მაგ: ველოსიპედი).  შესაძლოა გაჩნდეს შური და ეჭვიანობა, თუ ვერ მიიღებს იმას, რასაც მისი თანატოლები იღებენ და ამან საფუძველი დაუდოს ქურდობასა და ჩხუბს.</a:t>
            </a:r>
          </a:p>
          <a:p>
            <a:endParaRPr lang="en-US" dirty="0"/>
          </a:p>
        </p:txBody>
      </p:sp>
      <p:pic>
        <p:nvPicPr>
          <p:cNvPr id="2050" name="Picture 2" descr="C:\Users\U S E R\Desktop\864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9400" y="4343400"/>
            <a:ext cx="2514600" cy="251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a-GE" sz="4400" dirty="0"/>
              <a:t>       განმამტკიცებლის სახეები</a:t>
            </a:r>
            <a:br>
              <a:rPr lang="ka-GE" sz="4400" dirty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a-GE" sz="2800" b="1" dirty="0"/>
              <a:t>აქტივობითი</a:t>
            </a:r>
            <a:r>
              <a:rPr lang="ka-GE" sz="2800" dirty="0"/>
              <a:t> -ექსკურსიაზე ან თეატრში წაყვანა. ნებისმიერი აქტივობა, რითაც ბავშვი ერთობა.</a:t>
            </a:r>
          </a:p>
          <a:p>
            <a:endParaRPr lang="en-US" dirty="0"/>
          </a:p>
        </p:txBody>
      </p:sp>
      <p:pic>
        <p:nvPicPr>
          <p:cNvPr id="4098" name="Picture 2" descr="C:\Users\U S E R\Desktop\imagesრ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94849" y="3810000"/>
            <a:ext cx="5244351" cy="27431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sz="4000" dirty="0"/>
              <a:t>      განმამტკიცებლის სახეები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a-GE" sz="2400" b="1" dirty="0"/>
              <a:t>სოციალური </a:t>
            </a:r>
            <a:r>
              <a:rPr lang="ka-GE" sz="2400" dirty="0"/>
              <a:t>- შექება, ღიმილი, თავზე ხელის გადასმა და ა.შ. ეფექტურობისთვის შექება უნდა იყოს სპეციფიური და აღწერითი. „კარგი გოგო ხარ”-ზოგადია. სწორია - „მე მომწონს შენი დაწერილი ერთიანი”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 descr="Positive Reinforcement in ABA Therapy | Circle Care Blog">
            <a:extLst>
              <a:ext uri="{FF2B5EF4-FFF2-40B4-BE49-F238E27FC236}">
                <a16:creationId xmlns:a16="http://schemas.microsoft.com/office/drawing/2014/main" id="{DBF0203B-D311-536A-13DD-5AE496A0B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038600"/>
            <a:ext cx="3449638" cy="2619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ka-GE" sz="4400" dirty="0">
                <a:solidFill>
                  <a:srgbClr val="FF0000"/>
                </a:solidFill>
              </a:rPr>
            </a:br>
            <a:r>
              <a:rPr lang="ka-GE" sz="4400" dirty="0"/>
              <a:t>განმამტკიცებლის სახეები</a:t>
            </a:r>
            <a:br>
              <a:rPr lang="ka-GE" sz="4400" dirty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a-GE" sz="2400" b="1" dirty="0"/>
              <a:t>გადაცვლადი</a:t>
            </a:r>
            <a:r>
              <a:rPr lang="ka-GE" sz="2400" dirty="0"/>
              <a:t> - სტიკერები, ჟეტონები და ა.შ  რომელთა დაგროვება და შემდეგ სხვა ტიპის განმამტკიცებელში გადაცვლაა შესაძლებელი.</a:t>
            </a:r>
          </a:p>
          <a:p>
            <a:endParaRPr lang="en-US" dirty="0"/>
          </a:p>
        </p:txBody>
      </p:sp>
      <p:pic>
        <p:nvPicPr>
          <p:cNvPr id="1026" name="Picture 2" descr="1+ Million Money Elements Vector Royalty-Free Images, Stock Photos &amp;  Pictures | Shutterstock">
            <a:extLst>
              <a:ext uri="{FF2B5EF4-FFF2-40B4-BE49-F238E27FC236}">
                <a16:creationId xmlns:a16="http://schemas.microsoft.com/office/drawing/2014/main" id="{7AD15F84-D96B-22AB-B48B-EBCD93C27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648664"/>
            <a:ext cx="5105400" cy="137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/>
              <a:t>განმამტკიცებლების შერჩევა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690872"/>
          </a:xfrm>
        </p:spPr>
        <p:txBody>
          <a:bodyPr>
            <a:normAutofit fontScale="92500" lnSpcReduction="20000"/>
          </a:bodyPr>
          <a:lstStyle/>
          <a:p>
            <a:r>
              <a:rPr lang="ka-GE" sz="2400" dirty="0"/>
              <a:t>გავითვალისწინოთ ასაკი, მოთხოვნილებები. </a:t>
            </a:r>
          </a:p>
          <a:p>
            <a:r>
              <a:rPr lang="ka-GE" sz="2400" dirty="0"/>
              <a:t>განიხილოთ ყველა პოტენციური განმამტკიცებელი, რომლებიც შეიძლება ეფექტური აღმოჩნდეს;</a:t>
            </a:r>
          </a:p>
          <a:p>
            <a:r>
              <a:rPr lang="ka-GE" sz="2400" dirty="0"/>
              <a:t> განსაზღვრეთ რა არის ჯილდო და  სად ან ვინ მისცემს მას. </a:t>
            </a:r>
          </a:p>
          <a:p>
            <a:r>
              <a:rPr lang="ka-GE" sz="2400" dirty="0"/>
              <a:t>არ შეპირდეთ ისეთ ჯილდოს, რომლის მიცემაც არ შეგიძლიათ ან რომელსაც მისცემთ დავალების წარუმატებლად შესრულების შემთხვევაშიც.</a:t>
            </a:r>
          </a:p>
          <a:p>
            <a:r>
              <a:rPr lang="ka-GE" sz="2400" dirty="0"/>
              <a:t> დააჯილდოვეთ ბავშვი მაშინვე, როცა შეასრულებს დავალებას;  თუ არადა, შეახსენეთ არსებული ჯილდოს შესახებ.</a:t>
            </a:r>
          </a:p>
          <a:p>
            <a:r>
              <a:rPr lang="ka-GE" sz="2400" dirty="0"/>
              <a:t> მიეცით უფლება აირჩიოს ორი ალტერნატივიდან  ერთი. არ შეცვალოთ მიღებული გადაწყვეტილება.</a:t>
            </a:r>
          </a:p>
          <a:p>
            <a:r>
              <a:rPr lang="ka-GE" sz="2400" dirty="0"/>
              <a:t>ნათლად  და უშუალოდ დაუკავშირეთ ერთმანეთს საპასუხო ქცევა და შედეგი;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/>
              <a:t>    განმამტკიცებლების შერჩევა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524000"/>
            <a:ext cx="8229600" cy="45259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ka-GE" sz="2800" dirty="0"/>
              <a:t>   დაყავით შესასრულებელი სამუშაო პატარა ნაბიჯებად. </a:t>
            </a:r>
          </a:p>
          <a:p>
            <a:pPr>
              <a:buNone/>
            </a:pPr>
            <a:r>
              <a:rPr lang="ka-GE" sz="2800" dirty="0"/>
              <a:t>   დააჯილდოვეთ თითოეულის შესრულების შემთხვევაში. თანდათან გაზარდეთ დავალებების რაოდენობა.</a:t>
            </a:r>
          </a:p>
          <a:p>
            <a:pPr>
              <a:buNone/>
            </a:pPr>
            <a:endParaRPr lang="ka-GE" sz="2800" dirty="0"/>
          </a:p>
          <a:p>
            <a:pPr>
              <a:buNone/>
            </a:pPr>
            <a:r>
              <a:rPr lang="ka-GE" sz="2800" dirty="0"/>
              <a:t>   როცა პრობლემური ქცევის გამოვლენის გამო იძულებული ხართ ბავშვი დატოვოთ ჯილდოს გარეშე, ეცადეთ მისცეთ დამატებითი მარტივი დავალება, რაც ბავშვს საშუალებას მისცემს გამოასწოროს თავისი მდგომარეობა და დაიბრუნოს შეპირებული ჯილდო!</a:t>
            </a:r>
          </a:p>
          <a:p>
            <a:pPr>
              <a:buNone/>
            </a:pPr>
            <a:endParaRPr lang="ka-GE" sz="2800" dirty="0"/>
          </a:p>
          <a:p>
            <a:r>
              <a:rPr lang="ka-GE" sz="2800" dirty="0"/>
              <a:t>განმამტკიცებელი სტიმული ცვალეთ ან გაიმეორეთ რეგულარულად ან დისკრეტულად.</a:t>
            </a:r>
          </a:p>
          <a:p>
            <a:r>
              <a:rPr lang="ka-GE" sz="2800" dirty="0"/>
              <a:t>გაუკეთოთ მონიტორინგი ქცევაში მიღწეულ წინსვლას.</a:t>
            </a:r>
            <a:endParaRPr lang="ru-RU" sz="28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a-GE" dirty="0"/>
              <a:t>  განმამტკიცებლების შერჩევა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a-GE" sz="2800" dirty="0"/>
              <a:t>განსაზღვროთ </a:t>
            </a:r>
            <a:r>
              <a:rPr lang="ka-GE" sz="2800" b="1" dirty="0"/>
              <a:t>სასურველი ქცევა, </a:t>
            </a:r>
            <a:r>
              <a:rPr lang="ka-GE" sz="2800" dirty="0"/>
              <a:t>რომლის განმტკიცებაც გსურთ;</a:t>
            </a:r>
          </a:p>
          <a:p>
            <a:r>
              <a:rPr lang="ka-GE" sz="2800" dirty="0"/>
              <a:t>წინასწარ ავუხსნათ რა ქცევები გვინდა რომ ისწავლონ;</a:t>
            </a:r>
            <a:endParaRPr lang="en-US" sz="2800" dirty="0"/>
          </a:p>
          <a:p>
            <a:r>
              <a:rPr lang="ka-GE" sz="2800" dirty="0"/>
              <a:t>განვამტკიცოთ სასურველი ქცევა.         </a:t>
            </a:r>
          </a:p>
          <a:p>
            <a:pPr>
              <a:buNone/>
            </a:pPr>
            <a:endParaRPr lang="ka-GE" sz="2800" dirty="0"/>
          </a:p>
          <a:p>
            <a:pPr algn="ctr">
              <a:buNone/>
            </a:pPr>
            <a:r>
              <a:rPr lang="ka-GE" sz="2800" b="1"/>
              <a:t>აქტივობა</a:t>
            </a:r>
          </a:p>
          <a:p>
            <a:pPr algn="ctr">
              <a:buNone/>
            </a:pPr>
            <a:r>
              <a:rPr lang="ka-GE" sz="2800"/>
              <a:t>მოახდინეთ </a:t>
            </a:r>
            <a:r>
              <a:rPr lang="ka-GE" sz="2800" dirty="0"/>
              <a:t>სასურველი ქცევების დეფინიცია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52</TotalTime>
  <Words>388</Words>
  <Application>Microsoft Office PowerPoint</Application>
  <PresentationFormat>On-screen Show (4:3)</PresentationFormat>
  <Paragraphs>49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Ion</vt:lpstr>
      <vt:lpstr>        ქცევის მართვა</vt:lpstr>
      <vt:lpstr>           ქცევის მართვა</vt:lpstr>
      <vt:lpstr>     განმამტკიცებლის სახეები </vt:lpstr>
      <vt:lpstr>      განმამტკიცებლის სახეები </vt:lpstr>
      <vt:lpstr>       განმამტკიცებლის სახეები </vt:lpstr>
      <vt:lpstr>      განმამტკიცებლის სახეები</vt:lpstr>
      <vt:lpstr> განმამტკიცებლის სახეები </vt:lpstr>
      <vt:lpstr>განმამტკიცებლების შერჩევა</vt:lpstr>
      <vt:lpstr>    განმამტკიცებლების შერჩევა</vt:lpstr>
      <vt:lpstr>  განმამტკიცებლების შერჩევა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ქცევის მართვა</dc:title>
  <dc:creator>U S E R</dc:creator>
  <cp:lastModifiedBy>Mamuka Pavliashvili</cp:lastModifiedBy>
  <cp:revision>24</cp:revision>
  <dcterms:created xsi:type="dcterms:W3CDTF">2006-08-16T00:00:00Z</dcterms:created>
  <dcterms:modified xsi:type="dcterms:W3CDTF">2025-12-12T18:33:56Z</dcterms:modified>
</cp:coreProperties>
</file>