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274" r:id="rId2"/>
    <p:sldId id="284" r:id="rId3"/>
    <p:sldId id="277" r:id="rId4"/>
    <p:sldId id="283" r:id="rId5"/>
    <p:sldId id="286" r:id="rId6"/>
    <p:sldId id="287" r:id="rId7"/>
    <p:sldId id="288"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AEB730-423E-4413-BB01-077CF67D4CAC}" type="datetimeFigureOut">
              <a:rPr lang="ru-RU" smtClean="0"/>
              <a:pPr/>
              <a:t>28.12.2025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2DAB4C-D858-4B9A-886A-DA4CDE924C90}"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33439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3683903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1284375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6" name="Footer Placeholder 5"/>
          <p:cNvSpPr>
            <a:spLocks noGrp="1"/>
          </p:cNvSpPr>
          <p:nvPr>
            <p:ph type="ftr" sz="quarter" idx="11"/>
          </p:nvPr>
        </p:nvSpPr>
        <p:spPr/>
        <p:txBody>
          <a:bodyPr/>
          <a:lstStyle/>
          <a:p>
            <a:endParaRPr lang="ka-GE"/>
          </a:p>
        </p:txBody>
      </p:sp>
      <p:sp>
        <p:nvSpPr>
          <p:cNvPr id="7" name="Slide Number Placeholder 6"/>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739544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8" name="Footer Placeholder 7"/>
          <p:cNvSpPr>
            <a:spLocks noGrp="1"/>
          </p:cNvSpPr>
          <p:nvPr>
            <p:ph type="ftr" sz="quarter" idx="11"/>
          </p:nvPr>
        </p:nvSpPr>
        <p:spPr/>
        <p:txBody>
          <a:bodyPr/>
          <a:lstStyle/>
          <a:p>
            <a:endParaRPr lang="ka-GE"/>
          </a:p>
        </p:txBody>
      </p:sp>
      <p:sp>
        <p:nvSpPr>
          <p:cNvPr id="9" name="Slide Number Placeholder 8"/>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1435639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3"/>
          <p:cNvSpPr>
            <a:spLocks noGrp="1"/>
          </p:cNvSpPr>
          <p:nvPr>
            <p:ph type="ftr" sz="quarter" idx="11"/>
          </p:nvPr>
        </p:nvSpPr>
        <p:spPr/>
        <p:txBody>
          <a:bodyPr/>
          <a:lstStyle/>
          <a:p>
            <a:endParaRPr lang="ka-GE"/>
          </a:p>
        </p:txBody>
      </p:sp>
      <p:sp>
        <p:nvSpPr>
          <p:cNvPr id="6" name="Slide Number Placeholder 4"/>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582822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2"/>
          <p:cNvSpPr>
            <a:spLocks noGrp="1"/>
          </p:cNvSpPr>
          <p:nvPr>
            <p:ph type="ftr" sz="quarter" idx="11"/>
          </p:nvPr>
        </p:nvSpPr>
        <p:spPr/>
        <p:txBody>
          <a:bodyPr/>
          <a:lstStyle/>
          <a:p>
            <a:endParaRPr lang="ka-GE"/>
          </a:p>
        </p:txBody>
      </p:sp>
      <p:sp>
        <p:nvSpPr>
          <p:cNvPr id="6" name="Slide Number Placeholder 3"/>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324145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5"/>
          <p:cNvSpPr>
            <a:spLocks noGrp="1"/>
          </p:cNvSpPr>
          <p:nvPr>
            <p:ph type="ftr" sz="quarter" idx="11"/>
          </p:nvPr>
        </p:nvSpPr>
        <p:spPr/>
        <p:txBody>
          <a:bodyPr/>
          <a:lstStyle/>
          <a:p>
            <a:endParaRPr lang="ka-GE"/>
          </a:p>
        </p:txBody>
      </p:sp>
      <p:sp>
        <p:nvSpPr>
          <p:cNvPr id="6" name="Slide Number Placeholder 6"/>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446714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6" name="Footer Placeholder 5"/>
          <p:cNvSpPr>
            <a:spLocks noGrp="1"/>
          </p:cNvSpPr>
          <p:nvPr>
            <p:ph type="ftr" sz="quarter" idx="11"/>
          </p:nvPr>
        </p:nvSpPr>
        <p:spPr/>
        <p:txBody>
          <a:bodyPr/>
          <a:lstStyle/>
          <a:p>
            <a:endParaRPr lang="ka-GE"/>
          </a:p>
        </p:txBody>
      </p:sp>
      <p:sp>
        <p:nvSpPr>
          <p:cNvPr id="7" name="Slide Number Placeholder 6"/>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502836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6" name="Footer Placeholder 5"/>
          <p:cNvSpPr>
            <a:spLocks noGrp="1"/>
          </p:cNvSpPr>
          <p:nvPr>
            <p:ph type="ftr" sz="quarter" idx="11"/>
          </p:nvPr>
        </p:nvSpPr>
        <p:spPr/>
        <p:txBody>
          <a:bodyPr/>
          <a:lstStyle/>
          <a:p>
            <a:endParaRPr lang="ka-GE"/>
          </a:p>
        </p:txBody>
      </p:sp>
      <p:sp>
        <p:nvSpPr>
          <p:cNvPr id="7" name="Slide Number Placeholder 6"/>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134143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731513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756878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3612037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4"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6561460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4"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924280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5097809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EC5165E-6F69-411D-B4DA-D5236A2D3640}" type="datetimeFigureOut">
              <a:rPr lang="ka-GE" smtClean="0"/>
              <a:pPr/>
              <a:t>28.12.2025</a:t>
            </a:fld>
            <a:endParaRPr lang="ka-GE"/>
          </a:p>
        </p:txBody>
      </p:sp>
      <p:sp>
        <p:nvSpPr>
          <p:cNvPr id="5" name="Footer Placeholder 4"/>
          <p:cNvSpPr>
            <a:spLocks noGrp="1"/>
          </p:cNvSpPr>
          <p:nvPr>
            <p:ph type="ftr" sz="quarter" idx="11"/>
          </p:nvPr>
        </p:nvSpPr>
        <p:spPr/>
        <p:txBody>
          <a:bodyPr/>
          <a:lstStyle/>
          <a:p>
            <a:endParaRPr lang="ka-GE"/>
          </a:p>
        </p:txBody>
      </p:sp>
      <p:sp>
        <p:nvSpPr>
          <p:cNvPr id="6" name="Slide Number Placeholder 5"/>
          <p:cNvSpPr>
            <a:spLocks noGrp="1"/>
          </p:cNvSpPr>
          <p:nvPr>
            <p:ph type="sldNum" sz="quarter" idx="12"/>
          </p:nvPr>
        </p:nvSpPr>
        <p:spPr/>
        <p:txBody>
          <a:bodyPr/>
          <a:lstStyle/>
          <a:p>
            <a:fld id="{69A395DC-65CB-47DD-9B41-595A950EC40A}" type="slidenum">
              <a:rPr lang="ka-GE" smtClean="0"/>
              <a:pPr/>
              <a:t>‹#›</a:t>
            </a:fld>
            <a:endParaRPr lang="ka-GE"/>
          </a:p>
        </p:txBody>
      </p:sp>
    </p:spTree>
    <p:extLst>
      <p:ext uri="{BB962C8B-B14F-4D97-AF65-F5344CB8AC3E}">
        <p14:creationId xmlns:p14="http://schemas.microsoft.com/office/powerpoint/2010/main" val="4154459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EC5165E-6F69-411D-B4DA-D5236A2D3640}" type="datetimeFigureOut">
              <a:rPr lang="ka-GE" smtClean="0"/>
              <a:pPr/>
              <a:t>28.12.2025</a:t>
            </a:fld>
            <a:endParaRPr lang="ka-G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ka-GE"/>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9A395DC-65CB-47DD-9B41-595A950EC40A}" type="slidenum">
              <a:rPr lang="ka-GE" smtClean="0"/>
              <a:pPr/>
              <a:t>‹#›</a:t>
            </a:fld>
            <a:endParaRPr lang="ka-GE"/>
          </a:p>
        </p:txBody>
      </p:sp>
    </p:spTree>
    <p:extLst>
      <p:ext uri="{BB962C8B-B14F-4D97-AF65-F5344CB8AC3E}">
        <p14:creationId xmlns:p14="http://schemas.microsoft.com/office/powerpoint/2010/main" val="224979229"/>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oogle.ru/url?sa=t&amp;rct=j&amp;q=&amp;esrc=s&amp;source=web&amp;cd=1&amp;ved=0CBwQFjAA&amp;url=http://mastsavlebeli.ge/?action=page&amp;p_id=19&amp;id=31&amp;ei=ycnEVOL_PIGvPImggOAB&amp;usg=AFQjCNEp6Md-BIRlPEHL0Vl6XbPuUooqhg&amp;bvm=bv.84349003,d.ZWU&amp;cad=rj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a-GE" dirty="0"/>
              <a:t>ქცევის გამოვლენის ალბათობის შემცირება</a:t>
            </a:r>
            <a:endParaRPr lang="ru-RU" dirty="0"/>
          </a:p>
        </p:txBody>
      </p:sp>
      <p:sp>
        <p:nvSpPr>
          <p:cNvPr id="3" name="Содержимое 2"/>
          <p:cNvSpPr>
            <a:spLocks noGrp="1"/>
          </p:cNvSpPr>
          <p:nvPr>
            <p:ph idx="1"/>
          </p:nvPr>
        </p:nvSpPr>
        <p:spPr>
          <a:xfrm>
            <a:off x="0" y="2194560"/>
            <a:ext cx="12192000" cy="4487594"/>
          </a:xfrm>
        </p:spPr>
        <p:txBody>
          <a:bodyPr>
            <a:noAutofit/>
          </a:bodyPr>
          <a:lstStyle/>
          <a:p>
            <a:r>
              <a:rPr lang="ka-GE" sz="2400" dirty="0">
                <a:solidFill>
                  <a:srgbClr val="FF0000"/>
                </a:solidFill>
              </a:rPr>
              <a:t>დასჯა -</a:t>
            </a:r>
            <a:r>
              <a:rPr lang="ka-GE" sz="2400" dirty="0"/>
              <a:t>გულისხმობს უსიამოვნო გარემოებების დამატებას</a:t>
            </a:r>
          </a:p>
          <a:p>
            <a:pPr>
              <a:buNone/>
            </a:pPr>
            <a:r>
              <a:rPr lang="ka-GE" sz="2400" dirty="0"/>
              <a:t> ( მაგ: “არას” ხმამაღლა თქმა) , ან პირიქით- სასიამოვნო</a:t>
            </a:r>
          </a:p>
          <a:p>
            <a:pPr>
              <a:buNone/>
            </a:pPr>
            <a:r>
              <a:rPr lang="ka-GE" sz="2400" dirty="0"/>
              <a:t> გარემოების მოშორებას (მაგ: საყვარელი საკვების წართმვას).</a:t>
            </a:r>
          </a:p>
          <a:p>
            <a:pPr>
              <a:buNone/>
            </a:pPr>
            <a:r>
              <a:rPr lang="ka-GE" sz="2400" dirty="0"/>
              <a:t>  1</a:t>
            </a:r>
            <a:r>
              <a:rPr lang="ka-GE" sz="2400" dirty="0">
                <a:solidFill>
                  <a:srgbClr val="FF0000"/>
                </a:solidFill>
              </a:rPr>
              <a:t>. დასჯის </a:t>
            </a:r>
            <a:r>
              <a:rPr lang="ka-GE" sz="2400" dirty="0"/>
              <a:t>მეთოდი ახალი ქცევის დასასწავლად ეფექტური არაა,რადგან ის მხოლოდ იმას ასწავლის ბავშვს თუ რა არ უდა გააკეთოს. ეთიკა დასჯის უფლებას მხოლოდ მაშინ გვაძლევს, როცა კლიენტის სიცოცხლე ან კეთილდღეობა საფრთხის ქვეშაა.</a:t>
            </a:r>
          </a:p>
          <a:p>
            <a:pPr>
              <a:buNone/>
            </a:pPr>
            <a:r>
              <a:rPr lang="ka-GE" sz="2400" dirty="0"/>
              <a:t>  2. </a:t>
            </a:r>
            <a:r>
              <a:rPr lang="ka-GE" sz="2400" dirty="0">
                <a:solidFill>
                  <a:srgbClr val="FF0000"/>
                </a:solidFill>
              </a:rPr>
              <a:t>ქცევის ჩაქრობამდე </a:t>
            </a:r>
            <a:r>
              <a:rPr lang="ka-GE" sz="2400" dirty="0"/>
              <a:t>შესაძლოა გამოვლინდეს 3 სახის ეფექტი: გაიზარდოს გარკვეული დროის განმავლობაში  ქცევის სიხშირე, ინტენსივობა და ქცევის  განხორციელების მრავალფეროვნება.  მათ ხშირად წარუმატებლობად აფასებენ ხოლმე, თუმცა პირიქითაა- ასეთი ცვლილებები მიუთითებს, რომ ჩარევის გზები სწორია</a:t>
            </a:r>
            <a:r>
              <a:rPr lang="ka-GE" dirty="0"/>
              <a:t>.</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10166253" y="1977069"/>
            <a:ext cx="1575805" cy="1724074"/>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0548" y="889262"/>
            <a:ext cx="8761413" cy="706964"/>
          </a:xfrm>
        </p:spPr>
        <p:txBody>
          <a:bodyPr/>
          <a:lstStyle/>
          <a:p>
            <a:r>
              <a:rPr lang="ka-GE" dirty="0"/>
              <a:t>ქცევის გამოვლენის ალბათობის შემცირება</a:t>
            </a:r>
            <a:endParaRPr lang="ru-RU" dirty="0"/>
          </a:p>
        </p:txBody>
      </p:sp>
      <p:sp>
        <p:nvSpPr>
          <p:cNvPr id="3" name="Содержимое 2"/>
          <p:cNvSpPr>
            <a:spLocks noGrp="1"/>
          </p:cNvSpPr>
          <p:nvPr>
            <p:ph idx="1"/>
          </p:nvPr>
        </p:nvSpPr>
        <p:spPr>
          <a:xfrm>
            <a:off x="0" y="2222695"/>
            <a:ext cx="11957538" cy="4635305"/>
          </a:xfrm>
        </p:spPr>
        <p:txBody>
          <a:bodyPr>
            <a:normAutofit/>
          </a:bodyPr>
          <a:lstStyle/>
          <a:p>
            <a:r>
              <a:rPr lang="ka-GE" sz="2400" dirty="0"/>
              <a:t>ნეგატიური დასჯის მაგალითია </a:t>
            </a:r>
            <a:r>
              <a:rPr lang="ka-GE" sz="2400" dirty="0">
                <a:solidFill>
                  <a:srgbClr val="FF0000"/>
                </a:solidFill>
              </a:rPr>
              <a:t>ტაიმ-აუტი </a:t>
            </a:r>
            <a:r>
              <a:rPr lang="ka-GE" sz="2400" dirty="0"/>
              <a:t>(იზოლირება), რისი ჩატარებაც სასურველია პროფესიონალის მართვის პირობებში მოხდეს.</a:t>
            </a:r>
          </a:p>
          <a:p>
            <a:r>
              <a:rPr lang="ka-GE" sz="2400" dirty="0">
                <a:solidFill>
                  <a:srgbClr val="FF0000"/>
                </a:solidFill>
              </a:rPr>
              <a:t>სასჯელი</a:t>
            </a:r>
            <a:r>
              <a:rPr lang="ka-GE" sz="2400" dirty="0"/>
              <a:t> ქცევის შეცვლის არაეფექტური მეთოდია. მან შეიძლება დროებით ჩაახშოს ქცევა, მაგრამ ვერ შეძლებს მის მთლიანად აღმოფხვრას. ცუდი ნიშანი შეიძლება დასჯად გამოიყენებოდეს. დასჯა ძირითადად იურიდიულ და უარყოფით ასოციაციებს იწვევს და შორსაა სოციალური მიმღებლობებისაგან.</a:t>
            </a:r>
          </a:p>
          <a:p>
            <a:r>
              <a:rPr lang="ka-GE" sz="2400" dirty="0">
                <a:solidFill>
                  <a:srgbClr val="FF0000"/>
                </a:solidFill>
              </a:rPr>
              <a:t>ჩაქრობა </a:t>
            </a:r>
            <a:r>
              <a:rPr lang="ka-GE" sz="2400" dirty="0"/>
              <a:t>გულისხმობს განმამტკიცებლების მიწოდების შეჩერებას.</a:t>
            </a:r>
          </a:p>
          <a:p>
            <a:pPr>
              <a:buNone/>
            </a:pPr>
            <a:r>
              <a:rPr lang="ka-GE" sz="2400" dirty="0"/>
              <a:t>    ამ დროს ქცევა თანდათან წყვეტს გამოვლენას. მაგ: მასწავლებლის </a:t>
            </a:r>
          </a:p>
          <a:p>
            <a:pPr>
              <a:buNone/>
            </a:pPr>
            <a:r>
              <a:rPr lang="ka-GE" sz="2400" dirty="0"/>
              <a:t>    ყურადღების მისაქცევად ხელის აწევასთან ერთად “მე, მეს” ძახილს </a:t>
            </a:r>
          </a:p>
          <a:p>
            <a:pPr>
              <a:buNone/>
            </a:pPr>
            <a:r>
              <a:rPr lang="ka-GE" sz="2400" dirty="0"/>
              <a:t>    თუ  მასწავებლის მხრიდან რეაგირება არ მოჰყვება, ეს ქცევა ჩაქრება.</a:t>
            </a:r>
          </a:p>
          <a:p>
            <a:endParaRPr lang="ka-G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a-GE" dirty="0"/>
              <a:t>ქცევის გამოვლენის ალბათობის შემცირება</a:t>
            </a:r>
            <a:endParaRPr lang="ru-RU" dirty="0"/>
          </a:p>
        </p:txBody>
      </p:sp>
      <p:sp>
        <p:nvSpPr>
          <p:cNvPr id="3" name="Содержимое 2"/>
          <p:cNvSpPr>
            <a:spLocks noGrp="1"/>
          </p:cNvSpPr>
          <p:nvPr>
            <p:ph idx="1"/>
          </p:nvPr>
        </p:nvSpPr>
        <p:spPr>
          <a:xfrm>
            <a:off x="211015" y="2046514"/>
            <a:ext cx="11980985" cy="4811486"/>
          </a:xfrm>
        </p:spPr>
        <p:txBody>
          <a:bodyPr>
            <a:normAutofit fontScale="40000" lnSpcReduction="20000"/>
          </a:bodyPr>
          <a:lstStyle/>
          <a:p>
            <a:endParaRPr lang="ru-RU" dirty="0"/>
          </a:p>
          <a:p>
            <a:r>
              <a:rPr lang="ka-GE" sz="6000" dirty="0">
                <a:solidFill>
                  <a:srgbClr val="FF0000"/>
                </a:solidFill>
              </a:rPr>
              <a:t>დაგეგმილი იგნორირება </a:t>
            </a:r>
            <a:r>
              <a:rPr lang="ka-GE" sz="6000" dirty="0"/>
              <a:t>- ყურადღების არ მიქცევა, რომელიც</a:t>
            </a:r>
          </a:p>
          <a:p>
            <a:pPr>
              <a:buNone/>
            </a:pPr>
            <a:r>
              <a:rPr lang="ka-GE" sz="6000" dirty="0"/>
              <a:t> განსაზღვრავს ქცევის გამოვლენის სიხშირის, ინტენსივობის ან</a:t>
            </a:r>
          </a:p>
          <a:p>
            <a:pPr>
              <a:buNone/>
            </a:pPr>
            <a:r>
              <a:rPr lang="ka-GE" sz="6000" dirty="0"/>
              <a:t> ხანგრძლივობის შემცირებას. </a:t>
            </a:r>
            <a:endParaRPr lang="ru-RU" sz="6000" dirty="0"/>
          </a:p>
          <a:p>
            <a:r>
              <a:rPr lang="ka-GE" sz="6000" dirty="0">
                <a:solidFill>
                  <a:srgbClr val="FF0000"/>
                </a:solidFill>
              </a:rPr>
              <a:t>ზეკორექცია </a:t>
            </a:r>
            <a:r>
              <a:rPr lang="ka-GE" sz="6000" dirty="0"/>
              <a:t>დასჯის ერთ-ერთ სახეობას წარმოადგენს. </a:t>
            </a:r>
          </a:p>
          <a:p>
            <a:pPr>
              <a:buNone/>
            </a:pPr>
            <a:r>
              <a:rPr lang="ka-GE" sz="6000" dirty="0"/>
              <a:t>ის ეფექტურია. არ აქვს დასჯის უარყოფითი </a:t>
            </a:r>
          </a:p>
          <a:p>
            <a:pPr>
              <a:buNone/>
            </a:pPr>
            <a:r>
              <a:rPr lang="ka-GE" sz="6000" dirty="0"/>
              <a:t>მახასიათებლები. ბავშვი რძეს იატაკზე ღვრის. ჩვენ მას მოვაწმენდინებთ იატაკს. </a:t>
            </a:r>
            <a:endParaRPr lang="ru-RU" sz="6000" dirty="0"/>
          </a:p>
          <a:p>
            <a:r>
              <a:rPr lang="ka-GE" sz="6000" dirty="0">
                <a:solidFill>
                  <a:srgbClr val="FF0000"/>
                </a:solidFill>
              </a:rPr>
              <a:t>ზეკორექციის პოზიტიური კორექცია</a:t>
            </a:r>
            <a:r>
              <a:rPr lang="ka-GE" sz="6000" dirty="0"/>
              <a:t>. მაგ: ბავშვი აფუჭებს წიგნებს – მას ვაკითხებთ წიგნს. გამოყენება ხდება უშუალოდ არასასურველი ქცევის შემდეგ. არ გამოხატოთ ბავშვის მიმართ სითბო, არ მისცეთ ჭამის და მეგობრების გარემოცვაში ყოფნის საშუალება; პროცედურაში ჩართული უნდა იყოს მხოლოდ ის პირი, რომელმაც განახორციელა არასასურველი ქცევა. არ გადააქციოთ თამაშად და არ ჩარიოთ სხვები მისახმარებლად; </a:t>
            </a:r>
          </a:p>
          <a:p>
            <a:endParaRPr lang="ru-RU" sz="4900" dirty="0"/>
          </a:p>
        </p:txBody>
      </p:sp>
      <p:pic>
        <p:nvPicPr>
          <p:cNvPr id="5" name="Picture 2"/>
          <p:cNvPicPr>
            <a:picLocks noChangeAspect="1" noChangeArrowheads="1"/>
          </p:cNvPicPr>
          <p:nvPr/>
        </p:nvPicPr>
        <p:blipFill>
          <a:blip r:embed="rId2" cstate="print"/>
          <a:srcRect/>
          <a:stretch>
            <a:fillRect/>
          </a:stretch>
        </p:blipFill>
        <p:spPr bwMode="auto">
          <a:xfrm>
            <a:off x="9361714" y="2250831"/>
            <a:ext cx="2279414" cy="1871227"/>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253219" y="253218"/>
          <a:ext cx="11676184" cy="6344530"/>
        </p:xfrm>
        <a:graphic>
          <a:graphicData uri="http://schemas.openxmlformats.org/drawingml/2006/table">
            <a:tbl>
              <a:tblPr/>
              <a:tblGrid>
                <a:gridCol w="11676184">
                  <a:extLst>
                    <a:ext uri="{9D8B030D-6E8A-4147-A177-3AD203B41FA5}">
                      <a16:colId xmlns:a16="http://schemas.microsoft.com/office/drawing/2014/main" val="20000"/>
                    </a:ext>
                  </a:extLst>
                </a:gridCol>
              </a:tblGrid>
              <a:tr h="6344530">
                <a:tc>
                  <a:txBody>
                    <a:bodyPr/>
                    <a:lstStyle/>
                    <a:p>
                      <a:pPr>
                        <a:lnSpc>
                          <a:spcPct val="150000"/>
                        </a:lnSpc>
                        <a:spcAft>
                          <a:spcPts val="1000"/>
                        </a:spcAft>
                      </a:pPr>
                      <a:br>
                        <a:rPr lang="ka-GE" sz="1600" dirty="0">
                          <a:solidFill>
                            <a:srgbClr val="808080"/>
                          </a:solidFill>
                          <a:latin typeface="Sylfaen"/>
                          <a:ea typeface="Calibri"/>
                          <a:cs typeface="Marker Felt Thin"/>
                        </a:rPr>
                      </a:br>
                      <a:r>
                        <a:rPr lang="ru-RU" sz="1600" b="1" dirty="0">
                          <a:latin typeface="Sylfaen"/>
                          <a:ea typeface="Calibri"/>
                          <a:cs typeface="Marker Felt Thin"/>
                        </a:rPr>
                        <a:t>სხვა</a:t>
                      </a:r>
                      <a:r>
                        <a:rPr lang="ru-RU" sz="1600" dirty="0">
                          <a:solidFill>
                            <a:srgbClr val="808080"/>
                          </a:solidFill>
                          <a:latin typeface="Sylfaen"/>
                          <a:ea typeface="Calibri"/>
                          <a:cs typeface="Marker Felt Thin"/>
                        </a:rPr>
                        <a:t>: </a:t>
                      </a:r>
                      <a:r>
                        <a:rPr lang="ka-GE" sz="1600" dirty="0">
                          <a:solidFill>
                            <a:srgbClr val="808080"/>
                          </a:solidFill>
                          <a:latin typeface="Sylfaen"/>
                          <a:ea typeface="Calibri"/>
                          <a:cs typeface="Marker Felt Thin"/>
                        </a:rPr>
                        <a:t> </a:t>
                      </a:r>
                    </a:p>
                    <a:p>
                      <a:pPr>
                        <a:lnSpc>
                          <a:spcPct val="150000"/>
                        </a:lnSpc>
                        <a:spcAft>
                          <a:spcPts val="1000"/>
                        </a:spcAft>
                      </a:pPr>
                      <a:r>
                        <a:rPr lang="ka-GE" sz="1600" b="1" dirty="0">
                          <a:solidFill>
                            <a:srgbClr val="808080"/>
                          </a:solidFill>
                          <a:latin typeface="Sylfaen"/>
                          <a:ea typeface="Calibri"/>
                          <a:cs typeface="Marker Felt Thin"/>
                        </a:rPr>
                        <a:t>      პრევენციული ღონისძიებები </a:t>
                      </a:r>
                      <a:r>
                        <a:rPr lang="ka-GE" sz="1600" dirty="0">
                          <a:solidFill>
                            <a:srgbClr val="808080"/>
                          </a:solidFill>
                          <a:latin typeface="Sylfaen"/>
                          <a:ea typeface="Calibri"/>
                          <a:cs typeface="Marker Felt Thin"/>
                        </a:rPr>
                        <a:t>- სტრუქტურირებული გარემოს შექმნა. ყოველი გაკვეთილის დაწყების წინ კლასში ქცევის წესებს დაეთმოს 3-4 წუთი და მომდევნო ეტაპზე როცა ნინის მხრიდან სასურველი ქცევის გამოვლენის სიხშირე მოიმატებს, ეს დრო დავიდეს 1-2 წუთზე. ამ დროს ნინისთან დაისვას კითხვა როგორ უნდა მოიქცეს თუ დამოუკიდებლად ვერ სძლევს დავალებას და მასწავლებლის მხარდაჭერას საჭიროებს. ასევე მოხდეს მისი დავალებების გამარტივება და მიეცეს არჩევანის გაკეთების შესაძლებლობა დავალება გააკეთოს მთლიანად ან ნაწილობრივ. განმტკიცდეს სოციალური განმამტკიცებლით მისი მცდელობაც კი დავალების შესრულებისთვის. მასწავლებებლი იყოს ლაკონური,</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 საუბრის დროს თვალი-თვალში მზერით,განსაკუთრებით რთული დავალების</a:t>
                      </a:r>
                      <a:br>
                        <a:rPr lang="ka-GE" sz="1600" dirty="0">
                          <a:solidFill>
                            <a:srgbClr val="808080"/>
                          </a:solidFill>
                          <a:latin typeface="Sylfaen"/>
                          <a:ea typeface="Calibri"/>
                          <a:cs typeface="Marker Felt Thin"/>
                        </a:rPr>
                      </a:br>
                      <a:r>
                        <a:rPr lang="ka-GE" sz="1600" baseline="0" dirty="0">
                          <a:solidFill>
                            <a:srgbClr val="808080"/>
                          </a:solidFill>
                          <a:latin typeface="Sylfaen"/>
                          <a:ea typeface="Calibri"/>
                          <a:cs typeface="Marker Felt Thin"/>
                        </a:rPr>
                        <a:t> </a:t>
                      </a:r>
                      <a:r>
                        <a:rPr lang="ka-GE" sz="1600" dirty="0">
                          <a:solidFill>
                            <a:srgbClr val="808080"/>
                          </a:solidFill>
                          <a:latin typeface="Sylfaen"/>
                          <a:ea typeface="Calibri"/>
                          <a:cs typeface="Marker Felt Thin"/>
                        </a:rPr>
                        <a:t>შესრულების დროს მიუჯდეს გვერდით ან ჩაიმუხლოს და გამოხატოს ემპათია.</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ასევე, მასწავლებელმა გამოიყენოს ჟესტიკულაცია ხელის აწევის სახით და</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ნინის მიანიშნოს, გაახსენოს რომ მხოლოდ ამ მოქმედების შემდეგ მიიღებს</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მასწავლებლის მხარდაჭერას ( და არა, დავუშვათ წამოყვირებით-„მასწავლებელო“).</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ნინის ჩართვა მოხდეს ჯგუფურ აქტივობებში, რომლებიც სოციალური</a:t>
                      </a:r>
                      <a:br>
                        <a:rPr lang="ka-GE" sz="1600" dirty="0">
                          <a:solidFill>
                            <a:srgbClr val="808080"/>
                          </a:solidFill>
                          <a:latin typeface="Sylfaen"/>
                          <a:ea typeface="Calibri"/>
                          <a:cs typeface="Marker Felt Thin"/>
                        </a:rPr>
                      </a:br>
                      <a:r>
                        <a:rPr lang="ka-GE" sz="1600" dirty="0">
                          <a:solidFill>
                            <a:srgbClr val="808080"/>
                          </a:solidFill>
                          <a:latin typeface="Sylfaen"/>
                          <a:ea typeface="Calibri"/>
                          <a:cs typeface="Marker Felt Thin"/>
                        </a:rPr>
                        <a:t>კონტაქტების დასწავლაზეა მიმართული. </a:t>
                      </a:r>
                      <a:endParaRPr lang="ru-RU" sz="1600" dirty="0">
                        <a:latin typeface="Calibri"/>
                        <a:ea typeface="Calibri"/>
                        <a:cs typeface="Times New Roman"/>
                      </a:endParaRPr>
                    </a:p>
                  </a:txBody>
                  <a:tcPr marL="44755" marR="44755" marT="0" marB="0">
                    <a:lnL w="12700" cap="flat" cmpd="sng" algn="ctr">
                      <a:solidFill>
                        <a:srgbClr val="78C0D4"/>
                      </a:solidFill>
                      <a:prstDash val="solid"/>
                      <a:round/>
                      <a:headEnd type="none" w="med" len="med"/>
                      <a:tailEnd type="none" w="med" len="med"/>
                    </a:lnL>
                    <a:lnR w="12700" cap="flat" cmpd="sng" algn="ctr">
                      <a:solidFill>
                        <a:srgbClr val="78C0D4"/>
                      </a:solidFill>
                      <a:prstDash val="solid"/>
                      <a:round/>
                      <a:headEnd type="none" w="med" len="med"/>
                      <a:tailEnd type="none" w="med" len="med"/>
                    </a:lnR>
                    <a:lnT w="12700" cap="flat" cmpd="sng" algn="ctr">
                      <a:solidFill>
                        <a:srgbClr val="78C0D4"/>
                      </a:solidFill>
                      <a:prstDash val="solid"/>
                      <a:round/>
                      <a:headEnd type="none" w="med" len="med"/>
                      <a:tailEnd type="none" w="med" len="med"/>
                    </a:lnT>
                    <a:lnB w="12700" cap="flat" cmpd="sng" algn="ctr">
                      <a:solidFill>
                        <a:srgbClr val="78C0D4"/>
                      </a:solidFill>
                      <a:prstDash val="solid"/>
                      <a:round/>
                      <a:headEnd type="none" w="med" len="med"/>
                      <a:tailEnd type="none" w="med" len="med"/>
                    </a:lnB>
                    <a:solidFill>
                      <a:srgbClr val="A5D5E2"/>
                    </a:solidFill>
                  </a:tcPr>
                </a:tc>
                <a:extLst>
                  <a:ext uri="{0D108BD9-81ED-4DB2-BD59-A6C34878D82A}">
                    <a16:rowId xmlns:a16="http://schemas.microsoft.com/office/drawing/2014/main" val="10000"/>
                  </a:ext>
                </a:extLst>
              </a:tr>
            </a:tbl>
          </a:graphicData>
        </a:graphic>
      </p:graphicFrame>
      <p:pic>
        <p:nvPicPr>
          <p:cNvPr id="49154" name="Picture 2" descr="C:\Users\mamuka\Desktop\თელავი\1420879131_a-prussian-teacher-educates-the-french-children-o.jpg"/>
          <p:cNvPicPr>
            <a:picLocks noChangeAspect="1" noChangeArrowheads="1"/>
          </p:cNvPicPr>
          <p:nvPr/>
        </p:nvPicPr>
        <p:blipFill>
          <a:blip r:embed="rId2" cstate="print"/>
          <a:srcRect/>
          <a:stretch>
            <a:fillRect/>
          </a:stretch>
        </p:blipFill>
        <p:spPr bwMode="auto">
          <a:xfrm>
            <a:off x="7907215" y="3277772"/>
            <a:ext cx="3923716" cy="3221502"/>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a-GE" dirty="0"/>
              <a:t>გენერალიზება. სასკოლო რუტინა. ასერტულობა.</a:t>
            </a:r>
            <a:endParaRPr lang="ru-RU" dirty="0"/>
          </a:p>
        </p:txBody>
      </p:sp>
      <p:sp>
        <p:nvSpPr>
          <p:cNvPr id="3" name="Содержимое 2"/>
          <p:cNvSpPr>
            <a:spLocks noGrp="1"/>
          </p:cNvSpPr>
          <p:nvPr>
            <p:ph idx="1"/>
          </p:nvPr>
        </p:nvSpPr>
        <p:spPr>
          <a:xfrm>
            <a:off x="281355" y="2152356"/>
            <a:ext cx="11662116" cy="4403187"/>
          </a:xfrm>
        </p:spPr>
        <p:txBody>
          <a:bodyPr>
            <a:noAutofit/>
          </a:bodyPr>
          <a:lstStyle/>
          <a:p>
            <a:r>
              <a:rPr lang="ka-GE" sz="2400" dirty="0">
                <a:solidFill>
                  <a:srgbClr val="FF0000"/>
                </a:solidFill>
              </a:rPr>
              <a:t>გენერალიზებას</a:t>
            </a:r>
            <a:r>
              <a:rPr lang="ka-GE" sz="2400" dirty="0"/>
              <a:t> მაშინ აქვს ადგილი როცა დასწავლილი ქცევები ვლინდება განსხვავებულ გარემოში, ადამიანების გარემოცვასა თუ განსხვავებულ დროში. მაგ: ნინოს მიერ ათვისებული პოზიტიური ქცევა, რომელიც დაისწავლა სახლში გამოვლინდეს სკოლაშიც.</a:t>
            </a:r>
          </a:p>
          <a:p>
            <a:r>
              <a:rPr lang="ka-GE" sz="2400" dirty="0"/>
              <a:t>მოსწავლეები უკეთ იქცევიან თუ მასწავლებლის მოლოდინი და მისი უკუკავშირი მუდმივი, ნაკლებად ცვალებადი და სისტემურია. კლასში შემუშავებული წესები და </a:t>
            </a:r>
            <a:r>
              <a:rPr lang="ka-GE" sz="2400" dirty="0">
                <a:solidFill>
                  <a:srgbClr val="FF0000"/>
                </a:solidFill>
              </a:rPr>
              <a:t>სტრუქტურირებული გარემო </a:t>
            </a:r>
            <a:r>
              <a:rPr lang="ka-GE" sz="2400" dirty="0"/>
              <a:t>მნიშვნელოვანი პრევენციული ღონისძიებებია არასასურველი ქცევის შესამცირებლად.</a:t>
            </a:r>
          </a:p>
          <a:p>
            <a:r>
              <a:rPr lang="ka-GE" sz="2400" dirty="0">
                <a:solidFill>
                  <a:srgbClr val="FF0000"/>
                </a:solidFill>
              </a:rPr>
              <a:t>ასერტულობა</a:t>
            </a:r>
            <a:r>
              <a:rPr lang="ka-GE" sz="2400" dirty="0"/>
              <a:t> - გამოხატო საკუთარი აზრი ისე, რომ სხვას შეურაცხყოფა არ მიაყენო, სწორად გააგზავნო “მე შეტყობინება” მოსწავლესთან, იყო თავდაჯერებული, ნდობით აღსავსე, თბილი და მხარდამჭერი ნიშნავს რომ არასასურველი ქცევის გამოვლენის ალბათობა მინიმუმია.</a:t>
            </a:r>
          </a:p>
          <a:p>
            <a:pPr>
              <a:buNone/>
            </a:pPr>
            <a:endParaRPr lang="ru-RU"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3090" y="917397"/>
            <a:ext cx="8761413" cy="706964"/>
          </a:xfrm>
        </p:spPr>
        <p:txBody>
          <a:bodyPr/>
          <a:lstStyle/>
          <a:p>
            <a:r>
              <a:rPr lang="ka-GE" dirty="0"/>
              <a:t>გამოყენებული ლიტერატურა</a:t>
            </a:r>
            <a:endParaRPr lang="ru-RU" dirty="0"/>
          </a:p>
        </p:txBody>
      </p:sp>
      <p:sp>
        <p:nvSpPr>
          <p:cNvPr id="3" name="Содержимое 2"/>
          <p:cNvSpPr>
            <a:spLocks noGrp="1"/>
          </p:cNvSpPr>
          <p:nvPr>
            <p:ph idx="1"/>
          </p:nvPr>
        </p:nvSpPr>
        <p:spPr>
          <a:xfrm>
            <a:off x="276664" y="2700997"/>
            <a:ext cx="11662117" cy="3390314"/>
          </a:xfrm>
        </p:spPr>
        <p:txBody>
          <a:bodyPr>
            <a:normAutofit/>
          </a:bodyPr>
          <a:lstStyle/>
          <a:p>
            <a:r>
              <a:rPr lang="ka-GE" sz="2000" dirty="0"/>
              <a:t>ინკლუზიური განათლების პრინციპები - თ. გაგოშიძე, თ. ჭინჭარაული, ქ. ფილაური, მ. ბაგრატიონი.</a:t>
            </a:r>
          </a:p>
          <a:p>
            <a:r>
              <a:rPr lang="ka-GE" sz="2000" dirty="0"/>
              <a:t>ბავშვები შეზღუდული შესაძლებლობებით (მეშვიდე გამოცემა) - ლ. ბეთშოუ, ჯ. როიზენი, რ. ლოტრეჩიანო.</a:t>
            </a:r>
          </a:p>
          <a:p>
            <a:r>
              <a:rPr lang="ka-GE" sz="2000" dirty="0"/>
              <a:t>ბიჰევიორიზმი. დასწავლის თეორიები ნაწილი მეორე - ლ. ხეჩუაშვილი.</a:t>
            </a:r>
          </a:p>
          <a:p>
            <a:r>
              <a:rPr lang="ka-GE" sz="2000" dirty="0"/>
              <a:t>სპეციალური მასწავლებლის პროფესიული განვითარების შესავალი კურსი - მასწავლებელთა პროფესიული განვითარების ეროვნული ცენტრი. </a:t>
            </a:r>
            <a:endParaRPr lang="ru-RU" sz="2000" dirty="0"/>
          </a:p>
          <a:p>
            <a:r>
              <a:rPr lang="en-US" sz="2000" dirty="0"/>
              <a:t>mastsavlebeli.ge </a:t>
            </a:r>
            <a:r>
              <a:rPr lang="ka-GE" sz="2000" dirty="0">
                <a:hlinkClick r:id="rId2"/>
              </a:rPr>
              <a:t>მ</a:t>
            </a:r>
            <a:r>
              <a:rPr lang="en-US" sz="2000" dirty="0">
                <a:hlinkClick r:id="rId2"/>
              </a:rPr>
              <a:t>.</a:t>
            </a:r>
            <a:r>
              <a:rPr lang="ka-GE" sz="2000" dirty="0">
                <a:hlinkClick r:id="rId2"/>
              </a:rPr>
              <a:t> ბოჭორიშვილი - უზნაძის თეორია და პედაგოგიკა</a:t>
            </a:r>
            <a:endParaRPr lang="en-US" sz="2000" dirty="0"/>
          </a:p>
          <a:p>
            <a:endParaRPr lang="ka-GE" sz="2000" dirty="0"/>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73933" y="945533"/>
            <a:ext cx="8761413" cy="706964"/>
          </a:xfrm>
        </p:spPr>
        <p:txBody>
          <a:bodyPr/>
          <a:lstStyle/>
          <a:p>
            <a:r>
              <a:rPr lang="ka-GE" dirty="0"/>
              <a:t>მადლობა    ყურადღებისთვის ! </a:t>
            </a:r>
            <a:endParaRPr lang="ru-RU" dirty="0"/>
          </a:p>
        </p:txBody>
      </p:sp>
      <p:pic>
        <p:nvPicPr>
          <p:cNvPr id="1026" name="Picture 2" descr="C:\Users\mamuka\Desktop\smaile _ Flickr - Photo Sharing!_files\2248376323_e07e7abe4e.jpg"/>
          <p:cNvPicPr>
            <a:picLocks noGrp="1" noChangeAspect="1" noChangeArrowheads="1"/>
          </p:cNvPicPr>
          <p:nvPr>
            <p:ph idx="1"/>
          </p:nvPr>
        </p:nvPicPr>
        <p:blipFill>
          <a:blip r:embed="rId2" cstate="print"/>
          <a:stretch>
            <a:fillRect/>
          </a:stretch>
        </p:blipFill>
        <p:spPr bwMode="auto">
          <a:xfrm>
            <a:off x="3767138" y="2374106"/>
            <a:ext cx="3619500" cy="355282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Template>
  <TotalTime>1469</TotalTime>
  <Words>657</Words>
  <Application>Microsoft Office PowerPoint</Application>
  <PresentationFormat>Widescreen</PresentationFormat>
  <Paragraphs>35</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Calibri</vt:lpstr>
      <vt:lpstr>Century Gothic</vt:lpstr>
      <vt:lpstr>Sylfaen</vt:lpstr>
      <vt:lpstr>Wingdings 3</vt:lpstr>
      <vt:lpstr>Ion</vt:lpstr>
      <vt:lpstr>ქცევის გამოვლენის ალბათობის შემცირება</vt:lpstr>
      <vt:lpstr>ქცევის გამოვლენის ალბათობის შემცირება</vt:lpstr>
      <vt:lpstr>ქცევის გამოვლენის ალბათობის შემცირება</vt:lpstr>
      <vt:lpstr>PowerPoint Presentation</vt:lpstr>
      <vt:lpstr>გენერალიზება. სასკოლო რუტინა. ასერტულობა.</vt:lpstr>
      <vt:lpstr>გამოყენებული ლიტერატურა</vt:lpstr>
      <vt:lpstr>მადლობა    ყურადღებისთვის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რთული ქცევა და მისი მართვის სტრატეგიები სპეციალური საგანმანათლებლო საჭიროების მქონე მოსწავლეებთან</dc:title>
  <dc:creator>Nati</dc:creator>
  <cp:lastModifiedBy>Mamuka Pavliashvili</cp:lastModifiedBy>
  <cp:revision>288</cp:revision>
  <dcterms:created xsi:type="dcterms:W3CDTF">2015-01-17T15:33:51Z</dcterms:created>
  <dcterms:modified xsi:type="dcterms:W3CDTF">2025-12-28T15:10:31Z</dcterms:modified>
</cp:coreProperties>
</file>