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64" r:id="rId2"/>
    <p:sldId id="265" r:id="rId3"/>
    <p:sldId id="266" r:id="rId4"/>
    <p:sldId id="272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1618" y="-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123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294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22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867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782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5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9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795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5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40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91721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875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65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01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8230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93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18-Mar-26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436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  <p:sldLayoutId id="2147483936" r:id="rId12"/>
    <p:sldLayoutId id="2147483937" r:id="rId13"/>
    <p:sldLayoutId id="2147483938" r:id="rId14"/>
    <p:sldLayoutId id="2147483939" r:id="rId15"/>
    <p:sldLayoutId id="2147483940" r:id="rId16"/>
    <p:sldLayoutId id="214748394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4070" y="990600"/>
            <a:ext cx="8229600" cy="2743200"/>
          </a:xfrm>
        </p:spPr>
        <p:txBody>
          <a:bodyPr>
            <a:normAutofit/>
          </a:bodyPr>
          <a:lstStyle/>
          <a:p>
            <a:pPr algn="ctr"/>
            <a:r>
              <a:rPr lang="ka-GE" dirty="0">
                <a:solidFill>
                  <a:srgbClr val="00B0F0"/>
                </a:solidFill>
              </a:rPr>
              <a:t>განმტკიცება და დასჯა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4070" y="3429000"/>
            <a:ext cx="8229600" cy="36450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a-GE" sz="2400" dirty="0"/>
              <a:t>განმტკიცება - ზრდის ქცევის გამოვლენის ალბათობას</a:t>
            </a:r>
          </a:p>
          <a:p>
            <a:pPr marL="0" indent="0">
              <a:buNone/>
            </a:pPr>
            <a:endParaRPr lang="ka-GE" sz="2400" dirty="0"/>
          </a:p>
          <a:p>
            <a:pPr marL="0" indent="0">
              <a:buNone/>
            </a:pPr>
            <a:r>
              <a:rPr lang="ka-GE" sz="2400" dirty="0"/>
              <a:t>დასჯა - ამცირებს ქცევის გამოვლენის ალბათობას (ძირითად შემთხვევაში ხდება ქცევის ჩანაცვლება)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Autofit/>
          </a:bodyPr>
          <a:lstStyle/>
          <a:p>
            <a:pPr algn="ctr"/>
            <a:r>
              <a:rPr lang="ka-GE" sz="3600" dirty="0">
                <a:solidFill>
                  <a:srgbClr val="00B0F0"/>
                </a:solidFill>
              </a:rPr>
              <a:t>          პოზიტიური  და </a:t>
            </a:r>
            <a:br>
              <a:rPr lang="ka-GE" sz="3600" dirty="0">
                <a:solidFill>
                  <a:srgbClr val="00B0F0"/>
                </a:solidFill>
              </a:rPr>
            </a:br>
            <a:r>
              <a:rPr lang="ka-GE" sz="3600" dirty="0">
                <a:solidFill>
                  <a:srgbClr val="00B0F0"/>
                </a:solidFill>
              </a:rPr>
              <a:t>     ნეგატიური    განმტკიცება</a:t>
            </a:r>
            <a:endParaRPr lang="ru-RU" sz="3600" dirty="0">
              <a:solidFill>
                <a:srgbClr val="00B0F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5410200"/>
          </a:xfrm>
        </p:spPr>
        <p:txBody>
          <a:bodyPr>
            <a:normAutofit/>
          </a:bodyPr>
          <a:lstStyle/>
          <a:p>
            <a:r>
              <a:rPr lang="ka-GE" sz="2400" dirty="0"/>
              <a:t>პოზიტიური განმტკიცება გულისხმობს სტიმულის მიწოდებას, რომელიც ადამიანში იწვევს დადებით ემოციას და ამით ზრდის ქცევის გამეორების ალბათობას.</a:t>
            </a:r>
          </a:p>
          <a:p>
            <a:r>
              <a:rPr lang="ka-GE" sz="2400" dirty="0"/>
              <a:t> პოზიტიური - სტიმულს ვუმატებთ ! </a:t>
            </a:r>
          </a:p>
          <a:p>
            <a:pPr marL="0" indent="0">
              <a:buNone/>
            </a:pPr>
            <a:r>
              <a:rPr lang="ka-GE" sz="2400" dirty="0">
                <a:solidFill>
                  <a:srgbClr val="00B0F0"/>
                </a:solidFill>
              </a:rPr>
              <a:t>მაგ:აუდიტორიის მხრიდან ყურადღებით მოსმენა.</a:t>
            </a:r>
          </a:p>
          <a:p>
            <a:r>
              <a:rPr lang="ka-GE" sz="2400" dirty="0"/>
              <a:t>არასასურველი სტიმულის მოშორებით გამოწვეულ ქცევის რაოდენობის გაზრდას ნეგატიური განმტკიცება ეწოდება.</a:t>
            </a:r>
          </a:p>
          <a:p>
            <a:r>
              <a:rPr lang="ka-GE" sz="2400" dirty="0"/>
              <a:t>ნეგატიური - სტიმულის მოშორება !</a:t>
            </a:r>
          </a:p>
          <a:p>
            <a:pPr>
              <a:buNone/>
            </a:pPr>
            <a:r>
              <a:rPr lang="ka-GE" sz="2400" dirty="0"/>
              <a:t>  </a:t>
            </a:r>
            <a:r>
              <a:rPr lang="ka-GE" sz="2400" dirty="0">
                <a:solidFill>
                  <a:srgbClr val="00B0F0"/>
                </a:solidFill>
              </a:rPr>
              <a:t>მაგ: წვიმის დროს ქოლგის დაფარება.“ავად” გახდომა ტესტიების წინ.</a:t>
            </a:r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a-GE" dirty="0"/>
              <a:t>  </a:t>
            </a:r>
            <a:r>
              <a:rPr lang="ka-GE" dirty="0">
                <a:solidFill>
                  <a:srgbClr val="00B0F0"/>
                </a:solidFill>
              </a:rPr>
              <a:t> პოზიტიური და ნეგატიური</a:t>
            </a:r>
            <a:br>
              <a:rPr lang="ka-GE" dirty="0">
                <a:solidFill>
                  <a:srgbClr val="00B0F0"/>
                </a:solidFill>
              </a:rPr>
            </a:br>
            <a:r>
              <a:rPr lang="ka-GE" dirty="0">
                <a:solidFill>
                  <a:srgbClr val="00B0F0"/>
                </a:solidFill>
              </a:rPr>
              <a:t>                 დასჯა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/>
          </a:bodyPr>
          <a:lstStyle/>
          <a:p>
            <a:r>
              <a:rPr lang="ka-GE" dirty="0">
                <a:solidFill>
                  <a:srgbClr val="00B0F0"/>
                </a:solidFill>
              </a:rPr>
              <a:t>დასჯა</a:t>
            </a:r>
            <a:r>
              <a:rPr lang="ka-GE" dirty="0"/>
              <a:t>  მიმართულია ქცევის შესუსტებაზე. ხორციელდება იმ მიზნით, რომ შეამციროს მისი განმეორების ალბათობა ან საერთოდ აღკვეთოს ის. </a:t>
            </a:r>
          </a:p>
          <a:p>
            <a:r>
              <a:rPr lang="ka-GE" dirty="0">
                <a:solidFill>
                  <a:srgbClr val="00B0F0"/>
                </a:solidFill>
              </a:rPr>
              <a:t>პოზიტიური დასჯა- </a:t>
            </a:r>
            <a:r>
              <a:rPr lang="ka-GE" dirty="0"/>
              <a:t>პოზიტიური დასჯის შემთხვევაში ხდება მტკივნეული სტიმულის დამატება. </a:t>
            </a:r>
          </a:p>
          <a:p>
            <a:r>
              <a:rPr lang="ka-GE" dirty="0"/>
              <a:t>მაგ: ცუდი ნიშნის დაწერა გაკვეთილის უცოდინრობის გამო.</a:t>
            </a:r>
          </a:p>
          <a:p>
            <a:r>
              <a:rPr lang="ka-GE" dirty="0">
                <a:solidFill>
                  <a:srgbClr val="00B0F0"/>
                </a:solidFill>
              </a:rPr>
              <a:t>ნეგატიური დასჯა- </a:t>
            </a:r>
            <a:r>
              <a:rPr lang="ka-GE" dirty="0"/>
              <a:t>ნეგატიური დასჯის შემხვევევაში ხდება სასიამოვნო სტიმულის მოცილება რაიმე ქცევის გამეორების ალბათობის შემცირების მიზნით.</a:t>
            </a:r>
          </a:p>
          <a:p>
            <a:r>
              <a:rPr lang="ka-GE" dirty="0"/>
              <a:t> მაგ:მოსწავლეს ცუდი სწავლის/ქცევის გამო  მასწავლებელი ექსკურსიაზე არ წაიყვანს.</a:t>
            </a:r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a-GE" dirty="0">
                <a:solidFill>
                  <a:srgbClr val="00B0F0"/>
                </a:solidFill>
              </a:rPr>
              <a:t>       ჯგუფური აქტივობა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11891"/>
          </a:xfrm>
        </p:spPr>
        <p:txBody>
          <a:bodyPr>
            <a:noAutofit/>
          </a:bodyPr>
          <a:lstStyle/>
          <a:p>
            <a:r>
              <a:rPr lang="ka-GE" sz="2400" dirty="0"/>
              <a:t>მოსწავლეები: ,,აუცილებელია, რომ დღეს გრამატიკაზე ვიმუშაოთ? არ გვინდა! სხვა კლასებში ის ფილმი განიხილეს, გუშინ გაკვეთილზე რომ ვნახეთ”.</a:t>
            </a:r>
          </a:p>
          <a:p>
            <a:r>
              <a:rPr lang="ka-GE" sz="2400" dirty="0"/>
              <a:t>მასწავლებელი: ,,სხვა კლასებმა გუშინ გრამატიკაზე მუშაობა დაასრულეს, თუ ჩვენც არ დავასრულებთ ამ სამუშაოს, გუშინდელი ნასწავლი დაგავიწყდებათ”</a:t>
            </a:r>
          </a:p>
          <a:p>
            <a:r>
              <a:rPr lang="ka-GE" sz="2400" dirty="0"/>
              <a:t>რომელი ტიპის განმტკიცებას და დასჯას გამოიყენებს პედაგოგი ფილმის განხილვის და განუხილველობის შემთხვევაში? 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308</TotalTime>
  <Words>226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Century Gothic</vt:lpstr>
      <vt:lpstr>Wingdings 3</vt:lpstr>
      <vt:lpstr>Ion</vt:lpstr>
      <vt:lpstr>განმტკიცება და დასჯა</vt:lpstr>
      <vt:lpstr>          პოზიტიური  და       ნეგატიური    განმტკიცება</vt:lpstr>
      <vt:lpstr>   პოზიტიური და ნეგატიური                  დასჯა</vt:lpstr>
      <vt:lpstr>       ჯგუფური აქტივობა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ბიჰევიორიზმი</dc:title>
  <dc:creator>mamuka</dc:creator>
  <cp:lastModifiedBy>Mamuka Pavliashvili</cp:lastModifiedBy>
  <cp:revision>89</cp:revision>
  <dcterms:created xsi:type="dcterms:W3CDTF">2015-11-30T20:16:53Z</dcterms:created>
  <dcterms:modified xsi:type="dcterms:W3CDTF">2026-03-18T14:59:25Z</dcterms:modified>
</cp:coreProperties>
</file>