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74" r:id="rId3"/>
    <p:sldId id="275" r:id="rId4"/>
    <p:sldId id="27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62DE60-16B6-4CA2-A975-D156A7C74E67}" type="datetimeFigureOut">
              <a:rPr lang="en-US" smtClean="0"/>
              <a:t>18-Mar-22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1215331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2DE60-16B6-4CA2-A975-D156A7C74E67}" type="datetimeFigureOut">
              <a:rPr lang="en-US" smtClean="0"/>
              <a:t>18-Mar-22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2979849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62DE60-16B6-4CA2-A975-D156A7C74E67}" type="datetimeFigureOut">
              <a:rPr lang="en-US" smtClean="0"/>
              <a:t>18-Mar-22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292891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62DE60-16B6-4CA2-A975-D156A7C74E67}" type="datetimeFigureOut">
              <a:rPr lang="en-US" smtClean="0"/>
              <a:t>18-Mar-22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1816641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62DE60-16B6-4CA2-A975-D156A7C74E67}" type="datetimeFigureOut">
              <a:rPr lang="en-US" smtClean="0"/>
              <a:t>18-Mar-22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2566713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62DE60-16B6-4CA2-A975-D156A7C74E67}" type="datetimeFigureOut">
              <a:rPr lang="en-US" smtClean="0"/>
              <a:t>18-Mar-22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2634429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62DE60-16B6-4CA2-A975-D156A7C74E67}" type="datetimeFigureOut">
              <a:rPr lang="en-US" smtClean="0"/>
              <a:t>18-Mar-22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2133374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62DE60-16B6-4CA2-A975-D156A7C74E67}" type="datetimeFigureOut">
              <a:rPr lang="en-US" smtClean="0"/>
              <a:t>18-Mar-22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1607127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C09902-C224-48D8-ABE1-CB69044D1F95}" type="slidenum">
              <a:rPr lang="en-US" smtClean="0"/>
              <a:t>‹#›</a:t>
            </a:fld>
            <a:endParaRPr lang="en-US"/>
          </a:p>
        </p:txBody>
      </p:sp>
      <p:sp>
        <p:nvSpPr>
          <p:cNvPr id="5" name="Date Placeholder 4"/>
          <p:cNvSpPr>
            <a:spLocks noGrp="1"/>
          </p:cNvSpPr>
          <p:nvPr>
            <p:ph type="dt" sz="half" idx="10"/>
          </p:nvPr>
        </p:nvSpPr>
        <p:spPr/>
        <p:txBody>
          <a:bodyPr/>
          <a:lstStyle/>
          <a:p>
            <a:fld id="{6C62DE60-16B6-4CA2-A975-D156A7C74E67}" type="datetimeFigureOut">
              <a:rPr lang="en-US" smtClean="0"/>
              <a:t>18-Mar-22</a:t>
            </a:fld>
            <a:endParaRPr lang="en-US"/>
          </a:p>
        </p:txBody>
      </p:sp>
    </p:spTree>
    <p:extLst>
      <p:ext uri="{BB962C8B-B14F-4D97-AF65-F5344CB8AC3E}">
        <p14:creationId xmlns:p14="http://schemas.microsoft.com/office/powerpoint/2010/main" val="1611197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62DE60-16B6-4CA2-A975-D156A7C74E67}" type="datetimeFigureOut">
              <a:rPr lang="en-US" smtClean="0"/>
              <a:t>18-Mar-22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3974858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62DE60-16B6-4CA2-A975-D156A7C74E67}" type="datetimeFigureOut">
              <a:rPr lang="en-US" smtClean="0"/>
              <a:t>18-Mar-22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09902-C224-48D8-ABE1-CB69044D1F9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38738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62DE60-16B6-4CA2-A975-D156A7C74E67}" type="datetimeFigureOut">
              <a:rPr lang="en-US" smtClean="0"/>
              <a:t>18-Mar-22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4086830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62DE60-16B6-4CA2-A975-D156A7C74E67}" type="datetimeFigureOut">
              <a:rPr lang="en-US" smtClean="0"/>
              <a:t>18-Mar-22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09902-C224-48D8-ABE1-CB69044D1F9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30506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62DE60-16B6-4CA2-A975-D156A7C74E67}" type="datetimeFigureOut">
              <a:rPr lang="en-US" smtClean="0"/>
              <a:t>18-Mar-22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36028815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2DE60-16B6-4CA2-A975-D156A7C74E67}" type="datetimeFigureOut">
              <a:rPr lang="en-US" smtClean="0"/>
              <a:t>18-Mar-22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2656036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2DE60-16B6-4CA2-A975-D156A7C74E67}" type="datetimeFigureOut">
              <a:rPr lang="en-US" smtClean="0"/>
              <a:t>18-Mar-22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09902-C224-48D8-ABE1-CB69044D1F95}" type="slidenum">
              <a:rPr lang="en-US" smtClean="0"/>
              <a:t>‹#›</a:t>
            </a:fld>
            <a:endParaRPr lang="en-US"/>
          </a:p>
        </p:txBody>
      </p:sp>
    </p:spTree>
    <p:extLst>
      <p:ext uri="{BB962C8B-B14F-4D97-AF65-F5344CB8AC3E}">
        <p14:creationId xmlns:p14="http://schemas.microsoft.com/office/powerpoint/2010/main" val="2566417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62DE60-16B6-4CA2-A975-D156A7C74E67}" type="datetimeFigureOut">
              <a:rPr lang="en-US" smtClean="0"/>
              <a:t>18-Mar-22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1C09902-C224-48D8-ABE1-CB69044D1F95}" type="slidenum">
              <a:rPr lang="en-US" smtClean="0"/>
              <a:t>‹#›</a:t>
            </a:fld>
            <a:endParaRPr lang="en-US"/>
          </a:p>
        </p:txBody>
      </p:sp>
    </p:spTree>
    <p:extLst>
      <p:ext uri="{BB962C8B-B14F-4D97-AF65-F5344CB8AC3E}">
        <p14:creationId xmlns:p14="http://schemas.microsoft.com/office/powerpoint/2010/main" val="156909826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CB5B3-22DD-4607-9904-DECEBA6D6F40}"/>
              </a:ext>
            </a:extLst>
          </p:cNvPr>
          <p:cNvSpPr>
            <a:spLocks noGrp="1"/>
          </p:cNvSpPr>
          <p:nvPr>
            <p:ph type="ctrTitle"/>
          </p:nvPr>
        </p:nvSpPr>
        <p:spPr>
          <a:xfrm>
            <a:off x="1507067" y="1514007"/>
            <a:ext cx="6362769" cy="2536829"/>
          </a:xfrm>
        </p:spPr>
        <p:txBody>
          <a:bodyPr/>
          <a:lstStyle/>
          <a:p>
            <a:r>
              <a:rPr lang="ka-GE" dirty="0"/>
              <a:t>თეორეტიკოსები </a:t>
            </a:r>
            <a:br>
              <a:rPr lang="ka-GE" dirty="0"/>
            </a:br>
            <a:br>
              <a:rPr lang="ka-GE" dirty="0"/>
            </a:br>
            <a:endParaRPr lang="en-US" dirty="0"/>
          </a:p>
        </p:txBody>
      </p:sp>
      <p:sp>
        <p:nvSpPr>
          <p:cNvPr id="3" name="Subtitle 2">
            <a:extLst>
              <a:ext uri="{FF2B5EF4-FFF2-40B4-BE49-F238E27FC236}">
                <a16:creationId xmlns:a16="http://schemas.microsoft.com/office/drawing/2014/main" id="{13745DE3-ABD0-4921-B7E3-617BDECA7FF8}"/>
              </a:ext>
            </a:extLst>
          </p:cNvPr>
          <p:cNvSpPr>
            <a:spLocks noGrp="1"/>
          </p:cNvSpPr>
          <p:nvPr>
            <p:ph type="subTitle" idx="1"/>
          </p:nvPr>
        </p:nvSpPr>
        <p:spPr>
          <a:xfrm>
            <a:off x="2608289" y="3177915"/>
            <a:ext cx="5021703" cy="3028013"/>
          </a:xfrm>
        </p:spPr>
        <p:txBody>
          <a:bodyPr>
            <a:noAutofit/>
          </a:bodyPr>
          <a:lstStyle/>
          <a:p>
            <a:pPr marL="0" marR="0" algn="l">
              <a:spcBef>
                <a:spcPts val="600"/>
              </a:spcBef>
              <a:spcAft>
                <a:spcPts val="0"/>
              </a:spcAft>
            </a:pPr>
            <a:r>
              <a:rPr lang="ka-GE" sz="2800" b="1" dirty="0">
                <a:solidFill>
                  <a:schemeClr val="tx1"/>
                </a:solidFill>
                <a:effectLst/>
                <a:latin typeface="Sylfaen" panose="010A0502050306030303" pitchFamily="18" charset="0"/>
                <a:ea typeface="Times New Roman" panose="02020603050405020304" pitchFamily="18" charset="0"/>
              </a:rPr>
              <a:t>ბერეს</a:t>
            </a:r>
            <a:r>
              <a:rPr lang="ka-GE" sz="2800" b="1" dirty="0">
                <a:solidFill>
                  <a:schemeClr val="tx1"/>
                </a:solidFill>
                <a:effectLst/>
                <a:latin typeface="AcadNusx" pitchFamily="2" charset="0"/>
                <a:ea typeface="Times New Roman" panose="02020603050405020304" pitchFamily="18" charset="0"/>
              </a:rPr>
              <a:t> </a:t>
            </a:r>
            <a:r>
              <a:rPr lang="ka-GE" sz="2800" b="1" dirty="0">
                <a:solidFill>
                  <a:schemeClr val="tx1"/>
                </a:solidFill>
                <a:effectLst/>
                <a:latin typeface="Sylfaen" panose="010A0502050306030303" pitchFamily="18" charset="0"/>
                <a:ea typeface="Times New Roman" panose="02020603050405020304" pitchFamily="18" charset="0"/>
              </a:rPr>
              <a:t>ფრედერიკ</a:t>
            </a:r>
            <a:r>
              <a:rPr lang="ka-GE" sz="2800" b="1" dirty="0">
                <a:solidFill>
                  <a:schemeClr val="tx1"/>
                </a:solidFill>
                <a:effectLst/>
                <a:latin typeface="AcadNusx" pitchFamily="2" charset="0"/>
                <a:ea typeface="Times New Roman" panose="02020603050405020304" pitchFamily="18" charset="0"/>
              </a:rPr>
              <a:t> </a:t>
            </a:r>
            <a:r>
              <a:rPr lang="ka-GE" sz="2800" b="1" dirty="0">
                <a:solidFill>
                  <a:schemeClr val="tx1"/>
                </a:solidFill>
                <a:effectLst/>
                <a:latin typeface="Sylfaen" panose="010A0502050306030303" pitchFamily="18" charset="0"/>
                <a:ea typeface="Times New Roman" panose="02020603050405020304" pitchFamily="18" charset="0"/>
              </a:rPr>
              <a:t>სკინერი</a:t>
            </a:r>
            <a:endParaRPr lang="en-US" sz="2800" b="1" dirty="0">
              <a:solidFill>
                <a:schemeClr val="tx1"/>
              </a:solidFill>
              <a:effectLst/>
              <a:latin typeface="Times New Roman" panose="02020603050405020304" pitchFamily="18" charset="0"/>
              <a:ea typeface="Times New Roman" panose="02020603050405020304" pitchFamily="18" charset="0"/>
            </a:endParaRPr>
          </a:p>
          <a:p>
            <a:pPr marL="0" marR="0" algn="l">
              <a:spcBef>
                <a:spcPts val="600"/>
              </a:spcBef>
              <a:spcAft>
                <a:spcPts val="0"/>
              </a:spcAft>
            </a:pPr>
            <a:r>
              <a:rPr lang="ka-GE" sz="2800" b="1" dirty="0">
                <a:solidFill>
                  <a:schemeClr val="tx1"/>
                </a:solidFill>
                <a:effectLst/>
                <a:latin typeface="Sylfaen" panose="010A0502050306030303" pitchFamily="18" charset="0"/>
                <a:ea typeface="Times New Roman" panose="02020603050405020304" pitchFamily="18" charset="0"/>
              </a:rPr>
              <a:t>ედვარდ</a:t>
            </a:r>
            <a:r>
              <a:rPr lang="ka-GE" sz="2800" b="1" dirty="0">
                <a:solidFill>
                  <a:schemeClr val="tx1"/>
                </a:solidFill>
                <a:effectLst/>
                <a:latin typeface="AcadNusx" pitchFamily="2" charset="0"/>
                <a:ea typeface="Times New Roman" panose="02020603050405020304" pitchFamily="18" charset="0"/>
              </a:rPr>
              <a:t> </a:t>
            </a:r>
            <a:r>
              <a:rPr lang="ka-GE" sz="2800" b="1" dirty="0">
                <a:solidFill>
                  <a:schemeClr val="tx1"/>
                </a:solidFill>
                <a:effectLst/>
                <a:latin typeface="Sylfaen" panose="010A0502050306030303" pitchFamily="18" charset="0"/>
                <a:ea typeface="Times New Roman" panose="02020603050405020304" pitchFamily="18" charset="0"/>
              </a:rPr>
              <a:t>ლი</a:t>
            </a:r>
            <a:r>
              <a:rPr lang="ka-GE" sz="2800" b="1" dirty="0">
                <a:solidFill>
                  <a:schemeClr val="tx1"/>
                </a:solidFill>
                <a:effectLst/>
                <a:latin typeface="AcadNusx" pitchFamily="2" charset="0"/>
                <a:ea typeface="Times New Roman" panose="02020603050405020304" pitchFamily="18" charset="0"/>
              </a:rPr>
              <a:t> </a:t>
            </a:r>
            <a:r>
              <a:rPr lang="ka-GE" sz="2800" b="1" dirty="0">
                <a:solidFill>
                  <a:schemeClr val="tx1"/>
                </a:solidFill>
                <a:effectLst/>
                <a:latin typeface="Sylfaen" panose="010A0502050306030303" pitchFamily="18" charset="0"/>
                <a:ea typeface="Times New Roman" panose="02020603050405020304" pitchFamily="18" charset="0"/>
              </a:rPr>
              <a:t>თორნდაიკი</a:t>
            </a:r>
            <a:endParaRPr lang="en-US" sz="2800" b="1" dirty="0">
              <a:solidFill>
                <a:schemeClr val="tx1"/>
              </a:solidFill>
              <a:effectLst/>
              <a:latin typeface="Times New Roman" panose="02020603050405020304" pitchFamily="18" charset="0"/>
              <a:ea typeface="Times New Roman" panose="02020603050405020304" pitchFamily="18" charset="0"/>
            </a:endParaRPr>
          </a:p>
          <a:p>
            <a:pPr marL="0" marR="0" algn="l">
              <a:spcBef>
                <a:spcPts val="600"/>
              </a:spcBef>
              <a:spcAft>
                <a:spcPts val="0"/>
              </a:spcAft>
            </a:pPr>
            <a:r>
              <a:rPr lang="ka-GE" sz="2800" b="1" dirty="0">
                <a:solidFill>
                  <a:schemeClr val="tx1"/>
                </a:solidFill>
                <a:effectLst/>
                <a:latin typeface="Sylfaen" panose="010A0502050306030303" pitchFamily="18" charset="0"/>
                <a:ea typeface="Times New Roman" panose="02020603050405020304" pitchFamily="18" charset="0"/>
              </a:rPr>
              <a:t>ჯონ უოტსონი</a:t>
            </a:r>
            <a:r>
              <a:rPr lang="ka-GE" sz="2800" b="1" dirty="0">
                <a:solidFill>
                  <a:schemeClr val="tx1"/>
                </a:solidFill>
                <a:effectLst/>
                <a:latin typeface="AcadNusx" pitchFamily="2" charset="0"/>
                <a:ea typeface="Times New Roman" panose="02020603050405020304" pitchFamily="18" charset="0"/>
              </a:rPr>
              <a:t> </a:t>
            </a:r>
            <a:endParaRPr lang="en-US" sz="2800" b="1" dirty="0">
              <a:solidFill>
                <a:schemeClr val="tx1"/>
              </a:solidFill>
              <a:effectLst/>
              <a:latin typeface="Times New Roman" panose="02020603050405020304" pitchFamily="18" charset="0"/>
              <a:ea typeface="Times New Roman" panose="02020603050405020304" pitchFamily="18" charset="0"/>
            </a:endParaRPr>
          </a:p>
          <a:p>
            <a:pPr marL="0" marR="0" algn="l">
              <a:spcBef>
                <a:spcPts val="600"/>
              </a:spcBef>
              <a:spcAft>
                <a:spcPts val="0"/>
              </a:spcAft>
            </a:pPr>
            <a:r>
              <a:rPr lang="ka-GE" sz="2800" b="1" dirty="0">
                <a:solidFill>
                  <a:schemeClr val="tx1"/>
                </a:solidFill>
                <a:effectLst/>
                <a:latin typeface="Sylfaen" panose="010A0502050306030303" pitchFamily="18" charset="0"/>
                <a:ea typeface="Times New Roman" panose="02020603050405020304" pitchFamily="18" charset="0"/>
              </a:rPr>
              <a:t>ივანე</a:t>
            </a:r>
            <a:r>
              <a:rPr lang="ka-GE" sz="2800" b="1" dirty="0">
                <a:solidFill>
                  <a:schemeClr val="tx1"/>
                </a:solidFill>
                <a:effectLst/>
                <a:latin typeface="AcadNusx" pitchFamily="2" charset="0"/>
                <a:ea typeface="Times New Roman" panose="02020603050405020304" pitchFamily="18" charset="0"/>
              </a:rPr>
              <a:t> </a:t>
            </a:r>
            <a:r>
              <a:rPr lang="ka-GE" sz="2800" b="1" dirty="0">
                <a:solidFill>
                  <a:schemeClr val="tx1"/>
                </a:solidFill>
                <a:effectLst/>
                <a:latin typeface="Sylfaen" panose="010A0502050306030303" pitchFamily="18" charset="0"/>
                <a:ea typeface="Times New Roman" panose="02020603050405020304" pitchFamily="18" charset="0"/>
              </a:rPr>
              <a:t>პეტრეს</a:t>
            </a:r>
            <a:r>
              <a:rPr lang="ka-GE" sz="2800" b="1" dirty="0">
                <a:solidFill>
                  <a:schemeClr val="tx1"/>
                </a:solidFill>
                <a:effectLst/>
                <a:latin typeface="AcadNusx" pitchFamily="2" charset="0"/>
                <a:ea typeface="Times New Roman" panose="02020603050405020304" pitchFamily="18" charset="0"/>
              </a:rPr>
              <a:t> </a:t>
            </a:r>
            <a:r>
              <a:rPr lang="ka-GE" sz="2800" b="1" dirty="0">
                <a:solidFill>
                  <a:schemeClr val="tx1"/>
                </a:solidFill>
                <a:effectLst/>
                <a:latin typeface="Sylfaen" panose="010A0502050306030303" pitchFamily="18" charset="0"/>
                <a:ea typeface="Times New Roman" panose="02020603050405020304" pitchFamily="18" charset="0"/>
              </a:rPr>
              <a:t>ძე</a:t>
            </a:r>
            <a:r>
              <a:rPr lang="ka-GE" sz="2800" b="1" dirty="0">
                <a:solidFill>
                  <a:schemeClr val="tx1"/>
                </a:solidFill>
                <a:effectLst/>
                <a:latin typeface="AcadNusx" pitchFamily="2" charset="0"/>
                <a:ea typeface="Times New Roman" panose="02020603050405020304" pitchFamily="18" charset="0"/>
              </a:rPr>
              <a:t> </a:t>
            </a:r>
            <a:r>
              <a:rPr lang="ka-GE" sz="2800" b="1" dirty="0">
                <a:solidFill>
                  <a:schemeClr val="tx1"/>
                </a:solidFill>
                <a:effectLst/>
                <a:latin typeface="Sylfaen" panose="010A0502050306030303" pitchFamily="18" charset="0"/>
                <a:ea typeface="Times New Roman" panose="02020603050405020304" pitchFamily="18" charset="0"/>
              </a:rPr>
              <a:t>პავლოვი</a:t>
            </a:r>
            <a:endParaRPr lang="en-US" sz="2800" b="1" dirty="0">
              <a:solidFill>
                <a:schemeClr val="tx1"/>
              </a:solidFill>
              <a:effectLst/>
              <a:latin typeface="Times New Roman" panose="02020603050405020304" pitchFamily="18" charset="0"/>
              <a:ea typeface="Times New Roman" panose="02020603050405020304" pitchFamily="18" charset="0"/>
            </a:endParaRPr>
          </a:p>
          <a:p>
            <a:pPr algn="l"/>
            <a:endParaRPr lang="en-US" sz="2800" dirty="0">
              <a:solidFill>
                <a:schemeClr val="tx1"/>
              </a:solidFill>
            </a:endParaRPr>
          </a:p>
        </p:txBody>
      </p:sp>
    </p:spTree>
    <p:extLst>
      <p:ext uri="{BB962C8B-B14F-4D97-AF65-F5344CB8AC3E}">
        <p14:creationId xmlns:p14="http://schemas.microsoft.com/office/powerpoint/2010/main" val="808074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83BD9-1F10-4FBA-B3FE-E450B73B0762}"/>
              </a:ext>
            </a:extLst>
          </p:cNvPr>
          <p:cNvSpPr>
            <a:spLocks noGrp="1"/>
          </p:cNvSpPr>
          <p:nvPr>
            <p:ph type="title"/>
          </p:nvPr>
        </p:nvSpPr>
        <p:spPr>
          <a:xfrm>
            <a:off x="677334" y="609600"/>
            <a:ext cx="8596668" cy="904407"/>
          </a:xfrm>
        </p:spPr>
        <p:txBody>
          <a:bodyPr>
            <a:normAutofit fontScale="90000"/>
          </a:bodyPr>
          <a:lstStyle/>
          <a:p>
            <a:r>
              <a:rPr lang="ka-GE" b="1" dirty="0">
                <a:ea typeface="Times New Roman" panose="02020603050405020304" pitchFamily="18" charset="0"/>
                <a:cs typeface="Sylfaen" panose="010A0502050306030303" pitchFamily="18" charset="0"/>
              </a:rPr>
              <a:t>პავლოვის შეხედულება </a:t>
            </a:r>
            <a:br>
              <a:rPr lang="en-US" dirty="0">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11B257F-46DC-40D7-9B49-CC46C5EAE333}"/>
              </a:ext>
            </a:extLst>
          </p:cNvPr>
          <p:cNvSpPr>
            <a:spLocks noGrp="1"/>
          </p:cNvSpPr>
          <p:nvPr>
            <p:ph idx="1"/>
          </p:nvPr>
        </p:nvSpPr>
        <p:spPr>
          <a:xfrm>
            <a:off x="677334" y="1813811"/>
            <a:ext cx="8596668" cy="4706910"/>
          </a:xfrm>
        </p:spPr>
        <p:txBody>
          <a:bodyPr>
            <a:normAutofit/>
          </a:bodyPr>
          <a:lstStyle/>
          <a:p>
            <a:pPr marL="0" marR="0" indent="0" algn="ctr">
              <a:spcBef>
                <a:spcPts val="500"/>
              </a:spcBef>
              <a:spcAft>
                <a:spcPts val="500"/>
              </a:spcAft>
              <a:buNone/>
            </a:pPr>
            <a:r>
              <a:rPr lang="ka-GE" sz="2400" b="1" dirty="0">
                <a:effectLst/>
                <a:latin typeface="Sylfaen" panose="010A0502050306030303" pitchFamily="18" charset="0"/>
                <a:ea typeface="Times New Roman" panose="02020603050405020304" pitchFamily="18" charset="0"/>
                <a:cs typeface="Sylfaen" panose="010A0502050306030303" pitchFamily="18" charset="0"/>
              </a:rPr>
              <a:t>კლასიკური პირობითი რეფლექსი აღმოაჩინა ი. პავლოვმა,</a:t>
            </a:r>
            <a:r>
              <a:rPr lang="en-US" sz="1800" dirty="0">
                <a:effectLst/>
                <a:latin typeface="Calibri" panose="020F0502020204030204" pitchFamily="34" charset="0"/>
                <a:ea typeface="Calibri" panose="020F0502020204030204" pitchFamily="34" charset="0"/>
              </a:rPr>
              <a:t> (1849-1936) </a:t>
            </a:r>
            <a:r>
              <a:rPr lang="ka-GE" sz="2400" b="1" dirty="0">
                <a:effectLst/>
                <a:latin typeface="Sylfaen" panose="010A0502050306030303" pitchFamily="18" charset="0"/>
                <a:ea typeface="Times New Roman" panose="02020603050405020304" pitchFamily="18" charset="0"/>
                <a:cs typeface="Sylfaen" panose="010A0502050306030303" pitchFamily="18" charset="0"/>
              </a:rPr>
              <a:t> რუსმა ფიზიოლოგმა</a:t>
            </a:r>
          </a:p>
          <a:p>
            <a:pPr marL="0" marR="0" indent="0" algn="ctr">
              <a:spcBef>
                <a:spcPts val="500"/>
              </a:spcBef>
              <a:spcAft>
                <a:spcPts val="500"/>
              </a:spcAft>
              <a:buNone/>
            </a:pPr>
            <a:r>
              <a:rPr lang="ka-GE" sz="2400" dirty="0">
                <a:effectLst/>
                <a:latin typeface="Sylfaen" panose="010A0502050306030303" pitchFamily="18" charset="0"/>
                <a:ea typeface="Times New Roman" panose="02020603050405020304" pitchFamily="18" charset="0"/>
                <a:cs typeface="Sylfaen" panose="010A0502050306030303" pitchFamily="18" charset="0"/>
              </a:rPr>
              <a:t>საკვები წარმოადგენს უპირობო სტიმულს, რადგან არავითარი წინასწარი წრთვნა არ არის საჭირო ნერწყვის გამოყოფასა და საკვებს შორის ბუნებრივი კავშირის დასადგენად. მან ეს ავტომატურად გამოიწვია. </a:t>
            </a:r>
          </a:p>
          <a:p>
            <a:pPr marL="0" marR="0" indent="0" algn="ctr">
              <a:spcBef>
                <a:spcPts val="500"/>
              </a:spcBef>
              <a:spcAft>
                <a:spcPts val="500"/>
              </a:spcAft>
              <a:buNone/>
            </a:pPr>
            <a:r>
              <a:rPr lang="ka-GE" sz="2400" dirty="0">
                <a:effectLst/>
                <a:latin typeface="Sylfaen" panose="010A0502050306030303" pitchFamily="18" charset="0"/>
                <a:ea typeface="Times New Roman" panose="02020603050405020304" pitchFamily="18" charset="0"/>
                <a:cs typeface="Sylfaen" panose="010A0502050306030303" pitchFamily="18" charset="0"/>
              </a:rPr>
              <a:t>როცა ნერწყვის გამოყოფა საჭმლის ან მეცნიერის დანახვაზე იწყება, საკვები (მეცნიერი) გახდა პირობითი სტიმული, ხოლო რეაქცია (კუჭის წვენის გამოყოფა) - განპირობებული საპასუხო რეაქცია, პირობითი რეფლექსი.</a:t>
            </a:r>
            <a:endParaRPr lang="en-US" sz="2400" dirty="0">
              <a:effectLst/>
              <a:latin typeface="Times New Roman" panose="02020603050405020304" pitchFamily="18" charset="0"/>
              <a:ea typeface="Times New Roman" panose="02020603050405020304" pitchFamily="18" charset="0"/>
            </a:endParaRPr>
          </a:p>
          <a:p>
            <a:endParaRPr lang="en-US" dirty="0"/>
          </a:p>
        </p:txBody>
      </p:sp>
      <p:pic>
        <p:nvPicPr>
          <p:cNvPr id="8" name="image2.png">
            <a:extLst>
              <a:ext uri="{FF2B5EF4-FFF2-40B4-BE49-F238E27FC236}">
                <a16:creationId xmlns:a16="http://schemas.microsoft.com/office/drawing/2014/main" id="{16EBC305-042C-4DEB-8411-CCE57725DF6C}"/>
              </a:ext>
            </a:extLst>
          </p:cNvPr>
          <p:cNvPicPr/>
          <p:nvPr/>
        </p:nvPicPr>
        <p:blipFill>
          <a:blip r:embed="rId2" cstate="print"/>
          <a:stretch>
            <a:fillRect/>
          </a:stretch>
        </p:blipFill>
        <p:spPr>
          <a:xfrm>
            <a:off x="9887161" y="2179716"/>
            <a:ext cx="2497189" cy="3040354"/>
          </a:xfrm>
          <a:prstGeom prst="rect">
            <a:avLst/>
          </a:prstGeom>
        </p:spPr>
      </p:pic>
    </p:spTree>
    <p:extLst>
      <p:ext uri="{BB962C8B-B14F-4D97-AF65-F5344CB8AC3E}">
        <p14:creationId xmlns:p14="http://schemas.microsoft.com/office/powerpoint/2010/main" val="230778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728EB-6112-4043-8B1E-5BCDD7CF462D}"/>
              </a:ext>
            </a:extLst>
          </p:cNvPr>
          <p:cNvSpPr>
            <a:spLocks noGrp="1"/>
          </p:cNvSpPr>
          <p:nvPr>
            <p:ph type="title"/>
          </p:nvPr>
        </p:nvSpPr>
        <p:spPr/>
        <p:txBody>
          <a:bodyPr/>
          <a:lstStyle/>
          <a:p>
            <a:r>
              <a:rPr lang="ka-GE" b="1" dirty="0">
                <a:ea typeface="Times New Roman" panose="02020603050405020304" pitchFamily="18" charset="0"/>
                <a:cs typeface="Sylfaen" panose="010A0502050306030303" pitchFamily="18" charset="0"/>
              </a:rPr>
              <a:t>პავლოვის შეხედულება</a:t>
            </a:r>
            <a:endParaRPr lang="en-US" dirty="0"/>
          </a:p>
        </p:txBody>
      </p:sp>
      <p:sp>
        <p:nvSpPr>
          <p:cNvPr id="3" name="Content Placeholder 2">
            <a:extLst>
              <a:ext uri="{FF2B5EF4-FFF2-40B4-BE49-F238E27FC236}">
                <a16:creationId xmlns:a16="http://schemas.microsoft.com/office/drawing/2014/main" id="{35E3855E-FBA8-433D-8401-0DBF419F6413}"/>
              </a:ext>
            </a:extLst>
          </p:cNvPr>
          <p:cNvSpPr>
            <a:spLocks noGrp="1"/>
          </p:cNvSpPr>
          <p:nvPr>
            <p:ph idx="1"/>
          </p:nvPr>
        </p:nvSpPr>
        <p:spPr/>
        <p:txBody>
          <a:bodyPr>
            <a:normAutofit lnSpcReduction="10000"/>
          </a:bodyPr>
          <a:lstStyle/>
          <a:p>
            <a:pPr marL="0" marR="0" indent="360045" algn="just">
              <a:spcBef>
                <a:spcPts val="500"/>
              </a:spcBef>
              <a:spcAft>
                <a:spcPts val="500"/>
              </a:spcAft>
            </a:pPr>
            <a:r>
              <a:rPr lang="ka-GE" sz="2400" b="1" dirty="0">
                <a:effectLst/>
                <a:latin typeface="Sylfaen" panose="010A0502050306030303" pitchFamily="18" charset="0"/>
                <a:ea typeface="Times New Roman" panose="02020603050405020304" pitchFamily="18" charset="0"/>
                <a:cs typeface="Sylfaen" panose="010A0502050306030303" pitchFamily="18" charset="0"/>
              </a:rPr>
              <a:t>კლასიკური განპირობება ეს არის ავტომატური რეაქციების დაკავშირება ნეიტრალურ სტიმულთან, რომელიც გამეორების შემთხვევაში ხდება პირობითი სტიმული - იწვევს რეფლექსს ან ემოციურ რეაქციას.</a:t>
            </a:r>
          </a:p>
          <a:p>
            <a:pPr marL="0" marR="0" indent="0" algn="just">
              <a:spcBef>
                <a:spcPts val="500"/>
              </a:spcBef>
              <a:spcAft>
                <a:spcPts val="500"/>
              </a:spcAft>
              <a:buNone/>
            </a:pPr>
            <a:endParaRPr lang="en-US" sz="2400" dirty="0">
              <a:effectLst/>
              <a:latin typeface="Times New Roman" panose="02020603050405020304" pitchFamily="18" charset="0"/>
              <a:ea typeface="Times New Roman" panose="02020603050405020304" pitchFamily="18" charset="0"/>
            </a:endParaRPr>
          </a:p>
          <a:p>
            <a:pPr marL="0" indent="360045" algn="just">
              <a:spcBef>
                <a:spcPts val="500"/>
              </a:spcBef>
              <a:spcAft>
                <a:spcPts val="500"/>
              </a:spcAft>
            </a:pPr>
            <a:r>
              <a:rPr lang="ka-GE" sz="2400" dirty="0">
                <a:effectLst/>
                <a:latin typeface="Sylfaen" panose="010A0502050306030303" pitchFamily="18" charset="0"/>
                <a:ea typeface="Times New Roman" panose="02020603050405020304" pitchFamily="18" charset="0"/>
                <a:cs typeface="Sylfaen" panose="010A0502050306030303" pitchFamily="18" charset="0"/>
              </a:rPr>
              <a:t>კლასიკური პირობითი რეფლექსის გამომუშავებით შესაძლებელია ადამიანებსა და ცხოველებს ასწავლო ისეთ სტიმულებზე რეაგირება, რომელსაც ადრე არავითარი ეფექტი არ ქონდა.</a:t>
            </a: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indent="360045" algn="just">
              <a:spcBef>
                <a:spcPts val="500"/>
              </a:spcBef>
              <a:spcAft>
                <a:spcPts val="500"/>
              </a:spcAft>
            </a:pPr>
            <a:r>
              <a:rPr lang="en-US" sz="1800" dirty="0">
                <a:effectLst/>
                <a:latin typeface="Calibri" panose="020F0502020204030204" pitchFamily="34" charset="0"/>
                <a:ea typeface="Calibri" panose="020F0502020204030204" pitchFamily="34" charset="0"/>
                <a:cs typeface="Calibri" panose="020F0502020204030204" pitchFamily="34" charset="0"/>
              </a:rPr>
              <a:t>1904</a:t>
            </a:r>
            <a:r>
              <a:rPr lang="en-US" sz="1800" spc="20" dirty="0">
                <a:effectLst/>
                <a:latin typeface="Calibri" panose="020F0502020204030204" pitchFamily="34" charset="0"/>
                <a:ea typeface="Calibri" panose="020F0502020204030204" pitchFamily="34" charset="0"/>
                <a:cs typeface="Calibri" panose="020F0502020204030204" pitchFamily="34"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წელს</a:t>
            </a:r>
            <a:r>
              <a:rPr lang="en-US" sz="1800" spc="-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ამისათვის</a:t>
            </a:r>
            <a:r>
              <a:rPr lang="en-US" sz="1800" spc="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ნობელის</a:t>
            </a:r>
            <a:r>
              <a:rPr lang="en-US" sz="1800" spc="-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პრემიაც</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მიიღო</a:t>
            </a:r>
            <a:r>
              <a:rPr lang="en-US" sz="1800" spc="2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გერიგი</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spc="-5"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2009).</a:t>
            </a:r>
          </a:p>
          <a:p>
            <a:pPr marL="0" marR="0" indent="360045" algn="just">
              <a:spcBef>
                <a:spcPts val="500"/>
              </a:spcBef>
              <a:spcAft>
                <a:spcPts val="500"/>
              </a:spcAft>
            </a:pPr>
            <a:endParaRPr lang="en-US" sz="2400" dirty="0">
              <a:effectLst/>
              <a:latin typeface="Times New Roman" panose="02020603050405020304" pitchFamily="18" charset="0"/>
              <a:ea typeface="Times New Roman" panose="02020603050405020304" pitchFamily="18" charset="0"/>
            </a:endParaRPr>
          </a:p>
          <a:p>
            <a:endParaRPr lang="en-US" dirty="0"/>
          </a:p>
        </p:txBody>
      </p:sp>
      <p:pic>
        <p:nvPicPr>
          <p:cNvPr id="4" name="image3.png">
            <a:extLst>
              <a:ext uri="{FF2B5EF4-FFF2-40B4-BE49-F238E27FC236}">
                <a16:creationId xmlns:a16="http://schemas.microsoft.com/office/drawing/2014/main" id="{3275179D-2E55-49AB-9F25-DF13EEBD8EA7}"/>
              </a:ext>
            </a:extLst>
          </p:cNvPr>
          <p:cNvPicPr/>
          <p:nvPr/>
        </p:nvPicPr>
        <p:blipFill>
          <a:blip r:embed="rId2" cstate="print"/>
          <a:stretch>
            <a:fillRect/>
          </a:stretch>
        </p:blipFill>
        <p:spPr>
          <a:xfrm>
            <a:off x="9274001" y="121602"/>
            <a:ext cx="2848869" cy="2296795"/>
          </a:xfrm>
          <a:prstGeom prst="rect">
            <a:avLst/>
          </a:prstGeom>
        </p:spPr>
      </p:pic>
    </p:spTree>
    <p:extLst>
      <p:ext uri="{BB962C8B-B14F-4D97-AF65-F5344CB8AC3E}">
        <p14:creationId xmlns:p14="http://schemas.microsoft.com/office/powerpoint/2010/main" val="4024887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2EE5508-1CF0-43B1-9CF1-0C6C2A2CD72F}"/>
              </a:ext>
            </a:extLst>
          </p:cNvPr>
          <p:cNvGrpSpPr>
            <a:grpSpLocks/>
          </p:cNvGrpSpPr>
          <p:nvPr/>
        </p:nvGrpSpPr>
        <p:grpSpPr bwMode="auto">
          <a:xfrm>
            <a:off x="-133322" y="-195099"/>
            <a:ext cx="12571095" cy="8491220"/>
            <a:chOff x="1006" y="2272"/>
            <a:chExt cx="19797" cy="13372"/>
          </a:xfrm>
        </p:grpSpPr>
        <p:pic>
          <p:nvPicPr>
            <p:cNvPr id="3" name="Picture 2" descr="Fig">
              <a:extLst>
                <a:ext uri="{FF2B5EF4-FFF2-40B4-BE49-F238E27FC236}">
                  <a16:creationId xmlns:a16="http://schemas.microsoft.com/office/drawing/2014/main" id="{24975B72-0F8E-4A9E-9EDD-A7670B029A6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6" y="2272"/>
              <a:ext cx="19797" cy="1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utoShape 16">
              <a:extLst>
                <a:ext uri="{FF2B5EF4-FFF2-40B4-BE49-F238E27FC236}">
                  <a16:creationId xmlns:a16="http://schemas.microsoft.com/office/drawing/2014/main" id="{1B973F33-3CB6-40F1-AB00-1506A6FDEA65}"/>
                </a:ext>
              </a:extLst>
            </p:cNvPr>
            <p:cNvSpPr>
              <a:spLocks/>
            </p:cNvSpPr>
            <p:nvPr/>
          </p:nvSpPr>
          <p:spPr bwMode="auto">
            <a:xfrm>
              <a:off x="5915" y="4984"/>
              <a:ext cx="5541" cy="6085"/>
            </a:xfrm>
            <a:custGeom>
              <a:avLst/>
              <a:gdLst>
                <a:gd name="T0" fmla="+- 0 11456 5915"/>
                <a:gd name="T1" fmla="*/ T0 w 5541"/>
                <a:gd name="T2" fmla="+- 0 9604 4984"/>
                <a:gd name="T3" fmla="*/ 9604 h 6085"/>
                <a:gd name="T4" fmla="+- 0 5915 5915"/>
                <a:gd name="T5" fmla="*/ T4 w 5541"/>
                <a:gd name="T6" fmla="+- 0 9604 4984"/>
                <a:gd name="T7" fmla="*/ 9604 h 6085"/>
                <a:gd name="T8" fmla="+- 0 5915 5915"/>
                <a:gd name="T9" fmla="*/ T8 w 5541"/>
                <a:gd name="T10" fmla="+- 0 11069 4984"/>
                <a:gd name="T11" fmla="*/ 11069 h 6085"/>
                <a:gd name="T12" fmla="+- 0 11456 5915"/>
                <a:gd name="T13" fmla="*/ T12 w 5541"/>
                <a:gd name="T14" fmla="+- 0 11069 4984"/>
                <a:gd name="T15" fmla="*/ 11069 h 6085"/>
                <a:gd name="T16" fmla="+- 0 11456 5915"/>
                <a:gd name="T17" fmla="*/ T16 w 5541"/>
                <a:gd name="T18" fmla="+- 0 9604 4984"/>
                <a:gd name="T19" fmla="*/ 9604 h 6085"/>
                <a:gd name="T20" fmla="+- 0 11456 5915"/>
                <a:gd name="T21" fmla="*/ T20 w 5541"/>
                <a:gd name="T22" fmla="+- 0 4984 4984"/>
                <a:gd name="T23" fmla="*/ 4984 h 6085"/>
                <a:gd name="T24" fmla="+- 0 5915 5915"/>
                <a:gd name="T25" fmla="*/ T24 w 5541"/>
                <a:gd name="T26" fmla="+- 0 4984 4984"/>
                <a:gd name="T27" fmla="*/ 4984 h 6085"/>
                <a:gd name="T28" fmla="+- 0 5915 5915"/>
                <a:gd name="T29" fmla="*/ T28 w 5541"/>
                <a:gd name="T30" fmla="+- 0 5517 4984"/>
                <a:gd name="T31" fmla="*/ 5517 h 6085"/>
                <a:gd name="T32" fmla="+- 0 11456 5915"/>
                <a:gd name="T33" fmla="*/ T32 w 5541"/>
                <a:gd name="T34" fmla="+- 0 5517 4984"/>
                <a:gd name="T35" fmla="*/ 5517 h 6085"/>
                <a:gd name="T36" fmla="+- 0 11456 5915"/>
                <a:gd name="T37" fmla="*/ T36 w 5541"/>
                <a:gd name="T38" fmla="+- 0 4984 4984"/>
                <a:gd name="T39" fmla="*/ 4984 h 608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5541" h="6085">
                  <a:moveTo>
                    <a:pt x="5541" y="4620"/>
                  </a:moveTo>
                  <a:lnTo>
                    <a:pt x="0" y="4620"/>
                  </a:lnTo>
                  <a:lnTo>
                    <a:pt x="0" y="6085"/>
                  </a:lnTo>
                  <a:lnTo>
                    <a:pt x="5541" y="6085"/>
                  </a:lnTo>
                  <a:lnTo>
                    <a:pt x="5541" y="4620"/>
                  </a:lnTo>
                  <a:close/>
                  <a:moveTo>
                    <a:pt x="5541" y="0"/>
                  </a:moveTo>
                  <a:lnTo>
                    <a:pt x="0" y="0"/>
                  </a:lnTo>
                  <a:lnTo>
                    <a:pt x="0" y="533"/>
                  </a:lnTo>
                  <a:lnTo>
                    <a:pt x="5541" y="533"/>
                  </a:lnTo>
                  <a:lnTo>
                    <a:pt x="554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 name="Text Box 17">
              <a:extLst>
                <a:ext uri="{FF2B5EF4-FFF2-40B4-BE49-F238E27FC236}">
                  <a16:creationId xmlns:a16="http://schemas.microsoft.com/office/drawing/2014/main" id="{3EC48DF1-F9F6-48BE-B8E1-E79120DC93F1}"/>
                </a:ext>
              </a:extLst>
            </p:cNvPr>
            <p:cNvSpPr txBox="1">
              <a:spLocks noChangeArrowheads="1"/>
            </p:cNvSpPr>
            <p:nvPr/>
          </p:nvSpPr>
          <p:spPr bwMode="auto">
            <a:xfrm>
              <a:off x="6365" y="9559"/>
              <a:ext cx="5554" cy="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1270" marR="645795" lvl="0" indent="0" defTabSz="914400" eaLnBrk="1" fontAlgn="auto" latinLnBrk="0" hangingPunct="1">
                <a:lnSpc>
                  <a:spcPct val="100000"/>
                </a:lnSpc>
                <a:spcBef>
                  <a:spcPts val="10"/>
                </a:spcBef>
                <a:spcAft>
                  <a:spcPts val="800"/>
                </a:spcAft>
                <a:buClrTx/>
                <a:buSzTx/>
                <a:buFontTx/>
                <a:buNone/>
                <a:tabLst/>
                <a:defRPr/>
              </a:pPr>
              <a:r>
                <a:rPr kumimoji="0" lang="en-US" sz="900" b="0" i="0" u="none" strike="noStrike" kern="0" cap="none" spc="0" normalizeH="0" baseline="0" noProof="0">
                  <a:ln>
                    <a:noFill/>
                  </a:ln>
                  <a:solidFill>
                    <a:srgbClr val="4F81BC"/>
                  </a:solidFill>
                  <a:effectLst/>
                  <a:uLnTx/>
                  <a:uFillTx/>
                  <a:latin typeface="Calibri" panose="020F0502020204030204" pitchFamily="34" charset="0"/>
                  <a:ea typeface="Calibri" panose="020F0502020204030204" pitchFamily="34" charset="0"/>
                  <a:cs typeface="Times New Roman" panose="02020603050405020304" pitchFamily="18" charset="0"/>
                </a:rPr>
                <a:t>სურათი </a:t>
              </a:r>
              <a:r>
                <a:rPr kumimoji="0" lang="en-US" sz="900" b="1" i="0" u="none" strike="noStrike" kern="0" cap="none" spc="0" normalizeH="0" baseline="0" noProof="0">
                  <a:ln>
                    <a:noFill/>
                  </a:ln>
                  <a:solidFill>
                    <a:srgbClr val="4F81BC"/>
                  </a:solidFill>
                  <a:effectLst/>
                  <a:uLnTx/>
                  <a:uFillTx/>
                  <a:latin typeface="Calibri" panose="020F0502020204030204" pitchFamily="34" charset="0"/>
                  <a:ea typeface="Calibri" panose="020F0502020204030204" pitchFamily="34" charset="0"/>
                  <a:cs typeface="Calibri" panose="020F0502020204030204" pitchFamily="34" charset="0"/>
                </a:rPr>
                <a:t>N 4. </a:t>
              </a:r>
              <a:r>
                <a:rPr kumimoji="0" lang="en-US" sz="900" b="0" i="0" u="none" strike="noStrike" kern="0" cap="none" spc="0" normalizeH="0" baseline="0" noProof="0">
                  <a:ln>
                    <a:noFill/>
                  </a:ln>
                  <a:solidFill>
                    <a:srgbClr val="4F81BC"/>
                  </a:solidFill>
                  <a:effectLst/>
                  <a:uLnTx/>
                  <a:uFillTx/>
                  <a:latin typeface="Calibri" panose="020F0502020204030204" pitchFamily="34" charset="0"/>
                  <a:ea typeface="Calibri" panose="020F0502020204030204" pitchFamily="34" charset="0"/>
                  <a:cs typeface="Times New Roman" panose="02020603050405020304" pitchFamily="18" charset="0"/>
                </a:rPr>
                <a:t>პირობითი ანუ განპირობებული რეაქციის</a:t>
              </a:r>
              <a:r>
                <a:rPr kumimoji="0" lang="en-US" sz="900" b="0" i="0" u="none" strike="noStrike" kern="0" cap="none" spc="-210" normalizeH="0" baseline="0" noProof="0">
                  <a:ln>
                    <a:noFill/>
                  </a:ln>
                  <a:solidFill>
                    <a:srgbClr val="4F81BC"/>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900" b="0" i="0" u="none" strike="noStrike" kern="0" cap="none" spc="0" normalizeH="0" baseline="0" noProof="0">
                  <a:ln>
                    <a:noFill/>
                  </a:ln>
                  <a:solidFill>
                    <a:srgbClr val="4F81BC"/>
                  </a:solidFill>
                  <a:effectLst/>
                  <a:uLnTx/>
                  <a:uFillTx/>
                  <a:latin typeface="Calibri" panose="020F0502020204030204" pitchFamily="34" charset="0"/>
                  <a:ea typeface="Calibri" panose="020F0502020204030204" pitchFamily="34" charset="0"/>
                  <a:cs typeface="Times New Roman" panose="02020603050405020304" pitchFamily="18" charset="0"/>
                </a:rPr>
                <a:t>ჩამოყალიბება.</a:t>
              </a:r>
              <a:endParaRPr kumimoji="0" lang="en-US" sz="1100" b="0" i="0" u="none" strike="noStrike" kern="0" cap="none" spc="0" normalizeH="0" baseline="0" noProof="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18563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E4A34-2891-4B6C-A4B3-E0745CAD0E04}"/>
              </a:ext>
            </a:extLst>
          </p:cNvPr>
          <p:cNvSpPr>
            <a:spLocks noGrp="1"/>
          </p:cNvSpPr>
          <p:nvPr>
            <p:ph type="title"/>
          </p:nvPr>
        </p:nvSpPr>
        <p:spPr/>
        <p:txBody>
          <a:bodyPr>
            <a:normAutofit fontScale="90000"/>
          </a:bodyPr>
          <a:lstStyle/>
          <a:p>
            <a:br>
              <a:rPr lang="en-US" sz="1800" dirty="0">
                <a:effectLst/>
                <a:latin typeface="Times New Roman" panose="02020603050405020304" pitchFamily="18" charset="0"/>
                <a:ea typeface="Times New Roman" panose="02020603050405020304" pitchFamily="18" charset="0"/>
              </a:rPr>
            </a:br>
            <a:r>
              <a:rPr lang="ka-GE" b="1" dirty="0">
                <a:ea typeface="Times New Roman" panose="02020603050405020304" pitchFamily="18" charset="0"/>
                <a:cs typeface="Sylfaen" panose="010A0502050306030303" pitchFamily="18" charset="0"/>
              </a:rPr>
              <a:t>ბიჰევიორიზმის ძირითადი პოსტულატები</a:t>
            </a:r>
            <a:endParaRPr lang="en-US" dirty="0"/>
          </a:p>
        </p:txBody>
      </p:sp>
      <p:sp>
        <p:nvSpPr>
          <p:cNvPr id="3" name="Content Placeholder 2">
            <a:extLst>
              <a:ext uri="{FF2B5EF4-FFF2-40B4-BE49-F238E27FC236}">
                <a16:creationId xmlns:a16="http://schemas.microsoft.com/office/drawing/2014/main" id="{012175DE-CE65-4949-9E47-2FD712144667}"/>
              </a:ext>
            </a:extLst>
          </p:cNvPr>
          <p:cNvSpPr>
            <a:spLocks noGrp="1"/>
          </p:cNvSpPr>
          <p:nvPr>
            <p:ph idx="1"/>
          </p:nvPr>
        </p:nvSpPr>
        <p:spPr/>
        <p:txBody>
          <a:bodyPr>
            <a:normAutofit lnSpcReduction="10000"/>
          </a:bodyPr>
          <a:lstStyle/>
          <a:p>
            <a:r>
              <a:rPr lang="de-DE" sz="2800" b="1" dirty="0">
                <a:effectLst/>
                <a:latin typeface="Sylfaen" panose="010A0502050306030303" pitchFamily="18" charset="0"/>
                <a:ea typeface="Calibri" panose="020F0502020204030204" pitchFamily="34" charset="0"/>
                <a:cs typeface="Sylfaen" panose="010A0502050306030303" pitchFamily="18" charset="0"/>
              </a:rPr>
              <a:t>ბიჰევიორიზმი</a:t>
            </a:r>
            <a:r>
              <a:rPr lang="de-DE" sz="2800" b="1" dirty="0">
                <a:effectLst/>
                <a:latin typeface="Sylfaen" panose="010A0502050306030303" pitchFamily="18" charset="0"/>
                <a:ea typeface="Calibri" panose="020F0502020204030204" pitchFamily="34" charset="0"/>
                <a:cs typeface="Calibri" panose="020F0502020204030204" pitchFamily="34" charset="0"/>
              </a:rPr>
              <a:t>, </a:t>
            </a:r>
            <a:r>
              <a:rPr lang="de-DE" sz="2800" b="1" dirty="0">
                <a:effectLst/>
                <a:latin typeface="Sylfaen" panose="010A0502050306030303" pitchFamily="18" charset="0"/>
                <a:ea typeface="Calibri" panose="020F0502020204030204" pitchFamily="34" charset="0"/>
                <a:cs typeface="Sylfaen" panose="010A0502050306030303" pitchFamily="18" charset="0"/>
              </a:rPr>
              <a:t>ანუ</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b="1" dirty="0">
                <a:effectLst/>
                <a:latin typeface="Sylfaen" panose="010A0502050306030303" pitchFamily="18" charset="0"/>
                <a:ea typeface="Calibri" panose="020F0502020204030204" pitchFamily="34" charset="0"/>
                <a:cs typeface="Sylfaen" panose="010A0502050306030303" pitchFamily="18" charset="0"/>
              </a:rPr>
              <a:t>მოძღვრება</a:t>
            </a:r>
            <a:r>
              <a:rPr lang="de-DE" sz="2800" b="1" dirty="0">
                <a:effectLst/>
                <a:latin typeface="Sylfaen" panose="010A0502050306030303" pitchFamily="18" charset="0"/>
                <a:ea typeface="Calibri" panose="020F0502020204030204" pitchFamily="34" charset="0"/>
                <a:cs typeface="Calibri" panose="020F0502020204030204" pitchFamily="34" charset="0"/>
              </a:rPr>
              <a:t> </a:t>
            </a:r>
            <a:r>
              <a:rPr lang="de-DE" sz="2800" b="1" dirty="0">
                <a:effectLst/>
                <a:latin typeface="Sylfaen" panose="010A0502050306030303" pitchFamily="18" charset="0"/>
                <a:ea typeface="Calibri" panose="020F0502020204030204" pitchFamily="34" charset="0"/>
                <a:cs typeface="Sylfaen" panose="010A0502050306030303" pitchFamily="18" charset="0"/>
              </a:rPr>
              <a:t>ადამიანის</a:t>
            </a:r>
            <a:r>
              <a:rPr lang="de-DE" sz="2800" b="1" dirty="0">
                <a:effectLst/>
                <a:latin typeface="Sylfaen" panose="010A0502050306030303" pitchFamily="18" charset="0"/>
                <a:ea typeface="Calibri" panose="020F0502020204030204" pitchFamily="34" charset="0"/>
                <a:cs typeface="Calibri" panose="020F0502020204030204" pitchFamily="34" charset="0"/>
              </a:rPr>
              <a:t> </a:t>
            </a:r>
            <a:r>
              <a:rPr lang="de-DE" sz="2800" b="1" dirty="0">
                <a:effectLst/>
                <a:latin typeface="Sylfaen" panose="010A0502050306030303" pitchFamily="18" charset="0"/>
                <a:ea typeface="Calibri" panose="020F0502020204030204" pitchFamily="34" charset="0"/>
                <a:cs typeface="Sylfaen" panose="010A0502050306030303" pitchFamily="18" charset="0"/>
              </a:rPr>
              <a:t>ქცევის </a:t>
            </a:r>
            <a:r>
              <a:rPr lang="ka-GE" sz="2800" b="1" dirty="0">
                <a:effectLst/>
                <a:latin typeface="Sylfaen" panose="010A0502050306030303" pitchFamily="18" charset="0"/>
                <a:ea typeface="Calibri" panose="020F0502020204030204" pitchFamily="34" charset="0"/>
                <a:cs typeface="Sylfaen" panose="010A0502050306030303" pitchFamily="18" charset="0"/>
              </a:rPr>
              <a:t>შესახებ</a:t>
            </a:r>
            <a:r>
              <a:rPr lang="ka-G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ჩამოყალიბდა</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ka-GE" sz="2800" dirty="0">
                <a:effectLst/>
                <a:latin typeface="Sylfaen" panose="010A0502050306030303" pitchFamily="18" charset="0"/>
                <a:ea typeface="Calibri" panose="020F0502020204030204" pitchFamily="34" charset="0"/>
                <a:cs typeface="Sylfaen" panose="010A0502050306030303" pitchFamily="18" charset="0"/>
              </a:rPr>
              <a:t>XX</a:t>
            </a:r>
            <a:r>
              <a:rPr lang="ka-G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ს</a:t>
            </a:r>
            <a:r>
              <a:rPr lang="ka-GE" sz="2800" dirty="0">
                <a:effectLst/>
                <a:latin typeface="Sylfaen" panose="010A0502050306030303" pitchFamily="18" charset="0"/>
                <a:ea typeface="Calibri" panose="020F0502020204030204" pitchFamily="34" charset="0"/>
                <a:cs typeface="Sylfaen" panose="010A0502050306030303" pitchFamily="18" charset="0"/>
              </a:rPr>
              <a:t>აუკუნის</a:t>
            </a:r>
            <a:r>
              <a:rPr lang="ka-G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დასაწყისში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ka-GE" sz="2800" dirty="0">
                <a:effectLst/>
                <a:latin typeface="Sylfaen" panose="010A0502050306030303" pitchFamily="18" charset="0"/>
                <a:ea typeface="Calibri" panose="020F0502020204030204" pitchFamily="34" charset="0"/>
                <a:cs typeface="Calibri" panose="020F0502020204030204" pitchFamily="34" charset="0"/>
              </a:rPr>
              <a:t>ბიჰევიორისტული (</a:t>
            </a:r>
            <a:r>
              <a:rPr lang="en-US" sz="2800" dirty="0">
                <a:effectLst/>
                <a:latin typeface="Sylfaen" panose="010A0502050306030303" pitchFamily="18" charset="0"/>
                <a:ea typeface="Calibri" panose="020F0502020204030204" pitchFamily="34" charset="0"/>
                <a:cs typeface="Calibri" panose="020F0502020204030204" pitchFamily="34" charset="0"/>
              </a:rPr>
              <a:t>behavior </a:t>
            </a:r>
            <a:r>
              <a:rPr lang="ka-GE" sz="2800" dirty="0">
                <a:effectLst/>
                <a:latin typeface="Sylfaen" panose="010A0502050306030303" pitchFamily="18" charset="0"/>
                <a:ea typeface="Calibri" panose="020F0502020204030204" pitchFamily="34" charset="0"/>
                <a:cs typeface="Calibri" panose="020F0502020204030204" pitchFamily="34" charset="0"/>
              </a:rPr>
              <a:t>ინგ. -ქცევა) შეხედულება გულისხმობს, რომ </a:t>
            </a:r>
            <a:r>
              <a:rPr lang="ka-GE" sz="2800" b="1" dirty="0">
                <a:effectLst/>
                <a:latin typeface="Sylfaen" panose="010A0502050306030303" pitchFamily="18" charset="0"/>
                <a:ea typeface="Calibri" panose="020F0502020204030204" pitchFamily="34" charset="0"/>
                <a:cs typeface="Calibri" panose="020F0502020204030204" pitchFamily="34" charset="0"/>
              </a:rPr>
              <a:t>სწავლის შედეგი ქცევის ცვლილებაა </a:t>
            </a:r>
            <a:r>
              <a:rPr lang="ka-GE" sz="2800" dirty="0">
                <a:effectLst/>
                <a:latin typeface="Sylfaen" panose="010A0502050306030303" pitchFamily="18" charset="0"/>
                <a:ea typeface="Calibri" panose="020F0502020204030204" pitchFamily="34" charset="0"/>
                <a:cs typeface="Calibri" panose="020F0502020204030204" pitchFamily="34" charset="0"/>
              </a:rPr>
              <a:t>და ხაზს უსვამს ადამიანზე </a:t>
            </a:r>
            <a:r>
              <a:rPr lang="ka-GE" sz="2800" b="1" dirty="0">
                <a:effectLst/>
                <a:latin typeface="Sylfaen" panose="010A0502050306030303" pitchFamily="18" charset="0"/>
                <a:ea typeface="Calibri" panose="020F0502020204030204" pitchFamily="34" charset="0"/>
                <a:cs typeface="Calibri" panose="020F0502020204030204" pitchFamily="34" charset="0"/>
              </a:rPr>
              <a:t>გარემო მოვლენების გავლენის მნიშვნელობას</a:t>
            </a:r>
            <a:r>
              <a:rPr lang="ka-GE" sz="2800" dirty="0">
                <a:effectLst/>
                <a:latin typeface="Sylfaen" panose="010A0502050306030303" pitchFamily="18" charset="0"/>
                <a:ea typeface="Calibri" panose="020F0502020204030204" pitchFamily="34" charset="0"/>
                <a:cs typeface="Calibri" panose="020F0502020204030204" pitchFamily="34" charset="0"/>
              </a:rPr>
              <a:t>. ბიჰევიორისტები ცდილობენ ახსნან წესები, რომლის მიხედვითაც მყარდება კავშირი სტიმულსა და რეაქციას (ქცევას) შორის. </a:t>
            </a:r>
            <a:endParaRPr lang="en-US" sz="2800" dirty="0">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887911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D0544-C4E2-43FA-A8E0-5D83E80ED5E5}"/>
              </a:ext>
            </a:extLst>
          </p:cNvPr>
          <p:cNvSpPr>
            <a:spLocks noGrp="1"/>
          </p:cNvSpPr>
          <p:nvPr>
            <p:ph type="title"/>
          </p:nvPr>
        </p:nvSpPr>
        <p:spPr/>
        <p:txBody>
          <a:bodyPr>
            <a:normAutofit fontScale="90000"/>
          </a:bodyPr>
          <a:lstStyle/>
          <a:p>
            <a:br>
              <a:rPr lang="en-US" sz="1800" dirty="0">
                <a:effectLst/>
                <a:latin typeface="Times New Roman" panose="02020603050405020304" pitchFamily="18" charset="0"/>
                <a:ea typeface="Times New Roman" panose="02020603050405020304" pitchFamily="18" charset="0"/>
              </a:rPr>
            </a:br>
            <a:r>
              <a:rPr lang="ka-GE" b="1" dirty="0">
                <a:ea typeface="Times New Roman" panose="02020603050405020304" pitchFamily="18" charset="0"/>
                <a:cs typeface="Sylfaen" panose="010A0502050306030303" pitchFamily="18" charset="0"/>
              </a:rPr>
              <a:t>ბიჰევიორიზმის ძირითადი პოსტულატები</a:t>
            </a:r>
            <a:endParaRPr lang="en-US" dirty="0"/>
          </a:p>
        </p:txBody>
      </p:sp>
      <p:sp>
        <p:nvSpPr>
          <p:cNvPr id="3" name="Content Placeholder 2">
            <a:extLst>
              <a:ext uri="{FF2B5EF4-FFF2-40B4-BE49-F238E27FC236}">
                <a16:creationId xmlns:a16="http://schemas.microsoft.com/office/drawing/2014/main" id="{8B46B572-E5BD-49DD-BE48-1F0BC50CA2EA}"/>
              </a:ext>
            </a:extLst>
          </p:cNvPr>
          <p:cNvSpPr>
            <a:spLocks noGrp="1"/>
          </p:cNvSpPr>
          <p:nvPr>
            <p:ph idx="1"/>
          </p:nvPr>
        </p:nvSpPr>
        <p:spPr/>
        <p:txBody>
          <a:bodyPr>
            <a:normAutofit fontScale="92500" lnSpcReduction="10000"/>
          </a:bodyPr>
          <a:lstStyle/>
          <a:p>
            <a:r>
              <a:rPr lang="de-DE" sz="2800" dirty="0">
                <a:effectLst/>
                <a:latin typeface="Sylfaen" panose="010A0502050306030303" pitchFamily="18" charset="0"/>
                <a:ea typeface="Times New Roman" panose="02020603050405020304" pitchFamily="18" charset="0"/>
                <a:cs typeface="Sylfaen" panose="010A0502050306030303" pitchFamily="18" charset="0"/>
              </a:rPr>
              <a:t>ბიჰევიორისტები</a:t>
            </a:r>
            <a:r>
              <a:rPr lang="ka-GE" sz="2800" dirty="0">
                <a:effectLst/>
                <a:latin typeface="Sylfaen" panose="010A0502050306030303" pitchFamily="18" charset="0"/>
                <a:ea typeface="Times New Roman" panose="02020603050405020304" pitchFamily="18" charset="0"/>
                <a:cs typeface="Sylfaen" panose="010A0502050306030303" pitchFamily="18" charset="0"/>
              </a:rPr>
              <a:t> (ჯ. უოტსონი, ე. თორნდაიკი, ბ.ფ. სკინერი)</a:t>
            </a:r>
            <a:r>
              <a:rPr lang="de-DE" sz="2800" dirty="0">
                <a:effectLst/>
                <a:latin typeface="Sylfaen" panose="010A0502050306030303" pitchFamily="18" charset="0"/>
                <a:ea typeface="Times New Roman" panose="02020603050405020304" pitchFamily="18" charset="0"/>
                <a:cs typeface="Sylfaen" panose="010A0502050306030303" pitchFamily="18" charset="0"/>
              </a:rPr>
              <a:t> მიიჩნევენ</a:t>
            </a:r>
            <a:r>
              <a:rPr lang="ka-GE" sz="2800" dirty="0">
                <a:effectLst/>
                <a:latin typeface="Sylfaen" panose="010A0502050306030303" pitchFamily="18" charset="0"/>
                <a:ea typeface="Times New Roman" panose="02020603050405020304" pitchFamily="18" charset="0"/>
                <a:cs typeface="Sylfaen" panose="010A0502050306030303" pitchFamily="18" charset="0"/>
              </a:rPr>
              <a:t>, რომ </a:t>
            </a:r>
            <a:r>
              <a:rPr lang="ka-GE" sz="2800" b="1" dirty="0">
                <a:effectLst/>
                <a:latin typeface="Sylfaen" panose="010A0502050306030303" pitchFamily="18" charset="0"/>
                <a:ea typeface="Times New Roman" panose="02020603050405020304" pitchFamily="18" charset="0"/>
                <a:cs typeface="Sylfaen" panose="010A0502050306030303" pitchFamily="18" charset="0"/>
              </a:rPr>
              <a:t>ფსიქო­ლოგიამ </a:t>
            </a:r>
            <a:r>
              <a:rPr lang="ka-GE" sz="2800" b="1" dirty="0">
                <a:effectLst/>
                <a:latin typeface="Sylfaen" panose="010A0502050306030303" pitchFamily="18" charset="0"/>
                <a:ea typeface="Times New Roman" panose="02020603050405020304" pitchFamily="18" charset="0"/>
              </a:rPr>
              <a:t>უნდა შეისწავლოს მხოლოდ უშუალო დაკვირვებისთვის მისაწვდომი მოვლენები (ქვევა). </a:t>
            </a:r>
            <a:r>
              <a:rPr lang="de-DE" sz="2800" dirty="0">
                <a:effectLst/>
                <a:latin typeface="Sylfaen" panose="010A0502050306030303" pitchFamily="18" charset="0"/>
                <a:ea typeface="Times New Roman" panose="02020603050405020304" pitchFamily="18" charset="0"/>
                <a:cs typeface="Sylfaen" panose="010A0502050306030303" pitchFamily="18" charset="0"/>
              </a:rPr>
              <a:t>ცნობიერების</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შესწავლა</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კვლევის</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მეცნიერული</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მეთოდებით</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შეუძლებელია </a:t>
            </a:r>
            <a:r>
              <a:rPr lang="ka-GE" sz="2800" dirty="0">
                <a:effectLst/>
                <a:latin typeface="Sylfaen" panose="010A0502050306030303" pitchFamily="18" charset="0"/>
                <a:ea typeface="Times New Roman" panose="02020603050405020304" pitchFamily="18" charset="0"/>
                <a:cs typeface="Sylfaen" panose="010A0502050306030303" pitchFamily="18" charset="0"/>
              </a:rPr>
              <a:t>-</a:t>
            </a:r>
            <a:r>
              <a:rPr lang="ka-G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მისი</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დაფარულობისა</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და</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სუბიექტურობის</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გამო</a:t>
            </a:r>
            <a:r>
              <a:rPr lang="de-DE" sz="2800" dirty="0">
                <a:effectLst/>
                <a:latin typeface="Sylfaen" panose="010A0502050306030303" pitchFamily="18" charset="0"/>
                <a:ea typeface="Times New Roman" panose="02020603050405020304" pitchFamily="18" charset="0"/>
              </a:rPr>
              <a:t>. </a:t>
            </a:r>
            <a:r>
              <a:rPr lang="ka-GE" sz="2800" dirty="0">
                <a:effectLst/>
                <a:latin typeface="Sylfaen" panose="010A0502050306030303" pitchFamily="18" charset="0"/>
                <a:ea typeface="Times New Roman" panose="02020603050405020304" pitchFamily="18" charset="0"/>
              </a:rPr>
              <a:t>ამიტომ, </a:t>
            </a:r>
            <a:r>
              <a:rPr lang="de-DE" sz="2800" dirty="0">
                <a:effectLst/>
                <a:latin typeface="Sylfaen" panose="010A0502050306030303" pitchFamily="18" charset="0"/>
                <a:ea typeface="Times New Roman" panose="02020603050405020304" pitchFamily="18" charset="0"/>
                <a:cs typeface="Sylfaen" panose="010A0502050306030303" pitchFamily="18" charset="0"/>
              </a:rPr>
              <a:t>ისინი</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თვლიან</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რომ</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მეცნიერული</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ფსიქოლოგიის</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შესწავლის</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საგანი</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უნდა</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იყოს</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ადამიანის</a:t>
            </a:r>
            <a:r>
              <a:rPr lang="de-DE" sz="2800" dirty="0">
                <a:effectLst/>
                <a:latin typeface="Sylfaen" panose="010A0502050306030303" pitchFamily="18" charset="0"/>
                <a:ea typeface="Times New Roman" panose="02020603050405020304" pitchFamily="18" charset="0"/>
              </a:rPr>
              <a:t> </a:t>
            </a:r>
            <a:r>
              <a:rPr lang="de-DE" sz="2800" dirty="0">
                <a:effectLst/>
                <a:latin typeface="Sylfaen" panose="010A0502050306030303" pitchFamily="18" charset="0"/>
                <a:ea typeface="Times New Roman" panose="02020603050405020304" pitchFamily="18" charset="0"/>
                <a:cs typeface="Sylfaen" panose="010A0502050306030303" pitchFamily="18" charset="0"/>
              </a:rPr>
              <a:t>ქცევა</a:t>
            </a:r>
            <a:r>
              <a:rPr lang="de-DE" sz="2800" dirty="0">
                <a:effectLst/>
                <a:latin typeface="Sylfaen" panose="010A0502050306030303" pitchFamily="18" charset="0"/>
                <a:ea typeface="Times New Roman" panose="02020603050405020304" pitchFamily="18" charset="0"/>
              </a:rPr>
              <a:t> </a:t>
            </a:r>
            <a:r>
              <a:rPr lang="de-DE" sz="2800" b="1" dirty="0">
                <a:effectLst/>
                <a:latin typeface="Sylfaen" panose="010A0502050306030303" pitchFamily="18" charset="0"/>
                <a:ea typeface="Times New Roman" panose="02020603050405020304" pitchFamily="18" charset="0"/>
                <a:cs typeface="Sylfaen" panose="010A0502050306030303" pitchFamily="18" charset="0"/>
              </a:rPr>
              <a:t>და</a:t>
            </a:r>
            <a:r>
              <a:rPr lang="de-DE" sz="2800" b="1" dirty="0">
                <a:effectLst/>
                <a:latin typeface="Sylfaen" panose="010A0502050306030303" pitchFamily="18" charset="0"/>
                <a:ea typeface="Times New Roman" panose="02020603050405020304" pitchFamily="18" charset="0"/>
              </a:rPr>
              <a:t> </a:t>
            </a:r>
            <a:r>
              <a:rPr lang="de-DE" sz="2800" b="1" dirty="0">
                <a:effectLst/>
                <a:latin typeface="Sylfaen" panose="010A0502050306030303" pitchFamily="18" charset="0"/>
                <a:ea typeface="Times New Roman" panose="02020603050405020304" pitchFamily="18" charset="0"/>
                <a:cs typeface="Sylfaen" panose="010A0502050306030303" pitchFamily="18" charset="0"/>
              </a:rPr>
              <a:t>არა</a:t>
            </a:r>
            <a:r>
              <a:rPr lang="de-DE" sz="2800" b="1" dirty="0">
                <a:effectLst/>
                <a:latin typeface="Sylfaen" panose="010A0502050306030303" pitchFamily="18" charset="0"/>
                <a:ea typeface="Times New Roman" panose="02020603050405020304" pitchFamily="18" charset="0"/>
              </a:rPr>
              <a:t> </a:t>
            </a:r>
            <a:r>
              <a:rPr lang="de-DE" sz="2800" b="1" dirty="0">
                <a:effectLst/>
                <a:latin typeface="Sylfaen" panose="010A0502050306030303" pitchFamily="18" charset="0"/>
                <a:ea typeface="Times New Roman" panose="02020603050405020304" pitchFamily="18" charset="0"/>
                <a:cs typeface="Sylfaen" panose="010A0502050306030303" pitchFamily="18" charset="0"/>
              </a:rPr>
              <a:t>მისი</a:t>
            </a:r>
            <a:r>
              <a:rPr lang="de-DE" sz="2800" b="1" dirty="0">
                <a:effectLst/>
                <a:latin typeface="Sylfaen" panose="010A0502050306030303" pitchFamily="18" charset="0"/>
                <a:ea typeface="Times New Roman" panose="02020603050405020304" pitchFamily="18" charset="0"/>
              </a:rPr>
              <a:t> </a:t>
            </a:r>
            <a:r>
              <a:rPr lang="de-DE" sz="2800" b="1" dirty="0">
                <a:effectLst/>
                <a:latin typeface="Sylfaen" panose="010A0502050306030303" pitchFamily="18" charset="0"/>
                <a:ea typeface="Times New Roman" panose="02020603050405020304" pitchFamily="18" charset="0"/>
                <a:cs typeface="Sylfaen" panose="010A0502050306030303" pitchFamily="18" charset="0"/>
              </a:rPr>
              <a:t>შინაგანი</a:t>
            </a:r>
            <a:r>
              <a:rPr lang="de-DE" sz="2800" b="1" dirty="0">
                <a:effectLst/>
                <a:latin typeface="Sylfaen" panose="010A0502050306030303" pitchFamily="18" charset="0"/>
                <a:ea typeface="Times New Roman" panose="02020603050405020304" pitchFamily="18" charset="0"/>
              </a:rPr>
              <a:t> </a:t>
            </a:r>
            <a:r>
              <a:rPr lang="de-DE" sz="2800" b="1" dirty="0">
                <a:effectLst/>
                <a:latin typeface="Sylfaen" panose="010A0502050306030303" pitchFamily="18" charset="0"/>
                <a:ea typeface="Times New Roman" panose="02020603050405020304" pitchFamily="18" charset="0"/>
                <a:cs typeface="Sylfaen" panose="010A0502050306030303" pitchFamily="18" charset="0"/>
              </a:rPr>
              <a:t>სამყარო</a:t>
            </a:r>
            <a:r>
              <a:rPr lang="de-DE" sz="2800" b="1" dirty="0">
                <a:effectLst/>
                <a:latin typeface="Sylfaen" panose="010A0502050306030303" pitchFamily="18" charset="0"/>
                <a:ea typeface="Times New Roman" panose="02020603050405020304" pitchFamily="18" charset="0"/>
              </a:rPr>
              <a:t> (</a:t>
            </a:r>
            <a:r>
              <a:rPr lang="de-DE" sz="2800" b="1" dirty="0">
                <a:effectLst/>
                <a:latin typeface="Sylfaen" panose="010A0502050306030303" pitchFamily="18" charset="0"/>
                <a:ea typeface="Times New Roman" panose="02020603050405020304" pitchFamily="18" charset="0"/>
                <a:cs typeface="Sylfaen" panose="010A0502050306030303" pitchFamily="18" charset="0"/>
              </a:rPr>
              <a:t>აზროვნება</a:t>
            </a:r>
            <a:r>
              <a:rPr lang="de-DE" sz="2800" b="1" dirty="0">
                <a:effectLst/>
                <a:latin typeface="Sylfaen" panose="010A0502050306030303" pitchFamily="18" charset="0"/>
                <a:ea typeface="Times New Roman" panose="02020603050405020304" pitchFamily="18" charset="0"/>
              </a:rPr>
              <a:t>, </a:t>
            </a:r>
            <a:r>
              <a:rPr lang="de-DE" sz="2800" b="1" dirty="0">
                <a:effectLst/>
                <a:latin typeface="Sylfaen" panose="010A0502050306030303" pitchFamily="18" charset="0"/>
                <a:ea typeface="Times New Roman" panose="02020603050405020304" pitchFamily="18" charset="0"/>
                <a:cs typeface="Sylfaen" panose="010A0502050306030303" pitchFamily="18" charset="0"/>
              </a:rPr>
              <a:t>გრძნობები</a:t>
            </a:r>
            <a:r>
              <a:rPr lang="de-DE" sz="2800" b="1" dirty="0">
                <a:effectLst/>
                <a:latin typeface="Sylfaen" panose="010A0502050306030303" pitchFamily="18" charset="0"/>
                <a:ea typeface="Times New Roman" panose="02020603050405020304" pitchFamily="18" charset="0"/>
              </a:rPr>
              <a:t> </a:t>
            </a:r>
            <a:r>
              <a:rPr lang="de-DE" sz="2800" b="1" dirty="0">
                <a:effectLst/>
                <a:latin typeface="Sylfaen" panose="010A0502050306030303" pitchFamily="18" charset="0"/>
                <a:ea typeface="Times New Roman" panose="02020603050405020304" pitchFamily="18" charset="0"/>
                <a:cs typeface="Sylfaen" panose="010A0502050306030303" pitchFamily="18" charset="0"/>
              </a:rPr>
              <a:t>და</a:t>
            </a:r>
            <a:r>
              <a:rPr lang="de-DE" sz="2800" b="1" dirty="0">
                <a:effectLst/>
                <a:latin typeface="Sylfaen" panose="010A0502050306030303" pitchFamily="18" charset="0"/>
                <a:ea typeface="Times New Roman" panose="02020603050405020304" pitchFamily="18" charset="0"/>
              </a:rPr>
              <a:t> </a:t>
            </a:r>
            <a:r>
              <a:rPr lang="de-DE" sz="2800" b="1" dirty="0">
                <a:effectLst/>
                <a:latin typeface="Sylfaen" panose="010A0502050306030303" pitchFamily="18" charset="0"/>
                <a:ea typeface="Times New Roman" panose="02020603050405020304" pitchFamily="18" charset="0"/>
                <a:cs typeface="Sylfaen" panose="010A0502050306030303" pitchFamily="18" charset="0"/>
              </a:rPr>
              <a:t>სხვა</a:t>
            </a:r>
            <a:r>
              <a:rPr lang="de-DE" sz="2800" b="1" dirty="0">
                <a:effectLst/>
                <a:latin typeface="Sylfaen" panose="010A0502050306030303" pitchFamily="18" charset="0"/>
                <a:ea typeface="Times New Roman" panose="02020603050405020304" pitchFamily="18" charset="0"/>
              </a:rPr>
              <a:t>)</a:t>
            </a:r>
            <a:r>
              <a:rPr lang="ka-GE" sz="2800" b="1" dirty="0">
                <a:effectLst/>
                <a:latin typeface="Sylfaen" panose="010A0502050306030303" pitchFamily="18" charset="0"/>
                <a:ea typeface="Times New Roman" panose="02020603050405020304" pitchFamily="18" charset="0"/>
              </a:rPr>
              <a:t>.</a:t>
            </a:r>
            <a:endParaRPr lang="en-US" sz="2800" b="1"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620608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5F20C-2794-4C35-A54B-B07B57A58A82}"/>
              </a:ext>
            </a:extLst>
          </p:cNvPr>
          <p:cNvSpPr>
            <a:spLocks noGrp="1"/>
          </p:cNvSpPr>
          <p:nvPr>
            <p:ph type="title"/>
          </p:nvPr>
        </p:nvSpPr>
        <p:spPr/>
        <p:txBody>
          <a:bodyPr>
            <a:normAutofit fontScale="90000"/>
          </a:bodyPr>
          <a:lstStyle/>
          <a:p>
            <a:br>
              <a:rPr lang="en-US" sz="1800" dirty="0">
                <a:effectLst/>
                <a:latin typeface="Times New Roman" panose="02020603050405020304" pitchFamily="18" charset="0"/>
                <a:ea typeface="Times New Roman" panose="02020603050405020304" pitchFamily="18" charset="0"/>
              </a:rPr>
            </a:br>
            <a:r>
              <a:rPr lang="ka-GE" b="1" dirty="0">
                <a:ea typeface="Times New Roman" panose="02020603050405020304" pitchFamily="18" charset="0"/>
                <a:cs typeface="Sylfaen" panose="010A0502050306030303" pitchFamily="18" charset="0"/>
              </a:rPr>
              <a:t>ბიჰევიორიზმის ძირითადი პოსტულატები</a:t>
            </a:r>
            <a:endParaRPr lang="en-US" dirty="0"/>
          </a:p>
        </p:txBody>
      </p:sp>
      <p:sp>
        <p:nvSpPr>
          <p:cNvPr id="3" name="Content Placeholder 2">
            <a:extLst>
              <a:ext uri="{FF2B5EF4-FFF2-40B4-BE49-F238E27FC236}">
                <a16:creationId xmlns:a16="http://schemas.microsoft.com/office/drawing/2014/main" id="{1453123F-4966-4C7C-B418-F28D731EA166}"/>
              </a:ext>
            </a:extLst>
          </p:cNvPr>
          <p:cNvSpPr>
            <a:spLocks noGrp="1"/>
          </p:cNvSpPr>
          <p:nvPr>
            <p:ph idx="1"/>
          </p:nvPr>
        </p:nvSpPr>
        <p:spPr/>
        <p:txBody>
          <a:bodyPr>
            <a:normAutofit fontScale="85000" lnSpcReduction="10000"/>
          </a:bodyPr>
          <a:lstStyle/>
          <a:p>
            <a:r>
              <a:rPr lang="ka-GE" sz="2800" dirty="0">
                <a:effectLst/>
                <a:latin typeface="Sylfaen" panose="010A0502050306030303" pitchFamily="18" charset="0"/>
                <a:ea typeface="Calibri" panose="020F0502020204030204" pitchFamily="34" charset="0"/>
                <a:cs typeface="Calibri" panose="020F0502020204030204" pitchFamily="34" charset="0"/>
              </a:rPr>
              <a:t>ბიჰევიორისტების აზრით, </a:t>
            </a:r>
            <a:r>
              <a:rPr lang="ka-GE" sz="2800" b="1" dirty="0">
                <a:effectLst/>
                <a:latin typeface="Sylfaen" panose="010A0502050306030303" pitchFamily="18" charset="0"/>
                <a:ea typeface="Calibri" panose="020F0502020204030204" pitchFamily="34" charset="0"/>
                <a:cs typeface="Calibri" panose="020F0502020204030204" pitchFamily="34" charset="0"/>
              </a:rPr>
              <a:t>არ არსებობს ახალი ინფორმაციის თავისთავად დაუფლების წინაპირობები</a:t>
            </a:r>
            <a:r>
              <a:rPr lang="ka-GE" sz="2800" dirty="0">
                <a:effectLst/>
                <a:latin typeface="Sylfaen" panose="010A0502050306030303" pitchFamily="18" charset="0"/>
                <a:ea typeface="Calibri" panose="020F0502020204030204" pitchFamily="34" charset="0"/>
                <a:cs typeface="Calibri" panose="020F0502020204030204" pitchFamily="34" charset="0"/>
              </a:rPr>
              <a:t>. </a:t>
            </a:r>
            <a:r>
              <a:rPr lang="ka-GE" sz="2800" b="1" dirty="0">
                <a:effectLst/>
                <a:latin typeface="Sylfaen" panose="010A0502050306030303" pitchFamily="18" charset="0"/>
                <a:ea typeface="Calibri" panose="020F0502020204030204" pitchFamily="34" charset="0"/>
                <a:cs typeface="Calibri" panose="020F0502020204030204" pitchFamily="34" charset="0"/>
              </a:rPr>
              <a:t>ინფორმაცია ადამიანს (ბავშვს) გარედან  მიეწოდება. </a:t>
            </a:r>
            <a:r>
              <a:rPr lang="ka-GE" sz="2800" dirty="0">
                <a:effectLst/>
                <a:latin typeface="Sylfaen" panose="010A0502050306030303" pitchFamily="18" charset="0"/>
                <a:ea typeface="Calibri" panose="020F0502020204030204" pitchFamily="34" charset="0"/>
                <a:cs typeface="Calibri" panose="020F0502020204030204" pitchFamily="34" charset="0"/>
              </a:rPr>
              <a:t>სწავლის პროცესში ცენტრალური ფიგურაა მასწავლებელი (მოზრდილი). იგი გარკვეული ინსტრუქციებითა და მითითებებით ასწავლის ბავშვს. ჩვეულებრივ, ინფორმაცია გულდასმით არის გაანალიზებული, დანაწევრებული დავალებებად და მოსწავლეს (ბავშვს) თანამიმდევრობით მიეწოდება. მოზრდილი (მასწავლებელი)  ფლობს ინფორმაციას და მისი მოვალეობაა ბავშვს ცოდნა გადასცეს. </a:t>
            </a:r>
            <a:endParaRPr lang="en-US" sz="2800" dirty="0">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915061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13EC2-F4DD-4F76-8C5E-AF2CEDB721FE}"/>
              </a:ext>
            </a:extLst>
          </p:cNvPr>
          <p:cNvSpPr>
            <a:spLocks noGrp="1"/>
          </p:cNvSpPr>
          <p:nvPr>
            <p:ph type="title"/>
          </p:nvPr>
        </p:nvSpPr>
        <p:spPr/>
        <p:txBody>
          <a:bodyPr/>
          <a:lstStyle/>
          <a:p>
            <a:r>
              <a:rPr lang="ka-GE" sz="4000" b="1" dirty="0">
                <a:effectLst/>
                <a:latin typeface="Sylfaen" panose="010A0502050306030303" pitchFamily="18" charset="0"/>
                <a:ea typeface="Times New Roman" panose="02020603050405020304" pitchFamily="18" charset="0"/>
                <a:cs typeface="Sylfaen" panose="010A0502050306030303" pitchFamily="18" charset="0"/>
              </a:rPr>
              <a:t>ჯ. უოტსონის შეხედულება </a:t>
            </a:r>
            <a:br>
              <a:rPr lang="en-US" sz="1800" dirty="0">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C903FDD-2418-4041-8BC4-909928B18217}"/>
              </a:ext>
            </a:extLst>
          </p:cNvPr>
          <p:cNvSpPr>
            <a:spLocks noGrp="1"/>
          </p:cNvSpPr>
          <p:nvPr>
            <p:ph idx="1"/>
          </p:nvPr>
        </p:nvSpPr>
        <p:spPr>
          <a:xfrm>
            <a:off x="677334" y="1633928"/>
            <a:ext cx="8596668" cy="4721901"/>
          </a:xfrm>
        </p:spPr>
        <p:txBody>
          <a:bodyPr>
            <a:normAutofit lnSpcReduction="10000"/>
          </a:bodyPr>
          <a:lstStyle/>
          <a:p>
            <a:r>
              <a:rPr lang="ka-GE" sz="2400" dirty="0">
                <a:effectLst/>
                <a:latin typeface="Sylfaen" panose="010A0502050306030303" pitchFamily="18" charset="0"/>
                <a:ea typeface="Times New Roman" panose="02020603050405020304" pitchFamily="18" charset="0"/>
                <a:cs typeface="Sylfaen" panose="010A0502050306030303" pitchFamily="18" charset="0"/>
              </a:rPr>
              <a:t>ბიჰევიორიზმის ფუძემდებლად მიჩნეულია  ჯ. უოტსონი</a:t>
            </a:r>
            <a:r>
              <a:rPr lang="en-US" sz="2400" dirty="0">
                <a:effectLst/>
                <a:latin typeface="Sylfaen" panose="010A0502050306030303" pitchFamily="18" charset="0"/>
                <a:ea typeface="Times New Roman" panose="02020603050405020304" pitchFamily="18" charset="0"/>
                <a:cs typeface="Sylfaen" panose="010A0502050306030303" pitchFamily="18" charset="0"/>
              </a:rPr>
              <a:t> </a:t>
            </a:r>
            <a:r>
              <a:rPr lang="en-US" sz="1800" dirty="0">
                <a:effectLst/>
                <a:latin typeface="Calibri" panose="020F0502020204030204" pitchFamily="34" charset="0"/>
                <a:ea typeface="Calibri" panose="020F0502020204030204" pitchFamily="34" charset="0"/>
              </a:rPr>
              <a:t>1878-1958</a:t>
            </a:r>
            <a:r>
              <a:rPr lang="en-US" sz="2400" dirty="0">
                <a:effectLst/>
                <a:latin typeface="Sylfaen" panose="010A0502050306030303" pitchFamily="18" charset="0"/>
                <a:ea typeface="Times New Roman" panose="02020603050405020304" pitchFamily="18" charset="0"/>
                <a:cs typeface="Sylfaen" panose="010A0502050306030303" pitchFamily="18" charset="0"/>
              </a:rPr>
              <a:t> </a:t>
            </a:r>
            <a:r>
              <a:rPr lang="ka-GE" sz="2400" dirty="0">
                <a:effectLst/>
                <a:latin typeface="Sylfaen" panose="010A0502050306030303" pitchFamily="18" charset="0"/>
                <a:ea typeface="Times New Roman" panose="02020603050405020304" pitchFamily="18" charset="0"/>
                <a:cs typeface="Sylfaen" panose="010A0502050306030303" pitchFamily="18" charset="0"/>
              </a:rPr>
              <a:t>(განიცდიდა ი. პავლოვის იდეების გავლენას).  ჯ. უოტსონის თანახმად, </a:t>
            </a:r>
            <a:r>
              <a:rPr lang="ka-GE" sz="2400" b="1" dirty="0">
                <a:effectLst/>
                <a:latin typeface="Sylfaen" panose="010A0502050306030303" pitchFamily="18" charset="0"/>
                <a:ea typeface="Times New Roman" panose="02020603050405020304" pitchFamily="18" charset="0"/>
                <a:cs typeface="Sylfaen" panose="010A0502050306030303" pitchFamily="18" charset="0"/>
              </a:rPr>
              <a:t>ადამიანი იბადება რეფლექსების გარკვეული რაოდენობით</a:t>
            </a:r>
            <a:r>
              <a:rPr lang="ka-GE" sz="2400" dirty="0">
                <a:effectLst/>
                <a:latin typeface="Sylfaen" panose="010A0502050306030303" pitchFamily="18" charset="0"/>
                <a:ea typeface="Times New Roman" panose="02020603050405020304" pitchFamily="18" charset="0"/>
                <a:cs typeface="Sylfaen" panose="010A0502050306030303" pitchFamily="18" charset="0"/>
              </a:rPr>
              <a:t>. განვითარება </a:t>
            </a:r>
            <a:r>
              <a:rPr lang="ka-GE" sz="2400" b="1" dirty="0">
                <a:effectLst/>
                <a:latin typeface="Sylfaen" panose="010A0502050306030303" pitchFamily="18" charset="0"/>
                <a:ea typeface="Times New Roman" panose="02020603050405020304" pitchFamily="18" charset="0"/>
                <a:cs typeface="Sylfaen" panose="010A0502050306030303" pitchFamily="18" charset="0"/>
              </a:rPr>
              <a:t>(სწავლა) კი წარმოადგენს რეფლექსების საფუძველზე განხორციელებულ კლასიკურ განპირობებას</a:t>
            </a:r>
            <a:r>
              <a:rPr lang="ka-GE" sz="2400" dirty="0">
                <a:effectLst/>
                <a:latin typeface="Sylfaen" panose="010A0502050306030303" pitchFamily="18" charset="0"/>
                <a:ea typeface="Times New Roman" panose="02020603050405020304" pitchFamily="18" charset="0"/>
                <a:cs typeface="Sylfaen" panose="010A0502050306030303" pitchFamily="18" charset="0"/>
              </a:rPr>
              <a:t>.</a:t>
            </a:r>
            <a:endParaRPr lang="ka-GE" sz="2400" dirty="0">
              <a:solidFill>
                <a:srgbClr val="FF6600"/>
              </a:solidFill>
              <a:latin typeface="Sylfaen" panose="010A0502050306030303" pitchFamily="18" charset="0"/>
              <a:ea typeface="Times New Roman" panose="02020603050405020304" pitchFamily="18" charset="0"/>
              <a:cs typeface="Sylfaen" panose="010A0502050306030303" pitchFamily="18" charset="0"/>
            </a:endParaRPr>
          </a:p>
          <a:p>
            <a:endParaRPr lang="en-US" sz="2400" dirty="0">
              <a:effectLst/>
              <a:latin typeface="Times New Roman" panose="02020603050405020304" pitchFamily="18" charset="0"/>
              <a:ea typeface="Times New Roman" panose="02020603050405020304" pitchFamily="18" charset="0"/>
            </a:endParaRPr>
          </a:p>
          <a:p>
            <a:r>
              <a:rPr lang="ka-GE" sz="2400" dirty="0">
                <a:effectLst/>
                <a:latin typeface="Sylfaen" panose="010A0502050306030303" pitchFamily="18" charset="0"/>
                <a:ea typeface="Times New Roman" panose="02020603050405020304" pitchFamily="18" charset="0"/>
              </a:rPr>
              <a:t>შესაძლოა ჩვენი ბევრი </a:t>
            </a:r>
            <a:r>
              <a:rPr lang="ka-GE" sz="2400" b="1" dirty="0">
                <a:effectLst/>
                <a:latin typeface="Sylfaen" panose="010A0502050306030303" pitchFamily="18" charset="0"/>
                <a:ea typeface="Times New Roman" panose="02020603050405020304" pitchFamily="18" charset="0"/>
              </a:rPr>
              <a:t>ემოციური რეაქცია </a:t>
            </a:r>
            <a:r>
              <a:rPr lang="ka-GE" sz="2400" dirty="0">
                <a:effectLst/>
                <a:latin typeface="Sylfaen" panose="010A0502050306030303" pitchFamily="18" charset="0"/>
                <a:ea typeface="Times New Roman" panose="02020603050405020304" pitchFamily="18" charset="0"/>
              </a:rPr>
              <a:t>სხვადასხვა სიტუაციაზე ნასწავლი იყოს კლასიკური განპირობების გზით. მაგალითად, </a:t>
            </a:r>
            <a:r>
              <a:rPr lang="ka-GE" sz="2400" b="1" dirty="0">
                <a:effectLst/>
                <a:latin typeface="Sylfaen" panose="010A0502050306030303" pitchFamily="18" charset="0"/>
                <a:ea typeface="Times New Roman" panose="02020603050405020304" pitchFamily="18" charset="0"/>
              </a:rPr>
              <a:t>ბავშვმა შეიძლება ტირილი დაიწყოს თეთრხალათიანი ადამიანის დანახვისას, თუკი ადრე მას ექიმმა რაიმე მტკივნეული პროცედურა ჩაუტარა.</a:t>
            </a:r>
            <a:endParaRPr lang="en-US" sz="2400" b="1" dirty="0">
              <a:effectLst/>
              <a:latin typeface="Times New Roman" panose="02020603050405020304" pitchFamily="18" charset="0"/>
              <a:ea typeface="Times New Roman" panose="02020603050405020304" pitchFamily="18" charset="0"/>
            </a:endParaRPr>
          </a:p>
          <a:p>
            <a:endParaRPr lang="en-US" dirty="0"/>
          </a:p>
        </p:txBody>
      </p:sp>
      <p:grpSp>
        <p:nvGrpSpPr>
          <p:cNvPr id="5" name="Group 4">
            <a:extLst>
              <a:ext uri="{FF2B5EF4-FFF2-40B4-BE49-F238E27FC236}">
                <a16:creationId xmlns:a16="http://schemas.microsoft.com/office/drawing/2014/main" id="{537F3CF2-5391-489B-8896-2DC14E527BCD}"/>
              </a:ext>
            </a:extLst>
          </p:cNvPr>
          <p:cNvGrpSpPr>
            <a:grpSpLocks/>
          </p:cNvGrpSpPr>
          <p:nvPr/>
        </p:nvGrpSpPr>
        <p:grpSpPr bwMode="auto">
          <a:xfrm>
            <a:off x="9170634" y="1715228"/>
            <a:ext cx="2776068" cy="2954426"/>
            <a:chOff x="1080" y="453"/>
            <a:chExt cx="2881" cy="3590"/>
          </a:xfrm>
        </p:grpSpPr>
        <p:sp>
          <p:nvSpPr>
            <p:cNvPr id="6" name="Rectangle 5">
              <a:extLst>
                <a:ext uri="{FF2B5EF4-FFF2-40B4-BE49-F238E27FC236}">
                  <a16:creationId xmlns:a16="http://schemas.microsoft.com/office/drawing/2014/main" id="{401E7455-1E54-4EC8-949E-A3FBDE983084}"/>
                </a:ext>
              </a:extLst>
            </p:cNvPr>
            <p:cNvSpPr>
              <a:spLocks noChangeArrowheads="1"/>
            </p:cNvSpPr>
            <p:nvPr/>
          </p:nvSpPr>
          <p:spPr bwMode="auto">
            <a:xfrm>
              <a:off x="1080" y="3869"/>
              <a:ext cx="2881"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7" name="Picture 6">
              <a:extLst>
                <a:ext uri="{FF2B5EF4-FFF2-40B4-BE49-F238E27FC236}">
                  <a16:creationId xmlns:a16="http://schemas.microsoft.com/office/drawing/2014/main" id="{23436DC9-19FA-42A3-9E2F-B7215512FF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 y="453"/>
              <a:ext cx="2707" cy="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93246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FA110-17F3-4D0F-8D16-98E74CA79981}"/>
              </a:ext>
            </a:extLst>
          </p:cNvPr>
          <p:cNvSpPr>
            <a:spLocks noGrp="1"/>
          </p:cNvSpPr>
          <p:nvPr>
            <p:ph type="title"/>
          </p:nvPr>
        </p:nvSpPr>
        <p:spPr>
          <a:xfrm>
            <a:off x="677334" y="609600"/>
            <a:ext cx="9171204" cy="1320800"/>
          </a:xfrm>
        </p:spPr>
        <p:txBody>
          <a:bodyPr/>
          <a:lstStyle/>
          <a:p>
            <a:r>
              <a:rPr lang="ka-GE" sz="3600" b="1" dirty="0">
                <a:effectLst/>
                <a:latin typeface="Sylfaen" panose="010A0502050306030303" pitchFamily="18" charset="0"/>
                <a:ea typeface="Times New Roman" panose="02020603050405020304" pitchFamily="18" charset="0"/>
                <a:cs typeface="Sylfaen" panose="010A0502050306030303" pitchFamily="18" charset="0"/>
              </a:rPr>
              <a:t>ჯ. უოტსონის შეხედულება</a:t>
            </a:r>
            <a:endParaRPr lang="en-US" dirty="0"/>
          </a:p>
        </p:txBody>
      </p:sp>
      <p:sp>
        <p:nvSpPr>
          <p:cNvPr id="3" name="Content Placeholder 2">
            <a:extLst>
              <a:ext uri="{FF2B5EF4-FFF2-40B4-BE49-F238E27FC236}">
                <a16:creationId xmlns:a16="http://schemas.microsoft.com/office/drawing/2014/main" id="{3BAE32BF-F02D-40E9-98F3-746EB5D2302E}"/>
              </a:ext>
            </a:extLst>
          </p:cNvPr>
          <p:cNvSpPr>
            <a:spLocks noGrp="1"/>
          </p:cNvSpPr>
          <p:nvPr>
            <p:ph idx="1"/>
          </p:nvPr>
        </p:nvSpPr>
        <p:spPr/>
        <p:txBody>
          <a:bodyPr>
            <a:noAutofit/>
          </a:bodyPr>
          <a:lstStyle/>
          <a:p>
            <a:r>
              <a:rPr lang="ka-GE" sz="2800" dirty="0">
                <a:effectLst/>
                <a:latin typeface="Sylfaen" panose="010A0502050306030303" pitchFamily="18" charset="0"/>
                <a:ea typeface="Calibri" panose="020F0502020204030204" pitchFamily="34" charset="0"/>
                <a:cs typeface="Calibri" panose="020F0502020204030204" pitchFamily="34" charset="0"/>
              </a:rPr>
              <a:t>”</a:t>
            </a:r>
            <a:r>
              <a:rPr lang="de-DE" sz="2800" dirty="0">
                <a:effectLst/>
                <a:latin typeface="Sylfaen" panose="010A0502050306030303" pitchFamily="18" charset="0"/>
                <a:ea typeface="Calibri" panose="020F0502020204030204" pitchFamily="34" charset="0"/>
                <a:cs typeface="Sylfaen" panose="010A0502050306030303" pitchFamily="18" charset="0"/>
              </a:rPr>
              <a:t>მომეცით</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რამდენიმე</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ჯანმრთელი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ჩვილი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ბავშვი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ka-GE" sz="2800" dirty="0">
                <a:effectLst/>
                <a:latin typeface="Sylfaen" panose="010A0502050306030303" pitchFamily="18" charset="0"/>
                <a:ea typeface="Calibri" panose="020F0502020204030204" pitchFamily="34" charset="0"/>
                <a:cs typeface="Calibri" panose="020F0502020204030204" pitchFamily="34" charset="0"/>
              </a:rPr>
              <a:t>და </a:t>
            </a:r>
            <a:r>
              <a:rPr lang="de-DE" sz="2800" dirty="0">
                <a:effectLst/>
                <a:latin typeface="Sylfaen" panose="010A0502050306030303" pitchFamily="18" charset="0"/>
                <a:ea typeface="Calibri" panose="020F0502020204030204" pitchFamily="34" charset="0"/>
                <a:cs typeface="Sylfaen" panose="010A0502050306030303" pitchFamily="18" charset="0"/>
              </a:rPr>
              <a:t>შესაძლებლობა</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აღვზარდო</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ისინი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სპეციალურ</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გარემოში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მე</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გაძლევთ</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გარანტიას</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რომ</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შემთხვევით</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შერჩეული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ერთი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მათგანისგან</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ნებისმიერი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პროფილის</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სპეციალისტს</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გამოვიყვან</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ექიმს</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მხატვარს</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ვაჭარს</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მათხოვარსა</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და</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ქურდსაც</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კი</a:t>
            </a:r>
            <a:r>
              <a:rPr lang="ka-G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მოუხედავათ</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მათი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მიდრეკილებისა</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ნიჭისა</a:t>
            </a:r>
            <a:r>
              <a:rPr lang="ka-GE" sz="2800" dirty="0">
                <a:effectLst/>
                <a:latin typeface="Sylfaen" panose="010A0502050306030303" pitchFamily="18" charset="0"/>
                <a:ea typeface="Calibri" panose="020F0502020204030204" pitchFamily="34" charset="0"/>
                <a:cs typeface="Sylfaen" panose="010A0502050306030303" pitchFamily="18" charset="0"/>
              </a:rPr>
              <a:t>,</a:t>
            </a:r>
            <a:r>
              <a:rPr lang="ka-G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მისი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წინაპრების</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საქმიანობისა</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და</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რასობრივი</a:t>
            </a:r>
            <a:r>
              <a:rPr lang="de-DE" sz="2800" dirty="0">
                <a:effectLst/>
                <a:latin typeface="Sylfaen" panose="010A0502050306030303" pitchFamily="18" charset="0"/>
                <a:ea typeface="Calibri" panose="020F0502020204030204" pitchFamily="34" charset="0"/>
                <a:cs typeface="Calibri" panose="020F0502020204030204" pitchFamily="34" charset="0"/>
              </a:rPr>
              <a:t> </a:t>
            </a:r>
            <a:r>
              <a:rPr lang="de-DE" sz="2800" dirty="0">
                <a:effectLst/>
                <a:latin typeface="Sylfaen" panose="010A0502050306030303" pitchFamily="18" charset="0"/>
                <a:ea typeface="Calibri" panose="020F0502020204030204" pitchFamily="34" charset="0"/>
                <a:cs typeface="Sylfaen" panose="010A0502050306030303" pitchFamily="18" charset="0"/>
              </a:rPr>
              <a:t>იდეოლოგიისა" </a:t>
            </a:r>
            <a:endParaRPr lang="en-US" sz="2800" dirty="0"/>
          </a:p>
        </p:txBody>
      </p:sp>
    </p:spTree>
    <p:extLst>
      <p:ext uri="{BB962C8B-B14F-4D97-AF65-F5344CB8AC3E}">
        <p14:creationId xmlns:p14="http://schemas.microsoft.com/office/powerpoint/2010/main" val="334567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07DB0-6BBB-4B54-BCC3-BF8B7972FD3F}"/>
              </a:ext>
            </a:extLst>
          </p:cNvPr>
          <p:cNvSpPr>
            <a:spLocks noGrp="1"/>
          </p:cNvSpPr>
          <p:nvPr>
            <p:ph type="title"/>
          </p:nvPr>
        </p:nvSpPr>
        <p:spPr>
          <a:xfrm>
            <a:off x="677334" y="609600"/>
            <a:ext cx="9156214" cy="1320800"/>
          </a:xfrm>
        </p:spPr>
        <p:txBody>
          <a:bodyPr>
            <a:normAutofit fontScale="90000"/>
          </a:bodyPr>
          <a:lstStyle/>
          <a:p>
            <a:pPr marL="0" marR="0" indent="360045">
              <a:spcBef>
                <a:spcPts val="500"/>
              </a:spcBef>
              <a:spcAft>
                <a:spcPts val="500"/>
              </a:spcAft>
            </a:pPr>
            <a:r>
              <a:rPr lang="ka-GE" sz="1800" dirty="0">
                <a:effectLst/>
                <a:latin typeface="Sylfaen" panose="010A0502050306030303" pitchFamily="18" charset="0"/>
                <a:ea typeface="Times New Roman" panose="02020603050405020304" pitchFamily="18" charset="0"/>
              </a:rPr>
              <a:t> </a:t>
            </a:r>
            <a:br>
              <a:rPr lang="en-US" sz="3200" dirty="0">
                <a:effectLst/>
                <a:latin typeface="Times New Roman" panose="02020603050405020304" pitchFamily="18" charset="0"/>
                <a:ea typeface="Times New Roman" panose="02020603050405020304" pitchFamily="18" charset="0"/>
              </a:rPr>
            </a:br>
            <a:r>
              <a:rPr lang="ka-GE" sz="3200" b="1" dirty="0">
                <a:effectLst/>
                <a:latin typeface="Sylfaen" panose="010A0502050306030303" pitchFamily="18" charset="0"/>
                <a:ea typeface="Times New Roman" panose="02020603050405020304" pitchFamily="18" charset="0"/>
              </a:rPr>
              <a:t>რა განსაზღვრავს კავშირს სტიმულებს, რეაქციებს და სტიმულ-რეაქციას შორის?</a:t>
            </a:r>
            <a:br>
              <a:rPr lang="en-US" sz="1800" dirty="0">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9560CDC6-54CB-42C2-9108-1A021429A1B3}"/>
              </a:ext>
            </a:extLst>
          </p:cNvPr>
          <p:cNvSpPr>
            <a:spLocks noGrp="1"/>
          </p:cNvSpPr>
          <p:nvPr>
            <p:ph idx="1"/>
          </p:nvPr>
        </p:nvSpPr>
        <p:spPr/>
        <p:txBody>
          <a:bodyPr>
            <a:normAutofit fontScale="92500" lnSpcReduction="20000"/>
          </a:bodyPr>
          <a:lstStyle/>
          <a:p>
            <a:pPr marL="0" marR="0" indent="360045" algn="just">
              <a:spcBef>
                <a:spcPts val="500"/>
              </a:spcBef>
              <a:spcAft>
                <a:spcPts val="500"/>
              </a:spcAft>
            </a:pPr>
            <a:r>
              <a:rPr lang="ka-GE" sz="2800" dirty="0">
                <a:effectLst/>
                <a:latin typeface="Sylfaen" panose="010A0502050306030303" pitchFamily="18" charset="0"/>
                <a:ea typeface="Times New Roman" panose="02020603050405020304" pitchFamily="18" charset="0"/>
              </a:rPr>
              <a:t>ი. პავლოვის და ჯ. უოტსონის თანახმად, ეს არის მათი ერთდროულად მიწოდება. მათი აზრით, ორი მოვლენის </a:t>
            </a:r>
            <a:r>
              <a:rPr lang="ka-GE" sz="2800" b="1" dirty="0">
                <a:effectLst/>
                <a:latin typeface="Sylfaen" panose="010A0502050306030303" pitchFamily="18" charset="0"/>
                <a:ea typeface="Times New Roman" panose="02020603050405020304" pitchFamily="18" charset="0"/>
              </a:rPr>
              <a:t>ერთდროულად აღმოცენება საკმარისია ასოციაციური სწავლისთვის</a:t>
            </a:r>
            <a:r>
              <a:rPr lang="ka-GE" sz="2800" dirty="0">
                <a:effectLst/>
                <a:latin typeface="Sylfaen" panose="010A0502050306030303" pitchFamily="18" charset="0"/>
                <a:ea typeface="Times New Roman" panose="02020603050405020304" pitchFamily="18" charset="0"/>
              </a:rPr>
              <a:t>. ე.ი. საკმარისია დავრეკოთ ზარი და მივცეთ საკვები </a:t>
            </a:r>
            <a:r>
              <a:rPr lang="en-US" sz="2800" dirty="0">
                <a:effectLst/>
                <a:latin typeface="Sylfaen" panose="010A0502050306030303" pitchFamily="18" charset="0"/>
                <a:ea typeface="Times New Roman" panose="02020603050405020304" pitchFamily="18" charset="0"/>
              </a:rPr>
              <a:t>X</a:t>
            </a:r>
            <a:r>
              <a:rPr lang="ka-GE" sz="2800" dirty="0">
                <a:effectLst/>
                <a:latin typeface="Sylfaen" panose="010A0502050306030303" pitchFamily="18" charset="0"/>
                <a:ea typeface="Times New Roman" panose="02020603050405020304" pitchFamily="18" charset="0"/>
              </a:rPr>
              <a:t>-ჯერ, რათა ადგილი ჰქონდეს სწავლას.</a:t>
            </a:r>
          </a:p>
          <a:p>
            <a:pPr marL="0" marR="0" indent="0" algn="just">
              <a:spcBef>
                <a:spcPts val="500"/>
              </a:spcBef>
              <a:spcAft>
                <a:spcPts val="500"/>
              </a:spcAft>
              <a:buNone/>
            </a:pPr>
            <a:endParaRPr lang="en-US" sz="2800" dirty="0">
              <a:effectLst/>
              <a:latin typeface="Times New Roman" panose="02020603050405020304" pitchFamily="18" charset="0"/>
              <a:ea typeface="Times New Roman" panose="02020603050405020304" pitchFamily="18" charset="0"/>
            </a:endParaRPr>
          </a:p>
          <a:p>
            <a:pPr marL="0" marR="0" indent="360045" algn="just">
              <a:spcBef>
                <a:spcPts val="500"/>
              </a:spcBef>
              <a:spcAft>
                <a:spcPts val="500"/>
              </a:spcAft>
            </a:pPr>
            <a:r>
              <a:rPr lang="ka-GE" sz="2800" dirty="0">
                <a:effectLst/>
                <a:latin typeface="Sylfaen" panose="010A0502050306030303" pitchFamily="18" charset="0"/>
                <a:ea typeface="Times New Roman" panose="02020603050405020304" pitchFamily="18" charset="0"/>
              </a:rPr>
              <a:t>ე. თორნდაიკისა და სკინერის თანახმად, კი </a:t>
            </a:r>
            <a:r>
              <a:rPr lang="ka-GE" sz="2800" b="1" dirty="0">
                <a:effectLst/>
                <a:latin typeface="Sylfaen" panose="010A0502050306030303" pitchFamily="18" charset="0"/>
                <a:ea typeface="Times New Roman" panose="02020603050405020304" pitchFamily="18" charset="0"/>
              </a:rPr>
              <a:t>საჭიროა განმტკიცება</a:t>
            </a:r>
            <a:r>
              <a:rPr lang="ka-GE" sz="2800" dirty="0">
                <a:effectLst/>
                <a:latin typeface="Sylfaen" panose="010A0502050306030303" pitchFamily="18" charset="0"/>
                <a:ea typeface="Times New Roman" panose="02020603050405020304" pitchFamily="18" charset="0"/>
              </a:rPr>
              <a:t>. მათი აზრით, რეაქციის შედეგი იწვევს იმას, რომ მოხდება მისი სწავლა.</a:t>
            </a:r>
            <a:endParaRPr lang="en-US" sz="2800" dirty="0">
              <a:effectLst/>
              <a:latin typeface="Times New Roman" panose="02020603050405020304" pitchFamily="18" charset="0"/>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946422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6C644-0C5D-4409-AD43-642D0EDC1406}"/>
              </a:ext>
            </a:extLst>
          </p:cNvPr>
          <p:cNvSpPr>
            <a:spLocks noGrp="1"/>
          </p:cNvSpPr>
          <p:nvPr>
            <p:ph type="title"/>
          </p:nvPr>
        </p:nvSpPr>
        <p:spPr/>
        <p:txBody>
          <a:bodyPr>
            <a:normAutofit/>
          </a:bodyPr>
          <a:lstStyle/>
          <a:p>
            <a:r>
              <a:rPr lang="ka-GE" sz="3200" b="1" dirty="0">
                <a:effectLst/>
                <a:latin typeface="Sylfaen" panose="010A0502050306030303" pitchFamily="18" charset="0"/>
                <a:ea typeface="Times New Roman" panose="02020603050405020304" pitchFamily="18" charset="0"/>
              </a:rPr>
              <a:t>ე. თორნდაიკის შეხედულება </a:t>
            </a:r>
            <a:br>
              <a:rPr lang="en-US" sz="3200" dirty="0">
                <a:effectLst/>
                <a:latin typeface="Times New Roman" panose="02020603050405020304" pitchFamily="18" charset="0"/>
                <a:ea typeface="Times New Roman" panose="02020603050405020304" pitchFamily="18" charset="0"/>
              </a:rPr>
            </a:br>
            <a:endParaRPr lang="en-US" sz="3200" dirty="0"/>
          </a:p>
        </p:txBody>
      </p:sp>
      <p:sp>
        <p:nvSpPr>
          <p:cNvPr id="3" name="Content Placeholder 2">
            <a:extLst>
              <a:ext uri="{FF2B5EF4-FFF2-40B4-BE49-F238E27FC236}">
                <a16:creationId xmlns:a16="http://schemas.microsoft.com/office/drawing/2014/main" id="{180DA0E1-9E6F-40FB-A758-4DF5A3B39D35}"/>
              </a:ext>
            </a:extLst>
          </p:cNvPr>
          <p:cNvSpPr>
            <a:spLocks noGrp="1"/>
          </p:cNvSpPr>
          <p:nvPr>
            <p:ph idx="1"/>
          </p:nvPr>
        </p:nvSpPr>
        <p:spPr>
          <a:xfrm>
            <a:off x="677334" y="1484027"/>
            <a:ext cx="9351086" cy="4886794"/>
          </a:xfrm>
        </p:spPr>
        <p:txBody>
          <a:bodyPr>
            <a:normAutofit/>
          </a:bodyPr>
          <a:lstStyle/>
          <a:p>
            <a:pPr marL="0" marR="0" indent="360045" algn="just">
              <a:lnSpc>
                <a:spcPct val="115000"/>
              </a:lnSpc>
              <a:spcBef>
                <a:spcPts val="0"/>
              </a:spcBef>
              <a:spcAft>
                <a:spcPts val="1000"/>
              </a:spcAft>
            </a:pPr>
            <a:r>
              <a:rPr lang="ka-GE" sz="2000" dirty="0">
                <a:effectLst/>
                <a:latin typeface="Sylfaen" panose="010A0502050306030303" pitchFamily="18" charset="0"/>
                <a:ea typeface="Calibri" panose="020F0502020204030204" pitchFamily="34" charset="0"/>
                <a:cs typeface="Sylfaen" panose="010A0502050306030303" pitchFamily="18" charset="0"/>
              </a:rPr>
              <a:t>ე</a:t>
            </a:r>
            <a:r>
              <a:rPr lang="ka-GE" sz="2000" dirty="0">
                <a:effectLst/>
                <a:latin typeface="Sylfaen" panose="010A0502050306030303" pitchFamily="18" charset="0"/>
                <a:ea typeface="Calibri" panose="020F0502020204030204" pitchFamily="34" charset="0"/>
                <a:cs typeface="Calibri" panose="020F0502020204030204" pitchFamily="34" charset="0"/>
              </a:rPr>
              <a:t>. </a:t>
            </a:r>
            <a:r>
              <a:rPr lang="ka-GE" sz="2000" dirty="0" err="1">
                <a:effectLst/>
                <a:latin typeface="Sylfaen" panose="010A0502050306030303" pitchFamily="18" charset="0"/>
                <a:ea typeface="Calibri" panose="020F0502020204030204" pitchFamily="34" charset="0"/>
                <a:cs typeface="Calibri" panose="020F0502020204030204" pitchFamily="34" charset="0"/>
              </a:rPr>
              <a:t>თორნდაიკი</a:t>
            </a:r>
            <a:r>
              <a:rPr lang="ka-GE" sz="2000" dirty="0">
                <a:effectLst/>
                <a:latin typeface="Sylfaen" panose="010A0502050306030303" pitchFamily="18" charset="0"/>
                <a:ea typeface="Calibri" panose="020F0502020204030204" pitchFamily="34" charset="0"/>
                <a:cs typeface="Calibri" panose="020F0502020204030204" pitchFamily="34" charset="0"/>
              </a:rPr>
              <a:t> </a:t>
            </a:r>
            <a:r>
              <a:rPr lang="en-US" sz="2000" dirty="0">
                <a:effectLst/>
                <a:latin typeface="Calibri" panose="020F0502020204030204" pitchFamily="34" charset="0"/>
                <a:ea typeface="Calibri" panose="020F0502020204030204" pitchFamily="34" charset="0"/>
              </a:rPr>
              <a:t>1874-1949 </a:t>
            </a:r>
            <a:r>
              <a:rPr lang="ka-GE" sz="2000" dirty="0">
                <a:effectLst/>
                <a:latin typeface="Sylfaen" panose="010A0502050306030303" pitchFamily="18" charset="0"/>
                <a:ea typeface="Calibri" panose="020F0502020204030204" pitchFamily="34" charset="0"/>
                <a:cs typeface="Calibri" panose="020F0502020204030204" pitchFamily="34" charset="0"/>
              </a:rPr>
              <a:t>თავის შრომებში განიხილავს იმ პირობებს (კანონებს), რომლებიც იწვევს კავშირების (ასოციაციების) </a:t>
            </a:r>
            <a:r>
              <a:rPr lang="ka-GE" sz="2000" b="1" dirty="0">
                <a:effectLst/>
                <a:latin typeface="Sylfaen" panose="010A0502050306030303" pitchFamily="18" charset="0"/>
                <a:ea typeface="Calibri" panose="020F0502020204030204" pitchFamily="34" charset="0"/>
                <a:cs typeface="Calibri" panose="020F0502020204030204" pitchFamily="34" charset="0"/>
              </a:rPr>
              <a:t>განმტკიცებას ან დარღვევას</a:t>
            </a:r>
            <a:r>
              <a:rPr lang="ka-GE" sz="2000" dirty="0">
                <a:effectLst/>
                <a:latin typeface="Sylfaen" panose="010A0502050306030303" pitchFamily="18" charset="0"/>
                <a:ea typeface="Calibri" panose="020F0502020204030204" pitchFamily="34" charset="0"/>
                <a:cs typeface="Calibri" panose="020F0502020204030204" pitchFamily="34" charset="0"/>
              </a:rPr>
              <a:t>. ეს კანონები ქმნის მისი  თეორიის საფუძვლებს. </a:t>
            </a:r>
          </a:p>
          <a:p>
            <a:pPr marL="0" marR="0" indent="360045" algn="just">
              <a:lnSpc>
                <a:spcPct val="115000"/>
              </a:lnSpc>
              <a:spcBef>
                <a:spcPts val="0"/>
              </a:spcBef>
              <a:spcAft>
                <a:spcPts val="1000"/>
              </a:spcAft>
            </a:pPr>
            <a:r>
              <a:rPr lang="ka-GE" sz="2000" b="1" dirty="0">
                <a:effectLst/>
                <a:latin typeface="Sylfaen" panose="010A0502050306030303" pitchFamily="18" charset="0"/>
                <a:ea typeface="Times New Roman" panose="02020603050405020304" pitchFamily="18" charset="0"/>
              </a:rPr>
              <a:t>ეფექტის კანონი</a:t>
            </a:r>
            <a:endParaRPr lang="en-US" sz="2000" dirty="0">
              <a:effectLst/>
              <a:latin typeface="Times New Roman" panose="02020603050405020304" pitchFamily="18" charset="0"/>
              <a:ea typeface="Times New Roman" panose="02020603050405020304" pitchFamily="18" charset="0"/>
            </a:endParaRPr>
          </a:p>
          <a:p>
            <a:pPr marL="0" marR="0" indent="360045" algn="just">
              <a:spcBef>
                <a:spcPts val="500"/>
              </a:spcBef>
              <a:spcAft>
                <a:spcPts val="500"/>
              </a:spcAft>
            </a:pPr>
            <a:r>
              <a:rPr lang="ka-GE" sz="2000" dirty="0">
                <a:effectLst/>
                <a:latin typeface="Sylfaen" panose="010A0502050306030303" pitchFamily="18" charset="0"/>
                <a:ea typeface="Times New Roman" panose="02020603050405020304" pitchFamily="18" charset="0"/>
              </a:rPr>
              <a:t> დიდია ალბათობა იმ რეაქციების გამეორებისა, რომელმაც გამოიწვია კმაყოფილების მდგომარეობა და ნაკლებია ალბათობა ისეთი რეაქციის გამეორებისა, რომელიც იწვევს უკმაყოფილებას.</a:t>
            </a:r>
          </a:p>
          <a:p>
            <a:pPr marL="0" marR="0" indent="360045" algn="just">
              <a:spcBef>
                <a:spcPts val="500"/>
              </a:spcBef>
              <a:spcAft>
                <a:spcPts val="500"/>
              </a:spcAft>
            </a:pPr>
            <a:r>
              <a:rPr lang="ka-GE" sz="2000" dirty="0">
                <a:effectLst/>
                <a:latin typeface="Sylfaen" panose="010A0502050306030303" pitchFamily="18" charset="0"/>
                <a:ea typeface="Times New Roman" panose="02020603050405020304" pitchFamily="18" charset="0"/>
              </a:rPr>
              <a:t> მოგვიანებით ე. თორნდაიკმა შეიტანა </a:t>
            </a:r>
            <a:r>
              <a:rPr lang="ka-GE" sz="2000" b="1" dirty="0">
                <a:effectLst/>
                <a:latin typeface="Sylfaen" panose="010A0502050306030303" pitchFamily="18" charset="0"/>
                <a:ea typeface="Times New Roman" panose="02020603050405020304" pitchFamily="18" charset="0"/>
              </a:rPr>
              <a:t>ცვლილებები ეფექტის კანონში</a:t>
            </a:r>
            <a:r>
              <a:rPr lang="ka-GE" sz="2000" dirty="0">
                <a:effectLst/>
                <a:latin typeface="Sylfaen" panose="010A0502050306030303" pitchFamily="18" charset="0"/>
                <a:ea typeface="Times New Roman" panose="02020603050405020304" pitchFamily="18" charset="0"/>
              </a:rPr>
              <a:t>. ადრე ის თვლიდა, რომ უკმაყოფილების მდგომარეობა იწვევს კავშირების დარღვევას (</a:t>
            </a:r>
            <a:r>
              <a:rPr lang="ka-GE" sz="2000" b="1" dirty="0">
                <a:effectLst/>
                <a:latin typeface="Sylfaen" panose="010A0502050306030303" pitchFamily="18" charset="0"/>
                <a:ea typeface="Times New Roman" panose="02020603050405020304" pitchFamily="18" charset="0"/>
              </a:rPr>
              <a:t>დავიწყებას</a:t>
            </a:r>
            <a:r>
              <a:rPr lang="ka-GE" sz="2000" dirty="0">
                <a:effectLst/>
                <a:latin typeface="Sylfaen" panose="010A0502050306030303" pitchFamily="18" charset="0"/>
                <a:ea typeface="Times New Roman" panose="02020603050405020304" pitchFamily="18" charset="0"/>
              </a:rPr>
              <a:t>). შემდგომში მან გამოთქვა მოსაზრება, რომ ის რაც იწვევს კმაყოფილებას გამოიწვევს სწავლას, ხოლო ის რაც იწვევს უკმაყოფილებას არ იწვევს დავიწყებას, </a:t>
            </a:r>
            <a:r>
              <a:rPr lang="ka-GE" sz="2000" b="1" dirty="0">
                <a:effectLst/>
                <a:latin typeface="Sylfaen" panose="010A0502050306030303" pitchFamily="18" charset="0"/>
                <a:ea typeface="Times New Roman" panose="02020603050405020304" pitchFamily="18" charset="0"/>
              </a:rPr>
              <a:t>არამედ ადამიანი ასრულებს სხვა აქტიობას.</a:t>
            </a:r>
            <a:endParaRPr lang="en-US" sz="2000" b="1" dirty="0">
              <a:effectLst/>
              <a:latin typeface="Times New Roman" panose="02020603050405020304" pitchFamily="18" charset="0"/>
              <a:ea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9F8B8BB9-621A-48C1-B41A-1E96E6ED7203}"/>
              </a:ext>
            </a:extLst>
          </p:cNvPr>
          <p:cNvPicPr>
            <a:picLocks noChangeAspect="1"/>
          </p:cNvPicPr>
          <p:nvPr/>
        </p:nvPicPr>
        <p:blipFill>
          <a:blip r:embed="rId2"/>
          <a:stretch>
            <a:fillRect/>
          </a:stretch>
        </p:blipFill>
        <p:spPr>
          <a:xfrm>
            <a:off x="9900763" y="-188377"/>
            <a:ext cx="2688569" cy="3932261"/>
          </a:xfrm>
          <a:prstGeom prst="rect">
            <a:avLst/>
          </a:prstGeom>
        </p:spPr>
      </p:pic>
    </p:spTree>
    <p:extLst>
      <p:ext uri="{BB962C8B-B14F-4D97-AF65-F5344CB8AC3E}">
        <p14:creationId xmlns:p14="http://schemas.microsoft.com/office/powerpoint/2010/main" val="3959771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46D4D-C8B6-4ECF-8D2F-0351E74F832F}"/>
              </a:ext>
            </a:extLst>
          </p:cNvPr>
          <p:cNvSpPr>
            <a:spLocks noGrp="1"/>
          </p:cNvSpPr>
          <p:nvPr>
            <p:ph type="title"/>
          </p:nvPr>
        </p:nvSpPr>
        <p:spPr/>
        <p:txBody>
          <a:bodyPr>
            <a:normAutofit/>
          </a:bodyPr>
          <a:lstStyle/>
          <a:p>
            <a:r>
              <a:rPr lang="ka-GE" sz="2800" dirty="0">
                <a:effectLst/>
                <a:latin typeface="Sylfaen" panose="010A0502050306030303" pitchFamily="18" charset="0"/>
                <a:ea typeface="Calibri" panose="020F0502020204030204" pitchFamily="34" charset="0"/>
                <a:cs typeface="Calibri" panose="020F0502020204030204" pitchFamily="34" charset="0"/>
              </a:rPr>
              <a:t>ე. </a:t>
            </a:r>
            <a:r>
              <a:rPr lang="ka-GE" sz="2800" b="1" dirty="0">
                <a:effectLst/>
                <a:latin typeface="Sylfaen" panose="010A0502050306030303" pitchFamily="18" charset="0"/>
                <a:ea typeface="Calibri" panose="020F0502020204030204" pitchFamily="34" charset="0"/>
                <a:cs typeface="Calibri" panose="020F0502020204030204" pitchFamily="34" charset="0"/>
              </a:rPr>
              <a:t>თორნდაიკის თეორია ცნობილია, როგორც ცდისა და შეცდომების მეთოდების სწავლის თეორია.</a:t>
            </a:r>
            <a:endParaRPr lang="en-US" sz="2800" dirty="0"/>
          </a:p>
        </p:txBody>
      </p:sp>
      <p:sp>
        <p:nvSpPr>
          <p:cNvPr id="3" name="Content Placeholder 2">
            <a:extLst>
              <a:ext uri="{FF2B5EF4-FFF2-40B4-BE49-F238E27FC236}">
                <a16:creationId xmlns:a16="http://schemas.microsoft.com/office/drawing/2014/main" id="{C26519EB-3B28-4FE4-9BDC-4AC1254AF586}"/>
              </a:ext>
            </a:extLst>
          </p:cNvPr>
          <p:cNvSpPr>
            <a:spLocks noGrp="1"/>
          </p:cNvSpPr>
          <p:nvPr>
            <p:ph idx="1"/>
          </p:nvPr>
        </p:nvSpPr>
        <p:spPr/>
        <p:txBody>
          <a:bodyPr/>
          <a:lstStyle/>
          <a:p>
            <a:r>
              <a:rPr lang="ka-GE" sz="2400" b="1" dirty="0">
                <a:solidFill>
                  <a:schemeClr val="tx1"/>
                </a:solidFill>
                <a:effectLst/>
                <a:latin typeface="Sylfaen" panose="010A0502050306030303" pitchFamily="18" charset="0"/>
                <a:ea typeface="Times New Roman" panose="02020603050405020304" pitchFamily="18" charset="0"/>
              </a:rPr>
              <a:t>მზაობა</a:t>
            </a:r>
            <a:endParaRPr lang="en-US" sz="2400" b="1" dirty="0">
              <a:solidFill>
                <a:schemeClr val="tx1"/>
              </a:solidFill>
              <a:effectLst/>
              <a:latin typeface="Times New Roman" panose="02020603050405020304" pitchFamily="18" charset="0"/>
              <a:ea typeface="Times New Roman" panose="02020603050405020304" pitchFamily="18" charset="0"/>
            </a:endParaRPr>
          </a:p>
          <a:p>
            <a:r>
              <a:rPr lang="ka-GE" sz="2400" b="1" dirty="0">
                <a:solidFill>
                  <a:schemeClr val="tx1"/>
                </a:solidFill>
                <a:effectLst/>
                <a:latin typeface="Sylfaen" panose="010A0502050306030303" pitchFamily="18" charset="0"/>
                <a:ea typeface="Times New Roman" panose="02020603050405020304" pitchFamily="18" charset="0"/>
              </a:rPr>
              <a:t>გამეორება</a:t>
            </a:r>
            <a:endParaRPr lang="en-US" sz="2400" b="1" dirty="0">
              <a:solidFill>
                <a:schemeClr val="tx1"/>
              </a:solidFill>
              <a:effectLst/>
              <a:latin typeface="Times New Roman" panose="02020603050405020304" pitchFamily="18" charset="0"/>
              <a:ea typeface="Times New Roman" panose="02020603050405020304" pitchFamily="18" charset="0"/>
            </a:endParaRPr>
          </a:p>
          <a:p>
            <a:r>
              <a:rPr lang="ka-GE" sz="2400" b="1" dirty="0">
                <a:solidFill>
                  <a:schemeClr val="tx1"/>
                </a:solidFill>
                <a:effectLst/>
                <a:latin typeface="Sylfaen" panose="010A0502050306030303" pitchFamily="18" charset="0"/>
                <a:ea typeface="Times New Roman" panose="02020603050405020304" pitchFamily="18" charset="0"/>
              </a:rPr>
              <a:t>მრავლობითი რეაქცია</a:t>
            </a:r>
          </a:p>
          <a:p>
            <a:r>
              <a:rPr lang="ka-GE" sz="2400" b="1" dirty="0">
                <a:solidFill>
                  <a:schemeClr val="tx1"/>
                </a:solidFill>
                <a:effectLst/>
                <a:latin typeface="Sylfaen" panose="010A0502050306030303" pitchFamily="18" charset="0"/>
                <a:ea typeface="Times New Roman" panose="02020603050405020304" pitchFamily="18" charset="0"/>
              </a:rPr>
              <a:t>განწყობა</a:t>
            </a:r>
            <a:endParaRPr lang="en-US" sz="2400" b="1" dirty="0">
              <a:solidFill>
                <a:schemeClr val="tx1"/>
              </a:solidFill>
              <a:effectLst/>
              <a:latin typeface="Times New Roman" panose="02020603050405020304" pitchFamily="18" charset="0"/>
              <a:ea typeface="Times New Roman" panose="02020603050405020304" pitchFamily="18" charset="0"/>
            </a:endParaRPr>
          </a:p>
          <a:p>
            <a:r>
              <a:rPr lang="ka-GE" sz="2400" b="1" dirty="0">
                <a:solidFill>
                  <a:schemeClr val="tx1"/>
                </a:solidFill>
                <a:effectLst/>
                <a:latin typeface="Sylfaen" panose="010A0502050306030303" pitchFamily="18" charset="0"/>
                <a:ea typeface="Times New Roman" panose="02020603050405020304" pitchFamily="18" charset="0"/>
              </a:rPr>
              <a:t>ელემენტთა დომინირება (ყურადღების მიქცევა)</a:t>
            </a:r>
            <a:endParaRPr lang="en-US" sz="2400" b="1" dirty="0">
              <a:solidFill>
                <a:schemeClr val="tx1"/>
              </a:solidFill>
              <a:effectLst/>
              <a:latin typeface="Times New Roman" panose="02020603050405020304" pitchFamily="18" charset="0"/>
              <a:ea typeface="Times New Roman" panose="02020603050405020304" pitchFamily="18" charset="0"/>
            </a:endParaRPr>
          </a:p>
          <a:p>
            <a:r>
              <a:rPr lang="ka-GE" sz="2400" b="1" dirty="0">
                <a:solidFill>
                  <a:schemeClr val="tx1"/>
                </a:solidFill>
                <a:effectLst/>
                <a:latin typeface="Sylfaen" panose="010A0502050306030303" pitchFamily="18" charset="0"/>
                <a:ea typeface="Calibri" panose="020F0502020204030204" pitchFamily="34" charset="0"/>
                <a:cs typeface="Calibri" panose="020F0502020204030204" pitchFamily="34" charset="0"/>
              </a:rPr>
              <a:t>ანალოგიის კანონი (განზოგადება).</a:t>
            </a:r>
          </a:p>
          <a:p>
            <a:r>
              <a:rPr lang="ka-GE" sz="2400" b="1" dirty="0">
                <a:solidFill>
                  <a:schemeClr val="tx1"/>
                </a:solidFill>
                <a:effectLst/>
                <a:latin typeface="Sylfaen" panose="010A0502050306030303" pitchFamily="18" charset="0"/>
                <a:ea typeface="Times New Roman" panose="02020603050405020304" pitchFamily="18" charset="0"/>
              </a:rPr>
              <a:t>განზოგადება და კავშირები არის ცოდნის საფუძველი - ამბობს ე. თორნდაიკი. </a:t>
            </a:r>
            <a:endParaRPr lang="en-US" sz="2400" b="1" dirty="0">
              <a:solidFill>
                <a:schemeClr val="tx1"/>
              </a:solidFill>
              <a:effectLst/>
              <a:latin typeface="Times New Roman" panose="02020603050405020304" pitchFamily="18" charset="0"/>
              <a:ea typeface="Times New Roman" panose="02020603050405020304" pitchFamily="18" charset="0"/>
            </a:endParaRPr>
          </a:p>
          <a:p>
            <a:endParaRPr lang="en-US" sz="1800" dirty="0">
              <a:effectLst/>
              <a:latin typeface="Times New Roman" panose="02020603050405020304" pitchFamily="18" charset="0"/>
              <a:ea typeface="Times New Roman" panose="02020603050405020304" pitchFamily="18" charset="0"/>
            </a:endParaRPr>
          </a:p>
          <a:p>
            <a:endParaRPr lang="en-US" dirty="0"/>
          </a:p>
        </p:txBody>
      </p:sp>
      <p:pic>
        <p:nvPicPr>
          <p:cNvPr id="4" name="image8.png">
            <a:extLst>
              <a:ext uri="{FF2B5EF4-FFF2-40B4-BE49-F238E27FC236}">
                <a16:creationId xmlns:a16="http://schemas.microsoft.com/office/drawing/2014/main" id="{65B872FD-7E08-4FB8-ADDC-D952EE2FA8B1}"/>
              </a:ext>
            </a:extLst>
          </p:cNvPr>
          <p:cNvPicPr/>
          <p:nvPr/>
        </p:nvPicPr>
        <p:blipFill>
          <a:blip r:embed="rId2" cstate="print"/>
          <a:stretch>
            <a:fillRect/>
          </a:stretch>
        </p:blipFill>
        <p:spPr>
          <a:xfrm>
            <a:off x="8096435" y="1930399"/>
            <a:ext cx="3699948" cy="2774765"/>
          </a:xfrm>
          <a:prstGeom prst="rect">
            <a:avLst/>
          </a:prstGeom>
        </p:spPr>
      </p:pic>
    </p:spTree>
    <p:extLst>
      <p:ext uri="{BB962C8B-B14F-4D97-AF65-F5344CB8AC3E}">
        <p14:creationId xmlns:p14="http://schemas.microsoft.com/office/powerpoint/2010/main" val="1479677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B4636-9FD1-4C50-A59E-F576812C964F}"/>
              </a:ext>
            </a:extLst>
          </p:cNvPr>
          <p:cNvSpPr>
            <a:spLocks noGrp="1"/>
          </p:cNvSpPr>
          <p:nvPr>
            <p:ph type="title"/>
          </p:nvPr>
        </p:nvSpPr>
        <p:spPr>
          <a:xfrm>
            <a:off x="677333" y="609600"/>
            <a:ext cx="9530967" cy="1204210"/>
          </a:xfrm>
        </p:spPr>
        <p:txBody>
          <a:bodyPr>
            <a:normAutofit/>
          </a:bodyPr>
          <a:lstStyle/>
          <a:p>
            <a:r>
              <a:rPr lang="ka-GE" sz="3100" b="1" dirty="0">
                <a:effectLst/>
                <a:latin typeface="Sylfaen" panose="010A0502050306030303" pitchFamily="18" charset="0"/>
                <a:ea typeface="Times New Roman" panose="02020603050405020304" pitchFamily="18" charset="0"/>
              </a:rPr>
              <a:t>ბ. ფ. სკინერის თეორიის ძირითადი პოსტულატები</a:t>
            </a:r>
            <a:br>
              <a:rPr lang="en-US" sz="2800" dirty="0">
                <a:effectLst/>
                <a:latin typeface="Times New Roman" panose="02020603050405020304" pitchFamily="18" charset="0"/>
                <a:ea typeface="Times New Roman" panose="02020603050405020304" pitchFamily="18" charset="0"/>
              </a:rPr>
            </a:br>
            <a:endParaRPr lang="en-US" sz="2800" dirty="0"/>
          </a:p>
        </p:txBody>
      </p:sp>
      <p:sp>
        <p:nvSpPr>
          <p:cNvPr id="3" name="Content Placeholder 2">
            <a:extLst>
              <a:ext uri="{FF2B5EF4-FFF2-40B4-BE49-F238E27FC236}">
                <a16:creationId xmlns:a16="http://schemas.microsoft.com/office/drawing/2014/main" id="{A1C85F65-EE04-42CD-8D1B-75C6D2F43571}"/>
              </a:ext>
            </a:extLst>
          </p:cNvPr>
          <p:cNvSpPr>
            <a:spLocks noGrp="1"/>
          </p:cNvSpPr>
          <p:nvPr>
            <p:ph idx="1"/>
          </p:nvPr>
        </p:nvSpPr>
        <p:spPr>
          <a:xfrm>
            <a:off x="677334" y="1484026"/>
            <a:ext cx="9530968" cy="5231567"/>
          </a:xfrm>
        </p:spPr>
        <p:txBody>
          <a:bodyPr>
            <a:normAutofit lnSpcReduction="10000"/>
          </a:bodyPr>
          <a:lstStyle/>
          <a:p>
            <a:pPr marL="0" marR="0" indent="360045" algn="just">
              <a:spcBef>
                <a:spcPts val="500"/>
              </a:spcBef>
              <a:spcAft>
                <a:spcPts val="500"/>
              </a:spcAft>
            </a:pPr>
            <a:r>
              <a:rPr lang="ka-GE" sz="2400" dirty="0">
                <a:effectLst/>
                <a:latin typeface="Sylfaen" panose="010A0502050306030303" pitchFamily="18" charset="0"/>
                <a:ea typeface="Times New Roman" panose="02020603050405020304" pitchFamily="18" charset="0"/>
              </a:rPr>
              <a:t>ბ. ფ. სკინერმა გამოყო ქცევის ორი ტიპი:  რესპოდენტური და ოპერანტული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რესპოდენტულ (</a:t>
            </a:r>
            <a:r>
              <a:rPr lang="en-US" sz="2400" b="1" dirty="0" err="1">
                <a:effectLst/>
                <a:latin typeface="Sylfaen" panose="010A0502050306030303" pitchFamily="18" charset="0"/>
                <a:ea typeface="Times New Roman" panose="02020603050405020304" pitchFamily="18" charset="0"/>
                <a:cs typeface="Sylfaen" panose="010A0502050306030303" pitchFamily="18" charset="0"/>
              </a:rPr>
              <a:t>respodent</a:t>
            </a:r>
            <a:r>
              <a:rPr lang="ka-GE" sz="2400" b="1" dirty="0">
                <a:effectLst/>
                <a:latin typeface="Sylfaen" panose="010A0502050306030303" pitchFamily="18" charset="0"/>
                <a:ea typeface="Times New Roman" panose="02020603050405020304" pitchFamily="18" charset="0"/>
                <a:cs typeface="Sylfaen" panose="010A0502050306030303" pitchFamily="18" charset="0"/>
              </a:rPr>
              <a:t> - ინგ. -რეაქცია, პასუხი)</a:t>
            </a:r>
            <a:r>
              <a:rPr lang="ka-GE" sz="2400" b="1" dirty="0">
                <a:effectLst/>
                <a:latin typeface="Sylfaen" panose="010A0502050306030303" pitchFamily="18"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ქცევაში</a:t>
            </a:r>
            <a:r>
              <a:rPr lang="de-DE" sz="2400" dirty="0">
                <a:effectLst/>
                <a:latin typeface="Sylfaen" panose="010A0502050306030303" pitchFamily="18" charset="0"/>
                <a:ea typeface="Times New Roman" panose="02020603050405020304" pitchFamily="18" charset="0"/>
              </a:rPr>
              <a:t> </a:t>
            </a:r>
            <a:r>
              <a:rPr lang="de-DE" sz="2400" dirty="0">
                <a:effectLst/>
                <a:latin typeface="Sylfaen" panose="010A0502050306030303" pitchFamily="18" charset="0"/>
                <a:ea typeface="Times New Roman" panose="02020603050405020304" pitchFamily="18" charset="0"/>
                <a:cs typeface="Sylfaen" panose="010A0502050306030303" pitchFamily="18" charset="0"/>
              </a:rPr>
              <a:t>სტიმული</a:t>
            </a:r>
            <a:r>
              <a:rPr lang="de-DE" sz="2400" dirty="0">
                <a:effectLst/>
                <a:latin typeface="Sylfaen" panose="010A0502050306030303" pitchFamily="18" charset="0"/>
                <a:ea typeface="Times New Roman" panose="02020603050405020304" pitchFamily="18" charset="0"/>
              </a:rPr>
              <a:t> </a:t>
            </a:r>
            <a:r>
              <a:rPr lang="de-DE" sz="2400" dirty="0">
                <a:effectLst/>
                <a:latin typeface="Sylfaen" panose="010A0502050306030303" pitchFamily="18" charset="0"/>
                <a:ea typeface="Times New Roman" panose="02020603050405020304" pitchFamily="18" charset="0"/>
                <a:cs typeface="Sylfaen" panose="010A0502050306030303" pitchFamily="18" charset="0"/>
              </a:rPr>
              <a:t>ყოველთვის</a:t>
            </a:r>
            <a:r>
              <a:rPr lang="de-DE" sz="2400" dirty="0">
                <a:effectLst/>
                <a:latin typeface="Sylfaen" panose="010A0502050306030303" pitchFamily="18" charset="0"/>
                <a:ea typeface="Times New Roman" panose="02020603050405020304" pitchFamily="18" charset="0"/>
              </a:rPr>
              <a:t> </a:t>
            </a:r>
            <a:r>
              <a:rPr lang="de-DE" sz="2400" dirty="0">
                <a:effectLst/>
                <a:latin typeface="Sylfaen" panose="010A0502050306030303" pitchFamily="18" charset="0"/>
                <a:ea typeface="Times New Roman" panose="02020603050405020304" pitchFamily="18" charset="0"/>
                <a:cs typeface="Sylfaen" panose="010A0502050306030303" pitchFamily="18" charset="0"/>
              </a:rPr>
              <a:t>წინ</a:t>
            </a:r>
            <a:r>
              <a:rPr lang="de-DE" sz="2400" dirty="0">
                <a:effectLst/>
                <a:latin typeface="Sylfaen" panose="010A0502050306030303" pitchFamily="18" charset="0"/>
                <a:ea typeface="Times New Roman" panose="02020603050405020304" pitchFamily="18" charset="0"/>
              </a:rPr>
              <a:t> </a:t>
            </a:r>
            <a:r>
              <a:rPr lang="de-DE" sz="2400" dirty="0">
                <a:effectLst/>
                <a:latin typeface="Sylfaen" panose="010A0502050306030303" pitchFamily="18" charset="0"/>
                <a:ea typeface="Times New Roman" panose="02020603050405020304" pitchFamily="18" charset="0"/>
                <a:cs typeface="Sylfaen" panose="010A0502050306030303" pitchFamily="18" charset="0"/>
              </a:rPr>
              <a:t>უსწრებს</a:t>
            </a:r>
            <a:r>
              <a:rPr lang="de-DE" sz="2400" dirty="0">
                <a:effectLst/>
                <a:latin typeface="Sylfaen" panose="010A0502050306030303" pitchFamily="18" charset="0"/>
                <a:ea typeface="Times New Roman" panose="02020603050405020304" pitchFamily="18" charset="0"/>
              </a:rPr>
              <a:t> </a:t>
            </a:r>
            <a:r>
              <a:rPr lang="de-DE" sz="2400" dirty="0">
                <a:effectLst/>
                <a:latin typeface="Sylfaen" panose="010A0502050306030303" pitchFamily="18" charset="0"/>
                <a:ea typeface="Times New Roman" panose="02020603050405020304" pitchFamily="18" charset="0"/>
                <a:cs typeface="Sylfaen" panose="010A0502050306030303" pitchFamily="18" charset="0"/>
              </a:rPr>
              <a:t>რეაქციას</a:t>
            </a:r>
            <a:r>
              <a:rPr lang="de-DE" sz="2400" dirty="0">
                <a:latin typeface="Sylfaen" panose="010A0502050306030303" pitchFamily="18" charset="0"/>
                <a:ea typeface="Times New Roman" panose="02020603050405020304" pitchFamily="18" charset="0"/>
                <a:cs typeface="Sylfaen" panose="010A0502050306030303" pitchFamily="18" charset="0"/>
              </a:rPr>
              <a:t> </a:t>
            </a:r>
            <a:r>
              <a:rPr lang="ka-GE" sz="2400" dirty="0">
                <a:latin typeface="Sylfaen" panose="010A0502050306030303" pitchFamily="18" charset="0"/>
                <a:ea typeface="Times New Roman" panose="02020603050405020304" pitchFamily="18" charset="0"/>
                <a:cs typeface="Sylfaen" panose="010A0502050306030303" pitchFamily="18" charset="0"/>
              </a:rPr>
              <a:t>ანუ </a:t>
            </a:r>
            <a:r>
              <a:rPr lang="ka-GE" sz="2400" dirty="0">
                <a:effectLst/>
                <a:latin typeface="Sylfaen" panose="010A0502050306030303" pitchFamily="18" charset="0"/>
                <a:ea typeface="Times New Roman" panose="02020603050405020304" pitchFamily="18" charset="0"/>
              </a:rPr>
              <a:t>ის ხორციელდება, როგორც რეაქცია სტიმულზე.</a:t>
            </a:r>
            <a:endParaRPr lang="en-US" sz="2400" dirty="0">
              <a:effectLst/>
              <a:latin typeface="Times New Roman" panose="02020603050405020304" pitchFamily="18" charset="0"/>
              <a:ea typeface="Times New Roman" panose="02020603050405020304" pitchFamily="18" charset="0"/>
            </a:endParaRPr>
          </a:p>
          <a:p>
            <a:pPr marL="0" marR="0" indent="360045" algn="just">
              <a:spcBef>
                <a:spcPts val="500"/>
              </a:spcBef>
              <a:spcAft>
                <a:spcPts val="500"/>
              </a:spcAft>
            </a:pPr>
            <a:r>
              <a:rPr lang="ka-GE" sz="2400" b="1" dirty="0">
                <a:effectLst/>
                <a:latin typeface="Sylfaen" panose="010A0502050306030303" pitchFamily="18" charset="0"/>
                <a:ea typeface="Times New Roman" panose="02020603050405020304" pitchFamily="18" charset="0"/>
              </a:rPr>
              <a:t>რესპოდენტი (სკინერის ტერმინი) - რაიმე სტიმულზე რეაქცია.</a:t>
            </a:r>
            <a:endParaRPr lang="en-US" sz="2400" dirty="0">
              <a:effectLst/>
              <a:latin typeface="Times New Roman" panose="02020603050405020304" pitchFamily="18" charset="0"/>
              <a:ea typeface="Times New Roman" panose="02020603050405020304" pitchFamily="18" charset="0"/>
            </a:endParaRPr>
          </a:p>
          <a:p>
            <a:pPr marL="0" marR="0" indent="360045" algn="just">
              <a:spcBef>
                <a:spcPts val="500"/>
              </a:spcBef>
              <a:spcAft>
                <a:spcPts val="500"/>
              </a:spcAft>
            </a:pPr>
            <a:r>
              <a:rPr lang="ka-GE" sz="2400" dirty="0">
                <a:effectLst/>
                <a:latin typeface="Sylfaen" panose="010A0502050306030303" pitchFamily="18" charset="0"/>
                <a:ea typeface="Times New Roman" panose="02020603050405020304" pitchFamily="18" charset="0"/>
              </a:rPr>
              <a:t>უპირობო რეაქცია რესპოდენტური ქცევის მაგალითია. მაგალითად, დაცემინება, თვალის ხამხამი, შიმშილი, შიში, აგზნება და ა.შ. არის რესპოდენტები. </a:t>
            </a:r>
          </a:p>
          <a:p>
            <a:pPr marL="0" marR="0" indent="360045" algn="just">
              <a:spcBef>
                <a:spcPts val="500"/>
              </a:spcBef>
              <a:spcAft>
                <a:spcPts val="500"/>
              </a:spcAft>
            </a:pPr>
            <a:r>
              <a:rPr lang="ka-GE" sz="2400" dirty="0">
                <a:effectLst/>
                <a:latin typeface="Sylfaen" panose="010A0502050306030303" pitchFamily="18" charset="0"/>
                <a:ea typeface="Times New Roman" panose="02020603050405020304" pitchFamily="18" charset="0"/>
              </a:rPr>
              <a:t>მათთვის საერთოა ის, რომ ისინი არიან ავტომატური, უნებლიე რეაქციები სტიმულზე. მსგავსი რეაქციები შეიძლება იყოს კლასიკურად განპირობებული.  </a:t>
            </a:r>
            <a:r>
              <a:rPr lang="ka-GE" sz="1800" dirty="0">
                <a:effectLst/>
                <a:latin typeface="Sylfaen" panose="010A0502050306030303" pitchFamily="18" charset="0"/>
                <a:ea typeface="Times New Roman" panose="02020603050405020304" pitchFamily="18" charset="0"/>
              </a:rPr>
              <a:t>(სკინერის თანახმად, კლასიკური განპირობება აღწერს მხოლოდ იმას, თუ როგორ შეიძლება დაუკავშირდეს არსებული ქცევა ახალ სტიმულს. </a:t>
            </a:r>
            <a:r>
              <a:rPr lang="ka-GE" sz="1800" b="1" dirty="0">
                <a:effectLst/>
                <a:latin typeface="Sylfaen" panose="010A0502050306030303" pitchFamily="18" charset="0"/>
                <a:ea typeface="Times New Roman" panose="02020603050405020304" pitchFamily="18" charset="0"/>
              </a:rPr>
              <a:t>კლასიკური განპირობება არ ხსნის იმას, თუ როგორ იძენს ადამიანი ახალ, ოპერანტულ ქცევას.)</a:t>
            </a:r>
            <a:endParaRPr lang="en-US" sz="1800" b="1"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171608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B3098-AB00-4936-8C37-BE9A0C060145}"/>
              </a:ext>
            </a:extLst>
          </p:cNvPr>
          <p:cNvSpPr>
            <a:spLocks noGrp="1"/>
          </p:cNvSpPr>
          <p:nvPr>
            <p:ph type="title"/>
          </p:nvPr>
        </p:nvSpPr>
        <p:spPr>
          <a:xfrm>
            <a:off x="677334" y="609600"/>
            <a:ext cx="9770810" cy="1099279"/>
          </a:xfrm>
        </p:spPr>
        <p:txBody>
          <a:bodyPr>
            <a:normAutofit fontScale="90000"/>
          </a:bodyPr>
          <a:lstStyle/>
          <a:p>
            <a:r>
              <a:rPr lang="ka-GE" sz="3600" b="1" dirty="0">
                <a:effectLst/>
                <a:latin typeface="Sylfaen" panose="010A0502050306030303" pitchFamily="18" charset="0"/>
                <a:ea typeface="Times New Roman" panose="02020603050405020304" pitchFamily="18" charset="0"/>
              </a:rPr>
              <a:t>ბ. ფ. სკინერის თეორიის ძირითადი პოსტულატები</a:t>
            </a:r>
            <a:endParaRPr lang="en-US" dirty="0"/>
          </a:p>
        </p:txBody>
      </p:sp>
      <p:sp>
        <p:nvSpPr>
          <p:cNvPr id="3" name="Content Placeholder 2">
            <a:extLst>
              <a:ext uri="{FF2B5EF4-FFF2-40B4-BE49-F238E27FC236}">
                <a16:creationId xmlns:a16="http://schemas.microsoft.com/office/drawing/2014/main" id="{3DF58EED-500D-468F-B7B9-157B3785D537}"/>
              </a:ext>
            </a:extLst>
          </p:cNvPr>
          <p:cNvSpPr>
            <a:spLocks noGrp="1"/>
          </p:cNvSpPr>
          <p:nvPr>
            <p:ph idx="1"/>
          </p:nvPr>
        </p:nvSpPr>
        <p:spPr>
          <a:xfrm>
            <a:off x="677334" y="1514007"/>
            <a:ext cx="9560948" cy="5216577"/>
          </a:xfrm>
        </p:spPr>
        <p:txBody>
          <a:bodyPr>
            <a:normAutofit fontScale="92500"/>
          </a:bodyPr>
          <a:lstStyle/>
          <a:p>
            <a:pPr marL="0" marR="0" indent="360045" algn="just">
              <a:spcBef>
                <a:spcPts val="500"/>
              </a:spcBef>
              <a:spcAft>
                <a:spcPts val="500"/>
              </a:spcAft>
            </a:pPr>
            <a:r>
              <a:rPr lang="ka-GE" sz="2400" dirty="0">
                <a:effectLst/>
                <a:latin typeface="Sylfaen" panose="010A0502050306030303" pitchFamily="18" charset="0"/>
                <a:ea typeface="Times New Roman" panose="02020603050405020304" pitchFamily="18" charset="0"/>
              </a:rPr>
              <a:t>ოპერანტული (operatio ლათ. - მოქმედება) ქცევა ეს არის ქცევის მნიშვნელოვანი ტიპი, რომელიც არ არის რეაქცია რაიმე სტიმულზე, არამედ ეს არის ორგანიზმის მიერ განხორციელებული რეაქცია (ქცევა).</a:t>
            </a:r>
            <a:endParaRPr lang="en-US" sz="2400" dirty="0">
              <a:effectLst/>
              <a:latin typeface="Times New Roman" panose="02020603050405020304" pitchFamily="18" charset="0"/>
              <a:ea typeface="Times New Roman" panose="02020603050405020304" pitchFamily="18" charset="0"/>
            </a:endParaRPr>
          </a:p>
          <a:p>
            <a:pPr marL="0" marR="0" indent="360045" algn="just">
              <a:spcBef>
                <a:spcPts val="500"/>
              </a:spcBef>
              <a:spcAft>
                <a:spcPts val="500"/>
              </a:spcAft>
            </a:pPr>
            <a:r>
              <a:rPr lang="ka-GE" sz="2400" b="1" dirty="0">
                <a:effectLst/>
                <a:latin typeface="Sylfaen" panose="010A0502050306030303" pitchFamily="18" charset="0"/>
                <a:ea typeface="Times New Roman" panose="02020603050405020304" pitchFamily="18" charset="0"/>
              </a:rPr>
              <a:t>ოპერანტი (სკინერის ტერმინი) - რეაქცია, რომელიც არ არის გამოწვეული რაიმე სტიმულით.</a:t>
            </a:r>
            <a:endParaRPr lang="en-US" sz="2400" dirty="0">
              <a:effectLst/>
              <a:latin typeface="Times New Roman" panose="02020603050405020304" pitchFamily="18" charset="0"/>
              <a:ea typeface="Times New Roman" panose="02020603050405020304" pitchFamily="18" charset="0"/>
            </a:endParaRPr>
          </a:p>
          <a:p>
            <a:pPr marL="0" marR="0" indent="360045" algn="just">
              <a:spcBef>
                <a:spcPts val="500"/>
              </a:spcBef>
              <a:spcAft>
                <a:spcPts val="500"/>
              </a:spcAft>
            </a:pPr>
            <a:r>
              <a:rPr lang="ka-GE" sz="2400" dirty="0">
                <a:effectLst/>
                <a:latin typeface="Sylfaen" panose="010A0502050306030303" pitchFamily="18" charset="0"/>
                <a:ea typeface="Times New Roman" panose="02020603050405020304" pitchFamily="18" charset="0"/>
              </a:rPr>
              <a:t>მაგალითად, </a:t>
            </a:r>
            <a:r>
              <a:rPr lang="ka-GE" sz="2400" b="1" dirty="0">
                <a:effectLst/>
                <a:latin typeface="Sylfaen" panose="010A0502050306030303" pitchFamily="18" charset="0"/>
                <a:ea typeface="Times New Roman" panose="02020603050405020304" pitchFamily="18" charset="0"/>
              </a:rPr>
              <a:t>მანქანის მართვა, წერილის დაწერა, სიმღერა, </a:t>
            </a:r>
            <a:r>
              <a:rPr lang="ka-GE" sz="2400" dirty="0">
                <a:effectLst/>
                <a:latin typeface="Sylfaen" panose="010A0502050306030303" pitchFamily="18" charset="0"/>
                <a:ea typeface="Times New Roman" panose="02020603050405020304" pitchFamily="18" charset="0"/>
              </a:rPr>
              <a:t>წიგნის კითხვა და ა.შ. უმრავლეს შემთხვევაში არის ოპერანტი. ისინი წარმოიქმნებიან არა როგორც რეაქცია სტიმულზე, არამედ როგორც მოქმედება, რომელსაც </a:t>
            </a:r>
            <a:r>
              <a:rPr lang="ka-GE" sz="2400" b="1" dirty="0">
                <a:effectLst/>
                <a:latin typeface="Sylfaen" panose="010A0502050306030303" pitchFamily="18" charset="0"/>
                <a:ea typeface="Times New Roman" panose="02020603050405020304" pitchFamily="18" charset="0"/>
              </a:rPr>
              <a:t>აკონტროლებს </a:t>
            </a:r>
            <a:r>
              <a:rPr lang="ka-GE" sz="2400" dirty="0">
                <a:effectLst/>
                <a:latin typeface="Sylfaen" panose="010A0502050306030303" pitchFamily="18" charset="0"/>
                <a:ea typeface="Times New Roman" panose="02020603050405020304" pitchFamily="18" charset="0"/>
              </a:rPr>
              <a:t>ადამიანი.</a:t>
            </a:r>
            <a:endParaRPr lang="en-US" sz="2400" dirty="0">
              <a:effectLst/>
              <a:latin typeface="Times New Roman" panose="02020603050405020304" pitchFamily="18" charset="0"/>
              <a:ea typeface="Times New Roman" panose="02020603050405020304" pitchFamily="18" charset="0"/>
            </a:endParaRPr>
          </a:p>
          <a:p>
            <a:pPr marL="0" marR="0" indent="360045" algn="just">
              <a:spcBef>
                <a:spcPts val="500"/>
              </a:spcBef>
              <a:spcAft>
                <a:spcPts val="500"/>
              </a:spcAft>
            </a:pPr>
            <a:r>
              <a:rPr lang="ka-GE" sz="2400" dirty="0">
                <a:effectLst/>
                <a:latin typeface="Sylfaen" panose="010A0502050306030303" pitchFamily="18" charset="0"/>
                <a:ea typeface="Times New Roman" panose="02020603050405020304" pitchFamily="18" charset="0"/>
              </a:rPr>
              <a:t>ოპერანტული ქცევა ემორჩილება ოპერანტული განპირობების კანონებს.</a:t>
            </a:r>
            <a:r>
              <a:rPr lang="ka-GE" sz="2400" b="1" dirty="0">
                <a:effectLst/>
                <a:latin typeface="Sylfaen" panose="010A0502050306030303" pitchFamily="18" charset="0"/>
                <a:ea typeface="Times New Roman" panose="02020603050405020304" pitchFamily="18" charset="0"/>
                <a:cs typeface="Sylfaen" panose="010A0502050306030303" pitchFamily="18" charset="0"/>
              </a:rPr>
              <a:t>    </a:t>
            </a:r>
            <a:endParaRPr lang="en-US" sz="2400" dirty="0">
              <a:effectLst/>
              <a:latin typeface="Times New Roman" panose="02020603050405020304" pitchFamily="18" charset="0"/>
              <a:ea typeface="Times New Roman" panose="02020603050405020304" pitchFamily="18" charset="0"/>
            </a:endParaRPr>
          </a:p>
          <a:p>
            <a:pPr marL="0" marR="0" indent="360045" algn="just">
              <a:spcBef>
                <a:spcPts val="500"/>
              </a:spcBef>
              <a:spcAft>
                <a:spcPts val="500"/>
              </a:spcAft>
            </a:pPr>
            <a:r>
              <a:rPr lang="ka-GE" sz="2400" b="1" dirty="0">
                <a:effectLst/>
                <a:latin typeface="Sylfaen" panose="010A0502050306030303" pitchFamily="18" charset="0"/>
                <a:ea typeface="Times New Roman" panose="02020603050405020304" pitchFamily="18" charset="0"/>
                <a:cs typeface="Sylfaen" panose="010A0502050306030303" pitchFamily="18" charset="0"/>
              </a:rPr>
              <a:t>განპირობება ეს არის</a:t>
            </a:r>
            <a:r>
              <a:rPr lang="ka-GE" sz="2400" b="1" dirty="0">
                <a:effectLst/>
                <a:latin typeface="AcadNusx" pitchFamily="2"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დასწავლის</a:t>
            </a:r>
            <a:r>
              <a:rPr lang="ka-GE" sz="2400" b="1" dirty="0">
                <a:effectLst/>
                <a:latin typeface="Sylfaen" panose="010A0502050306030303" pitchFamily="18" charset="0"/>
                <a:ea typeface="Times New Roman" panose="02020603050405020304" pitchFamily="18" charset="0"/>
              </a:rPr>
              <a:t> სახე</a:t>
            </a:r>
            <a:r>
              <a:rPr lang="de-DE" sz="2400" b="1" dirty="0">
                <a:effectLst/>
                <a:latin typeface="AcadNusx" pitchFamily="2"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როდესაც</a:t>
            </a:r>
            <a:r>
              <a:rPr lang="de-DE" sz="2400" b="1" dirty="0">
                <a:effectLst/>
                <a:latin typeface="AcadNusx" pitchFamily="2"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კავშირი</a:t>
            </a:r>
            <a:r>
              <a:rPr lang="de-DE" sz="2400" b="1" dirty="0">
                <a:effectLst/>
                <a:latin typeface="AcadNusx" pitchFamily="2"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მყარდება</a:t>
            </a:r>
            <a:r>
              <a:rPr lang="de-DE" sz="2400" b="1" dirty="0">
                <a:effectLst/>
                <a:latin typeface="AcadNusx" pitchFamily="2"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სტიმულსა</a:t>
            </a:r>
            <a:r>
              <a:rPr lang="de-DE" sz="2400" b="1" dirty="0">
                <a:effectLst/>
                <a:latin typeface="AcadNusx" pitchFamily="2"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და</a:t>
            </a:r>
            <a:r>
              <a:rPr lang="de-DE" sz="2400" b="1" dirty="0">
                <a:effectLst/>
                <a:latin typeface="AcadNusx" pitchFamily="2"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რეაქციას</a:t>
            </a:r>
            <a:r>
              <a:rPr lang="de-DE" sz="2400" b="1" dirty="0">
                <a:effectLst/>
                <a:latin typeface="AcadNusx" pitchFamily="2"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შორის</a:t>
            </a:r>
            <a:r>
              <a:rPr lang="de-DE" sz="2400" b="1" dirty="0">
                <a:effectLst/>
                <a:latin typeface="AcadNusx" pitchFamily="2" charset="0"/>
                <a:ea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4147236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A0AEA-C6A7-41EE-960C-B2E51591DBCA}"/>
              </a:ext>
            </a:extLst>
          </p:cNvPr>
          <p:cNvSpPr>
            <a:spLocks noGrp="1"/>
          </p:cNvSpPr>
          <p:nvPr>
            <p:ph type="title"/>
          </p:nvPr>
        </p:nvSpPr>
        <p:spPr>
          <a:xfrm>
            <a:off x="677334" y="609600"/>
            <a:ext cx="8596668" cy="1114269"/>
          </a:xfrm>
        </p:spPr>
        <p:txBody>
          <a:bodyPr/>
          <a:lstStyle/>
          <a:p>
            <a:r>
              <a:rPr lang="ka-GE" dirty="0"/>
              <a:t>განსხვავება- თორნდაიკი &amp; სკინერი</a:t>
            </a:r>
            <a:endParaRPr lang="en-US" dirty="0"/>
          </a:p>
        </p:txBody>
      </p:sp>
      <p:sp>
        <p:nvSpPr>
          <p:cNvPr id="3" name="Content Placeholder 2">
            <a:extLst>
              <a:ext uri="{FF2B5EF4-FFF2-40B4-BE49-F238E27FC236}">
                <a16:creationId xmlns:a16="http://schemas.microsoft.com/office/drawing/2014/main" id="{1CD974C5-1D6B-45D9-AD64-9E4D0DE92481}"/>
              </a:ext>
            </a:extLst>
          </p:cNvPr>
          <p:cNvSpPr>
            <a:spLocks noGrp="1"/>
          </p:cNvSpPr>
          <p:nvPr>
            <p:ph idx="1"/>
          </p:nvPr>
        </p:nvSpPr>
        <p:spPr>
          <a:xfrm>
            <a:off x="677334" y="1918741"/>
            <a:ext cx="8596668" cy="4512039"/>
          </a:xfrm>
        </p:spPr>
        <p:txBody>
          <a:bodyPr/>
          <a:lstStyle/>
          <a:p>
            <a:r>
              <a:rPr lang="ka-GE" sz="2400" dirty="0">
                <a:effectLst/>
                <a:latin typeface="Sylfaen" panose="010A0502050306030303" pitchFamily="18" charset="0"/>
                <a:ea typeface="Times New Roman" panose="02020603050405020304" pitchFamily="18" charset="0"/>
              </a:rPr>
              <a:t>ოპერანტული განპირობება განსხვავდება თორნდაიკის სწავლის კონცეფციასა და მისი ეფექტის კანონისაგან. </a:t>
            </a:r>
            <a:r>
              <a:rPr lang="ka-GE" sz="2400" b="1" dirty="0">
                <a:effectLst/>
                <a:latin typeface="Sylfaen" panose="010A0502050306030303" pitchFamily="18" charset="0"/>
                <a:ea typeface="Times New Roman" panose="02020603050405020304" pitchFamily="18" charset="0"/>
              </a:rPr>
              <a:t>თორნდაიკი თვლიდა, რომ განმტკიცების ეფექტი მდგომარეობს სტიმულსა და რეაქციას შორის კავშირის დამყარებაში. ხოლო სკინერი თვლიდა, რომ კავშირი მყარდება რეაქციასა და განმტკიცებას შორის. ე.ი ოპერანტული განპირობების დროს ადგილი აქვს ჯერ ქცევას, ხოლო შემდეგ ადგილი აქვს განმტკიცებას</a:t>
            </a:r>
            <a:r>
              <a:rPr lang="ka-GE" sz="2400" dirty="0">
                <a:effectLst/>
                <a:latin typeface="Sylfaen" panose="010A0502050306030303" pitchFamily="18" charset="0"/>
                <a:ea typeface="Times New Roman" panose="02020603050405020304" pitchFamily="18" charset="0"/>
              </a:rPr>
              <a:t>. ოპერანტული სწავლის დროს, იზრდება განმტკიცებული რეაქციის გამეორების ალბათობა.</a:t>
            </a:r>
            <a:endParaRPr lang="en-US" sz="24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040747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EECBD-8487-4DB4-B3E4-DEDCFB75305B}"/>
              </a:ext>
            </a:extLst>
          </p:cNvPr>
          <p:cNvSpPr>
            <a:spLocks noGrp="1"/>
          </p:cNvSpPr>
          <p:nvPr>
            <p:ph type="title"/>
          </p:nvPr>
        </p:nvSpPr>
        <p:spPr/>
        <p:txBody>
          <a:bodyPr>
            <a:normAutofit/>
          </a:bodyPr>
          <a:lstStyle/>
          <a:p>
            <a:r>
              <a:rPr lang="ka-GE" sz="3200" b="1" dirty="0">
                <a:effectLst/>
                <a:latin typeface="Sylfaen" panose="010A0502050306030303" pitchFamily="18" charset="0"/>
                <a:ea typeface="Times New Roman" panose="02020603050405020304" pitchFamily="18" charset="0"/>
              </a:rPr>
              <a:t>რა არის ოპერანტული განპირობება?</a:t>
            </a:r>
            <a:endParaRPr lang="en-US" sz="3200" dirty="0"/>
          </a:p>
        </p:txBody>
      </p:sp>
      <p:sp>
        <p:nvSpPr>
          <p:cNvPr id="3" name="Content Placeholder 2">
            <a:extLst>
              <a:ext uri="{FF2B5EF4-FFF2-40B4-BE49-F238E27FC236}">
                <a16:creationId xmlns:a16="http://schemas.microsoft.com/office/drawing/2014/main" id="{28379788-3BE6-40F4-9C1E-09983DF678D0}"/>
              </a:ext>
            </a:extLst>
          </p:cNvPr>
          <p:cNvSpPr>
            <a:spLocks noGrp="1"/>
          </p:cNvSpPr>
          <p:nvPr>
            <p:ph idx="1"/>
          </p:nvPr>
        </p:nvSpPr>
        <p:spPr>
          <a:xfrm>
            <a:off x="677334" y="1543987"/>
            <a:ext cx="9920712" cy="4976734"/>
          </a:xfrm>
        </p:spPr>
        <p:txBody>
          <a:bodyPr/>
          <a:lstStyle/>
          <a:p>
            <a:pPr marL="0" marR="0" indent="360045" algn="just">
              <a:spcBef>
                <a:spcPts val="500"/>
              </a:spcBef>
              <a:spcAft>
                <a:spcPts val="500"/>
              </a:spcAft>
            </a:pPr>
            <a:r>
              <a:rPr lang="de-DE" sz="2400" b="1" dirty="0">
                <a:effectLst/>
                <a:latin typeface="Sylfaen" panose="010A0502050306030303" pitchFamily="18" charset="0"/>
                <a:ea typeface="Times New Roman" panose="02020603050405020304" pitchFamily="18" charset="0"/>
                <a:cs typeface="Sylfaen" panose="010A0502050306030303" pitchFamily="18" charset="0"/>
              </a:rPr>
              <a:t>ოპერანტული</a:t>
            </a:r>
            <a:r>
              <a:rPr lang="de-DE" sz="2400" b="1" dirty="0">
                <a:effectLst/>
                <a:latin typeface="Sylfaen" panose="010A0502050306030303" pitchFamily="18" charset="0"/>
                <a:ea typeface="Times New Roman" panose="02020603050405020304" pitchFamily="18" charset="0"/>
              </a:rPr>
              <a:t> </a:t>
            </a:r>
            <a:r>
              <a:rPr lang="de-DE" sz="2400" dirty="0">
                <a:effectLst/>
                <a:latin typeface="Sylfaen" panose="010A0502050306030303" pitchFamily="18"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განპირობებ</a:t>
            </a:r>
            <a:r>
              <a:rPr lang="ka-GE" sz="2400" b="1" dirty="0">
                <a:effectLst/>
                <a:latin typeface="Sylfaen" panose="010A0502050306030303" pitchFamily="18" charset="0"/>
                <a:ea typeface="Times New Roman" panose="02020603050405020304" pitchFamily="18" charset="0"/>
                <a:cs typeface="Sylfaen" panose="010A0502050306030303" pitchFamily="18" charset="0"/>
              </a:rPr>
              <a:t>ა </a:t>
            </a:r>
            <a:r>
              <a:rPr lang="de-DE" sz="2400" dirty="0">
                <a:effectLst/>
                <a:latin typeface="Sylfaen" panose="010A0502050306030303" pitchFamily="18"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ეს</a:t>
            </a:r>
            <a:r>
              <a:rPr lang="de-DE" sz="2400" b="1" dirty="0">
                <a:effectLst/>
                <a:latin typeface="Sylfaen" panose="010A0502050306030303" pitchFamily="18"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არის</a:t>
            </a:r>
            <a:r>
              <a:rPr lang="de-DE" sz="2400" b="1" dirty="0">
                <a:effectLst/>
                <a:latin typeface="Sylfaen" panose="010A0502050306030303" pitchFamily="18"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დასწავლის</a:t>
            </a:r>
            <a:r>
              <a:rPr lang="de-DE" sz="2400" b="1" dirty="0">
                <a:effectLst/>
                <a:latin typeface="Sylfaen" panose="010A0502050306030303" pitchFamily="18" charset="0"/>
                <a:ea typeface="Times New Roman" panose="02020603050405020304" pitchFamily="18" charset="0"/>
              </a:rPr>
              <a:t>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ფორმა</a:t>
            </a:r>
            <a:r>
              <a:rPr lang="de-DE" sz="2400" b="1" dirty="0">
                <a:effectLst/>
                <a:latin typeface="Sylfaen" panose="010A0502050306030303" pitchFamily="18" charset="0"/>
                <a:ea typeface="Times New Roman" panose="02020603050405020304" pitchFamily="18" charset="0"/>
              </a:rPr>
              <a:t>, </a:t>
            </a:r>
            <a:r>
              <a:rPr lang="ka-GE" sz="2400" b="1" dirty="0">
                <a:effectLst/>
                <a:latin typeface="Sylfaen" panose="010A0502050306030303" pitchFamily="18" charset="0"/>
                <a:ea typeface="Times New Roman" panose="02020603050405020304" pitchFamily="18" charset="0"/>
              </a:rPr>
              <a:t>რომელიც გულისხმობს ქცევის გაძლიერებას </a:t>
            </a:r>
            <a:r>
              <a:rPr lang="de-DE" sz="2400" b="1" dirty="0">
                <a:effectLst/>
                <a:latin typeface="Sylfaen" panose="010A0502050306030303" pitchFamily="18" charset="0"/>
                <a:ea typeface="Times New Roman" panose="02020603050405020304" pitchFamily="18" charset="0"/>
                <a:cs typeface="Sylfaen" panose="010A0502050306030303" pitchFamily="18" charset="0"/>
              </a:rPr>
              <a:t>განმტკიცებ</a:t>
            </a:r>
            <a:r>
              <a:rPr lang="ka-GE" sz="2400" b="1" dirty="0">
                <a:effectLst/>
                <a:latin typeface="Sylfaen" panose="010A0502050306030303" pitchFamily="18" charset="0"/>
                <a:ea typeface="Times New Roman" panose="02020603050405020304" pitchFamily="18" charset="0"/>
                <a:cs typeface="Sylfaen" panose="010A0502050306030303" pitchFamily="18" charset="0"/>
              </a:rPr>
              <a:t>ის შედეგად.</a:t>
            </a:r>
            <a:endParaRPr lang="en-US" sz="2400" dirty="0">
              <a:effectLst/>
              <a:latin typeface="Times New Roman" panose="02020603050405020304" pitchFamily="18" charset="0"/>
              <a:ea typeface="Times New Roman" panose="02020603050405020304" pitchFamily="18" charset="0"/>
            </a:endParaRPr>
          </a:p>
          <a:p>
            <a:pPr marL="0" marR="0" indent="360045" algn="just">
              <a:spcBef>
                <a:spcPts val="500"/>
              </a:spcBef>
              <a:spcAft>
                <a:spcPts val="500"/>
              </a:spcAft>
            </a:pPr>
            <a:r>
              <a:rPr lang="ka-GE" sz="2400" dirty="0">
                <a:effectLst/>
                <a:latin typeface="Sylfaen" panose="010A0502050306030303" pitchFamily="18" charset="0"/>
                <a:ea typeface="Times New Roman" panose="02020603050405020304" pitchFamily="18" charset="0"/>
              </a:rPr>
              <a:t>ქცევის განხორციელების მიზეზი გარემოშია. ბიჰევიორიზმის მიზანია, აღმოაჩინოს და აღწეროს კანონები, რომლებიც მართავენ ორგანიზმსა და გარემოს შორის ურთიერთზემოქმედებას. </a:t>
            </a:r>
          </a:p>
          <a:p>
            <a:pPr marL="0" marR="0" indent="360045" algn="just">
              <a:spcBef>
                <a:spcPts val="500"/>
              </a:spcBef>
              <a:spcAft>
                <a:spcPts val="500"/>
              </a:spcAft>
            </a:pPr>
            <a:r>
              <a:rPr lang="ka-GE" sz="2400" dirty="0">
                <a:effectLst/>
                <a:latin typeface="Sylfaen" panose="010A0502050306030303" pitchFamily="18" charset="0"/>
                <a:ea typeface="Times New Roman" panose="02020603050405020304" pitchFamily="18" charset="0"/>
              </a:rPr>
              <a:t>ამ საკითხის გასარკვევად სკინერი მიმართავს ქცევის ექსპერიმენტულ ანალიზს.  </a:t>
            </a:r>
            <a:r>
              <a:rPr lang="ka-GE" sz="2400" b="1" dirty="0">
                <a:effectLst/>
                <a:latin typeface="Sylfaen" panose="010A0502050306030303" pitchFamily="18" charset="0"/>
                <a:ea typeface="Times New Roman" panose="02020603050405020304" pitchFamily="18" charset="0"/>
              </a:rPr>
              <a:t>ქცევის ექსპერიმენტული ანალიზი არის სკინერის სისტემა, სადაც აქცენტი კეთდება ქცევასთან დაკავშირებული ცვლადების ანალიზზე:</a:t>
            </a:r>
            <a:r>
              <a:rPr lang="ka-GE" sz="2400" dirty="0">
                <a:effectLst/>
                <a:latin typeface="Sylfaen" panose="010A0502050306030303" pitchFamily="18" charset="0"/>
                <a:ea typeface="Times New Roman" panose="02020603050405020304" pitchFamily="18" charset="0"/>
              </a:rPr>
              <a:t> - რას აკეთებს ორგანიზმი; პირობები, სადაც მოქმედება ხორციელდება და ქცევის შედეგი.</a:t>
            </a:r>
            <a:endParaRPr lang="en-US" sz="24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163537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D5E59-AF8B-4521-BD90-8CFAEC9D5932}"/>
              </a:ext>
            </a:extLst>
          </p:cNvPr>
          <p:cNvSpPr>
            <a:spLocks noGrp="1"/>
          </p:cNvSpPr>
          <p:nvPr>
            <p:ph type="title"/>
          </p:nvPr>
        </p:nvSpPr>
        <p:spPr>
          <a:xfrm>
            <a:off x="677334" y="609600"/>
            <a:ext cx="8596668" cy="949377"/>
          </a:xfrm>
        </p:spPr>
        <p:txBody>
          <a:bodyPr/>
          <a:lstStyle/>
          <a:p>
            <a:r>
              <a:rPr lang="ka-GE" sz="3600" dirty="0">
                <a:effectLst/>
                <a:latin typeface="Sylfaen" panose="010A0502050306030303" pitchFamily="18" charset="0"/>
                <a:ea typeface="Times New Roman" panose="02020603050405020304" pitchFamily="18" charset="0"/>
              </a:rPr>
              <a:t>       </a:t>
            </a:r>
            <a:r>
              <a:rPr lang="ka-GE" sz="4000" dirty="0">
                <a:effectLst/>
                <a:latin typeface="Sylfaen" panose="010A0502050306030303" pitchFamily="18" charset="0"/>
                <a:ea typeface="Times New Roman" panose="02020603050405020304" pitchFamily="18" charset="0"/>
              </a:rPr>
              <a:t>ცვლადების ორ სახე</a:t>
            </a:r>
            <a:endParaRPr lang="en-US" sz="4000" dirty="0"/>
          </a:p>
        </p:txBody>
      </p:sp>
      <p:sp>
        <p:nvSpPr>
          <p:cNvPr id="3" name="Content Placeholder 2">
            <a:extLst>
              <a:ext uri="{FF2B5EF4-FFF2-40B4-BE49-F238E27FC236}">
                <a16:creationId xmlns:a16="http://schemas.microsoft.com/office/drawing/2014/main" id="{85EE1D07-2984-4B3D-BDCD-D5AE49B5A7EC}"/>
              </a:ext>
            </a:extLst>
          </p:cNvPr>
          <p:cNvSpPr>
            <a:spLocks noGrp="1"/>
          </p:cNvSpPr>
          <p:nvPr>
            <p:ph idx="1"/>
          </p:nvPr>
        </p:nvSpPr>
        <p:spPr>
          <a:xfrm>
            <a:off x="677334" y="1558977"/>
            <a:ext cx="9036292" cy="4689423"/>
          </a:xfrm>
        </p:spPr>
        <p:txBody>
          <a:bodyPr/>
          <a:lstStyle/>
          <a:p>
            <a:r>
              <a:rPr lang="ka-GE" sz="2400" b="1" dirty="0">
                <a:effectLst/>
                <a:latin typeface="Sylfaen" panose="010A0502050306030303" pitchFamily="18" charset="0"/>
                <a:ea typeface="Times New Roman" panose="02020603050405020304" pitchFamily="18" charset="0"/>
              </a:rPr>
              <a:t>დამოუკიდებელი</a:t>
            </a:r>
            <a:r>
              <a:rPr lang="ka-GE" sz="2400" dirty="0">
                <a:effectLst/>
                <a:latin typeface="Sylfaen" panose="010A0502050306030303" pitchFamily="18" charset="0"/>
                <a:ea typeface="Times New Roman" panose="02020603050405020304" pitchFamily="18" charset="0"/>
              </a:rPr>
              <a:t> (ეს არის ფაქტორები რომლის მართვაც შეიძლება. მაგალითად, განმტკიცება) </a:t>
            </a:r>
          </a:p>
          <a:p>
            <a:r>
              <a:rPr lang="ka-GE" sz="2400" dirty="0">
                <a:effectLst/>
                <a:latin typeface="Sylfaen" panose="010A0502050306030303" pitchFamily="18" charset="0"/>
                <a:ea typeface="Times New Roman" panose="02020603050405020304" pitchFamily="18" charset="0"/>
              </a:rPr>
              <a:t> </a:t>
            </a:r>
            <a:r>
              <a:rPr lang="ka-GE" sz="2400" b="1" dirty="0">
                <a:effectLst/>
                <a:latin typeface="Sylfaen" panose="010A0502050306030303" pitchFamily="18" charset="0"/>
                <a:ea typeface="Times New Roman" panose="02020603050405020304" pitchFamily="18" charset="0"/>
              </a:rPr>
              <a:t>დამოკიდებული </a:t>
            </a:r>
            <a:r>
              <a:rPr lang="ka-GE" sz="2400" dirty="0">
                <a:effectLst/>
                <a:latin typeface="Sylfaen" panose="010A0502050306030303" pitchFamily="18" charset="0"/>
                <a:ea typeface="Times New Roman" panose="02020603050405020304" pitchFamily="18" charset="0"/>
              </a:rPr>
              <a:t>(დამოუკიდებელი ცვლადების მანიპულაციის შედეგი. მაგალითად, რეაქციის სიხშირე) ცვლადები. </a:t>
            </a:r>
          </a:p>
          <a:p>
            <a:r>
              <a:rPr lang="ka-GE" sz="2400" dirty="0">
                <a:effectLst/>
                <a:latin typeface="Sylfaen" panose="010A0502050306030303" pitchFamily="18" charset="0"/>
                <a:ea typeface="Times New Roman" panose="02020603050405020304" pitchFamily="18" charset="0"/>
              </a:rPr>
              <a:t>სკინერის სისტემაში დამოუკიდებელი ცვლადებია - განმტკიცების სახე და განრიგი, ხოლო დამოკიდებული ცვლადებია - რეაქციის გამოვლენის სიხშირე, დასწავლისთვის საჭირო დრო  და განმტკიცების შეწყვეტის შემ­დეგ, ქცევის შენახვის დრო (ქცევის ჩაქრობის სიჩქარე). </a:t>
            </a:r>
            <a:endParaRPr lang="en-US" sz="24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880334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C99972-EB59-4497-9267-E42160798B63}"/>
              </a:ext>
            </a:extLst>
          </p:cNvPr>
          <p:cNvSpPr>
            <a:spLocks noGrp="1"/>
          </p:cNvSpPr>
          <p:nvPr>
            <p:ph idx="1"/>
          </p:nvPr>
        </p:nvSpPr>
        <p:spPr/>
        <p:txBody>
          <a:bodyPr>
            <a:normAutofit/>
          </a:bodyPr>
          <a:lstStyle/>
          <a:p>
            <a:pPr marL="0" indent="0">
              <a:buNone/>
            </a:pPr>
            <a:r>
              <a:rPr lang="ka-GE" sz="6600" dirty="0"/>
              <a:t>           მადლობა ყურადღებისთვის!</a:t>
            </a:r>
            <a:endParaRPr lang="en-US" sz="6600" dirty="0"/>
          </a:p>
        </p:txBody>
      </p:sp>
    </p:spTree>
    <p:extLst>
      <p:ext uri="{BB962C8B-B14F-4D97-AF65-F5344CB8AC3E}">
        <p14:creationId xmlns:p14="http://schemas.microsoft.com/office/powerpoint/2010/main" val="1199740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211</TotalTime>
  <Words>1192</Words>
  <Application>Microsoft Office PowerPoint</Application>
  <PresentationFormat>Widescreen</PresentationFormat>
  <Paragraphs>66</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AcadNusx</vt:lpstr>
      <vt:lpstr>Arial</vt:lpstr>
      <vt:lpstr>Calibri</vt:lpstr>
      <vt:lpstr>Sylfaen</vt:lpstr>
      <vt:lpstr>Times New Roman</vt:lpstr>
      <vt:lpstr>Trebuchet MS</vt:lpstr>
      <vt:lpstr>Wingdings 3</vt:lpstr>
      <vt:lpstr>Facet</vt:lpstr>
      <vt:lpstr>თეორეტიკოსები   </vt:lpstr>
      <vt:lpstr>პავლოვის შეხედულება  </vt:lpstr>
      <vt:lpstr>პავლოვის შეხედულება</vt:lpstr>
      <vt:lpstr>PowerPoint Presentation</vt:lpstr>
      <vt:lpstr> ბიჰევიორიზმის ძირითადი პოსტულატები</vt:lpstr>
      <vt:lpstr> ბიჰევიორიზმის ძირითადი პოსტულატები</vt:lpstr>
      <vt:lpstr> ბიჰევიორიზმის ძირითადი პოსტულატები</vt:lpstr>
      <vt:lpstr>ჯ. უოტსონის შეხედულება  </vt:lpstr>
      <vt:lpstr>ჯ. უოტსონის შეხედულება</vt:lpstr>
      <vt:lpstr>  რა განსაზღვრავს კავშირს სტიმულებს, რეაქციებს და სტიმულ-რეაქციას შორის? </vt:lpstr>
      <vt:lpstr>ე. თორნდაიკის შეხედულება  </vt:lpstr>
      <vt:lpstr>ე. თორნდაიკის თეორია ცნობილია, როგორც ცდისა და შეცდომების მეთოდების სწავლის თეორია.</vt:lpstr>
      <vt:lpstr>ბ. ფ. სკინერის თეორიის ძირითადი პოსტულატები </vt:lpstr>
      <vt:lpstr>ბ. ფ. სკინერის თეორიის ძირითადი პოსტულატები</vt:lpstr>
      <vt:lpstr>განსხვავება- თორნდაიკი &amp; სკინერი</vt:lpstr>
      <vt:lpstr>რა არის ოპერანტული განპირობება?</vt:lpstr>
      <vt:lpstr>       ცვლადების ორ სახე</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თეორეტიკოსები   </dc:title>
  <dc:creator>user</dc:creator>
  <cp:lastModifiedBy>Maia Shashviashvili</cp:lastModifiedBy>
  <cp:revision>26</cp:revision>
  <dcterms:created xsi:type="dcterms:W3CDTF">2022-03-10T09:21:23Z</dcterms:created>
  <dcterms:modified xsi:type="dcterms:W3CDTF">2022-03-18T17:58:20Z</dcterms:modified>
</cp:coreProperties>
</file>