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9" r:id="rId4"/>
    <p:sldId id="261" r:id="rId5"/>
    <p:sldId id="257" r:id="rId6"/>
    <p:sldId id="270" r:id="rId7"/>
    <p:sldId id="260" r:id="rId8"/>
    <p:sldId id="268" r:id="rId9"/>
    <p:sldId id="259" r:id="rId10"/>
    <p:sldId id="271" r:id="rId11"/>
    <p:sldId id="262" r:id="rId12"/>
    <p:sldId id="272" r:id="rId13"/>
    <p:sldId id="273" r:id="rId14"/>
    <p:sldId id="263" r:id="rId15"/>
    <p:sldId id="264" r:id="rId16"/>
    <p:sldId id="274" r:id="rId17"/>
    <p:sldId id="275" r:id="rId18"/>
    <p:sldId id="265" r:id="rId19"/>
    <p:sldId id="266" r:id="rId20"/>
    <p:sldId id="276" r:id="rId21"/>
    <p:sldId id="26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snapToGrid="0">
      <p:cViewPr varScale="1">
        <p:scale>
          <a:sx n="64" d="100"/>
          <a:sy n="64" d="100"/>
        </p:scale>
        <p:origin x="94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72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81247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14950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F1DD70-1E03-41FB-949B-F12DE353E2E7}" type="datetimeFigureOut">
              <a:rPr lang="en-US" smtClean="0"/>
              <a:t>10-Mar-22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382239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F1DD70-1E03-41FB-949B-F12DE353E2E7}" type="datetimeFigureOut">
              <a:rPr lang="en-US" smtClean="0"/>
              <a:t>10-Mar-22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2304250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F1DD70-1E03-41FB-949B-F12DE353E2E7}" type="datetimeFigureOut">
              <a:rPr lang="en-US" smtClean="0"/>
              <a:t>10-Mar-22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3911686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F1DD70-1E03-41FB-949B-F12DE353E2E7}" type="datetimeFigureOut">
              <a:rPr lang="en-US" smtClean="0"/>
              <a:t>10-Mar-22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890228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F1DD70-1E03-41FB-949B-F12DE353E2E7}" type="datetimeFigureOut">
              <a:rPr lang="en-US" smtClean="0"/>
              <a:t>10-Mar-22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753971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F1DD70-1E03-41FB-949B-F12DE353E2E7}" type="datetimeFigureOut">
              <a:rPr lang="en-US" smtClean="0"/>
              <a:t>10-Mar-22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2799889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EF1DD70-1E03-41FB-949B-F12DE353E2E7}" type="datetimeFigureOut">
              <a:rPr lang="en-US" smtClean="0"/>
              <a:t>10-Mar-22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304619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1657791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27343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429021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858658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3177583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3211961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F1DD70-1E03-41FB-949B-F12DE353E2E7}" type="datetimeFigureOut">
              <a:rPr lang="en-US" smtClean="0"/>
              <a:t>10-Mar-22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F5C3EE-91C8-496C-B2BF-1DA00723CBC6}" type="slidenum">
              <a:rPr lang="en-US" smtClean="0"/>
              <a:t>‹#›</a:t>
            </a:fld>
            <a:endParaRPr lang="en-US"/>
          </a:p>
        </p:txBody>
      </p:sp>
    </p:spTree>
    <p:extLst>
      <p:ext uri="{BB962C8B-B14F-4D97-AF65-F5344CB8AC3E}">
        <p14:creationId xmlns:p14="http://schemas.microsoft.com/office/powerpoint/2010/main" val="2283116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EF1DD70-1E03-41FB-949B-F12DE353E2E7}" type="datetimeFigureOut">
              <a:rPr lang="en-US" smtClean="0"/>
              <a:t>10-Mar-22</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E4F5C3EE-91C8-496C-B2BF-1DA00723CBC6}" type="slidenum">
              <a:rPr lang="en-US" smtClean="0"/>
              <a:t>‹#›</a:t>
            </a:fld>
            <a:endParaRPr lang="en-US"/>
          </a:p>
        </p:txBody>
      </p:sp>
    </p:spTree>
    <p:extLst>
      <p:ext uri="{BB962C8B-B14F-4D97-AF65-F5344CB8AC3E}">
        <p14:creationId xmlns:p14="http://schemas.microsoft.com/office/powerpoint/2010/main" val="29048862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6CE98-504C-4DA4-8BC0-D7F99338D4B2}"/>
              </a:ext>
            </a:extLst>
          </p:cNvPr>
          <p:cNvSpPr>
            <a:spLocks noGrp="1"/>
          </p:cNvSpPr>
          <p:nvPr>
            <p:ph type="ctrTitle"/>
          </p:nvPr>
        </p:nvSpPr>
        <p:spPr>
          <a:xfrm>
            <a:off x="684211" y="685799"/>
            <a:ext cx="10741349" cy="1746683"/>
          </a:xfrm>
        </p:spPr>
        <p:txBody>
          <a:bodyPr>
            <a:normAutofit/>
          </a:bodyPr>
          <a:lstStyle/>
          <a:p>
            <a:pPr algn="ctr"/>
            <a:r>
              <a:rPr lang="ka-GE" sz="6000" dirty="0"/>
              <a:t>დასწავლა</a:t>
            </a:r>
            <a:endParaRPr lang="en-US" sz="6000" dirty="0"/>
          </a:p>
        </p:txBody>
      </p:sp>
      <p:sp>
        <p:nvSpPr>
          <p:cNvPr id="3" name="Subtitle 2">
            <a:extLst>
              <a:ext uri="{FF2B5EF4-FFF2-40B4-BE49-F238E27FC236}">
                <a16:creationId xmlns:a16="http://schemas.microsoft.com/office/drawing/2014/main" id="{CAFB33B4-4883-4511-8995-16EE7FDC32F4}"/>
              </a:ext>
            </a:extLst>
          </p:cNvPr>
          <p:cNvSpPr>
            <a:spLocks noGrp="1"/>
          </p:cNvSpPr>
          <p:nvPr>
            <p:ph type="subTitle" idx="1"/>
          </p:nvPr>
        </p:nvSpPr>
        <p:spPr>
          <a:xfrm>
            <a:off x="684211" y="4044517"/>
            <a:ext cx="6400800" cy="1947333"/>
          </a:xfrm>
        </p:spPr>
        <p:txBody>
          <a:bodyPr/>
          <a:lstStyle/>
          <a:p>
            <a:endParaRPr lang="en-US" dirty="0"/>
          </a:p>
        </p:txBody>
      </p:sp>
    </p:spTree>
    <p:extLst>
      <p:ext uri="{BB962C8B-B14F-4D97-AF65-F5344CB8AC3E}">
        <p14:creationId xmlns:p14="http://schemas.microsoft.com/office/powerpoint/2010/main" val="3922678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010A3-53EC-4362-BD08-631F758EAC1A}"/>
              </a:ext>
            </a:extLst>
          </p:cNvPr>
          <p:cNvSpPr>
            <a:spLocks noGrp="1"/>
          </p:cNvSpPr>
          <p:nvPr>
            <p:ph type="title"/>
          </p:nvPr>
        </p:nvSpPr>
        <p:spPr>
          <a:xfrm>
            <a:off x="1828800" y="685800"/>
            <a:ext cx="8534400" cy="1507067"/>
          </a:xfrm>
        </p:spPr>
        <p:txBody>
          <a:bodyPr/>
          <a:lstStyle/>
          <a:p>
            <a:pPr algn="ctr"/>
            <a:r>
              <a:rPr lang="ka-GE" dirty="0"/>
              <a:t>გონებრივი იერიში</a:t>
            </a:r>
            <a:endParaRPr lang="en-US" dirty="0"/>
          </a:p>
        </p:txBody>
      </p:sp>
      <p:sp>
        <p:nvSpPr>
          <p:cNvPr id="3" name="Content Placeholder 2">
            <a:extLst>
              <a:ext uri="{FF2B5EF4-FFF2-40B4-BE49-F238E27FC236}">
                <a16:creationId xmlns:a16="http://schemas.microsoft.com/office/drawing/2014/main" id="{7DCFE4A0-5EF0-45B8-8918-17361E6942D3}"/>
              </a:ext>
            </a:extLst>
          </p:cNvPr>
          <p:cNvSpPr>
            <a:spLocks noGrp="1"/>
          </p:cNvSpPr>
          <p:nvPr>
            <p:ph idx="1"/>
          </p:nvPr>
        </p:nvSpPr>
        <p:spPr>
          <a:xfrm>
            <a:off x="938389" y="2390312"/>
            <a:ext cx="10315221" cy="3615267"/>
          </a:xfrm>
        </p:spPr>
        <p:txBody>
          <a:bodyPr>
            <a:normAutofit/>
          </a:bodyPr>
          <a:lstStyle/>
          <a:p>
            <a:pPr marL="0" indent="0" algn="ctr">
              <a:buNone/>
            </a:pPr>
            <a:r>
              <a:rPr lang="ka-GE" sz="3600" dirty="0">
                <a:solidFill>
                  <a:schemeClr val="bg1"/>
                </a:solidFill>
              </a:rPr>
              <a:t>როგორ ვეუფლებით ახალ ცოდნას, ახალ ასოციაციებს?</a:t>
            </a:r>
            <a:endParaRPr lang="en-US" sz="3600" dirty="0">
              <a:solidFill>
                <a:schemeClr val="bg1"/>
              </a:solidFill>
            </a:endParaRPr>
          </a:p>
        </p:txBody>
      </p:sp>
    </p:spTree>
    <p:extLst>
      <p:ext uri="{BB962C8B-B14F-4D97-AF65-F5344CB8AC3E}">
        <p14:creationId xmlns:p14="http://schemas.microsoft.com/office/powerpoint/2010/main" val="53047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64D54-9219-4B5A-9EB6-201FEC796B9E}"/>
              </a:ext>
            </a:extLst>
          </p:cNvPr>
          <p:cNvSpPr>
            <a:spLocks noGrp="1"/>
          </p:cNvSpPr>
          <p:nvPr>
            <p:ph type="ctrTitle"/>
          </p:nvPr>
        </p:nvSpPr>
        <p:spPr>
          <a:xfrm>
            <a:off x="684212" y="685800"/>
            <a:ext cx="9524090" cy="2357204"/>
          </a:xfrm>
        </p:spPr>
        <p:txBody>
          <a:bodyPr>
            <a:normAutofit fontScale="90000"/>
          </a:bodyPr>
          <a:lstStyle/>
          <a:p>
            <a:r>
              <a:rPr lang="ka-GE" sz="4400" dirty="0"/>
              <a:t>დასწავლა ევოლუციის    პოზიციიდან</a:t>
            </a:r>
            <a:br>
              <a:rPr lang="ka-GE" dirty="0"/>
            </a:br>
            <a:br>
              <a:rPr lang="ka-GE" dirty="0"/>
            </a:br>
            <a:r>
              <a:rPr lang="ka-GE" sz="3600" dirty="0"/>
              <a:t>გენეტიკური</a:t>
            </a:r>
            <a:br>
              <a:rPr lang="ka-GE" sz="3600" dirty="0"/>
            </a:br>
            <a:r>
              <a:rPr lang="ka-GE" sz="3600" dirty="0"/>
              <a:t>მემკვიდრეობითი</a:t>
            </a:r>
            <a:endParaRPr lang="en-US" sz="3600" dirty="0"/>
          </a:p>
        </p:txBody>
      </p:sp>
      <p:sp>
        <p:nvSpPr>
          <p:cNvPr id="3" name="Subtitle 2">
            <a:extLst>
              <a:ext uri="{FF2B5EF4-FFF2-40B4-BE49-F238E27FC236}">
                <a16:creationId xmlns:a16="http://schemas.microsoft.com/office/drawing/2014/main" id="{B331FEC8-713C-49C9-9CDA-CA2A74F3E9FD}"/>
              </a:ext>
            </a:extLst>
          </p:cNvPr>
          <p:cNvSpPr>
            <a:spLocks noGrp="1"/>
          </p:cNvSpPr>
          <p:nvPr>
            <p:ph type="subTitle" idx="1"/>
          </p:nvPr>
        </p:nvSpPr>
        <p:spPr>
          <a:xfrm>
            <a:off x="684212" y="4287187"/>
            <a:ext cx="6400800" cy="1504013"/>
          </a:xfrm>
        </p:spPr>
        <p:txBody>
          <a:bodyPr/>
          <a:lstStyle/>
          <a:p>
            <a:r>
              <a:rPr lang="ka-GE" dirty="0">
                <a:solidFill>
                  <a:schemeClr val="bg1"/>
                </a:solidFill>
              </a:rPr>
              <a:t>დასწავლის უნარი განსხვავდება</a:t>
            </a:r>
          </a:p>
          <a:p>
            <a:r>
              <a:rPr lang="ka-GE" dirty="0">
                <a:solidFill>
                  <a:schemeClr val="bg1"/>
                </a:solidFill>
              </a:rPr>
              <a:t> გენეტიკური კოდის მიხედვით </a:t>
            </a:r>
            <a:endParaRPr lang="en-US" dirty="0">
              <a:solidFill>
                <a:schemeClr val="bg1"/>
              </a:solidFill>
            </a:endParaRPr>
          </a:p>
        </p:txBody>
      </p:sp>
      <p:pic>
        <p:nvPicPr>
          <p:cNvPr id="4" name="Picture 3">
            <a:extLst>
              <a:ext uri="{FF2B5EF4-FFF2-40B4-BE49-F238E27FC236}">
                <a16:creationId xmlns:a16="http://schemas.microsoft.com/office/drawing/2014/main" id="{8F18EE35-5715-418B-A215-80E09B023D26}"/>
              </a:ext>
            </a:extLst>
          </p:cNvPr>
          <p:cNvPicPr>
            <a:picLocks noChangeAspect="1"/>
          </p:cNvPicPr>
          <p:nvPr/>
        </p:nvPicPr>
        <p:blipFill>
          <a:blip r:embed="rId2"/>
          <a:stretch>
            <a:fillRect/>
          </a:stretch>
        </p:blipFill>
        <p:spPr>
          <a:xfrm>
            <a:off x="6096000" y="3207896"/>
            <a:ext cx="5861154" cy="3125449"/>
          </a:xfrm>
          <a:prstGeom prst="rect">
            <a:avLst/>
          </a:prstGeom>
        </p:spPr>
      </p:pic>
    </p:spTree>
    <p:extLst>
      <p:ext uri="{BB962C8B-B14F-4D97-AF65-F5344CB8AC3E}">
        <p14:creationId xmlns:p14="http://schemas.microsoft.com/office/powerpoint/2010/main" val="435841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42AB-7B33-4F4B-8D78-E69E359E63A7}"/>
              </a:ext>
            </a:extLst>
          </p:cNvPr>
          <p:cNvSpPr>
            <a:spLocks noGrp="1"/>
          </p:cNvSpPr>
          <p:nvPr>
            <p:ph type="title"/>
          </p:nvPr>
        </p:nvSpPr>
        <p:spPr>
          <a:xfrm>
            <a:off x="684212" y="284813"/>
            <a:ext cx="10823576" cy="1233123"/>
          </a:xfrm>
        </p:spPr>
        <p:txBody>
          <a:bodyPr/>
          <a:lstStyle/>
          <a:p>
            <a:pPr algn="ctr"/>
            <a:r>
              <a:rPr lang="ka-GE" dirty="0"/>
              <a:t>დასწავლა და ევოლუცია</a:t>
            </a:r>
            <a:endParaRPr lang="en-US" dirty="0"/>
          </a:p>
        </p:txBody>
      </p:sp>
      <p:sp>
        <p:nvSpPr>
          <p:cNvPr id="3" name="Content Placeholder 2">
            <a:extLst>
              <a:ext uri="{FF2B5EF4-FFF2-40B4-BE49-F238E27FC236}">
                <a16:creationId xmlns:a16="http://schemas.microsoft.com/office/drawing/2014/main" id="{CBB37891-DAEB-4334-9A9A-42A74C348E00}"/>
              </a:ext>
            </a:extLst>
          </p:cNvPr>
          <p:cNvSpPr>
            <a:spLocks noGrp="1"/>
          </p:cNvSpPr>
          <p:nvPr>
            <p:ph idx="1"/>
          </p:nvPr>
        </p:nvSpPr>
        <p:spPr>
          <a:xfrm>
            <a:off x="684211" y="1379095"/>
            <a:ext cx="10823575" cy="4901784"/>
          </a:xfrm>
        </p:spPr>
        <p:txBody>
          <a:bodyPr>
            <a:normAutofit/>
          </a:bodyPr>
          <a:lstStyle/>
          <a:p>
            <a:r>
              <a:rPr lang="en-US" sz="2800" dirty="0" err="1">
                <a:solidFill>
                  <a:schemeClr val="bg1"/>
                </a:solidFill>
                <a:latin typeface="AcadNusx" pitchFamily="2" charset="0"/>
              </a:rPr>
              <a:t>daswavla</a:t>
            </a:r>
            <a:r>
              <a:rPr lang="en-US" sz="2800" dirty="0">
                <a:solidFill>
                  <a:schemeClr val="bg1"/>
                </a:solidFill>
                <a:latin typeface="AcadNusx" pitchFamily="2" charset="0"/>
              </a:rPr>
              <a:t>, </a:t>
            </a:r>
            <a:r>
              <a:rPr lang="en-US" sz="2800" dirty="0" err="1">
                <a:solidFill>
                  <a:schemeClr val="bg1"/>
                </a:solidFill>
                <a:latin typeface="AcadNusx" pitchFamily="2" charset="0"/>
              </a:rPr>
              <a:t>umetesad</a:t>
            </a:r>
            <a:r>
              <a:rPr lang="en-US" sz="2800" dirty="0">
                <a:solidFill>
                  <a:schemeClr val="bg1"/>
                </a:solidFill>
                <a:latin typeface="AcadNusx" pitchFamily="2" charset="0"/>
              </a:rPr>
              <a:t>, </a:t>
            </a:r>
            <a:r>
              <a:rPr lang="en-US" sz="2800" dirty="0" err="1">
                <a:solidFill>
                  <a:schemeClr val="bg1"/>
                </a:solidFill>
                <a:latin typeface="AcadNusx" pitchFamily="2" charset="0"/>
              </a:rPr>
              <a:t>genetikuradaa</a:t>
            </a:r>
            <a:r>
              <a:rPr lang="en-US" sz="2800" dirty="0">
                <a:solidFill>
                  <a:schemeClr val="bg1"/>
                </a:solidFill>
                <a:latin typeface="AcadNusx" pitchFamily="2" charset="0"/>
              </a:rPr>
              <a:t> </a:t>
            </a:r>
            <a:r>
              <a:rPr lang="en-US" sz="2800" dirty="0" err="1">
                <a:solidFill>
                  <a:schemeClr val="bg1"/>
                </a:solidFill>
                <a:latin typeface="AcadNusx" pitchFamily="2" charset="0"/>
              </a:rPr>
              <a:t>CvenSi</a:t>
            </a:r>
            <a:r>
              <a:rPr lang="en-US" sz="2800" dirty="0">
                <a:solidFill>
                  <a:schemeClr val="bg1"/>
                </a:solidFill>
                <a:latin typeface="AcadNusx" pitchFamily="2" charset="0"/>
              </a:rPr>
              <a:t> </a:t>
            </a:r>
            <a:r>
              <a:rPr lang="en-US" sz="2800" dirty="0" err="1">
                <a:solidFill>
                  <a:schemeClr val="bg1"/>
                </a:solidFill>
                <a:latin typeface="AcadNusx" pitchFamily="2" charset="0"/>
              </a:rPr>
              <a:t>Cadebuli</a:t>
            </a:r>
            <a:r>
              <a:rPr lang="en-US" sz="2800" dirty="0">
                <a:solidFill>
                  <a:schemeClr val="bg1"/>
                </a:solidFill>
                <a:latin typeface="AcadNusx" pitchFamily="2" charset="0"/>
              </a:rPr>
              <a:t>, </a:t>
            </a:r>
            <a:r>
              <a:rPr lang="en-US" sz="2800" dirty="0" err="1">
                <a:solidFill>
                  <a:schemeClr val="bg1"/>
                </a:solidFill>
                <a:latin typeface="AcadNusx" pitchFamily="2" charset="0"/>
              </a:rPr>
              <a:t>iseve</a:t>
            </a:r>
            <a:r>
              <a:rPr lang="en-US" sz="2800" dirty="0">
                <a:solidFill>
                  <a:schemeClr val="bg1"/>
                </a:solidFill>
                <a:latin typeface="AcadNusx" pitchFamily="2" charset="0"/>
              </a:rPr>
              <a:t>, </a:t>
            </a:r>
            <a:r>
              <a:rPr lang="en-US" sz="2800" dirty="0" err="1">
                <a:solidFill>
                  <a:schemeClr val="bg1"/>
                </a:solidFill>
                <a:latin typeface="AcadNusx" pitchFamily="2" charset="0"/>
              </a:rPr>
              <a:t>rogorc</a:t>
            </a:r>
            <a:r>
              <a:rPr lang="en-US" sz="2800" dirty="0">
                <a:solidFill>
                  <a:schemeClr val="bg1"/>
                </a:solidFill>
                <a:latin typeface="AcadNusx" pitchFamily="2" charset="0"/>
              </a:rPr>
              <a:t> </a:t>
            </a:r>
            <a:r>
              <a:rPr lang="en-US" sz="2800" dirty="0" err="1">
                <a:solidFill>
                  <a:schemeClr val="bg1"/>
                </a:solidFill>
                <a:latin typeface="AcadNusx" pitchFamily="2" charset="0"/>
              </a:rPr>
              <a:t>Cveni</a:t>
            </a:r>
            <a:r>
              <a:rPr lang="en-US" sz="2800" dirty="0">
                <a:solidFill>
                  <a:schemeClr val="bg1"/>
                </a:solidFill>
                <a:latin typeface="AcadNusx" pitchFamily="2" charset="0"/>
              </a:rPr>
              <a:t> </a:t>
            </a:r>
            <a:r>
              <a:rPr lang="en-US" sz="2800" dirty="0" err="1">
                <a:solidFill>
                  <a:schemeClr val="bg1"/>
                </a:solidFill>
                <a:latin typeface="AcadNusx" pitchFamily="2" charset="0"/>
              </a:rPr>
              <a:t>gamocdilebis</a:t>
            </a:r>
            <a:r>
              <a:rPr lang="en-US" sz="2800" dirty="0">
                <a:solidFill>
                  <a:schemeClr val="bg1"/>
                </a:solidFill>
                <a:latin typeface="AcadNusx" pitchFamily="2" charset="0"/>
              </a:rPr>
              <a:t> </a:t>
            </a:r>
            <a:r>
              <a:rPr lang="en-US" sz="2800" dirty="0" err="1">
                <a:solidFill>
                  <a:schemeClr val="bg1"/>
                </a:solidFill>
                <a:latin typeface="AcadNusx" pitchFamily="2" charset="0"/>
              </a:rPr>
              <a:t>sxva</a:t>
            </a:r>
            <a:r>
              <a:rPr lang="en-US" sz="2800" dirty="0">
                <a:solidFill>
                  <a:schemeClr val="bg1"/>
                </a:solidFill>
                <a:latin typeface="AcadNusx" pitchFamily="2" charset="0"/>
              </a:rPr>
              <a:t> </a:t>
            </a:r>
            <a:r>
              <a:rPr lang="en-US" sz="2800" dirty="0" err="1">
                <a:solidFill>
                  <a:schemeClr val="bg1"/>
                </a:solidFill>
                <a:latin typeface="AcadNusx" pitchFamily="2" charset="0"/>
              </a:rPr>
              <a:t>mravali</a:t>
            </a:r>
            <a:r>
              <a:rPr lang="en-US" sz="2800" dirty="0">
                <a:solidFill>
                  <a:schemeClr val="bg1"/>
                </a:solidFill>
                <a:latin typeface="AcadNusx" pitchFamily="2" charset="0"/>
              </a:rPr>
              <a:t> </a:t>
            </a:r>
            <a:r>
              <a:rPr lang="en-US" sz="2800" dirty="0" err="1">
                <a:solidFill>
                  <a:schemeClr val="bg1"/>
                </a:solidFill>
                <a:latin typeface="AcadNusx" pitchFamily="2" charset="0"/>
              </a:rPr>
              <a:t>aspeqti</a:t>
            </a:r>
            <a:r>
              <a:rPr lang="en-US" sz="2800" dirty="0">
                <a:solidFill>
                  <a:schemeClr val="bg1"/>
                </a:solidFill>
                <a:latin typeface="AcadNusx" pitchFamily="2" charset="0"/>
              </a:rPr>
              <a:t>. </a:t>
            </a:r>
            <a:r>
              <a:rPr lang="en-US" sz="2800" dirty="0" err="1">
                <a:solidFill>
                  <a:schemeClr val="bg1"/>
                </a:solidFill>
                <a:latin typeface="AcadNusx" pitchFamily="2" charset="0"/>
              </a:rPr>
              <a:t>adamianebi</a:t>
            </a:r>
            <a:r>
              <a:rPr lang="en-US" sz="2800" dirty="0">
                <a:solidFill>
                  <a:schemeClr val="bg1"/>
                </a:solidFill>
                <a:latin typeface="AcadNusx" pitchFamily="2" charset="0"/>
              </a:rPr>
              <a:t>, </a:t>
            </a:r>
            <a:r>
              <a:rPr lang="en-US" sz="2800" dirty="0" err="1">
                <a:solidFill>
                  <a:schemeClr val="bg1"/>
                </a:solidFill>
                <a:latin typeface="AcadNusx" pitchFamily="2" charset="0"/>
              </a:rPr>
              <a:t>iseve</a:t>
            </a:r>
            <a:r>
              <a:rPr lang="en-US" sz="2800" dirty="0">
                <a:solidFill>
                  <a:schemeClr val="bg1"/>
                </a:solidFill>
                <a:latin typeface="AcadNusx" pitchFamily="2" charset="0"/>
              </a:rPr>
              <a:t>, </a:t>
            </a:r>
            <a:r>
              <a:rPr lang="en-US" sz="2800" dirty="0" err="1">
                <a:solidFill>
                  <a:schemeClr val="bg1"/>
                </a:solidFill>
                <a:latin typeface="AcadNusx" pitchFamily="2" charset="0"/>
              </a:rPr>
              <a:t>rogorc</a:t>
            </a:r>
            <a:r>
              <a:rPr lang="en-US" sz="2800" dirty="0">
                <a:solidFill>
                  <a:schemeClr val="bg1"/>
                </a:solidFill>
                <a:latin typeface="AcadNusx" pitchFamily="2" charset="0"/>
              </a:rPr>
              <a:t> </a:t>
            </a:r>
            <a:r>
              <a:rPr lang="en-US" sz="2800" dirty="0" err="1">
                <a:solidFill>
                  <a:schemeClr val="bg1"/>
                </a:solidFill>
                <a:latin typeface="AcadNusx" pitchFamily="2" charset="0"/>
              </a:rPr>
              <a:t>sxva</a:t>
            </a:r>
            <a:r>
              <a:rPr lang="en-US" sz="2800" dirty="0">
                <a:solidFill>
                  <a:schemeClr val="bg1"/>
                </a:solidFill>
                <a:latin typeface="AcadNusx" pitchFamily="2" charset="0"/>
              </a:rPr>
              <a:t> </a:t>
            </a:r>
            <a:r>
              <a:rPr lang="en-US" sz="2800" dirty="0" err="1">
                <a:solidFill>
                  <a:schemeClr val="bg1"/>
                </a:solidFill>
                <a:latin typeface="AcadNusx" pitchFamily="2" charset="0"/>
              </a:rPr>
              <a:t>organizmebi</a:t>
            </a:r>
            <a:r>
              <a:rPr lang="en-US" sz="2800" dirty="0">
                <a:solidFill>
                  <a:schemeClr val="bg1"/>
                </a:solidFill>
                <a:latin typeface="AcadNusx" pitchFamily="2" charset="0"/>
              </a:rPr>
              <a:t>, </a:t>
            </a:r>
            <a:r>
              <a:rPr lang="en-US" sz="2800" dirty="0" err="1">
                <a:solidFill>
                  <a:schemeClr val="bg1"/>
                </a:solidFill>
                <a:latin typeface="AcadNusx" pitchFamily="2" charset="0"/>
              </a:rPr>
              <a:t>memkvidreobiT</a:t>
            </a:r>
            <a:r>
              <a:rPr lang="en-US" sz="2800" dirty="0">
                <a:solidFill>
                  <a:schemeClr val="bg1"/>
                </a:solidFill>
                <a:latin typeface="AcadNusx" pitchFamily="2" charset="0"/>
              </a:rPr>
              <a:t> </a:t>
            </a:r>
            <a:r>
              <a:rPr lang="en-US" sz="2800" dirty="0" err="1">
                <a:solidFill>
                  <a:schemeClr val="bg1"/>
                </a:solidFill>
                <a:latin typeface="AcadNusx" pitchFamily="2" charset="0"/>
              </a:rPr>
              <a:t>iReben</a:t>
            </a:r>
            <a:r>
              <a:rPr lang="en-US" sz="2800" dirty="0">
                <a:solidFill>
                  <a:schemeClr val="bg1"/>
                </a:solidFill>
                <a:latin typeface="AcadNusx" pitchFamily="2" charset="0"/>
              </a:rPr>
              <a:t> </a:t>
            </a:r>
            <a:r>
              <a:rPr lang="en-US" sz="2800" dirty="0" err="1">
                <a:solidFill>
                  <a:schemeClr val="bg1"/>
                </a:solidFill>
                <a:latin typeface="AcadNusx" pitchFamily="2" charset="0"/>
              </a:rPr>
              <a:t>daswavlis</a:t>
            </a:r>
            <a:r>
              <a:rPr lang="en-US" sz="2800" dirty="0">
                <a:solidFill>
                  <a:schemeClr val="bg1"/>
                </a:solidFill>
                <a:latin typeface="AcadNusx" pitchFamily="2" charset="0"/>
              </a:rPr>
              <a:t> </a:t>
            </a:r>
            <a:r>
              <a:rPr lang="en-US" sz="2800" dirty="0" err="1">
                <a:solidFill>
                  <a:schemeClr val="bg1"/>
                </a:solidFill>
                <a:latin typeface="AcadNusx" pitchFamily="2" charset="0"/>
              </a:rPr>
              <a:t>unars</a:t>
            </a:r>
            <a:r>
              <a:rPr lang="en-US" sz="2800" dirty="0">
                <a:solidFill>
                  <a:schemeClr val="bg1"/>
                </a:solidFill>
                <a:latin typeface="AcadNusx" pitchFamily="2" charset="0"/>
              </a:rPr>
              <a:t>. </a:t>
            </a:r>
            <a:endParaRPr lang="ka-GE" sz="2800" dirty="0">
              <a:solidFill>
                <a:schemeClr val="bg1"/>
              </a:solidFill>
              <a:latin typeface="AcadNusx" pitchFamily="2" charset="0"/>
            </a:endParaRPr>
          </a:p>
          <a:p>
            <a:pPr marL="0" indent="0">
              <a:buNone/>
            </a:pPr>
            <a:endParaRPr lang="ka-GE" sz="2800" dirty="0">
              <a:solidFill>
                <a:schemeClr val="bg1"/>
              </a:solidFill>
              <a:latin typeface="AcadNusx" pitchFamily="2" charset="0"/>
            </a:endParaRPr>
          </a:p>
          <a:p>
            <a:r>
              <a:rPr lang="en-US" sz="2800" dirty="0" err="1">
                <a:solidFill>
                  <a:schemeClr val="bg1"/>
                </a:solidFill>
                <a:latin typeface="AcadNusx" pitchFamily="2" charset="0"/>
              </a:rPr>
              <a:t>unda</a:t>
            </a:r>
            <a:r>
              <a:rPr lang="en-US" sz="2800" dirty="0">
                <a:solidFill>
                  <a:schemeClr val="bg1"/>
                </a:solidFill>
                <a:latin typeface="AcadNusx" pitchFamily="2" charset="0"/>
              </a:rPr>
              <a:t> </a:t>
            </a:r>
            <a:r>
              <a:rPr lang="ka-GE" sz="2800" dirty="0">
                <a:solidFill>
                  <a:schemeClr val="bg1"/>
                </a:solidFill>
              </a:rPr>
              <a:t>გვახსოვდეს</a:t>
            </a:r>
            <a:r>
              <a:rPr lang="en-US" sz="2800" dirty="0">
                <a:solidFill>
                  <a:schemeClr val="bg1"/>
                </a:solidFill>
                <a:latin typeface="AcadNusx" pitchFamily="2" charset="0"/>
              </a:rPr>
              <a:t>, rom </a:t>
            </a:r>
            <a:r>
              <a:rPr lang="en-US" sz="2800" dirty="0" err="1">
                <a:solidFill>
                  <a:schemeClr val="bg1"/>
                </a:solidFill>
                <a:latin typeface="AcadNusx" pitchFamily="2" charset="0"/>
              </a:rPr>
              <a:t>genetikurad</a:t>
            </a:r>
            <a:r>
              <a:rPr lang="en-US" sz="2800" dirty="0">
                <a:solidFill>
                  <a:schemeClr val="bg1"/>
                </a:solidFill>
                <a:latin typeface="AcadNusx" pitchFamily="2" charset="0"/>
              </a:rPr>
              <a:t> </a:t>
            </a:r>
            <a:r>
              <a:rPr lang="en-US" sz="2800" dirty="0" err="1">
                <a:solidFill>
                  <a:schemeClr val="bg1"/>
                </a:solidFill>
                <a:latin typeface="AcadNusx" pitchFamily="2" charset="0"/>
              </a:rPr>
              <a:t>mxolod</a:t>
            </a:r>
            <a:r>
              <a:rPr lang="en-US" sz="2800" dirty="0">
                <a:solidFill>
                  <a:schemeClr val="bg1"/>
                </a:solidFill>
                <a:latin typeface="AcadNusx" pitchFamily="2" charset="0"/>
              </a:rPr>
              <a:t> </a:t>
            </a:r>
            <a:r>
              <a:rPr lang="en-US" sz="2800" dirty="0" err="1">
                <a:solidFill>
                  <a:schemeClr val="bg1"/>
                </a:solidFill>
                <a:latin typeface="AcadNusx" pitchFamily="2" charset="0"/>
              </a:rPr>
              <a:t>daswavlis</a:t>
            </a:r>
            <a:r>
              <a:rPr lang="en-US" sz="2800" dirty="0">
                <a:solidFill>
                  <a:schemeClr val="bg1"/>
                </a:solidFill>
                <a:latin typeface="AcadNusx" pitchFamily="2" charset="0"/>
              </a:rPr>
              <a:t> </a:t>
            </a:r>
            <a:r>
              <a:rPr lang="en-US" sz="2800" dirty="0" err="1">
                <a:solidFill>
                  <a:schemeClr val="bg1"/>
                </a:solidFill>
                <a:latin typeface="AcadNusx" pitchFamily="2" charset="0"/>
              </a:rPr>
              <a:t>unars</a:t>
            </a:r>
            <a:r>
              <a:rPr lang="en-US" sz="2800" dirty="0">
                <a:solidFill>
                  <a:schemeClr val="bg1"/>
                </a:solidFill>
                <a:latin typeface="AcadNusx" pitchFamily="2" charset="0"/>
              </a:rPr>
              <a:t> </a:t>
            </a:r>
            <a:r>
              <a:rPr lang="en-US" sz="2800" dirty="0" err="1">
                <a:solidFill>
                  <a:schemeClr val="bg1"/>
                </a:solidFill>
                <a:latin typeface="AcadNusx" pitchFamily="2" charset="0"/>
              </a:rPr>
              <a:t>viRebT</a:t>
            </a:r>
            <a:r>
              <a:rPr lang="en-US" sz="2800" dirty="0">
                <a:solidFill>
                  <a:schemeClr val="bg1"/>
                </a:solidFill>
                <a:latin typeface="AcadNusx" pitchFamily="2" charset="0"/>
              </a:rPr>
              <a:t>. </a:t>
            </a:r>
            <a:r>
              <a:rPr lang="en-US" sz="2800" dirty="0" err="1">
                <a:solidFill>
                  <a:schemeClr val="bg1"/>
                </a:solidFill>
                <a:latin typeface="AcadNusx" pitchFamily="2" charset="0"/>
              </a:rPr>
              <a:t>rogor</a:t>
            </a:r>
            <a:r>
              <a:rPr lang="en-US" sz="2800" dirty="0">
                <a:solidFill>
                  <a:schemeClr val="bg1"/>
                </a:solidFill>
                <a:latin typeface="AcadNusx" pitchFamily="2" charset="0"/>
              </a:rPr>
              <a:t> </a:t>
            </a:r>
            <a:r>
              <a:rPr lang="en-US" sz="2800" dirty="0" err="1">
                <a:solidFill>
                  <a:schemeClr val="bg1"/>
                </a:solidFill>
                <a:latin typeface="AcadNusx" pitchFamily="2" charset="0"/>
              </a:rPr>
              <a:t>moxdeba</a:t>
            </a:r>
            <a:r>
              <a:rPr lang="en-US" sz="2800" dirty="0">
                <a:solidFill>
                  <a:schemeClr val="bg1"/>
                </a:solidFill>
                <a:latin typeface="AcadNusx" pitchFamily="2" charset="0"/>
              </a:rPr>
              <a:t> am </a:t>
            </a:r>
            <a:r>
              <a:rPr lang="en-US" sz="2800" dirty="0" err="1">
                <a:solidFill>
                  <a:schemeClr val="bg1"/>
                </a:solidFill>
                <a:latin typeface="AcadNusx" pitchFamily="2" charset="0"/>
              </a:rPr>
              <a:t>unaris</a:t>
            </a:r>
            <a:r>
              <a:rPr lang="en-US" sz="2800" dirty="0">
                <a:solidFill>
                  <a:schemeClr val="bg1"/>
                </a:solidFill>
                <a:latin typeface="AcadNusx" pitchFamily="2" charset="0"/>
              </a:rPr>
              <a:t> </a:t>
            </a:r>
            <a:r>
              <a:rPr lang="en-US" sz="2800" dirty="0" err="1">
                <a:solidFill>
                  <a:schemeClr val="bg1"/>
                </a:solidFill>
                <a:latin typeface="AcadNusx" pitchFamily="2" charset="0"/>
              </a:rPr>
              <a:t>realizacia</a:t>
            </a:r>
            <a:r>
              <a:rPr lang="en-US" sz="2800" dirty="0">
                <a:solidFill>
                  <a:schemeClr val="bg1"/>
                </a:solidFill>
                <a:latin typeface="AcadNusx" pitchFamily="2" charset="0"/>
              </a:rPr>
              <a:t>, es </a:t>
            </a:r>
            <a:r>
              <a:rPr lang="en-US" sz="2800" dirty="0" err="1">
                <a:solidFill>
                  <a:schemeClr val="bg1"/>
                </a:solidFill>
                <a:latin typeface="AcadNusx" pitchFamily="2" charset="0"/>
              </a:rPr>
              <a:t>genebze</a:t>
            </a:r>
            <a:r>
              <a:rPr lang="en-US" sz="2800" dirty="0">
                <a:solidFill>
                  <a:schemeClr val="bg1"/>
                </a:solidFill>
                <a:latin typeface="AcadNusx" pitchFamily="2" charset="0"/>
              </a:rPr>
              <a:t> </a:t>
            </a:r>
            <a:r>
              <a:rPr lang="en-US" sz="2800" dirty="0" err="1">
                <a:solidFill>
                  <a:schemeClr val="bg1"/>
                </a:solidFill>
                <a:latin typeface="AcadNusx" pitchFamily="2" charset="0"/>
              </a:rPr>
              <a:t>ukve</a:t>
            </a:r>
            <a:r>
              <a:rPr lang="en-US" sz="2800" dirty="0">
                <a:solidFill>
                  <a:schemeClr val="bg1"/>
                </a:solidFill>
                <a:latin typeface="AcadNusx" pitchFamily="2" charset="0"/>
              </a:rPr>
              <a:t> </a:t>
            </a:r>
            <a:r>
              <a:rPr lang="en-US" sz="2800" dirty="0" err="1">
                <a:solidFill>
                  <a:schemeClr val="bg1"/>
                </a:solidFill>
                <a:latin typeface="AcadNusx" pitchFamily="2" charset="0"/>
              </a:rPr>
              <a:t>aRaraa</a:t>
            </a:r>
            <a:r>
              <a:rPr lang="en-US" sz="2800" dirty="0">
                <a:solidFill>
                  <a:schemeClr val="bg1"/>
                </a:solidFill>
                <a:latin typeface="AcadNusx" pitchFamily="2" charset="0"/>
              </a:rPr>
              <a:t> </a:t>
            </a:r>
            <a:r>
              <a:rPr lang="en-US" sz="2800" dirty="0" err="1">
                <a:solidFill>
                  <a:schemeClr val="bg1"/>
                </a:solidFill>
                <a:latin typeface="AcadNusx" pitchFamily="2" charset="0"/>
              </a:rPr>
              <a:t>damokidebuli</a:t>
            </a:r>
            <a:endParaRPr lang="en-US" sz="2800" dirty="0">
              <a:solidFill>
                <a:schemeClr val="bg1"/>
              </a:solidFill>
              <a:latin typeface="AcadNusx" pitchFamily="2" charset="0"/>
            </a:endParaRPr>
          </a:p>
        </p:txBody>
      </p:sp>
    </p:spTree>
    <p:extLst>
      <p:ext uri="{BB962C8B-B14F-4D97-AF65-F5344CB8AC3E}">
        <p14:creationId xmlns:p14="http://schemas.microsoft.com/office/powerpoint/2010/main" val="1371634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010F-F123-48E5-9DDD-9FDDEAE47D04}"/>
              </a:ext>
            </a:extLst>
          </p:cNvPr>
          <p:cNvSpPr>
            <a:spLocks noGrp="1"/>
          </p:cNvSpPr>
          <p:nvPr>
            <p:ph type="title"/>
          </p:nvPr>
        </p:nvSpPr>
        <p:spPr>
          <a:xfrm>
            <a:off x="1828800" y="986366"/>
            <a:ext cx="8534400" cy="1507067"/>
          </a:xfrm>
        </p:spPr>
        <p:txBody>
          <a:bodyPr/>
          <a:lstStyle/>
          <a:p>
            <a:pPr algn="ctr"/>
            <a:r>
              <a:rPr lang="ka-GE" dirty="0"/>
              <a:t>რა არის დასწავლა?</a:t>
            </a:r>
            <a:endParaRPr lang="en-US" dirty="0"/>
          </a:p>
        </p:txBody>
      </p:sp>
      <p:sp>
        <p:nvSpPr>
          <p:cNvPr id="3" name="Content Placeholder 2">
            <a:extLst>
              <a:ext uri="{FF2B5EF4-FFF2-40B4-BE49-F238E27FC236}">
                <a16:creationId xmlns:a16="http://schemas.microsoft.com/office/drawing/2014/main" id="{63D19970-6B63-43A9-86EE-C27F28377664}"/>
              </a:ext>
            </a:extLst>
          </p:cNvPr>
          <p:cNvSpPr>
            <a:spLocks noGrp="1"/>
          </p:cNvSpPr>
          <p:nvPr>
            <p:ph idx="1"/>
          </p:nvPr>
        </p:nvSpPr>
        <p:spPr>
          <a:xfrm>
            <a:off x="693088" y="1588957"/>
            <a:ext cx="10812371" cy="3954983"/>
          </a:xfrm>
        </p:spPr>
        <p:txBody>
          <a:bodyPr>
            <a:normAutofit/>
          </a:bodyPr>
          <a:lstStyle/>
          <a:p>
            <a:endParaRPr lang="en-US" sz="2800" dirty="0">
              <a:latin typeface="Sylfaen" panose="010A0502050306030303" pitchFamily="18" charset="0"/>
            </a:endParaRPr>
          </a:p>
          <a:p>
            <a:pPr marL="0" indent="0" algn="ctr">
              <a:buNone/>
            </a:pPr>
            <a:r>
              <a:rPr lang="ka-GE" sz="2800" dirty="0">
                <a:solidFill>
                  <a:schemeClr val="bg2">
                    <a:lumMod val="50000"/>
                  </a:schemeClr>
                </a:solidFill>
                <a:latin typeface="Sylfaen" panose="010A0502050306030303" pitchFamily="18" charset="0"/>
              </a:rPr>
              <a:t>დ</a:t>
            </a:r>
            <a:r>
              <a:rPr lang="en-US" sz="2800" dirty="0" err="1">
                <a:solidFill>
                  <a:schemeClr val="bg2">
                    <a:lumMod val="50000"/>
                  </a:schemeClr>
                </a:solidFill>
                <a:latin typeface="AcadNusx" pitchFamily="2" charset="0"/>
              </a:rPr>
              <a:t>aswavla</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aris</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procesi</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romlis</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Sedegadac</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viRebT</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SedarebiT</a:t>
            </a:r>
            <a:r>
              <a:rPr lang="en-US" sz="2800" dirty="0">
                <a:solidFill>
                  <a:schemeClr val="bg2">
                    <a:lumMod val="50000"/>
                  </a:schemeClr>
                </a:solidFill>
                <a:latin typeface="AcadNusx" pitchFamily="2" charset="0"/>
              </a:rPr>
              <a:t> </a:t>
            </a:r>
            <a:r>
              <a:rPr lang="en-US" sz="2800" dirty="0" err="1">
                <a:solidFill>
                  <a:schemeClr val="bg1"/>
                </a:solidFill>
                <a:latin typeface="AcadNusx" pitchFamily="2" charset="0"/>
              </a:rPr>
              <a:t>stabilur</a:t>
            </a:r>
            <a:r>
              <a:rPr lang="en-US" sz="2800" dirty="0">
                <a:solidFill>
                  <a:schemeClr val="bg1"/>
                </a:solidFill>
                <a:latin typeface="AcadNusx" pitchFamily="2" charset="0"/>
              </a:rPr>
              <a:t>, </a:t>
            </a:r>
            <a:r>
              <a:rPr lang="en-US" sz="2800" dirty="0" err="1">
                <a:solidFill>
                  <a:schemeClr val="bg1"/>
                </a:solidFill>
                <a:latin typeface="AcadNusx" pitchFamily="2" charset="0"/>
              </a:rPr>
              <a:t>mudmiv</a:t>
            </a:r>
            <a:r>
              <a:rPr lang="en-US" sz="2800" dirty="0">
                <a:solidFill>
                  <a:schemeClr val="bg1"/>
                </a:solidFill>
                <a:latin typeface="AcadNusx" pitchFamily="2" charset="0"/>
              </a:rPr>
              <a:t> </a:t>
            </a:r>
            <a:r>
              <a:rPr lang="en-US" sz="2800" dirty="0" err="1">
                <a:solidFill>
                  <a:schemeClr val="bg1"/>
                </a:solidFill>
                <a:latin typeface="AcadNusx" pitchFamily="2" charset="0"/>
              </a:rPr>
              <a:t>cvlilebas</a:t>
            </a:r>
            <a:r>
              <a:rPr lang="en-US" sz="2800" dirty="0">
                <a:solidFill>
                  <a:schemeClr val="bg1"/>
                </a:solidFill>
                <a:latin typeface="AcadNusx" pitchFamily="2" charset="0"/>
              </a:rPr>
              <a:t> </a:t>
            </a:r>
            <a:r>
              <a:rPr lang="en-US" sz="2800" dirty="0" err="1">
                <a:solidFill>
                  <a:schemeClr val="bg1"/>
                </a:solidFill>
                <a:latin typeface="AcadNusx" pitchFamily="2" charset="0"/>
              </a:rPr>
              <a:t>qcevaSi</a:t>
            </a:r>
            <a:r>
              <a:rPr lang="en-US" sz="2800" dirty="0">
                <a:solidFill>
                  <a:schemeClr val="bg1"/>
                </a:solidFill>
                <a:latin typeface="AcadNusx" pitchFamily="2" charset="0"/>
              </a:rPr>
              <a:t> an </a:t>
            </a:r>
            <a:r>
              <a:rPr lang="en-US" sz="2800" dirty="0" err="1">
                <a:solidFill>
                  <a:schemeClr val="bg1"/>
                </a:solidFill>
                <a:latin typeface="AcadNusx" pitchFamily="2" charset="0"/>
              </a:rPr>
              <a:t>qcevis</a:t>
            </a:r>
            <a:r>
              <a:rPr lang="en-US" sz="2800" dirty="0">
                <a:solidFill>
                  <a:schemeClr val="bg1"/>
                </a:solidFill>
                <a:latin typeface="AcadNusx" pitchFamily="2" charset="0"/>
              </a:rPr>
              <a:t> </a:t>
            </a:r>
            <a:r>
              <a:rPr lang="en-US" sz="2800" dirty="0" err="1">
                <a:solidFill>
                  <a:schemeClr val="bg1"/>
                </a:solidFill>
                <a:latin typeface="AcadNusx" pitchFamily="2" charset="0"/>
              </a:rPr>
              <a:t>potencialSi</a:t>
            </a:r>
            <a:r>
              <a:rPr lang="en-US" sz="2800" dirty="0">
                <a:solidFill>
                  <a:schemeClr val="bg1"/>
                </a:solidFill>
                <a:latin typeface="AcadNusx" pitchFamily="2" charset="0"/>
              </a:rPr>
              <a:t> </a:t>
            </a:r>
            <a:r>
              <a:rPr lang="en-US" sz="2800" dirty="0">
                <a:solidFill>
                  <a:schemeClr val="bg2">
                    <a:lumMod val="50000"/>
                  </a:schemeClr>
                </a:solidFill>
                <a:latin typeface="AcadNusx" pitchFamily="2" charset="0"/>
              </a:rPr>
              <a:t>da </a:t>
            </a:r>
            <a:r>
              <a:rPr lang="en-US" sz="2800" dirty="0" err="1">
                <a:solidFill>
                  <a:schemeClr val="bg2">
                    <a:lumMod val="50000"/>
                  </a:schemeClr>
                </a:solidFill>
                <a:latin typeface="AcadNusx" pitchFamily="2" charset="0"/>
              </a:rPr>
              <a:t>romelic</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damyarebulia</a:t>
            </a:r>
            <a:r>
              <a:rPr lang="en-US" sz="2800" dirty="0">
                <a:solidFill>
                  <a:schemeClr val="bg2">
                    <a:lumMod val="50000"/>
                  </a:schemeClr>
                </a:solidFill>
                <a:latin typeface="AcadNusx" pitchFamily="2" charset="0"/>
              </a:rPr>
              <a:t> </a:t>
            </a:r>
            <a:r>
              <a:rPr lang="en-US" sz="2800" dirty="0" err="1">
                <a:solidFill>
                  <a:schemeClr val="bg2">
                    <a:lumMod val="50000"/>
                  </a:schemeClr>
                </a:solidFill>
                <a:latin typeface="AcadNusx" pitchFamily="2" charset="0"/>
              </a:rPr>
              <a:t>gamocdilebaz</a:t>
            </a:r>
            <a:r>
              <a:rPr lang="ka-GE" sz="2800" dirty="0">
                <a:solidFill>
                  <a:schemeClr val="bg2">
                    <a:lumMod val="50000"/>
                  </a:schemeClr>
                </a:solidFill>
                <a:latin typeface="AcadNusx" pitchFamily="2" charset="0"/>
              </a:rPr>
              <a:t>ე</a:t>
            </a:r>
            <a:endParaRPr lang="en-US" sz="2800" dirty="0">
              <a:solidFill>
                <a:schemeClr val="bg2">
                  <a:lumMod val="50000"/>
                </a:schemeClr>
              </a:solidFill>
              <a:latin typeface="AcadNusx" pitchFamily="2" charset="0"/>
            </a:endParaRPr>
          </a:p>
        </p:txBody>
      </p:sp>
    </p:spTree>
    <p:extLst>
      <p:ext uri="{BB962C8B-B14F-4D97-AF65-F5344CB8AC3E}">
        <p14:creationId xmlns:p14="http://schemas.microsoft.com/office/powerpoint/2010/main" val="1196838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44A0-7DD5-40C5-A22D-96FEA620F63F}"/>
              </a:ext>
            </a:extLst>
          </p:cNvPr>
          <p:cNvSpPr>
            <a:spLocks noGrp="1"/>
          </p:cNvSpPr>
          <p:nvPr>
            <p:ph type="ctrTitle"/>
          </p:nvPr>
        </p:nvSpPr>
        <p:spPr>
          <a:xfrm>
            <a:off x="894074" y="457199"/>
            <a:ext cx="8001000" cy="1656413"/>
          </a:xfrm>
        </p:spPr>
        <p:txBody>
          <a:bodyPr>
            <a:normAutofit fontScale="90000"/>
          </a:bodyPr>
          <a:lstStyle/>
          <a:p>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ka-GE" sz="4900" dirty="0">
                <a:effectLst/>
                <a:latin typeface="Calibri" panose="020F0502020204030204" pitchFamily="34" charset="0"/>
                <a:ea typeface="Calibri" panose="020F0502020204030204" pitchFamily="34" charset="0"/>
                <a:cs typeface="Times New Roman" panose="02020603050405020304" pitchFamily="18" charset="0"/>
              </a:rPr>
              <a:t>გამოცდილებაზე დაფუძნებული პროცესი</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5670E6B8-5519-4487-9E5F-95F885A47986}"/>
              </a:ext>
            </a:extLst>
          </p:cNvPr>
          <p:cNvSpPr>
            <a:spLocks noGrp="1"/>
          </p:cNvSpPr>
          <p:nvPr>
            <p:ph type="subTitle" idx="1"/>
          </p:nvPr>
        </p:nvSpPr>
        <p:spPr>
          <a:xfrm>
            <a:off x="534310" y="2113612"/>
            <a:ext cx="10243618" cy="4287189"/>
          </a:xfrm>
        </p:spPr>
        <p:txBody>
          <a:bodyPr>
            <a:noAutofit/>
          </a:bodyPr>
          <a:lstStyle/>
          <a:p>
            <a:r>
              <a:rPr lang="en-US" sz="2400" b="1" dirty="0" err="1">
                <a:solidFill>
                  <a:schemeClr val="bg1"/>
                </a:solidFill>
                <a:effectLst/>
                <a:latin typeface="AcadNusx" pitchFamily="2" charset="0"/>
                <a:ea typeface="Calibri" panose="020F0502020204030204" pitchFamily="34" charset="0"/>
                <a:cs typeface="Times New Roman" panose="02020603050405020304" pitchFamily="18" charset="0"/>
              </a:rPr>
              <a:t>gamocdileba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gulisxmobs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informaciis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miRebas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Sefasebas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da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transformacias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da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reagirebas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rac</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gavlenas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axdens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garemoze</a:t>
            </a:r>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a:t>
            </a:r>
          </a:p>
          <a:p>
            <a:r>
              <a:rPr lang="ka-GE" sz="2400" b="1" dirty="0">
                <a:solidFill>
                  <a:schemeClr val="bg1"/>
                </a:solidFill>
                <a:latin typeface="AcadNusx" pitchFamily="2" charset="0"/>
                <a:ea typeface="Calibri" panose="020F0502020204030204" pitchFamily="34" charset="0"/>
                <a:cs typeface="Times New Roman" panose="02020603050405020304" pitchFamily="18" charset="0"/>
              </a:rPr>
              <a:t>თუმცა</a:t>
            </a:r>
          </a:p>
          <a:p>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naswavli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qceva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ar</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gulisxmobs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cvlilebas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fizikuri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momwifebis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an </a:t>
            </a:r>
            <a:r>
              <a:rPr lang="en-US" sz="2400" dirty="0" err="1">
                <a:solidFill>
                  <a:srgbClr val="FF0000"/>
                </a:solidFill>
                <a:effectLst/>
                <a:latin typeface="AcadNusx" pitchFamily="2" charset="0"/>
                <a:ea typeface="Calibri" panose="020F0502020204030204" pitchFamily="34" charset="0"/>
                <a:cs typeface="Times New Roman" panose="02020603050405020304" pitchFamily="18" charset="0"/>
              </a:rPr>
              <a:t>tvinis</a:t>
            </a:r>
            <a:r>
              <a:rPr lang="en-US" sz="2400" dirty="0">
                <a:solidFill>
                  <a:srgbClr val="FF0000"/>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rgbClr val="FF0000"/>
                </a:solidFill>
                <a:effectLst/>
                <a:latin typeface="AcadNusx" pitchFamily="2" charset="0"/>
                <a:ea typeface="Calibri" panose="020F0502020204030204" pitchFamily="34" charset="0"/>
                <a:cs typeface="Times New Roman" panose="02020603050405020304" pitchFamily="18" charset="0"/>
              </a:rPr>
              <a:t>ganviTarebis</a:t>
            </a:r>
            <a:r>
              <a:rPr lang="en-US" sz="2400" dirty="0">
                <a:solidFill>
                  <a:srgbClr val="FF0000"/>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rgbClr val="FF0000"/>
                </a:solidFill>
                <a:effectLst/>
                <a:latin typeface="AcadNusx" pitchFamily="2" charset="0"/>
                <a:ea typeface="Calibri" panose="020F0502020204030204" pitchFamily="34" charset="0"/>
                <a:cs typeface="Times New Roman" panose="02020603050405020304" pitchFamily="18" charset="0"/>
              </a:rPr>
              <a:t>SemTxvevaSi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organizmis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asakis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matebasTan</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erTad</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agreTve</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avadmyofobis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an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tvinis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dazianebis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dros</a:t>
            </a:r>
            <a:endParaRPr lang="en-US" sz="2400" dirty="0">
              <a:solidFill>
                <a:schemeClr val="bg1"/>
              </a:solidFill>
            </a:endParaRPr>
          </a:p>
        </p:txBody>
      </p:sp>
    </p:spTree>
    <p:extLst>
      <p:ext uri="{BB962C8B-B14F-4D97-AF65-F5344CB8AC3E}">
        <p14:creationId xmlns:p14="http://schemas.microsoft.com/office/powerpoint/2010/main" val="4292765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299D-C8E2-4696-8C4A-C46C9400A197}"/>
              </a:ext>
            </a:extLst>
          </p:cNvPr>
          <p:cNvSpPr>
            <a:spLocks noGrp="1"/>
          </p:cNvSpPr>
          <p:nvPr>
            <p:ph type="title"/>
          </p:nvPr>
        </p:nvSpPr>
        <p:spPr>
          <a:xfrm>
            <a:off x="684212" y="685801"/>
            <a:ext cx="10785738" cy="933138"/>
          </a:xfrm>
        </p:spPr>
        <p:txBody>
          <a:bodyPr/>
          <a:lstStyle/>
          <a:p>
            <a:pPr algn="ctr"/>
            <a:r>
              <a:rPr lang="ka-GE" dirty="0" err="1"/>
              <a:t>განპირობების</a:t>
            </a:r>
            <a:r>
              <a:rPr lang="ka-GE" dirty="0"/>
              <a:t> ტიპები</a:t>
            </a:r>
            <a:endParaRPr lang="en-US" dirty="0"/>
          </a:p>
        </p:txBody>
      </p:sp>
      <p:sp>
        <p:nvSpPr>
          <p:cNvPr id="3" name="Content Placeholder 2">
            <a:extLst>
              <a:ext uri="{FF2B5EF4-FFF2-40B4-BE49-F238E27FC236}">
                <a16:creationId xmlns:a16="http://schemas.microsoft.com/office/drawing/2014/main" id="{B2482A4A-4CFA-42D8-AE33-7F323637C732}"/>
              </a:ext>
            </a:extLst>
          </p:cNvPr>
          <p:cNvSpPr>
            <a:spLocks noGrp="1"/>
          </p:cNvSpPr>
          <p:nvPr>
            <p:ph idx="1"/>
          </p:nvPr>
        </p:nvSpPr>
        <p:spPr>
          <a:xfrm>
            <a:off x="684211" y="1334125"/>
            <a:ext cx="10785737" cy="5381468"/>
          </a:xfrm>
        </p:spPr>
        <p:txBody>
          <a:bodyPr>
            <a:normAutofit/>
          </a:bodyPr>
          <a:lstStyle/>
          <a:p>
            <a:r>
              <a:rPr lang="ka-GE" sz="2800" dirty="0">
                <a:solidFill>
                  <a:srgbClr val="002060"/>
                </a:solidFill>
              </a:rPr>
              <a:t>განპირობებულობა - გზები, როლითაც მოვლენები, სტიმულები და ქცევა ასოცირდება ერთმანეთთან.</a:t>
            </a:r>
          </a:p>
          <a:p>
            <a:pPr algn="l"/>
            <a:r>
              <a:rPr lang="ka-GE" sz="2800" b="1" dirty="0">
                <a:solidFill>
                  <a:schemeClr val="bg1"/>
                </a:solidFill>
              </a:rPr>
              <a:t>კლასიკური განპირობება-</a:t>
            </a:r>
            <a:r>
              <a:rPr lang="ka-GE" sz="2800" b="1" dirty="0">
                <a:solidFill>
                  <a:srgbClr val="002060"/>
                </a:solidFill>
              </a:rPr>
              <a:t>ქცევა</a:t>
            </a:r>
            <a:r>
              <a:rPr lang="ka-GE" sz="2800" b="1" dirty="0">
                <a:solidFill>
                  <a:schemeClr val="bg1"/>
                </a:solidFill>
              </a:rPr>
              <a:t> </a:t>
            </a:r>
            <a:r>
              <a:rPr lang="ka-GE" sz="2800" dirty="0">
                <a:solidFill>
                  <a:srgbClr val="002060"/>
                </a:solidFill>
              </a:rPr>
              <a:t>გამოწვეულია სტიმულით, რომელიც თავის მხრი, განმტკიცებულია ბიოლოგიურად მნიშვნელოვან სტიმულთან ასოციაციის გამო. ( განუპირობებელი სტიმული)</a:t>
            </a:r>
          </a:p>
          <a:p>
            <a:r>
              <a:rPr lang="ka-GE" sz="2800" dirty="0" err="1">
                <a:solidFill>
                  <a:srgbClr val="002060"/>
                </a:solidFill>
              </a:rPr>
              <a:t>ოპერანტული</a:t>
            </a:r>
            <a:r>
              <a:rPr lang="ka-GE" sz="2800" dirty="0">
                <a:solidFill>
                  <a:srgbClr val="002060"/>
                </a:solidFill>
              </a:rPr>
              <a:t> განპირობება -</a:t>
            </a:r>
            <a:endParaRPr lang="en-US" sz="2800" dirty="0">
              <a:solidFill>
                <a:srgbClr val="002060"/>
              </a:solidFill>
            </a:endParaRPr>
          </a:p>
        </p:txBody>
      </p:sp>
    </p:spTree>
    <p:extLst>
      <p:ext uri="{BB962C8B-B14F-4D97-AF65-F5344CB8AC3E}">
        <p14:creationId xmlns:p14="http://schemas.microsoft.com/office/powerpoint/2010/main" val="3148932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BBF03-80F0-40B6-88A7-9E5FB70A0687}"/>
              </a:ext>
            </a:extLst>
          </p:cNvPr>
          <p:cNvSpPr>
            <a:spLocks noGrp="1"/>
          </p:cNvSpPr>
          <p:nvPr>
            <p:ph type="ctrTitle"/>
          </p:nvPr>
        </p:nvSpPr>
        <p:spPr>
          <a:xfrm>
            <a:off x="684212" y="254833"/>
            <a:ext cx="8001000" cy="6011056"/>
          </a:xfrm>
        </p:spPr>
        <p:txBody>
          <a:bodyPr>
            <a:normAutofit fontScale="90000"/>
          </a:bodyPr>
          <a:lstStyle/>
          <a:p>
            <a:br>
              <a:rPr lang="ka-GE" sz="2400" dirty="0"/>
            </a:br>
            <a:br>
              <a:rPr lang="ka-GE" sz="2400" dirty="0"/>
            </a:br>
            <a:br>
              <a:rPr lang="ka-GE" sz="2400" dirty="0"/>
            </a:br>
            <a:br>
              <a:rPr lang="ka-GE" sz="2400" dirty="0"/>
            </a:br>
            <a:br>
              <a:rPr lang="ka-GE" sz="2400" dirty="0"/>
            </a:br>
            <a:r>
              <a:rPr lang="ka-GE" sz="2400" dirty="0"/>
              <a:t> </a:t>
            </a:r>
            <a:br>
              <a:rPr lang="ka-GE" sz="2400" dirty="0"/>
            </a:br>
            <a:r>
              <a:rPr lang="ka-GE" sz="3600" dirty="0">
                <a:solidFill>
                  <a:srgbClr val="002060"/>
                </a:solidFill>
              </a:rPr>
              <a:t>ოპერანტული განპირობებულობა (გარემოზე გავლენა, მისით ოპერირება) (პირობითი რეფლექსი)</a:t>
            </a:r>
            <a:br>
              <a:rPr lang="ka-GE" sz="3600" dirty="0">
                <a:solidFill>
                  <a:srgbClr val="002060"/>
                </a:solidFill>
              </a:rPr>
            </a:br>
            <a:r>
              <a:rPr lang="ka-GE" sz="3600" dirty="0">
                <a:solidFill>
                  <a:srgbClr val="002060"/>
                </a:solidFill>
              </a:rPr>
              <a:t> </a:t>
            </a:r>
            <a:r>
              <a:rPr lang="ka-GE" sz="3600" dirty="0"/>
              <a:t>-  </a:t>
            </a:r>
            <a:r>
              <a:rPr lang="ka-GE" sz="2400" dirty="0"/>
              <a:t>კავშირი სტიმულსა და რეაქციას შორის.</a:t>
            </a:r>
            <a:br>
              <a:rPr lang="ka-GE" sz="2400" dirty="0"/>
            </a:br>
            <a:r>
              <a:rPr lang="ka-GE" sz="2400" dirty="0"/>
              <a:t>დასწავლის ფორმა, რომელიც გულისხმობს ქცევის ცვლილებას განმტკიცების შედეგად. </a:t>
            </a:r>
            <a:br>
              <a:rPr lang="ka-GE" sz="2400" dirty="0"/>
            </a:br>
            <a:br>
              <a:rPr lang="ka-GE" sz="2400" dirty="0"/>
            </a:br>
            <a:r>
              <a:rPr lang="ka-GE" sz="2400" dirty="0"/>
              <a:t>«გამოდი დაფასთან» არის სტიმული, რომელზე საპასუხო რეაქცია მოსწავლის მხრიდან არის ის, რომ გამოდის დაფასთან. თუ მისი შედეგები სასიამოვნოა, განმეორების ალბათობა იზრდება და-პირიქით. </a:t>
            </a:r>
            <a:br>
              <a:rPr lang="ka-GE" sz="2400" dirty="0"/>
            </a:br>
            <a:br>
              <a:rPr lang="ka-GE" sz="2400" dirty="0"/>
            </a:br>
            <a:r>
              <a:rPr lang="ka-GE" sz="2400" dirty="0"/>
              <a:t>ოპერანტული ქცევა, რესპოდენტულისგან განსხვავებით, მის შედეგებზეა დამოკიდებული.</a:t>
            </a:r>
            <a:br>
              <a:rPr lang="ru-RU" sz="4800" dirty="0"/>
            </a:br>
            <a:endParaRPr lang="en-US" dirty="0"/>
          </a:p>
        </p:txBody>
      </p:sp>
      <p:sp>
        <p:nvSpPr>
          <p:cNvPr id="3" name="Subtitle 2">
            <a:extLst>
              <a:ext uri="{FF2B5EF4-FFF2-40B4-BE49-F238E27FC236}">
                <a16:creationId xmlns:a16="http://schemas.microsoft.com/office/drawing/2014/main" id="{24BD299E-8F85-4201-ACB5-B3818F1C0C9D}"/>
              </a:ext>
            </a:extLst>
          </p:cNvPr>
          <p:cNvSpPr>
            <a:spLocks noGrp="1"/>
          </p:cNvSpPr>
          <p:nvPr>
            <p:ph type="subTitle" idx="1"/>
          </p:nvPr>
        </p:nvSpPr>
        <p:spPr>
          <a:xfrm flipV="1">
            <a:off x="684212" y="5791200"/>
            <a:ext cx="6400800" cy="99934"/>
          </a:xfrm>
        </p:spPr>
        <p:txBody>
          <a:bodyPr>
            <a:normAutofit fontScale="25000" lnSpcReduction="20000"/>
          </a:bodyPr>
          <a:lstStyle/>
          <a:p>
            <a:endParaRPr lang="ka-GE" dirty="0"/>
          </a:p>
          <a:p>
            <a:endParaRPr lang="en-US" dirty="0"/>
          </a:p>
        </p:txBody>
      </p:sp>
    </p:spTree>
    <p:extLst>
      <p:ext uri="{BB962C8B-B14F-4D97-AF65-F5344CB8AC3E}">
        <p14:creationId xmlns:p14="http://schemas.microsoft.com/office/powerpoint/2010/main" val="349349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0E66-CDF4-4059-801F-ACF14CEA5E76}"/>
              </a:ext>
            </a:extLst>
          </p:cNvPr>
          <p:cNvSpPr>
            <a:spLocks noGrp="1"/>
          </p:cNvSpPr>
          <p:nvPr>
            <p:ph type="title"/>
          </p:nvPr>
        </p:nvSpPr>
        <p:spPr>
          <a:xfrm>
            <a:off x="684213" y="3031394"/>
            <a:ext cx="10547204" cy="3245119"/>
          </a:xfrm>
        </p:spPr>
        <p:txBody>
          <a:bodyPr>
            <a:normAutofit/>
          </a:bodyPr>
          <a:lstStyle/>
          <a:p>
            <a:pPr algn="ctr"/>
            <a:r>
              <a:rPr lang="ka-GE" sz="2400" dirty="0">
                <a:solidFill>
                  <a:schemeClr val="bg2">
                    <a:lumMod val="50000"/>
                  </a:schemeClr>
                </a:solidFill>
              </a:rPr>
              <a:t>ტირილი = შოკოლადს</a:t>
            </a:r>
            <a:br>
              <a:rPr lang="ka-GE" sz="2400" dirty="0">
                <a:solidFill>
                  <a:schemeClr val="bg2">
                    <a:lumMod val="50000"/>
                  </a:schemeClr>
                </a:solidFill>
              </a:rPr>
            </a:br>
            <a:br>
              <a:rPr lang="ka-GE" sz="2400" dirty="0">
                <a:solidFill>
                  <a:schemeClr val="bg2">
                    <a:lumMod val="50000"/>
                  </a:schemeClr>
                </a:solidFill>
              </a:rPr>
            </a:br>
            <a:r>
              <a:rPr lang="ka-GE" sz="2400" dirty="0">
                <a:solidFill>
                  <a:schemeClr val="bg2">
                    <a:lumMod val="50000"/>
                  </a:schemeClr>
                </a:solidFill>
              </a:rPr>
              <a:t>            წამოძახილი = კლასელების სიცილს</a:t>
            </a:r>
            <a:br>
              <a:rPr lang="ka-GE" sz="2400" dirty="0">
                <a:solidFill>
                  <a:schemeClr val="bg2">
                    <a:lumMod val="50000"/>
                  </a:schemeClr>
                </a:solidFill>
              </a:rPr>
            </a:br>
            <a:br>
              <a:rPr lang="ka-GE" sz="2400" dirty="0">
                <a:solidFill>
                  <a:schemeClr val="bg2">
                    <a:lumMod val="50000"/>
                  </a:schemeClr>
                </a:solidFill>
              </a:rPr>
            </a:br>
            <a:r>
              <a:rPr lang="ka-GE" sz="2400" dirty="0">
                <a:solidFill>
                  <a:schemeClr val="bg2">
                    <a:lumMod val="50000"/>
                  </a:schemeClr>
                </a:solidFill>
              </a:rPr>
              <a:t>          მუცლის ატკიება = გაკვეთილიდან გაშვებას</a:t>
            </a:r>
            <a:br>
              <a:rPr lang="ka-GE" sz="2400" dirty="0">
                <a:solidFill>
                  <a:schemeClr val="bg2">
                    <a:lumMod val="50000"/>
                  </a:schemeClr>
                </a:solidFill>
              </a:rPr>
            </a:br>
            <a:endParaRPr lang="en-US" sz="2400" dirty="0">
              <a:solidFill>
                <a:schemeClr val="bg2">
                  <a:lumMod val="50000"/>
                </a:schemeClr>
              </a:solidFill>
            </a:endParaRPr>
          </a:p>
        </p:txBody>
      </p:sp>
      <p:sp>
        <p:nvSpPr>
          <p:cNvPr id="3" name="Content Placeholder 2">
            <a:extLst>
              <a:ext uri="{FF2B5EF4-FFF2-40B4-BE49-F238E27FC236}">
                <a16:creationId xmlns:a16="http://schemas.microsoft.com/office/drawing/2014/main" id="{754F22E5-E47A-4E4F-9C5F-F2DE45F7AF38}"/>
              </a:ext>
            </a:extLst>
          </p:cNvPr>
          <p:cNvSpPr>
            <a:spLocks noGrp="1"/>
          </p:cNvSpPr>
          <p:nvPr>
            <p:ph idx="1"/>
          </p:nvPr>
        </p:nvSpPr>
        <p:spPr>
          <a:xfrm>
            <a:off x="684213" y="703555"/>
            <a:ext cx="10547204" cy="1853213"/>
          </a:xfrm>
        </p:spPr>
        <p:txBody>
          <a:bodyPr>
            <a:normAutofit/>
          </a:bodyPr>
          <a:lstStyle/>
          <a:p>
            <a:pPr marL="0" indent="0">
              <a:buNone/>
            </a:pPr>
            <a:r>
              <a:rPr lang="ka-GE" sz="2400" dirty="0"/>
              <a:t>გ</a:t>
            </a:r>
            <a:r>
              <a:rPr lang="en-US" sz="2400" dirty="0" err="1">
                <a:latin typeface="AcadNusx" pitchFamily="2" charset="0"/>
              </a:rPr>
              <a:t>anpirobebuloba</a:t>
            </a:r>
            <a:r>
              <a:rPr lang="en-US" sz="2400" dirty="0">
                <a:latin typeface="AcadNusx" pitchFamily="2" charset="0"/>
              </a:rPr>
              <a:t> - </a:t>
            </a:r>
            <a:r>
              <a:rPr lang="ka-GE" sz="2400" dirty="0">
                <a:latin typeface="AcadNusx" pitchFamily="2" charset="0"/>
              </a:rPr>
              <a:t>	</a:t>
            </a:r>
            <a:r>
              <a:rPr lang="en-US" sz="2400" dirty="0" err="1">
                <a:latin typeface="AcadNusx" pitchFamily="2" charset="0"/>
              </a:rPr>
              <a:t>gzebi</a:t>
            </a:r>
            <a:r>
              <a:rPr lang="en-US" sz="2400" dirty="0">
                <a:latin typeface="AcadNusx" pitchFamily="2" charset="0"/>
              </a:rPr>
              <a:t>, </a:t>
            </a:r>
            <a:r>
              <a:rPr lang="en-US" sz="2400" dirty="0" err="1">
                <a:latin typeface="AcadNusx" pitchFamily="2" charset="0"/>
              </a:rPr>
              <a:t>romliTac</a:t>
            </a:r>
            <a:r>
              <a:rPr lang="en-US" sz="2400" dirty="0">
                <a:latin typeface="AcadNusx" pitchFamily="2" charset="0"/>
              </a:rPr>
              <a:t> </a:t>
            </a:r>
            <a:r>
              <a:rPr lang="en-US" sz="2400" dirty="0" err="1">
                <a:latin typeface="AcadNusx" pitchFamily="2" charset="0"/>
              </a:rPr>
              <a:t>movlenebi</a:t>
            </a:r>
            <a:r>
              <a:rPr lang="en-US" sz="2400" dirty="0">
                <a:latin typeface="AcadNusx" pitchFamily="2" charset="0"/>
              </a:rPr>
              <a:t>, </a:t>
            </a:r>
            <a:r>
              <a:rPr lang="en-US" sz="2400" dirty="0" err="1">
                <a:latin typeface="AcadNusx" pitchFamily="2" charset="0"/>
              </a:rPr>
              <a:t>stimulebi</a:t>
            </a:r>
            <a:r>
              <a:rPr lang="en-US" sz="2400" dirty="0">
                <a:latin typeface="AcadNusx" pitchFamily="2" charset="0"/>
              </a:rPr>
              <a:t> da </a:t>
            </a:r>
            <a:endParaRPr lang="ka-GE" sz="2400" dirty="0">
              <a:latin typeface="AcadNusx" pitchFamily="2" charset="0"/>
            </a:endParaRPr>
          </a:p>
          <a:p>
            <a:pPr marL="0" indent="0">
              <a:buNone/>
            </a:pPr>
            <a:r>
              <a:rPr lang="ka-GE" sz="2400" dirty="0">
                <a:latin typeface="AcadNusx" pitchFamily="2" charset="0"/>
              </a:rPr>
              <a:t>							</a:t>
            </a:r>
            <a:r>
              <a:rPr lang="en-US" sz="2400" dirty="0" err="1">
                <a:latin typeface="AcadNusx" pitchFamily="2" charset="0"/>
              </a:rPr>
              <a:t>qceva</a:t>
            </a:r>
            <a:r>
              <a:rPr lang="en-US" sz="2400" dirty="0">
                <a:latin typeface="AcadNusx" pitchFamily="2" charset="0"/>
              </a:rPr>
              <a:t> </a:t>
            </a:r>
            <a:r>
              <a:rPr lang="en-US" sz="2400" dirty="0" err="1">
                <a:latin typeface="AcadNusx" pitchFamily="2" charset="0"/>
              </a:rPr>
              <a:t>asocirdeba</a:t>
            </a:r>
            <a:r>
              <a:rPr lang="en-US" sz="2400" dirty="0">
                <a:latin typeface="AcadNusx" pitchFamily="2" charset="0"/>
              </a:rPr>
              <a:t> </a:t>
            </a:r>
            <a:r>
              <a:rPr lang="en-US" sz="2400" dirty="0" err="1">
                <a:latin typeface="AcadNusx" pitchFamily="2" charset="0"/>
              </a:rPr>
              <a:t>erTmaneTTan</a:t>
            </a:r>
            <a:r>
              <a:rPr lang="en-US" sz="2400" dirty="0">
                <a:latin typeface="AcadNusx" pitchFamily="2" charset="0"/>
              </a:rPr>
              <a:t>.</a:t>
            </a:r>
          </a:p>
        </p:txBody>
      </p:sp>
      <p:pic>
        <p:nvPicPr>
          <p:cNvPr id="4" name="Picture 3">
            <a:extLst>
              <a:ext uri="{FF2B5EF4-FFF2-40B4-BE49-F238E27FC236}">
                <a16:creationId xmlns:a16="http://schemas.microsoft.com/office/drawing/2014/main" id="{6F683EF4-3B11-4BAD-947D-ABB11633CA40}"/>
              </a:ext>
            </a:extLst>
          </p:cNvPr>
          <p:cNvPicPr>
            <a:picLocks noChangeAspect="1"/>
          </p:cNvPicPr>
          <p:nvPr/>
        </p:nvPicPr>
        <p:blipFill>
          <a:blip r:embed="rId2"/>
          <a:stretch>
            <a:fillRect/>
          </a:stretch>
        </p:blipFill>
        <p:spPr>
          <a:xfrm rot="456339">
            <a:off x="332172" y="2254761"/>
            <a:ext cx="3022847" cy="3022847"/>
          </a:xfrm>
          <a:prstGeom prst="rect">
            <a:avLst/>
          </a:prstGeom>
        </p:spPr>
      </p:pic>
    </p:spTree>
    <p:extLst>
      <p:ext uri="{BB962C8B-B14F-4D97-AF65-F5344CB8AC3E}">
        <p14:creationId xmlns:p14="http://schemas.microsoft.com/office/powerpoint/2010/main" val="467699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1AFD-0A54-4E40-BD3E-7742D62B417A}"/>
              </a:ext>
            </a:extLst>
          </p:cNvPr>
          <p:cNvSpPr>
            <a:spLocks noGrp="1"/>
          </p:cNvSpPr>
          <p:nvPr>
            <p:ph type="ctrTitle"/>
          </p:nvPr>
        </p:nvSpPr>
        <p:spPr>
          <a:xfrm>
            <a:off x="684211" y="685800"/>
            <a:ext cx="10408509" cy="738266"/>
          </a:xfrm>
        </p:spPr>
        <p:txBody>
          <a:bodyPr>
            <a:normAutofit fontScale="90000"/>
          </a:bodyPr>
          <a:lstStyle/>
          <a:p>
            <a:r>
              <a:rPr lang="en-US" dirty="0"/>
              <a:t>             </a:t>
            </a:r>
            <a:r>
              <a:rPr lang="ka-GE" dirty="0"/>
              <a:t>ბიოლოგია და დასწავლა</a:t>
            </a:r>
            <a:endParaRPr lang="en-US" dirty="0"/>
          </a:p>
        </p:txBody>
      </p:sp>
      <p:sp>
        <p:nvSpPr>
          <p:cNvPr id="3" name="Subtitle 2">
            <a:extLst>
              <a:ext uri="{FF2B5EF4-FFF2-40B4-BE49-F238E27FC236}">
                <a16:creationId xmlns:a16="http://schemas.microsoft.com/office/drawing/2014/main" id="{57793FFB-F8F4-4FD0-91BD-89C85A03B8F2}"/>
              </a:ext>
            </a:extLst>
          </p:cNvPr>
          <p:cNvSpPr>
            <a:spLocks noGrp="1"/>
          </p:cNvSpPr>
          <p:nvPr>
            <p:ph type="subTitle" idx="1"/>
          </p:nvPr>
        </p:nvSpPr>
        <p:spPr>
          <a:xfrm>
            <a:off x="684212" y="1768839"/>
            <a:ext cx="11232968" cy="4901784"/>
          </a:xfrm>
        </p:spPr>
        <p:txBody>
          <a:bodyPr>
            <a:normAutofit/>
          </a:bodyPr>
          <a:lstStyle/>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daswavlis ZiriTadi principebi adamianebTan da cxovelebTan msgavsia, pirvelad ingliselma filosofosma david iumma 1748 wels wamoayena. </a:t>
            </a:r>
            <a:endParaRPr lang="en-US" sz="2400" dirty="0">
              <a:solidFill>
                <a:schemeClr val="bg1"/>
              </a:solidFill>
              <a:effectLst/>
              <a:latin typeface="AcadNusx" pitchFamily="2" charset="0"/>
              <a:ea typeface="Calibri" panose="020F0502020204030204" pitchFamily="34" charset="0"/>
              <a:cs typeface="Times New Roman" panose="02020603050405020304" pitchFamily="18" charset="0"/>
            </a:endParaRP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am Tvalsazrisis mimzidveli simartive kamaTis sagani gaxda, rodesac 1960-ian wlebSi fsiqologebma aRmoaCines sxvadasxva kanonzomierebebi da SezRudvebi ganpirobebulobis ganzogadebasTan dakavSirebiT</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a:t>
            </a:r>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 </a:t>
            </a:r>
            <a:endParaRPr lang="en-US" sz="2400" dirty="0">
              <a:solidFill>
                <a:schemeClr val="bg1"/>
              </a:solidFill>
              <a:effectLst/>
              <a:latin typeface="AcadNusx" pitchFamily="2" charset="0"/>
              <a:ea typeface="Calibri" panose="020F0502020204030204" pitchFamily="34" charset="0"/>
              <a:cs typeface="Times New Roman" panose="02020603050405020304" pitchFamily="18" charset="0"/>
            </a:endParaRP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cxovelebis ganviTareba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aris</a:t>
            </a:r>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 reaqcia gadarCenis saWiroebaze</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a:t>
            </a:r>
            <a:endParaRPr lang="en-US" sz="2400" dirty="0">
              <a:solidFill>
                <a:schemeClr val="bg1"/>
              </a:solidFill>
            </a:endParaRPr>
          </a:p>
        </p:txBody>
      </p:sp>
    </p:spTree>
    <p:extLst>
      <p:ext uri="{BB962C8B-B14F-4D97-AF65-F5344CB8AC3E}">
        <p14:creationId xmlns:p14="http://schemas.microsoft.com/office/powerpoint/2010/main" val="297234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A5421-88BA-4BFB-9AB7-98EAEC6AE78F}"/>
              </a:ext>
            </a:extLst>
          </p:cNvPr>
          <p:cNvSpPr>
            <a:spLocks noGrp="1"/>
          </p:cNvSpPr>
          <p:nvPr>
            <p:ph type="title"/>
          </p:nvPr>
        </p:nvSpPr>
        <p:spPr>
          <a:xfrm>
            <a:off x="684212" y="439116"/>
            <a:ext cx="10714716" cy="775088"/>
          </a:xfrm>
        </p:spPr>
        <p:txBody>
          <a:bodyPr/>
          <a:lstStyle/>
          <a:p>
            <a:pPr algn="ctr"/>
            <a:r>
              <a:rPr lang="ka-GE" dirty="0"/>
              <a:t>ბიოლოგია და დასწავლა</a:t>
            </a:r>
            <a:endParaRPr lang="en-US" dirty="0"/>
          </a:p>
        </p:txBody>
      </p:sp>
      <p:sp>
        <p:nvSpPr>
          <p:cNvPr id="3" name="Content Placeholder 2">
            <a:extLst>
              <a:ext uri="{FF2B5EF4-FFF2-40B4-BE49-F238E27FC236}">
                <a16:creationId xmlns:a16="http://schemas.microsoft.com/office/drawing/2014/main" id="{7F299886-1158-488C-AC0A-A1ECEA8DA061}"/>
              </a:ext>
            </a:extLst>
          </p:cNvPr>
          <p:cNvSpPr>
            <a:spLocks noGrp="1"/>
          </p:cNvSpPr>
          <p:nvPr>
            <p:ph idx="1"/>
          </p:nvPr>
        </p:nvSpPr>
        <p:spPr>
          <a:xfrm>
            <a:off x="684211" y="1214204"/>
            <a:ext cx="10714715" cy="5270769"/>
          </a:xfrm>
        </p:spPr>
        <p:txBody>
          <a:bodyPr>
            <a:normAutofit/>
          </a:bodyPr>
          <a:lstStyle/>
          <a:p>
            <a:r>
              <a:rPr lang="ka-GE" dirty="0">
                <a:solidFill>
                  <a:schemeClr val="bg2">
                    <a:lumMod val="50000"/>
                  </a:schemeClr>
                </a:solidFill>
              </a:rPr>
              <a:t>ინსტიქტური სწრაფვა - 		</a:t>
            </a:r>
            <a:r>
              <a:rPr lang="en-US" dirty="0" err="1">
                <a:solidFill>
                  <a:schemeClr val="bg2">
                    <a:lumMod val="50000"/>
                  </a:schemeClr>
                </a:solidFill>
                <a:latin typeface="AcadNusx" pitchFamily="2" charset="0"/>
              </a:rPr>
              <a:t>daswavlili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qcevis</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tendencia</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droTa</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ganmavlobaSi</a:t>
            </a:r>
            <a:r>
              <a:rPr lang="en-US" dirty="0">
                <a:solidFill>
                  <a:schemeClr val="bg2">
                    <a:lumMod val="50000"/>
                  </a:schemeClr>
                </a:solidFill>
                <a:latin typeface="AcadNusx" pitchFamily="2" charset="0"/>
              </a:rPr>
              <a:t> </a:t>
            </a:r>
            <a:r>
              <a:rPr lang="ka-GE"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instinqtur</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qmedebaSi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gadavides</a:t>
            </a:r>
            <a:r>
              <a:rPr lang="en-US" dirty="0">
                <a:solidFill>
                  <a:schemeClr val="bg2">
                    <a:lumMod val="50000"/>
                  </a:schemeClr>
                </a:solidFill>
                <a:latin typeface="AcadNusx" pitchFamily="2" charset="0"/>
              </a:rPr>
              <a:t>.  </a:t>
            </a:r>
            <a:r>
              <a:rPr lang="ka-GE" dirty="0">
                <a:solidFill>
                  <a:schemeClr val="bg2">
                    <a:lumMod val="50000"/>
                  </a:schemeClr>
                </a:solidFill>
              </a:rPr>
              <a:t>წრთვნის პროცესში, 									ცხოველები რაღაც კონკრეტულ ეტაპამდე ახერხებენ 										ქცევის დასწავლას, მაგრამ დროთა განმავლობაში 											ისწრაფვიან ინსტიქტური ქცევებისაკენ.</a:t>
            </a:r>
          </a:p>
          <a:p>
            <a:endParaRPr lang="ka-GE" dirty="0">
              <a:solidFill>
                <a:schemeClr val="bg2">
                  <a:lumMod val="50000"/>
                </a:schemeClr>
              </a:solidFill>
            </a:endParaRPr>
          </a:p>
          <a:p>
            <a:r>
              <a:rPr lang="ka-GE" dirty="0">
                <a:solidFill>
                  <a:schemeClr val="bg2">
                    <a:lumMod val="50000"/>
                  </a:schemeClr>
                </a:solidFill>
              </a:rPr>
              <a:t>გემოს </a:t>
            </a:r>
            <a:r>
              <a:rPr lang="ka-GE" dirty="0" err="1">
                <a:solidFill>
                  <a:schemeClr val="bg2">
                    <a:lumMod val="50000"/>
                  </a:schemeClr>
                </a:solidFill>
              </a:rPr>
              <a:t>ავერსიით</a:t>
            </a:r>
            <a:r>
              <a:rPr lang="ka-GE" dirty="0">
                <a:solidFill>
                  <a:schemeClr val="bg2">
                    <a:lumMod val="50000"/>
                  </a:schemeClr>
                </a:solidFill>
              </a:rPr>
              <a:t> დასწავლა - </a:t>
            </a:r>
            <a:r>
              <a:rPr lang="en-US" dirty="0" err="1">
                <a:solidFill>
                  <a:schemeClr val="bg2">
                    <a:lumMod val="50000"/>
                  </a:schemeClr>
                </a:solidFill>
                <a:latin typeface="AcadNusx" pitchFamily="2" charset="0"/>
              </a:rPr>
              <a:t>daswavlis</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biologiuri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kanonzomiereba</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romelSic</a:t>
            </a:r>
            <a:r>
              <a:rPr lang="en-US" dirty="0">
                <a:solidFill>
                  <a:schemeClr val="bg2">
                    <a:lumMod val="50000"/>
                  </a:schemeClr>
                </a:solidFill>
                <a:latin typeface="AcadNusx" pitchFamily="2" charset="0"/>
              </a:rPr>
              <a:t> </a:t>
            </a:r>
            <a:r>
              <a:rPr lang="ka-GE"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organizmi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swavlobs</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avadmyofobis</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gamomwvevi</a:t>
            </a:r>
            <a:r>
              <a:rPr lang="en-US" dirty="0">
                <a:solidFill>
                  <a:schemeClr val="bg2">
                    <a:lumMod val="50000"/>
                  </a:schemeClr>
                </a:solidFill>
                <a:latin typeface="AcadNusx" pitchFamily="2" charset="0"/>
              </a:rPr>
              <a:t> </a:t>
            </a:r>
            <a:r>
              <a:rPr lang="ka-GE" dirty="0">
                <a:solidFill>
                  <a:schemeClr val="bg2">
                    <a:lumMod val="50000"/>
                  </a:schemeClr>
                </a:solidFill>
                <a:latin typeface="AcadNusx" pitchFamily="2" charset="0"/>
              </a:rPr>
              <a:t>										ს</a:t>
            </a:r>
            <a:r>
              <a:rPr lang="en-US" dirty="0" err="1">
                <a:solidFill>
                  <a:schemeClr val="bg2">
                    <a:lumMod val="50000"/>
                  </a:schemeClr>
                </a:solidFill>
                <a:latin typeface="AcadNusx" pitchFamily="2" charset="0"/>
              </a:rPr>
              <a:t>akvebisagan</a:t>
            </a:r>
            <a:r>
              <a:rPr lang="en-US" dirty="0">
                <a:solidFill>
                  <a:schemeClr val="bg2">
                    <a:lumMod val="50000"/>
                  </a:schemeClr>
                </a:solidFill>
                <a:latin typeface="AcadNusx" pitchFamily="2" charset="0"/>
              </a:rPr>
              <a:t> Tavis </a:t>
            </a:r>
            <a:r>
              <a:rPr lang="en-US" dirty="0" err="1">
                <a:solidFill>
                  <a:schemeClr val="bg2">
                    <a:lumMod val="50000"/>
                  </a:schemeClr>
                </a:solidFill>
                <a:latin typeface="AcadNusx" pitchFamily="2" charset="0"/>
              </a:rPr>
              <a:t>aridebas</a:t>
            </a:r>
            <a:r>
              <a:rPr lang="ka-GE" dirty="0">
                <a:solidFill>
                  <a:schemeClr val="bg2">
                    <a:lumMod val="50000"/>
                  </a:schemeClr>
                </a:solidFill>
              </a:rPr>
              <a:t> (საკვების გასინჯვის 										შემდგომ, მიღებული შედეგი განსაზღვრავს მივირთმევ თუ 								არა ამ საკვებს მეორედ.)</a:t>
            </a:r>
            <a:endParaRPr lang="en-US" dirty="0">
              <a:solidFill>
                <a:schemeClr val="bg2">
                  <a:lumMod val="50000"/>
                </a:schemeClr>
              </a:solidFill>
            </a:endParaRPr>
          </a:p>
        </p:txBody>
      </p:sp>
    </p:spTree>
    <p:extLst>
      <p:ext uri="{BB962C8B-B14F-4D97-AF65-F5344CB8AC3E}">
        <p14:creationId xmlns:p14="http://schemas.microsoft.com/office/powerpoint/2010/main" val="2185038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006A-B5FB-4248-B344-EC0B46C3CCF3}"/>
              </a:ext>
            </a:extLst>
          </p:cNvPr>
          <p:cNvSpPr>
            <a:spLocks noGrp="1"/>
          </p:cNvSpPr>
          <p:nvPr>
            <p:ph type="ctrTitle"/>
          </p:nvPr>
        </p:nvSpPr>
        <p:spPr>
          <a:xfrm>
            <a:off x="684212" y="419725"/>
            <a:ext cx="9419158" cy="647075"/>
          </a:xfrm>
        </p:spPr>
        <p:txBody>
          <a:bodyPr>
            <a:normAutofit fontScale="90000"/>
          </a:bodyPr>
          <a:lstStyle/>
          <a:p>
            <a:r>
              <a:rPr lang="en-US" dirty="0"/>
              <a:t>         </a:t>
            </a:r>
            <a:r>
              <a:rPr lang="ka-GE" dirty="0"/>
              <a:t>ბიოლოგია და დასწავლა</a:t>
            </a:r>
            <a:endParaRPr lang="en-US" dirty="0"/>
          </a:p>
        </p:txBody>
      </p:sp>
      <p:sp>
        <p:nvSpPr>
          <p:cNvPr id="3" name="Subtitle 2">
            <a:extLst>
              <a:ext uri="{FF2B5EF4-FFF2-40B4-BE49-F238E27FC236}">
                <a16:creationId xmlns:a16="http://schemas.microsoft.com/office/drawing/2014/main" id="{B9D21C98-1E21-4622-AB97-171738A11702}"/>
              </a:ext>
            </a:extLst>
          </p:cNvPr>
          <p:cNvSpPr>
            <a:spLocks noGrp="1"/>
          </p:cNvSpPr>
          <p:nvPr>
            <p:ph type="subTitle" idx="1"/>
          </p:nvPr>
        </p:nvSpPr>
        <p:spPr>
          <a:xfrm>
            <a:off x="684211" y="1484027"/>
            <a:ext cx="10738293" cy="5156616"/>
          </a:xfrm>
        </p:spPr>
        <p:txBody>
          <a:bodyPr>
            <a:normAutofit/>
          </a:bodyPr>
          <a:lstStyle/>
          <a:p>
            <a:r>
              <a:rPr lang="en-US" sz="2400" b="1" dirty="0" err="1">
                <a:solidFill>
                  <a:schemeClr val="bg1"/>
                </a:solidFill>
                <a:effectLst/>
                <a:latin typeface="AcadNusx" pitchFamily="2" charset="0"/>
                <a:ea typeface="Calibri" panose="020F0502020204030204" pitchFamily="34" charset="0"/>
                <a:cs typeface="Times New Roman" panose="02020603050405020304" pitchFamily="18" charset="0"/>
              </a:rPr>
              <a:t>gemos</a:t>
            </a:r>
            <a:r>
              <a:rPr lang="en-US" sz="2400" b="1"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b="1" dirty="0" err="1">
                <a:solidFill>
                  <a:schemeClr val="bg1"/>
                </a:solidFill>
                <a:effectLst/>
                <a:latin typeface="AcadNusx" pitchFamily="2" charset="0"/>
                <a:ea typeface="Calibri" panose="020F0502020204030204" pitchFamily="34" charset="0"/>
                <a:cs typeface="Times New Roman" panose="02020603050405020304" pitchFamily="18" charset="0"/>
              </a:rPr>
              <a:t>aversiiT</a:t>
            </a:r>
            <a:r>
              <a:rPr lang="en-US" sz="2400" b="1"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b="1" dirty="0" err="1">
                <a:solidFill>
                  <a:schemeClr val="bg1"/>
                </a:solidFill>
                <a:effectLst/>
                <a:latin typeface="AcadNusx" pitchFamily="2" charset="0"/>
                <a:ea typeface="Calibri" panose="020F0502020204030204" pitchFamily="34" charset="0"/>
                <a:cs typeface="Times New Roman" panose="02020603050405020304" pitchFamily="18" charset="0"/>
              </a:rPr>
              <a:t>daswavla</a:t>
            </a:r>
            <a:r>
              <a:rPr lang="en-US" sz="2400" b="1" dirty="0">
                <a:solidFill>
                  <a:schemeClr val="bg1"/>
                </a:solidFill>
                <a:effectLst/>
                <a:latin typeface="AcadNusx" pitchFamily="2" charset="0"/>
                <a:ea typeface="Calibri" panose="020F0502020204030204" pitchFamily="34" charset="0"/>
                <a:cs typeface="Times New Roman" panose="02020603050405020304" pitchFamily="18" charset="0"/>
              </a:rPr>
              <a:t> Zalze </a:t>
            </a:r>
            <a:r>
              <a:rPr lang="en-US" sz="2400" b="1" dirty="0" err="1">
                <a:solidFill>
                  <a:schemeClr val="bg1"/>
                </a:solidFill>
                <a:effectLst/>
                <a:latin typeface="AcadNusx" pitchFamily="2" charset="0"/>
                <a:ea typeface="Calibri" panose="020F0502020204030204" pitchFamily="34" charset="0"/>
                <a:cs typeface="Times New Roman" panose="02020603050405020304" pitchFamily="18" charset="0"/>
              </a:rPr>
              <a:t>Zlieri</a:t>
            </a:r>
            <a:r>
              <a:rPr lang="en-US" sz="2400" b="1"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b="1" dirty="0" err="1">
                <a:solidFill>
                  <a:schemeClr val="bg1"/>
                </a:solidFill>
                <a:effectLst/>
                <a:latin typeface="AcadNusx" pitchFamily="2" charset="0"/>
                <a:ea typeface="Calibri" panose="020F0502020204030204" pitchFamily="34" charset="0"/>
                <a:cs typeface="Times New Roman" panose="02020603050405020304" pitchFamily="18" charset="0"/>
              </a:rPr>
              <a:t>meqanizmia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p>
          <a:p>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gansxvavebiT</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klasikuri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ganpirobebulobis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sxva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aspeqtebisagan</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gemos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aversiiT</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daswavla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mxolod</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erTjeradi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dawyvilebiT</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xdeba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wyvildeba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ganpirobebuli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stimuli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axali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sakvebi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surneli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da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misi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Sedegi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ganupirobebli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stimulis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elementis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romelic</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faqtobrivad</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iwvevs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avadmyofobas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Sedegi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es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debuleba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WeSmariti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rCeba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didi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droiTi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intervalebis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drosac</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(12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saaTi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da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meti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dro</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romlis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SualedSi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virTxa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iRebs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nivTierebas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da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avad</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xdeba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p>
          <a:p>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sabolood</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gansxvavebiT</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klasikurad</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ganpirobebuli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asociaciebisagan</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romlebic</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sakmaod</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myifea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gemos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aversiiT</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daswavla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myari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xdeba</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erTi</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gamocdilebis</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 </a:t>
            </a:r>
            <a:r>
              <a:rPr lang="en-US" sz="2400" dirty="0" err="1">
                <a:solidFill>
                  <a:schemeClr val="bg1"/>
                </a:solidFill>
                <a:effectLst/>
                <a:latin typeface="AcadNusx" pitchFamily="2" charset="0"/>
                <a:ea typeface="Calibri" panose="020F0502020204030204" pitchFamily="34" charset="0"/>
                <a:cs typeface="Times New Roman" panose="02020603050405020304" pitchFamily="18" charset="0"/>
              </a:rPr>
              <a:t>Semdegac</a:t>
            </a:r>
            <a:endParaRPr lang="en-US" sz="2400" dirty="0">
              <a:solidFill>
                <a:schemeClr val="bg1"/>
              </a:solidFill>
            </a:endParaRPr>
          </a:p>
        </p:txBody>
      </p:sp>
    </p:spTree>
    <p:extLst>
      <p:ext uri="{BB962C8B-B14F-4D97-AF65-F5344CB8AC3E}">
        <p14:creationId xmlns:p14="http://schemas.microsoft.com/office/powerpoint/2010/main" val="985520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F6F3-572D-42DD-81CA-59637575EE56}"/>
              </a:ext>
            </a:extLst>
          </p:cNvPr>
          <p:cNvSpPr>
            <a:spLocks noGrp="1"/>
          </p:cNvSpPr>
          <p:nvPr>
            <p:ph type="ctrTitle"/>
          </p:nvPr>
        </p:nvSpPr>
        <p:spPr>
          <a:xfrm>
            <a:off x="684211" y="685799"/>
            <a:ext cx="9659001" cy="381001"/>
          </a:xfrm>
        </p:spPr>
        <p:txBody>
          <a:bodyPr>
            <a:normAutofit fontScale="90000"/>
          </a:bodyPr>
          <a:lstStyle/>
          <a:p>
            <a:r>
              <a:rPr lang="ka-GE" sz="3600" dirty="0"/>
              <a:t>             კოგნიციის გავლენა დასწავლაზე</a:t>
            </a:r>
            <a:endParaRPr lang="en-US" sz="3600" dirty="0"/>
          </a:p>
        </p:txBody>
      </p:sp>
      <p:sp>
        <p:nvSpPr>
          <p:cNvPr id="3" name="Subtitle 2">
            <a:extLst>
              <a:ext uri="{FF2B5EF4-FFF2-40B4-BE49-F238E27FC236}">
                <a16:creationId xmlns:a16="http://schemas.microsoft.com/office/drawing/2014/main" id="{71D1603D-0D62-4AA9-8B14-8EA6427D1785}"/>
              </a:ext>
            </a:extLst>
          </p:cNvPr>
          <p:cNvSpPr>
            <a:spLocks noGrp="1"/>
          </p:cNvSpPr>
          <p:nvPr>
            <p:ph type="subTitle" idx="1"/>
          </p:nvPr>
        </p:nvSpPr>
        <p:spPr>
          <a:xfrm>
            <a:off x="684212" y="1184223"/>
            <a:ext cx="9659000" cy="5381469"/>
          </a:xfrm>
        </p:spPr>
        <p:txBody>
          <a:bodyPr>
            <a:normAutofit/>
          </a:bodyPr>
          <a:lstStyle/>
          <a:p>
            <a:endParaRPr lang="ka-GE" sz="2400" dirty="0">
              <a:effectLst/>
              <a:latin typeface="AcadNusx" pitchFamily="2" charset="0"/>
              <a:ea typeface="Calibri" panose="020F0502020204030204" pitchFamily="34" charset="0"/>
              <a:cs typeface="Times New Roman" panose="02020603050405020304" pitchFamily="18" charset="0"/>
            </a:endParaRP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ganvixilavT daswavlis iseT formebs, romlebic ar SeiZleba aixsnas mxolod klasikuri an operantuli ganpirobebulobiT. aqedan gamomdinare, iTvleba, rom qceva, nawilobriv, kognituri procesebis Sedegia</a:t>
            </a:r>
            <a:r>
              <a:rPr lang="ka-GE" sz="2400" b="1" dirty="0">
                <a:solidFill>
                  <a:schemeClr val="bg1"/>
                </a:solidFill>
                <a:effectLst/>
                <a:latin typeface="AcadNusx" pitchFamily="2" charset="0"/>
                <a:ea typeface="Calibri" panose="020F0502020204030204" pitchFamily="34" charset="0"/>
                <a:cs typeface="Times New Roman" panose="02020603050405020304" pitchFamily="18" charset="0"/>
              </a:rPr>
              <a:t>. </a:t>
            </a:r>
          </a:p>
          <a:p>
            <a:endParaRPr lang="ka-GE" sz="2400" b="1" dirty="0">
              <a:solidFill>
                <a:schemeClr val="bg1"/>
              </a:solidFill>
              <a:latin typeface="AcadNusx" pitchFamily="2" charset="0"/>
              <a:ea typeface="Calibri" panose="020F0502020204030204" pitchFamily="34" charset="0"/>
              <a:cs typeface="Times New Roman" panose="02020603050405020304" pitchFamily="18" charset="0"/>
            </a:endParaRPr>
          </a:p>
          <a:p>
            <a:endParaRPr lang="en-US" sz="2400" b="1" dirty="0">
              <a:solidFill>
                <a:schemeClr val="bg1"/>
              </a:solidFill>
              <a:effectLst/>
              <a:latin typeface="AcadNusx" pitchFamily="2" charset="0"/>
              <a:ea typeface="Calibri" panose="020F0502020204030204" pitchFamily="34" charset="0"/>
              <a:cs typeface="Times New Roman" panose="02020603050405020304" pitchFamily="18" charset="0"/>
            </a:endParaRP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tolmenis Sedegebma aCvena, rom ganpirobebuloba Seicavs gacilebiT ufro mets, vidre ubralod asociaciur dawyvilebas. is moicavs daswavlas da, Semdeg, am daswavlili masalis warmoCenas qceviT konteqstSi</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54610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1FA23-3BC2-466A-BD48-EA7F1B1B30DA}"/>
              </a:ext>
            </a:extLst>
          </p:cNvPr>
          <p:cNvSpPr>
            <a:spLocks noGrp="1"/>
          </p:cNvSpPr>
          <p:nvPr>
            <p:ph type="title"/>
          </p:nvPr>
        </p:nvSpPr>
        <p:spPr>
          <a:xfrm>
            <a:off x="1828800" y="209864"/>
            <a:ext cx="8534400" cy="990788"/>
          </a:xfrm>
        </p:spPr>
        <p:txBody>
          <a:bodyPr>
            <a:normAutofit/>
          </a:bodyPr>
          <a:lstStyle/>
          <a:p>
            <a:pPr algn="ctr"/>
            <a:r>
              <a:rPr lang="ka-GE" dirty="0" err="1"/>
              <a:t>კოგნიციის</a:t>
            </a:r>
            <a:r>
              <a:rPr lang="ka-GE" dirty="0"/>
              <a:t> გავლენა </a:t>
            </a:r>
            <a:r>
              <a:rPr lang="ka-GE" dirty="0" err="1"/>
              <a:t>დასწავლაზე</a:t>
            </a:r>
            <a:endParaRPr lang="en-US" dirty="0"/>
          </a:p>
        </p:txBody>
      </p:sp>
      <p:sp>
        <p:nvSpPr>
          <p:cNvPr id="3" name="Content Placeholder 2">
            <a:extLst>
              <a:ext uri="{FF2B5EF4-FFF2-40B4-BE49-F238E27FC236}">
                <a16:creationId xmlns:a16="http://schemas.microsoft.com/office/drawing/2014/main" id="{04D15569-11C2-4872-8985-759015BDB23F}"/>
              </a:ext>
            </a:extLst>
          </p:cNvPr>
          <p:cNvSpPr>
            <a:spLocks noGrp="1"/>
          </p:cNvSpPr>
          <p:nvPr>
            <p:ph idx="1"/>
          </p:nvPr>
        </p:nvSpPr>
        <p:spPr>
          <a:xfrm>
            <a:off x="760836" y="374754"/>
            <a:ext cx="10670328" cy="3447738"/>
          </a:xfrm>
        </p:spPr>
        <p:txBody>
          <a:bodyPr>
            <a:normAutofit/>
          </a:bodyPr>
          <a:lstStyle/>
          <a:p>
            <a:pPr algn="l"/>
            <a:r>
              <a:rPr lang="en-US" sz="2400" b="0" i="0" u="none" strike="noStrike" baseline="0" dirty="0" err="1">
                <a:solidFill>
                  <a:schemeClr val="bg1"/>
                </a:solidFill>
                <a:latin typeface="AcadNusx" pitchFamily="2" charset="0"/>
              </a:rPr>
              <a:t>kognicia</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aris</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nebismieri</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fsiqikuri</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aqtivoba</a:t>
            </a:r>
            <a:r>
              <a:rPr lang="en-US" sz="2400" b="0" i="0" u="none" strike="noStrike" baseline="0" dirty="0">
                <a:solidFill>
                  <a:schemeClr val="bg1"/>
                </a:solidFill>
                <a:latin typeface="AcadNusx" pitchFamily="2" charset="0"/>
              </a:rPr>
              <a:t>,</a:t>
            </a:r>
            <a:r>
              <a:rPr lang="ka-GE"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romelic</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CarTulia</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codnis</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gadamuSavebisa</a:t>
            </a:r>
            <a:r>
              <a:rPr lang="en-US" sz="2400" b="0" i="0" u="none" strike="noStrike" baseline="0" dirty="0">
                <a:solidFill>
                  <a:schemeClr val="bg1"/>
                </a:solidFill>
                <a:latin typeface="AcadNusx" pitchFamily="2" charset="0"/>
              </a:rPr>
              <a:t> da</a:t>
            </a:r>
            <a:r>
              <a:rPr lang="ka-GE" sz="2400" dirty="0">
                <a:solidFill>
                  <a:schemeClr val="bg1"/>
                </a:solidFill>
                <a:latin typeface="AcadNusx" pitchFamily="2" charset="0"/>
              </a:rPr>
              <a:t> </a:t>
            </a:r>
            <a:r>
              <a:rPr lang="en-US" sz="2400" b="0" i="0" u="none" strike="noStrike" baseline="0" dirty="0" err="1">
                <a:solidFill>
                  <a:schemeClr val="bg1"/>
                </a:solidFill>
                <a:latin typeface="AcadNusx" pitchFamily="2" charset="0"/>
              </a:rPr>
              <a:t>warmoCenis</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iseT</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procesebSi</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rogorebicaa</a:t>
            </a:r>
            <a:r>
              <a:rPr lang="en-US" sz="2400" b="0" i="0" u="none" strike="noStrike" baseline="0" dirty="0">
                <a:solidFill>
                  <a:schemeClr val="bg1"/>
                </a:solidFill>
                <a:latin typeface="AcadNusx" pitchFamily="2" charset="0"/>
              </a:rPr>
              <a:t>:</a:t>
            </a:r>
            <a:r>
              <a:rPr lang="ka-GE"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azrovneba</a:t>
            </a:r>
            <a:r>
              <a:rPr lang="en-US" sz="2400" b="0" i="0" u="none" strike="noStrike" baseline="0" dirty="0">
                <a:solidFill>
                  <a:schemeClr val="bg1"/>
                </a:solidFill>
                <a:latin typeface="AcadNusx" pitchFamily="2" charset="0"/>
              </a:rPr>
              <a:t>, </a:t>
            </a:r>
            <a:r>
              <a:rPr lang="en-US" sz="2400" b="0" i="0" u="none" strike="noStrike" baseline="0" dirty="0" err="1">
                <a:solidFill>
                  <a:schemeClr val="bg1"/>
                </a:solidFill>
                <a:latin typeface="AcadNusx" pitchFamily="2" charset="0"/>
              </a:rPr>
              <a:t>mexsiereba</a:t>
            </a:r>
            <a:r>
              <a:rPr lang="en-US" sz="2400" b="0" i="0" u="none" strike="noStrike" baseline="0" dirty="0">
                <a:solidFill>
                  <a:schemeClr val="bg1"/>
                </a:solidFill>
                <a:latin typeface="AcadNusx" pitchFamily="2" charset="0"/>
              </a:rPr>
              <a:t>, </a:t>
            </a:r>
            <a:r>
              <a:rPr lang="ka-GE" sz="2400" b="0" i="0" u="none" strike="noStrike" baseline="0" dirty="0">
                <a:solidFill>
                  <a:schemeClr val="bg1"/>
                </a:solidFill>
                <a:latin typeface="AcadNusx" pitchFamily="2" charset="0"/>
              </a:rPr>
              <a:t>ყურადღება, </a:t>
            </a:r>
            <a:r>
              <a:rPr lang="en-US" sz="2400" b="0" i="0" u="none" strike="noStrike" baseline="0" dirty="0" err="1">
                <a:solidFill>
                  <a:schemeClr val="bg1"/>
                </a:solidFill>
                <a:latin typeface="AcadNusx" pitchFamily="2" charset="0"/>
              </a:rPr>
              <a:t>aRqma</a:t>
            </a:r>
            <a:r>
              <a:rPr lang="en-US" sz="2400" b="0" i="0" u="none" strike="noStrike" baseline="0" dirty="0">
                <a:solidFill>
                  <a:schemeClr val="bg1"/>
                </a:solidFill>
                <a:latin typeface="AcadNusx" pitchFamily="2" charset="0"/>
              </a:rPr>
              <a:t> da </a:t>
            </a:r>
            <a:r>
              <a:rPr lang="en-US" sz="2400" b="0" i="0" u="none" strike="noStrike" baseline="0" dirty="0" err="1">
                <a:solidFill>
                  <a:schemeClr val="bg1"/>
                </a:solidFill>
                <a:latin typeface="AcadNusx" pitchFamily="2" charset="0"/>
              </a:rPr>
              <a:t>metyveleba</a:t>
            </a:r>
            <a:r>
              <a:rPr lang="ka-GE" sz="2400" b="0" i="0" u="none" strike="noStrike" baseline="0" dirty="0">
                <a:solidFill>
                  <a:schemeClr val="bg1"/>
                </a:solidFill>
                <a:latin typeface="AcadNusx" pitchFamily="2" charset="0"/>
              </a:rPr>
              <a:t>.</a:t>
            </a:r>
            <a:endParaRPr lang="en-US" sz="2800" dirty="0">
              <a:solidFill>
                <a:schemeClr val="bg1"/>
              </a:solidFill>
              <a:latin typeface="AcadNusx" pitchFamily="2" charset="0"/>
            </a:endParaRPr>
          </a:p>
        </p:txBody>
      </p:sp>
      <p:pic>
        <p:nvPicPr>
          <p:cNvPr id="1028" name="Picture 4" descr="What Is Cognition?">
            <a:extLst>
              <a:ext uri="{FF2B5EF4-FFF2-40B4-BE49-F238E27FC236}">
                <a16:creationId xmlns:a16="http://schemas.microsoft.com/office/drawing/2014/main" id="{C5E5E0FA-7E98-4518-9E0F-5C0D8D15C3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400" y="2893102"/>
            <a:ext cx="6842193" cy="4069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335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B18E-0690-4BE2-872C-04EB14710439}"/>
              </a:ext>
            </a:extLst>
          </p:cNvPr>
          <p:cNvSpPr>
            <a:spLocks noGrp="1"/>
          </p:cNvSpPr>
          <p:nvPr>
            <p:ph type="title"/>
          </p:nvPr>
        </p:nvSpPr>
        <p:spPr>
          <a:xfrm>
            <a:off x="684211" y="134912"/>
            <a:ext cx="10759105" cy="1139252"/>
          </a:xfrm>
        </p:spPr>
        <p:txBody>
          <a:bodyPr/>
          <a:lstStyle/>
          <a:p>
            <a:pPr algn="ctr"/>
            <a:r>
              <a:rPr lang="ka-GE" dirty="0"/>
              <a:t>ცხოველთა </a:t>
            </a:r>
            <a:r>
              <a:rPr lang="ka-GE" dirty="0" err="1"/>
              <a:t>კოგნიცია</a:t>
            </a:r>
            <a:endParaRPr lang="en-US" dirty="0"/>
          </a:p>
        </p:txBody>
      </p:sp>
      <p:sp>
        <p:nvSpPr>
          <p:cNvPr id="3" name="Content Placeholder 2">
            <a:extLst>
              <a:ext uri="{FF2B5EF4-FFF2-40B4-BE49-F238E27FC236}">
                <a16:creationId xmlns:a16="http://schemas.microsoft.com/office/drawing/2014/main" id="{BEB8EBCD-F9EA-4AE7-9759-186F51DE4D3D}"/>
              </a:ext>
            </a:extLst>
          </p:cNvPr>
          <p:cNvSpPr>
            <a:spLocks noGrp="1"/>
          </p:cNvSpPr>
          <p:nvPr>
            <p:ph idx="1"/>
          </p:nvPr>
        </p:nvSpPr>
        <p:spPr>
          <a:xfrm>
            <a:off x="684212" y="1274165"/>
            <a:ext cx="7829472" cy="5254144"/>
          </a:xfrm>
        </p:spPr>
        <p:txBody>
          <a:bodyPr>
            <a:normAutofit/>
          </a:bodyPr>
          <a:lstStyle/>
          <a:p>
            <a:r>
              <a:rPr lang="en-US" b="0" i="0" u="none" strike="noStrike" baseline="0" dirty="0" err="1">
                <a:solidFill>
                  <a:srgbClr val="231F20"/>
                </a:solidFill>
                <a:latin typeface="AcadNusx" pitchFamily="2" charset="0"/>
              </a:rPr>
              <a:t>edvard</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tolmenma</a:t>
            </a:r>
            <a:r>
              <a:rPr lang="en-US" b="0" i="0" u="none" strike="noStrike" baseline="0" dirty="0">
                <a:solidFill>
                  <a:srgbClr val="231F20"/>
                </a:solidFill>
                <a:latin typeface="AcadNusx" pitchFamily="2" charset="0"/>
              </a:rPr>
              <a:t> da </a:t>
            </a:r>
            <a:r>
              <a:rPr lang="en-US" b="0" i="0" u="none" strike="noStrike" baseline="0" dirty="0" err="1">
                <a:solidFill>
                  <a:srgbClr val="231F20"/>
                </a:solidFill>
                <a:latin typeface="AcadNusx" pitchFamily="2" charset="0"/>
              </a:rPr>
              <a:t>misma</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studentebma</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aCvenes</a:t>
            </a:r>
            <a:r>
              <a:rPr lang="en-US" b="0" i="0" u="none" strike="noStrike" baseline="0" dirty="0">
                <a:solidFill>
                  <a:srgbClr val="231F20"/>
                </a:solidFill>
                <a:latin typeface="AcadNusx" pitchFamily="2" charset="0"/>
              </a:rPr>
              <a:t>, rom, </a:t>
            </a:r>
            <a:r>
              <a:rPr lang="en-US" b="0" i="0" u="none" strike="noStrike" baseline="0" dirty="0" err="1">
                <a:solidFill>
                  <a:srgbClr val="231F20"/>
                </a:solidFill>
                <a:latin typeface="AcadNusx" pitchFamily="2" charset="0"/>
              </a:rPr>
              <a:t>rodesac</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labirinTSi</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blokirebulia</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Tavdapirveli</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biliki</a:t>
            </a:r>
            <a:r>
              <a:rPr lang="en-US" b="0" i="0" u="none" strike="noStrike" baseline="0" dirty="0">
                <a:solidFill>
                  <a:srgbClr val="231F20"/>
                </a:solidFill>
                <a:latin typeface="AcadNusx" pitchFamily="2" charset="0"/>
              </a:rPr>
              <a:t>, </a:t>
            </a:r>
            <a:r>
              <a:rPr lang="it-IT" b="0" i="0" u="none" strike="noStrike" baseline="0" dirty="0">
                <a:solidFill>
                  <a:srgbClr val="231F20"/>
                </a:solidFill>
                <a:latin typeface="AcadNusx" pitchFamily="2" charset="0"/>
              </a:rPr>
              <a:t>virTxebi iq adreuli gamocdilebiT airCeven </a:t>
            </a:r>
            <a:r>
              <a:rPr lang="en-US" b="0" i="0" u="none" strike="noStrike" baseline="0" dirty="0" err="1">
                <a:solidFill>
                  <a:srgbClr val="231F20"/>
                </a:solidFill>
                <a:latin typeface="AcadNusx" pitchFamily="2" charset="0"/>
              </a:rPr>
              <a:t>umokles</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gzas</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gamosvlisaTvis</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miuxedavad</a:t>
            </a:r>
            <a:r>
              <a:rPr lang="en-US" b="0" i="0" u="none" strike="noStrike" baseline="0" dirty="0">
                <a:solidFill>
                  <a:srgbClr val="231F20"/>
                </a:solidFill>
                <a:latin typeface="AcadNusx" pitchFamily="2" charset="0"/>
              </a:rPr>
              <a:t> </a:t>
            </a:r>
            <a:r>
              <a:rPr lang="en-US" b="0" i="0" u="none" strike="noStrike" baseline="0" dirty="0" err="1">
                <a:solidFill>
                  <a:srgbClr val="231F20"/>
                </a:solidFill>
                <a:latin typeface="AcadNusx" pitchFamily="2" charset="0"/>
              </a:rPr>
              <a:t>imisa</a:t>
            </a:r>
            <a:r>
              <a:rPr lang="en-US" b="0" i="0" u="none" strike="noStrike" baseline="0" dirty="0">
                <a:solidFill>
                  <a:srgbClr val="231F20"/>
                </a:solidFill>
                <a:latin typeface="AcadNusx" pitchFamily="2" charset="0"/>
              </a:rPr>
              <a:t>, </a:t>
            </a:r>
            <a:r>
              <a:rPr lang="pt-BR" b="0" i="0" u="none" strike="noStrike" baseline="0" dirty="0">
                <a:solidFill>
                  <a:srgbClr val="231F20"/>
                </a:solidFill>
                <a:latin typeface="AcadNusx" pitchFamily="2" charset="0"/>
              </a:rPr>
              <a:t>rom aranairi ganmtkiceba ar miuRiaT</a:t>
            </a:r>
          </a:p>
          <a:p>
            <a:r>
              <a:rPr lang="pt-BR" dirty="0">
                <a:solidFill>
                  <a:srgbClr val="231F20"/>
                </a:solidFill>
                <a:latin typeface="AcadNusx" pitchFamily="2" charset="0"/>
              </a:rPr>
              <a:t>virTxebi TiTqos emorCilebodnen </a:t>
            </a:r>
            <a:r>
              <a:rPr lang="pt-BR" b="1" dirty="0">
                <a:solidFill>
                  <a:srgbClr val="231F20"/>
                </a:solidFill>
                <a:latin typeface="AcadNusx" pitchFamily="2" charset="0"/>
              </a:rPr>
              <a:t>kognitur rukas</a:t>
            </a:r>
            <a:r>
              <a:rPr lang="pt-BR" dirty="0">
                <a:solidFill>
                  <a:srgbClr val="231F20"/>
                </a:solidFill>
                <a:latin typeface="AcadNusx" pitchFamily="2" charset="0"/>
              </a:rPr>
              <a:t>, nacvlad imisa, rom cdis da Secdomis meTodis daxmarebiT moeZebnaT gamosavali.</a:t>
            </a:r>
          </a:p>
          <a:p>
            <a:endParaRPr lang="pt-BR" dirty="0">
              <a:solidFill>
                <a:srgbClr val="231F20"/>
              </a:solidFill>
              <a:latin typeface="AcadNusx" pitchFamily="2" charset="0"/>
            </a:endParaRPr>
          </a:p>
          <a:p>
            <a:pPr marL="0" indent="0" algn="l">
              <a:buNone/>
            </a:pPr>
            <a:r>
              <a:rPr lang="en-US" dirty="0" err="1">
                <a:solidFill>
                  <a:schemeClr val="bg2">
                    <a:lumMod val="50000"/>
                  </a:schemeClr>
                </a:solidFill>
                <a:latin typeface="AcadNusx" pitchFamily="2" charset="0"/>
              </a:rPr>
              <a:t>Semdgomma</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kvlevebma</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aRmoaCina</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sivrcobrivi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mexsierebis</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gansakuTrebuli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unari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frinvelebSi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futkrebSi</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virTxebSi</a:t>
            </a:r>
            <a:r>
              <a:rPr lang="en-US" dirty="0">
                <a:solidFill>
                  <a:schemeClr val="bg2">
                    <a:lumMod val="50000"/>
                  </a:schemeClr>
                </a:solidFill>
                <a:latin typeface="AcadNusx" pitchFamily="2" charset="0"/>
              </a:rPr>
              <a:t> da </a:t>
            </a:r>
            <a:r>
              <a:rPr lang="en-US" dirty="0" err="1">
                <a:solidFill>
                  <a:schemeClr val="bg2">
                    <a:lumMod val="50000"/>
                  </a:schemeClr>
                </a:solidFill>
                <a:latin typeface="AcadNusx" pitchFamily="2" charset="0"/>
              </a:rPr>
              <a:t>sxva</a:t>
            </a:r>
            <a:r>
              <a:rPr lang="en-US" dirty="0">
                <a:solidFill>
                  <a:schemeClr val="bg2">
                    <a:lumMod val="50000"/>
                  </a:schemeClr>
                </a:solidFill>
                <a:latin typeface="AcadNusx" pitchFamily="2" charset="0"/>
              </a:rPr>
              <a:t> </a:t>
            </a:r>
            <a:r>
              <a:rPr lang="en-US" dirty="0" err="1">
                <a:solidFill>
                  <a:schemeClr val="bg2">
                    <a:lumMod val="50000"/>
                  </a:schemeClr>
                </a:solidFill>
                <a:latin typeface="AcadNusx" pitchFamily="2" charset="0"/>
              </a:rPr>
              <a:t>cxovlebSi</a:t>
            </a:r>
            <a:endParaRPr lang="en-US" dirty="0">
              <a:solidFill>
                <a:schemeClr val="bg2">
                  <a:lumMod val="50000"/>
                </a:schemeClr>
              </a:solidFill>
              <a:latin typeface="AcadNusx" pitchFamily="2" charset="0"/>
            </a:endParaRPr>
          </a:p>
        </p:txBody>
      </p:sp>
      <p:pic>
        <p:nvPicPr>
          <p:cNvPr id="5" name="Picture 4">
            <a:extLst>
              <a:ext uri="{FF2B5EF4-FFF2-40B4-BE49-F238E27FC236}">
                <a16:creationId xmlns:a16="http://schemas.microsoft.com/office/drawing/2014/main" id="{CDE9ECB3-D962-4361-B01F-CA8FE2E716BE}"/>
              </a:ext>
            </a:extLst>
          </p:cNvPr>
          <p:cNvPicPr>
            <a:picLocks noChangeAspect="1"/>
          </p:cNvPicPr>
          <p:nvPr/>
        </p:nvPicPr>
        <p:blipFill>
          <a:blip r:embed="rId2"/>
          <a:stretch>
            <a:fillRect/>
          </a:stretch>
        </p:blipFill>
        <p:spPr>
          <a:xfrm>
            <a:off x="8513684" y="1633928"/>
            <a:ext cx="3678316" cy="5224072"/>
          </a:xfrm>
          <a:prstGeom prst="rect">
            <a:avLst/>
          </a:prstGeom>
        </p:spPr>
      </p:pic>
    </p:spTree>
    <p:extLst>
      <p:ext uri="{BB962C8B-B14F-4D97-AF65-F5344CB8AC3E}">
        <p14:creationId xmlns:p14="http://schemas.microsoft.com/office/powerpoint/2010/main" val="2134457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8F83-9C59-4CBB-8779-B9A503AB91C5}"/>
              </a:ext>
            </a:extLst>
          </p:cNvPr>
          <p:cNvSpPr>
            <a:spLocks noGrp="1"/>
          </p:cNvSpPr>
          <p:nvPr>
            <p:ph type="ctrTitle"/>
          </p:nvPr>
        </p:nvSpPr>
        <p:spPr>
          <a:xfrm>
            <a:off x="684212" y="685799"/>
            <a:ext cx="8001000" cy="381001"/>
          </a:xfrm>
        </p:spPr>
        <p:txBody>
          <a:bodyPr>
            <a:normAutofit fontScale="90000"/>
          </a:bodyPr>
          <a:lstStyle/>
          <a:p>
            <a:r>
              <a:rPr lang="ka-GE" dirty="0"/>
              <a:t>             ცხოველთა კოგნიცია</a:t>
            </a:r>
            <a:endParaRPr lang="en-US" dirty="0"/>
          </a:p>
        </p:txBody>
      </p:sp>
      <p:sp>
        <p:nvSpPr>
          <p:cNvPr id="3" name="Subtitle 2">
            <a:extLst>
              <a:ext uri="{FF2B5EF4-FFF2-40B4-BE49-F238E27FC236}">
                <a16:creationId xmlns:a16="http://schemas.microsoft.com/office/drawing/2014/main" id="{5F25BD92-FDA1-4E76-B535-E9BDEEC5E7C5}"/>
              </a:ext>
            </a:extLst>
          </p:cNvPr>
          <p:cNvSpPr>
            <a:spLocks noGrp="1"/>
          </p:cNvSpPr>
          <p:nvPr>
            <p:ph type="subTitle" idx="1"/>
          </p:nvPr>
        </p:nvSpPr>
        <p:spPr>
          <a:xfrm>
            <a:off x="684211" y="1199213"/>
            <a:ext cx="9688981" cy="5396459"/>
          </a:xfrm>
        </p:spPr>
        <p:txBody>
          <a:bodyPr>
            <a:normAutofit/>
          </a:bodyPr>
          <a:lstStyle/>
          <a:p>
            <a:endParaRPr lang="ka-GE" sz="2400" b="1" dirty="0">
              <a:effectLst/>
              <a:latin typeface="AcadNusx" pitchFamily="2" charset="0"/>
              <a:ea typeface="Calibri" panose="020F0502020204030204" pitchFamily="34" charset="0"/>
              <a:cs typeface="Times New Roman" panose="02020603050405020304" pitchFamily="18" charset="0"/>
            </a:endParaRPr>
          </a:p>
          <a:p>
            <a:r>
              <a:rPr lang="ka-GE" sz="2400" b="1" dirty="0">
                <a:solidFill>
                  <a:schemeClr val="bg1"/>
                </a:solidFill>
                <a:effectLst/>
                <a:latin typeface="AcadNusx" pitchFamily="2" charset="0"/>
                <a:ea typeface="Calibri" panose="020F0502020204030204" pitchFamily="34" charset="0"/>
                <a:cs typeface="Times New Roman" panose="02020603050405020304" pitchFamily="18" charset="0"/>
              </a:rPr>
              <a:t>kognituri rukis </a:t>
            </a:r>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gasagebad yuradReba unda mivaqcioT im funqciebs, romlebsac isini emsaxurebian: cxovelebi sivrcobriv mexsierebas iyeneben sakuTari garemos Tvisebebis amosacnobad; maTTvis mniSvnelovani samizne obieqtebis misagnebad; garemoSi sakuTari rutinis dasagegmad. </a:t>
            </a:r>
          </a:p>
          <a:p>
            <a:endParaRPr lang="ka-GE" sz="2400" dirty="0">
              <a:solidFill>
                <a:schemeClr val="bg1"/>
              </a:solidFill>
              <a:latin typeface="AcadNusx" pitchFamily="2" charset="0"/>
              <a:ea typeface="Calibri" panose="020F0502020204030204" pitchFamily="34" charset="0"/>
              <a:cs typeface="Times New Roman" panose="02020603050405020304" pitchFamily="18" charset="0"/>
            </a:endParaRP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Tqven SegiZliaT dainaxoT </a:t>
            </a:r>
            <a:r>
              <a:rPr lang="ka-GE" sz="2400" b="1" dirty="0">
                <a:solidFill>
                  <a:schemeClr val="bg1"/>
                </a:solidFill>
                <a:effectLst/>
                <a:latin typeface="AcadNusx" pitchFamily="2" charset="0"/>
                <a:ea typeface="Calibri" panose="020F0502020204030204" pitchFamily="34" charset="0"/>
                <a:cs typeface="Times New Roman" panose="02020603050405020304" pitchFamily="18" charset="0"/>
              </a:rPr>
              <a:t>kognituri rukebis </a:t>
            </a:r>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sxvadasxva funqcia frinvelTa sxvadasxva saxeobebSi. es frinvelebi inaxaven saWmels farTo arealze, magram unari aqvT, zustad miagnon saWmels saWiroebis SemTxvevaSi</a:t>
            </a:r>
            <a:r>
              <a:rPr lang="ka-GE" sz="1800" dirty="0">
                <a:effectLst/>
                <a:latin typeface="AcadNusx" pitchFamily="2"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2086217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5EC46A-C0FC-4527-A74F-4DAA94427EB5}"/>
              </a:ext>
            </a:extLst>
          </p:cNvPr>
          <p:cNvSpPr>
            <a:spLocks noGrp="1"/>
          </p:cNvSpPr>
          <p:nvPr>
            <p:ph type="subTitle" idx="1"/>
          </p:nvPr>
        </p:nvSpPr>
        <p:spPr>
          <a:xfrm>
            <a:off x="684211" y="1"/>
            <a:ext cx="10543421" cy="6700602"/>
          </a:xfrm>
        </p:spPr>
        <p:txBody>
          <a:bodyPr>
            <a:normAutofit/>
          </a:bodyPr>
          <a:lstStyle/>
          <a:p>
            <a:r>
              <a:rPr lang="ka-GE" sz="2800" b="1" dirty="0">
                <a:solidFill>
                  <a:schemeClr val="bg1"/>
                </a:solidFill>
                <a:effectLst/>
                <a:latin typeface="AcadNusx" pitchFamily="2" charset="0"/>
                <a:ea typeface="Calibri" panose="020F0502020204030204" pitchFamily="34" charset="0"/>
                <a:cs typeface="Times New Roman" panose="02020603050405020304" pitchFamily="18" charset="0"/>
              </a:rPr>
              <a:t>kognituri ruka– fizikuri sivrcis gonebrivi reprezentac</a:t>
            </a:r>
            <a:r>
              <a:rPr lang="ka-GE" sz="2800" b="1" dirty="0">
                <a:solidFill>
                  <a:schemeClr val="bg1"/>
                </a:solidFill>
                <a:effectLst/>
                <a:latin typeface="Sylfaen" panose="010A0502050306030303" pitchFamily="18" charset="0"/>
                <a:ea typeface="Calibri" panose="020F0502020204030204" pitchFamily="34" charset="0"/>
                <a:cs typeface="Times New Roman" panose="02020603050405020304" pitchFamily="18" charset="0"/>
              </a:rPr>
              <a:t>იაა. </a:t>
            </a:r>
            <a:r>
              <a:rPr lang="ka-GE" sz="2800" b="1" dirty="0">
                <a:solidFill>
                  <a:schemeClr val="bg1"/>
                </a:solidFill>
                <a:effectLst/>
                <a:latin typeface="AcadNusx" pitchFamily="2" charset="0"/>
                <a:ea typeface="Calibri" panose="020F0502020204030204" pitchFamily="34" charset="0"/>
                <a:cs typeface="Times New Roman" panose="02020603050405020304" pitchFamily="18" charset="0"/>
              </a:rPr>
              <a:t>sxva ra kognituri procesebi unda hqondeT cxovelebs da raSi unda iyenebdnen maT? </a:t>
            </a:r>
            <a:endParaRPr lang="ka-GE" sz="2800" b="1" dirty="0">
              <a:solidFill>
                <a:schemeClr val="bg1"/>
              </a:solidFill>
              <a:effectLst/>
              <a:latin typeface="Sylfaen" panose="010A0502050306030303" pitchFamily="18" charset="0"/>
              <a:ea typeface="Calibri" panose="020F0502020204030204" pitchFamily="34" charset="0"/>
              <a:cs typeface="Times New Roman" panose="02020603050405020304" pitchFamily="18" charset="0"/>
            </a:endParaRPr>
          </a:p>
          <a:p>
            <a:endParaRPr lang="ka-GE" sz="3600" b="1" dirty="0">
              <a:solidFill>
                <a:schemeClr val="bg1"/>
              </a:solidFill>
              <a:effectLst/>
              <a:latin typeface="Sylfaen" panose="010A0502050306030303" pitchFamily="18" charset="0"/>
              <a:ea typeface="Calibri" panose="020F0502020204030204" pitchFamily="34" charset="0"/>
              <a:cs typeface="Times New Roman" panose="02020603050405020304" pitchFamily="18" charset="0"/>
            </a:endParaRPr>
          </a:p>
          <a:p>
            <a:r>
              <a:rPr lang="ka-GE" sz="2000" dirty="0">
                <a:solidFill>
                  <a:schemeClr val="bg1"/>
                </a:solidFill>
                <a:effectLst/>
                <a:latin typeface="AcadNusx" pitchFamily="2" charset="0"/>
                <a:ea typeface="Calibri" panose="020F0502020204030204" pitchFamily="34" charset="0"/>
                <a:cs typeface="Times New Roman" panose="02020603050405020304" pitchFamily="18" charset="0"/>
              </a:rPr>
              <a:t>metyvelebis dawyebisas bavSvebisTvis erT-erT mTavar amocanad iTvleba axali cnebebisa da kategoriebis daswavla. bavSvebi ar arian erTaderTi arsebebi, romelTac am amocanis daZleva SeuZliaT. </a:t>
            </a:r>
          </a:p>
          <a:p>
            <a:r>
              <a:rPr lang="ka-GE" sz="2000" dirty="0">
                <a:solidFill>
                  <a:schemeClr val="bg1"/>
                </a:solidFill>
                <a:effectLst/>
                <a:latin typeface="AcadNusx" pitchFamily="2" charset="0"/>
                <a:ea typeface="Calibri" panose="020F0502020204030204" pitchFamily="34" charset="0"/>
                <a:cs typeface="Times New Roman" panose="02020603050405020304" pitchFamily="18" charset="0"/>
              </a:rPr>
              <a:t>mtredebs aqvT kognituri unari, gamoiyenon konceptualuri gansxvavebebi. mtredebi gadawyvetilebebs kategorizaciis struqturis mixedviT iReben </a:t>
            </a:r>
          </a:p>
          <a:p>
            <a:r>
              <a:rPr lang="ka-GE" sz="2000" dirty="0">
                <a:solidFill>
                  <a:schemeClr val="bg1"/>
                </a:solidFill>
                <a:effectLst/>
                <a:latin typeface="AcadNusx" pitchFamily="2" charset="0"/>
                <a:ea typeface="Calibri" panose="020F0502020204030204" pitchFamily="34" charset="0"/>
                <a:cs typeface="Times New Roman" panose="02020603050405020304" pitchFamily="18" charset="0"/>
              </a:rPr>
              <a:t>edvard vasermanma da misma kolegebma (1992) warmoudgines mtredebs adamianebis, yvavilebis, manqanebis da skamebis fotoebi. yoveli mtredisTvis oTxi cneba dayofili iyo or ufro did kategoriad. magaliTad, erTi mtredi miiRebda sakvebs, Tuki niskarts daartyamda narinjisfer Rilaks adamianis an manqanis Cvenebis Semdeg da wiTel Rilaks _ yvavilis an skamis Cvenebis Semdeg. </a:t>
            </a:r>
          </a:p>
          <a:p>
            <a:r>
              <a:rPr lang="ka-GE" sz="2000" dirty="0">
                <a:solidFill>
                  <a:schemeClr val="bg1"/>
                </a:solidFill>
                <a:effectLst/>
                <a:latin typeface="AcadNusx" pitchFamily="2" charset="0"/>
                <a:ea typeface="Calibri" panose="020F0502020204030204" pitchFamily="34" charset="0"/>
                <a:cs typeface="Times New Roman" panose="02020603050405020304" pitchFamily="18" charset="0"/>
              </a:rPr>
              <a:t>mtredebma iswavles reagireba da maTi 80% swori feris Rilaks urtyamda niskarts. </a:t>
            </a:r>
            <a:endParaRPr lang="en-US" sz="2000" dirty="0">
              <a:solidFill>
                <a:schemeClr val="bg1"/>
              </a:solidFill>
            </a:endParaRPr>
          </a:p>
        </p:txBody>
      </p:sp>
    </p:spTree>
    <p:extLst>
      <p:ext uri="{BB962C8B-B14F-4D97-AF65-F5344CB8AC3E}">
        <p14:creationId xmlns:p14="http://schemas.microsoft.com/office/powerpoint/2010/main" val="172369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CC02A-A245-4DBA-861E-C66BC48A3CCE}"/>
              </a:ext>
            </a:extLst>
          </p:cNvPr>
          <p:cNvSpPr>
            <a:spLocks noGrp="1"/>
          </p:cNvSpPr>
          <p:nvPr>
            <p:ph type="title"/>
          </p:nvPr>
        </p:nvSpPr>
        <p:spPr>
          <a:xfrm>
            <a:off x="684212" y="1"/>
            <a:ext cx="10823576" cy="1064302"/>
          </a:xfrm>
        </p:spPr>
        <p:txBody>
          <a:bodyPr/>
          <a:lstStyle/>
          <a:p>
            <a:pPr algn="ctr"/>
            <a:r>
              <a:rPr lang="en-US" dirty="0"/>
              <a:t>        </a:t>
            </a:r>
            <a:r>
              <a:rPr lang="ka-GE" dirty="0"/>
              <a:t>დაკვირვებით სწავლა</a:t>
            </a:r>
            <a:endParaRPr lang="en-US" dirty="0"/>
          </a:p>
        </p:txBody>
      </p:sp>
      <p:sp>
        <p:nvSpPr>
          <p:cNvPr id="3" name="Content Placeholder 2">
            <a:extLst>
              <a:ext uri="{FF2B5EF4-FFF2-40B4-BE49-F238E27FC236}">
                <a16:creationId xmlns:a16="http://schemas.microsoft.com/office/drawing/2014/main" id="{36C1857D-94B8-4792-9814-8530CB0AE209}"/>
              </a:ext>
            </a:extLst>
          </p:cNvPr>
          <p:cNvSpPr>
            <a:spLocks noGrp="1"/>
          </p:cNvSpPr>
          <p:nvPr>
            <p:ph idx="1"/>
          </p:nvPr>
        </p:nvSpPr>
        <p:spPr>
          <a:xfrm>
            <a:off x="3062796" y="1064303"/>
            <a:ext cx="9129204" cy="5793696"/>
          </a:xfrm>
        </p:spPr>
        <p:txBody>
          <a:bodyPr>
            <a:normAutofit/>
          </a:bodyPr>
          <a:lstStyle/>
          <a:p>
            <a:r>
              <a:rPr lang="en-US" b="0" i="0" u="none" strike="noStrike" baseline="0" dirty="0" err="1">
                <a:solidFill>
                  <a:schemeClr val="bg2">
                    <a:lumMod val="50000"/>
                  </a:schemeClr>
                </a:solidFill>
                <a:latin typeface="AcadNusx" pitchFamily="2" charset="0"/>
              </a:rPr>
              <a:t>adamianebi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ubralod</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sxvebze</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dakvirvebiT</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swavloben</a:t>
            </a:r>
            <a:r>
              <a:rPr lang="en-US" b="0" i="0" u="none" strike="noStrike" baseline="0" dirty="0">
                <a:solidFill>
                  <a:schemeClr val="bg2">
                    <a:lumMod val="50000"/>
                  </a:schemeClr>
                </a:solidFill>
                <a:latin typeface="AcadNusx" pitchFamily="2" charset="0"/>
              </a:rPr>
              <a:t>, anu, Tu </a:t>
            </a:r>
            <a:r>
              <a:rPr lang="en-US" b="0" i="0" u="none" strike="noStrike" baseline="0" dirty="0" err="1">
                <a:solidFill>
                  <a:schemeClr val="bg2">
                    <a:lumMod val="50000"/>
                  </a:schemeClr>
                </a:solidFill>
                <a:latin typeface="AcadNusx" pitchFamily="2" charset="0"/>
              </a:rPr>
              <a:t>adamiani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uyurebs</a:t>
            </a:r>
            <a:r>
              <a:rPr lang="en-US" b="0" i="0" u="none" strike="noStrike" baseline="0" dirty="0">
                <a:solidFill>
                  <a:schemeClr val="bg2">
                    <a:lumMod val="50000"/>
                  </a:schemeClr>
                </a:solidFill>
                <a:latin typeface="AcadNusx" pitchFamily="2" charset="0"/>
              </a:rPr>
              <a:t>,</a:t>
            </a:r>
            <a:r>
              <a:rPr lang="ka-GE" b="0" i="0" u="none" strike="noStrike" baseline="0" dirty="0">
                <a:solidFill>
                  <a:schemeClr val="bg2">
                    <a:lumMod val="50000"/>
                  </a:schemeClr>
                </a:solidFill>
                <a:latin typeface="AcadNusx" pitchFamily="2" charset="0"/>
              </a:rPr>
              <a:t> </a:t>
            </a:r>
            <a:r>
              <a:rPr lang="en-US" b="0" i="0" u="none" strike="noStrike" baseline="0" dirty="0">
                <a:solidFill>
                  <a:schemeClr val="bg2">
                    <a:lumMod val="50000"/>
                  </a:schemeClr>
                </a:solidFill>
                <a:latin typeface="AcadNusx" pitchFamily="2" charset="0"/>
              </a:rPr>
              <a:t>Tu </a:t>
            </a:r>
            <a:r>
              <a:rPr lang="en-US" b="0" i="0" u="none" strike="noStrike" baseline="0" dirty="0" err="1">
                <a:solidFill>
                  <a:schemeClr val="bg2">
                    <a:lumMod val="50000"/>
                  </a:schemeClr>
                </a:solidFill>
                <a:latin typeface="AcadNusx" pitchFamily="2" charset="0"/>
              </a:rPr>
              <a:t>rogor</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daisaja</a:t>
            </a:r>
            <a:r>
              <a:rPr lang="en-US" b="0" i="0" u="none" strike="noStrike" baseline="0" dirty="0">
                <a:solidFill>
                  <a:schemeClr val="bg2">
                    <a:lumMod val="50000"/>
                  </a:schemeClr>
                </a:solidFill>
                <a:latin typeface="AcadNusx" pitchFamily="2" charset="0"/>
              </a:rPr>
              <a:t> an </a:t>
            </a:r>
            <a:r>
              <a:rPr lang="en-US" b="0" i="0" u="none" strike="noStrike" baseline="0" dirty="0" err="1">
                <a:solidFill>
                  <a:schemeClr val="bg2">
                    <a:lumMod val="50000"/>
                  </a:schemeClr>
                </a:solidFill>
                <a:latin typeface="AcadNusx" pitchFamily="2" charset="0"/>
              </a:rPr>
              <a:t>waxalisda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sxva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raRac</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qcevisTvis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cdilobs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igive</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qceva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gaimeoros</a:t>
            </a:r>
            <a:r>
              <a:rPr lang="en-US" b="0" i="0" u="none" strike="noStrike" baseline="0" dirty="0">
                <a:solidFill>
                  <a:schemeClr val="bg2">
                    <a:lumMod val="50000"/>
                  </a:schemeClr>
                </a:solidFill>
                <a:latin typeface="AcadNusx" pitchFamily="2" charset="0"/>
              </a:rPr>
              <a:t> an</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Seikavos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Tavi</a:t>
            </a:r>
            <a:r>
              <a:rPr lang="en-US" b="0" i="0" u="none" strike="noStrike" baseline="0" dirty="0">
                <a:solidFill>
                  <a:schemeClr val="bg2">
                    <a:lumMod val="50000"/>
                  </a:schemeClr>
                </a:solidFill>
                <a:latin typeface="AcadNusx" pitchFamily="2" charset="0"/>
              </a:rPr>
              <a:t>. amas </a:t>
            </a:r>
            <a:r>
              <a:rPr lang="en-US" b="1" i="0" u="none" strike="noStrike" baseline="0" dirty="0" err="1">
                <a:solidFill>
                  <a:schemeClr val="bg1">
                    <a:lumMod val="95000"/>
                    <a:lumOff val="5000"/>
                  </a:schemeClr>
                </a:solidFill>
                <a:latin typeface="AcadNusx" pitchFamily="2" charset="0"/>
              </a:rPr>
              <a:t>dakvirvebiT</a:t>
            </a:r>
            <a:r>
              <a:rPr lang="en-US" b="1" i="0" u="none" strike="noStrike" baseline="0" dirty="0">
                <a:solidFill>
                  <a:schemeClr val="bg1">
                    <a:lumMod val="95000"/>
                    <a:lumOff val="5000"/>
                  </a:schemeClr>
                </a:solidFill>
                <a:latin typeface="AcadNusx" pitchFamily="2" charset="0"/>
              </a:rPr>
              <a:t> </a:t>
            </a:r>
            <a:r>
              <a:rPr lang="en-US" b="1" i="0" u="none" strike="noStrike" baseline="0" dirty="0" err="1">
                <a:solidFill>
                  <a:schemeClr val="bg1">
                    <a:lumMod val="95000"/>
                    <a:lumOff val="5000"/>
                  </a:schemeClr>
                </a:solidFill>
                <a:latin typeface="AcadNusx" pitchFamily="2" charset="0"/>
              </a:rPr>
              <a:t>daswavla</a:t>
            </a:r>
            <a:r>
              <a:rPr lang="en-US" b="1" i="0" u="none" strike="noStrike" baseline="0" dirty="0">
                <a:solidFill>
                  <a:schemeClr val="bg1">
                    <a:lumMod val="95000"/>
                    <a:lumOff val="5000"/>
                  </a:schemeClr>
                </a:solidFill>
                <a:latin typeface="AcadNusx" pitchFamily="2" charset="0"/>
              </a:rPr>
              <a:t> </a:t>
            </a:r>
            <a:r>
              <a:rPr lang="en-US" b="0" i="0" u="none" strike="noStrike" baseline="0" dirty="0" err="1">
                <a:solidFill>
                  <a:schemeClr val="bg2">
                    <a:lumMod val="50000"/>
                  </a:schemeClr>
                </a:solidFill>
                <a:latin typeface="AcadNusx" pitchFamily="2" charset="0"/>
              </a:rPr>
              <a:t>hqvia</a:t>
            </a:r>
            <a:r>
              <a:rPr lang="en-US" b="0" i="0" u="none" strike="noStrike" baseline="0" dirty="0">
                <a:solidFill>
                  <a:schemeClr val="bg2">
                    <a:lumMod val="50000"/>
                  </a:schemeClr>
                </a:solidFill>
                <a:latin typeface="AcadNusx" pitchFamily="2" charset="0"/>
              </a:rPr>
              <a:t>.</a:t>
            </a:r>
            <a:endParaRPr lang="ka-GE" b="0" i="0" u="none" strike="noStrike" baseline="0" dirty="0">
              <a:solidFill>
                <a:schemeClr val="bg2">
                  <a:lumMod val="50000"/>
                </a:schemeClr>
              </a:solidFill>
              <a:latin typeface="AcadNusx" pitchFamily="2" charset="0"/>
            </a:endParaRPr>
          </a:p>
          <a:p>
            <a:endParaRPr lang="ka-GE" b="0" i="0" u="none" strike="noStrike" baseline="0" dirty="0">
              <a:solidFill>
                <a:schemeClr val="bg2">
                  <a:lumMod val="50000"/>
                </a:schemeClr>
              </a:solidFill>
              <a:latin typeface="AcadNusx" pitchFamily="2" charset="0"/>
            </a:endParaRPr>
          </a:p>
          <a:p>
            <a:pPr algn="l"/>
            <a:r>
              <a:rPr lang="en-US" b="0" i="0" u="none" strike="noStrike" baseline="0" dirty="0" err="1">
                <a:solidFill>
                  <a:schemeClr val="bg2">
                    <a:lumMod val="50000"/>
                  </a:schemeClr>
                </a:solidFill>
                <a:latin typeface="AcadNusx" pitchFamily="2" charset="0"/>
              </a:rPr>
              <a:t>dakvirvebiT</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daswavlisas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garkveul</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molodinebs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gamoimuSavebs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roca</a:t>
            </a:r>
            <a:r>
              <a:rPr lang="en-US" b="0" i="0" u="none" strike="noStrike" baseline="0" dirty="0">
                <a:solidFill>
                  <a:schemeClr val="bg2">
                    <a:lumMod val="50000"/>
                  </a:schemeClr>
                </a:solidFill>
                <a:latin typeface="AcadNusx" pitchFamily="2" charset="0"/>
              </a:rPr>
              <a:t> models (</a:t>
            </a:r>
            <a:r>
              <a:rPr lang="en-US" b="0" i="0" u="none" strike="noStrike" baseline="0" dirty="0" err="1">
                <a:solidFill>
                  <a:schemeClr val="bg2">
                    <a:lumMod val="50000"/>
                  </a:schemeClr>
                </a:solidFill>
                <a:latin typeface="AcadNusx" pitchFamily="2" charset="0"/>
              </a:rPr>
              <a:t>adamians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romelic</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raRac</a:t>
            </a:r>
            <a:r>
              <a:rPr lang="ka-GE"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qcevas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axorcielebs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vuyurebT</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Cven</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vfiqrobT</a:t>
            </a:r>
            <a:r>
              <a:rPr lang="en-US" b="0" i="0" u="none" strike="noStrike" baseline="0" dirty="0">
                <a:solidFill>
                  <a:schemeClr val="bg2">
                    <a:lumMod val="50000"/>
                  </a:schemeClr>
                </a:solidFill>
                <a:latin typeface="AcadNusx" pitchFamily="2" charset="0"/>
              </a:rPr>
              <a:t>,</a:t>
            </a:r>
            <a:r>
              <a:rPr lang="ka-GE" b="0" i="0" u="none" strike="noStrike" baseline="0" dirty="0">
                <a:solidFill>
                  <a:schemeClr val="bg2">
                    <a:lumMod val="50000"/>
                  </a:schemeClr>
                </a:solidFill>
                <a:latin typeface="AcadNusx" pitchFamily="2" charset="0"/>
              </a:rPr>
              <a:t> </a:t>
            </a:r>
            <a:r>
              <a:rPr lang="en-US" b="0" i="0" u="none" strike="noStrike" baseline="0" dirty="0">
                <a:solidFill>
                  <a:schemeClr val="bg2">
                    <a:lumMod val="50000"/>
                  </a:schemeClr>
                </a:solidFill>
                <a:latin typeface="AcadNusx" pitchFamily="2" charset="0"/>
              </a:rPr>
              <a:t>rom, Tu </a:t>
            </a:r>
            <a:r>
              <a:rPr lang="en-US" b="0" i="0" u="none" strike="noStrike" baseline="0" dirty="0" err="1">
                <a:solidFill>
                  <a:schemeClr val="bg2">
                    <a:lumMod val="50000"/>
                  </a:schemeClr>
                </a:solidFill>
                <a:latin typeface="AcadNusx" pitchFamily="2" charset="0"/>
              </a:rPr>
              <a:t>zustad</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imas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gavimeorebT</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rasac</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modeli</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akeTebs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igive</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jildos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miviRebT</a:t>
            </a:r>
            <a:r>
              <a:rPr lang="en-US" b="0" i="0" u="none" strike="noStrike" baseline="0" dirty="0">
                <a:solidFill>
                  <a:schemeClr val="bg2">
                    <a:lumMod val="50000"/>
                  </a:schemeClr>
                </a:solidFill>
                <a:latin typeface="AcadNusx" pitchFamily="2" charset="0"/>
              </a:rPr>
              <a:t> an </a:t>
            </a:r>
            <a:r>
              <a:rPr lang="en-US" b="0" i="0" u="none" strike="noStrike" baseline="0" dirty="0" err="1">
                <a:solidFill>
                  <a:schemeClr val="bg2">
                    <a:lumMod val="50000"/>
                  </a:schemeClr>
                </a:solidFill>
                <a:latin typeface="AcadNusx" pitchFamily="2" charset="0"/>
              </a:rPr>
              <a:t>iseve</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davisjebiT</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umcrosi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Svili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SesaZloa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ukeT</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iqceodes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vidre</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ufrosi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radgan</a:t>
            </a:r>
            <a:r>
              <a:rPr lang="en-US" b="0" i="0" u="none" strike="noStrike" baseline="0" dirty="0">
                <a:solidFill>
                  <a:schemeClr val="bg2">
                    <a:lumMod val="50000"/>
                  </a:schemeClr>
                </a:solidFill>
                <a:latin typeface="AcadNusx" pitchFamily="2" charset="0"/>
              </a:rPr>
              <a:t> man </a:t>
            </a:r>
            <a:r>
              <a:rPr lang="en-US" b="0" i="0" u="none" strike="noStrike" baseline="0" dirty="0" err="1">
                <a:solidFill>
                  <a:schemeClr val="bg2">
                    <a:lumMod val="50000"/>
                  </a:schemeClr>
                </a:solidFill>
                <a:latin typeface="AcadNusx" pitchFamily="2" charset="0"/>
              </a:rPr>
              <a:t>ufrosis</a:t>
            </a:r>
            <a:r>
              <a:rPr lang="ka-GE"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Secdomebze</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iswavla</a:t>
            </a:r>
            <a:r>
              <a:rPr lang="en-US" b="0" i="0" u="none" strike="noStrike" baseline="0" dirty="0">
                <a:solidFill>
                  <a:schemeClr val="bg2">
                    <a:lumMod val="50000"/>
                  </a:schemeClr>
                </a:solidFill>
                <a:latin typeface="AcadNusx" pitchFamily="2" charset="0"/>
              </a:rPr>
              <a:t>.</a:t>
            </a:r>
            <a:endParaRPr lang="en-US" dirty="0">
              <a:solidFill>
                <a:schemeClr val="bg2">
                  <a:lumMod val="50000"/>
                </a:schemeClr>
              </a:solidFill>
              <a:latin typeface="AcadNusx" pitchFamily="2" charset="0"/>
            </a:endParaRPr>
          </a:p>
        </p:txBody>
      </p:sp>
      <p:pic>
        <p:nvPicPr>
          <p:cNvPr id="5" name="Picture 4">
            <a:extLst>
              <a:ext uri="{FF2B5EF4-FFF2-40B4-BE49-F238E27FC236}">
                <a16:creationId xmlns:a16="http://schemas.microsoft.com/office/drawing/2014/main" id="{714AB009-0ACF-4993-8DE8-CB4F011867D9}"/>
              </a:ext>
            </a:extLst>
          </p:cNvPr>
          <p:cNvPicPr>
            <a:picLocks noChangeAspect="1"/>
          </p:cNvPicPr>
          <p:nvPr/>
        </p:nvPicPr>
        <p:blipFill>
          <a:blip r:embed="rId2"/>
          <a:stretch>
            <a:fillRect/>
          </a:stretch>
        </p:blipFill>
        <p:spPr>
          <a:xfrm>
            <a:off x="307345" y="270758"/>
            <a:ext cx="2568240" cy="6316484"/>
          </a:xfrm>
          <a:prstGeom prst="rect">
            <a:avLst/>
          </a:prstGeom>
        </p:spPr>
      </p:pic>
    </p:spTree>
    <p:extLst>
      <p:ext uri="{BB962C8B-B14F-4D97-AF65-F5344CB8AC3E}">
        <p14:creationId xmlns:p14="http://schemas.microsoft.com/office/powerpoint/2010/main" val="3004747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D36E-744D-415C-8D11-AF74B64C5333}"/>
              </a:ext>
            </a:extLst>
          </p:cNvPr>
          <p:cNvSpPr>
            <a:spLocks noGrp="1"/>
          </p:cNvSpPr>
          <p:nvPr>
            <p:ph type="title"/>
          </p:nvPr>
        </p:nvSpPr>
        <p:spPr>
          <a:xfrm>
            <a:off x="684212" y="1"/>
            <a:ext cx="10823576" cy="1319134"/>
          </a:xfrm>
        </p:spPr>
        <p:txBody>
          <a:bodyPr/>
          <a:lstStyle/>
          <a:p>
            <a:pPr algn="ctr"/>
            <a:r>
              <a:rPr lang="ka-GE" dirty="0"/>
              <a:t>დაკვირვებით სწავლა</a:t>
            </a:r>
            <a:endParaRPr lang="en-US" dirty="0"/>
          </a:p>
        </p:txBody>
      </p:sp>
      <p:sp>
        <p:nvSpPr>
          <p:cNvPr id="3" name="Content Placeholder 2">
            <a:extLst>
              <a:ext uri="{FF2B5EF4-FFF2-40B4-BE49-F238E27FC236}">
                <a16:creationId xmlns:a16="http://schemas.microsoft.com/office/drawing/2014/main" id="{B94E955C-4C59-4ABE-8238-D8CBF92CC62B}"/>
              </a:ext>
            </a:extLst>
          </p:cNvPr>
          <p:cNvSpPr>
            <a:spLocks noGrp="1"/>
          </p:cNvSpPr>
          <p:nvPr>
            <p:ph idx="1"/>
          </p:nvPr>
        </p:nvSpPr>
        <p:spPr>
          <a:xfrm>
            <a:off x="684211" y="959370"/>
            <a:ext cx="10823575" cy="5575542"/>
          </a:xfrm>
        </p:spPr>
        <p:txBody>
          <a:bodyPr>
            <a:normAutofit/>
          </a:bodyPr>
          <a:lstStyle/>
          <a:p>
            <a:pPr marL="0" indent="0">
              <a:buNone/>
            </a:pPr>
            <a:r>
              <a:rPr lang="ka-GE" dirty="0">
                <a:solidFill>
                  <a:schemeClr val="bg1">
                    <a:lumMod val="95000"/>
                    <a:lumOff val="5000"/>
                  </a:schemeClr>
                </a:solidFill>
              </a:rPr>
              <a:t>დაკვირვებით დასწავლა უფრო წარმატებულია თუ:</a:t>
            </a:r>
          </a:p>
          <a:p>
            <a:pPr marL="0" indent="0">
              <a:buNone/>
            </a:pPr>
            <a:endParaRPr lang="ka-GE" dirty="0"/>
          </a:p>
          <a:p>
            <a:pPr algn="l"/>
            <a:r>
              <a:rPr lang="en-US" b="0" i="0" u="none" strike="noStrike" baseline="0" dirty="0" err="1">
                <a:solidFill>
                  <a:schemeClr val="bg2">
                    <a:lumMod val="50000"/>
                  </a:schemeClr>
                </a:solidFill>
                <a:latin typeface="AcadNusx" pitchFamily="2" charset="0"/>
              </a:rPr>
              <a:t>adgili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aqvs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qcevis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Sedegebis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ganmtkicebas</a:t>
            </a:r>
            <a:r>
              <a:rPr lang="en-US" b="0" i="0" u="none" strike="noStrike" baseline="0" dirty="0">
                <a:solidFill>
                  <a:schemeClr val="bg2">
                    <a:lumMod val="50000"/>
                  </a:schemeClr>
                </a:solidFill>
                <a:latin typeface="AcadNusx" pitchFamily="2" charset="0"/>
              </a:rPr>
              <a:t>;</a:t>
            </a:r>
          </a:p>
          <a:p>
            <a:pPr algn="l"/>
            <a:r>
              <a:rPr lang="en-US" b="0" i="0" u="none" strike="noStrike" baseline="0" dirty="0" err="1">
                <a:solidFill>
                  <a:schemeClr val="bg2">
                    <a:lumMod val="50000"/>
                  </a:schemeClr>
                </a:solidFill>
                <a:latin typeface="AcadNusx" pitchFamily="2" charset="0"/>
              </a:rPr>
              <a:t>modeli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aRiqmeba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dadebiTad</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moswonT</a:t>
            </a:r>
            <a:r>
              <a:rPr lang="en-US" b="0" i="0" u="none" strike="noStrike" baseline="0" dirty="0">
                <a:solidFill>
                  <a:schemeClr val="bg2">
                    <a:lumMod val="50000"/>
                  </a:schemeClr>
                </a:solidFill>
                <a:latin typeface="AcadNusx" pitchFamily="2" charset="0"/>
              </a:rPr>
              <a:t> da</a:t>
            </a:r>
            <a:r>
              <a:rPr lang="ka-GE" b="0" i="0" u="none" strike="noStrike" baseline="0" dirty="0">
                <a:solidFill>
                  <a:schemeClr val="bg2">
                    <a:lumMod val="50000"/>
                  </a:schemeClr>
                </a:solidFill>
                <a:latin typeface="TT603BO00"/>
              </a:rPr>
              <a:t> </a:t>
            </a:r>
            <a:r>
              <a:rPr lang="en-US" b="0" i="0" u="none" strike="noStrike" baseline="0" dirty="0" err="1">
                <a:solidFill>
                  <a:schemeClr val="bg2">
                    <a:lumMod val="50000"/>
                  </a:schemeClr>
                </a:solidFill>
                <a:latin typeface="AcadNusx" pitchFamily="2" charset="0"/>
              </a:rPr>
              <a:t>endobian</a:t>
            </a:r>
            <a:r>
              <a:rPr lang="en-US" b="0" i="0" u="none" strike="noStrike" baseline="0" dirty="0">
                <a:solidFill>
                  <a:schemeClr val="bg2">
                    <a:lumMod val="50000"/>
                  </a:schemeClr>
                </a:solidFill>
                <a:latin typeface="AcadNusx" pitchFamily="2" charset="0"/>
              </a:rPr>
              <a:t>;</a:t>
            </a:r>
          </a:p>
          <a:p>
            <a:pPr algn="l"/>
            <a:r>
              <a:rPr lang="en-US" b="0" i="0" u="none" strike="noStrike" baseline="0" dirty="0" err="1">
                <a:solidFill>
                  <a:schemeClr val="bg2">
                    <a:lumMod val="50000"/>
                  </a:schemeClr>
                </a:solidFill>
                <a:latin typeface="AcadNusx" pitchFamily="2" charset="0"/>
              </a:rPr>
              <a:t>arsebobs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msgavseba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modelisa</a:t>
            </a:r>
            <a:r>
              <a:rPr lang="en-US" b="0" i="0" u="none" strike="noStrike" baseline="0" dirty="0">
                <a:solidFill>
                  <a:schemeClr val="bg2">
                    <a:lumMod val="50000"/>
                  </a:schemeClr>
                </a:solidFill>
                <a:latin typeface="AcadNusx" pitchFamily="2" charset="0"/>
              </a:rPr>
              <a:t> da </a:t>
            </a:r>
            <a:r>
              <a:rPr lang="en-US" b="0" i="0" u="none" strike="noStrike" baseline="0" dirty="0" err="1">
                <a:solidFill>
                  <a:schemeClr val="bg2">
                    <a:lumMod val="50000"/>
                  </a:schemeClr>
                </a:solidFill>
                <a:latin typeface="AcadNusx" pitchFamily="2" charset="0"/>
              </a:rPr>
              <a:t>damkvirveblis</a:t>
            </a:r>
            <a:r>
              <a:rPr lang="ka-GE" b="0" i="0" u="none" strike="noStrike" baseline="0" dirty="0">
                <a:solidFill>
                  <a:schemeClr val="bg2">
                    <a:lumMod val="50000"/>
                  </a:schemeClr>
                </a:solidFill>
                <a:latin typeface="TT603BO00"/>
              </a:rPr>
              <a:t> </a:t>
            </a:r>
            <a:r>
              <a:rPr lang="en-US" b="0" i="0" u="none" strike="noStrike" baseline="0" dirty="0" err="1">
                <a:solidFill>
                  <a:schemeClr val="bg2">
                    <a:lumMod val="50000"/>
                  </a:schemeClr>
                </a:solidFill>
                <a:latin typeface="AcadNusx" pitchFamily="2" charset="0"/>
              </a:rPr>
              <a:t>Tvisebebs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Soris</a:t>
            </a:r>
            <a:r>
              <a:rPr lang="en-US" b="0" i="0" u="none" strike="noStrike" baseline="0" dirty="0">
                <a:solidFill>
                  <a:schemeClr val="bg2">
                    <a:lumMod val="50000"/>
                  </a:schemeClr>
                </a:solidFill>
                <a:latin typeface="AcadNusx" pitchFamily="2" charset="0"/>
              </a:rPr>
              <a:t>;</a:t>
            </a:r>
          </a:p>
          <a:p>
            <a:pPr algn="l"/>
            <a:r>
              <a:rPr lang="en-US" b="0" i="0" u="none" strike="noStrike" baseline="0" dirty="0" err="1">
                <a:solidFill>
                  <a:schemeClr val="bg2">
                    <a:lumMod val="50000"/>
                  </a:schemeClr>
                </a:solidFill>
                <a:latin typeface="AcadNusx" pitchFamily="2" charset="0"/>
              </a:rPr>
              <a:t>damkvirvebeli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iRebs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jildos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modelis</a:t>
            </a:r>
            <a:r>
              <a:rPr lang="ka-GE" b="0" i="0" u="none" strike="noStrike" baseline="0" dirty="0">
                <a:solidFill>
                  <a:schemeClr val="bg2">
                    <a:lumMod val="50000"/>
                  </a:schemeClr>
                </a:solidFill>
                <a:latin typeface="TT603BO00"/>
              </a:rPr>
              <a:t> </a:t>
            </a:r>
            <a:r>
              <a:rPr lang="en-US" b="0" i="0" u="none" strike="noStrike" baseline="0" dirty="0" err="1">
                <a:solidFill>
                  <a:schemeClr val="bg2">
                    <a:lumMod val="50000"/>
                  </a:schemeClr>
                </a:solidFill>
                <a:latin typeface="AcadNusx" pitchFamily="2" charset="0"/>
              </a:rPr>
              <a:t>qcevaze</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yuradRebis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miqcevisaTvis</a:t>
            </a:r>
            <a:r>
              <a:rPr lang="en-US" b="0" i="0" u="none" strike="noStrike" baseline="0" dirty="0">
                <a:solidFill>
                  <a:schemeClr val="bg2">
                    <a:lumMod val="50000"/>
                  </a:schemeClr>
                </a:solidFill>
                <a:latin typeface="AcadNusx" pitchFamily="2" charset="0"/>
              </a:rPr>
              <a:t>;</a:t>
            </a:r>
          </a:p>
          <a:p>
            <a:pPr algn="l"/>
            <a:r>
              <a:rPr lang="it-IT" b="0" i="0" u="none" strike="noStrike" baseline="0" dirty="0">
                <a:solidFill>
                  <a:schemeClr val="bg2">
                    <a:lumMod val="50000"/>
                  </a:schemeClr>
                </a:solidFill>
                <a:latin typeface="AcadNusx" pitchFamily="2" charset="0"/>
              </a:rPr>
              <a:t>modelis qceva xiluli da TvalSisacemia</a:t>
            </a:r>
            <a:r>
              <a:rPr lang="ka-GE" b="0" i="0" u="none" strike="noStrike" baseline="0" dirty="0">
                <a:solidFill>
                  <a:schemeClr val="bg2">
                    <a:lumMod val="50000"/>
                  </a:schemeClr>
                </a:solidFill>
                <a:latin typeface="TT603BO00"/>
              </a:rPr>
              <a:t> </a:t>
            </a:r>
            <a:r>
              <a:rPr lang="en-US" b="0" i="0" u="none" strike="noStrike" baseline="0" dirty="0">
                <a:solidFill>
                  <a:schemeClr val="bg2">
                    <a:lumMod val="50000"/>
                  </a:schemeClr>
                </a:solidFill>
                <a:latin typeface="AcadNusx" pitchFamily="2" charset="0"/>
              </a:rPr>
              <a:t>– is </a:t>
            </a:r>
            <a:r>
              <a:rPr lang="en-US" b="0" i="0" u="none" strike="noStrike" baseline="0" dirty="0" err="1">
                <a:solidFill>
                  <a:schemeClr val="bg2">
                    <a:lumMod val="50000"/>
                  </a:schemeClr>
                </a:solidFill>
                <a:latin typeface="AcadNusx" pitchFamily="2" charset="0"/>
              </a:rPr>
              <a:t>cxadad</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gamoirCeva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sxva</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modelebisagan</a:t>
            </a:r>
            <a:r>
              <a:rPr lang="en-US" b="0" i="0" u="none" strike="noStrike" baseline="0" dirty="0">
                <a:solidFill>
                  <a:schemeClr val="bg2">
                    <a:lumMod val="50000"/>
                  </a:schemeClr>
                </a:solidFill>
                <a:latin typeface="AcadNusx" pitchFamily="2" charset="0"/>
              </a:rPr>
              <a:t>;</a:t>
            </a:r>
          </a:p>
          <a:p>
            <a:pPr algn="l"/>
            <a:r>
              <a:rPr lang="en-US" b="0" i="0" u="none" strike="noStrike" baseline="0" dirty="0" err="1">
                <a:solidFill>
                  <a:schemeClr val="bg2">
                    <a:lumMod val="50000"/>
                  </a:schemeClr>
                </a:solidFill>
                <a:latin typeface="AcadNusx" pitchFamily="2" charset="0"/>
              </a:rPr>
              <a:t>damkvirveblis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kompetenturobis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xarisxzea</a:t>
            </a:r>
            <a:r>
              <a:rPr lang="ka-GE" b="0" i="0" u="none" strike="noStrike" baseline="0" dirty="0">
                <a:solidFill>
                  <a:schemeClr val="bg2">
                    <a:lumMod val="50000"/>
                  </a:schemeClr>
                </a:solidFill>
                <a:latin typeface="TT603BO00"/>
              </a:rPr>
              <a:t> </a:t>
            </a:r>
            <a:r>
              <a:rPr lang="en-US" b="0" i="0" u="none" strike="noStrike" baseline="0" dirty="0" err="1">
                <a:solidFill>
                  <a:schemeClr val="bg2">
                    <a:lumMod val="50000"/>
                  </a:schemeClr>
                </a:solidFill>
                <a:latin typeface="AcadNusx" pitchFamily="2" charset="0"/>
              </a:rPr>
              <a:t>damokidebuli</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qcevis</a:t>
            </a:r>
            <a:r>
              <a:rPr lang="en-US" b="0" i="0" u="none" strike="noStrike" baseline="0" dirty="0">
                <a:solidFill>
                  <a:schemeClr val="bg2">
                    <a:lumMod val="50000"/>
                  </a:schemeClr>
                </a:solidFill>
                <a:latin typeface="AcadNusx" pitchFamily="2" charset="0"/>
              </a:rPr>
              <a:t> </a:t>
            </a:r>
            <a:r>
              <a:rPr lang="en-US" b="0" i="0" u="none" strike="noStrike" baseline="0" dirty="0" err="1">
                <a:solidFill>
                  <a:schemeClr val="bg2">
                    <a:lumMod val="50000"/>
                  </a:schemeClr>
                </a:solidFill>
                <a:latin typeface="AcadNusx" pitchFamily="2" charset="0"/>
              </a:rPr>
              <a:t>wamowyeba</a:t>
            </a:r>
            <a:r>
              <a:rPr lang="en-US" b="0" i="0" u="none" strike="noStrike" baseline="0" dirty="0">
                <a:solidFill>
                  <a:schemeClr val="bg2">
                    <a:lumMod val="50000"/>
                  </a:schemeClr>
                </a:solidFill>
                <a:latin typeface="AcadNusx" pitchFamily="2" charset="0"/>
              </a:rPr>
              <a:t>.</a:t>
            </a:r>
            <a:endParaRPr lang="ka-GE" sz="2400" dirty="0">
              <a:solidFill>
                <a:schemeClr val="bg2">
                  <a:lumMod val="50000"/>
                </a:schemeClr>
              </a:solidFill>
            </a:endParaRPr>
          </a:p>
        </p:txBody>
      </p:sp>
    </p:spTree>
    <p:extLst>
      <p:ext uri="{BB962C8B-B14F-4D97-AF65-F5344CB8AC3E}">
        <p14:creationId xmlns:p14="http://schemas.microsoft.com/office/powerpoint/2010/main" val="623643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81E2D7E-DB2A-449F-B3DD-4864617BFBC4}"/>
              </a:ext>
            </a:extLst>
          </p:cNvPr>
          <p:cNvSpPr>
            <a:spLocks noGrp="1"/>
          </p:cNvSpPr>
          <p:nvPr>
            <p:ph type="subTitle" idx="1"/>
          </p:nvPr>
        </p:nvSpPr>
        <p:spPr>
          <a:xfrm>
            <a:off x="684212" y="269824"/>
            <a:ext cx="10123696" cy="6588176"/>
          </a:xfrm>
        </p:spPr>
        <p:txBody>
          <a:bodyPr>
            <a:normAutofit/>
          </a:bodyPr>
          <a:lstStyle/>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Zalian xSirad, socialuri daswavla im situaciebSi iCens Tavs, sadac daswavla ar aris gamowveuli tradiciuli ganpirobebulobis TeoriiT</a:t>
            </a: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dakvirvebiT daswavlis klasikur magaliTebs adgili hqonda albert banduras laboratoriaSi</a:t>
            </a:r>
            <a:endParaRPr lang="ka-GE" sz="2400" dirty="0">
              <a:solidFill>
                <a:schemeClr val="bg1"/>
              </a:solidFill>
              <a:latin typeface="AcadNusx" pitchFamily="2" charset="0"/>
              <a:ea typeface="Calibri" panose="020F0502020204030204" pitchFamily="34" charset="0"/>
              <a:cs typeface="Times New Roman" panose="02020603050405020304" pitchFamily="18" charset="0"/>
            </a:endParaRP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Cven prosocialur (daxmarebis) da antisocialur (dazianebis) qcevas modelebze dakvirvebis Sedegad vswavlobT</a:t>
            </a: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Zaladobis adreul asakSi xilv</a:t>
            </a:r>
            <a:r>
              <a:rPr lang="en-US" sz="2400" dirty="0">
                <a:solidFill>
                  <a:schemeClr val="bg1"/>
                </a:solidFill>
                <a:effectLst/>
                <a:latin typeface="AcadNusx" pitchFamily="2" charset="0"/>
                <a:ea typeface="Calibri" panose="020F0502020204030204" pitchFamily="34" charset="0"/>
                <a:cs typeface="Times New Roman" panose="02020603050405020304" pitchFamily="18" charset="0"/>
              </a:rPr>
              <a:t>a</a:t>
            </a:r>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 SeiZleba antisocialur qcevaSi gadaizardos ufro gviandel asakSi</a:t>
            </a:r>
            <a:endParaRPr lang="ka-GE" sz="2400" dirty="0">
              <a:solidFill>
                <a:schemeClr val="bg1"/>
              </a:solidFill>
              <a:latin typeface="AcadNusx" pitchFamily="2" charset="0"/>
              <a:ea typeface="Calibri" panose="020F0502020204030204" pitchFamily="34" charset="0"/>
              <a:cs typeface="Times New Roman" panose="02020603050405020304" pitchFamily="18" charset="0"/>
            </a:endParaRP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mediaZaladoba cxovrebiseuli agresiis mimarT tolerantobas ayalibebs </a:t>
            </a: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Zaladobis scenebis yurebam gamoiwvia meti tolerantoba namdvili agresiis mimarT</a:t>
            </a:r>
          </a:p>
          <a:p>
            <a:r>
              <a:rPr lang="ka-GE" sz="2400" dirty="0">
                <a:solidFill>
                  <a:schemeClr val="bg1"/>
                </a:solidFill>
                <a:effectLst/>
                <a:latin typeface="AcadNusx" pitchFamily="2" charset="0"/>
                <a:ea typeface="Calibri" panose="020F0502020204030204" pitchFamily="34" charset="0"/>
                <a:cs typeface="Times New Roman" panose="02020603050405020304" pitchFamily="18" charset="0"/>
              </a:rPr>
              <a:t>mzad xarT kinoTeatrSi dasabruneblad? </a:t>
            </a:r>
          </a:p>
          <a:p>
            <a:endParaRPr lang="en-US" dirty="0"/>
          </a:p>
        </p:txBody>
      </p:sp>
    </p:spTree>
    <p:extLst>
      <p:ext uri="{BB962C8B-B14F-4D97-AF65-F5344CB8AC3E}">
        <p14:creationId xmlns:p14="http://schemas.microsoft.com/office/powerpoint/2010/main" val="3149940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98A45-F294-408D-8DBA-467B2F99BBE8}"/>
              </a:ext>
            </a:extLst>
          </p:cNvPr>
          <p:cNvSpPr>
            <a:spLocks noGrp="1"/>
          </p:cNvSpPr>
          <p:nvPr>
            <p:ph type="title"/>
          </p:nvPr>
        </p:nvSpPr>
        <p:spPr>
          <a:xfrm>
            <a:off x="684212" y="2675466"/>
            <a:ext cx="10945536" cy="1507067"/>
          </a:xfrm>
        </p:spPr>
        <p:txBody>
          <a:bodyPr/>
          <a:lstStyle/>
          <a:p>
            <a:pPr algn="ctr"/>
            <a:r>
              <a:rPr lang="ka-GE" dirty="0"/>
              <a:t>მადლობა ყურადღებისთვის</a:t>
            </a:r>
            <a:endParaRPr lang="en-US" dirty="0"/>
          </a:p>
        </p:txBody>
      </p:sp>
      <p:sp>
        <p:nvSpPr>
          <p:cNvPr id="3" name="Content Placeholder 2">
            <a:extLst>
              <a:ext uri="{FF2B5EF4-FFF2-40B4-BE49-F238E27FC236}">
                <a16:creationId xmlns:a16="http://schemas.microsoft.com/office/drawing/2014/main" id="{214778EB-C07E-4490-BA52-A7E68D4D832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64783687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427</TotalTime>
  <Words>1185</Words>
  <Application>Microsoft Office PowerPoint</Application>
  <PresentationFormat>Widescreen</PresentationFormat>
  <Paragraphs>82</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AcadNusx</vt:lpstr>
      <vt:lpstr>Calibri</vt:lpstr>
      <vt:lpstr>Century Gothic</vt:lpstr>
      <vt:lpstr>Sylfaen</vt:lpstr>
      <vt:lpstr>TT603BO00</vt:lpstr>
      <vt:lpstr>Wingdings 3</vt:lpstr>
      <vt:lpstr>Slice</vt:lpstr>
      <vt:lpstr>დასწავლა</vt:lpstr>
      <vt:lpstr>გონებრივი იერიში</vt:lpstr>
      <vt:lpstr>დასწავლა ევოლუციის    პოზიციიდან  გენეტიკური მემკვიდრეობითი</vt:lpstr>
      <vt:lpstr>დასწავლა და ევოლუცია</vt:lpstr>
      <vt:lpstr>რა არის დასწავლა?</vt:lpstr>
      <vt:lpstr>  გამოცდილებაზე დაფუძნებული პროცესი </vt:lpstr>
      <vt:lpstr>განპირობების ტიპები</vt:lpstr>
      <vt:lpstr>       ოპერანტული განპირობებულობა (გარემოზე გავლენა, მისით ოპერირება) (პირობითი რეფლექსი)  -  კავშირი სტიმულსა და რეაქციას შორის. დასწავლის ფორმა, რომელიც გულისხმობს ქცევის ცვლილებას განმტკიცების შედეგად.   «გამოდი დაფასთან» არის სტიმული, რომელზე საპასუხო რეაქცია მოსწავლის მხრიდან არის ის, რომ გამოდის დაფასთან. თუ მისი შედეგები სასიამოვნოა, განმეორების ალბათობა იზრდება და-პირიქით.   ოპერანტული ქცევა, რესპოდენტულისგან განსხვავებით, მის შედეგებზეა დამოკიდებული. </vt:lpstr>
      <vt:lpstr>ტირილი = შოკოლადს              წამოძახილი = კლასელების სიცილს            მუცლის ატკიება = გაკვეთილიდან გაშვებას </vt:lpstr>
      <vt:lpstr>             ბიოლოგია და დასწავლა</vt:lpstr>
      <vt:lpstr>ბიოლოგია და დასწავლა</vt:lpstr>
      <vt:lpstr>         ბიოლოგია და დასწავლა</vt:lpstr>
      <vt:lpstr>             კოგნიციის გავლენა დასწავლაზე</vt:lpstr>
      <vt:lpstr>კოგნიციის გავლენა დასწავლაზე</vt:lpstr>
      <vt:lpstr>ცხოველთა კოგნიცია</vt:lpstr>
      <vt:lpstr>             ცხოველთა კოგნიცია</vt:lpstr>
      <vt:lpstr>PowerPoint Presentation</vt:lpstr>
      <vt:lpstr>        დაკვირვებით სწავლა</vt:lpstr>
      <vt:lpstr>დაკვირვებით სწავლა</vt:lpstr>
      <vt:lpstr>PowerPoint Presentation</vt:lpstr>
      <vt:lpstr>მადლობა ყურადღებისთვის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Maia Shashviashvili</dc:creator>
  <cp:lastModifiedBy>user</cp:lastModifiedBy>
  <cp:revision>72</cp:revision>
  <dcterms:created xsi:type="dcterms:W3CDTF">2022-03-06T19:33:39Z</dcterms:created>
  <dcterms:modified xsi:type="dcterms:W3CDTF">2022-03-10T12:48:52Z</dcterms:modified>
</cp:coreProperties>
</file>