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0" r:id="rId34"/>
    <p:sldId id="291" r:id="rId35"/>
    <p:sldId id="289" r:id="rId36"/>
    <p:sldId id="292" r:id="rId37"/>
    <p:sldId id="29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114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ძალადობის მოწმეობა</c:v>
                </c:pt>
                <c:pt idx="1">
                  <c:v>ფიზიკური ძალადობა</c:v>
                </c:pt>
                <c:pt idx="2">
                  <c:v>ფსიქოლოგიური ძალადობა</c:v>
                </c:pt>
                <c:pt idx="3">
                  <c:v>სექსუალური ძალადობა</c:v>
                </c:pt>
              </c:strCache>
            </c:strRef>
          </c:cat>
          <c:val>
            <c:numRef>
              <c:f>Sheet1!$B$2:$B$5</c:f>
              <c:numCache>
                <c:formatCode>0%</c:formatCode>
                <c:ptCount val="4"/>
                <c:pt idx="0" formatCode="0.00%">
                  <c:v>0.49099999999999999</c:v>
                </c:pt>
                <c:pt idx="1">
                  <c:v>0.54</c:v>
                </c:pt>
                <c:pt idx="2" formatCode="0.00%">
                  <c:v>0.59099999999999997</c:v>
                </c:pt>
                <c:pt idx="3" formatCode="0.00%">
                  <c:v>7.8E-2</c:v>
                </c:pt>
              </c:numCache>
            </c:numRef>
          </c:val>
        </c:ser>
        <c:dLbls>
          <c:dLblPos val="outEnd"/>
          <c:showLegendKey val="0"/>
          <c:showVal val="1"/>
          <c:showCatName val="0"/>
          <c:showSerName val="0"/>
          <c:showPercent val="0"/>
          <c:showBubbleSize val="0"/>
        </c:dLbls>
        <c:gapWidth val="444"/>
        <c:overlap val="-90"/>
        <c:axId val="186573280"/>
        <c:axId val="186573672"/>
      </c:barChart>
      <c:catAx>
        <c:axId val="1865732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186573672"/>
        <c:crosses val="autoZero"/>
        <c:auto val="1"/>
        <c:lblAlgn val="ctr"/>
        <c:lblOffset val="100"/>
        <c:noMultiLvlLbl val="0"/>
      </c:catAx>
      <c:valAx>
        <c:axId val="186573672"/>
        <c:scaling>
          <c:orientation val="minMax"/>
        </c:scaling>
        <c:delete val="1"/>
        <c:axPos val="l"/>
        <c:numFmt formatCode="0.00%" sourceLinked="1"/>
        <c:majorTickMark val="none"/>
        <c:minorTickMark val="none"/>
        <c:tickLblPos val="nextTo"/>
        <c:crossAx val="186573280"/>
        <c:crosses val="autoZero"/>
        <c:crossBetween val="between"/>
      </c:valAx>
      <c:spPr>
        <a:noFill/>
        <a:ln w="381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Sheet1!$A$2:$A$4</c:f>
              <c:strCache>
                <c:ptCount val="3"/>
                <c:pt idx="0">
                  <c:v>ფიზიკური ძალადობა</c:v>
                </c:pt>
                <c:pt idx="1">
                  <c:v>ფსიქოლოგიური ძალადობა</c:v>
                </c:pt>
                <c:pt idx="2">
                  <c:v>სექსუალური ძალადობა</c:v>
                </c:pt>
              </c:strCache>
            </c:strRef>
          </c:cat>
          <c:val>
            <c:numRef>
              <c:f>Sheet1!$B$2:$B$4</c:f>
              <c:numCache>
                <c:formatCode>0.00%</c:formatCode>
                <c:ptCount val="3"/>
                <c:pt idx="0" formatCode="0%">
                  <c:v>0.47</c:v>
                </c:pt>
                <c:pt idx="1">
                  <c:v>0.47499999999999998</c:v>
                </c:pt>
                <c:pt idx="2">
                  <c:v>5.6000000000000001E-2</c:v>
                </c:pt>
              </c:numCache>
            </c:numRef>
          </c:val>
        </c:ser>
        <c:dLbls>
          <c:dLblPos val="outEnd"/>
          <c:showLegendKey val="0"/>
          <c:showVal val="1"/>
          <c:showCatName val="0"/>
          <c:showSerName val="0"/>
          <c:showPercent val="0"/>
          <c:showBubbleSize val="0"/>
        </c:dLbls>
        <c:gapWidth val="164"/>
        <c:overlap val="-22"/>
        <c:axId val="186574456"/>
        <c:axId val="186574848"/>
      </c:barChart>
      <c:catAx>
        <c:axId val="186574456"/>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6574848"/>
        <c:crosses val="autoZero"/>
        <c:auto val="1"/>
        <c:lblAlgn val="ctr"/>
        <c:lblOffset val="100"/>
        <c:noMultiLvlLbl val="0"/>
      </c:catAx>
      <c:valAx>
        <c:axId val="18657484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6574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3">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fillRef idx="0">
      <cs:styleClr val="auto"/>
    </cs:fillRef>
    <cs:effectRef idx="0"/>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8B9FB5-4547-42C1-AC33-23E41BDBB911}"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26DFEA19-05C2-4846-9269-934AF7BA34BD}">
      <dgm:prSet phldrT="[Text]"/>
      <dgm:spPr/>
      <dgm:t>
        <a:bodyPr/>
        <a:lstStyle/>
        <a:p>
          <a:r>
            <a:rPr lang="ka-GE" b="1" dirty="0" smtClean="0"/>
            <a:t>ფიზიკური </a:t>
          </a:r>
          <a:r>
            <a:rPr lang="ka-GE" dirty="0" smtClean="0"/>
            <a:t>- ნებისმიერი ფიზიკური ზემოქმედება, რომელიც ტკივილს აყენებს ბავშვს ანდა იწვევს სხეულის სხვადასხვა სიმძიმის დაზიანებას: დარტყმა, ხელი კვრა, სილის გაწვნა და სხვა ტიპის მოქმედება, </a:t>
          </a:r>
          <a:r>
            <a:rPr lang="ka-GE" b="1" dirty="0" smtClean="0"/>
            <a:t>თუნდაც „აღმზრდელობითი“ მიზნით</a:t>
          </a:r>
          <a:endParaRPr lang="en-US" b="1" dirty="0"/>
        </a:p>
      </dgm:t>
    </dgm:pt>
    <dgm:pt modelId="{1546D807-2BAD-4729-9D36-C3CBC701EE25}" type="parTrans" cxnId="{E3227EAC-053B-4AF7-8A1B-89330A450A6C}">
      <dgm:prSet/>
      <dgm:spPr/>
      <dgm:t>
        <a:bodyPr/>
        <a:lstStyle/>
        <a:p>
          <a:endParaRPr lang="en-US"/>
        </a:p>
      </dgm:t>
    </dgm:pt>
    <dgm:pt modelId="{E0585E42-3F27-4740-8EBA-F86215695F9A}" type="sibTrans" cxnId="{E3227EAC-053B-4AF7-8A1B-89330A450A6C}">
      <dgm:prSet/>
      <dgm:spPr/>
      <dgm:t>
        <a:bodyPr/>
        <a:lstStyle/>
        <a:p>
          <a:endParaRPr lang="en-US"/>
        </a:p>
      </dgm:t>
    </dgm:pt>
    <dgm:pt modelId="{C1EC89DE-34DC-4E6F-9475-624BAF324828}">
      <dgm:prSet phldrT="[Text]"/>
      <dgm:spPr/>
      <dgm:t>
        <a:bodyPr/>
        <a:lstStyle/>
        <a:p>
          <a:r>
            <a:rPr lang="ka-GE" b="1" dirty="0" smtClean="0"/>
            <a:t>ემოციური/ფსიქოლოგიური</a:t>
          </a:r>
          <a:r>
            <a:rPr lang="ka-GE" dirty="0" smtClean="0"/>
            <a:t> - ქცევები, რომელთა მიზანია აკონტროლოს, მართოს ბავშვის მოქმედებები და ემოციები </a:t>
          </a:r>
          <a:r>
            <a:rPr lang="ka-GE" b="1" dirty="0" smtClean="0"/>
            <a:t>მისი დამორჩილების მიზნით: </a:t>
          </a:r>
          <a:r>
            <a:rPr lang="ka-GE" dirty="0" smtClean="0"/>
            <a:t>დამაცირებელი მეტსახელით მიმართვა, მუქარა, ისეთი საქციელის დაბრალება, რომელიც მას არ ჩაუდენია და სხვა. ბავშვზე ძალადობაა მოზრდილთა ჩხუბი მისი თანდასწრებით. ემოციური ძალადობა შეიძლება ვლინდებოდეს ცალკე ან იყოს სხვა ტიპის ძალადობის შემადგენელი ნაწილი. </a:t>
          </a:r>
          <a:endParaRPr lang="en-US" dirty="0"/>
        </a:p>
      </dgm:t>
    </dgm:pt>
    <dgm:pt modelId="{44474F83-C373-4CC8-90AD-40FE4A8E385D}" type="parTrans" cxnId="{AD4E0B1E-65C8-4BC9-8124-4365E4328294}">
      <dgm:prSet/>
      <dgm:spPr/>
      <dgm:t>
        <a:bodyPr/>
        <a:lstStyle/>
        <a:p>
          <a:endParaRPr lang="en-US"/>
        </a:p>
      </dgm:t>
    </dgm:pt>
    <dgm:pt modelId="{305FE8A7-C688-4731-ADAE-E613354E7ED4}" type="sibTrans" cxnId="{AD4E0B1E-65C8-4BC9-8124-4365E4328294}">
      <dgm:prSet/>
      <dgm:spPr/>
      <dgm:t>
        <a:bodyPr/>
        <a:lstStyle/>
        <a:p>
          <a:endParaRPr lang="en-US"/>
        </a:p>
      </dgm:t>
    </dgm:pt>
    <dgm:pt modelId="{3086E388-F5AB-4A92-85B1-155EF4E4AB03}">
      <dgm:prSet phldrT="[Text]"/>
      <dgm:spPr/>
      <dgm:t>
        <a:bodyPr/>
        <a:lstStyle/>
        <a:p>
          <a:r>
            <a:rPr lang="ka-GE" b="1" dirty="0" smtClean="0"/>
            <a:t>სექსუალური </a:t>
          </a:r>
          <a:r>
            <a:rPr lang="ka-GE" dirty="0" smtClean="0"/>
            <a:t>- ბავშვის გამოყენება სექსუალური მიზნებისთვის: სექსუალური მეტყველებით დევნა, ეროტიკული ელფერის ალერსი, თვალთვალი. ბავშვისთვის პორნოგრაფიული სურათების გადაღება, სექსუალური შინაარსის კონტენტის დათვალიერების ნებართვა ან ხელშეწყობა, ღია საუბრები სექსზე მისი ცნობისმოყვარეობის გაღვივების ან შოკირების მიზნით და სხვა. </a:t>
          </a:r>
          <a:endParaRPr lang="en-US" dirty="0"/>
        </a:p>
      </dgm:t>
    </dgm:pt>
    <dgm:pt modelId="{1608A851-97E9-4277-819D-E906854C74C3}" type="parTrans" cxnId="{EC437C69-2558-43B4-B702-D0E8BBEAF4E2}">
      <dgm:prSet/>
      <dgm:spPr/>
      <dgm:t>
        <a:bodyPr/>
        <a:lstStyle/>
        <a:p>
          <a:endParaRPr lang="en-US"/>
        </a:p>
      </dgm:t>
    </dgm:pt>
    <dgm:pt modelId="{C366FCCE-63F3-4769-A685-79408C6B76EE}" type="sibTrans" cxnId="{EC437C69-2558-43B4-B702-D0E8BBEAF4E2}">
      <dgm:prSet/>
      <dgm:spPr/>
      <dgm:t>
        <a:bodyPr/>
        <a:lstStyle/>
        <a:p>
          <a:endParaRPr lang="en-US"/>
        </a:p>
      </dgm:t>
    </dgm:pt>
    <dgm:pt modelId="{325F5151-C9F5-41FB-BEFB-CFBBA64F52A4}">
      <dgm:prSet phldrT="[Text]"/>
      <dgm:spPr/>
      <dgm:t>
        <a:bodyPr/>
        <a:lstStyle/>
        <a:p>
          <a:r>
            <a:rPr lang="ka-GE" b="1" dirty="0" smtClean="0"/>
            <a:t>უგულვებელყოფა</a:t>
          </a:r>
          <a:r>
            <a:rPr lang="ka-GE" dirty="0" smtClean="0"/>
            <a:t> - ბავშვის სიცოცხლის, ჯანმრთელობის და განვითარების აუცილებელი საჭიროებების (საკვები, საცხოვრებელი, ტანსაცმელი, მოვლა, ყურადღება, განათლება, სამედიცინო დახმარება და სხვა) რეგულარული დაუკმაყოფილებლობა მშობლის ან მეურვის მხრიდან </a:t>
          </a:r>
          <a:r>
            <a:rPr lang="ka-GE" b="1" dirty="0" smtClean="0"/>
            <a:t>ობიექტური მიზეზების გამო </a:t>
          </a:r>
          <a:r>
            <a:rPr lang="ka-GE" dirty="0" smtClean="0"/>
            <a:t>(სიღარიბე, ჯანმრთელობის პრობლემები, გამოუცდელობა) ან </a:t>
          </a:r>
          <a:r>
            <a:rPr lang="ka-GE" b="1" dirty="0" smtClean="0"/>
            <a:t>ამგვარი მიზეზების გარეშე.</a:t>
          </a:r>
          <a:endParaRPr lang="en-US" b="1" dirty="0"/>
        </a:p>
      </dgm:t>
    </dgm:pt>
    <dgm:pt modelId="{D51E968E-7B5F-4274-A857-A75AB54F6686}" type="parTrans" cxnId="{DB65CDBF-E1A9-466E-BA1C-A3E7EFECB202}">
      <dgm:prSet/>
      <dgm:spPr/>
      <dgm:t>
        <a:bodyPr/>
        <a:lstStyle/>
        <a:p>
          <a:endParaRPr lang="en-US"/>
        </a:p>
      </dgm:t>
    </dgm:pt>
    <dgm:pt modelId="{112C12D5-1F42-40F3-85FF-F7F3C36BF3CA}" type="sibTrans" cxnId="{DB65CDBF-E1A9-466E-BA1C-A3E7EFECB202}">
      <dgm:prSet/>
      <dgm:spPr/>
      <dgm:t>
        <a:bodyPr/>
        <a:lstStyle/>
        <a:p>
          <a:endParaRPr lang="en-US"/>
        </a:p>
      </dgm:t>
    </dgm:pt>
    <dgm:pt modelId="{D71B0C6A-674A-4BCF-8647-0F28186DBC7D}" type="pres">
      <dgm:prSet presAssocID="{F28B9FB5-4547-42C1-AC33-23E41BDBB911}" presName="diagram" presStyleCnt="0">
        <dgm:presLayoutVars>
          <dgm:dir/>
          <dgm:resizeHandles val="exact"/>
        </dgm:presLayoutVars>
      </dgm:prSet>
      <dgm:spPr/>
      <dgm:t>
        <a:bodyPr/>
        <a:lstStyle/>
        <a:p>
          <a:endParaRPr lang="en-US"/>
        </a:p>
      </dgm:t>
    </dgm:pt>
    <dgm:pt modelId="{410F592D-D730-43EC-8FBE-4E45AA5F1AAF}" type="pres">
      <dgm:prSet presAssocID="{26DFEA19-05C2-4846-9269-934AF7BA34BD}" presName="node" presStyleLbl="node1" presStyleIdx="0" presStyleCnt="4">
        <dgm:presLayoutVars>
          <dgm:bulletEnabled val="1"/>
        </dgm:presLayoutVars>
      </dgm:prSet>
      <dgm:spPr/>
      <dgm:t>
        <a:bodyPr/>
        <a:lstStyle/>
        <a:p>
          <a:endParaRPr lang="en-US"/>
        </a:p>
      </dgm:t>
    </dgm:pt>
    <dgm:pt modelId="{CC47A566-D8D4-46C7-A066-D3EB3BCBE9D2}" type="pres">
      <dgm:prSet presAssocID="{E0585E42-3F27-4740-8EBA-F86215695F9A}" presName="sibTrans" presStyleCnt="0"/>
      <dgm:spPr/>
    </dgm:pt>
    <dgm:pt modelId="{D817FE3A-B82E-4AA8-9A17-B151CA633FB3}" type="pres">
      <dgm:prSet presAssocID="{C1EC89DE-34DC-4E6F-9475-624BAF324828}" presName="node" presStyleLbl="node1" presStyleIdx="1" presStyleCnt="4">
        <dgm:presLayoutVars>
          <dgm:bulletEnabled val="1"/>
        </dgm:presLayoutVars>
      </dgm:prSet>
      <dgm:spPr/>
      <dgm:t>
        <a:bodyPr/>
        <a:lstStyle/>
        <a:p>
          <a:endParaRPr lang="en-US"/>
        </a:p>
      </dgm:t>
    </dgm:pt>
    <dgm:pt modelId="{2098D508-0488-4FEE-8DC5-38B85151C332}" type="pres">
      <dgm:prSet presAssocID="{305FE8A7-C688-4731-ADAE-E613354E7ED4}" presName="sibTrans" presStyleCnt="0"/>
      <dgm:spPr/>
    </dgm:pt>
    <dgm:pt modelId="{4245B2C9-16FF-41E8-812D-3A72519937BD}" type="pres">
      <dgm:prSet presAssocID="{3086E388-F5AB-4A92-85B1-155EF4E4AB03}" presName="node" presStyleLbl="node1" presStyleIdx="2" presStyleCnt="4">
        <dgm:presLayoutVars>
          <dgm:bulletEnabled val="1"/>
        </dgm:presLayoutVars>
      </dgm:prSet>
      <dgm:spPr/>
      <dgm:t>
        <a:bodyPr/>
        <a:lstStyle/>
        <a:p>
          <a:endParaRPr lang="en-US"/>
        </a:p>
      </dgm:t>
    </dgm:pt>
    <dgm:pt modelId="{233AFB18-FB38-4270-8C66-639AEA01A430}" type="pres">
      <dgm:prSet presAssocID="{C366FCCE-63F3-4769-A685-79408C6B76EE}" presName="sibTrans" presStyleCnt="0"/>
      <dgm:spPr/>
    </dgm:pt>
    <dgm:pt modelId="{6DCAB463-2A7B-4834-83B3-27E6A3279129}" type="pres">
      <dgm:prSet presAssocID="{325F5151-C9F5-41FB-BEFB-CFBBA64F52A4}" presName="node" presStyleLbl="node1" presStyleIdx="3" presStyleCnt="4">
        <dgm:presLayoutVars>
          <dgm:bulletEnabled val="1"/>
        </dgm:presLayoutVars>
      </dgm:prSet>
      <dgm:spPr/>
      <dgm:t>
        <a:bodyPr/>
        <a:lstStyle/>
        <a:p>
          <a:endParaRPr lang="en-US"/>
        </a:p>
      </dgm:t>
    </dgm:pt>
  </dgm:ptLst>
  <dgm:cxnLst>
    <dgm:cxn modelId="{E3227EAC-053B-4AF7-8A1B-89330A450A6C}" srcId="{F28B9FB5-4547-42C1-AC33-23E41BDBB911}" destId="{26DFEA19-05C2-4846-9269-934AF7BA34BD}" srcOrd="0" destOrd="0" parTransId="{1546D807-2BAD-4729-9D36-C3CBC701EE25}" sibTransId="{E0585E42-3F27-4740-8EBA-F86215695F9A}"/>
    <dgm:cxn modelId="{843E0652-0BB8-4361-B58D-68D213482DF0}" type="presOf" srcId="{3086E388-F5AB-4A92-85B1-155EF4E4AB03}" destId="{4245B2C9-16FF-41E8-812D-3A72519937BD}" srcOrd="0" destOrd="0" presId="urn:microsoft.com/office/officeart/2005/8/layout/default"/>
    <dgm:cxn modelId="{DB65CDBF-E1A9-466E-BA1C-A3E7EFECB202}" srcId="{F28B9FB5-4547-42C1-AC33-23E41BDBB911}" destId="{325F5151-C9F5-41FB-BEFB-CFBBA64F52A4}" srcOrd="3" destOrd="0" parTransId="{D51E968E-7B5F-4274-A857-A75AB54F6686}" sibTransId="{112C12D5-1F42-40F3-85FF-F7F3C36BF3CA}"/>
    <dgm:cxn modelId="{327D410A-2316-49B3-8E50-59B51708E666}" type="presOf" srcId="{C1EC89DE-34DC-4E6F-9475-624BAF324828}" destId="{D817FE3A-B82E-4AA8-9A17-B151CA633FB3}" srcOrd="0" destOrd="0" presId="urn:microsoft.com/office/officeart/2005/8/layout/default"/>
    <dgm:cxn modelId="{CF4917AB-91FA-42AF-87DE-193159338B3B}" type="presOf" srcId="{F28B9FB5-4547-42C1-AC33-23E41BDBB911}" destId="{D71B0C6A-674A-4BCF-8647-0F28186DBC7D}" srcOrd="0" destOrd="0" presId="urn:microsoft.com/office/officeart/2005/8/layout/default"/>
    <dgm:cxn modelId="{FFE8E8C5-9833-49DE-AA9F-F07DE47A6A62}" type="presOf" srcId="{26DFEA19-05C2-4846-9269-934AF7BA34BD}" destId="{410F592D-D730-43EC-8FBE-4E45AA5F1AAF}" srcOrd="0" destOrd="0" presId="urn:microsoft.com/office/officeart/2005/8/layout/default"/>
    <dgm:cxn modelId="{AD4E0B1E-65C8-4BC9-8124-4365E4328294}" srcId="{F28B9FB5-4547-42C1-AC33-23E41BDBB911}" destId="{C1EC89DE-34DC-4E6F-9475-624BAF324828}" srcOrd="1" destOrd="0" parTransId="{44474F83-C373-4CC8-90AD-40FE4A8E385D}" sibTransId="{305FE8A7-C688-4731-ADAE-E613354E7ED4}"/>
    <dgm:cxn modelId="{EC437C69-2558-43B4-B702-D0E8BBEAF4E2}" srcId="{F28B9FB5-4547-42C1-AC33-23E41BDBB911}" destId="{3086E388-F5AB-4A92-85B1-155EF4E4AB03}" srcOrd="2" destOrd="0" parTransId="{1608A851-97E9-4277-819D-E906854C74C3}" sibTransId="{C366FCCE-63F3-4769-A685-79408C6B76EE}"/>
    <dgm:cxn modelId="{D13F4CBB-9761-4E8F-96C9-DEC815DBAAEC}" type="presOf" srcId="{325F5151-C9F5-41FB-BEFB-CFBBA64F52A4}" destId="{6DCAB463-2A7B-4834-83B3-27E6A3279129}" srcOrd="0" destOrd="0" presId="urn:microsoft.com/office/officeart/2005/8/layout/default"/>
    <dgm:cxn modelId="{224EB9EE-C0A7-4D59-AF12-3A1E30B71C11}" type="presParOf" srcId="{D71B0C6A-674A-4BCF-8647-0F28186DBC7D}" destId="{410F592D-D730-43EC-8FBE-4E45AA5F1AAF}" srcOrd="0" destOrd="0" presId="urn:microsoft.com/office/officeart/2005/8/layout/default"/>
    <dgm:cxn modelId="{732C9CF9-D7A0-4099-8B82-97E02A5F5109}" type="presParOf" srcId="{D71B0C6A-674A-4BCF-8647-0F28186DBC7D}" destId="{CC47A566-D8D4-46C7-A066-D3EB3BCBE9D2}" srcOrd="1" destOrd="0" presId="urn:microsoft.com/office/officeart/2005/8/layout/default"/>
    <dgm:cxn modelId="{4ADEC8CF-99FB-4CEC-8D78-7D7E77AF8354}" type="presParOf" srcId="{D71B0C6A-674A-4BCF-8647-0F28186DBC7D}" destId="{D817FE3A-B82E-4AA8-9A17-B151CA633FB3}" srcOrd="2" destOrd="0" presId="urn:microsoft.com/office/officeart/2005/8/layout/default"/>
    <dgm:cxn modelId="{D6E1DF2C-759F-44FF-B388-E1DEF9F4A814}" type="presParOf" srcId="{D71B0C6A-674A-4BCF-8647-0F28186DBC7D}" destId="{2098D508-0488-4FEE-8DC5-38B85151C332}" srcOrd="3" destOrd="0" presId="urn:microsoft.com/office/officeart/2005/8/layout/default"/>
    <dgm:cxn modelId="{A0E76601-CBCE-4277-B29C-B42787056328}" type="presParOf" srcId="{D71B0C6A-674A-4BCF-8647-0F28186DBC7D}" destId="{4245B2C9-16FF-41E8-812D-3A72519937BD}" srcOrd="4" destOrd="0" presId="urn:microsoft.com/office/officeart/2005/8/layout/default"/>
    <dgm:cxn modelId="{9C805327-3842-4FC6-A648-8FB370E71270}" type="presParOf" srcId="{D71B0C6A-674A-4BCF-8647-0F28186DBC7D}" destId="{233AFB18-FB38-4270-8C66-639AEA01A430}" srcOrd="5" destOrd="0" presId="urn:microsoft.com/office/officeart/2005/8/layout/default"/>
    <dgm:cxn modelId="{C7B03078-531A-4C0B-9871-140019CADAD9}" type="presParOf" srcId="{D71B0C6A-674A-4BCF-8647-0F28186DBC7D}" destId="{6DCAB463-2A7B-4834-83B3-27E6A327912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872DB9C-DEDB-4CE8-BF15-66BF81576F95}"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en-US"/>
        </a:p>
      </dgm:t>
    </dgm:pt>
    <dgm:pt modelId="{C517F21B-32EE-45F7-AC70-F189CFE677D6}">
      <dgm:prSet phldrT="[Text]"/>
      <dgm:spPr/>
      <dgm:t>
        <a:bodyPr/>
        <a:lstStyle/>
        <a:p>
          <a:pPr algn="ctr"/>
          <a:r>
            <a:rPr lang="ka-GE" b="1" dirty="0" smtClean="0"/>
            <a:t>ინდივიდუალური</a:t>
          </a:r>
          <a:endParaRPr lang="en-US" b="1" dirty="0" smtClean="0"/>
        </a:p>
        <a:p>
          <a:pPr algn="l"/>
          <a:r>
            <a:rPr lang="ka-GE" dirty="0" smtClean="0"/>
            <a:t>მშობლის/მეურვის ძალადობის გამოცდილება;</a:t>
          </a:r>
        </a:p>
        <a:p>
          <a:pPr algn="l"/>
          <a:r>
            <a:rPr lang="ka-GE" dirty="0" smtClean="0"/>
            <a:t>ბავშვის განვთარების და აღზრდის შესახებ ინფორმაციის უქონლობა;</a:t>
          </a:r>
        </a:p>
        <a:p>
          <a:pPr algn="l"/>
          <a:r>
            <a:rPr lang="ka-GE" dirty="0" smtClean="0"/>
            <a:t>მშობლის დეპრესია, თვითკონტროლის დეფიციტი ანდა ფსიქიკური ჯანმრთელობის სხვა პრობლემები;</a:t>
          </a:r>
        </a:p>
        <a:p>
          <a:pPr algn="l"/>
          <a:r>
            <a:rPr lang="ka-GE" dirty="0" smtClean="0"/>
            <a:t>ალკოჰოლზე/ნარკოტიკებზე დამოკიდებულება ან სხვა ტიპის ადიქცია;</a:t>
          </a:r>
        </a:p>
        <a:p>
          <a:pPr algn="l"/>
          <a:r>
            <a:rPr lang="ka-GE" dirty="0" smtClean="0"/>
            <a:t>დასჯის მეთოდების ადეკვატურად მიჩნევა აღზრდის პროცესში.</a:t>
          </a:r>
        </a:p>
      </dgm:t>
    </dgm:pt>
    <dgm:pt modelId="{902EF7FB-47A7-404E-B7F6-1F5700651644}" type="parTrans" cxnId="{FA948948-A7C9-40B9-9E00-D2CEB26AAA62}">
      <dgm:prSet/>
      <dgm:spPr/>
      <dgm:t>
        <a:bodyPr/>
        <a:lstStyle/>
        <a:p>
          <a:endParaRPr lang="en-US"/>
        </a:p>
      </dgm:t>
    </dgm:pt>
    <dgm:pt modelId="{4C6ED3D2-A0E1-4FD2-9831-B01431FD2490}" type="sibTrans" cxnId="{FA948948-A7C9-40B9-9E00-D2CEB26AAA62}">
      <dgm:prSet/>
      <dgm:spPr/>
      <dgm:t>
        <a:bodyPr/>
        <a:lstStyle/>
        <a:p>
          <a:endParaRPr lang="en-US"/>
        </a:p>
      </dgm:t>
    </dgm:pt>
    <dgm:pt modelId="{7AB05007-DD3F-4516-AA0E-90EDF74746D4}">
      <dgm:prSet phldrT="[Text]"/>
      <dgm:spPr/>
      <dgm:t>
        <a:bodyPr/>
        <a:lstStyle/>
        <a:p>
          <a:pPr algn="ctr"/>
          <a:r>
            <a:rPr lang="ka-GE" b="1" dirty="0" smtClean="0"/>
            <a:t>ოჯახთან დაკავშირებული</a:t>
          </a:r>
        </a:p>
        <a:p>
          <a:pPr algn="l"/>
          <a:r>
            <a:rPr lang="ka-GE" dirty="0" smtClean="0"/>
            <a:t>მატერიალური სიდუხჭირე;</a:t>
          </a:r>
        </a:p>
        <a:p>
          <a:pPr algn="l"/>
          <a:r>
            <a:rPr lang="ka-GE" dirty="0" smtClean="0"/>
            <a:t>სოციალური მხარდაჭერის ქსელის უქონლობა;</a:t>
          </a:r>
        </a:p>
        <a:p>
          <a:pPr algn="l"/>
          <a:r>
            <a:rPr lang="ka-GE" dirty="0" smtClean="0"/>
            <a:t>ბავშვსა და მშობელს შორის დისტანცირებული ურთიერთობის პატერნი;</a:t>
          </a:r>
        </a:p>
        <a:p>
          <a:pPr algn="l"/>
          <a:r>
            <a:rPr lang="ka-GE" dirty="0" smtClean="0"/>
            <a:t>ოჯახის წევრის ფიზიკური/გონებრივი განვითარების სირთულეები;</a:t>
          </a:r>
        </a:p>
        <a:p>
          <a:pPr algn="l"/>
          <a:r>
            <a:rPr lang="ka-GE" dirty="0" smtClean="0"/>
            <a:t>შვილის სქესობრივი ნიშნით გამორჩევა;</a:t>
          </a:r>
        </a:p>
        <a:p>
          <a:pPr algn="l"/>
          <a:r>
            <a:rPr lang="ka-GE" dirty="0" smtClean="0"/>
            <a:t>განათლების დაბალი დონე ოჯახში;</a:t>
          </a:r>
        </a:p>
        <a:p>
          <a:pPr algn="l"/>
          <a:r>
            <a:rPr lang="ka-GE" dirty="0" smtClean="0"/>
            <a:t>ოჯახის დისკრიმინაცია სხვადასხვა ნიშნით;</a:t>
          </a:r>
        </a:p>
        <a:p>
          <a:pPr algn="l"/>
          <a:r>
            <a:rPr lang="ka-GE" dirty="0" smtClean="0"/>
            <a:t>ოჯახის კრიმინალურ ქცევაში ჩართულობა.</a:t>
          </a:r>
        </a:p>
      </dgm:t>
    </dgm:pt>
    <dgm:pt modelId="{1CEFB09B-EA17-400A-BCAB-C1B93FDC1C6D}" type="parTrans" cxnId="{6F0F49C1-967F-4208-9473-362248D9B07C}">
      <dgm:prSet/>
      <dgm:spPr/>
      <dgm:t>
        <a:bodyPr/>
        <a:lstStyle/>
        <a:p>
          <a:endParaRPr lang="en-US"/>
        </a:p>
      </dgm:t>
    </dgm:pt>
    <dgm:pt modelId="{2C58B48E-95E2-44A8-B5F8-FABBACF98D19}" type="sibTrans" cxnId="{6F0F49C1-967F-4208-9473-362248D9B07C}">
      <dgm:prSet/>
      <dgm:spPr/>
      <dgm:t>
        <a:bodyPr/>
        <a:lstStyle/>
        <a:p>
          <a:endParaRPr lang="en-US"/>
        </a:p>
      </dgm:t>
    </dgm:pt>
    <dgm:pt modelId="{F7211D25-635A-4EF9-89CE-60DD482911FD}">
      <dgm:prSet phldrT="[Text]"/>
      <dgm:spPr/>
      <dgm:t>
        <a:bodyPr/>
        <a:lstStyle/>
        <a:p>
          <a:pPr algn="ctr"/>
          <a:r>
            <a:rPr lang="ka-GE" b="1" dirty="0" smtClean="0"/>
            <a:t>თემთან დაკავშირებული</a:t>
          </a:r>
        </a:p>
        <a:p>
          <a:pPr algn="l"/>
          <a:r>
            <a:rPr lang="ka-GE" dirty="0" smtClean="0"/>
            <a:t>ბავშვზე ძალადობის მიმართ ტოლერანტული დამოკიდებულებები;</a:t>
          </a:r>
        </a:p>
        <a:p>
          <a:pPr algn="l"/>
          <a:r>
            <a:rPr lang="ka-GE" dirty="0" smtClean="0"/>
            <a:t>საცხოვრებელი ფართის დაკარგვა ან შეუფერებელი საცხოვრებელი პირობები;</a:t>
          </a:r>
        </a:p>
        <a:p>
          <a:pPr algn="l"/>
          <a:r>
            <a:rPr lang="ka-GE" dirty="0" smtClean="0"/>
            <a:t>ოჯახის მხარდამჭერის სერვისების არარსებობა;</a:t>
          </a:r>
        </a:p>
        <a:p>
          <a:pPr algn="l"/>
          <a:r>
            <a:rPr lang="ka-GE" dirty="0" smtClean="0"/>
            <a:t>უმუშევრობის მაღალი დონე;</a:t>
          </a:r>
        </a:p>
        <a:p>
          <a:pPr algn="l"/>
          <a:r>
            <a:rPr lang="ka-GE" dirty="0" smtClean="0"/>
            <a:t>ალკოჰოლის მარტივად ხელმისაწვდომობა;</a:t>
          </a:r>
        </a:p>
        <a:p>
          <a:pPr algn="l"/>
          <a:r>
            <a:rPr lang="ka-GE" dirty="0" smtClean="0"/>
            <a:t>კრიმინოგენური გარემო.</a:t>
          </a:r>
          <a:endParaRPr lang="en-US" dirty="0"/>
        </a:p>
      </dgm:t>
    </dgm:pt>
    <dgm:pt modelId="{0C11B8D9-FDAC-4ADB-B706-CC8DACCD0F53}" type="parTrans" cxnId="{39D0CA04-5FDE-4601-9330-8B44F2858D4B}">
      <dgm:prSet/>
      <dgm:spPr/>
      <dgm:t>
        <a:bodyPr/>
        <a:lstStyle/>
        <a:p>
          <a:endParaRPr lang="en-US"/>
        </a:p>
      </dgm:t>
    </dgm:pt>
    <dgm:pt modelId="{8B754AC2-C9CD-43B6-BA05-77C3DB94DFC9}" type="sibTrans" cxnId="{39D0CA04-5FDE-4601-9330-8B44F2858D4B}">
      <dgm:prSet/>
      <dgm:spPr/>
      <dgm:t>
        <a:bodyPr/>
        <a:lstStyle/>
        <a:p>
          <a:endParaRPr lang="en-US"/>
        </a:p>
      </dgm:t>
    </dgm:pt>
    <dgm:pt modelId="{6E27E68A-BBC3-4751-BCDA-58D7DC7E5430}">
      <dgm:prSet phldrT="[Text]"/>
      <dgm:spPr/>
      <dgm:t>
        <a:bodyPr/>
        <a:lstStyle/>
        <a:p>
          <a:pPr algn="ctr"/>
          <a:r>
            <a:rPr lang="ka-GE" b="1" dirty="0" smtClean="0"/>
            <a:t>სოციალური</a:t>
          </a:r>
        </a:p>
        <a:p>
          <a:pPr algn="l"/>
          <a:r>
            <a:rPr lang="ka-GE" b="0" dirty="0" smtClean="0"/>
            <a:t>კულტურული ნორმები, რომელიც დასაშვებს ხდის ბავშვზე ძალადობას, ან ზოგადად, სხვების მიმართ ძალადობას, ფიზიკური დასჯის ჩათვლით;</a:t>
          </a:r>
        </a:p>
        <a:p>
          <a:pPr algn="l"/>
          <a:r>
            <a:rPr lang="ka-GE" b="0" dirty="0" smtClean="0"/>
            <a:t>კულტურული ნორმები, რომლებიც მოითხოვს გენდერული როლების მკაცრად დაცვას;</a:t>
          </a:r>
        </a:p>
        <a:p>
          <a:pPr algn="l"/>
          <a:r>
            <a:rPr lang="ka-GE" b="0" dirty="0" smtClean="0"/>
            <a:t>კულტურული ნორმები, რომელიც ბავშვისა და მშობლის ურთიერთობაში, ბავშვის სტატუსს აკნინებს;</a:t>
          </a:r>
        </a:p>
      </dgm:t>
    </dgm:pt>
    <dgm:pt modelId="{DF8B2C18-01D9-4B84-8D95-7F9E9DF01FC5}" type="sibTrans" cxnId="{89C29679-0180-4016-8315-AF01B8EE6FA5}">
      <dgm:prSet/>
      <dgm:spPr/>
      <dgm:t>
        <a:bodyPr/>
        <a:lstStyle/>
        <a:p>
          <a:endParaRPr lang="en-US"/>
        </a:p>
      </dgm:t>
    </dgm:pt>
    <dgm:pt modelId="{E13DD34C-3F75-427D-A08E-FADA60A20F19}" type="parTrans" cxnId="{89C29679-0180-4016-8315-AF01B8EE6FA5}">
      <dgm:prSet/>
      <dgm:spPr/>
      <dgm:t>
        <a:bodyPr/>
        <a:lstStyle/>
        <a:p>
          <a:endParaRPr lang="en-US"/>
        </a:p>
      </dgm:t>
    </dgm:pt>
    <dgm:pt modelId="{EB6ECB37-35C1-4D23-B821-DF10E1CA348F}" type="pres">
      <dgm:prSet presAssocID="{4872DB9C-DEDB-4CE8-BF15-66BF81576F95}" presName="diagram" presStyleCnt="0">
        <dgm:presLayoutVars>
          <dgm:dir/>
          <dgm:resizeHandles val="exact"/>
        </dgm:presLayoutVars>
      </dgm:prSet>
      <dgm:spPr/>
      <dgm:t>
        <a:bodyPr/>
        <a:lstStyle/>
        <a:p>
          <a:endParaRPr lang="en-US"/>
        </a:p>
      </dgm:t>
    </dgm:pt>
    <dgm:pt modelId="{24EC7A74-84B4-46C7-9F65-60E61F5A740E}" type="pres">
      <dgm:prSet presAssocID="{C517F21B-32EE-45F7-AC70-F189CFE677D6}" presName="node" presStyleLbl="node1" presStyleIdx="0" presStyleCnt="4">
        <dgm:presLayoutVars>
          <dgm:bulletEnabled val="1"/>
        </dgm:presLayoutVars>
      </dgm:prSet>
      <dgm:spPr/>
      <dgm:t>
        <a:bodyPr/>
        <a:lstStyle/>
        <a:p>
          <a:endParaRPr lang="en-US"/>
        </a:p>
      </dgm:t>
    </dgm:pt>
    <dgm:pt modelId="{B94A418B-CE0F-465D-8D42-45BA28BAA44B}" type="pres">
      <dgm:prSet presAssocID="{4C6ED3D2-A0E1-4FD2-9831-B01431FD2490}" presName="sibTrans" presStyleCnt="0"/>
      <dgm:spPr/>
    </dgm:pt>
    <dgm:pt modelId="{984DE31D-3942-4CE2-AC7D-5030643A790C}" type="pres">
      <dgm:prSet presAssocID="{7AB05007-DD3F-4516-AA0E-90EDF74746D4}" presName="node" presStyleLbl="node1" presStyleIdx="1" presStyleCnt="4">
        <dgm:presLayoutVars>
          <dgm:bulletEnabled val="1"/>
        </dgm:presLayoutVars>
      </dgm:prSet>
      <dgm:spPr/>
      <dgm:t>
        <a:bodyPr/>
        <a:lstStyle/>
        <a:p>
          <a:endParaRPr lang="en-US"/>
        </a:p>
      </dgm:t>
    </dgm:pt>
    <dgm:pt modelId="{AFE141B5-DAEA-4D59-A9D4-93791E699856}" type="pres">
      <dgm:prSet presAssocID="{2C58B48E-95E2-44A8-B5F8-FABBACF98D19}" presName="sibTrans" presStyleCnt="0"/>
      <dgm:spPr/>
    </dgm:pt>
    <dgm:pt modelId="{7EB02457-4D90-4AFF-84E8-C2E1879CAB68}" type="pres">
      <dgm:prSet presAssocID="{F7211D25-635A-4EF9-89CE-60DD482911FD}" presName="node" presStyleLbl="node1" presStyleIdx="2" presStyleCnt="4">
        <dgm:presLayoutVars>
          <dgm:bulletEnabled val="1"/>
        </dgm:presLayoutVars>
      </dgm:prSet>
      <dgm:spPr/>
      <dgm:t>
        <a:bodyPr/>
        <a:lstStyle/>
        <a:p>
          <a:endParaRPr lang="en-US"/>
        </a:p>
      </dgm:t>
    </dgm:pt>
    <dgm:pt modelId="{FDC62F8C-53AB-4924-920C-DA3B88021785}" type="pres">
      <dgm:prSet presAssocID="{8B754AC2-C9CD-43B6-BA05-77C3DB94DFC9}" presName="sibTrans" presStyleCnt="0"/>
      <dgm:spPr/>
    </dgm:pt>
    <dgm:pt modelId="{C8285CBF-294C-4892-8D2D-C09373D89589}" type="pres">
      <dgm:prSet presAssocID="{6E27E68A-BBC3-4751-BCDA-58D7DC7E5430}" presName="node" presStyleLbl="node1" presStyleIdx="3" presStyleCnt="4">
        <dgm:presLayoutVars>
          <dgm:bulletEnabled val="1"/>
        </dgm:presLayoutVars>
      </dgm:prSet>
      <dgm:spPr/>
      <dgm:t>
        <a:bodyPr/>
        <a:lstStyle/>
        <a:p>
          <a:endParaRPr lang="en-US"/>
        </a:p>
      </dgm:t>
    </dgm:pt>
  </dgm:ptLst>
  <dgm:cxnLst>
    <dgm:cxn modelId="{89C29679-0180-4016-8315-AF01B8EE6FA5}" srcId="{4872DB9C-DEDB-4CE8-BF15-66BF81576F95}" destId="{6E27E68A-BBC3-4751-BCDA-58D7DC7E5430}" srcOrd="3" destOrd="0" parTransId="{E13DD34C-3F75-427D-A08E-FADA60A20F19}" sibTransId="{DF8B2C18-01D9-4B84-8D95-7F9E9DF01FC5}"/>
    <dgm:cxn modelId="{17F82C56-7B1E-4269-B742-02C580142542}" type="presOf" srcId="{6E27E68A-BBC3-4751-BCDA-58D7DC7E5430}" destId="{C8285CBF-294C-4892-8D2D-C09373D89589}" srcOrd="0" destOrd="0" presId="urn:microsoft.com/office/officeart/2005/8/layout/default"/>
    <dgm:cxn modelId="{076C6B02-3241-47B8-AB97-52A366358C43}" type="presOf" srcId="{4872DB9C-DEDB-4CE8-BF15-66BF81576F95}" destId="{EB6ECB37-35C1-4D23-B821-DF10E1CA348F}" srcOrd="0" destOrd="0" presId="urn:microsoft.com/office/officeart/2005/8/layout/default"/>
    <dgm:cxn modelId="{6F0F49C1-967F-4208-9473-362248D9B07C}" srcId="{4872DB9C-DEDB-4CE8-BF15-66BF81576F95}" destId="{7AB05007-DD3F-4516-AA0E-90EDF74746D4}" srcOrd="1" destOrd="0" parTransId="{1CEFB09B-EA17-400A-BCAB-C1B93FDC1C6D}" sibTransId="{2C58B48E-95E2-44A8-B5F8-FABBACF98D19}"/>
    <dgm:cxn modelId="{167B90EF-0265-4222-B75F-7DC3A0FEE840}" type="presOf" srcId="{F7211D25-635A-4EF9-89CE-60DD482911FD}" destId="{7EB02457-4D90-4AFF-84E8-C2E1879CAB68}" srcOrd="0" destOrd="0" presId="urn:microsoft.com/office/officeart/2005/8/layout/default"/>
    <dgm:cxn modelId="{2873F41F-76C2-4BC8-97CE-5E2F0E1C0485}" type="presOf" srcId="{7AB05007-DD3F-4516-AA0E-90EDF74746D4}" destId="{984DE31D-3942-4CE2-AC7D-5030643A790C}" srcOrd="0" destOrd="0" presId="urn:microsoft.com/office/officeart/2005/8/layout/default"/>
    <dgm:cxn modelId="{E656B287-160D-4230-BCF0-3D0CE28FB0B7}" type="presOf" srcId="{C517F21B-32EE-45F7-AC70-F189CFE677D6}" destId="{24EC7A74-84B4-46C7-9F65-60E61F5A740E}" srcOrd="0" destOrd="0" presId="urn:microsoft.com/office/officeart/2005/8/layout/default"/>
    <dgm:cxn modelId="{FA948948-A7C9-40B9-9E00-D2CEB26AAA62}" srcId="{4872DB9C-DEDB-4CE8-BF15-66BF81576F95}" destId="{C517F21B-32EE-45F7-AC70-F189CFE677D6}" srcOrd="0" destOrd="0" parTransId="{902EF7FB-47A7-404E-B7F6-1F5700651644}" sibTransId="{4C6ED3D2-A0E1-4FD2-9831-B01431FD2490}"/>
    <dgm:cxn modelId="{39D0CA04-5FDE-4601-9330-8B44F2858D4B}" srcId="{4872DB9C-DEDB-4CE8-BF15-66BF81576F95}" destId="{F7211D25-635A-4EF9-89CE-60DD482911FD}" srcOrd="2" destOrd="0" parTransId="{0C11B8D9-FDAC-4ADB-B706-CC8DACCD0F53}" sibTransId="{8B754AC2-C9CD-43B6-BA05-77C3DB94DFC9}"/>
    <dgm:cxn modelId="{8EB31037-2093-467F-988B-F0F61AA63790}" type="presParOf" srcId="{EB6ECB37-35C1-4D23-B821-DF10E1CA348F}" destId="{24EC7A74-84B4-46C7-9F65-60E61F5A740E}" srcOrd="0" destOrd="0" presId="urn:microsoft.com/office/officeart/2005/8/layout/default"/>
    <dgm:cxn modelId="{2B63CF55-B007-4F4C-A75D-B73A4F24F7E4}" type="presParOf" srcId="{EB6ECB37-35C1-4D23-B821-DF10E1CA348F}" destId="{B94A418B-CE0F-465D-8D42-45BA28BAA44B}" srcOrd="1" destOrd="0" presId="urn:microsoft.com/office/officeart/2005/8/layout/default"/>
    <dgm:cxn modelId="{03DEC304-C0D1-4DF8-B464-11153F0C8C4F}" type="presParOf" srcId="{EB6ECB37-35C1-4D23-B821-DF10E1CA348F}" destId="{984DE31D-3942-4CE2-AC7D-5030643A790C}" srcOrd="2" destOrd="0" presId="urn:microsoft.com/office/officeart/2005/8/layout/default"/>
    <dgm:cxn modelId="{97CF2397-06FE-4A9C-AB89-EE23F0D01967}" type="presParOf" srcId="{EB6ECB37-35C1-4D23-B821-DF10E1CA348F}" destId="{AFE141B5-DAEA-4D59-A9D4-93791E699856}" srcOrd="3" destOrd="0" presId="urn:microsoft.com/office/officeart/2005/8/layout/default"/>
    <dgm:cxn modelId="{E46AF7FD-6C01-4AF1-A00C-E79B15447F88}" type="presParOf" srcId="{EB6ECB37-35C1-4D23-B821-DF10E1CA348F}" destId="{7EB02457-4D90-4AFF-84E8-C2E1879CAB68}" srcOrd="4" destOrd="0" presId="urn:microsoft.com/office/officeart/2005/8/layout/default"/>
    <dgm:cxn modelId="{146C55BC-56AC-4AD0-837C-536F8F71A62E}" type="presParOf" srcId="{EB6ECB37-35C1-4D23-B821-DF10E1CA348F}" destId="{FDC62F8C-53AB-4924-920C-DA3B88021785}" srcOrd="5" destOrd="0" presId="urn:microsoft.com/office/officeart/2005/8/layout/default"/>
    <dgm:cxn modelId="{14F932ED-EAA9-4357-A40E-C7F225C3D93D}" type="presParOf" srcId="{EB6ECB37-35C1-4D23-B821-DF10E1CA348F}" destId="{C8285CBF-294C-4892-8D2D-C09373D8958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B8EB52-B601-4B8C-9F29-562307D8F96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8C544C4D-94DD-4BF4-BA0F-288A11A0F53E}">
      <dgm:prSet phldrT="[Text]"/>
      <dgm:spPr/>
      <dgm:t>
        <a:bodyPr/>
        <a:lstStyle/>
        <a:p>
          <a:r>
            <a:rPr lang="ka-GE" b="1" dirty="0" smtClean="0"/>
            <a:t>უსუსურობის, გაუბედაობის და სხვაზე დამოკიდებულების დემონსტრირება: </a:t>
          </a:r>
          <a:r>
            <a:rPr lang="ka-GE" dirty="0" smtClean="0"/>
            <a:t>„თუ დამთმობი ვიქნები, ხელს აღარ მახლებენ“</a:t>
          </a:r>
          <a:endParaRPr lang="en-US" dirty="0"/>
        </a:p>
      </dgm:t>
    </dgm:pt>
    <dgm:pt modelId="{87B15F77-6E22-43E3-9721-4C00EFB3B459}" type="parTrans" cxnId="{3E1DB56D-2C1B-4CB0-A090-85CFB27FF68F}">
      <dgm:prSet/>
      <dgm:spPr/>
      <dgm:t>
        <a:bodyPr/>
        <a:lstStyle/>
        <a:p>
          <a:endParaRPr lang="en-US"/>
        </a:p>
      </dgm:t>
    </dgm:pt>
    <dgm:pt modelId="{B48A93D5-A462-41D1-8966-D7D8220B913A}" type="sibTrans" cxnId="{3E1DB56D-2C1B-4CB0-A090-85CFB27FF68F}">
      <dgm:prSet/>
      <dgm:spPr/>
      <dgm:t>
        <a:bodyPr/>
        <a:lstStyle/>
        <a:p>
          <a:endParaRPr lang="en-US"/>
        </a:p>
      </dgm:t>
    </dgm:pt>
    <dgm:pt modelId="{2D638112-96BD-4ABA-9D4A-7B34BF118466}">
      <dgm:prSet phldrT="[Text]"/>
      <dgm:spPr/>
      <dgm:t>
        <a:bodyPr/>
        <a:lstStyle/>
        <a:p>
          <a:r>
            <a:rPr lang="ka-GE" b="1" dirty="0" smtClean="0"/>
            <a:t>საკუთარ თავში ჩაკეტვა, იზოლაცია: </a:t>
          </a:r>
          <a:r>
            <a:rPr lang="ka-GE" dirty="0" smtClean="0"/>
            <a:t>„თუ ყველას ჩამოვშორდები და თვალში არავის მოვხვდები, ჩემზე ძალადობის სურვილი არავის ექნება“</a:t>
          </a:r>
          <a:endParaRPr lang="en-US" dirty="0"/>
        </a:p>
      </dgm:t>
    </dgm:pt>
    <dgm:pt modelId="{5BDBBC2A-488F-40AA-ACE8-F5584D985F3A}" type="parTrans" cxnId="{03EE33F7-042F-4E6B-B515-DFFA95A9344D}">
      <dgm:prSet/>
      <dgm:spPr/>
      <dgm:t>
        <a:bodyPr/>
        <a:lstStyle/>
        <a:p>
          <a:endParaRPr lang="en-US"/>
        </a:p>
      </dgm:t>
    </dgm:pt>
    <dgm:pt modelId="{40DCA0A9-8409-4370-909F-ED8C80E1B1C3}" type="sibTrans" cxnId="{03EE33F7-042F-4E6B-B515-DFFA95A9344D}">
      <dgm:prSet/>
      <dgm:spPr/>
      <dgm:t>
        <a:bodyPr/>
        <a:lstStyle/>
        <a:p>
          <a:endParaRPr lang="en-US"/>
        </a:p>
      </dgm:t>
    </dgm:pt>
    <dgm:pt modelId="{7CBCAB5A-5D12-40B9-83B2-4B3EF7674205}">
      <dgm:prSet phldrT="[Text]"/>
      <dgm:spPr/>
      <dgm:t>
        <a:bodyPr/>
        <a:lstStyle/>
        <a:p>
          <a:r>
            <a:rPr lang="ka-GE" b="1" dirty="0" smtClean="0"/>
            <a:t>აგრესიული, დომინანტური და ძალადობრივი ქცევა: </a:t>
          </a:r>
          <a:r>
            <a:rPr lang="ka-GE" dirty="0" smtClean="0"/>
            <a:t>„თუ ძლიერი ვიქნები და ყველას დავჩაგრავ, მე ვერავინ მომერევა“</a:t>
          </a:r>
          <a:endParaRPr lang="en-US" dirty="0"/>
        </a:p>
      </dgm:t>
    </dgm:pt>
    <dgm:pt modelId="{8AD1197C-30C8-4509-90C8-92F29D5C811C}" type="parTrans" cxnId="{6A527053-F509-4A04-8526-837FDB0B78DF}">
      <dgm:prSet/>
      <dgm:spPr/>
      <dgm:t>
        <a:bodyPr/>
        <a:lstStyle/>
        <a:p>
          <a:endParaRPr lang="en-US"/>
        </a:p>
      </dgm:t>
    </dgm:pt>
    <dgm:pt modelId="{F9E55EA0-2099-4AED-91D2-3B3C0DC2228C}" type="sibTrans" cxnId="{6A527053-F509-4A04-8526-837FDB0B78DF}">
      <dgm:prSet/>
      <dgm:spPr/>
      <dgm:t>
        <a:bodyPr/>
        <a:lstStyle/>
        <a:p>
          <a:endParaRPr lang="en-US"/>
        </a:p>
      </dgm:t>
    </dgm:pt>
    <dgm:pt modelId="{9230CC7F-108A-42E4-B291-F02D66FDF03E}" type="pres">
      <dgm:prSet presAssocID="{C5B8EB52-B601-4B8C-9F29-562307D8F96B}" presName="diagram" presStyleCnt="0">
        <dgm:presLayoutVars>
          <dgm:dir/>
          <dgm:resizeHandles val="exact"/>
        </dgm:presLayoutVars>
      </dgm:prSet>
      <dgm:spPr/>
      <dgm:t>
        <a:bodyPr/>
        <a:lstStyle/>
        <a:p>
          <a:endParaRPr lang="en-US"/>
        </a:p>
      </dgm:t>
    </dgm:pt>
    <dgm:pt modelId="{6ADA9BC7-1FC1-4A5F-BACF-453DF6ED4631}" type="pres">
      <dgm:prSet presAssocID="{8C544C4D-94DD-4BF4-BA0F-288A11A0F53E}" presName="node" presStyleLbl="node1" presStyleIdx="0" presStyleCnt="3">
        <dgm:presLayoutVars>
          <dgm:bulletEnabled val="1"/>
        </dgm:presLayoutVars>
      </dgm:prSet>
      <dgm:spPr/>
      <dgm:t>
        <a:bodyPr/>
        <a:lstStyle/>
        <a:p>
          <a:endParaRPr lang="en-US"/>
        </a:p>
      </dgm:t>
    </dgm:pt>
    <dgm:pt modelId="{0702E710-C856-4EA3-BFB7-F99B2812EDAB}" type="pres">
      <dgm:prSet presAssocID="{B48A93D5-A462-41D1-8966-D7D8220B913A}" presName="sibTrans" presStyleCnt="0"/>
      <dgm:spPr/>
    </dgm:pt>
    <dgm:pt modelId="{589370BE-91DB-424D-AD17-B175365296FF}" type="pres">
      <dgm:prSet presAssocID="{2D638112-96BD-4ABA-9D4A-7B34BF118466}" presName="node" presStyleLbl="node1" presStyleIdx="1" presStyleCnt="3">
        <dgm:presLayoutVars>
          <dgm:bulletEnabled val="1"/>
        </dgm:presLayoutVars>
      </dgm:prSet>
      <dgm:spPr/>
      <dgm:t>
        <a:bodyPr/>
        <a:lstStyle/>
        <a:p>
          <a:endParaRPr lang="en-US"/>
        </a:p>
      </dgm:t>
    </dgm:pt>
    <dgm:pt modelId="{703FAF82-0FFA-4433-84F0-6F2EEA716F87}" type="pres">
      <dgm:prSet presAssocID="{40DCA0A9-8409-4370-909F-ED8C80E1B1C3}" presName="sibTrans" presStyleCnt="0"/>
      <dgm:spPr/>
    </dgm:pt>
    <dgm:pt modelId="{162ACB35-25DA-41BE-8234-D2202A2F8DEC}" type="pres">
      <dgm:prSet presAssocID="{7CBCAB5A-5D12-40B9-83B2-4B3EF7674205}" presName="node" presStyleLbl="node1" presStyleIdx="2" presStyleCnt="3">
        <dgm:presLayoutVars>
          <dgm:bulletEnabled val="1"/>
        </dgm:presLayoutVars>
      </dgm:prSet>
      <dgm:spPr/>
      <dgm:t>
        <a:bodyPr/>
        <a:lstStyle/>
        <a:p>
          <a:endParaRPr lang="en-US"/>
        </a:p>
      </dgm:t>
    </dgm:pt>
  </dgm:ptLst>
  <dgm:cxnLst>
    <dgm:cxn modelId="{36BD8334-0897-4CD9-AAD5-FABB69ECF40D}" type="presOf" srcId="{7CBCAB5A-5D12-40B9-83B2-4B3EF7674205}" destId="{162ACB35-25DA-41BE-8234-D2202A2F8DEC}" srcOrd="0" destOrd="0" presId="urn:microsoft.com/office/officeart/2005/8/layout/default"/>
    <dgm:cxn modelId="{3E1DB56D-2C1B-4CB0-A090-85CFB27FF68F}" srcId="{C5B8EB52-B601-4B8C-9F29-562307D8F96B}" destId="{8C544C4D-94DD-4BF4-BA0F-288A11A0F53E}" srcOrd="0" destOrd="0" parTransId="{87B15F77-6E22-43E3-9721-4C00EFB3B459}" sibTransId="{B48A93D5-A462-41D1-8966-D7D8220B913A}"/>
    <dgm:cxn modelId="{1AA454AE-3FF6-41F6-BF9A-19EC8485BAFD}" type="presOf" srcId="{C5B8EB52-B601-4B8C-9F29-562307D8F96B}" destId="{9230CC7F-108A-42E4-B291-F02D66FDF03E}" srcOrd="0" destOrd="0" presId="urn:microsoft.com/office/officeart/2005/8/layout/default"/>
    <dgm:cxn modelId="{6A527053-F509-4A04-8526-837FDB0B78DF}" srcId="{C5B8EB52-B601-4B8C-9F29-562307D8F96B}" destId="{7CBCAB5A-5D12-40B9-83B2-4B3EF7674205}" srcOrd="2" destOrd="0" parTransId="{8AD1197C-30C8-4509-90C8-92F29D5C811C}" sibTransId="{F9E55EA0-2099-4AED-91D2-3B3C0DC2228C}"/>
    <dgm:cxn modelId="{DD9F1F06-C889-4890-A9F8-4BB8C7B294F5}" type="presOf" srcId="{8C544C4D-94DD-4BF4-BA0F-288A11A0F53E}" destId="{6ADA9BC7-1FC1-4A5F-BACF-453DF6ED4631}" srcOrd="0" destOrd="0" presId="urn:microsoft.com/office/officeart/2005/8/layout/default"/>
    <dgm:cxn modelId="{19FD50E1-3AF4-4880-B883-5722EE9BC419}" type="presOf" srcId="{2D638112-96BD-4ABA-9D4A-7B34BF118466}" destId="{589370BE-91DB-424D-AD17-B175365296FF}" srcOrd="0" destOrd="0" presId="urn:microsoft.com/office/officeart/2005/8/layout/default"/>
    <dgm:cxn modelId="{03EE33F7-042F-4E6B-B515-DFFA95A9344D}" srcId="{C5B8EB52-B601-4B8C-9F29-562307D8F96B}" destId="{2D638112-96BD-4ABA-9D4A-7B34BF118466}" srcOrd="1" destOrd="0" parTransId="{5BDBBC2A-488F-40AA-ACE8-F5584D985F3A}" sibTransId="{40DCA0A9-8409-4370-909F-ED8C80E1B1C3}"/>
    <dgm:cxn modelId="{BA0319A8-4F1A-4181-8E43-FC826AFFA7DE}" type="presParOf" srcId="{9230CC7F-108A-42E4-B291-F02D66FDF03E}" destId="{6ADA9BC7-1FC1-4A5F-BACF-453DF6ED4631}" srcOrd="0" destOrd="0" presId="urn:microsoft.com/office/officeart/2005/8/layout/default"/>
    <dgm:cxn modelId="{47A63CF1-955C-4B39-9593-555F31A4396F}" type="presParOf" srcId="{9230CC7F-108A-42E4-B291-F02D66FDF03E}" destId="{0702E710-C856-4EA3-BFB7-F99B2812EDAB}" srcOrd="1" destOrd="0" presId="urn:microsoft.com/office/officeart/2005/8/layout/default"/>
    <dgm:cxn modelId="{EF14D009-C9EA-44FE-9BB9-AA5D59590DB6}" type="presParOf" srcId="{9230CC7F-108A-42E4-B291-F02D66FDF03E}" destId="{589370BE-91DB-424D-AD17-B175365296FF}" srcOrd="2" destOrd="0" presId="urn:microsoft.com/office/officeart/2005/8/layout/default"/>
    <dgm:cxn modelId="{16B77593-A609-49D2-ACAF-489CAD6B7EDA}" type="presParOf" srcId="{9230CC7F-108A-42E4-B291-F02D66FDF03E}" destId="{703FAF82-0FFA-4433-84F0-6F2EEA716F87}" srcOrd="3" destOrd="0" presId="urn:microsoft.com/office/officeart/2005/8/layout/default"/>
    <dgm:cxn modelId="{9FE68A7A-1F17-44D6-9557-7E18EBF9D9CE}" type="presParOf" srcId="{9230CC7F-108A-42E4-B291-F02D66FDF03E}" destId="{162ACB35-25DA-41BE-8234-D2202A2F8DEC}"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0311E3-1657-4F41-9B76-2ED86F639474}"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F171879A-CD7D-4EA7-9A5B-F2DBE78F99EB}">
      <dgm:prSet phldrT="[Text]"/>
      <dgm:spPr/>
      <dgm:t>
        <a:bodyPr/>
        <a:lstStyle/>
        <a:p>
          <a:r>
            <a:rPr lang="ka-GE" dirty="0" smtClean="0"/>
            <a:t>1. მსხვერპლი სელექცია</a:t>
          </a:r>
          <a:endParaRPr lang="en-US" dirty="0"/>
        </a:p>
      </dgm:t>
    </dgm:pt>
    <dgm:pt modelId="{9FA4DA2C-653A-45EF-A9EB-0449B52C82CC}" type="parTrans" cxnId="{56A2D93C-4569-4CEE-B72F-901A29989F7E}">
      <dgm:prSet/>
      <dgm:spPr/>
      <dgm:t>
        <a:bodyPr/>
        <a:lstStyle/>
        <a:p>
          <a:endParaRPr lang="en-US"/>
        </a:p>
      </dgm:t>
    </dgm:pt>
    <dgm:pt modelId="{DE265D98-6E0A-4C94-8181-9BD739C217F6}" type="sibTrans" cxnId="{56A2D93C-4569-4CEE-B72F-901A29989F7E}">
      <dgm:prSet/>
      <dgm:spPr/>
      <dgm:t>
        <a:bodyPr/>
        <a:lstStyle/>
        <a:p>
          <a:endParaRPr lang="en-US"/>
        </a:p>
      </dgm:t>
    </dgm:pt>
    <dgm:pt modelId="{25822BAB-D772-49D5-AF65-4BC7241F9B3E}">
      <dgm:prSet phldrT="[Text]"/>
      <dgm:spPr/>
      <dgm:t>
        <a:bodyPr/>
        <a:lstStyle/>
        <a:p>
          <a:r>
            <a:rPr lang="ka-GE" dirty="0" smtClean="0"/>
            <a:t>2. ძალადობისთვის ხელსაყრელი პირობების შექმნა</a:t>
          </a:r>
          <a:endParaRPr lang="en-US" dirty="0"/>
        </a:p>
      </dgm:t>
    </dgm:pt>
    <dgm:pt modelId="{8FCFF8F2-E8D1-4D5F-A65C-189CD66314E0}" type="parTrans" cxnId="{E4E621EA-EC4B-4A7E-8AAF-8D21B62B398E}">
      <dgm:prSet/>
      <dgm:spPr/>
      <dgm:t>
        <a:bodyPr/>
        <a:lstStyle/>
        <a:p>
          <a:endParaRPr lang="en-US"/>
        </a:p>
      </dgm:t>
    </dgm:pt>
    <dgm:pt modelId="{54F3ABBC-6DD7-4A91-ABB9-08FF60A95E45}" type="sibTrans" cxnId="{E4E621EA-EC4B-4A7E-8AAF-8D21B62B398E}">
      <dgm:prSet/>
      <dgm:spPr/>
      <dgm:t>
        <a:bodyPr/>
        <a:lstStyle/>
        <a:p>
          <a:endParaRPr lang="en-US"/>
        </a:p>
      </dgm:t>
    </dgm:pt>
    <dgm:pt modelId="{99C64809-2248-4DF7-AE13-1633C1D12A84}">
      <dgm:prSet phldrT="[Text]"/>
      <dgm:spPr/>
      <dgm:t>
        <a:bodyPr/>
        <a:lstStyle/>
        <a:p>
          <a:r>
            <a:rPr lang="ka-GE" dirty="0" smtClean="0"/>
            <a:t>3. მსხვერპლთან დაახლოება</a:t>
          </a:r>
          <a:endParaRPr lang="en-US" dirty="0"/>
        </a:p>
      </dgm:t>
    </dgm:pt>
    <dgm:pt modelId="{48F984A5-C7BB-4608-BB5B-74F937374E32}" type="parTrans" cxnId="{47C9562F-663C-446D-9BFB-FF858F88C75A}">
      <dgm:prSet/>
      <dgm:spPr/>
      <dgm:t>
        <a:bodyPr/>
        <a:lstStyle/>
        <a:p>
          <a:endParaRPr lang="en-US"/>
        </a:p>
      </dgm:t>
    </dgm:pt>
    <dgm:pt modelId="{1326FEBC-B90E-4E83-99BB-77E1459C9BE5}" type="sibTrans" cxnId="{47C9562F-663C-446D-9BFB-FF858F88C75A}">
      <dgm:prSet/>
      <dgm:spPr/>
      <dgm:t>
        <a:bodyPr/>
        <a:lstStyle/>
        <a:p>
          <a:endParaRPr lang="en-US"/>
        </a:p>
      </dgm:t>
    </dgm:pt>
    <dgm:pt modelId="{038AFEFE-80CC-45DB-9D84-402E65EBCC12}">
      <dgm:prSet phldrT="[Text]"/>
      <dgm:spPr/>
      <dgm:t>
        <a:bodyPr/>
        <a:lstStyle/>
        <a:p>
          <a:r>
            <a:rPr lang="ka-GE" dirty="0" smtClean="0"/>
            <a:t>4. მსხვერპლით მანიპულაცია</a:t>
          </a:r>
          <a:endParaRPr lang="en-US" dirty="0"/>
        </a:p>
      </dgm:t>
    </dgm:pt>
    <dgm:pt modelId="{8C352C4A-BAAE-4FAF-906A-875F65366F1C}" type="parTrans" cxnId="{3315C50C-4B98-4E14-91C0-0FFCE760C90B}">
      <dgm:prSet/>
      <dgm:spPr/>
      <dgm:t>
        <a:bodyPr/>
        <a:lstStyle/>
        <a:p>
          <a:endParaRPr lang="en-US"/>
        </a:p>
      </dgm:t>
    </dgm:pt>
    <dgm:pt modelId="{4A1E9489-96CD-45E9-97CE-B4FB0E9181A2}" type="sibTrans" cxnId="{3315C50C-4B98-4E14-91C0-0FFCE760C90B}">
      <dgm:prSet/>
      <dgm:spPr/>
      <dgm:t>
        <a:bodyPr/>
        <a:lstStyle/>
        <a:p>
          <a:endParaRPr lang="en-US"/>
        </a:p>
      </dgm:t>
    </dgm:pt>
    <dgm:pt modelId="{E5A794F2-CFCE-4A98-805B-A2946768E199}">
      <dgm:prSet phldrT="[Text]"/>
      <dgm:spPr/>
      <dgm:t>
        <a:bodyPr/>
        <a:lstStyle/>
        <a:p>
          <a:r>
            <a:rPr lang="ka-GE" dirty="0" smtClean="0"/>
            <a:t>5. რაციონალიზაცია/გამართლება</a:t>
          </a:r>
          <a:endParaRPr lang="en-US" dirty="0"/>
        </a:p>
      </dgm:t>
    </dgm:pt>
    <dgm:pt modelId="{51151757-3B9B-4176-B14B-7DB6AF926BE9}" type="parTrans" cxnId="{A89BAA44-DDB2-4BE6-9B0A-4875C3917BDE}">
      <dgm:prSet/>
      <dgm:spPr/>
      <dgm:t>
        <a:bodyPr/>
        <a:lstStyle/>
        <a:p>
          <a:endParaRPr lang="en-US"/>
        </a:p>
      </dgm:t>
    </dgm:pt>
    <dgm:pt modelId="{86884DAA-FDFB-469D-A126-3C104D088A3C}" type="sibTrans" cxnId="{A89BAA44-DDB2-4BE6-9B0A-4875C3917BDE}">
      <dgm:prSet/>
      <dgm:spPr/>
      <dgm:t>
        <a:bodyPr/>
        <a:lstStyle/>
        <a:p>
          <a:endParaRPr lang="en-US"/>
        </a:p>
      </dgm:t>
    </dgm:pt>
    <dgm:pt modelId="{C8F515C1-AF85-49FF-87C2-2E64B14CB645}" type="pres">
      <dgm:prSet presAssocID="{9D0311E3-1657-4F41-9B76-2ED86F639474}" presName="Name0" presStyleCnt="0">
        <dgm:presLayoutVars>
          <dgm:dir/>
          <dgm:resizeHandles val="exact"/>
        </dgm:presLayoutVars>
      </dgm:prSet>
      <dgm:spPr/>
      <dgm:t>
        <a:bodyPr/>
        <a:lstStyle/>
        <a:p>
          <a:endParaRPr lang="en-US"/>
        </a:p>
      </dgm:t>
    </dgm:pt>
    <dgm:pt modelId="{6660DA38-1A6E-4324-ACC9-A6E089F76AB8}" type="pres">
      <dgm:prSet presAssocID="{9D0311E3-1657-4F41-9B76-2ED86F639474}" presName="cycle" presStyleCnt="0"/>
      <dgm:spPr/>
    </dgm:pt>
    <dgm:pt modelId="{6C05C11D-69B2-4FCA-9CF8-A700E4CBB904}" type="pres">
      <dgm:prSet presAssocID="{F171879A-CD7D-4EA7-9A5B-F2DBE78F99EB}" presName="nodeFirstNode" presStyleLbl="node1" presStyleIdx="0" presStyleCnt="5">
        <dgm:presLayoutVars>
          <dgm:bulletEnabled val="1"/>
        </dgm:presLayoutVars>
      </dgm:prSet>
      <dgm:spPr/>
      <dgm:t>
        <a:bodyPr/>
        <a:lstStyle/>
        <a:p>
          <a:endParaRPr lang="en-US"/>
        </a:p>
      </dgm:t>
    </dgm:pt>
    <dgm:pt modelId="{70BDFE10-6EF4-455B-9994-6E3A7BEC03BD}" type="pres">
      <dgm:prSet presAssocID="{DE265D98-6E0A-4C94-8181-9BD739C217F6}" presName="sibTransFirstNode" presStyleLbl="bgShp" presStyleIdx="0" presStyleCnt="1"/>
      <dgm:spPr/>
      <dgm:t>
        <a:bodyPr/>
        <a:lstStyle/>
        <a:p>
          <a:endParaRPr lang="en-US"/>
        </a:p>
      </dgm:t>
    </dgm:pt>
    <dgm:pt modelId="{C590B194-2AEF-4F21-A9B8-35C117F270BC}" type="pres">
      <dgm:prSet presAssocID="{25822BAB-D772-49D5-AF65-4BC7241F9B3E}" presName="nodeFollowingNodes" presStyleLbl="node1" presStyleIdx="1" presStyleCnt="5">
        <dgm:presLayoutVars>
          <dgm:bulletEnabled val="1"/>
        </dgm:presLayoutVars>
      </dgm:prSet>
      <dgm:spPr/>
      <dgm:t>
        <a:bodyPr/>
        <a:lstStyle/>
        <a:p>
          <a:endParaRPr lang="en-US"/>
        </a:p>
      </dgm:t>
    </dgm:pt>
    <dgm:pt modelId="{E59C0CF0-F125-4F11-B892-B1F53DFA6066}" type="pres">
      <dgm:prSet presAssocID="{99C64809-2248-4DF7-AE13-1633C1D12A84}" presName="nodeFollowingNodes" presStyleLbl="node1" presStyleIdx="2" presStyleCnt="5">
        <dgm:presLayoutVars>
          <dgm:bulletEnabled val="1"/>
        </dgm:presLayoutVars>
      </dgm:prSet>
      <dgm:spPr/>
      <dgm:t>
        <a:bodyPr/>
        <a:lstStyle/>
        <a:p>
          <a:endParaRPr lang="en-US"/>
        </a:p>
      </dgm:t>
    </dgm:pt>
    <dgm:pt modelId="{10C29F51-C7B6-4C31-BEE9-6BA771B32EFB}" type="pres">
      <dgm:prSet presAssocID="{038AFEFE-80CC-45DB-9D84-402E65EBCC12}" presName="nodeFollowingNodes" presStyleLbl="node1" presStyleIdx="3" presStyleCnt="5">
        <dgm:presLayoutVars>
          <dgm:bulletEnabled val="1"/>
        </dgm:presLayoutVars>
      </dgm:prSet>
      <dgm:spPr/>
      <dgm:t>
        <a:bodyPr/>
        <a:lstStyle/>
        <a:p>
          <a:endParaRPr lang="en-US"/>
        </a:p>
      </dgm:t>
    </dgm:pt>
    <dgm:pt modelId="{C626DBEB-DC02-4CEF-9B81-6F33532ED1AB}" type="pres">
      <dgm:prSet presAssocID="{E5A794F2-CFCE-4A98-805B-A2946768E199}" presName="nodeFollowingNodes" presStyleLbl="node1" presStyleIdx="4" presStyleCnt="5">
        <dgm:presLayoutVars>
          <dgm:bulletEnabled val="1"/>
        </dgm:presLayoutVars>
      </dgm:prSet>
      <dgm:spPr/>
      <dgm:t>
        <a:bodyPr/>
        <a:lstStyle/>
        <a:p>
          <a:endParaRPr lang="en-US"/>
        </a:p>
      </dgm:t>
    </dgm:pt>
  </dgm:ptLst>
  <dgm:cxnLst>
    <dgm:cxn modelId="{47C9562F-663C-446D-9BFB-FF858F88C75A}" srcId="{9D0311E3-1657-4F41-9B76-2ED86F639474}" destId="{99C64809-2248-4DF7-AE13-1633C1D12A84}" srcOrd="2" destOrd="0" parTransId="{48F984A5-C7BB-4608-BB5B-74F937374E32}" sibTransId="{1326FEBC-B90E-4E83-99BB-77E1459C9BE5}"/>
    <dgm:cxn modelId="{41166B89-5B95-4AAB-8F32-48F0BF574B2E}" type="presOf" srcId="{99C64809-2248-4DF7-AE13-1633C1D12A84}" destId="{E59C0CF0-F125-4F11-B892-B1F53DFA6066}" srcOrd="0" destOrd="0" presId="urn:microsoft.com/office/officeart/2005/8/layout/cycle3"/>
    <dgm:cxn modelId="{C63CCA69-E958-44CE-863F-CA2DCD6D859B}" type="presOf" srcId="{F171879A-CD7D-4EA7-9A5B-F2DBE78F99EB}" destId="{6C05C11D-69B2-4FCA-9CF8-A700E4CBB904}" srcOrd="0" destOrd="0" presId="urn:microsoft.com/office/officeart/2005/8/layout/cycle3"/>
    <dgm:cxn modelId="{A89BAA44-DDB2-4BE6-9B0A-4875C3917BDE}" srcId="{9D0311E3-1657-4F41-9B76-2ED86F639474}" destId="{E5A794F2-CFCE-4A98-805B-A2946768E199}" srcOrd="4" destOrd="0" parTransId="{51151757-3B9B-4176-B14B-7DB6AF926BE9}" sibTransId="{86884DAA-FDFB-469D-A126-3C104D088A3C}"/>
    <dgm:cxn modelId="{7D9295D0-8F0E-4921-B1D9-6952F21F87A9}" type="presOf" srcId="{25822BAB-D772-49D5-AF65-4BC7241F9B3E}" destId="{C590B194-2AEF-4F21-A9B8-35C117F270BC}" srcOrd="0" destOrd="0" presId="urn:microsoft.com/office/officeart/2005/8/layout/cycle3"/>
    <dgm:cxn modelId="{56A2D93C-4569-4CEE-B72F-901A29989F7E}" srcId="{9D0311E3-1657-4F41-9B76-2ED86F639474}" destId="{F171879A-CD7D-4EA7-9A5B-F2DBE78F99EB}" srcOrd="0" destOrd="0" parTransId="{9FA4DA2C-653A-45EF-A9EB-0449B52C82CC}" sibTransId="{DE265D98-6E0A-4C94-8181-9BD739C217F6}"/>
    <dgm:cxn modelId="{77B4165D-B8C8-4EB8-B34B-45FF91BCB51E}" type="presOf" srcId="{DE265D98-6E0A-4C94-8181-9BD739C217F6}" destId="{70BDFE10-6EF4-455B-9994-6E3A7BEC03BD}" srcOrd="0" destOrd="0" presId="urn:microsoft.com/office/officeart/2005/8/layout/cycle3"/>
    <dgm:cxn modelId="{7B3B44A6-C22F-4500-B730-0AB7F495A10C}" type="presOf" srcId="{038AFEFE-80CC-45DB-9D84-402E65EBCC12}" destId="{10C29F51-C7B6-4C31-BEE9-6BA771B32EFB}" srcOrd="0" destOrd="0" presId="urn:microsoft.com/office/officeart/2005/8/layout/cycle3"/>
    <dgm:cxn modelId="{3315C50C-4B98-4E14-91C0-0FFCE760C90B}" srcId="{9D0311E3-1657-4F41-9B76-2ED86F639474}" destId="{038AFEFE-80CC-45DB-9D84-402E65EBCC12}" srcOrd="3" destOrd="0" parTransId="{8C352C4A-BAAE-4FAF-906A-875F65366F1C}" sibTransId="{4A1E9489-96CD-45E9-97CE-B4FB0E9181A2}"/>
    <dgm:cxn modelId="{5048FCEA-A9D2-4164-9C2F-B025793ED6AD}" type="presOf" srcId="{9D0311E3-1657-4F41-9B76-2ED86F639474}" destId="{C8F515C1-AF85-49FF-87C2-2E64B14CB645}" srcOrd="0" destOrd="0" presId="urn:microsoft.com/office/officeart/2005/8/layout/cycle3"/>
    <dgm:cxn modelId="{E4E621EA-EC4B-4A7E-8AAF-8D21B62B398E}" srcId="{9D0311E3-1657-4F41-9B76-2ED86F639474}" destId="{25822BAB-D772-49D5-AF65-4BC7241F9B3E}" srcOrd="1" destOrd="0" parTransId="{8FCFF8F2-E8D1-4D5F-A65C-189CD66314E0}" sibTransId="{54F3ABBC-6DD7-4A91-ABB9-08FF60A95E45}"/>
    <dgm:cxn modelId="{CDCCDF95-F435-42A6-9367-0A9A4B204ECF}" type="presOf" srcId="{E5A794F2-CFCE-4A98-805B-A2946768E199}" destId="{C626DBEB-DC02-4CEF-9B81-6F33532ED1AB}" srcOrd="0" destOrd="0" presId="urn:microsoft.com/office/officeart/2005/8/layout/cycle3"/>
    <dgm:cxn modelId="{56CE0F21-F6BE-4FE4-B4A7-AF25EC63F42C}" type="presParOf" srcId="{C8F515C1-AF85-49FF-87C2-2E64B14CB645}" destId="{6660DA38-1A6E-4324-ACC9-A6E089F76AB8}" srcOrd="0" destOrd="0" presId="urn:microsoft.com/office/officeart/2005/8/layout/cycle3"/>
    <dgm:cxn modelId="{510E6D43-04B5-4FAF-8DA1-E010575D720E}" type="presParOf" srcId="{6660DA38-1A6E-4324-ACC9-A6E089F76AB8}" destId="{6C05C11D-69B2-4FCA-9CF8-A700E4CBB904}" srcOrd="0" destOrd="0" presId="urn:microsoft.com/office/officeart/2005/8/layout/cycle3"/>
    <dgm:cxn modelId="{A9BDD582-53BA-4B56-B2BD-51A1FF154F04}" type="presParOf" srcId="{6660DA38-1A6E-4324-ACC9-A6E089F76AB8}" destId="{70BDFE10-6EF4-455B-9994-6E3A7BEC03BD}" srcOrd="1" destOrd="0" presId="urn:microsoft.com/office/officeart/2005/8/layout/cycle3"/>
    <dgm:cxn modelId="{4458F87D-9897-40CD-877A-2542332F0237}" type="presParOf" srcId="{6660DA38-1A6E-4324-ACC9-A6E089F76AB8}" destId="{C590B194-2AEF-4F21-A9B8-35C117F270BC}" srcOrd="2" destOrd="0" presId="urn:microsoft.com/office/officeart/2005/8/layout/cycle3"/>
    <dgm:cxn modelId="{2763A30F-B56A-4E2E-A165-BC39B018AB5A}" type="presParOf" srcId="{6660DA38-1A6E-4324-ACC9-A6E089F76AB8}" destId="{E59C0CF0-F125-4F11-B892-B1F53DFA6066}" srcOrd="3" destOrd="0" presId="urn:microsoft.com/office/officeart/2005/8/layout/cycle3"/>
    <dgm:cxn modelId="{B231CBF2-CC46-4BBD-BD29-5100E7C6AB4B}" type="presParOf" srcId="{6660DA38-1A6E-4324-ACC9-A6E089F76AB8}" destId="{10C29F51-C7B6-4C31-BEE9-6BA771B32EFB}" srcOrd="4" destOrd="0" presId="urn:microsoft.com/office/officeart/2005/8/layout/cycle3"/>
    <dgm:cxn modelId="{45F78B9D-180D-484B-9285-8AF5C47A9929}" type="presParOf" srcId="{6660DA38-1A6E-4324-ACC9-A6E089F76AB8}" destId="{C626DBEB-DC02-4CEF-9B81-6F33532ED1AB}"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6CD0D9-8C41-4C5F-985A-FB745BFAC2B3}" type="datetimeFigureOut">
              <a:rPr lang="en-US" smtClean="0"/>
              <a:t>12/27/2021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BFACF1-B6D7-441A-B4F1-0E8630DA4083}" type="slidenum">
              <a:rPr lang="en-US" smtClean="0"/>
              <a:t>‹#›</a:t>
            </a:fld>
            <a:endParaRPr lang="en-US"/>
          </a:p>
        </p:txBody>
      </p:sp>
    </p:spTree>
    <p:extLst>
      <p:ext uri="{BB962C8B-B14F-4D97-AF65-F5344CB8AC3E}">
        <p14:creationId xmlns:p14="http://schemas.microsoft.com/office/powerpoint/2010/main" val="3232045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zogierTi</a:t>
            </a:r>
            <a:r>
              <a:rPr lang="en-US" dirty="0" smtClean="0"/>
              <a:t> </a:t>
            </a:r>
            <a:r>
              <a:rPr lang="en-US" dirty="0" err="1" smtClean="0"/>
              <a:t>miiCnevs</a:t>
            </a:r>
            <a:r>
              <a:rPr lang="en-US" dirty="0" smtClean="0"/>
              <a:t>, rom </a:t>
            </a:r>
            <a:r>
              <a:rPr lang="en-US" dirty="0" err="1" smtClean="0"/>
              <a:t>bavSvs</a:t>
            </a:r>
            <a:r>
              <a:rPr lang="en-US" dirty="0" smtClean="0"/>
              <a:t> </a:t>
            </a:r>
            <a:r>
              <a:rPr lang="en-US" dirty="0" err="1" smtClean="0"/>
              <a:t>Seswevs</a:t>
            </a:r>
            <a:r>
              <a:rPr lang="en-US" dirty="0" smtClean="0"/>
              <a:t> </a:t>
            </a:r>
            <a:r>
              <a:rPr lang="en-US" dirty="0" err="1" smtClean="0"/>
              <a:t>unari</a:t>
            </a:r>
            <a:r>
              <a:rPr lang="en-US" dirty="0" smtClean="0"/>
              <a:t>, </a:t>
            </a:r>
            <a:r>
              <a:rPr lang="en-US" dirty="0" err="1" smtClean="0"/>
              <a:t>SeTxzas</a:t>
            </a:r>
            <a:r>
              <a:rPr lang="en-US" dirty="0" smtClean="0"/>
              <a:t> </a:t>
            </a:r>
          </a:p>
          <a:p>
            <a:r>
              <a:rPr lang="en-US" dirty="0" err="1" smtClean="0"/>
              <a:t>seqsualuri</a:t>
            </a:r>
            <a:r>
              <a:rPr lang="en-US" dirty="0" smtClean="0"/>
              <a:t> </a:t>
            </a:r>
            <a:r>
              <a:rPr lang="en-US" dirty="0" err="1" smtClean="0"/>
              <a:t>xasiaTis</a:t>
            </a:r>
            <a:r>
              <a:rPr lang="en-US" dirty="0" smtClean="0"/>
              <a:t> </a:t>
            </a:r>
            <a:r>
              <a:rPr lang="en-US" dirty="0" err="1" smtClean="0"/>
              <a:t>istoria</a:t>
            </a:r>
            <a:r>
              <a:rPr lang="en-US" dirty="0" smtClean="0"/>
              <a:t> da rom </a:t>
            </a:r>
            <a:r>
              <a:rPr lang="en-US" dirty="0" err="1" smtClean="0"/>
              <a:t>misi</a:t>
            </a:r>
            <a:r>
              <a:rPr lang="en-US" dirty="0" smtClean="0"/>
              <a:t> </a:t>
            </a:r>
            <a:r>
              <a:rPr lang="en-US" dirty="0" err="1" smtClean="0"/>
              <a:t>STagonebisaTvis</a:t>
            </a:r>
            <a:r>
              <a:rPr lang="en-US" dirty="0" smtClean="0"/>
              <a:t> </a:t>
            </a:r>
            <a:r>
              <a:rPr lang="en-US" dirty="0" err="1" smtClean="0"/>
              <a:t>sakmarisi</a:t>
            </a:r>
            <a:r>
              <a:rPr lang="en-US" dirty="0" smtClean="0"/>
              <a:t> </a:t>
            </a:r>
            <a:r>
              <a:rPr lang="en-US" dirty="0" err="1" smtClean="0"/>
              <a:t>iqneboda</a:t>
            </a:r>
            <a:r>
              <a:rPr lang="en-US" dirty="0" smtClean="0"/>
              <a:t> </a:t>
            </a:r>
            <a:r>
              <a:rPr lang="en-US" dirty="0" err="1" smtClean="0"/>
              <a:t>ufrosebs</a:t>
            </a:r>
            <a:r>
              <a:rPr lang="en-US" dirty="0" smtClean="0"/>
              <a:t> </a:t>
            </a:r>
            <a:r>
              <a:rPr lang="en-US" dirty="0" err="1" smtClean="0"/>
              <a:t>Soris</a:t>
            </a:r>
            <a:r>
              <a:rPr lang="en-US" dirty="0" smtClean="0"/>
              <a:t> </a:t>
            </a:r>
            <a:r>
              <a:rPr lang="en-US" dirty="0" err="1" smtClean="0"/>
              <a:t>SemTxveviT</a:t>
            </a:r>
            <a:r>
              <a:rPr lang="en-US" dirty="0" smtClean="0"/>
              <a:t> </a:t>
            </a:r>
            <a:r>
              <a:rPr lang="en-US" dirty="0" err="1" smtClean="0"/>
              <a:t>seqsualuri</a:t>
            </a:r>
            <a:r>
              <a:rPr lang="en-US" dirty="0" smtClean="0"/>
              <a:t> </a:t>
            </a:r>
            <a:r>
              <a:rPr lang="en-US" dirty="0" err="1" smtClean="0"/>
              <a:t>aqtis</a:t>
            </a:r>
            <a:r>
              <a:rPr lang="en-US" dirty="0" smtClean="0"/>
              <a:t> an </a:t>
            </a:r>
            <a:r>
              <a:rPr lang="en-US" dirty="0" err="1" smtClean="0"/>
              <a:t>televiziiT</a:t>
            </a:r>
            <a:r>
              <a:rPr lang="en-US" dirty="0" smtClean="0"/>
              <a:t> </a:t>
            </a:r>
            <a:r>
              <a:rPr lang="en-US" dirty="0" err="1" smtClean="0"/>
              <a:t>pornografiuli</a:t>
            </a:r>
            <a:r>
              <a:rPr lang="en-US" dirty="0" smtClean="0"/>
              <a:t> </a:t>
            </a:r>
          </a:p>
          <a:p>
            <a:r>
              <a:rPr lang="en-US" dirty="0" err="1" smtClean="0"/>
              <a:t>filmis</a:t>
            </a:r>
            <a:r>
              <a:rPr lang="en-US" dirty="0" smtClean="0"/>
              <a:t> </a:t>
            </a:r>
            <a:r>
              <a:rPr lang="en-US" dirty="0" err="1" smtClean="0"/>
              <a:t>naxva</a:t>
            </a:r>
            <a:r>
              <a:rPr lang="en-US" dirty="0" smtClean="0"/>
              <a:t>. </a:t>
            </a:r>
          </a:p>
          <a:p>
            <a:r>
              <a:rPr lang="en-US" dirty="0" err="1" smtClean="0"/>
              <a:t>es</a:t>
            </a:r>
            <a:r>
              <a:rPr lang="en-US" dirty="0" smtClean="0"/>
              <a:t> </a:t>
            </a:r>
            <a:r>
              <a:rPr lang="en-US" dirty="0" err="1" smtClean="0"/>
              <a:t>mosazreba</a:t>
            </a:r>
            <a:r>
              <a:rPr lang="en-US" dirty="0" smtClean="0"/>
              <a:t> </a:t>
            </a:r>
            <a:r>
              <a:rPr lang="en-US" dirty="0" err="1" smtClean="0"/>
              <a:t>ar</a:t>
            </a:r>
            <a:r>
              <a:rPr lang="en-US" dirty="0" smtClean="0"/>
              <a:t> </a:t>
            </a:r>
            <a:r>
              <a:rPr lang="en-US" dirty="0" err="1" smtClean="0"/>
              <a:t>aris</a:t>
            </a:r>
            <a:r>
              <a:rPr lang="en-US" dirty="0" smtClean="0"/>
              <a:t> </a:t>
            </a:r>
            <a:r>
              <a:rPr lang="en-US" dirty="0" err="1" smtClean="0"/>
              <a:t>gamarTlebuli</a:t>
            </a:r>
            <a:r>
              <a:rPr lang="en-US" dirty="0" smtClean="0"/>
              <a:t> </a:t>
            </a:r>
            <a:r>
              <a:rPr lang="en-US" dirty="0" err="1" smtClean="0"/>
              <a:t>Tundac</a:t>
            </a:r>
            <a:r>
              <a:rPr lang="en-US" dirty="0" smtClean="0"/>
              <a:t> </a:t>
            </a:r>
            <a:r>
              <a:rPr lang="en-US" dirty="0" err="1" smtClean="0"/>
              <a:t>imitom</a:t>
            </a:r>
            <a:r>
              <a:rPr lang="en-US" dirty="0" smtClean="0"/>
              <a:t>, </a:t>
            </a:r>
          </a:p>
          <a:p>
            <a:r>
              <a:rPr lang="en-US" dirty="0" smtClean="0"/>
              <a:t>rom </a:t>
            </a:r>
            <a:r>
              <a:rPr lang="en-US" dirty="0" err="1" smtClean="0"/>
              <a:t>ufrosebs</a:t>
            </a:r>
            <a:r>
              <a:rPr lang="en-US" dirty="0" smtClean="0"/>
              <a:t> </a:t>
            </a:r>
            <a:r>
              <a:rPr lang="en-US" dirty="0" err="1" smtClean="0"/>
              <a:t>Soris</a:t>
            </a:r>
            <a:r>
              <a:rPr lang="en-US" dirty="0" smtClean="0"/>
              <a:t> </a:t>
            </a:r>
            <a:r>
              <a:rPr lang="en-US" dirty="0" err="1" smtClean="0"/>
              <a:t>seqsualuri</a:t>
            </a:r>
            <a:r>
              <a:rPr lang="en-US" dirty="0" smtClean="0"/>
              <a:t> </a:t>
            </a:r>
            <a:r>
              <a:rPr lang="en-US" dirty="0" err="1" smtClean="0"/>
              <a:t>urTierTobis</a:t>
            </a:r>
            <a:r>
              <a:rPr lang="en-US" dirty="0" smtClean="0"/>
              <a:t> </a:t>
            </a:r>
            <a:r>
              <a:rPr lang="en-US" dirty="0" err="1" smtClean="0"/>
              <a:t>Semswre</a:t>
            </a:r>
            <a:r>
              <a:rPr lang="en-US" dirty="0" smtClean="0"/>
              <a:t> </a:t>
            </a:r>
            <a:r>
              <a:rPr lang="en-US" dirty="0" err="1" smtClean="0"/>
              <a:t>bavSvi</a:t>
            </a:r>
            <a:r>
              <a:rPr lang="en-US" dirty="0" smtClean="0"/>
              <a:t> </a:t>
            </a:r>
            <a:r>
              <a:rPr lang="en-US" dirty="0" err="1" smtClean="0"/>
              <a:t>yovelTvis</a:t>
            </a:r>
            <a:r>
              <a:rPr lang="en-US" dirty="0" smtClean="0"/>
              <a:t> </a:t>
            </a:r>
            <a:r>
              <a:rPr lang="en-US" dirty="0" err="1" smtClean="0"/>
              <a:t>ganicdis</a:t>
            </a:r>
            <a:r>
              <a:rPr lang="en-US" dirty="0" smtClean="0"/>
              <a:t> </a:t>
            </a:r>
            <a:r>
              <a:rPr lang="en-US" dirty="0" err="1" smtClean="0"/>
              <a:t>gaurkvevlobas</a:t>
            </a:r>
            <a:r>
              <a:rPr lang="en-US" dirty="0" smtClean="0"/>
              <a:t>. </a:t>
            </a:r>
          </a:p>
          <a:p>
            <a:r>
              <a:rPr lang="en-US" dirty="0" err="1" smtClean="0"/>
              <a:t>mSoblebis</a:t>
            </a:r>
            <a:r>
              <a:rPr lang="en-US" dirty="0" smtClean="0"/>
              <a:t> </a:t>
            </a:r>
            <a:r>
              <a:rPr lang="en-US" dirty="0" err="1" smtClean="0"/>
              <a:t>yvirili</a:t>
            </a:r>
            <a:r>
              <a:rPr lang="en-US" dirty="0" smtClean="0"/>
              <a:t>, </a:t>
            </a:r>
            <a:r>
              <a:rPr lang="en-US" dirty="0" err="1" smtClean="0"/>
              <a:t>maTi</a:t>
            </a:r>
            <a:r>
              <a:rPr lang="en-US" dirty="0" smtClean="0"/>
              <a:t> </a:t>
            </a:r>
            <a:r>
              <a:rPr lang="en-US" dirty="0" err="1" smtClean="0"/>
              <a:t>sxeulebis</a:t>
            </a:r>
            <a:r>
              <a:rPr lang="en-US" dirty="0" smtClean="0"/>
              <a:t> </a:t>
            </a:r>
            <a:r>
              <a:rPr lang="en-US" dirty="0" err="1" smtClean="0"/>
              <a:t>mdgomareoba</a:t>
            </a:r>
            <a:r>
              <a:rPr lang="en-US" dirty="0" smtClean="0"/>
              <a:t>, </a:t>
            </a:r>
          </a:p>
          <a:p>
            <a:r>
              <a:rPr lang="en-US" dirty="0" err="1" smtClean="0"/>
              <a:t>bavSvisTvis</a:t>
            </a:r>
            <a:r>
              <a:rPr lang="en-US" dirty="0" smtClean="0"/>
              <a:t> </a:t>
            </a:r>
            <a:r>
              <a:rPr lang="en-US" dirty="0" err="1" smtClean="0"/>
              <a:t>ukavSirdeba</a:t>
            </a:r>
            <a:r>
              <a:rPr lang="en-US" dirty="0" smtClean="0"/>
              <a:t> </a:t>
            </a:r>
            <a:r>
              <a:rPr lang="en-US" dirty="0" err="1" smtClean="0"/>
              <a:t>tkivilis</a:t>
            </a:r>
            <a:r>
              <a:rPr lang="en-US" dirty="0" smtClean="0"/>
              <a:t> </a:t>
            </a:r>
            <a:r>
              <a:rPr lang="en-US" dirty="0" err="1" smtClean="0"/>
              <a:t>gancdas</a:t>
            </a:r>
            <a:r>
              <a:rPr lang="en-US" dirty="0" smtClean="0"/>
              <a:t> da </a:t>
            </a:r>
            <a:r>
              <a:rPr lang="en-US" dirty="0" err="1" smtClean="0"/>
              <a:t>danaxuli</a:t>
            </a:r>
            <a:r>
              <a:rPr lang="en-US" dirty="0" smtClean="0"/>
              <a:t> mas </a:t>
            </a:r>
            <a:r>
              <a:rPr lang="en-US" dirty="0" err="1" smtClean="0"/>
              <a:t>gaigivebuli</a:t>
            </a:r>
            <a:r>
              <a:rPr lang="en-US" dirty="0" smtClean="0"/>
              <a:t> </a:t>
            </a:r>
            <a:r>
              <a:rPr lang="en-US" dirty="0" err="1" smtClean="0"/>
              <a:t>aqvs</a:t>
            </a:r>
            <a:r>
              <a:rPr lang="en-US" dirty="0" smtClean="0"/>
              <a:t> </a:t>
            </a:r>
            <a:r>
              <a:rPr lang="en-US" dirty="0" err="1" smtClean="0"/>
              <a:t>CxubTan</a:t>
            </a:r>
            <a:r>
              <a:rPr lang="en-US" dirty="0" smtClean="0"/>
              <a:t>. </a:t>
            </a:r>
            <a:r>
              <a:rPr lang="en-US" dirty="0" err="1" smtClean="0"/>
              <a:t>sasqeso</a:t>
            </a:r>
            <a:r>
              <a:rPr lang="en-US" dirty="0" smtClean="0"/>
              <a:t> </a:t>
            </a:r>
            <a:r>
              <a:rPr lang="en-US" dirty="0" err="1" smtClean="0"/>
              <a:t>organoebis</a:t>
            </a:r>
            <a:r>
              <a:rPr lang="en-US" dirty="0" smtClean="0"/>
              <a:t> </a:t>
            </a:r>
            <a:r>
              <a:rPr lang="en-US" dirty="0" err="1" smtClean="0"/>
              <a:t>roli</a:t>
            </a:r>
            <a:r>
              <a:rPr lang="en-US" dirty="0" smtClean="0"/>
              <a:t> </a:t>
            </a:r>
            <a:r>
              <a:rPr lang="en-US" dirty="0" err="1" smtClean="0"/>
              <a:t>misTvis</a:t>
            </a:r>
            <a:r>
              <a:rPr lang="en-US" dirty="0" smtClean="0"/>
              <a:t> </a:t>
            </a:r>
            <a:r>
              <a:rPr lang="en-US" dirty="0" err="1" smtClean="0"/>
              <a:t>ar</a:t>
            </a:r>
            <a:r>
              <a:rPr lang="en-US" dirty="0" smtClean="0"/>
              <a:t> </a:t>
            </a:r>
            <a:r>
              <a:rPr lang="en-US" dirty="0" err="1" smtClean="0"/>
              <a:t>aris</a:t>
            </a:r>
            <a:r>
              <a:rPr lang="en-US" dirty="0" smtClean="0"/>
              <a:t> </a:t>
            </a:r>
            <a:r>
              <a:rPr lang="en-US" dirty="0" err="1" smtClean="0"/>
              <a:t>mTavari</a:t>
            </a:r>
            <a:r>
              <a:rPr lang="en-US" dirty="0" smtClean="0"/>
              <a:t>. </a:t>
            </a:r>
            <a:r>
              <a:rPr lang="en-US" dirty="0" err="1" smtClean="0"/>
              <a:t>misi</a:t>
            </a:r>
            <a:r>
              <a:rPr lang="en-US" dirty="0" smtClean="0"/>
              <a:t> </a:t>
            </a:r>
            <a:r>
              <a:rPr lang="en-US" dirty="0" err="1" smtClean="0"/>
              <a:t>aRqma</a:t>
            </a:r>
            <a:r>
              <a:rPr lang="en-US" dirty="0" smtClean="0"/>
              <a:t> </a:t>
            </a:r>
            <a:r>
              <a:rPr lang="en-US" dirty="0" err="1" smtClean="0"/>
              <a:t>imdenad</a:t>
            </a:r>
            <a:r>
              <a:rPr lang="en-US" dirty="0" smtClean="0"/>
              <a:t> </a:t>
            </a:r>
            <a:r>
              <a:rPr lang="en-US" dirty="0" err="1" smtClean="0"/>
              <a:t>scildeba</a:t>
            </a:r>
            <a:r>
              <a:rPr lang="en-US" dirty="0" smtClean="0"/>
              <a:t> </a:t>
            </a:r>
            <a:r>
              <a:rPr lang="en-US" dirty="0" err="1" smtClean="0"/>
              <a:t>nanax</a:t>
            </a:r>
            <a:r>
              <a:rPr lang="en-US" dirty="0" smtClean="0"/>
              <a:t> </a:t>
            </a:r>
            <a:r>
              <a:rPr lang="en-US" dirty="0" err="1" smtClean="0"/>
              <a:t>suraTs</a:t>
            </a:r>
            <a:r>
              <a:rPr lang="en-US" dirty="0" smtClean="0"/>
              <a:t>, rom </a:t>
            </a:r>
            <a:r>
              <a:rPr lang="en-US" dirty="0" err="1" smtClean="0"/>
              <a:t>iwvevs</a:t>
            </a:r>
            <a:r>
              <a:rPr lang="en-US" dirty="0" smtClean="0"/>
              <a:t> </a:t>
            </a:r>
            <a:r>
              <a:rPr lang="en-US" dirty="0" err="1" smtClean="0"/>
              <a:t>masSi</a:t>
            </a:r>
            <a:r>
              <a:rPr lang="en-US" dirty="0" smtClean="0"/>
              <a:t> </a:t>
            </a:r>
            <a:r>
              <a:rPr lang="en-US" dirty="0" err="1" smtClean="0"/>
              <a:t>mRelvarebas</a:t>
            </a:r>
            <a:r>
              <a:rPr lang="en-US" dirty="0" smtClean="0"/>
              <a:t> da </a:t>
            </a:r>
            <a:r>
              <a:rPr lang="en-US" dirty="0" err="1" smtClean="0"/>
              <a:t>SeuZlia</a:t>
            </a:r>
            <a:r>
              <a:rPr lang="en-US" dirty="0" smtClean="0"/>
              <a:t> </a:t>
            </a:r>
            <a:r>
              <a:rPr lang="en-US" dirty="0" err="1" smtClean="0"/>
              <a:t>daukavSiros</a:t>
            </a:r>
            <a:r>
              <a:rPr lang="en-US" dirty="0" smtClean="0"/>
              <a:t> </a:t>
            </a:r>
            <a:r>
              <a:rPr lang="en-US" dirty="0" err="1" smtClean="0"/>
              <a:t>mxolod</a:t>
            </a:r>
            <a:r>
              <a:rPr lang="en-US" dirty="0" smtClean="0"/>
              <a:t> </a:t>
            </a:r>
            <a:r>
              <a:rPr lang="en-US" dirty="0" err="1" smtClean="0"/>
              <a:t>bavSvuri</a:t>
            </a:r>
            <a:r>
              <a:rPr lang="en-US" dirty="0" smtClean="0"/>
              <a:t> </a:t>
            </a:r>
            <a:r>
              <a:rPr lang="en-US" dirty="0" err="1" smtClean="0"/>
              <a:t>gulubryvilo</a:t>
            </a:r>
            <a:r>
              <a:rPr lang="en-US" dirty="0" smtClean="0"/>
              <a:t> </a:t>
            </a:r>
            <a:r>
              <a:rPr lang="en-US" dirty="0" err="1" smtClean="0"/>
              <a:t>fiqrebi</a:t>
            </a:r>
            <a:endParaRPr lang="en-US" dirty="0"/>
          </a:p>
        </p:txBody>
      </p:sp>
      <p:sp>
        <p:nvSpPr>
          <p:cNvPr id="4" name="Slide Number Placeholder 3"/>
          <p:cNvSpPr>
            <a:spLocks noGrp="1"/>
          </p:cNvSpPr>
          <p:nvPr>
            <p:ph type="sldNum" sz="quarter" idx="10"/>
          </p:nvPr>
        </p:nvSpPr>
        <p:spPr/>
        <p:txBody>
          <a:bodyPr/>
          <a:lstStyle/>
          <a:p>
            <a:fld id="{EFBFACF1-B6D7-441A-B4F1-0E8630DA4083}" type="slidenum">
              <a:rPr lang="en-US" smtClean="0"/>
              <a:t>21</a:t>
            </a:fld>
            <a:endParaRPr lang="en-US"/>
          </a:p>
        </p:txBody>
      </p:sp>
    </p:spTree>
    <p:extLst>
      <p:ext uri="{BB962C8B-B14F-4D97-AF65-F5344CB8AC3E}">
        <p14:creationId xmlns:p14="http://schemas.microsoft.com/office/powerpoint/2010/main" val="2801280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42354D5-974A-43B5-AC8A-AF3FFFCEC8B6}"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2326661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2354D5-974A-43B5-AC8A-AF3FFFCEC8B6}"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982531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2354D5-974A-43B5-AC8A-AF3FFFCEC8B6}"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675055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2354D5-974A-43B5-AC8A-AF3FFFCEC8B6}"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2478120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2354D5-974A-43B5-AC8A-AF3FFFCEC8B6}"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192759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42354D5-974A-43B5-AC8A-AF3FFFCEC8B6}"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1954715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2354D5-974A-43B5-AC8A-AF3FFFCEC8B6}" type="datetimeFigureOut">
              <a:rPr lang="en-US" smtClean="0"/>
              <a:t>12/27/2021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2356875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2354D5-974A-43B5-AC8A-AF3FFFCEC8B6}" type="datetimeFigureOut">
              <a:rPr lang="en-US" smtClean="0"/>
              <a:t>12/27/2021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3759012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2354D5-974A-43B5-AC8A-AF3FFFCEC8B6}" type="datetimeFigureOut">
              <a:rPr lang="en-US" smtClean="0"/>
              <a:t>12/27/2021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1362186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2354D5-974A-43B5-AC8A-AF3FFFCEC8B6}"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485066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2354D5-974A-43B5-AC8A-AF3FFFCEC8B6}"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C22C0A-17E8-44E2-B380-4BEB346AD659}" type="slidenum">
              <a:rPr lang="en-US" smtClean="0"/>
              <a:t>‹#›</a:t>
            </a:fld>
            <a:endParaRPr lang="en-US"/>
          </a:p>
        </p:txBody>
      </p:sp>
    </p:spTree>
    <p:extLst>
      <p:ext uri="{BB962C8B-B14F-4D97-AF65-F5344CB8AC3E}">
        <p14:creationId xmlns:p14="http://schemas.microsoft.com/office/powerpoint/2010/main" val="794737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354D5-974A-43B5-AC8A-AF3FFFCEC8B6}" type="datetimeFigureOut">
              <a:rPr lang="en-US" smtClean="0"/>
              <a:t>12/27/2021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22C0A-17E8-44E2-B380-4BEB346AD659}" type="slidenum">
              <a:rPr lang="en-US" smtClean="0"/>
              <a:t>‹#›</a:t>
            </a:fld>
            <a:endParaRPr lang="en-US"/>
          </a:p>
        </p:txBody>
      </p:sp>
    </p:spTree>
    <p:extLst>
      <p:ext uri="{BB962C8B-B14F-4D97-AF65-F5344CB8AC3E}">
        <p14:creationId xmlns:p14="http://schemas.microsoft.com/office/powerpoint/2010/main" val="3782380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dirty="0" smtClean="0"/>
              <a:t>ბავშვთა მიმართ ძალადობა</a:t>
            </a:r>
            <a:endParaRPr lang="en-US" dirty="0"/>
          </a:p>
        </p:txBody>
      </p:sp>
      <p:sp>
        <p:nvSpPr>
          <p:cNvPr id="3" name="Subtitle 2"/>
          <p:cNvSpPr>
            <a:spLocks noGrp="1"/>
          </p:cNvSpPr>
          <p:nvPr>
            <p:ph type="subTitle" idx="1"/>
          </p:nvPr>
        </p:nvSpPr>
        <p:spPr>
          <a:xfrm>
            <a:off x="1524000" y="4981432"/>
            <a:ext cx="9144000" cy="1050877"/>
          </a:xfrm>
        </p:spPr>
        <p:txBody>
          <a:bodyPr>
            <a:normAutofit/>
          </a:bodyPr>
          <a:lstStyle/>
          <a:p>
            <a:pPr algn="r"/>
            <a:r>
              <a:rPr lang="ka-GE" dirty="0" smtClean="0"/>
              <a:t>2021</a:t>
            </a:r>
            <a:endParaRPr lang="en-US" dirty="0"/>
          </a:p>
        </p:txBody>
      </p:sp>
    </p:spTree>
    <p:extLst>
      <p:ext uri="{BB962C8B-B14F-4D97-AF65-F5344CB8AC3E}">
        <p14:creationId xmlns:p14="http://schemas.microsoft.com/office/powerpoint/2010/main" val="975408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08332"/>
          </a:xfrm>
        </p:spPr>
        <p:txBody>
          <a:bodyPr>
            <a:normAutofit/>
          </a:bodyPr>
          <a:lstStyle/>
          <a:p>
            <a:r>
              <a:rPr lang="ka-GE" sz="3000" b="1" dirty="0" smtClean="0"/>
              <a:t>ბავშვთა მიმართ ძალადობის რისკფაქტორები</a:t>
            </a:r>
            <a:endParaRPr lang="en-US" sz="3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09851948"/>
              </p:ext>
            </p:extLst>
          </p:nvPr>
        </p:nvGraphicFramePr>
        <p:xfrm>
          <a:off x="1" y="1023584"/>
          <a:ext cx="11996382" cy="5861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82199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7704"/>
            <a:ext cx="10515600" cy="549275"/>
          </a:xfrm>
        </p:spPr>
        <p:txBody>
          <a:bodyPr>
            <a:normAutofit/>
          </a:bodyPr>
          <a:lstStyle/>
          <a:p>
            <a:r>
              <a:rPr lang="ka-GE" sz="3000" b="1" dirty="0" smtClean="0"/>
              <a:t>ბავშვთა მიმართ ძალადობის ინდიკატორები</a:t>
            </a:r>
            <a:endParaRPr lang="en-US" sz="3000" b="1" dirty="0"/>
          </a:p>
        </p:txBody>
      </p:sp>
      <p:sp>
        <p:nvSpPr>
          <p:cNvPr id="3" name="Content Placeholder 2"/>
          <p:cNvSpPr>
            <a:spLocks noGrp="1"/>
          </p:cNvSpPr>
          <p:nvPr>
            <p:ph idx="1"/>
          </p:nvPr>
        </p:nvSpPr>
        <p:spPr>
          <a:xfrm>
            <a:off x="191069" y="996287"/>
            <a:ext cx="11818961" cy="5677468"/>
          </a:xfrm>
        </p:spPr>
        <p:txBody>
          <a:bodyPr>
            <a:normAutofit/>
          </a:bodyPr>
          <a:lstStyle/>
          <a:p>
            <a:r>
              <a:rPr lang="ka-GE" sz="2200" b="1" dirty="0" smtClean="0"/>
              <a:t>განვითარების სხვადასხვა სფეროს შეფერხება</a:t>
            </a:r>
            <a:r>
              <a:rPr lang="ka-GE" sz="2200" dirty="0" smtClean="0"/>
              <a:t>, რეგრესი ან ასაკთან შედარებით „დიდად“ წარმოჩენა;</a:t>
            </a:r>
          </a:p>
          <a:p>
            <a:r>
              <a:rPr lang="ka-GE" sz="2200" b="1" dirty="0" smtClean="0"/>
              <a:t>მშობლებთან არაადეკვატური ურთიერთობა/დამოკიდებულებები </a:t>
            </a:r>
            <a:r>
              <a:rPr lang="ka-GE" sz="2200" dirty="0" smtClean="0"/>
              <a:t>- ბავშვი ძალიან მგრძნობიარეა მშობლის გუნება-განწყობილების ცვლილების მიმართ; ცდილობს პოტენციური კონფლიქტის ჩახშობას, რასაც შედეგად მოჰყვება როლების ერთგვარი შეცვლა; მშობლის მიმართ ავლენს ამბივალენტურ დამოკიდებულებას- ეშინია და ამავე დროს, ცდილობს მისი გულის მოგებას, ავლენს ზრუნვასა და სითბოს;</a:t>
            </a:r>
          </a:p>
          <a:p>
            <a:r>
              <a:rPr lang="ka-GE" sz="2200" b="1" dirty="0" smtClean="0"/>
              <a:t>ფსიქოემოციური მდგომარეობის დარღვევა </a:t>
            </a:r>
            <a:r>
              <a:rPr lang="ka-GE" sz="2200" dirty="0" smtClean="0"/>
              <a:t>- დაბალი თვითშეფასება, შფოთვა, დეპრესია და სუიციდის მცდელობა;</a:t>
            </a:r>
          </a:p>
          <a:p>
            <a:r>
              <a:rPr lang="ka-GE" sz="2200" b="1" dirty="0" smtClean="0"/>
              <a:t>სასკოლო მიღწევების მკვეთრი დაქვეითება;</a:t>
            </a:r>
          </a:p>
          <a:p>
            <a:r>
              <a:rPr lang="ka-GE" sz="2200" b="1" dirty="0" smtClean="0"/>
              <a:t>ქცევის ცვლილება </a:t>
            </a:r>
            <a:r>
              <a:rPr lang="ka-GE" sz="2200" dirty="0" smtClean="0"/>
              <a:t>- იზოლაცია ან ზედმეტი აქტივობის, ზოგჯერ აგრესიის გამოვლენა.</a:t>
            </a:r>
          </a:p>
          <a:p>
            <a:pPr marL="0" indent="0" algn="ctr">
              <a:buNone/>
            </a:pPr>
            <a:r>
              <a:rPr lang="ka-GE" b="1" i="1" dirty="0" smtClean="0"/>
              <a:t>ოჯახში ძალადობის შემსწრე ბავშვები იგივე ნიშნებს ავლენენ, რასაც ძალადობის მსხვერპლი ბავშვები!!!</a:t>
            </a:r>
          </a:p>
          <a:p>
            <a:endParaRPr lang="ka-GE" dirty="0" smtClean="0"/>
          </a:p>
        </p:txBody>
      </p:sp>
    </p:spTree>
    <p:extLst>
      <p:ext uri="{BB962C8B-B14F-4D97-AF65-F5344CB8AC3E}">
        <p14:creationId xmlns:p14="http://schemas.microsoft.com/office/powerpoint/2010/main" val="1642202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17514"/>
          </a:xfrm>
        </p:spPr>
        <p:txBody>
          <a:bodyPr>
            <a:normAutofit fontScale="90000"/>
          </a:bodyPr>
          <a:lstStyle/>
          <a:p>
            <a:r>
              <a:rPr lang="ka-GE" sz="3000" b="1" dirty="0" smtClean="0"/>
              <a:t>ბავშვთა მიმართ ძალადობის ინდიკატორები - ზოგადი ფსიქოლოგიური მახასიათებლები, რაც ვლინდება კომუნიკაციის პროცესში</a:t>
            </a:r>
            <a:endParaRPr lang="en-US" sz="3000" b="1" dirty="0"/>
          </a:p>
        </p:txBody>
      </p:sp>
      <p:sp>
        <p:nvSpPr>
          <p:cNvPr id="3" name="Content Placeholder 2"/>
          <p:cNvSpPr>
            <a:spLocks noGrp="1"/>
          </p:cNvSpPr>
          <p:nvPr>
            <p:ph idx="1"/>
          </p:nvPr>
        </p:nvSpPr>
        <p:spPr>
          <a:xfrm>
            <a:off x="327546" y="1214651"/>
            <a:ext cx="11532358" cy="5445456"/>
          </a:xfrm>
        </p:spPr>
        <p:txBody>
          <a:bodyPr>
            <a:normAutofit/>
          </a:bodyPr>
          <a:lstStyle/>
          <a:p>
            <a:r>
              <a:rPr lang="ka-GE" sz="2200" b="1" dirty="0" smtClean="0"/>
              <a:t>საკუთარი თავის დადანაშაულება </a:t>
            </a:r>
            <a:r>
              <a:rPr lang="ka-GE" sz="2200" dirty="0" smtClean="0"/>
              <a:t>- ბავშვის თვლის, რომ მისი ქცევა, სურვილები, აზრები ან დამოკიდებულებები გახდა მის მიმართ ძალადობის მიზეზი;</a:t>
            </a:r>
          </a:p>
          <a:p>
            <a:r>
              <a:rPr lang="ka-GE" sz="2200" b="1" dirty="0" smtClean="0"/>
              <a:t>ძალადობის უარყოფა </a:t>
            </a:r>
            <a:r>
              <a:rPr lang="ka-GE" sz="2200" dirty="0" smtClean="0"/>
              <a:t>- კრიტიკულად ვერ აფასებს ურთიერთობებს, პრობლემას და თვლის, რომ განსაკუთრებული არაფერი ხდება;</a:t>
            </a:r>
          </a:p>
          <a:p>
            <a:r>
              <a:rPr lang="ka-GE" sz="2200" b="1" dirty="0" smtClean="0"/>
              <a:t>ძალადობის მიმართ მიმღებლობა </a:t>
            </a:r>
            <a:r>
              <a:rPr lang="ka-GE" sz="2200" dirty="0" smtClean="0"/>
              <a:t>- ბავშვის თვლის, რომ ძალადობა ჩვეულებრივი რამაა და „ეს ასეც უნდა მომხდარიყო“;</a:t>
            </a:r>
          </a:p>
          <a:p>
            <a:r>
              <a:rPr lang="ka-GE" sz="2200" b="1" dirty="0" smtClean="0"/>
              <a:t>მარტოობის განცდა- </a:t>
            </a:r>
            <a:r>
              <a:rPr lang="ka-GE" sz="2200" dirty="0" smtClean="0"/>
              <a:t>ბავშვი თვლის, რომ მისი მდგომარეობით არ შეიძლება ვინმე დაინტერესებული იყოს და უმჯობესია, შეეგუოს არსებულ ვითარებას;</a:t>
            </a:r>
          </a:p>
          <a:p>
            <a:r>
              <a:rPr lang="ka-GE" sz="2200" b="1" dirty="0" smtClean="0"/>
              <a:t>უნდობლობის განცდა- </a:t>
            </a:r>
            <a:r>
              <a:rPr lang="ka-GE" sz="2200" dirty="0" smtClean="0"/>
              <a:t>ბავშვი თვლის, რომ გულმოდგინე დამოკიდებულებას რეალურად არ იმსახურებს, რის გამოც ეჭვის თვალით უყურებს სხვების მიერ დახმარების ყოველგვარ მცდელობას;</a:t>
            </a:r>
            <a:endParaRPr lang="ka-GE" sz="2200" dirty="0"/>
          </a:p>
          <a:p>
            <a:r>
              <a:rPr lang="ka-GE" sz="2200" b="1" dirty="0" smtClean="0"/>
              <a:t>ქაოსი და ამბივალენტობა </a:t>
            </a:r>
            <a:r>
              <a:rPr lang="ka-GE" sz="2200" dirty="0" smtClean="0"/>
              <a:t>- ბავშვს უჭირს განსაზღვროს, როგორ მოქცევა იქნებოდა უკეთესი იმისათვის, რომ თავი დაეცვა მოძალადისაგან, მის წინააღმდეგ მოქმედება თუ მასთან კიდევ უფრო მეტად დაახლოება. </a:t>
            </a:r>
            <a:endParaRPr lang="en-US" sz="2200" dirty="0"/>
          </a:p>
        </p:txBody>
      </p:sp>
    </p:spTree>
    <p:extLst>
      <p:ext uri="{BB962C8B-B14F-4D97-AF65-F5344CB8AC3E}">
        <p14:creationId xmlns:p14="http://schemas.microsoft.com/office/powerpoint/2010/main" val="2474563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22696"/>
          </a:xfrm>
        </p:spPr>
        <p:txBody>
          <a:bodyPr>
            <a:normAutofit fontScale="90000"/>
          </a:bodyPr>
          <a:lstStyle/>
          <a:p>
            <a:r>
              <a:rPr lang="ka-GE" sz="3000" b="1" dirty="0" smtClean="0"/>
              <a:t>ბავშვთა მიმართ ძალადობის ინდიკატორები - დაცვის სტრატეგიები</a:t>
            </a:r>
            <a:endParaRPr lang="en-US" sz="3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3096454"/>
              </p:ext>
            </p:extLst>
          </p:nvPr>
        </p:nvGraphicFramePr>
        <p:xfrm>
          <a:off x="268288" y="1246188"/>
          <a:ext cx="11650662" cy="535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0349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8103"/>
          </a:xfrm>
        </p:spPr>
        <p:txBody>
          <a:bodyPr>
            <a:normAutofit/>
          </a:bodyPr>
          <a:lstStyle/>
          <a:p>
            <a:r>
              <a:rPr lang="ka-GE" sz="3000" b="1" dirty="0" smtClean="0"/>
              <a:t>შეტყობინების ძირითადი ბარიერები</a:t>
            </a:r>
            <a:endParaRPr lang="en-US" sz="3000" b="1" dirty="0"/>
          </a:p>
        </p:txBody>
      </p:sp>
      <p:sp>
        <p:nvSpPr>
          <p:cNvPr id="3" name="Content Placeholder 2"/>
          <p:cNvSpPr>
            <a:spLocks noGrp="1"/>
          </p:cNvSpPr>
          <p:nvPr>
            <p:ph idx="1"/>
          </p:nvPr>
        </p:nvSpPr>
        <p:spPr>
          <a:xfrm>
            <a:off x="268013" y="1150882"/>
            <a:ext cx="11524593" cy="5454869"/>
          </a:xfrm>
        </p:spPr>
        <p:txBody>
          <a:bodyPr>
            <a:normAutofit fontScale="70000" lnSpcReduction="20000"/>
          </a:bodyPr>
          <a:lstStyle/>
          <a:p>
            <a:r>
              <a:rPr lang="ka-GE" dirty="0" smtClean="0"/>
              <a:t>ვერ აცნობიერებს, რომ ძალადობის მსხვერპლია;</a:t>
            </a:r>
          </a:p>
          <a:p>
            <a:r>
              <a:rPr lang="ka-GE" dirty="0" smtClean="0"/>
              <a:t>ფიქრობენ, რომ მათ არავინ დაეხმარება, რადგან არავინ დაუჯერებს ან არავის ადარდებს მათი მდგომარეობა;</a:t>
            </a:r>
          </a:p>
          <a:p>
            <a:r>
              <a:rPr lang="ka-GE" dirty="0" smtClean="0"/>
              <a:t>ძალადობა ძალიან პირადულია, მოძალადესთან მისი კავშირის გათვალისწინებით;</a:t>
            </a:r>
          </a:p>
          <a:p>
            <a:r>
              <a:rPr lang="ka-GE" dirty="0" smtClean="0"/>
              <a:t>მომხდარში საკუთარ თავს ადანაშაულებს;</a:t>
            </a:r>
          </a:p>
          <a:p>
            <a:r>
              <a:rPr lang="ka-GE" dirty="0" smtClean="0"/>
              <a:t>ეშინია, რომ კიდევ უფრო მეტი ძალადობის მსხვერპლი გახდება;</a:t>
            </a:r>
          </a:p>
          <a:p>
            <a:r>
              <a:rPr lang="ka-GE" dirty="0" smtClean="0"/>
              <a:t>ეშინია, რომ მომხდარი გაშუქდება მედიის საშუალებით;</a:t>
            </a:r>
          </a:p>
          <a:p>
            <a:r>
              <a:rPr lang="ka-GE" dirty="0" smtClean="0"/>
              <a:t>თუ ძალადობა ისეთ ადგილას ან მდგომარეობაში მოხდა, სადაც ყოფნა აკრძალულია, არ სურს ამის გახმაურება;</a:t>
            </a:r>
          </a:p>
          <a:p>
            <a:r>
              <a:rPr lang="ka-GE" dirty="0" smtClean="0"/>
              <a:t>შფოთავს იმის შესახებ, თუ როგორ მიიღებენ ამას ახლობლები/მეგობრები- სცხვენიათ, რომ არ გამოჩნდეს „სულელი“, არ აღიქვან მსხვერპლად, არ შეიცოდონ. </a:t>
            </a:r>
          </a:p>
          <a:p>
            <a:r>
              <a:rPr lang="ka-GE" dirty="0" smtClean="0"/>
              <a:t>არ ფლობს ინფორმაციას იმის შესახებ, თუ რა მოხდება ფაქტის გახმაურების შემდეგ;</a:t>
            </a:r>
          </a:p>
          <a:p>
            <a:r>
              <a:rPr lang="ka-GE" dirty="0" smtClean="0"/>
              <a:t>არ სურს პოლიციასთან საქმის დაჭერა ანდა ფიქრობს, რომ პოლიცია ეფექტურად ვერ იმუშავებს;</a:t>
            </a:r>
          </a:p>
          <a:p>
            <a:r>
              <a:rPr lang="ka-GE" dirty="0" smtClean="0"/>
              <a:t>ნაკლებად სჯერა, რომ დამნაშავე დაისჯება;</a:t>
            </a:r>
          </a:p>
          <a:p>
            <a:r>
              <a:rPr lang="ka-GE" dirty="0" smtClean="0"/>
              <a:t>არ იცნობს სერვისებს, სამსახურებს, ვისაც შეიძლება დაუკავშირდეს;</a:t>
            </a:r>
          </a:p>
          <a:p>
            <a:r>
              <a:rPr lang="ka-GE" dirty="0" smtClean="0"/>
              <a:t>არ ჰყავს სანდო უფროსი/მეგობარი, რომელსაც გაუზიარებდა მომხდარის შესახებ. </a:t>
            </a:r>
          </a:p>
          <a:p>
            <a:endParaRPr lang="ka-GE" dirty="0" smtClean="0"/>
          </a:p>
        </p:txBody>
      </p:sp>
    </p:spTree>
    <p:extLst>
      <p:ext uri="{BB962C8B-B14F-4D97-AF65-F5344CB8AC3E}">
        <p14:creationId xmlns:p14="http://schemas.microsoft.com/office/powerpoint/2010/main" val="39208123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1706"/>
            <a:ext cx="10515600" cy="722696"/>
          </a:xfrm>
        </p:spPr>
        <p:txBody>
          <a:bodyPr>
            <a:normAutofit fontScale="90000"/>
          </a:bodyPr>
          <a:lstStyle/>
          <a:p>
            <a:r>
              <a:rPr lang="ka-GE" sz="3000" b="1" dirty="0" smtClean="0"/>
              <a:t>მწვავე და ქრონიკული ძალადობრივი გამოცდილების გრძელვადიანი შედეგები</a:t>
            </a:r>
            <a:endParaRPr lang="en-US" sz="3000" b="1" dirty="0"/>
          </a:p>
        </p:txBody>
      </p:sp>
      <p:sp>
        <p:nvSpPr>
          <p:cNvPr id="3" name="Content Placeholder 2"/>
          <p:cNvSpPr>
            <a:spLocks noGrp="1"/>
          </p:cNvSpPr>
          <p:nvPr>
            <p:ph idx="1"/>
          </p:nvPr>
        </p:nvSpPr>
        <p:spPr>
          <a:xfrm>
            <a:off x="252248" y="1072054"/>
            <a:ext cx="11761076" cy="5470635"/>
          </a:xfrm>
        </p:spPr>
        <p:txBody>
          <a:bodyPr>
            <a:normAutofit fontScale="62500" lnSpcReduction="20000"/>
          </a:bodyPr>
          <a:lstStyle/>
          <a:p>
            <a:pPr marL="0" indent="0">
              <a:buNone/>
            </a:pPr>
            <a:r>
              <a:rPr lang="ka-GE" b="1" dirty="0" smtClean="0"/>
              <a:t>ზე-სიფხიზლის მდგომარეობა</a:t>
            </a:r>
          </a:p>
          <a:p>
            <a:pPr>
              <a:buFont typeface="Wingdings" panose="05000000000000000000" pitchFamily="2" charset="2"/>
              <a:buChar char="ü"/>
            </a:pPr>
            <a:r>
              <a:rPr lang="ka-GE" dirty="0" smtClean="0"/>
              <a:t>გაძლიერებული შფოთვა და უიმედობა;</a:t>
            </a:r>
          </a:p>
          <a:p>
            <a:pPr>
              <a:buFont typeface="Wingdings" panose="05000000000000000000" pitchFamily="2" charset="2"/>
              <a:buChar char="ü"/>
            </a:pPr>
            <a:r>
              <a:rPr lang="ka-GE" dirty="0" smtClean="0"/>
              <a:t>საფრთხის ადეკვატურობის შეფასების უნარის დაქვეითება;</a:t>
            </a:r>
          </a:p>
          <a:p>
            <a:pPr>
              <a:buFont typeface="Wingdings" panose="05000000000000000000" pitchFamily="2" charset="2"/>
              <a:buChar char="ü"/>
            </a:pPr>
            <a:r>
              <a:rPr lang="ka-GE" dirty="0" smtClean="0"/>
              <a:t>მტრულობა და აგრესია;</a:t>
            </a:r>
          </a:p>
          <a:p>
            <a:pPr>
              <a:buFont typeface="Wingdings" panose="05000000000000000000" pitchFamily="2" charset="2"/>
              <a:buChar char="ü"/>
            </a:pPr>
            <a:r>
              <a:rPr lang="ka-GE" dirty="0" smtClean="0"/>
              <a:t>სოციალური იზოლაცია.</a:t>
            </a:r>
          </a:p>
          <a:p>
            <a:pPr marL="0" indent="0">
              <a:buNone/>
            </a:pPr>
            <a:r>
              <a:rPr lang="ka-GE" b="1" dirty="0" smtClean="0"/>
              <a:t>განდევნა-დავიწყება</a:t>
            </a:r>
          </a:p>
          <a:p>
            <a:pPr>
              <a:buFont typeface="Wingdings" panose="05000000000000000000" pitchFamily="2" charset="2"/>
              <a:buChar char="ü"/>
            </a:pPr>
            <a:r>
              <a:rPr lang="ka-GE" dirty="0" smtClean="0"/>
              <a:t>ტრავმული გამოცდილების რეპრესია ფსიქიკის მიერ, როგორც დაცვის მექანიზმი;</a:t>
            </a:r>
          </a:p>
          <a:p>
            <a:pPr>
              <a:buFont typeface="Wingdings" panose="05000000000000000000" pitchFamily="2" charset="2"/>
              <a:buChar char="ü"/>
            </a:pPr>
            <a:r>
              <a:rPr lang="ka-GE" dirty="0" smtClean="0"/>
              <a:t>განდევნილი შფოთვა შეიძლება გამოვლინდეს ემოციური ცვალებადობით, გაღზიანებადობის, ნევროტული სიმპტომების სახით.</a:t>
            </a:r>
          </a:p>
          <a:p>
            <a:pPr marL="0" indent="0">
              <a:buNone/>
            </a:pPr>
            <a:r>
              <a:rPr lang="ka-GE" b="1" dirty="0" smtClean="0"/>
              <a:t>პოსტ-ტრავმული სტრესული აშლილობა</a:t>
            </a:r>
          </a:p>
          <a:p>
            <a:pPr>
              <a:buFont typeface="Wingdings" panose="05000000000000000000" pitchFamily="2" charset="2"/>
              <a:buChar char="ü"/>
            </a:pPr>
            <a:r>
              <a:rPr lang="ka-GE" dirty="0" smtClean="0"/>
              <a:t>ბავშვი იტანჯება მატრავმირებელი მოვლენის მუდმივი აკვიატებული განცდით, მაგალითად ე.წ. „ფლეშბეკებით“ (წარსული მოგონების უეცარი გაცოცხლება) ან ღამის კოშმარებით. </a:t>
            </a:r>
          </a:p>
          <a:p>
            <a:pPr>
              <a:buFont typeface="Wingdings" panose="05000000000000000000" pitchFamily="2" charset="2"/>
              <a:buChar char="ü"/>
            </a:pPr>
            <a:r>
              <a:rPr lang="ka-GE" i="1" dirty="0" smtClean="0"/>
              <a:t>ყოველდღიური მოვლენების მიმართ გასადავებული ემოციები</a:t>
            </a:r>
          </a:p>
          <a:p>
            <a:pPr>
              <a:buFont typeface="Wingdings" panose="05000000000000000000" pitchFamily="2" charset="2"/>
              <a:buChar char="ü"/>
            </a:pPr>
            <a:r>
              <a:rPr lang="ka-GE" i="1" dirty="0" smtClean="0"/>
              <a:t>ძილის დარღვევები</a:t>
            </a:r>
          </a:p>
          <a:p>
            <a:pPr>
              <a:buFont typeface="Wingdings" panose="05000000000000000000" pitchFamily="2" charset="2"/>
              <a:buChar char="ü"/>
            </a:pPr>
            <a:r>
              <a:rPr lang="ka-GE" i="1" dirty="0" smtClean="0"/>
              <a:t>დანაშაულის განცდა</a:t>
            </a:r>
          </a:p>
          <a:p>
            <a:pPr>
              <a:buFont typeface="Wingdings" panose="05000000000000000000" pitchFamily="2" charset="2"/>
              <a:buChar char="ü"/>
            </a:pPr>
            <a:r>
              <a:rPr lang="ka-GE" i="1" dirty="0" smtClean="0"/>
              <a:t>ყურადღების კონცენტრაციის სირთულე</a:t>
            </a:r>
          </a:p>
          <a:p>
            <a:pPr marL="0" indent="0">
              <a:buNone/>
            </a:pPr>
            <a:r>
              <a:rPr lang="ka-GE" b="1" dirty="0" smtClean="0"/>
              <a:t>პრობლემური ანდა თვითდამაზიანებელი ქცევის ფორმირება</a:t>
            </a:r>
            <a:endParaRPr lang="en-US" b="1" dirty="0" smtClean="0"/>
          </a:p>
          <a:p>
            <a:pPr marL="0" indent="0">
              <a:buNone/>
            </a:pPr>
            <a:endParaRPr lang="en-US" dirty="0"/>
          </a:p>
        </p:txBody>
      </p:sp>
    </p:spTree>
    <p:extLst>
      <p:ext uri="{BB962C8B-B14F-4D97-AF65-F5344CB8AC3E}">
        <p14:creationId xmlns:p14="http://schemas.microsoft.com/office/powerpoint/2010/main" val="10345908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ka-GE" dirty="0" smtClean="0"/>
              <a:t>ბავშვთა მიმართ სექსუალური ძალადობა</a:t>
            </a:r>
            <a:endParaRPr lang="en-US" dirty="0"/>
          </a:p>
        </p:txBody>
      </p:sp>
    </p:spTree>
    <p:extLst>
      <p:ext uri="{BB962C8B-B14F-4D97-AF65-F5344CB8AC3E}">
        <p14:creationId xmlns:p14="http://schemas.microsoft.com/office/powerpoint/2010/main" val="1573644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000" b="1" dirty="0" smtClean="0"/>
              <a:t>ბავშვთა მიმართ ძალადობის ზოგადი სტატისტიკური მახასიათებლები</a:t>
            </a:r>
            <a:endParaRPr lang="en-US" sz="3000" b="1" dirty="0"/>
          </a:p>
        </p:txBody>
      </p:sp>
      <p:sp>
        <p:nvSpPr>
          <p:cNvPr id="3" name="Content Placeholder 2"/>
          <p:cNvSpPr>
            <a:spLocks noGrp="1"/>
          </p:cNvSpPr>
          <p:nvPr>
            <p:ph idx="1"/>
          </p:nvPr>
        </p:nvSpPr>
        <p:spPr/>
        <p:txBody>
          <a:bodyPr>
            <a:normAutofit fontScale="92500"/>
          </a:bodyPr>
          <a:lstStyle/>
          <a:p>
            <a:r>
              <a:rPr lang="ka-GE" sz="2400" dirty="0" smtClean="0"/>
              <a:t>სექსუალური ძალადობის მსხვერპლ ბავშვთა და მოზარდთა 1/3-ს ბიჭები, ხოლო 2/3-ს გოგონები წარმოადგენენ;</a:t>
            </a:r>
          </a:p>
          <a:p>
            <a:r>
              <a:rPr lang="ka-GE" sz="2400" dirty="0" smtClean="0"/>
              <a:t>მოძალადეთა უმრავლესობას, დაახლოებით, 90%-ს მამაკაცები წარმოადგენენ;</a:t>
            </a:r>
          </a:p>
          <a:p>
            <a:pPr lvl="0"/>
            <a:r>
              <a:rPr lang="ka-GE" sz="2400" dirty="0" smtClean="0"/>
              <a:t>მოძალადეთა 71</a:t>
            </a:r>
            <a:r>
              <a:rPr lang="ka-GE" sz="2400" dirty="0"/>
              <a:t>% 35 წელზე </a:t>
            </a:r>
            <a:r>
              <a:rPr lang="ka-GE" sz="2400" dirty="0" smtClean="0"/>
              <a:t>ნაკლები ასაკისაა</a:t>
            </a:r>
            <a:r>
              <a:rPr lang="ka-GE" sz="2400" dirty="0"/>
              <a:t>;</a:t>
            </a:r>
            <a:endParaRPr lang="en-US" sz="2400" dirty="0"/>
          </a:p>
          <a:p>
            <a:pPr lvl="0"/>
            <a:r>
              <a:rPr lang="ka-GE" sz="2400" dirty="0"/>
              <a:t>სექსუალური ძალადობის განმახორციელებელი პირების საშუალო ასაკი </a:t>
            </a:r>
            <a:r>
              <a:rPr lang="ka-GE" sz="2400" dirty="0" smtClean="0"/>
              <a:t>30 წელია;</a:t>
            </a:r>
            <a:endParaRPr lang="en-US" sz="2400" dirty="0"/>
          </a:p>
          <a:p>
            <a:r>
              <a:rPr lang="ka-GE" sz="2400" dirty="0" smtClean="0"/>
              <a:t>სექსუალური ძალადობის მსხვერპლ ბავშვთა 20% 6 წლამდე ასაკისაა;</a:t>
            </a:r>
          </a:p>
          <a:p>
            <a:r>
              <a:rPr lang="ka-GE" sz="2400" dirty="0" smtClean="0"/>
              <a:t>განსაკუთრებით მოწყვლადნი არიან ბავშვები და მოზარდები 7-დან 13 წლამდე;</a:t>
            </a:r>
          </a:p>
          <a:p>
            <a:r>
              <a:rPr lang="ka-GE" sz="2400" dirty="0" smtClean="0"/>
              <a:t>შემთხვევათა 75-90%-ს ახორციელებენ ადამიანები, რომლებსაც ბავშვები ენდობიან, რადგან არიან ოჯახის წევრები ან ახლობლები. </a:t>
            </a:r>
            <a:endParaRPr lang="en-US" sz="2400" dirty="0"/>
          </a:p>
        </p:txBody>
      </p:sp>
    </p:spTree>
    <p:extLst>
      <p:ext uri="{BB962C8B-B14F-4D97-AF65-F5344CB8AC3E}">
        <p14:creationId xmlns:p14="http://schemas.microsoft.com/office/powerpoint/2010/main" val="1544601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5939"/>
            <a:ext cx="10515600" cy="486213"/>
          </a:xfrm>
        </p:spPr>
        <p:txBody>
          <a:bodyPr>
            <a:normAutofit fontScale="90000"/>
          </a:bodyPr>
          <a:lstStyle/>
          <a:p>
            <a:r>
              <a:rPr lang="ka-GE" sz="3000" b="1" dirty="0" smtClean="0"/>
              <a:t>ბუნებრივი და ჯანსაღი სექსუალური ქცევის ნიშნები</a:t>
            </a:r>
            <a:endParaRPr lang="en-US" sz="3000" b="1" dirty="0"/>
          </a:p>
        </p:txBody>
      </p:sp>
      <p:sp>
        <p:nvSpPr>
          <p:cNvPr id="3" name="Content Placeholder 2"/>
          <p:cNvSpPr>
            <a:spLocks noGrp="1"/>
          </p:cNvSpPr>
          <p:nvPr>
            <p:ph idx="1"/>
          </p:nvPr>
        </p:nvSpPr>
        <p:spPr>
          <a:xfrm>
            <a:off x="252248" y="788276"/>
            <a:ext cx="11556124" cy="5388687"/>
          </a:xfrm>
        </p:spPr>
        <p:txBody>
          <a:bodyPr>
            <a:normAutofit/>
          </a:bodyPr>
          <a:lstStyle/>
          <a:p>
            <a:r>
              <a:rPr lang="ka-GE" sz="2200" dirty="0" smtClean="0"/>
              <a:t>სექსუალურ თამაშებსა და გამოკვლევებში მონაწილეობენ ერთი და იმავე ასაკის, განვითარების დონის მქონე ბავშვები;</a:t>
            </a:r>
          </a:p>
          <a:p>
            <a:r>
              <a:rPr lang="ka-GE" sz="2200" dirty="0" smtClean="0"/>
              <a:t>ბავშვები, რომლებიც სექსუალურ გამოკვლევებს მიმართავენ, ჩვეულებრივ, დიდ დროს ატარებენ ერთად და ერთად თამაშობენ სხვადასხვა თამაშებს და ახორციელებენ სხვადასხვა გამოკვლევებს, მათ შორის სქესისაც;</a:t>
            </a:r>
          </a:p>
          <a:p>
            <a:r>
              <a:rPr lang="ka-GE" sz="2200" dirty="0" smtClean="0"/>
              <a:t>ეს ორმხრივი, ერთობლივი გამოკვლევაა, რომლის დროსაც მონაწილეები როლებს ცვლიან;</a:t>
            </a:r>
          </a:p>
          <a:p>
            <a:r>
              <a:rPr lang="ka-GE" sz="2200" dirty="0" smtClean="0"/>
              <a:t>ბავშვები არ ფიქსირდებიან ერთ თამაშზე, ხშირად იცვლება თამაშის კონტენტი. სექსუალურ გამოკვლევაზე მიმართული თამაშის დროც შეზღუდულია;</a:t>
            </a:r>
          </a:p>
          <a:p>
            <a:r>
              <a:rPr lang="ka-GE" sz="2200" dirty="0" smtClean="0"/>
              <a:t>თუ მოზრდილი შეუსწრებს ბავშვებს სექსუალური თამაშის დროს, ბავშვები გამოხატავენ სირცხვილსა და შეწუხებას;</a:t>
            </a:r>
          </a:p>
          <a:p>
            <a:r>
              <a:rPr lang="ka-GE" sz="2200" dirty="0" smtClean="0"/>
              <a:t>ბავშვის ბუნებრივ სექსუალურ ქცევაში (თამაში, ცნობისმოყვარეობის გამოვლენა) არ შეინიშნება აგრესია, მანიპულაცია;</a:t>
            </a:r>
          </a:p>
          <a:p>
            <a:r>
              <a:rPr lang="ka-GE" sz="2200" dirty="0" smtClean="0"/>
              <a:t>სექსუალურ თამაშებში მონაწილე ბავშვის განმარტებები ლოგიკურია და ცდილობს ახსნას, რას და რატომ აკეთებდა (მაგ; თამაშობდა „ექიმობანას“). </a:t>
            </a:r>
            <a:endParaRPr lang="en-US" sz="2200" dirty="0"/>
          </a:p>
        </p:txBody>
      </p:sp>
    </p:spTree>
    <p:extLst>
      <p:ext uri="{BB962C8B-B14F-4D97-AF65-F5344CB8AC3E}">
        <p14:creationId xmlns:p14="http://schemas.microsoft.com/office/powerpoint/2010/main" val="2476106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96116"/>
          </a:xfrm>
        </p:spPr>
        <p:txBody>
          <a:bodyPr>
            <a:normAutofit fontScale="90000"/>
          </a:bodyPr>
          <a:lstStyle/>
          <a:p>
            <a:r>
              <a:rPr lang="ka-GE" sz="3000" b="1" dirty="0" smtClean="0"/>
              <a:t>სექსუალური ძალადობის მსხვერპლი ბავშვის ქცევითი მახასიათებლები</a:t>
            </a:r>
            <a:endParaRPr lang="en-US" sz="3000" b="1" dirty="0"/>
          </a:p>
        </p:txBody>
      </p:sp>
      <p:sp>
        <p:nvSpPr>
          <p:cNvPr id="3" name="Content Placeholder 2"/>
          <p:cNvSpPr>
            <a:spLocks noGrp="1"/>
          </p:cNvSpPr>
          <p:nvPr>
            <p:ph idx="1"/>
          </p:nvPr>
        </p:nvSpPr>
        <p:spPr>
          <a:xfrm>
            <a:off x="395785" y="1825625"/>
            <a:ext cx="11395881" cy="4738948"/>
          </a:xfrm>
        </p:spPr>
        <p:txBody>
          <a:bodyPr>
            <a:normAutofit fontScale="77500" lnSpcReduction="20000"/>
          </a:bodyPr>
          <a:lstStyle/>
          <a:p>
            <a:r>
              <a:rPr lang="ka-GE" sz="2400" dirty="0" smtClean="0"/>
              <a:t>„სხეულის საზღვრის“ დარღვევა: განსაკუთრებული ჩაკეტილობა და დისტანცირებულობა ან სოციალური და პირადი დისტანციის მიზანმიმართული რღვევა.</a:t>
            </a:r>
          </a:p>
          <a:p>
            <a:pPr marL="0" indent="0">
              <a:buNone/>
            </a:pPr>
            <a:endParaRPr lang="ka-GE" sz="2400" dirty="0" smtClean="0"/>
          </a:p>
          <a:p>
            <a:pPr marL="0" indent="0">
              <a:buNone/>
            </a:pPr>
            <a:r>
              <a:rPr lang="ka-GE" sz="2400" b="1" dirty="0" smtClean="0"/>
              <a:t>სკოლამდელები:</a:t>
            </a:r>
          </a:p>
          <a:p>
            <a:r>
              <a:rPr lang="ka-GE" sz="2400" dirty="0" smtClean="0"/>
              <a:t>შფოთვა, გრძნობების ქაოსი, ბრალეულობა, სირცხვილი, ზიზღი, უმწეობა, საკუთარი „გაფუჭებულობის“ განცდა, ქცევის დარღვევები- აგრესია, რეგრესი, მასტურბაცია, გაუცხოება და სექსუალური თამაშები. </a:t>
            </a:r>
          </a:p>
          <a:p>
            <a:pPr marL="0" indent="0">
              <a:buNone/>
            </a:pPr>
            <a:endParaRPr lang="ka-GE" sz="2400" dirty="0" smtClean="0"/>
          </a:p>
          <a:p>
            <a:pPr marL="0" indent="0">
              <a:buNone/>
            </a:pPr>
            <a:r>
              <a:rPr lang="ka-GE" sz="2400" b="1" dirty="0" smtClean="0"/>
              <a:t>უმცროსი სასკოლო ასაკის ბავშვები:</a:t>
            </a:r>
          </a:p>
          <a:p>
            <a:r>
              <a:rPr lang="ka-GE" sz="2400" dirty="0" smtClean="0"/>
              <a:t>უფროსების მიმართ წინააღმდეგობრივი გრძნობები და ოჯახური როლების განსაზღვრის სირთულე; განმარტოება ან აგრესია; დუმილი ან მოულოდნელი ალაპარაკება; ძილის დარღვევები; სექსუალური ხასიათის თამაშები სხვა ბავშვებთან; „ბინძური სხეულის“ შეგრძნება.</a:t>
            </a:r>
          </a:p>
          <a:p>
            <a:pPr marL="0" indent="0">
              <a:buNone/>
            </a:pPr>
            <a:endParaRPr lang="ka-GE" sz="2400" dirty="0" smtClean="0"/>
          </a:p>
          <a:p>
            <a:pPr marL="0" indent="0">
              <a:buNone/>
            </a:pPr>
            <a:r>
              <a:rPr lang="ka-GE" sz="2400" b="1" dirty="0" smtClean="0"/>
              <a:t>მოზარდები:</a:t>
            </a:r>
          </a:p>
          <a:p>
            <a:r>
              <a:rPr lang="ka-GE" sz="2400" dirty="0" smtClean="0"/>
              <a:t>დეპრესიული მდგომარეობა, დანაკარგის განცდა. ქცევითი გამოვლინებები- იზოლაცია, სხვა ბავშვებით მანიპულირება სექსუალური სიამოვნების მიღების მიზნი;  წინააღმდეგობრივი ქცევა; ოპოზიციურობა. </a:t>
            </a:r>
          </a:p>
          <a:p>
            <a:pPr marL="0" indent="0">
              <a:buNone/>
            </a:pPr>
            <a:endParaRPr lang="ka-GE" dirty="0" smtClean="0"/>
          </a:p>
          <a:p>
            <a:pPr>
              <a:buFont typeface="Wingdings" panose="05000000000000000000" pitchFamily="2" charset="2"/>
              <a:buChar char="ü"/>
            </a:pPr>
            <a:endParaRPr lang="en-US" dirty="0"/>
          </a:p>
        </p:txBody>
      </p:sp>
    </p:spTree>
    <p:extLst>
      <p:ext uri="{BB962C8B-B14F-4D97-AF65-F5344CB8AC3E}">
        <p14:creationId xmlns:p14="http://schemas.microsoft.com/office/powerpoint/2010/main" val="3896777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განსახილველი საკითხები</a:t>
            </a:r>
            <a:endParaRPr lang="en-US" dirty="0"/>
          </a:p>
        </p:txBody>
      </p:sp>
      <p:sp>
        <p:nvSpPr>
          <p:cNvPr id="3" name="Content Placeholder 2"/>
          <p:cNvSpPr>
            <a:spLocks noGrp="1"/>
          </p:cNvSpPr>
          <p:nvPr>
            <p:ph idx="1"/>
          </p:nvPr>
        </p:nvSpPr>
        <p:spPr/>
        <p:txBody>
          <a:bodyPr>
            <a:normAutofit/>
          </a:bodyPr>
          <a:lstStyle/>
          <a:p>
            <a:r>
              <a:rPr lang="ka-GE" sz="2000" dirty="0" smtClean="0"/>
              <a:t>ცნებების დეფინიცია;</a:t>
            </a:r>
          </a:p>
          <a:p>
            <a:pPr marL="0" indent="0">
              <a:buNone/>
            </a:pPr>
            <a:endParaRPr lang="ka-GE" sz="2000" dirty="0" smtClean="0"/>
          </a:p>
          <a:p>
            <a:r>
              <a:rPr lang="ka-GE" sz="2000" dirty="0" smtClean="0"/>
              <a:t>ბავშვთა მიმართ ძალადობის ეპიდემიოლოგია;</a:t>
            </a:r>
          </a:p>
          <a:p>
            <a:pPr marL="0" indent="0">
              <a:buNone/>
            </a:pPr>
            <a:endParaRPr lang="ka-GE" sz="2000" dirty="0" smtClean="0"/>
          </a:p>
          <a:p>
            <a:r>
              <a:rPr lang="ka-GE" sz="2000" dirty="0" smtClean="0"/>
              <a:t>ბავშვთა მიმართ ძალადობის რისკფაქტორები, ინდიკატორები და შედეგები;</a:t>
            </a:r>
          </a:p>
          <a:p>
            <a:pPr marL="0" indent="0">
              <a:buNone/>
            </a:pPr>
            <a:endParaRPr lang="ka-GE" sz="2000" dirty="0" smtClean="0"/>
          </a:p>
          <a:p>
            <a:r>
              <a:rPr lang="ka-GE" sz="2000" dirty="0" smtClean="0"/>
              <a:t>ბავშვთა მიმართ სექსუალური ძალადობა - მსხვერპლის და მოძალადის მახასიათებლები, შეტყობინების ბარიერები და შეტყობინების სანდოობა;</a:t>
            </a:r>
          </a:p>
          <a:p>
            <a:pPr marL="0" indent="0">
              <a:buNone/>
            </a:pPr>
            <a:endParaRPr lang="ka-GE" sz="2000" dirty="0" smtClean="0"/>
          </a:p>
          <a:p>
            <a:r>
              <a:rPr lang="ka-GE" sz="2000" dirty="0" smtClean="0"/>
              <a:t>კომუნიკაცია ძალადობის მსხვერპლ ბავშვთან.</a:t>
            </a:r>
            <a:endParaRPr lang="en-US" sz="2000" dirty="0"/>
          </a:p>
        </p:txBody>
      </p:sp>
    </p:spTree>
    <p:extLst>
      <p:ext uri="{BB962C8B-B14F-4D97-AF65-F5344CB8AC3E}">
        <p14:creationId xmlns:p14="http://schemas.microsoft.com/office/powerpoint/2010/main" val="3151944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6309"/>
          </a:xfrm>
        </p:spPr>
        <p:txBody>
          <a:bodyPr>
            <a:normAutofit fontScale="90000"/>
          </a:bodyPr>
          <a:lstStyle/>
          <a:p>
            <a:r>
              <a:rPr lang="ka-GE" sz="3000" b="1" dirty="0" smtClean="0"/>
              <a:t>რატომ არ იჯერებენ ანდა არ რეაგირებენ მშობლები ბავშვის შეტყობინებაზე?</a:t>
            </a:r>
            <a:endParaRPr lang="en-US" sz="3000" b="1" dirty="0"/>
          </a:p>
        </p:txBody>
      </p:sp>
      <p:sp>
        <p:nvSpPr>
          <p:cNvPr id="3" name="Content Placeholder 2"/>
          <p:cNvSpPr>
            <a:spLocks noGrp="1"/>
          </p:cNvSpPr>
          <p:nvPr>
            <p:ph idx="1"/>
          </p:nvPr>
        </p:nvSpPr>
        <p:spPr>
          <a:xfrm>
            <a:off x="309389" y="1344058"/>
            <a:ext cx="11721029" cy="5332164"/>
          </a:xfrm>
        </p:spPr>
        <p:txBody>
          <a:bodyPr>
            <a:normAutofit fontScale="62500" lnSpcReduction="20000"/>
          </a:bodyPr>
          <a:lstStyle/>
          <a:p>
            <a:r>
              <a:rPr lang="ka-GE" dirty="0" smtClean="0"/>
              <a:t>მიღებული ინფორმაცია იმდენად მატრავმირებელია, რომ მშობელი არჩევს დაიჯეროს, რომ ბავშვი ტყუის;</a:t>
            </a:r>
          </a:p>
          <a:p>
            <a:r>
              <a:rPr lang="ka-GE" dirty="0" smtClean="0"/>
              <a:t>„სკანდალის ჩახშობის“ (სოციუმის აზრი ბავშვისა და თავად მშობლის შესახებ, სამსახურეობრივი საქმიანობის პრობლემები და სხვა) მიზნით, ცდილობს ფაქტების მინიმიზაციას;</a:t>
            </a:r>
          </a:p>
          <a:p>
            <a:r>
              <a:rPr lang="ka-GE" dirty="0"/>
              <a:t>სირცხვილის განცდის გამო ცდილობს შემთხვევა არ </a:t>
            </a:r>
            <a:r>
              <a:rPr lang="ka-GE" dirty="0" smtClean="0"/>
              <a:t>გახმაურდეს;</a:t>
            </a:r>
            <a:endParaRPr lang="ka-GE" dirty="0"/>
          </a:p>
          <a:p>
            <a:r>
              <a:rPr lang="ka-GE" dirty="0" smtClean="0"/>
              <a:t>როდესაც მოძალადე ახლობელია, დასაწყისში შეიძლება გაჩნდეს შეუთავსებლობა/დისონანსი, მოძალადის პიროვნების მიმართ დამოკიდებულებასა და მის მიერ განხორციელებულ ქცევას შორის;</a:t>
            </a:r>
          </a:p>
          <a:p>
            <a:r>
              <a:rPr lang="ka-GE" dirty="0" smtClean="0"/>
              <a:t>გაცნობიერებულად თუ გაუცნობიერებლად, მშობელმა შეიძლება ბავშვი დაადანაშაულოს ოჯახური ცხოვრების ყოველდღიურობაში შექმნილი დისბალანსის გამო. </a:t>
            </a:r>
          </a:p>
          <a:p>
            <a:pPr marL="0" indent="0">
              <a:buNone/>
            </a:pPr>
            <a:endParaRPr lang="ka-GE" dirty="0" smtClean="0"/>
          </a:p>
          <a:p>
            <a:pPr>
              <a:buFont typeface="Wingdings" panose="05000000000000000000" pitchFamily="2" charset="2"/>
              <a:buChar char="ü"/>
            </a:pPr>
            <a:r>
              <a:rPr lang="ka-GE" dirty="0" smtClean="0"/>
              <a:t>ინცესტის შემთხვევაში, დედების მხოლოდ უმცირესობა წყვეტს მოძალადესთან კომუნიკაციას </a:t>
            </a:r>
            <a:r>
              <a:rPr lang="ka-GE" dirty="0"/>
              <a:t>მყისიერად</a:t>
            </a:r>
            <a:r>
              <a:rPr lang="ka-GE" dirty="0" smtClean="0"/>
              <a:t> და მიმართავს შვილის დაცვისთვის საჭირო ზომებს;</a:t>
            </a:r>
          </a:p>
          <a:p>
            <a:pPr>
              <a:buFont typeface="Wingdings" panose="05000000000000000000" pitchFamily="2" charset="2"/>
              <a:buChar char="ü"/>
            </a:pPr>
            <a:r>
              <a:rPr lang="ka-GE" dirty="0" smtClean="0"/>
              <a:t>მსგავს შემთხვევებში, დედებს, მეტწილად,  აქვთ გაორებული და პასიური დამოკიდებულება, რომლის მიზეზიც შეიძლება იყოს მოძალადის მიმართ ემოციური დამოკიდებულება; შვილის (იმ შემთხვევაში, თუ მსხვერპლი გოგონაა) „სხვა ქალად“ აღქმა; დედის როლის (ვალდებულებებისა და პასუხისმგებლობების) გაცნობიერების პრობლემა; სექსუალური ძალადობის გამოცდილება წარსულში. </a:t>
            </a:r>
          </a:p>
          <a:p>
            <a:pPr marL="0" indent="0" algn="ctr">
              <a:buNone/>
            </a:pPr>
            <a:r>
              <a:rPr lang="ka-GE" i="1" dirty="0" smtClean="0"/>
              <a:t>მშობლების მსგავსი რეაქცია ბავშვში ბადებს გაურკვევლობის განცდას, რაც ხელს უშლის დააღწიოს თავი მოძალადეს. მოგვიანებით, კი განიცდის იმედგაცრუებას მშობლების მიმართ, რაც შეიძლება გამოვლინდეს თვითდამაზიანებელი ან აგრესიული ქცევის სახით. </a:t>
            </a:r>
          </a:p>
          <a:p>
            <a:endParaRPr lang="ka-GE" dirty="0" smtClean="0"/>
          </a:p>
          <a:p>
            <a:endParaRPr lang="en-US" dirty="0"/>
          </a:p>
        </p:txBody>
      </p:sp>
    </p:spTree>
    <p:extLst>
      <p:ext uri="{BB962C8B-B14F-4D97-AF65-F5344CB8AC3E}">
        <p14:creationId xmlns:p14="http://schemas.microsoft.com/office/powerpoint/2010/main" val="3895659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5545"/>
          </a:xfrm>
        </p:spPr>
        <p:txBody>
          <a:bodyPr>
            <a:noAutofit/>
          </a:bodyPr>
          <a:lstStyle/>
          <a:p>
            <a:r>
              <a:rPr lang="ka-GE" sz="3000" b="1" dirty="0" smtClean="0"/>
              <a:t>შეიძლება თუ არა ბავშვი აკეთებდეს ცრუ შეტყობინებას მასზე განხორციელებული სექსუალური ძალადობის შესახებ?</a:t>
            </a:r>
            <a:endParaRPr lang="en-US" sz="3000" b="1" dirty="0"/>
          </a:p>
        </p:txBody>
      </p:sp>
      <p:sp>
        <p:nvSpPr>
          <p:cNvPr id="3" name="Content Placeholder 2"/>
          <p:cNvSpPr>
            <a:spLocks noGrp="1"/>
          </p:cNvSpPr>
          <p:nvPr>
            <p:ph idx="1"/>
          </p:nvPr>
        </p:nvSpPr>
        <p:spPr>
          <a:xfrm>
            <a:off x="297455" y="1542361"/>
            <a:ext cx="11611779" cy="4634602"/>
          </a:xfrm>
        </p:spPr>
        <p:txBody>
          <a:bodyPr>
            <a:noAutofit/>
          </a:bodyPr>
          <a:lstStyle/>
          <a:p>
            <a:r>
              <a:rPr lang="ka-GE" sz="1600" dirty="0" smtClean="0"/>
              <a:t>ბავშვის მიერ გამოგონილი ან გადასხვაფერებული ყველა ამბავი კავშირშია მის ასაკთან, მისთვის კარგად ნაცნობ გარემოსთან ან მის საქმიანობასთან;</a:t>
            </a:r>
          </a:p>
          <a:p>
            <a:r>
              <a:rPr lang="ka-GE" sz="1600" dirty="0" smtClean="0"/>
              <a:t>უფროსებს შორის სექსუალური ურთიეთობის სფერო მისთვის სრულიად უცნობია და სცდება მისი გაგების საზღვრებს;</a:t>
            </a:r>
          </a:p>
          <a:p>
            <a:r>
              <a:rPr lang="ka-GE" sz="1600" dirty="0" smtClean="0"/>
              <a:t>ბავშვს არ შესწევს უნარი წარმოიდგინოს და დაწვრილებით აღწეროს სექსუალური აქტი, თუ იგი მას არ შესწრებია, ან თავად არ არის ძალადობრივი ზემოქმედების მსხვერპლი.</a:t>
            </a:r>
          </a:p>
          <a:p>
            <a:r>
              <a:rPr lang="ka-GE" sz="1600" dirty="0" smtClean="0"/>
              <a:t>სქესობრივ ცხოვრებას ადრეულად ნაზიარევი ბავშვებიც კი, ვერ ხვდებიან გაუკუღმართებულ სექსუალურ ურთიერთობას და არ შესწევთ უნარი, მოიგონონ ამბავი ამ საკითხზე. </a:t>
            </a:r>
          </a:p>
          <a:p>
            <a:r>
              <a:rPr lang="ka-GE" sz="1600" dirty="0" smtClean="0"/>
              <a:t>სექსუალური ფანტაზიაბის არსებობა სრულებით ნორმალური მოვლენაა, მაგრამ ძალიან ცოტა ბავშვი ყვება ამის შესახებ და მათი უმრავლესობა, როგორც მოგვიანებით ვლინდება, ძალადობის მსხვერპლია.  </a:t>
            </a:r>
          </a:p>
          <a:p>
            <a:r>
              <a:rPr lang="ka-GE" sz="1600" dirty="0" smtClean="0"/>
              <a:t>არსებობს მოსაზრება, რომ ბავშვები მშობლების კარნახით (მშობლები, რომელტაც აქვთ გარკვეული მოტივი) აკეთებენ შეტყობინებას. ძნელად მისაღწევია, ბავშვს დააზეპირებინო ის საკითხები, რომლის შინაარსიც არ ესმის. </a:t>
            </a:r>
          </a:p>
          <a:p>
            <a:r>
              <a:rPr lang="ka-GE" sz="1600" dirty="0" smtClean="0"/>
              <a:t>იმ შემთხვევაში, როცა ბავშვი მსგავს ისტორიას იგონებს საკუთარი თავის შესახებ ან ყვება ნაკარნახევს, ვლინდება, რომ ნამდვილად არის არასასურველი სექსუალური მოპყრობის მსხვერპლი;</a:t>
            </a:r>
          </a:p>
          <a:p>
            <a:r>
              <a:rPr lang="ka-GE" sz="1600" dirty="0" smtClean="0"/>
              <a:t>მოზარდებს შესწევთ მეტი ძალა გამოიგონონ ბრალდება, თუმცა ამგვარი ბრალდების უკან ხშირად დგას სხვადასხვა ფორმის ძალადობა და ამ ძალადობრივი გარემოსგან თავის დაწევის სურვილი. </a:t>
            </a:r>
            <a:endParaRPr lang="en-US" sz="1600" dirty="0"/>
          </a:p>
        </p:txBody>
      </p:sp>
    </p:spTree>
    <p:extLst>
      <p:ext uri="{BB962C8B-B14F-4D97-AF65-F5344CB8AC3E}">
        <p14:creationId xmlns:p14="http://schemas.microsoft.com/office/powerpoint/2010/main" val="3256729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8258"/>
          </a:xfrm>
        </p:spPr>
        <p:txBody>
          <a:bodyPr>
            <a:noAutofit/>
          </a:bodyPr>
          <a:lstStyle/>
          <a:p>
            <a:r>
              <a:rPr lang="ka-GE" sz="2500" b="1" dirty="0"/>
              <a:t>შეიძლება თუ არა ბავშვი აკეთებდეს ცრუ შეტყობინებას მასზე განხორციელებული სექსუალური ძალადობის შესახებ?</a:t>
            </a:r>
            <a:endParaRPr lang="en-US" sz="2500" dirty="0"/>
          </a:p>
        </p:txBody>
      </p:sp>
      <p:sp>
        <p:nvSpPr>
          <p:cNvPr id="3" name="Content Placeholder 2"/>
          <p:cNvSpPr>
            <a:spLocks noGrp="1"/>
          </p:cNvSpPr>
          <p:nvPr>
            <p:ph idx="1"/>
          </p:nvPr>
        </p:nvSpPr>
        <p:spPr>
          <a:xfrm>
            <a:off x="198304" y="1101687"/>
            <a:ext cx="11810082" cy="5541484"/>
          </a:xfrm>
        </p:spPr>
        <p:txBody>
          <a:bodyPr>
            <a:normAutofit fontScale="47500" lnSpcReduction="20000"/>
          </a:bodyPr>
          <a:lstStyle/>
          <a:p>
            <a:pPr marL="0" indent="0">
              <a:buNone/>
            </a:pPr>
            <a:r>
              <a:rPr lang="ka-GE" b="1" dirty="0" smtClean="0"/>
              <a:t>შეიძლება თუ არა ჩვენების შეცვლა მივიჩნიოთ ცრუ ბრალდების ილუსტრაციად?</a:t>
            </a:r>
          </a:p>
          <a:p>
            <a:pPr marL="0" indent="0">
              <a:buNone/>
            </a:pPr>
            <a:r>
              <a:rPr lang="ka-GE" dirty="0" smtClean="0"/>
              <a:t>ბავშვები ჩვენებას ცვლიან:</a:t>
            </a:r>
          </a:p>
          <a:p>
            <a:r>
              <a:rPr lang="ka-GE" dirty="0" smtClean="0"/>
              <a:t>ოჯახის წევრის ან მოძალადის მოთხოვნით;</a:t>
            </a:r>
          </a:p>
          <a:p>
            <a:r>
              <a:rPr lang="ka-GE" dirty="0" smtClean="0"/>
              <a:t>აღიარების შემდეგ იმ შედეგების გაცნობიერებითა და შედეგების შიშით, რომელიც შეიძლება მოჰყვეს მათ ჩვენებას;</a:t>
            </a:r>
          </a:p>
          <a:p>
            <a:r>
              <a:rPr lang="ka-GE" dirty="0" smtClean="0"/>
              <a:t>პოლიციის ზეწოლით, რომელიც მუდმივად უმეორებს ბავშვს, თუ რა შეიძლება მოჰყვეს მის ნათქვამს;</a:t>
            </a:r>
          </a:p>
          <a:p>
            <a:r>
              <a:rPr lang="ka-GE" dirty="0" smtClean="0"/>
              <a:t>ოჯახში დარღვეული ბალანსის აღდგენის მიზნით - ურჩევნია იყოს „მატყუარას“, ვიდრე „მსხვერპლის“ როლში, რადგან თვლის, რომ ამას უფრო მარტივად გაუმკლავდება მისი ოჯახი. </a:t>
            </a:r>
          </a:p>
          <a:p>
            <a:pPr marL="0" indent="0">
              <a:buNone/>
            </a:pPr>
            <a:endParaRPr lang="ka-GE" dirty="0" smtClean="0"/>
          </a:p>
          <a:p>
            <a:pPr marL="0" indent="0">
              <a:buNone/>
            </a:pPr>
            <a:r>
              <a:rPr lang="ka-GE" b="1" dirty="0" smtClean="0"/>
              <a:t>ყალბი ბრალდების ამოცნობა</a:t>
            </a:r>
          </a:p>
          <a:p>
            <a:pPr marL="0" indent="0">
              <a:buNone/>
            </a:pPr>
            <a:r>
              <a:rPr lang="ka-GE" i="1" dirty="0" smtClean="0"/>
              <a:t>რეალური მსხვერპლის ნაამბობი:</a:t>
            </a:r>
          </a:p>
          <a:p>
            <a:r>
              <a:rPr lang="ka-GE" dirty="0" smtClean="0"/>
              <a:t>გამომეტყველების ცვლილება - ბავშვი ვეღარ საუბრობს მისთვის ჩვეული მანერით, იგრძნობა შიში, მოდუნება;</a:t>
            </a:r>
          </a:p>
          <a:p>
            <a:r>
              <a:rPr lang="ka-GE" dirty="0" smtClean="0"/>
              <a:t>საუბრობს წყვეტილად და აღენიშნება „ჩავარდები“ მეხსიერებაში;</a:t>
            </a:r>
          </a:p>
          <a:p>
            <a:r>
              <a:rPr lang="ka-GE" dirty="0" smtClean="0"/>
              <a:t>საუბრობს ბორძიკით და დარცხვენილია;</a:t>
            </a:r>
          </a:p>
          <a:p>
            <a:r>
              <a:rPr lang="ka-GE" dirty="0" smtClean="0"/>
              <a:t>თუ იგრძნობს ეჭვს გარშემომყოფების მხრიდან, შეიძლება საერთოდ გაჩუმდეს;</a:t>
            </a:r>
          </a:p>
          <a:p>
            <a:pPr marL="0" indent="0">
              <a:buNone/>
            </a:pPr>
            <a:endParaRPr lang="ka-GE" dirty="0" smtClean="0"/>
          </a:p>
          <a:p>
            <a:pPr marL="0" indent="0">
              <a:buNone/>
            </a:pPr>
            <a:r>
              <a:rPr lang="ka-GE" i="1" dirty="0" smtClean="0"/>
              <a:t>ყალბი ბრალდების შემთხვევაში:</a:t>
            </a:r>
          </a:p>
          <a:p>
            <a:r>
              <a:rPr lang="ka-GE" i="1" dirty="0" smtClean="0"/>
              <a:t>ბავშვის მეტყველების სტილი და ლექსიკა მისი ასაკის შეუსაბამოა;</a:t>
            </a:r>
          </a:p>
          <a:p>
            <a:r>
              <a:rPr lang="ka-GE" i="1" dirty="0" smtClean="0"/>
              <a:t>ბავშვი საუბრობს ბევრად ნაკლებ დამახასიათებელ დეტალზე;</a:t>
            </a:r>
          </a:p>
          <a:p>
            <a:r>
              <a:rPr lang="ka-GE" i="1" dirty="0" smtClean="0"/>
              <a:t>იმეორებს ერთსა და იმავეს;</a:t>
            </a:r>
          </a:p>
          <a:p>
            <a:r>
              <a:rPr lang="ka-GE" i="1" dirty="0" smtClean="0"/>
              <a:t>თანმიმდევრობის შეცვლა მისთვის დამაბნეველია და ვეღარ აღიდგენს  მოვლენათა მსვლელობას;</a:t>
            </a:r>
          </a:p>
          <a:p>
            <a:r>
              <a:rPr lang="ka-GE" i="1" dirty="0" smtClean="0"/>
              <a:t>ემოციურად ნაკლებად დამაჯერებელია.</a:t>
            </a:r>
          </a:p>
          <a:p>
            <a:endParaRPr lang="ka-GE" i="1" dirty="0" smtClean="0"/>
          </a:p>
          <a:p>
            <a:endParaRPr lang="ka-GE" i="1" dirty="0" smtClean="0"/>
          </a:p>
          <a:p>
            <a:endParaRPr lang="ka-GE" i="1" dirty="0" smtClean="0"/>
          </a:p>
          <a:p>
            <a:pPr marL="0" indent="0">
              <a:buNone/>
            </a:pPr>
            <a:endParaRPr lang="ka-GE" dirty="0" smtClean="0"/>
          </a:p>
          <a:p>
            <a:endParaRPr lang="en-US" dirty="0"/>
          </a:p>
        </p:txBody>
      </p:sp>
    </p:spTree>
    <p:extLst>
      <p:ext uri="{BB962C8B-B14F-4D97-AF65-F5344CB8AC3E}">
        <p14:creationId xmlns:p14="http://schemas.microsoft.com/office/powerpoint/2010/main" val="2363977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ka-GE" sz="4000" dirty="0" smtClean="0"/>
              <a:t>სექსუალური მოძალადის მახასიათებლები და ქცევის პატერნი</a:t>
            </a:r>
            <a:endParaRPr lang="en-US" sz="4000" dirty="0"/>
          </a:p>
        </p:txBody>
      </p:sp>
    </p:spTree>
    <p:extLst>
      <p:ext uri="{BB962C8B-B14F-4D97-AF65-F5344CB8AC3E}">
        <p14:creationId xmlns:p14="http://schemas.microsoft.com/office/powerpoint/2010/main" val="106308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17073"/>
          </a:xfrm>
        </p:spPr>
        <p:txBody>
          <a:bodyPr>
            <a:normAutofit fontScale="90000"/>
          </a:bodyPr>
          <a:lstStyle/>
          <a:p>
            <a:r>
              <a:rPr lang="ka-GE" sz="3000" b="1" dirty="0" smtClean="0"/>
              <a:t>მოძალადის ფსიქოლოგიური მახასიათებლები</a:t>
            </a:r>
            <a:endParaRPr lang="en-US" sz="3000" b="1" dirty="0"/>
          </a:p>
        </p:txBody>
      </p:sp>
      <p:sp>
        <p:nvSpPr>
          <p:cNvPr id="3" name="Content Placeholder 2"/>
          <p:cNvSpPr>
            <a:spLocks noGrp="1"/>
          </p:cNvSpPr>
          <p:nvPr>
            <p:ph idx="1"/>
          </p:nvPr>
        </p:nvSpPr>
        <p:spPr>
          <a:xfrm>
            <a:off x="264405" y="1222872"/>
            <a:ext cx="11710930" cy="5453350"/>
          </a:xfrm>
        </p:spPr>
        <p:txBody>
          <a:bodyPr>
            <a:normAutofit fontScale="77500" lnSpcReduction="20000"/>
          </a:bodyPr>
          <a:lstStyle/>
          <a:p>
            <a:r>
              <a:rPr lang="ka-GE" sz="2600" dirty="0" smtClean="0"/>
              <a:t>იმპულსების </a:t>
            </a:r>
            <a:r>
              <a:rPr lang="ka-GE" sz="2600" dirty="0"/>
              <a:t>კონტროლის ღარიბი უნარები;</a:t>
            </a:r>
            <a:endParaRPr lang="en-US" sz="2600" dirty="0"/>
          </a:p>
          <a:p>
            <a:pPr lvl="0"/>
            <a:r>
              <a:rPr lang="ka-GE" sz="2600" dirty="0" smtClean="0"/>
              <a:t>30-50</a:t>
            </a:r>
            <a:r>
              <a:rPr lang="ka-GE" sz="2600" dirty="0"/>
              <a:t>% ალკოჰოლზე დამოკიდებულია;</a:t>
            </a:r>
            <a:endParaRPr lang="en-US" sz="2600" dirty="0"/>
          </a:p>
          <a:p>
            <a:pPr lvl="0"/>
            <a:r>
              <a:rPr lang="ka-GE" sz="2600" dirty="0" smtClean="0"/>
              <a:t>სექსუალური </a:t>
            </a:r>
            <a:r>
              <a:rPr lang="ka-GE" sz="2600" dirty="0"/>
              <a:t>ობსესიებისა და კომპულსიების ქონა (აკვიატებული სექსუალური აზრებისა და ქცევების ქონა);</a:t>
            </a:r>
            <a:endParaRPr lang="en-US" sz="2600" dirty="0"/>
          </a:p>
          <a:p>
            <a:pPr lvl="0"/>
            <a:r>
              <a:rPr lang="ka-GE" sz="2600" dirty="0"/>
              <a:t>სიმორცხვე;</a:t>
            </a:r>
            <a:endParaRPr lang="en-US" sz="2600" dirty="0"/>
          </a:p>
          <a:p>
            <a:pPr lvl="0"/>
            <a:r>
              <a:rPr lang="ka-GE" sz="2600" dirty="0"/>
              <a:t>ღარიბი სოციალური უნარები;</a:t>
            </a:r>
            <a:endParaRPr lang="en-US" sz="2600" dirty="0"/>
          </a:p>
          <a:p>
            <a:pPr lvl="0"/>
            <a:r>
              <a:rPr lang="ka-GE" sz="2600" dirty="0"/>
              <a:t>დაბალი თვითშეფასება;</a:t>
            </a:r>
            <a:endParaRPr lang="en-US" sz="2600" dirty="0"/>
          </a:p>
          <a:p>
            <a:pPr lvl="0"/>
            <a:r>
              <a:rPr lang="ka-GE" sz="2600" dirty="0"/>
              <a:t>მანიპულაციის კარგი უნარები;</a:t>
            </a:r>
            <a:endParaRPr lang="en-US" sz="2600" dirty="0"/>
          </a:p>
          <a:p>
            <a:pPr lvl="0"/>
            <a:r>
              <a:rPr lang="ka-GE" sz="2600" dirty="0"/>
              <a:t>ზრადსრულებთან უნდობლობა და შიში;</a:t>
            </a:r>
            <a:endParaRPr lang="en-US" sz="2600" dirty="0"/>
          </a:p>
          <a:p>
            <a:pPr lvl="0"/>
            <a:r>
              <a:rPr lang="ka-GE" sz="2600" dirty="0" smtClean="0"/>
              <a:t>საკუთარ </a:t>
            </a:r>
            <a:r>
              <a:rPr lang="ka-GE" sz="2600" dirty="0"/>
              <a:t>ცხოვრებაზე კონტროლის და ძალაუფლების განცდის ნაკლებობა;</a:t>
            </a:r>
            <a:endParaRPr lang="en-US" sz="2600" dirty="0"/>
          </a:p>
          <a:p>
            <a:pPr lvl="0"/>
            <a:r>
              <a:rPr lang="ka-GE" sz="2600" dirty="0" smtClean="0"/>
              <a:t>ბავშვობაში </a:t>
            </a:r>
            <a:r>
              <a:rPr lang="ka-GE" sz="2600" dirty="0"/>
              <a:t>ძალადობის მსხვერპლად ყოფნის გამოცდილება;</a:t>
            </a:r>
            <a:endParaRPr lang="en-US" sz="2600" dirty="0"/>
          </a:p>
          <a:p>
            <a:pPr lvl="0"/>
            <a:r>
              <a:rPr lang="ka-GE" sz="2600" dirty="0"/>
              <a:t>არასტაბილური ქორწინებები;</a:t>
            </a:r>
            <a:endParaRPr lang="en-US" sz="2600" dirty="0"/>
          </a:p>
          <a:p>
            <a:pPr lvl="0"/>
            <a:r>
              <a:rPr lang="ka-GE" sz="2600" dirty="0"/>
              <a:t>უმნიშვნელო კრიმინალური ისტორიები;</a:t>
            </a:r>
            <a:endParaRPr lang="en-US" sz="2600" dirty="0"/>
          </a:p>
          <a:p>
            <a:pPr lvl="0"/>
            <a:r>
              <a:rPr lang="ka-GE" sz="2600" dirty="0"/>
              <a:t>ბავშვების სექსუალურად მიმზიდველად/აღმაგზნებლად მიჩნევა;</a:t>
            </a:r>
            <a:endParaRPr lang="en-US" sz="2600" dirty="0"/>
          </a:p>
          <a:p>
            <a:pPr lvl="0"/>
            <a:r>
              <a:rPr lang="ka-GE" sz="2600" dirty="0"/>
              <a:t>სექსუალურ ცხოვრებაში შფოთვისა და ფრუსტრაციის გამოცდილება;</a:t>
            </a:r>
            <a:endParaRPr lang="en-US" sz="2600" dirty="0"/>
          </a:p>
          <a:p>
            <a:pPr lvl="0"/>
            <a:r>
              <a:rPr lang="ka-GE" sz="2600" dirty="0"/>
              <a:t>ზრდასრულებთან ინტიმური ურთიერთობების დამყარების სირთულეები;</a:t>
            </a:r>
            <a:endParaRPr lang="en-US" sz="2600" dirty="0"/>
          </a:p>
          <a:p>
            <a:pPr marL="0" indent="0">
              <a:buNone/>
            </a:pPr>
            <a:endParaRPr lang="en-US" dirty="0"/>
          </a:p>
        </p:txBody>
      </p:sp>
    </p:spTree>
    <p:extLst>
      <p:ext uri="{BB962C8B-B14F-4D97-AF65-F5344CB8AC3E}">
        <p14:creationId xmlns:p14="http://schemas.microsoft.com/office/powerpoint/2010/main" val="1147477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73005"/>
          </a:xfrm>
        </p:spPr>
        <p:txBody>
          <a:bodyPr>
            <a:normAutofit fontScale="90000"/>
          </a:bodyPr>
          <a:lstStyle/>
          <a:p>
            <a:r>
              <a:rPr lang="ka-GE" sz="3000" b="1" dirty="0" smtClean="0"/>
              <a:t>მოძალადის ქცევის პატერნი</a:t>
            </a:r>
            <a:endParaRPr lang="en-US" sz="3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8653774"/>
              </p:ext>
            </p:extLst>
          </p:nvPr>
        </p:nvGraphicFramePr>
        <p:xfrm>
          <a:off x="254000" y="892175"/>
          <a:ext cx="11731625" cy="574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2082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05208"/>
          </a:xfrm>
        </p:spPr>
        <p:txBody>
          <a:bodyPr>
            <a:normAutofit/>
          </a:bodyPr>
          <a:lstStyle/>
          <a:p>
            <a:r>
              <a:rPr lang="ka-GE" sz="3000" b="1" dirty="0" smtClean="0"/>
              <a:t>მსხვერპლის სელექცია</a:t>
            </a:r>
            <a:endParaRPr lang="en-US" sz="3000" b="1" dirty="0"/>
          </a:p>
        </p:txBody>
      </p:sp>
      <p:sp>
        <p:nvSpPr>
          <p:cNvPr id="3" name="Content Placeholder 2"/>
          <p:cNvSpPr>
            <a:spLocks noGrp="1"/>
          </p:cNvSpPr>
          <p:nvPr>
            <p:ph idx="1"/>
          </p:nvPr>
        </p:nvSpPr>
        <p:spPr>
          <a:xfrm>
            <a:off x="319489" y="1046602"/>
            <a:ext cx="11600762" cy="5519451"/>
          </a:xfrm>
        </p:spPr>
        <p:txBody>
          <a:bodyPr>
            <a:normAutofit fontScale="70000" lnSpcReduction="20000"/>
          </a:bodyPr>
          <a:lstStyle/>
          <a:p>
            <a:pPr marL="0" indent="0">
              <a:buNone/>
            </a:pPr>
            <a:r>
              <a:rPr lang="ka-GE" sz="2400" b="1" dirty="0"/>
              <a:t>მახასიათებლები, რომლებსაც მოძალადეები ეძებენ </a:t>
            </a:r>
            <a:r>
              <a:rPr lang="ka-GE" sz="2400" b="1" dirty="0" smtClean="0"/>
              <a:t>მსხვერპლებში:</a:t>
            </a:r>
            <a:endParaRPr lang="en-US" sz="2400" b="1" dirty="0"/>
          </a:p>
          <a:p>
            <a:pPr lvl="0"/>
            <a:r>
              <a:rPr lang="ka-GE" sz="2200" dirty="0"/>
              <a:t>ბავშვი, რომელიც მარტოა, ჩუმი და </a:t>
            </a:r>
            <a:r>
              <a:rPr lang="ka-GE" sz="2200" dirty="0" smtClean="0"/>
              <a:t>პასიური. ნაკლებად თავდაჯერებულია;</a:t>
            </a:r>
          </a:p>
          <a:p>
            <a:pPr marL="0" lvl="0" indent="0">
              <a:buNone/>
            </a:pPr>
            <a:endParaRPr lang="en-US" sz="2200" dirty="0"/>
          </a:p>
          <a:p>
            <a:pPr lvl="0"/>
            <a:r>
              <a:rPr lang="ka-GE" sz="2200" dirty="0"/>
              <a:t>ბავშვი, რომელიც ეძებს </a:t>
            </a:r>
            <a:r>
              <a:rPr lang="ka-GE" sz="2200" dirty="0" smtClean="0"/>
              <a:t>ყურადღებას, რადგან აქვს ამის დეფიციტი მეურვის/მზრუნველის მხრიდან;</a:t>
            </a:r>
          </a:p>
          <a:p>
            <a:pPr marL="0" lvl="0" indent="0">
              <a:buNone/>
            </a:pPr>
            <a:endParaRPr lang="en-US" sz="2200" dirty="0"/>
          </a:p>
          <a:p>
            <a:pPr lvl="0"/>
            <a:r>
              <a:rPr lang="ka-GE" sz="2200" dirty="0"/>
              <a:t>ბავშვი, რომელსაც მხოლოდ ერთი მშობელი ჰყავს</a:t>
            </a:r>
            <a:r>
              <a:rPr lang="ka-GE" sz="2200" dirty="0" smtClean="0"/>
              <a:t>;</a:t>
            </a:r>
          </a:p>
          <a:p>
            <a:pPr marL="0" lvl="0" indent="0">
              <a:buNone/>
            </a:pPr>
            <a:endParaRPr lang="en-US" sz="2200" dirty="0"/>
          </a:p>
          <a:p>
            <a:pPr lvl="0"/>
            <a:r>
              <a:rPr lang="ka-GE" sz="2200" dirty="0" smtClean="0"/>
              <a:t>ბავშვი</a:t>
            </a:r>
            <a:r>
              <a:rPr lang="ka-GE" sz="2200" dirty="0"/>
              <a:t>, რომელიც უკვე იყო სექსუალური ძალადობის მსხვერპლი; მოძალადეები მათ აღიქვამენ, როგორც „დაზიანებულ </a:t>
            </a:r>
            <a:r>
              <a:rPr lang="ka-GE" sz="2200" dirty="0" smtClean="0"/>
              <a:t>ნივთს“;</a:t>
            </a:r>
          </a:p>
          <a:p>
            <a:pPr marL="0" lvl="0" indent="0">
              <a:buNone/>
            </a:pPr>
            <a:endParaRPr lang="ka-GE" sz="2200" dirty="0" smtClean="0"/>
          </a:p>
          <a:p>
            <a:pPr lvl="0"/>
            <a:r>
              <a:rPr lang="ka-GE" sz="2200" dirty="0" smtClean="0"/>
              <a:t>ბავშვი</a:t>
            </a:r>
            <a:r>
              <a:rPr lang="ka-GE" sz="2200" dirty="0"/>
              <a:t>, რომელიც დისფუნქციური ოჯახის წარმომადგენელია, სადაც ფიზიკური ძალადობის ან ნივთიერებებზე დამოკიდებულებების შემთხვევებია; ასეთ შემთხვევაში ბავშვს არავინ ჰყავს, ვისაც მხარდაჭერისათვის მიმართავდა</a:t>
            </a:r>
            <a:r>
              <a:rPr lang="ka-GE" sz="2200" dirty="0" smtClean="0"/>
              <a:t>;</a:t>
            </a:r>
          </a:p>
          <a:p>
            <a:pPr marL="0" lvl="0" indent="0">
              <a:buNone/>
            </a:pPr>
            <a:endParaRPr lang="en-US" sz="2200" dirty="0"/>
          </a:p>
          <a:p>
            <a:pPr lvl="0"/>
            <a:r>
              <a:rPr lang="ka-GE" sz="2200" dirty="0"/>
              <a:t>გოგონები, რომლებიც სექსუალურად აქტიურის შთაბეჭდილებას ტოვებენ</a:t>
            </a:r>
            <a:r>
              <a:rPr lang="ka-GE" sz="2200" dirty="0" smtClean="0"/>
              <a:t>;</a:t>
            </a:r>
          </a:p>
          <a:p>
            <a:pPr marL="0" lvl="0" indent="0">
              <a:buNone/>
            </a:pPr>
            <a:endParaRPr lang="en-US" sz="2200" dirty="0"/>
          </a:p>
          <a:p>
            <a:pPr lvl="0"/>
            <a:r>
              <a:rPr lang="ka-GE" sz="2200" dirty="0"/>
              <a:t>ბავშვი, რომლის სანდოობაც კითხვის ნიშნის ქვეშ დგას</a:t>
            </a:r>
            <a:r>
              <a:rPr lang="ka-GE" sz="2200" dirty="0" smtClean="0"/>
              <a:t>;</a:t>
            </a:r>
          </a:p>
          <a:p>
            <a:pPr marL="0" lvl="0" indent="0">
              <a:buNone/>
            </a:pPr>
            <a:endParaRPr lang="en-US" sz="2200" dirty="0"/>
          </a:p>
          <a:p>
            <a:pPr lvl="0"/>
            <a:r>
              <a:rPr lang="ka-GE" sz="2200" dirty="0" smtClean="0"/>
              <a:t>ბავშვები</a:t>
            </a:r>
            <a:r>
              <a:rPr lang="ka-GE" sz="2200" dirty="0"/>
              <a:t>, რომლებიც თბილისა და მოსიყვარულეს შთაბეჭდილებას ტოვებენ</a:t>
            </a:r>
            <a:r>
              <a:rPr lang="ka-GE" sz="2200" dirty="0" smtClean="0"/>
              <a:t>;</a:t>
            </a:r>
          </a:p>
          <a:p>
            <a:pPr marL="0" lvl="0" indent="0">
              <a:buNone/>
            </a:pPr>
            <a:endParaRPr lang="en-US" sz="2200" dirty="0"/>
          </a:p>
          <a:p>
            <a:pPr lvl="0"/>
            <a:r>
              <a:rPr lang="ka-GE" sz="2200" dirty="0"/>
              <a:t>საზოგადოებრივ ადგილებში მეთვალყურეობის გარეშე მყოფი </a:t>
            </a:r>
            <a:r>
              <a:rPr lang="ka-GE" sz="2200" dirty="0" smtClean="0"/>
              <a:t>ბავშები, </a:t>
            </a:r>
            <a:r>
              <a:rPr lang="ka-GE" sz="2200" dirty="0"/>
              <a:t>მაგალითად, სათამაშოების განყოფილებაში, სათამაშო მოედნებზე, პარკებში, სამეზობლო გარემოში, </a:t>
            </a:r>
            <a:r>
              <a:rPr lang="ka-GE" sz="2200" dirty="0" smtClean="0"/>
              <a:t>ეკლესიაში.</a:t>
            </a:r>
            <a:endParaRPr lang="en-US" sz="2200" dirty="0"/>
          </a:p>
          <a:p>
            <a:pPr marL="0" indent="0">
              <a:buNone/>
            </a:pPr>
            <a:endParaRPr lang="en-US" dirty="0"/>
          </a:p>
        </p:txBody>
      </p:sp>
    </p:spTree>
    <p:extLst>
      <p:ext uri="{BB962C8B-B14F-4D97-AF65-F5344CB8AC3E}">
        <p14:creationId xmlns:p14="http://schemas.microsoft.com/office/powerpoint/2010/main" val="37390197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84870"/>
          </a:xfrm>
        </p:spPr>
        <p:txBody>
          <a:bodyPr>
            <a:normAutofit fontScale="90000"/>
          </a:bodyPr>
          <a:lstStyle/>
          <a:p>
            <a:r>
              <a:rPr lang="ka-GE" sz="3000" b="1" dirty="0" smtClean="0"/>
              <a:t>ძალადობისთვის ხელსაყრელი პირობების შექმნა</a:t>
            </a:r>
            <a:endParaRPr lang="en-US" sz="3000" b="1" dirty="0"/>
          </a:p>
        </p:txBody>
      </p:sp>
      <p:sp>
        <p:nvSpPr>
          <p:cNvPr id="3" name="Content Placeholder 2"/>
          <p:cNvSpPr>
            <a:spLocks noGrp="1"/>
          </p:cNvSpPr>
          <p:nvPr>
            <p:ph idx="1"/>
          </p:nvPr>
        </p:nvSpPr>
        <p:spPr>
          <a:xfrm>
            <a:off x="727113" y="1542361"/>
            <a:ext cx="10626688" cy="5023692"/>
          </a:xfrm>
        </p:spPr>
        <p:txBody>
          <a:bodyPr/>
          <a:lstStyle/>
          <a:p>
            <a:r>
              <a:rPr lang="ka-GE" sz="2000" dirty="0" smtClean="0"/>
              <a:t>სანდო ადამიანის იმიჯის შექმნა საზოგადოებაში (მზრუნველი, მშრომელი, დამხმარე და ა.შ.);</a:t>
            </a:r>
          </a:p>
          <a:p>
            <a:pPr marL="0" indent="0">
              <a:buNone/>
            </a:pPr>
            <a:endParaRPr lang="ka-GE" sz="2000" dirty="0" smtClean="0"/>
          </a:p>
          <a:p>
            <a:r>
              <a:rPr lang="ka-GE" sz="2000" dirty="0" smtClean="0"/>
              <a:t>ბავშვის ქსელთან დაახლოება (ოჯახთან, მშობელთან დამეგობრება; მატერიალური ან სხვა სახის დახმარების შეთავაზება; ბავშვზე ზრუნვის მზაობის გამოვლენა);</a:t>
            </a:r>
          </a:p>
          <a:p>
            <a:pPr marL="0" indent="0">
              <a:buNone/>
            </a:pPr>
            <a:endParaRPr lang="ka-GE" sz="2000" dirty="0" smtClean="0"/>
          </a:p>
          <a:p>
            <a:r>
              <a:rPr lang="ka-GE" sz="2000" dirty="0" smtClean="0"/>
              <a:t>მოთმინების გამოვლენა ხელსაყრელი დროისა და ადგილის გამოსაჩენად;</a:t>
            </a:r>
          </a:p>
          <a:p>
            <a:pPr marL="0" indent="0">
              <a:buNone/>
            </a:pPr>
            <a:endParaRPr lang="ka-GE" sz="2000" dirty="0" smtClean="0"/>
          </a:p>
          <a:p>
            <a:r>
              <a:rPr lang="ka-GE" sz="2000" dirty="0" smtClean="0"/>
              <a:t>ბავშვის თვალთვალი, მისი ინტერესების, ყოველდღიური რეჟიმის გასარკვევად, რათა შესაძლებელი გახდეს მისი ნდობის მოპოვება და იზოლირება.</a:t>
            </a:r>
          </a:p>
          <a:p>
            <a:endParaRPr lang="en-US" dirty="0"/>
          </a:p>
        </p:txBody>
      </p:sp>
    </p:spTree>
    <p:extLst>
      <p:ext uri="{BB962C8B-B14F-4D97-AF65-F5344CB8AC3E}">
        <p14:creationId xmlns:p14="http://schemas.microsoft.com/office/powerpoint/2010/main" val="37656961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000" b="1" dirty="0" smtClean="0"/>
              <a:t>ბავშვთან დაახლოება</a:t>
            </a:r>
            <a:endParaRPr lang="en-US" sz="3000" b="1" dirty="0"/>
          </a:p>
        </p:txBody>
      </p:sp>
      <p:sp>
        <p:nvSpPr>
          <p:cNvPr id="3" name="Content Placeholder 2"/>
          <p:cNvSpPr>
            <a:spLocks noGrp="1"/>
          </p:cNvSpPr>
          <p:nvPr>
            <p:ph idx="1"/>
          </p:nvPr>
        </p:nvSpPr>
        <p:spPr/>
        <p:txBody>
          <a:bodyPr>
            <a:normAutofit/>
          </a:bodyPr>
          <a:lstStyle/>
          <a:p>
            <a:r>
              <a:rPr lang="ka-GE" sz="2000" b="1" dirty="0" smtClean="0"/>
              <a:t>შეხების დესენსიტიზაცია </a:t>
            </a:r>
            <a:r>
              <a:rPr lang="ka-GE" sz="2000" dirty="0" smtClean="0"/>
              <a:t>- </a:t>
            </a:r>
            <a:r>
              <a:rPr lang="ka-GE" sz="2000" dirty="0"/>
              <a:t>სექსუალურ კონტაქამდე</a:t>
            </a:r>
            <a:r>
              <a:rPr lang="ka-GE" sz="2000" dirty="0" smtClean="0"/>
              <a:t>, </a:t>
            </a:r>
            <a:r>
              <a:rPr lang="ka-GE" sz="2000" dirty="0"/>
              <a:t>მსხვერპლთან არასექსუალური შინაარსის </a:t>
            </a:r>
            <a:r>
              <a:rPr lang="ka-GE" sz="2000" dirty="0" smtClean="0"/>
              <a:t>ურთიერთობის განვითარება. მოძალადეები </a:t>
            </a:r>
            <a:r>
              <a:rPr lang="ka-GE" sz="2000" dirty="0"/>
              <a:t>ამოწმებენ შეხებაზე მსხვერპლის რეაქციას და არკვევენ, თუ რამდენად გათვითცნობიერებულია მსხვერპლი სექსუალური შინაარსის ქმედებებში. </a:t>
            </a:r>
            <a:r>
              <a:rPr lang="ka-GE" sz="2000" dirty="0" smtClean="0"/>
              <a:t>მსგავსი ურთიერთობით მიიღწევა შეხებისადმი დესენსიტიზაცია იმგვარად, რომ ბავშვმა რთულად დააფიქსიროს, რომ შეხებას ძალადობის განზრახვა აქვს. </a:t>
            </a:r>
          </a:p>
          <a:p>
            <a:r>
              <a:rPr lang="ka-GE" sz="2000" b="1" dirty="0" smtClean="0"/>
              <a:t>ბავშვის ცოდნის დონის და რეაგირების შეფასება </a:t>
            </a:r>
            <a:r>
              <a:rPr lang="ka-GE" sz="2000" dirty="0" smtClean="0"/>
              <a:t>- </a:t>
            </a:r>
            <a:r>
              <a:rPr lang="ka-GE" sz="2000" dirty="0"/>
              <a:t>ზოგიერთ შემთხვევაში მსხვერპლს ესაუბრებიან სექსზე, რათა შეაფასონ მათი ცოდნისა და ინტერესის </a:t>
            </a:r>
            <a:r>
              <a:rPr lang="ka-GE" sz="2000" dirty="0" smtClean="0"/>
              <a:t>დონე; </a:t>
            </a:r>
            <a:r>
              <a:rPr lang="ka-GE" sz="2000" dirty="0"/>
              <a:t>ასევე, შეიძლება აჩვენონ </a:t>
            </a:r>
            <a:r>
              <a:rPr lang="ka-GE" sz="2000" dirty="0" smtClean="0"/>
              <a:t>პორნოგრაფია </a:t>
            </a:r>
            <a:r>
              <a:rPr lang="ka-GE" sz="2000" dirty="0"/>
              <a:t>იმ მიზნით, რომ შეაჩვიონ სექსუალური შინაარსის </a:t>
            </a:r>
            <a:r>
              <a:rPr lang="ka-GE" sz="2000" dirty="0" smtClean="0"/>
              <a:t>ქმედებებს. </a:t>
            </a:r>
            <a:r>
              <a:rPr lang="ka-GE" sz="2000" dirty="0"/>
              <a:t>ბავშვები შეიძლება დიდ ცნობისმოყვარეობას იჩენდნენ სექსთან დაკავშირებით, მაგრამ მაინცდამაინც კომფორტულად არ გრძნობდნენ თავს, რომ მშობლებთან ისაუბრონ ამ თემაზე. ასე რომ, მოძალადეები მათი ცნობისმოყვარეობით სარგებლობენ და ბავშვთან ახლო ურთიერთობას ამყარებენ. </a:t>
            </a:r>
            <a:endParaRPr lang="en-US" sz="2000" dirty="0"/>
          </a:p>
        </p:txBody>
      </p:sp>
    </p:spTree>
    <p:extLst>
      <p:ext uri="{BB962C8B-B14F-4D97-AF65-F5344CB8AC3E}">
        <p14:creationId xmlns:p14="http://schemas.microsoft.com/office/powerpoint/2010/main" val="1724037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4191"/>
          </a:xfrm>
        </p:spPr>
        <p:txBody>
          <a:bodyPr>
            <a:normAutofit fontScale="90000"/>
          </a:bodyPr>
          <a:lstStyle/>
          <a:p>
            <a:r>
              <a:rPr lang="ka-GE" sz="3000" b="1" dirty="0" smtClean="0"/>
              <a:t>მანიპულაცია</a:t>
            </a:r>
            <a:endParaRPr lang="en-US" sz="3000" b="1" dirty="0"/>
          </a:p>
        </p:txBody>
      </p:sp>
      <p:sp>
        <p:nvSpPr>
          <p:cNvPr id="3" name="Content Placeholder 2"/>
          <p:cNvSpPr>
            <a:spLocks noGrp="1"/>
          </p:cNvSpPr>
          <p:nvPr>
            <p:ph idx="1"/>
          </p:nvPr>
        </p:nvSpPr>
        <p:spPr/>
        <p:txBody>
          <a:bodyPr>
            <a:normAutofit/>
          </a:bodyPr>
          <a:lstStyle/>
          <a:p>
            <a:r>
              <a:rPr lang="ka-GE" sz="2000" b="1" dirty="0" smtClean="0"/>
              <a:t>გარიგება</a:t>
            </a:r>
            <a:r>
              <a:rPr lang="ka-GE" sz="2000" dirty="0" smtClean="0"/>
              <a:t> (მატერიალური სიკეთის; სასურველ აქტივობაში ჩართვის; გამხელილი საიდუმლოს შენახვის სანაცვლოდ);</a:t>
            </a:r>
          </a:p>
          <a:p>
            <a:r>
              <a:rPr lang="ka-GE" sz="2000" b="1" dirty="0" smtClean="0"/>
              <a:t>ჯილდოს დაპირება </a:t>
            </a:r>
            <a:r>
              <a:rPr lang="ka-GE" sz="2000" dirty="0" smtClean="0"/>
              <a:t>და ბავშვისთვის სასურველი და ძნელად მისაღწევი რესურსის შეთავაზება;</a:t>
            </a:r>
          </a:p>
          <a:p>
            <a:r>
              <a:rPr lang="ka-GE" sz="2000" b="1" dirty="0" smtClean="0"/>
              <a:t>მუქარა </a:t>
            </a:r>
            <a:r>
              <a:rPr lang="ka-GE" sz="2000" dirty="0" smtClean="0"/>
              <a:t>(გაამხელს ბავშვის საიდუმლოს; იტყვის, რომ მან გამოიწვია; აღნიშნავს, რომ ბავშვს თავად სურდა და მოსწონდა. ასევე, ახლობლების წინააღმდეგ იგივე ქმედების განხორციელების, დაზიანების ან მოკვლის მუქარა).</a:t>
            </a:r>
          </a:p>
          <a:p>
            <a:r>
              <a:rPr lang="ka-GE" sz="2000" b="1" dirty="0" smtClean="0"/>
              <a:t>ნუგეშისცემა</a:t>
            </a:r>
            <a:r>
              <a:rPr lang="ka-GE" sz="2000" dirty="0" smtClean="0"/>
              <a:t> - დისფუნქციური ოჯახის მქონე ბავშვების მიმართ ემპათიის გამოვლენა; გამართლება, მხარდაჭერა და სხვა. </a:t>
            </a:r>
            <a:endParaRPr lang="en-US" sz="2000" dirty="0"/>
          </a:p>
        </p:txBody>
      </p:sp>
    </p:spTree>
    <p:extLst>
      <p:ext uri="{BB962C8B-B14F-4D97-AF65-F5344CB8AC3E}">
        <p14:creationId xmlns:p14="http://schemas.microsoft.com/office/powerpoint/2010/main" val="823674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ცნებების დეფინიცია</a:t>
            </a:r>
            <a:endParaRPr lang="en-US" dirty="0"/>
          </a:p>
        </p:txBody>
      </p:sp>
      <p:sp>
        <p:nvSpPr>
          <p:cNvPr id="3" name="Content Placeholder 2"/>
          <p:cNvSpPr>
            <a:spLocks noGrp="1"/>
          </p:cNvSpPr>
          <p:nvPr>
            <p:ph idx="1"/>
          </p:nvPr>
        </p:nvSpPr>
        <p:spPr/>
        <p:txBody>
          <a:bodyPr/>
          <a:lstStyle/>
          <a:p>
            <a:pPr marL="0" indent="0">
              <a:buNone/>
            </a:pPr>
            <a:r>
              <a:rPr lang="ka-GE" b="1" dirty="0" smtClean="0"/>
              <a:t>ბავშვთა მიმართ ძალადობა</a:t>
            </a:r>
          </a:p>
          <a:p>
            <a:pPr marL="0" indent="0">
              <a:buNone/>
            </a:pPr>
            <a:r>
              <a:rPr lang="ka-GE" i="1" dirty="0" smtClean="0"/>
              <a:t>„ბავშვთა მიმართ ძალადობას და სასტიკ მოპყრობას შეადგენს ფიზიკური და ემოციური ძალადობის ყველა ფორმა, სექსუალური შეურაცხყოფა, უგულვებელყოფა და დაუდევარი მოპყრობა, ან კომერციული ან სხვა სახის ექსპლოატაცია, რაც იწვევს ბავშვის ჯანმრთელობის, სიცოცხლის, განვითარებისა და ღი</a:t>
            </a:r>
            <a:r>
              <a:rPr lang="ka-GE" i="1" dirty="0"/>
              <a:t>რ</a:t>
            </a:r>
            <a:r>
              <a:rPr lang="ka-GE" i="1" dirty="0" smtClean="0"/>
              <a:t>სების ფაქტიურ ან პოტენციურ ზიანს, პასუხისმგებლობასთან, ნდობასთან და ძალასთან დაკავშირებულ კონტექსტში“ </a:t>
            </a:r>
            <a:r>
              <a:rPr lang="ka-GE" dirty="0" smtClean="0"/>
              <a:t>(მსოფლიო ჯანდაცვის ორგანიზაცია)</a:t>
            </a:r>
            <a:endParaRPr lang="en-US" dirty="0"/>
          </a:p>
        </p:txBody>
      </p:sp>
    </p:spTree>
    <p:extLst>
      <p:ext uri="{BB962C8B-B14F-4D97-AF65-F5344CB8AC3E}">
        <p14:creationId xmlns:p14="http://schemas.microsoft.com/office/powerpoint/2010/main" val="19919269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789"/>
            <a:ext cx="10515600" cy="538258"/>
          </a:xfrm>
        </p:spPr>
        <p:txBody>
          <a:bodyPr>
            <a:normAutofit/>
          </a:bodyPr>
          <a:lstStyle/>
          <a:p>
            <a:r>
              <a:rPr lang="ka-GE" sz="3000" b="1" dirty="0" smtClean="0"/>
              <a:t>რაციონალიზაცია/გამართლება</a:t>
            </a:r>
            <a:endParaRPr lang="en-US" sz="3000" b="1" dirty="0"/>
          </a:p>
        </p:txBody>
      </p:sp>
      <p:sp>
        <p:nvSpPr>
          <p:cNvPr id="3" name="Content Placeholder 2"/>
          <p:cNvSpPr>
            <a:spLocks noGrp="1"/>
          </p:cNvSpPr>
          <p:nvPr>
            <p:ph idx="1"/>
          </p:nvPr>
        </p:nvSpPr>
        <p:spPr>
          <a:xfrm>
            <a:off x="352539" y="903384"/>
            <a:ext cx="11578727" cy="5651652"/>
          </a:xfrm>
        </p:spPr>
        <p:txBody>
          <a:bodyPr>
            <a:normAutofit fontScale="47500" lnSpcReduction="20000"/>
          </a:bodyPr>
          <a:lstStyle/>
          <a:p>
            <a:pPr marL="0" indent="0">
              <a:buNone/>
            </a:pPr>
            <a:r>
              <a:rPr lang="ka-GE" b="1" i="1" dirty="0"/>
              <a:t>მსხვერპლი</a:t>
            </a:r>
            <a:endParaRPr lang="en-US" b="1" dirty="0"/>
          </a:p>
          <a:p>
            <a:pPr lvl="0"/>
            <a:r>
              <a:rPr lang="ka-GE" dirty="0"/>
              <a:t>ბავშვის ინიციატივა იყო სექსუალური შინაარსის ქცევა ან ბავშვის მხრიდან ფლირტს ჰქონდა ადგილი;</a:t>
            </a:r>
            <a:endParaRPr lang="en-US" dirty="0"/>
          </a:p>
          <a:p>
            <a:pPr lvl="0"/>
            <a:r>
              <a:rPr lang="ka-GE" dirty="0"/>
              <a:t>ბავშვს წინააღმდეგობა არ გაუწევია, </a:t>
            </a:r>
            <a:r>
              <a:rPr lang="ka-GE" dirty="0" smtClean="0"/>
              <a:t>არ უთქვამს უარი სექსუალური შეხებაზე;</a:t>
            </a:r>
            <a:endParaRPr lang="en-US" dirty="0"/>
          </a:p>
          <a:p>
            <a:pPr lvl="0"/>
            <a:r>
              <a:rPr lang="ka-GE" dirty="0" smtClean="0"/>
              <a:t>ბავშვი </a:t>
            </a:r>
            <a:r>
              <a:rPr lang="ka-GE" dirty="0"/>
              <a:t>უკვე სექსუალურად აქტიური იყო;</a:t>
            </a:r>
            <a:endParaRPr lang="en-US" dirty="0"/>
          </a:p>
          <a:p>
            <a:pPr lvl="0"/>
            <a:r>
              <a:rPr lang="ka-GE" dirty="0"/>
              <a:t>ბავშვს აინტერესებდა სექსი;</a:t>
            </a:r>
            <a:endParaRPr lang="en-US" dirty="0"/>
          </a:p>
          <a:p>
            <a:pPr lvl="0"/>
            <a:r>
              <a:rPr lang="ka-GE" dirty="0"/>
              <a:t>ბავშვი გამომწვევად იყო ჩაცმული</a:t>
            </a:r>
            <a:r>
              <a:rPr lang="ka-GE" dirty="0" smtClean="0"/>
              <a:t>.</a:t>
            </a:r>
            <a:endParaRPr lang="en-US" dirty="0"/>
          </a:p>
          <a:p>
            <a:pPr marL="0" indent="0">
              <a:buNone/>
            </a:pPr>
            <a:r>
              <a:rPr lang="ka-GE" b="1" i="1" dirty="0"/>
              <a:t>მსხვერპლის მშობლები</a:t>
            </a:r>
            <a:endParaRPr lang="en-US" b="1" dirty="0"/>
          </a:p>
          <a:p>
            <a:pPr lvl="0"/>
            <a:r>
              <a:rPr lang="ka-GE" dirty="0"/>
              <a:t>მშობლები ყურადღებას არ აქცევდნენ ბავშვს;</a:t>
            </a:r>
            <a:endParaRPr lang="en-US" dirty="0"/>
          </a:p>
          <a:p>
            <a:pPr lvl="0"/>
            <a:r>
              <a:rPr lang="ka-GE" dirty="0"/>
              <a:t>მშობლები ბავშვის მიმართ სითბოსა და სიყვარულს არ გამოხატავდნენ;</a:t>
            </a:r>
            <a:endParaRPr lang="en-US" dirty="0"/>
          </a:p>
          <a:p>
            <a:pPr lvl="0"/>
            <a:r>
              <a:rPr lang="ka-GE" dirty="0"/>
              <a:t>მშობლებმა დართეს ნება, რომ ბავშვი მარტო დარჩენილიყო მათთან, მათთან დაეძინა </a:t>
            </a:r>
            <a:r>
              <a:rPr lang="ka-GE" dirty="0" smtClean="0"/>
              <a:t>და ა.შ.</a:t>
            </a:r>
            <a:endParaRPr lang="en-US" dirty="0"/>
          </a:p>
          <a:p>
            <a:pPr marL="0" indent="0">
              <a:buNone/>
            </a:pPr>
            <a:r>
              <a:rPr lang="ka-GE" b="1" i="1" dirty="0" smtClean="0"/>
              <a:t>ბავშვობაში </a:t>
            </a:r>
            <a:r>
              <a:rPr lang="ka-GE" b="1" i="1" dirty="0"/>
              <a:t>ძალადობის გამოცდილება</a:t>
            </a:r>
            <a:endParaRPr lang="en-US" b="1" dirty="0"/>
          </a:p>
          <a:p>
            <a:pPr lvl="0"/>
            <a:r>
              <a:rPr lang="ka-GE" dirty="0" smtClean="0"/>
              <a:t>„მეც </a:t>
            </a:r>
            <a:r>
              <a:rPr lang="ka-GE" dirty="0"/>
              <a:t>ასე </a:t>
            </a:r>
            <a:r>
              <a:rPr lang="ka-GE" dirty="0" smtClean="0"/>
              <a:t>გავიზარდე“;</a:t>
            </a:r>
            <a:endParaRPr lang="en-US" dirty="0"/>
          </a:p>
          <a:p>
            <a:pPr lvl="0"/>
            <a:r>
              <a:rPr lang="ka-GE" dirty="0" smtClean="0"/>
              <a:t>„არავინ </a:t>
            </a:r>
            <a:r>
              <a:rPr lang="ka-GE" dirty="0"/>
              <a:t>მითხრა, რომ ეს არასწორი </a:t>
            </a:r>
            <a:r>
              <a:rPr lang="ka-GE" dirty="0" smtClean="0"/>
              <a:t>იყო“.</a:t>
            </a:r>
            <a:endParaRPr lang="en-US" dirty="0"/>
          </a:p>
          <a:p>
            <a:pPr marL="0" indent="0">
              <a:buNone/>
            </a:pPr>
            <a:r>
              <a:rPr lang="ka-GE" b="1" i="1" dirty="0" smtClean="0"/>
              <a:t>მოძალადეები </a:t>
            </a:r>
            <a:r>
              <a:rPr lang="ka-GE" b="1" i="1" dirty="0"/>
              <a:t>შემდეგი მიზეზებით ამართლებენ ძალადობრივ ქმედებას:</a:t>
            </a:r>
            <a:endParaRPr lang="en-US" b="1" dirty="0"/>
          </a:p>
          <a:p>
            <a:pPr lvl="0"/>
            <a:r>
              <a:rPr lang="ka-GE" dirty="0"/>
              <a:t>აღნიშნავენ, რომ უბრალოდ ყურადღებას აქცევდნენ ბავშვს, რომელიც უგულბელყოფილი იყო;</a:t>
            </a:r>
            <a:endParaRPr lang="en-US" dirty="0"/>
          </a:p>
          <a:p>
            <a:pPr lvl="0"/>
            <a:r>
              <a:rPr lang="ka-GE" dirty="0"/>
              <a:t>ისინი უბრალოდ ამგვარად გამოხატავდნენ სიყვარულსა და სითბოს;</a:t>
            </a:r>
            <a:endParaRPr lang="en-US" dirty="0"/>
          </a:p>
          <a:p>
            <a:pPr lvl="0"/>
            <a:r>
              <a:rPr lang="ka-GE" dirty="0"/>
              <a:t>ისინი უბრალოდ ასწავლიდნენ ბავშვს სექსის შესახებ/სექსუალურ განათლებას აძლევდნენ;</a:t>
            </a:r>
            <a:endParaRPr lang="en-US" dirty="0"/>
          </a:p>
          <a:p>
            <a:pPr lvl="0"/>
            <a:r>
              <a:rPr lang="ka-GE" dirty="0"/>
              <a:t>ისინი ყოვლად ბავშვურად თამაშობდნენ ხოლმე ერთად (უღიტინებდნენ, ძიძგილაობდნენ);</a:t>
            </a:r>
            <a:endParaRPr lang="en-US" dirty="0"/>
          </a:p>
          <a:p>
            <a:pPr lvl="0"/>
            <a:r>
              <a:rPr lang="ka-GE" dirty="0"/>
              <a:t>ორმხრივი თანხმობის საფუძველზე ხდებოდა ეს ყველაფერი, ორივეს უნდოდა ამის გაკეთება;</a:t>
            </a:r>
            <a:endParaRPr lang="en-US" dirty="0"/>
          </a:p>
          <a:p>
            <a:pPr lvl="0"/>
            <a:r>
              <a:rPr lang="ka-GE" dirty="0"/>
              <a:t>მათთვის არ უტკენიათ, რადგან ფიზიკურ ტკივილს ადგილი არ ჰქონია.</a:t>
            </a:r>
            <a:endParaRPr lang="en-US" dirty="0"/>
          </a:p>
          <a:p>
            <a:endParaRPr lang="en-US" dirty="0"/>
          </a:p>
        </p:txBody>
      </p:sp>
    </p:spTree>
    <p:extLst>
      <p:ext uri="{BB962C8B-B14F-4D97-AF65-F5344CB8AC3E}">
        <p14:creationId xmlns:p14="http://schemas.microsoft.com/office/powerpoint/2010/main" val="33565058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ka-GE" dirty="0" smtClean="0"/>
              <a:t>ძალადობის მსხვერპლ ბავშვთან კომუნიკაციის თავისებურებები</a:t>
            </a:r>
            <a:endParaRPr lang="en-US" dirty="0"/>
          </a:p>
        </p:txBody>
      </p:sp>
    </p:spTree>
    <p:extLst>
      <p:ext uri="{BB962C8B-B14F-4D97-AF65-F5344CB8AC3E}">
        <p14:creationId xmlns:p14="http://schemas.microsoft.com/office/powerpoint/2010/main" val="10597553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4191"/>
          </a:xfrm>
        </p:spPr>
        <p:txBody>
          <a:bodyPr>
            <a:normAutofit fontScale="90000"/>
          </a:bodyPr>
          <a:lstStyle/>
          <a:p>
            <a:r>
              <a:rPr lang="ka-GE" sz="3000" b="1" dirty="0" smtClean="0"/>
              <a:t>კომუნიკაციის პროცესში გამოვლენილი სირთულეები</a:t>
            </a:r>
            <a:endParaRPr lang="en-US" sz="3000" b="1" dirty="0"/>
          </a:p>
        </p:txBody>
      </p:sp>
      <p:sp>
        <p:nvSpPr>
          <p:cNvPr id="3" name="Content Placeholder 2"/>
          <p:cNvSpPr>
            <a:spLocks noGrp="1"/>
          </p:cNvSpPr>
          <p:nvPr>
            <p:ph idx="1"/>
          </p:nvPr>
        </p:nvSpPr>
        <p:spPr>
          <a:xfrm>
            <a:off x="198303" y="1013552"/>
            <a:ext cx="11732963" cy="5574535"/>
          </a:xfrm>
        </p:spPr>
        <p:txBody>
          <a:bodyPr/>
          <a:lstStyle/>
          <a:p>
            <a:pPr marL="0" indent="0">
              <a:buNone/>
            </a:pPr>
            <a:r>
              <a:rPr lang="ka-GE" sz="2000" dirty="0" smtClean="0"/>
              <a:t>ძალადობის მსხვერპლი ბავშვის წამყვანი ემოციური ფონი შიშისა და შფოთვის მდგომარეობაა, რაც ვლინდება სტრესის სხვადასხვა ინდიკატორებით:</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223056010"/>
              </p:ext>
            </p:extLst>
          </p:nvPr>
        </p:nvGraphicFramePr>
        <p:xfrm>
          <a:off x="2225407" y="1795749"/>
          <a:ext cx="7601639" cy="4792337"/>
        </p:xfrm>
        <a:graphic>
          <a:graphicData uri="http://schemas.openxmlformats.org/drawingml/2006/table">
            <a:tbl>
              <a:tblPr firstRow="1" firstCol="1" bandRow="1">
                <a:tableStyleId>{5C22544A-7EE6-4342-B048-85BDC9FD1C3A}</a:tableStyleId>
              </a:tblPr>
              <a:tblGrid>
                <a:gridCol w="342045"/>
                <a:gridCol w="1612616"/>
                <a:gridCol w="5646978"/>
              </a:tblGrid>
              <a:tr h="1840500">
                <a:tc>
                  <a:txBody>
                    <a:bodyPr/>
                    <a:lstStyle/>
                    <a:p>
                      <a:pPr algn="just">
                        <a:lnSpc>
                          <a:spcPct val="115000"/>
                        </a:lnSpc>
                        <a:spcAft>
                          <a:spcPts val="0"/>
                        </a:spcAft>
                      </a:pPr>
                      <a:r>
                        <a:rPr lang="ka-GE" sz="1100" dirty="0">
                          <a:effectLst/>
                        </a:rPr>
                        <a:t>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ka-GE" sz="1300">
                          <a:effectLst/>
                        </a:rPr>
                        <a:t>ფიზიოლოგიური</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just">
                        <a:lnSpc>
                          <a:spcPct val="115000"/>
                        </a:lnSpc>
                        <a:spcAft>
                          <a:spcPts val="0"/>
                        </a:spcAft>
                        <a:buFont typeface="Symbol" panose="05050102010706020507" pitchFamily="18" charset="2"/>
                        <a:buChar char=""/>
                      </a:pPr>
                      <a:r>
                        <a:rPr lang="ka-GE" sz="1300" dirty="0">
                          <a:effectLst/>
                        </a:rPr>
                        <a:t>ოფლიანობა; გახშირებული სუნთქვა; სიწითლე სახეზე</a:t>
                      </a:r>
                      <a:endParaRPr lang="en-US" sz="1300" dirty="0">
                        <a:effectLst/>
                      </a:endParaRPr>
                    </a:p>
                    <a:p>
                      <a:pPr marL="342900" lvl="0" indent="-342900" algn="just">
                        <a:lnSpc>
                          <a:spcPct val="115000"/>
                        </a:lnSpc>
                        <a:spcAft>
                          <a:spcPts val="0"/>
                        </a:spcAft>
                        <a:buFont typeface="Symbol" panose="05050102010706020507" pitchFamily="18" charset="2"/>
                        <a:buChar char=""/>
                      </a:pPr>
                      <a:r>
                        <a:rPr lang="ka-GE" sz="1300" dirty="0">
                          <a:effectLst/>
                        </a:rPr>
                        <a:t>თვალცრემლიანობა ან ტირილი</a:t>
                      </a:r>
                      <a:endParaRPr lang="en-US" sz="1300" dirty="0">
                        <a:effectLst/>
                      </a:endParaRPr>
                    </a:p>
                    <a:p>
                      <a:pPr marL="342900" lvl="0" indent="-342900" algn="just">
                        <a:lnSpc>
                          <a:spcPct val="115000"/>
                        </a:lnSpc>
                        <a:spcAft>
                          <a:spcPts val="0"/>
                        </a:spcAft>
                        <a:buFont typeface="Symbol" panose="05050102010706020507" pitchFamily="18" charset="2"/>
                        <a:buChar char=""/>
                      </a:pPr>
                      <a:r>
                        <a:rPr lang="ka-GE" sz="1300" dirty="0">
                          <a:effectLst/>
                        </a:rPr>
                        <a:t>ყლაპვის გაჭირვება; უჰაერობა; უძალობა და სხვა</a:t>
                      </a:r>
                      <a:endParaRPr lang="en-US" sz="1300" dirty="0">
                        <a:effectLst/>
                      </a:endParaRPr>
                    </a:p>
                    <a:p>
                      <a:pPr marL="457200" algn="ctr">
                        <a:lnSpc>
                          <a:spcPct val="115000"/>
                        </a:lnSpc>
                        <a:spcAft>
                          <a:spcPts val="0"/>
                        </a:spcAft>
                      </a:pPr>
                      <a:r>
                        <a:rPr lang="ka-GE" sz="1300" dirty="0">
                          <a:effectLst/>
                        </a:rPr>
                        <a:t>ფსიქოსომატური ნიშნები</a:t>
                      </a:r>
                      <a:endParaRPr lang="en-US" sz="1300" dirty="0">
                        <a:effectLst/>
                      </a:endParaRPr>
                    </a:p>
                    <a:p>
                      <a:pPr marL="342900" lvl="0" indent="-342900">
                        <a:lnSpc>
                          <a:spcPct val="115000"/>
                        </a:lnSpc>
                        <a:spcAft>
                          <a:spcPts val="0"/>
                        </a:spcAft>
                        <a:buFont typeface="Symbol" panose="05050102010706020507" pitchFamily="18" charset="2"/>
                        <a:buChar char=""/>
                      </a:pPr>
                      <a:r>
                        <a:rPr lang="ka-GE" sz="1300" dirty="0">
                          <a:effectLst/>
                        </a:rPr>
                        <a:t>ტკივილი მუცლის არეში</a:t>
                      </a:r>
                      <a:endParaRPr lang="en-US" sz="1300" dirty="0">
                        <a:effectLst/>
                      </a:endParaRPr>
                    </a:p>
                    <a:p>
                      <a:pPr marL="342900" lvl="0" indent="-342900">
                        <a:lnSpc>
                          <a:spcPct val="115000"/>
                        </a:lnSpc>
                        <a:spcAft>
                          <a:spcPts val="0"/>
                        </a:spcAft>
                        <a:buFont typeface="Symbol" panose="05050102010706020507" pitchFamily="18" charset="2"/>
                        <a:buChar char=""/>
                      </a:pPr>
                      <a:r>
                        <a:rPr lang="ka-GE" sz="1300" dirty="0">
                          <a:effectLst/>
                        </a:rPr>
                        <a:t>თავის ტკივილი</a:t>
                      </a:r>
                      <a:endParaRPr lang="en-US" sz="1300" dirty="0">
                        <a:effectLst/>
                      </a:endParaRPr>
                    </a:p>
                    <a:p>
                      <a:pPr marL="342900" lvl="0" indent="-342900">
                        <a:lnSpc>
                          <a:spcPct val="115000"/>
                        </a:lnSpc>
                        <a:spcAft>
                          <a:spcPts val="0"/>
                        </a:spcAft>
                        <a:buFont typeface="Symbol" panose="05050102010706020507" pitchFamily="18" charset="2"/>
                        <a:buChar char=""/>
                      </a:pPr>
                      <a:r>
                        <a:rPr lang="ka-GE" sz="1300" dirty="0">
                          <a:effectLst/>
                        </a:rPr>
                        <a:t>კუნთური დაჭიმულობა</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567985">
                <a:tc>
                  <a:txBody>
                    <a:bodyPr/>
                    <a:lstStyle/>
                    <a:p>
                      <a:pPr algn="just">
                        <a:lnSpc>
                          <a:spcPct val="115000"/>
                        </a:lnSpc>
                        <a:spcAft>
                          <a:spcPts val="0"/>
                        </a:spcAft>
                      </a:pPr>
                      <a:r>
                        <a:rPr lang="ka-GE" sz="11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ka-GE" sz="1300">
                          <a:effectLst/>
                        </a:rPr>
                        <a:t>არავერბალური</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just">
                        <a:lnSpc>
                          <a:spcPct val="115000"/>
                        </a:lnSpc>
                        <a:spcAft>
                          <a:spcPts val="0"/>
                        </a:spcAft>
                        <a:buFont typeface="Symbol" panose="05050102010706020507" pitchFamily="18" charset="2"/>
                        <a:buChar char=""/>
                      </a:pPr>
                      <a:r>
                        <a:rPr lang="ka-GE" sz="1300">
                          <a:effectLst/>
                        </a:rPr>
                        <a:t>ტიკები: ხელის/ ფეხის უნებლიე ან მონოტონური მოძრაობა</a:t>
                      </a:r>
                      <a:endParaRPr lang="en-US" sz="1300">
                        <a:effectLst/>
                      </a:endParaRPr>
                    </a:p>
                    <a:p>
                      <a:pPr marL="342900" lvl="0" indent="-342900" algn="just">
                        <a:lnSpc>
                          <a:spcPct val="115000"/>
                        </a:lnSpc>
                        <a:spcAft>
                          <a:spcPts val="0"/>
                        </a:spcAft>
                        <a:buFont typeface="Symbol" panose="05050102010706020507" pitchFamily="18" charset="2"/>
                        <a:buChar char=""/>
                      </a:pPr>
                      <a:r>
                        <a:rPr lang="ka-GE" sz="1300">
                          <a:effectLst/>
                        </a:rPr>
                        <a:t>თვალით კონტაქტის დამყარების სირთულე</a:t>
                      </a:r>
                      <a:endParaRPr lang="en-US" sz="1300">
                        <a:effectLst/>
                      </a:endParaRPr>
                    </a:p>
                    <a:p>
                      <a:pPr marL="342900" lvl="0" indent="-342900" algn="just">
                        <a:lnSpc>
                          <a:spcPct val="115000"/>
                        </a:lnSpc>
                        <a:spcAft>
                          <a:spcPts val="0"/>
                        </a:spcAft>
                        <a:buFont typeface="Symbol" panose="05050102010706020507" pitchFamily="18" charset="2"/>
                        <a:buChar char=""/>
                      </a:pPr>
                      <a:r>
                        <a:rPr lang="ka-GE" sz="1300">
                          <a:effectLst/>
                        </a:rPr>
                        <a:t>ზურგით/ შეტრიალებული/მოშორებით ჯდომა</a:t>
                      </a:r>
                      <a:endParaRPr lang="en-US" sz="1300">
                        <a:effectLst/>
                      </a:endParaRPr>
                    </a:p>
                    <a:p>
                      <a:pPr marL="342900" lvl="0" indent="-342900" algn="just">
                        <a:lnSpc>
                          <a:spcPct val="115000"/>
                        </a:lnSpc>
                        <a:spcAft>
                          <a:spcPts val="0"/>
                        </a:spcAft>
                        <a:buFont typeface="Symbol" panose="05050102010706020507" pitchFamily="18" charset="2"/>
                        <a:buChar char=""/>
                      </a:pPr>
                      <a:r>
                        <a:rPr lang="ka-GE" sz="1300">
                          <a:effectLst/>
                        </a:rPr>
                        <a:t>ფრჩხილების კვნეტა/ წვალება</a:t>
                      </a:r>
                      <a:endParaRPr lang="en-US" sz="1300">
                        <a:effectLst/>
                      </a:endParaRPr>
                    </a:p>
                    <a:p>
                      <a:pPr marL="342900" lvl="0" indent="-342900">
                        <a:lnSpc>
                          <a:spcPct val="115000"/>
                        </a:lnSpc>
                        <a:spcAft>
                          <a:spcPts val="0"/>
                        </a:spcAft>
                        <a:buFont typeface="Symbol" panose="05050102010706020507" pitchFamily="18" charset="2"/>
                        <a:buChar char=""/>
                      </a:pPr>
                      <a:r>
                        <a:rPr lang="ka-GE" sz="1300">
                          <a:effectLst/>
                        </a:rPr>
                        <a:t>რამე ნივთის მონოტონური, სტერეოტიპული მოძრაობა/გამოყენება</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383852">
                <a:tc>
                  <a:txBody>
                    <a:bodyPr/>
                    <a:lstStyle/>
                    <a:p>
                      <a:pPr algn="just">
                        <a:lnSpc>
                          <a:spcPct val="115000"/>
                        </a:lnSpc>
                        <a:spcAft>
                          <a:spcPts val="0"/>
                        </a:spcAft>
                      </a:pPr>
                      <a:r>
                        <a:rPr lang="ka-GE" sz="11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ka-GE" sz="1300">
                          <a:effectLst/>
                        </a:rPr>
                        <a:t>ვერბალური</a:t>
                      </a:r>
                      <a:endParaRPr lang="en-US" sz="13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ka-GE" sz="1300" dirty="0">
                          <a:effectLst/>
                        </a:rPr>
                        <a:t>არასრულწლოვანი თავად ამბობს, რომ ცუდად გრძნობს თავს:</a:t>
                      </a:r>
                      <a:endParaRPr lang="en-US" sz="1300" dirty="0">
                        <a:effectLst/>
                      </a:endParaRPr>
                    </a:p>
                    <a:p>
                      <a:pPr marL="342900" lvl="0" indent="-342900" algn="just">
                        <a:lnSpc>
                          <a:spcPct val="115000"/>
                        </a:lnSpc>
                        <a:spcAft>
                          <a:spcPts val="0"/>
                        </a:spcAft>
                        <a:buFont typeface="Symbol" panose="05050102010706020507" pitchFamily="18" charset="2"/>
                        <a:buChar char=""/>
                      </a:pPr>
                      <a:r>
                        <a:rPr lang="ka-GE" sz="1300" dirty="0">
                          <a:effectLst/>
                        </a:rPr>
                        <a:t>უჭირს მომხდარზე საუბარი</a:t>
                      </a:r>
                      <a:endParaRPr lang="en-US" sz="1300" dirty="0">
                        <a:effectLst/>
                      </a:endParaRPr>
                    </a:p>
                    <a:p>
                      <a:pPr marL="342900" lvl="0" indent="-342900" algn="just">
                        <a:lnSpc>
                          <a:spcPct val="115000"/>
                        </a:lnSpc>
                        <a:spcAft>
                          <a:spcPts val="0"/>
                        </a:spcAft>
                        <a:buFont typeface="Symbol" panose="05050102010706020507" pitchFamily="18" charset="2"/>
                        <a:buChar char=""/>
                      </a:pPr>
                      <a:r>
                        <a:rPr lang="ka-GE" sz="1300" dirty="0">
                          <a:effectLst/>
                        </a:rPr>
                        <a:t>ეშინია</a:t>
                      </a:r>
                      <a:endParaRPr lang="en-US" sz="1300" dirty="0">
                        <a:effectLst/>
                      </a:endParaRPr>
                    </a:p>
                    <a:p>
                      <a:pPr marL="342900" lvl="0" indent="-342900" algn="just">
                        <a:lnSpc>
                          <a:spcPct val="115000"/>
                        </a:lnSpc>
                        <a:spcAft>
                          <a:spcPts val="0"/>
                        </a:spcAft>
                        <a:buFont typeface="Symbol" panose="05050102010706020507" pitchFamily="18" charset="2"/>
                        <a:buChar char=""/>
                      </a:pPr>
                      <a:r>
                        <a:rPr lang="ka-GE" sz="1300" dirty="0">
                          <a:effectLst/>
                        </a:rPr>
                        <a:t>სევდიანია</a:t>
                      </a:r>
                      <a:endParaRPr lang="en-US" sz="1300" dirty="0">
                        <a:effectLst/>
                      </a:endParaRPr>
                    </a:p>
                    <a:p>
                      <a:pPr marL="342900" lvl="0" indent="-342900" algn="just">
                        <a:lnSpc>
                          <a:spcPct val="115000"/>
                        </a:lnSpc>
                        <a:spcAft>
                          <a:spcPts val="0"/>
                        </a:spcAft>
                        <a:buFont typeface="Symbol" panose="05050102010706020507" pitchFamily="18" charset="2"/>
                        <a:buChar char=""/>
                      </a:pPr>
                      <a:r>
                        <a:rPr lang="ka-GE" sz="1300" dirty="0">
                          <a:effectLst/>
                        </a:rPr>
                        <a:t>რცხვენია და სხვა</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3116803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39955"/>
          </a:xfrm>
        </p:spPr>
        <p:txBody>
          <a:bodyPr>
            <a:normAutofit fontScale="90000"/>
          </a:bodyPr>
          <a:lstStyle/>
          <a:p>
            <a:r>
              <a:rPr lang="ka-GE" sz="3000" b="1" dirty="0" smtClean="0"/>
              <a:t>კომუნიკაციაში ჩართვის მოტივაცია</a:t>
            </a:r>
            <a:endParaRPr lang="en-US" sz="3000" b="1" dirty="0"/>
          </a:p>
        </p:txBody>
      </p:sp>
      <p:sp>
        <p:nvSpPr>
          <p:cNvPr id="3" name="Content Placeholder 2"/>
          <p:cNvSpPr>
            <a:spLocks noGrp="1"/>
          </p:cNvSpPr>
          <p:nvPr>
            <p:ph sz="half" idx="1"/>
          </p:nvPr>
        </p:nvSpPr>
        <p:spPr>
          <a:xfrm>
            <a:off x="838200" y="1123720"/>
            <a:ext cx="5181600" cy="5431316"/>
          </a:xfrm>
        </p:spPr>
        <p:txBody>
          <a:bodyPr>
            <a:normAutofit fontScale="55000" lnSpcReduction="20000"/>
          </a:bodyPr>
          <a:lstStyle/>
          <a:p>
            <a:pPr marL="0" indent="0">
              <a:buNone/>
            </a:pPr>
            <a:r>
              <a:rPr lang="ka-GE" b="1" dirty="0" smtClean="0"/>
              <a:t>ჩართულობა</a:t>
            </a:r>
          </a:p>
          <a:p>
            <a:pPr lvl="0"/>
            <a:r>
              <a:rPr lang="ka-GE" dirty="0"/>
              <a:t>ბავშვი ძალდაუტანებლად პასუხობს კითხვებს</a:t>
            </a:r>
            <a:endParaRPr lang="en-US" dirty="0"/>
          </a:p>
          <a:p>
            <a:pPr lvl="0"/>
            <a:r>
              <a:rPr lang="ka-GE" dirty="0"/>
              <a:t>თავად სვამს კითხვებს</a:t>
            </a:r>
            <a:endParaRPr lang="en-US" dirty="0"/>
          </a:p>
          <a:p>
            <a:pPr lvl="0"/>
            <a:r>
              <a:rPr lang="ka-GE" dirty="0"/>
              <a:t>იხსენებს და ყვება დამატებით ისტორიას</a:t>
            </a:r>
            <a:endParaRPr lang="en-US" dirty="0"/>
          </a:p>
          <a:p>
            <a:pPr lvl="0"/>
            <a:r>
              <a:rPr lang="ka-GE" dirty="0"/>
              <a:t>იჩენს ინიციატივას აქტივობის შესრულებისას ან ნეიტრალურ თემაზე </a:t>
            </a:r>
            <a:r>
              <a:rPr lang="ka-GE" dirty="0" smtClean="0"/>
              <a:t>საუბრისას</a:t>
            </a:r>
          </a:p>
          <a:p>
            <a:pPr marL="0" lvl="0" indent="0">
              <a:buNone/>
            </a:pPr>
            <a:endParaRPr lang="en-US" dirty="0"/>
          </a:p>
          <a:p>
            <a:pPr marL="0" indent="0">
              <a:buNone/>
            </a:pPr>
            <a:r>
              <a:rPr lang="ka-GE" b="1" dirty="0" smtClean="0"/>
              <a:t>რეკომენდაცია:</a:t>
            </a:r>
          </a:p>
          <a:p>
            <a:pPr lvl="0"/>
            <a:r>
              <a:rPr lang="ka-GE" dirty="0"/>
              <a:t>ყურადღება მივაქციოთ ჩართულობის მოტივს (სოციალური მოწონება, ავტორიტეტის მორჩილება, კომუნიკაციის მიმართ ღიაობა) და ამის მიხედვით დავგეგმოთ კომუნიკაციის პროცესი</a:t>
            </a:r>
            <a:endParaRPr lang="en-US" dirty="0"/>
          </a:p>
          <a:p>
            <a:pPr lvl="0"/>
            <a:r>
              <a:rPr lang="ka-GE" dirty="0"/>
              <a:t>შეფასებით, შექებით არ შევუწყოთ ხელი არასრულწლოვანმა გააზვიადოს </a:t>
            </a:r>
            <a:r>
              <a:rPr lang="ka-GE" dirty="0" smtClean="0"/>
              <a:t>ამბავი</a:t>
            </a:r>
            <a:endParaRPr lang="en-US" dirty="0"/>
          </a:p>
        </p:txBody>
      </p:sp>
      <p:sp>
        <p:nvSpPr>
          <p:cNvPr id="4" name="Content Placeholder 3"/>
          <p:cNvSpPr>
            <a:spLocks noGrp="1"/>
          </p:cNvSpPr>
          <p:nvPr>
            <p:ph sz="half" idx="2"/>
          </p:nvPr>
        </p:nvSpPr>
        <p:spPr>
          <a:xfrm>
            <a:off x="6172200" y="1123720"/>
            <a:ext cx="5181600" cy="5053243"/>
          </a:xfrm>
        </p:spPr>
        <p:txBody>
          <a:bodyPr>
            <a:normAutofit fontScale="55000" lnSpcReduction="20000"/>
          </a:bodyPr>
          <a:lstStyle/>
          <a:p>
            <a:pPr marL="0" indent="0">
              <a:buNone/>
            </a:pPr>
            <a:r>
              <a:rPr lang="ka-GE" b="1" dirty="0" smtClean="0"/>
              <a:t>ინდიფერენტულობა</a:t>
            </a:r>
            <a:endParaRPr lang="en-US" b="1" dirty="0"/>
          </a:p>
          <a:p>
            <a:pPr lvl="0"/>
            <a:r>
              <a:rPr lang="ka-GE" dirty="0"/>
              <a:t>კითხვებს მოკლედ სცემს პასუხს</a:t>
            </a:r>
            <a:endParaRPr lang="en-US" dirty="0"/>
          </a:p>
          <a:p>
            <a:pPr lvl="0"/>
            <a:r>
              <a:rPr lang="ka-GE" dirty="0"/>
              <a:t>ამბობს რომ არ იცის/არ ახსოვს არაფერი </a:t>
            </a:r>
            <a:endParaRPr lang="en-US" dirty="0"/>
          </a:p>
          <a:p>
            <a:pPr lvl="0"/>
            <a:r>
              <a:rPr lang="ka-GE" dirty="0"/>
              <a:t>არ იჩენს ინიციატივას დამატებითი ინფორმაციის გაცემაში (ამბის მოყოლაში)</a:t>
            </a:r>
            <a:endParaRPr lang="en-US" dirty="0"/>
          </a:p>
          <a:p>
            <a:r>
              <a:rPr lang="ka-GE" dirty="0"/>
              <a:t>უჭირს/ არ სურს საუბარი ნეიტრალურ საკითხზე (რა მოსწონს, რით ერთობა</a:t>
            </a:r>
            <a:r>
              <a:rPr lang="ka-GE" dirty="0" smtClean="0"/>
              <a:t>...)</a:t>
            </a:r>
          </a:p>
          <a:p>
            <a:endParaRPr lang="ka-GE" dirty="0" smtClean="0"/>
          </a:p>
          <a:p>
            <a:pPr marL="0" indent="0">
              <a:buNone/>
            </a:pPr>
            <a:r>
              <a:rPr lang="ka-GE" b="1" dirty="0" smtClean="0"/>
              <a:t>რეკომენდაცია:</a:t>
            </a:r>
          </a:p>
          <a:p>
            <a:pPr lvl="0"/>
            <a:r>
              <a:rPr lang="ka-GE" dirty="0" smtClean="0"/>
              <a:t>მოზარდ არასრულწლოვანს </a:t>
            </a:r>
            <a:r>
              <a:rPr lang="ka-GE" dirty="0"/>
              <a:t>დავუსვათ ღია კითხვები, რომელზეც მეტი აღწერითი სახის ინფორმაცია შეიძლება მოგვცეს, რაც გაუადვილებს მას თხრობას</a:t>
            </a:r>
            <a:endParaRPr lang="en-US" dirty="0"/>
          </a:p>
          <a:p>
            <a:pPr lvl="0"/>
            <a:r>
              <a:rPr lang="ka-GE" dirty="0"/>
              <a:t>მცირეწლოვან ბავშვს კომუნიკაციაში ჩასართავად შესაძლოა დავუსვათ მოკლე და მარტივი კითხვები, რომელიც ნეიტრალური ხასიათისაა და მარტივად საპასუხო (მაგ: რამდენი წლს ხარ, და-ძმა გყავს? და ა.შ.)</a:t>
            </a:r>
            <a:endParaRPr lang="en-US" dirty="0"/>
          </a:p>
          <a:p>
            <a:pPr lvl="0"/>
            <a:r>
              <a:rPr lang="ka-GE" dirty="0"/>
              <a:t>არასრულწლოვანს </a:t>
            </a:r>
            <a:r>
              <a:rPr lang="ka-GE" dirty="0" smtClean="0"/>
              <a:t>ავუხსნათ, </a:t>
            </a:r>
            <a:r>
              <a:rPr lang="ka-GE" dirty="0"/>
              <a:t>რატომაა მნიშვნელოვანი მისი ჩართულობა, ვეცადოთ გავიგოთ ინდიფერენტულობას საფუძვლად ნეგატიური აზრები უდევს თუ </a:t>
            </a:r>
            <a:r>
              <a:rPr lang="ka-GE" dirty="0" smtClean="0"/>
              <a:t>არა;</a:t>
            </a:r>
            <a:endParaRPr lang="en-US" dirty="0"/>
          </a:p>
          <a:p>
            <a:r>
              <a:rPr lang="ka-GE" dirty="0"/>
              <a:t>ნეიტრალური თემის გავრცობა და რაპორტის დამყარება გარემოსთან და უცხო პირთარებთან </a:t>
            </a:r>
            <a:r>
              <a:rPr lang="ka-GE" dirty="0" smtClean="0"/>
              <a:t>ადამპტაციისთვის.</a:t>
            </a:r>
            <a:endParaRPr lang="en-US" dirty="0"/>
          </a:p>
        </p:txBody>
      </p:sp>
    </p:spTree>
    <p:extLst>
      <p:ext uri="{BB962C8B-B14F-4D97-AF65-F5344CB8AC3E}">
        <p14:creationId xmlns:p14="http://schemas.microsoft.com/office/powerpoint/2010/main" val="10729532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0292"/>
          </a:xfrm>
        </p:spPr>
        <p:txBody>
          <a:bodyPr>
            <a:normAutofit/>
          </a:bodyPr>
          <a:lstStyle/>
          <a:p>
            <a:r>
              <a:rPr lang="ka-GE" sz="3000" b="1" dirty="0"/>
              <a:t>კომუნიკაციაში ჩართვის მოტივაცია</a:t>
            </a:r>
            <a:endParaRPr lang="en-US" sz="3000" dirty="0"/>
          </a:p>
        </p:txBody>
      </p:sp>
      <p:sp>
        <p:nvSpPr>
          <p:cNvPr id="3" name="Content Placeholder 2"/>
          <p:cNvSpPr>
            <a:spLocks noGrp="1"/>
          </p:cNvSpPr>
          <p:nvPr>
            <p:ph sz="half" idx="1"/>
          </p:nvPr>
        </p:nvSpPr>
        <p:spPr>
          <a:xfrm>
            <a:off x="242371" y="1068636"/>
            <a:ext cx="5777429" cy="5596569"/>
          </a:xfrm>
        </p:spPr>
        <p:txBody>
          <a:bodyPr>
            <a:normAutofit fontScale="47500" lnSpcReduction="20000"/>
          </a:bodyPr>
          <a:lstStyle/>
          <a:p>
            <a:pPr marL="0" indent="0">
              <a:buNone/>
            </a:pPr>
            <a:r>
              <a:rPr lang="ka-GE" b="1" dirty="0"/>
              <a:t>მტრულობა</a:t>
            </a:r>
            <a:endParaRPr lang="en-US" b="1" dirty="0"/>
          </a:p>
          <a:p>
            <a:pPr lvl="0"/>
            <a:r>
              <a:rPr lang="ka-GE" dirty="0"/>
              <a:t>ბავშვი გამოხატავს ღია აგრესიას ვერბალურად ან არავერბალურად</a:t>
            </a:r>
            <a:endParaRPr lang="en-US" dirty="0"/>
          </a:p>
          <a:p>
            <a:pPr lvl="0"/>
            <a:r>
              <a:rPr lang="ka-GE" dirty="0"/>
              <a:t>ამბობს უწმაწურ სიტყვებს</a:t>
            </a:r>
            <a:endParaRPr lang="en-US" dirty="0"/>
          </a:p>
          <a:p>
            <a:pPr lvl="0"/>
            <a:r>
              <a:rPr lang="ka-GE" dirty="0"/>
              <a:t>ყრის ნივთებს</a:t>
            </a:r>
            <a:endParaRPr lang="en-US" dirty="0"/>
          </a:p>
          <a:p>
            <a:pPr lvl="0"/>
            <a:r>
              <a:rPr lang="ka-GE" dirty="0"/>
              <a:t>ფიზიკურად </a:t>
            </a:r>
            <a:r>
              <a:rPr lang="ka-GE" dirty="0" smtClean="0"/>
              <a:t>ეხება კომუნიკატორს ან </a:t>
            </a:r>
            <a:r>
              <a:rPr lang="ka-GE" dirty="0"/>
              <a:t>ვერბალურად გამოხატავს უკმაყოფილებას,  კომუნიკაციის სურვილის არქონას</a:t>
            </a:r>
            <a:endParaRPr lang="en-US" dirty="0"/>
          </a:p>
          <a:p>
            <a:pPr lvl="0"/>
            <a:r>
              <a:rPr lang="ka-GE" dirty="0"/>
              <a:t>უნდობლობას გამოხატავს ვერბალურად (არ გეტყვი; შენთან არ ვილაპარაკებ...)</a:t>
            </a:r>
            <a:endParaRPr lang="en-US" dirty="0"/>
          </a:p>
          <a:p>
            <a:pPr lvl="0"/>
            <a:r>
              <a:rPr lang="ka-GE" dirty="0"/>
              <a:t>მოზარდ არასრულწლოვნებთან პასიური აგრესიის ნიშნები, როგორიცაა ცინიზმი, სარკაზმი, </a:t>
            </a:r>
            <a:r>
              <a:rPr lang="ka-GE" dirty="0" smtClean="0"/>
              <a:t>დაცინვა</a:t>
            </a:r>
          </a:p>
          <a:p>
            <a:pPr marL="0" lvl="0" indent="0">
              <a:buNone/>
            </a:pPr>
            <a:endParaRPr lang="en-US" dirty="0"/>
          </a:p>
          <a:p>
            <a:pPr marL="0" indent="0">
              <a:buNone/>
            </a:pPr>
            <a:r>
              <a:rPr lang="ka-GE" b="1" dirty="0" smtClean="0"/>
              <a:t>რეკომენდაცია</a:t>
            </a:r>
          </a:p>
          <a:p>
            <a:pPr lvl="0"/>
            <a:r>
              <a:rPr lang="ka-GE" i="1" dirty="0"/>
              <a:t>მივცეთ ემოციური ვენტილაცის, აგრესიისგან დაცლის შესაძლებლობა</a:t>
            </a:r>
            <a:endParaRPr lang="en-US" dirty="0"/>
          </a:p>
          <a:p>
            <a:pPr lvl="0"/>
            <a:r>
              <a:rPr lang="ka-GE" i="1" dirty="0"/>
              <a:t>ავუხსნათ მისი როლის მნიშვნელოვნება </a:t>
            </a:r>
            <a:r>
              <a:rPr lang="ka-GE" i="1" dirty="0" smtClean="0"/>
              <a:t>კომუნიკაციის პროცესში </a:t>
            </a:r>
            <a:r>
              <a:rPr lang="ka-GE" i="1" dirty="0"/>
              <a:t>(„შენ იცი რა მოხდა, შენ შეგიძლია დაგვეხმარო“)</a:t>
            </a:r>
            <a:endParaRPr lang="en-US" dirty="0"/>
          </a:p>
          <a:p>
            <a:pPr lvl="0"/>
            <a:r>
              <a:rPr lang="ka-GE" i="1" dirty="0" smtClean="0"/>
              <a:t>არ </a:t>
            </a:r>
            <a:r>
              <a:rPr lang="ka-GE" i="1" dirty="0"/>
              <a:t>ვუპასუხოთ რიტორიკულ კითხვებს</a:t>
            </a:r>
            <a:endParaRPr lang="en-US" dirty="0"/>
          </a:p>
          <a:p>
            <a:pPr lvl="0"/>
            <a:r>
              <a:rPr lang="ka-GE" i="1" dirty="0"/>
              <a:t>ნეგატიური, გამომწვევი ქცევის იგნორირება</a:t>
            </a:r>
            <a:endParaRPr lang="en-US" dirty="0"/>
          </a:p>
          <a:p>
            <a:pPr lvl="0"/>
            <a:r>
              <a:rPr lang="ka-GE" i="1" dirty="0"/>
              <a:t>კონსტრუქციული უკუკავშირის მიცემა ცუდ ქცევაზე (მე-ფორმულირებით).</a:t>
            </a:r>
            <a:endParaRPr lang="en-US" dirty="0"/>
          </a:p>
          <a:p>
            <a:pPr lvl="0"/>
            <a:r>
              <a:rPr lang="ka-GE" i="1" dirty="0"/>
              <a:t>ბავშვისთვის მნიშვნელოვანი, ავტორიტეტული საკითხის აღმოჩენა და ამით ოპერირება</a:t>
            </a:r>
            <a:endParaRPr lang="en-US" dirty="0"/>
          </a:p>
          <a:p>
            <a:r>
              <a:rPr lang="ka-GE" dirty="0"/>
              <a:t>ბალანსის დაცვა მხარდაჭერას (მის მხარეზე ყოფნის დემონსტირებასა) და სიმტკიცის გამოვლენას შორის. </a:t>
            </a:r>
            <a:endParaRPr lang="en-US" dirty="0"/>
          </a:p>
        </p:txBody>
      </p:sp>
      <p:sp>
        <p:nvSpPr>
          <p:cNvPr id="4" name="Content Placeholder 3"/>
          <p:cNvSpPr>
            <a:spLocks noGrp="1"/>
          </p:cNvSpPr>
          <p:nvPr>
            <p:ph sz="half" idx="2"/>
          </p:nvPr>
        </p:nvSpPr>
        <p:spPr>
          <a:xfrm>
            <a:off x="6172200" y="1068636"/>
            <a:ext cx="5181600" cy="5596569"/>
          </a:xfrm>
        </p:spPr>
        <p:txBody>
          <a:bodyPr>
            <a:normAutofit fontScale="47500" lnSpcReduction="20000"/>
          </a:bodyPr>
          <a:lstStyle/>
          <a:p>
            <a:pPr marL="0" indent="0">
              <a:buNone/>
            </a:pPr>
            <a:r>
              <a:rPr lang="ka-GE" b="1" dirty="0"/>
              <a:t>გაქცევა</a:t>
            </a:r>
            <a:endParaRPr lang="en-US" b="1" dirty="0"/>
          </a:p>
          <a:p>
            <a:pPr lvl="0"/>
            <a:r>
              <a:rPr lang="ka-GE" dirty="0"/>
              <a:t>ბავშვი აქტიურად შედის კონტაქტში </a:t>
            </a:r>
            <a:r>
              <a:rPr lang="ka-GE" dirty="0" smtClean="0"/>
              <a:t>კომუნიკატორთან ყვება </a:t>
            </a:r>
            <a:r>
              <a:rPr lang="ka-GE" dirty="0"/>
              <a:t>ამბებს, თამაშობს, სთავაზობს სხვადასხვა </a:t>
            </a:r>
            <a:r>
              <a:rPr lang="ka-GE" dirty="0" smtClean="0"/>
              <a:t>აქტივობებს, მაგრამ დასმულ </a:t>
            </a:r>
            <a:r>
              <a:rPr lang="ka-GE" dirty="0"/>
              <a:t>კითხვებს არ სცემს პასუხს, არ მიყვება </a:t>
            </a:r>
            <a:r>
              <a:rPr lang="ka-GE" dirty="0" smtClean="0"/>
              <a:t>ინსტრუქციას</a:t>
            </a:r>
            <a:r>
              <a:rPr lang="ka-GE" dirty="0"/>
              <a:t>.</a:t>
            </a:r>
            <a:endParaRPr lang="en-US" dirty="0"/>
          </a:p>
          <a:p>
            <a:pPr lvl="0"/>
            <a:r>
              <a:rPr lang="ka-GE" dirty="0"/>
              <a:t>დასმულ კითხვაზე სცემს შინაარსობრივად შეუსაბამო პასუხს</a:t>
            </a:r>
            <a:endParaRPr lang="en-US" dirty="0"/>
          </a:p>
          <a:p>
            <a:r>
              <a:rPr lang="ka-GE" dirty="0"/>
              <a:t>ცდილობს ყურადღება გადაიტანოს სხვა </a:t>
            </a:r>
            <a:r>
              <a:rPr lang="ka-GE" dirty="0" smtClean="0"/>
              <a:t>აქტივობაზე</a:t>
            </a:r>
          </a:p>
          <a:p>
            <a:pPr marL="0" indent="0">
              <a:buNone/>
            </a:pPr>
            <a:endParaRPr lang="ka-GE" dirty="0" smtClean="0"/>
          </a:p>
          <a:p>
            <a:pPr marL="0" indent="0">
              <a:buNone/>
            </a:pPr>
            <a:r>
              <a:rPr lang="ka-GE" b="1" dirty="0" smtClean="0"/>
              <a:t>რეკომენდაცია:</a:t>
            </a:r>
          </a:p>
          <a:p>
            <a:pPr lvl="0"/>
            <a:r>
              <a:rPr lang="ka-GE" dirty="0"/>
              <a:t>ემპათია</a:t>
            </a:r>
            <a:endParaRPr lang="en-US" dirty="0"/>
          </a:p>
          <a:p>
            <a:pPr lvl="0"/>
            <a:r>
              <a:rPr lang="ka-GE" dirty="0"/>
              <a:t>პირდაპირ მიმართული კითხვების გამოყენება </a:t>
            </a:r>
            <a:r>
              <a:rPr lang="ka-GE" dirty="0" smtClean="0"/>
              <a:t>კომუნიკაციის პროცესში</a:t>
            </a:r>
            <a:endParaRPr lang="en-US" dirty="0"/>
          </a:p>
          <a:p>
            <a:pPr lvl="0"/>
            <a:r>
              <a:rPr lang="ka-GE" dirty="0"/>
              <a:t>პირდაპირი ინსტრუქციის მიცემა </a:t>
            </a:r>
            <a:r>
              <a:rPr lang="ka-GE" dirty="0" smtClean="0"/>
              <a:t>კომუნიკაციის დაწყებასთან </a:t>
            </a:r>
            <a:r>
              <a:rPr lang="ka-GE" dirty="0"/>
              <a:t>დაკავშირებით („ახლა მე და შენ ცოტა ხანი ვისაუბროთ შენზე“)</a:t>
            </a:r>
            <a:endParaRPr lang="en-US" dirty="0"/>
          </a:p>
          <a:p>
            <a:pPr lvl="0"/>
            <a:r>
              <a:rPr lang="ka-GE" dirty="0"/>
              <a:t>შეთანხმება/თანამშრომლობა თუ ბავშვი დაკავებულია აქტივობით („ახლა ვისაუბრებთ, და ცოტახანში განვაგრძობთ ხატვას“)</a:t>
            </a:r>
            <a:endParaRPr lang="en-US" dirty="0"/>
          </a:p>
          <a:p>
            <a:r>
              <a:rPr lang="ka-GE" dirty="0"/>
              <a:t>არარელევანტური თემის იგნორირება, რომელსაც ბავშვი შესაძლოა მიზანმიმართულად იყენებდეს ყურადღების გადასატანად.</a:t>
            </a:r>
            <a:endParaRPr lang="ka-GE" dirty="0" smtClean="0"/>
          </a:p>
          <a:p>
            <a:pPr marL="0" indent="0">
              <a:buNone/>
            </a:pPr>
            <a:endParaRPr lang="en-US" dirty="0"/>
          </a:p>
        </p:txBody>
      </p:sp>
    </p:spTree>
    <p:extLst>
      <p:ext uri="{BB962C8B-B14F-4D97-AF65-F5344CB8AC3E}">
        <p14:creationId xmlns:p14="http://schemas.microsoft.com/office/powerpoint/2010/main" val="17375594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2754"/>
            <a:ext cx="10515600" cy="472157"/>
          </a:xfrm>
        </p:spPr>
        <p:txBody>
          <a:bodyPr>
            <a:normAutofit fontScale="90000"/>
          </a:bodyPr>
          <a:lstStyle/>
          <a:p>
            <a:r>
              <a:rPr lang="ka-GE" sz="3000" b="1" dirty="0" smtClean="0"/>
              <a:t>ნეგატიური აზრები და მასთან გამკლავება კომუნიკაციის პროცესში</a:t>
            </a:r>
            <a:endParaRPr lang="en-US" sz="3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46134135"/>
              </p:ext>
            </p:extLst>
          </p:nvPr>
        </p:nvGraphicFramePr>
        <p:xfrm>
          <a:off x="407988" y="760394"/>
          <a:ext cx="10945812" cy="5699760"/>
        </p:xfrm>
        <a:graphic>
          <a:graphicData uri="http://schemas.openxmlformats.org/drawingml/2006/table">
            <a:tbl>
              <a:tblPr firstRow="1" bandRow="1">
                <a:tableStyleId>{5C22544A-7EE6-4342-B048-85BDC9FD1C3A}</a:tableStyleId>
              </a:tblPr>
              <a:tblGrid>
                <a:gridCol w="3569101"/>
                <a:gridCol w="7376711"/>
              </a:tblGrid>
              <a:tr h="8040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400" b="1" kern="1200" dirty="0" smtClean="0">
                          <a:solidFill>
                            <a:schemeClr val="lt1"/>
                          </a:solidFill>
                          <a:effectLst/>
                          <a:latin typeface="+mn-lt"/>
                          <a:ea typeface="+mn-ea"/>
                          <a:cs typeface="+mn-cs"/>
                        </a:rPr>
                        <a:t>თვითდადანაშაულება და სინანული</a:t>
                      </a:r>
                      <a:endParaRPr lang="en-US" sz="1400" b="1" kern="1200" dirty="0" smtClean="0">
                        <a:solidFill>
                          <a:schemeClr val="lt1"/>
                        </a:solidFill>
                        <a:effectLst/>
                        <a:latin typeface="+mn-lt"/>
                        <a:ea typeface="+mn-ea"/>
                        <a:cs typeface="+mn-cs"/>
                      </a:endParaRPr>
                    </a:p>
                    <a:p>
                      <a:endParaRPr lang="en-US" sz="1400" b="1"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ka-GE" sz="1400" b="1" kern="1200" dirty="0" smtClean="0">
                          <a:solidFill>
                            <a:schemeClr val="lt1"/>
                          </a:solidFill>
                          <a:effectLst/>
                          <a:latin typeface="+mn-lt"/>
                          <a:ea typeface="+mn-ea"/>
                          <a:cs typeface="+mn-cs"/>
                        </a:rPr>
                        <a:t>არასწორია, დავეთანხმოთ ბავშვს თავის ნათქვამში ან არ გავაკეთოთ კომენტარი.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ka-GE" sz="1400" b="1" kern="1200" dirty="0" smtClean="0">
                          <a:solidFill>
                            <a:schemeClr val="lt1"/>
                          </a:solidFill>
                          <a:effectLst/>
                          <a:latin typeface="+mn-lt"/>
                          <a:ea typeface="+mn-ea"/>
                          <a:cs typeface="+mn-cs"/>
                        </a:rPr>
                        <a:t>ბავშვს უნდა ვუთხრათ, რომ რაც მოხდა მისი ბრალი არ არის და ამას ვერ აირიდებდა თავიდან.</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ka-GE" sz="1400" b="1" kern="1200" dirty="0" smtClean="0">
                          <a:solidFill>
                            <a:schemeClr val="lt1"/>
                          </a:solidFill>
                          <a:effectLst/>
                          <a:latin typeface="+mn-lt"/>
                          <a:ea typeface="+mn-ea"/>
                          <a:cs typeface="+mn-cs"/>
                        </a:rPr>
                        <a:t>„შენ სხვის ქცევაზე არ ხარ პასუხისმგებელელი. ის რომ ცუდად მოიქცა, ეს მისი ბრალია და არა შენი“</a:t>
                      </a:r>
                      <a:endParaRPr lang="en-US" sz="1400" b="1" kern="1200" dirty="0" smtClean="0">
                        <a:solidFill>
                          <a:schemeClr val="lt1"/>
                        </a:solidFill>
                        <a:effectLst/>
                        <a:latin typeface="+mn-lt"/>
                        <a:ea typeface="+mn-ea"/>
                        <a:cs typeface="+mn-cs"/>
                      </a:endParaRPr>
                    </a:p>
                  </a:txBody>
                  <a:tcPr/>
                </a:tc>
              </a:tr>
              <a:tr h="14401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sz="1400" b="1" kern="1200" dirty="0" smtClean="0">
                          <a:solidFill>
                            <a:schemeClr val="dk1"/>
                          </a:solidFill>
                          <a:effectLst/>
                          <a:latin typeface="+mn-lt"/>
                          <a:ea typeface="+mn-ea"/>
                          <a:cs typeface="+mn-cs"/>
                        </a:rPr>
                        <a:t>სირცხვილი</a:t>
                      </a:r>
                      <a:endParaRPr lang="en-US" sz="1400" b="1" kern="1200" dirty="0" smtClean="0">
                        <a:solidFill>
                          <a:schemeClr val="dk1"/>
                        </a:solidFill>
                        <a:effectLst/>
                        <a:latin typeface="+mn-lt"/>
                        <a:ea typeface="+mn-ea"/>
                        <a:cs typeface="+mn-cs"/>
                      </a:endParaRPr>
                    </a:p>
                    <a:p>
                      <a:endParaRPr lang="en-US" sz="1400" b="1" dirty="0"/>
                    </a:p>
                  </a:txBody>
                  <a:tcPr/>
                </a:tc>
                <a:tc>
                  <a:txBody>
                    <a:bodyPr/>
                    <a:lstStyle/>
                    <a:p>
                      <a:pPr marL="285750" lvl="0" indent="-285750">
                        <a:buFont typeface="Arial" panose="020B0604020202020204" pitchFamily="34" charset="0"/>
                        <a:buChar char="•"/>
                      </a:pPr>
                      <a:r>
                        <a:rPr lang="ka-GE" sz="1400" kern="1200" dirty="0" smtClean="0">
                          <a:solidFill>
                            <a:schemeClr val="dk1"/>
                          </a:solidFill>
                          <a:effectLst/>
                          <a:latin typeface="+mn-lt"/>
                          <a:ea typeface="+mn-ea"/>
                          <a:cs typeface="+mn-cs"/>
                        </a:rPr>
                        <a:t>მდგომარეობის ნორმალიზება, ხაზგასმა იმაზე, რომ მსგავსი გამოცდილების მქონე ბავშვებთან მუშაობა (გამსაუბრებელი) ფსიქოლოგის  მთავარი საქმეა.</a:t>
                      </a:r>
                      <a:endParaRPr lang="en-US" sz="1400" kern="1200" dirty="0" smtClean="0">
                        <a:solidFill>
                          <a:schemeClr val="dk1"/>
                        </a:solidFill>
                        <a:effectLst/>
                        <a:latin typeface="+mn-lt"/>
                        <a:ea typeface="+mn-ea"/>
                        <a:cs typeface="+mn-cs"/>
                      </a:endParaRPr>
                    </a:p>
                    <a:p>
                      <a:pPr marL="285750" lvl="0" indent="-285750">
                        <a:buFont typeface="Arial" panose="020B0604020202020204" pitchFamily="34" charset="0"/>
                        <a:buChar char="•"/>
                      </a:pPr>
                      <a:r>
                        <a:rPr lang="ka-GE" sz="1400" kern="1200" dirty="0" smtClean="0">
                          <a:solidFill>
                            <a:schemeClr val="dk1"/>
                          </a:solidFill>
                          <a:effectLst/>
                          <a:latin typeface="+mn-lt"/>
                          <a:ea typeface="+mn-ea"/>
                          <a:cs typeface="+mn-cs"/>
                        </a:rPr>
                        <a:t>აღნიშვნა, რომ სხვა ბავშვები ყვებიან ყველაფერს, რაც თავს გადახდათ, მათ შორის ისეთ რამეებსაც, რომლის მოყოლაც შეიძლება რთული, ან მოსარიდებელი ჩანდეს არასრულწლოვნისთვის.  </a:t>
                      </a:r>
                      <a:endParaRPr lang="en-US" sz="1400" kern="1200" dirty="0" smtClean="0">
                        <a:solidFill>
                          <a:schemeClr val="dk1"/>
                        </a:solidFill>
                        <a:effectLst/>
                        <a:latin typeface="+mn-lt"/>
                        <a:ea typeface="+mn-ea"/>
                        <a:cs typeface="+mn-cs"/>
                      </a:endParaRPr>
                    </a:p>
                    <a:p>
                      <a:pPr marL="285750" lvl="0" indent="-285750">
                        <a:buFont typeface="Arial" panose="020B0604020202020204" pitchFamily="34" charset="0"/>
                        <a:buChar char="•"/>
                      </a:pPr>
                      <a:r>
                        <a:rPr lang="ka-GE" sz="1400" kern="1200" dirty="0" smtClean="0">
                          <a:solidFill>
                            <a:schemeClr val="dk1"/>
                          </a:solidFill>
                          <a:effectLst/>
                          <a:latin typeface="+mn-lt"/>
                          <a:ea typeface="+mn-ea"/>
                          <a:cs typeface="+mn-cs"/>
                        </a:rPr>
                        <a:t>„სხვებსაც შემთხვევიათ მსგავსი და შენ მარტო არ ხარ ვისაც მსგავსი ზიანი მიაყენეს“</a:t>
                      </a:r>
                      <a:endParaRPr lang="en-US" sz="1400" kern="1200" dirty="0" smtClean="0">
                        <a:solidFill>
                          <a:schemeClr val="dk1"/>
                        </a:solidFill>
                        <a:effectLst/>
                        <a:latin typeface="+mn-lt"/>
                        <a:ea typeface="+mn-ea"/>
                        <a:cs typeface="+mn-cs"/>
                      </a:endParaRPr>
                    </a:p>
                    <a:p>
                      <a:pPr marL="285750" lvl="0" indent="-285750">
                        <a:buFont typeface="Arial" panose="020B0604020202020204" pitchFamily="34" charset="0"/>
                        <a:buChar char="•"/>
                      </a:pPr>
                      <a:r>
                        <a:rPr lang="ka-GE" sz="1400" kern="1200" dirty="0" smtClean="0">
                          <a:solidFill>
                            <a:schemeClr val="dk1"/>
                          </a:solidFill>
                          <a:effectLst/>
                          <a:latin typeface="+mn-lt"/>
                          <a:ea typeface="+mn-ea"/>
                          <a:cs typeface="+mn-cs"/>
                        </a:rPr>
                        <a:t>„რაც მოხდა, სხვამ გააკეთა და შენ არ უნდა შეგრცხვეს მოყოლის“</a:t>
                      </a:r>
                      <a:endParaRPr lang="en-US" sz="1400" kern="1200" dirty="0" smtClean="0">
                        <a:solidFill>
                          <a:schemeClr val="dk1"/>
                        </a:solidFill>
                        <a:effectLst/>
                        <a:latin typeface="+mn-lt"/>
                        <a:ea typeface="+mn-ea"/>
                        <a:cs typeface="+mn-cs"/>
                      </a:endParaRPr>
                    </a:p>
                    <a:p>
                      <a:pPr marL="285750" lvl="0" indent="-285750">
                        <a:buFont typeface="Arial" panose="020B0604020202020204" pitchFamily="34" charset="0"/>
                        <a:buChar char="•"/>
                      </a:pPr>
                      <a:r>
                        <a:rPr lang="ka-GE" sz="1400" kern="1200" dirty="0" smtClean="0">
                          <a:solidFill>
                            <a:schemeClr val="dk1"/>
                          </a:solidFill>
                          <a:effectLst/>
                          <a:latin typeface="+mn-lt"/>
                          <a:ea typeface="+mn-ea"/>
                          <a:cs typeface="+mn-cs"/>
                        </a:rPr>
                        <a:t>„არ შეგრცხვეს შენი გრძნონების“</a:t>
                      </a:r>
                      <a:endParaRPr lang="en-US" sz="1400" kern="1200" dirty="0" smtClean="0">
                        <a:solidFill>
                          <a:schemeClr val="dk1"/>
                        </a:solidFill>
                        <a:effectLst/>
                        <a:latin typeface="+mn-lt"/>
                        <a:ea typeface="+mn-ea"/>
                        <a:cs typeface="+mn-cs"/>
                      </a:endParaRPr>
                    </a:p>
                    <a:p>
                      <a:endParaRPr lang="en-US" sz="1400" dirty="0"/>
                    </a:p>
                  </a:txBody>
                  <a:tcPr/>
                </a:tc>
              </a:tr>
              <a:tr h="1577385">
                <a:tc>
                  <a:txBody>
                    <a:bodyPr/>
                    <a:lstStyle/>
                    <a:p>
                      <a:r>
                        <a:rPr lang="ka-GE" sz="1400" b="1" kern="1200" dirty="0" smtClean="0">
                          <a:solidFill>
                            <a:schemeClr val="dk1"/>
                          </a:solidFill>
                          <a:effectLst/>
                          <a:latin typeface="+mn-lt"/>
                          <a:ea typeface="+mn-ea"/>
                          <a:cs typeface="+mn-cs"/>
                        </a:rPr>
                        <a:t>მოძალადის დაცვის სურვილი</a:t>
                      </a:r>
                      <a:endParaRPr lang="en-US" sz="1400" b="1" dirty="0"/>
                    </a:p>
                  </a:txBody>
                  <a:tcPr/>
                </a:tc>
                <a:tc>
                  <a:txBody>
                    <a:bodyPr/>
                    <a:lstStyle/>
                    <a:p>
                      <a:pPr marL="171450" lvl="0" indent="-171450">
                        <a:buFont typeface="Arial" panose="020B0604020202020204" pitchFamily="34" charset="0"/>
                        <a:buChar char="•"/>
                      </a:pPr>
                      <a:r>
                        <a:rPr lang="ka-GE" sz="1400" kern="1200" dirty="0" smtClean="0">
                          <a:solidFill>
                            <a:schemeClr val="dk1"/>
                          </a:solidFill>
                          <a:effectLst/>
                          <a:latin typeface="+mn-lt"/>
                          <a:ea typeface="+mn-ea"/>
                          <a:cs typeface="+mn-cs"/>
                        </a:rPr>
                        <a:t>არ ვაფასებთ ნეგატიურად ძალადობის განმახორციელებელ პირს</a:t>
                      </a:r>
                      <a:endParaRPr lang="en-US" sz="1400" kern="1200" dirty="0" smtClean="0">
                        <a:solidFill>
                          <a:schemeClr val="dk1"/>
                        </a:solidFill>
                        <a:effectLst/>
                        <a:latin typeface="+mn-lt"/>
                        <a:ea typeface="+mn-ea"/>
                        <a:cs typeface="+mn-cs"/>
                      </a:endParaRPr>
                    </a:p>
                    <a:p>
                      <a:pPr marL="171450" lvl="0" indent="-171450">
                        <a:buFont typeface="Arial" panose="020B0604020202020204" pitchFamily="34" charset="0"/>
                        <a:buChar char="•"/>
                      </a:pPr>
                      <a:r>
                        <a:rPr lang="ka-GE" sz="1400" kern="1200" dirty="0" smtClean="0">
                          <a:solidFill>
                            <a:schemeClr val="dk1"/>
                          </a:solidFill>
                          <a:effectLst/>
                          <a:latin typeface="+mn-lt"/>
                          <a:ea typeface="+mn-ea"/>
                          <a:cs typeface="+mn-cs"/>
                        </a:rPr>
                        <a:t>იმ სახელდებას ვუკეთებთ მოძალადეს, რასაც ბავშვი (თუ არასრლწლოვანი მოიხსენიებს სახელით, ჩვენც ვიქცევით ანალოგიურად)</a:t>
                      </a:r>
                      <a:endParaRPr lang="en-US" sz="1400" kern="1200" dirty="0" smtClean="0">
                        <a:solidFill>
                          <a:schemeClr val="dk1"/>
                        </a:solidFill>
                        <a:effectLst/>
                        <a:latin typeface="+mn-lt"/>
                        <a:ea typeface="+mn-ea"/>
                        <a:cs typeface="+mn-cs"/>
                      </a:endParaRPr>
                    </a:p>
                    <a:p>
                      <a:pPr marL="171450" lvl="0" indent="-171450">
                        <a:buFont typeface="Arial" panose="020B0604020202020204" pitchFamily="34" charset="0"/>
                        <a:buChar char="•"/>
                      </a:pPr>
                      <a:r>
                        <a:rPr lang="ka-GE" sz="1400" kern="1200" dirty="0" smtClean="0">
                          <a:solidFill>
                            <a:schemeClr val="dk1"/>
                          </a:solidFill>
                          <a:effectLst/>
                          <a:latin typeface="+mn-lt"/>
                          <a:ea typeface="+mn-ea"/>
                          <a:cs typeface="+mn-cs"/>
                        </a:rPr>
                        <a:t>არ გამოვხატავთ ღია თანხმობას და მხარდაჭერას არასრულწლოვნის სურვილის მიმართ, რომ დაიცვას მოძალადე.</a:t>
                      </a:r>
                      <a:endParaRPr lang="en-US" sz="14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ka-GE" sz="1400" kern="1200" dirty="0" smtClean="0">
                          <a:solidFill>
                            <a:schemeClr val="dk1"/>
                          </a:solidFill>
                          <a:effectLst/>
                          <a:latin typeface="+mn-lt"/>
                          <a:ea typeface="+mn-ea"/>
                          <a:cs typeface="+mn-cs"/>
                        </a:rPr>
                        <a:t>არასრულწლოვანს განვუმარტავთ, რომ მთავარი მისი უსაფრთხოება და კარგად ყოფნაა, რომ მზად ვართ ყურადღებით მოვუსმინოთ და ერთად ვიმსჯელოთ, რისი გაკეთება შესაძლებელი მისი უსაფრთხოებისთვის და სიმშვიდისთვის.</a:t>
                      </a:r>
                      <a:endParaRPr lang="en-US" sz="1400" dirty="0"/>
                    </a:p>
                  </a:txBody>
                  <a:tcPr/>
                </a:tc>
              </a:tr>
              <a:tr h="675532">
                <a:tc>
                  <a:txBody>
                    <a:bodyPr/>
                    <a:lstStyle/>
                    <a:p>
                      <a:r>
                        <a:rPr lang="ka-GE" sz="1400" b="1" kern="1200" dirty="0" smtClean="0">
                          <a:solidFill>
                            <a:schemeClr val="dk1"/>
                          </a:solidFill>
                          <a:effectLst/>
                          <a:latin typeface="+mn-lt"/>
                          <a:ea typeface="+mn-ea"/>
                          <a:cs typeface="+mn-cs"/>
                        </a:rPr>
                        <a:t>შიში, რომ მოძალადე იგივე ქცევას განახორციელებს</a:t>
                      </a:r>
                      <a:endParaRPr lang="en-US" sz="1400" b="1" dirty="0"/>
                    </a:p>
                  </a:txBody>
                  <a:tcPr/>
                </a:tc>
                <a:tc>
                  <a:txBody>
                    <a:bodyPr/>
                    <a:lstStyle/>
                    <a:p>
                      <a:pPr marL="171450" lvl="0" indent="-171450">
                        <a:buFont typeface="Arial" panose="020B0604020202020204" pitchFamily="34" charset="0"/>
                        <a:buChar char="•"/>
                      </a:pPr>
                      <a:r>
                        <a:rPr lang="ka-GE" sz="1400" kern="1200" dirty="0" smtClean="0">
                          <a:solidFill>
                            <a:schemeClr val="dk1"/>
                          </a:solidFill>
                          <a:effectLst/>
                          <a:latin typeface="+mn-lt"/>
                          <a:ea typeface="+mn-ea"/>
                          <a:cs typeface="+mn-cs"/>
                        </a:rPr>
                        <a:t>ბავშვის ირაციონალური შიშის აღიარება</a:t>
                      </a:r>
                      <a:endParaRPr lang="en-US" sz="1400" kern="1200" dirty="0" smtClean="0">
                        <a:solidFill>
                          <a:schemeClr val="dk1"/>
                        </a:solidFill>
                        <a:effectLst/>
                        <a:latin typeface="+mn-lt"/>
                        <a:ea typeface="+mn-ea"/>
                        <a:cs typeface="+mn-cs"/>
                      </a:endParaRPr>
                    </a:p>
                    <a:p>
                      <a:pPr marL="171450" indent="-171450">
                        <a:buFont typeface="Arial" panose="020B0604020202020204" pitchFamily="34" charset="0"/>
                        <a:buChar char="•"/>
                      </a:pPr>
                      <a:r>
                        <a:rPr lang="ka-GE" sz="1400" kern="1200" dirty="0" smtClean="0">
                          <a:solidFill>
                            <a:schemeClr val="dk1"/>
                          </a:solidFill>
                          <a:effectLst/>
                          <a:latin typeface="+mn-lt"/>
                          <a:ea typeface="+mn-ea"/>
                          <a:cs typeface="+mn-cs"/>
                        </a:rPr>
                        <a:t>ობიექტური არგუმენტირება, თუ რატომ არ უნდა ეშინოდეს (ნაცვლად შაბლონური ტექსტისა, რომ აღარაფერი იქნება საშიში)</a:t>
                      </a:r>
                      <a:endParaRPr lang="en-US" sz="1400" dirty="0"/>
                    </a:p>
                  </a:txBody>
                  <a:tcPr/>
                </a:tc>
              </a:tr>
            </a:tbl>
          </a:graphicData>
        </a:graphic>
      </p:graphicFrame>
    </p:spTree>
    <p:extLst>
      <p:ext uri="{BB962C8B-B14F-4D97-AF65-F5344CB8AC3E}">
        <p14:creationId xmlns:p14="http://schemas.microsoft.com/office/powerpoint/2010/main" val="21937963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4191"/>
          </a:xfrm>
        </p:spPr>
        <p:txBody>
          <a:bodyPr>
            <a:normAutofit fontScale="90000"/>
          </a:bodyPr>
          <a:lstStyle/>
          <a:p>
            <a:r>
              <a:rPr lang="ka-GE" sz="3000" b="1" dirty="0" smtClean="0"/>
              <a:t>როდის არ არის რეკომენდირებული ბავშვთან ძალადობაზე საუბარი?</a:t>
            </a:r>
            <a:endParaRPr lang="en-US" sz="3000" b="1" dirty="0"/>
          </a:p>
        </p:txBody>
      </p:sp>
      <p:sp>
        <p:nvSpPr>
          <p:cNvPr id="3" name="Content Placeholder 2"/>
          <p:cNvSpPr>
            <a:spLocks noGrp="1"/>
          </p:cNvSpPr>
          <p:nvPr>
            <p:ph idx="1"/>
          </p:nvPr>
        </p:nvSpPr>
        <p:spPr>
          <a:xfrm>
            <a:off x="242371" y="1145754"/>
            <a:ext cx="11799065" cy="5031209"/>
          </a:xfrm>
        </p:spPr>
        <p:txBody>
          <a:bodyPr>
            <a:normAutofit fontScale="85000" lnSpcReduction="20000"/>
          </a:bodyPr>
          <a:lstStyle/>
          <a:p>
            <a:pPr>
              <a:buFont typeface="Wingdings" panose="05000000000000000000" pitchFamily="2" charset="2"/>
              <a:buChar char="ü"/>
            </a:pPr>
            <a:r>
              <a:rPr lang="ka-GE" dirty="0" smtClean="0"/>
              <a:t>თუ ბავშვი ძალიან მოუსვენარია;</a:t>
            </a:r>
          </a:p>
          <a:p>
            <a:pPr>
              <a:buFont typeface="Wingdings" panose="05000000000000000000" pitchFamily="2" charset="2"/>
              <a:buChar char="ü"/>
            </a:pPr>
            <a:r>
              <a:rPr lang="ka-GE" dirty="0" smtClean="0"/>
              <a:t>სპეციალისტი არ არის მომზადებული ან არ აქვს ძალადობა განცდილ ბავშვებთან მუშაობის გამოცდილება;</a:t>
            </a:r>
          </a:p>
          <a:p>
            <a:pPr>
              <a:buFont typeface="Wingdings" panose="05000000000000000000" pitchFamily="2" charset="2"/>
              <a:buChar char="ü"/>
            </a:pPr>
            <a:r>
              <a:rPr lang="ka-GE" dirty="0" smtClean="0"/>
              <a:t>ბავშვმა ცოტა ხნის წინ ისაუბრა განცდილ ძალადობაზე სხვა სპეციალისტთან. </a:t>
            </a:r>
          </a:p>
          <a:p>
            <a:pPr marL="0" indent="0">
              <a:buNone/>
            </a:pPr>
            <a:endParaRPr lang="ka-GE" dirty="0" smtClean="0"/>
          </a:p>
          <a:p>
            <a:pPr marL="0" indent="0">
              <a:buNone/>
            </a:pPr>
            <a:r>
              <a:rPr lang="ka-GE" sz="2600" b="1" dirty="0" smtClean="0"/>
              <a:t>ძალადობის მსხვერპლ ბავშვებთან კომუნიკაცია შესაძლებელია ემოციურად რთული გამოცდილება იყოს სპეციალისტისთვისაც, ფაქტის დეტალების ან თავად ბავშვის მახასიათებლების გამო. აღნიშნულის გათვალისწინებით, მნიშვნელოვანია გვახსოვდეს და მოვერიდოთ:</a:t>
            </a:r>
          </a:p>
          <a:p>
            <a:r>
              <a:rPr lang="ka-GE" sz="2600" dirty="0" smtClean="0"/>
              <a:t>ფიზიკურ კონტაქტს სექსუალური და ფიზიკური ძალადობის მსხვერპლს ბავშვებთან;</a:t>
            </a:r>
          </a:p>
          <a:p>
            <a:r>
              <a:rPr lang="ka-GE" sz="2600" dirty="0" smtClean="0"/>
              <a:t>შიშის, ზიზღის ან დაეჭვების გამომხატველ ემოციურ რეაქციებს ბავშვის მონათხრობზე;</a:t>
            </a:r>
          </a:p>
          <a:p>
            <a:r>
              <a:rPr lang="ka-GE" sz="2600" dirty="0" smtClean="0"/>
              <a:t>გრძნობების მძაფრად გამოხატვას იმის მიუხედავად, რასაც არ უნდა ყვებოდეს ბავშვი;</a:t>
            </a:r>
          </a:p>
          <a:p>
            <a:r>
              <a:rPr lang="ka-GE" sz="2600" dirty="0" smtClean="0"/>
              <a:t>პასუხისმგებლობის მხოლოდ საკუთარ თავზე აღებას;</a:t>
            </a:r>
          </a:p>
          <a:p>
            <a:r>
              <a:rPr lang="ka-GE" sz="2600" dirty="0" smtClean="0"/>
              <a:t>სხვა სპეციალისტების ფუნქციების საკუთარ თავზე აღების მცდელობას;</a:t>
            </a:r>
          </a:p>
          <a:p>
            <a:r>
              <a:rPr lang="ka-GE" sz="2600" dirty="0" smtClean="0"/>
              <a:t>ბავშვის მონათხრობის ინტერპრეტირებას. </a:t>
            </a:r>
          </a:p>
          <a:p>
            <a:pPr marL="0" indent="0">
              <a:buNone/>
            </a:pPr>
            <a:endParaRPr lang="en-US" dirty="0"/>
          </a:p>
        </p:txBody>
      </p:sp>
    </p:spTree>
    <p:extLst>
      <p:ext uri="{BB962C8B-B14F-4D97-AF65-F5344CB8AC3E}">
        <p14:creationId xmlns:p14="http://schemas.microsoft.com/office/powerpoint/2010/main" val="4369488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39106"/>
          </a:xfrm>
        </p:spPr>
        <p:txBody>
          <a:bodyPr>
            <a:normAutofit fontScale="90000"/>
          </a:bodyPr>
          <a:lstStyle/>
          <a:p>
            <a:r>
              <a:rPr lang="ka-GE" sz="3200" b="1" dirty="0" smtClean="0"/>
              <a:t>სექსუალური ძალადობის მსხვერპლ ბავშვთან კომუნიკაციის თავისებურებები</a:t>
            </a:r>
            <a:endParaRPr lang="en-US" sz="3200" b="1" dirty="0"/>
          </a:p>
        </p:txBody>
      </p:sp>
      <p:sp>
        <p:nvSpPr>
          <p:cNvPr id="3" name="Content Placeholder 2"/>
          <p:cNvSpPr>
            <a:spLocks noGrp="1"/>
          </p:cNvSpPr>
          <p:nvPr>
            <p:ph idx="1"/>
          </p:nvPr>
        </p:nvSpPr>
        <p:spPr>
          <a:xfrm>
            <a:off x="209319" y="1244906"/>
            <a:ext cx="11721947" cy="5365214"/>
          </a:xfrm>
        </p:spPr>
        <p:txBody>
          <a:bodyPr>
            <a:normAutofit/>
          </a:bodyPr>
          <a:lstStyle/>
          <a:p>
            <a:r>
              <a:rPr lang="ka-GE" sz="2000" dirty="0"/>
              <a:t>არ დაიწყოთ კომუნიკაცია პირდაპირ განცდილი ძალადობის </a:t>
            </a:r>
            <a:r>
              <a:rPr lang="ka-GE" sz="2000" dirty="0" smtClean="0"/>
              <a:t>გარემოებებით;</a:t>
            </a:r>
            <a:endParaRPr lang="ka-GE" sz="2000" dirty="0"/>
          </a:p>
          <a:p>
            <a:pPr lvl="0"/>
            <a:r>
              <a:rPr lang="ka-GE" sz="2000" dirty="0" smtClean="0"/>
              <a:t>ყურადღებით </a:t>
            </a:r>
            <a:r>
              <a:rPr lang="ka-GE" sz="2000" dirty="0"/>
              <a:t>მოუსმინეთ </a:t>
            </a:r>
            <a:r>
              <a:rPr lang="ka-GE" sz="2000" dirty="0" smtClean="0"/>
              <a:t>ბავშვს - ნუ ეცდებით მისი მონაყოლის შესწორებას და შეწყვეტინებას;</a:t>
            </a:r>
            <a:endParaRPr lang="en-US" sz="2000" dirty="0"/>
          </a:p>
          <a:p>
            <a:r>
              <a:rPr lang="ka-GE" sz="2000" dirty="0"/>
              <a:t>დაიცავით </a:t>
            </a:r>
            <a:r>
              <a:rPr lang="ka-GE" sz="2000" dirty="0" smtClean="0"/>
              <a:t>კონფიდენციალობა და ესაუბრეთ იზოლირებულ გარემოში;</a:t>
            </a:r>
            <a:endParaRPr lang="en-US" sz="2000" dirty="0"/>
          </a:p>
          <a:p>
            <a:r>
              <a:rPr lang="ka-GE" sz="2000" dirty="0"/>
              <a:t>ბავშვს ესაუბრეთ მარტივად, მოერიდეთ მოზარდისთვის გაუგებარი ტერმინოლოგიის გამოყენებას;</a:t>
            </a:r>
            <a:endParaRPr lang="en-US" sz="2000" dirty="0"/>
          </a:p>
          <a:p>
            <a:r>
              <a:rPr lang="ka-GE" sz="2000" dirty="0"/>
              <a:t>სასქესო ორგანოებს ის სახელები უწოდეთ, რასაც ბავშვი უწოდებს </a:t>
            </a:r>
            <a:r>
              <a:rPr lang="ka-GE" sz="2000" dirty="0" smtClean="0"/>
              <a:t>მათ;</a:t>
            </a:r>
            <a:endParaRPr lang="en-US" sz="2000" dirty="0"/>
          </a:p>
          <a:p>
            <a:pPr lvl="0"/>
            <a:r>
              <a:rPr lang="ka-GE" sz="2000" dirty="0" smtClean="0"/>
              <a:t>არ </a:t>
            </a:r>
            <a:r>
              <a:rPr lang="ka-GE" sz="2000" dirty="0"/>
              <a:t>ასწავლოთ და დეტალურად არ მოუყვეთ ბავშვს/მოზარდს სექსუალური აქტის და მასთან დაკავშირებული ქცევის თავისებურებების შესახებ;</a:t>
            </a:r>
            <a:endParaRPr lang="en-US" sz="2000" dirty="0"/>
          </a:p>
          <a:p>
            <a:pPr lvl="0"/>
            <a:r>
              <a:rPr lang="ka-GE" sz="2000" dirty="0"/>
              <a:t>არ გააკრიტიკოთ </a:t>
            </a:r>
            <a:r>
              <a:rPr lang="ka-GE" sz="2000" dirty="0" smtClean="0"/>
              <a:t>ბავშვი მისი ქმედებების გამო და ასევე, არ იმსჯელოთ მოძალადის ქცევაზე მისი თანდასწრებით;</a:t>
            </a:r>
            <a:endParaRPr lang="en-US" sz="2000" dirty="0"/>
          </a:p>
          <a:p>
            <a:pPr lvl="0"/>
            <a:r>
              <a:rPr lang="ka-GE" sz="2000" dirty="0" smtClean="0"/>
              <a:t>სხეულით </a:t>
            </a:r>
            <a:r>
              <a:rPr lang="ka-GE" sz="2000" dirty="0"/>
              <a:t>მიმართული იყავით </a:t>
            </a:r>
            <a:r>
              <a:rPr lang="ka-GE" sz="2000" dirty="0" smtClean="0"/>
              <a:t>ბავშვისკენ და აქტიურად დაამყარეთ თვალით კონტაქტი;</a:t>
            </a:r>
            <a:endParaRPr lang="en-US" sz="2000" dirty="0"/>
          </a:p>
          <a:p>
            <a:pPr lvl="0"/>
            <a:r>
              <a:rPr lang="ka-GE" sz="2000" dirty="0" smtClean="0"/>
              <a:t>არ </a:t>
            </a:r>
            <a:r>
              <a:rPr lang="ka-GE" sz="2000" dirty="0"/>
              <a:t>გადაიტანოთ ყურადღება სხვა აქტივობაზე კითხვის დასმის შემდეგ (მაგ. ტელეფონზე საუბარი, დოკუმენტების გადახედვა და სხვ</a:t>
            </a:r>
            <a:r>
              <a:rPr lang="ka-GE" sz="2000" dirty="0" smtClean="0"/>
              <a:t>.).</a:t>
            </a:r>
            <a:endParaRPr lang="en-US" sz="2000" dirty="0"/>
          </a:p>
        </p:txBody>
      </p:sp>
    </p:spTree>
    <p:extLst>
      <p:ext uri="{BB962C8B-B14F-4D97-AF65-F5344CB8AC3E}">
        <p14:creationId xmlns:p14="http://schemas.microsoft.com/office/powerpoint/2010/main" val="3340414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58206"/>
          </a:xfrm>
        </p:spPr>
        <p:txBody>
          <a:bodyPr>
            <a:normAutofit fontScale="90000"/>
          </a:bodyPr>
          <a:lstStyle/>
          <a:p>
            <a:r>
              <a:rPr lang="ka-GE" sz="3000" b="1" dirty="0" smtClean="0"/>
              <a:t>ძალადობის ფორმები</a:t>
            </a:r>
            <a:endParaRPr lang="en-US" sz="3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39425939"/>
              </p:ext>
            </p:extLst>
          </p:nvPr>
        </p:nvGraphicFramePr>
        <p:xfrm>
          <a:off x="219075" y="831850"/>
          <a:ext cx="11614150" cy="5883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2397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000" b="1" dirty="0" smtClean="0"/>
              <a:t>ბავშვთა მიმართ ძალადობის ეპიდემიოლოგიური მახასიათებლები</a:t>
            </a:r>
            <a:endParaRPr lang="en-US" sz="3000" b="1" dirty="0"/>
          </a:p>
        </p:txBody>
      </p:sp>
      <p:sp>
        <p:nvSpPr>
          <p:cNvPr id="3" name="Content Placeholder 2"/>
          <p:cNvSpPr>
            <a:spLocks noGrp="1"/>
          </p:cNvSpPr>
          <p:nvPr>
            <p:ph idx="1"/>
          </p:nvPr>
        </p:nvSpPr>
        <p:spPr/>
        <p:txBody>
          <a:bodyPr>
            <a:normAutofit/>
          </a:bodyPr>
          <a:lstStyle/>
          <a:p>
            <a:pPr marL="0" indent="0" algn="ctr">
              <a:buNone/>
            </a:pPr>
            <a:r>
              <a:rPr lang="ka-GE" sz="2000" i="1" dirty="0" smtClean="0"/>
              <a:t>„ბავშვზე ძალადობის შემთხვევებს ვხვდებით მსოფლიოს ყველა ქვეყანაში და ყველა საზოგადოებაში განურჩევლად სოციალური ფენისა, კულტურისა, ეთნიკური კუთვნილებისა ან წარმომავლობისა. ძალადობა შეიძლება განხორციელდეს ნებისმიერ ადგილზე. მიუხედავად იმისა, რომ ადამიანების უმრავლესობისთვის ცნობილია ბავშვის უფლებებისა და საჭიროებების შესახებ, ზოგიერთი კულტურის ადათ-წესები წაახალისებს ბავშვთა მიმართ ძალადობას“ </a:t>
            </a:r>
          </a:p>
          <a:p>
            <a:pPr marL="0" indent="0" algn="ctr">
              <a:buNone/>
            </a:pPr>
            <a:endParaRPr lang="ka-GE" sz="2000" i="1" dirty="0" smtClean="0"/>
          </a:p>
          <a:p>
            <a:pPr marL="0" indent="0">
              <a:buNone/>
            </a:pPr>
            <a:r>
              <a:rPr lang="ka-GE" sz="2000" dirty="0" smtClean="0"/>
              <a:t>(მსოფლიო ჯანდაცვის ორგანიზაციის 2006 წლის მასშტაბური კვლევის ანგარიში, რომელშიც მონაწილეობდა მსოფლიოს 133 ქვეყანა)</a:t>
            </a:r>
            <a:endParaRPr lang="en-US" sz="2000" dirty="0"/>
          </a:p>
        </p:txBody>
      </p:sp>
    </p:spTree>
    <p:extLst>
      <p:ext uri="{BB962C8B-B14F-4D97-AF65-F5344CB8AC3E}">
        <p14:creationId xmlns:p14="http://schemas.microsoft.com/office/powerpoint/2010/main" val="1270502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000" b="1" dirty="0" smtClean="0"/>
              <a:t>ბავშვთა მიმართ ძალადობის ეპიდემიოლოგიური მახასიათებლები</a:t>
            </a:r>
            <a:endParaRPr lang="en-US" sz="3000"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WHO, 2016 </a:t>
            </a:r>
            <a:r>
              <a:rPr lang="ka-GE" dirty="0" smtClean="0"/>
              <a:t>წლის კვლევის შედეგები:</a:t>
            </a:r>
          </a:p>
          <a:p>
            <a:r>
              <a:rPr lang="ka-GE" sz="2200" dirty="0" smtClean="0"/>
              <a:t>ბოლო წლების განმავლობაში, მსოფლიოს 96 ქვეყანაში, 2-18 წლის ასაკის 1 მილიარდმა ბავშვმა და მოზარდმა განიცადა ფიზიკური, ემოციური თუ სექსუალური ძალადობა, რაც მსოფლიოში ამ ასაკის მოსახლეობის ნახევარს შეადგენს.  </a:t>
            </a:r>
          </a:p>
          <a:p>
            <a:r>
              <a:rPr lang="ka-GE" sz="2200" dirty="0" smtClean="0"/>
              <a:t>ბავშვზე ძალადობის შემთხვევების დიდი წილი დაფარულია ოფიციალურ სტატისტიკაში - ბავშვთა მიერ გაკეთებული შეტყობინება სექსუალური ძალადობის შესახებ 30%-ით, ხოლო ფიზიკური ძალადობის შესახებ 75%-ით მეტია, ვიდრე ქვეყნების მიერ ოფიციალურად რეგისტრირებული შემთხვევები;</a:t>
            </a:r>
          </a:p>
          <a:p>
            <a:r>
              <a:rPr lang="ka-GE" sz="2200" dirty="0" smtClean="0"/>
              <a:t>გოგონები მეტად მოწყვლადნი არიან, განსაკუთრებით, სექსუალური ძალადობის მიმართ - სიცოცხლის განმავლობაში სექსუალური ძალადობა განიცადა გოგოების 18%, ხოლო ბიჭების 8%-მა. სექსუალური ძალადობის მიმართ განსაკუთრებით მოწყვლადნი არიან ბავშვები ჰუმანიტარული კრიზისის და პოსტ-კონფლიქტური ვითარების დროს. </a:t>
            </a:r>
            <a:endParaRPr lang="en-US" sz="2200" dirty="0"/>
          </a:p>
        </p:txBody>
      </p:sp>
    </p:spTree>
    <p:extLst>
      <p:ext uri="{BB962C8B-B14F-4D97-AF65-F5344CB8AC3E}">
        <p14:creationId xmlns:p14="http://schemas.microsoft.com/office/powerpoint/2010/main" val="17591188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818"/>
            <a:ext cx="10515600" cy="644809"/>
          </a:xfrm>
        </p:spPr>
        <p:txBody>
          <a:bodyPr>
            <a:normAutofit fontScale="90000"/>
          </a:bodyPr>
          <a:lstStyle/>
          <a:p>
            <a:r>
              <a:rPr lang="ka-GE" sz="2500" b="1" dirty="0" smtClean="0"/>
              <a:t>ბავშვთა მიმართ ძალადობის ეპიდემიოლოგიური მახასიათებლები საქართველოში, 2008 წლის ეროვნული კვლევა</a:t>
            </a:r>
            <a:endParaRPr lang="en-US" sz="2500" dirty="0"/>
          </a:p>
        </p:txBody>
      </p:sp>
      <p:sp>
        <p:nvSpPr>
          <p:cNvPr id="3" name="Content Placeholder 2"/>
          <p:cNvSpPr>
            <a:spLocks noGrp="1"/>
          </p:cNvSpPr>
          <p:nvPr>
            <p:ph sz="half" idx="1"/>
          </p:nvPr>
        </p:nvSpPr>
        <p:spPr>
          <a:xfrm>
            <a:off x="245660" y="914400"/>
            <a:ext cx="5774140" cy="5677469"/>
          </a:xfrm>
        </p:spPr>
        <p:txBody>
          <a:bodyPr>
            <a:normAutofit/>
          </a:bodyPr>
          <a:lstStyle/>
          <a:p>
            <a:pPr marL="0" indent="0">
              <a:buNone/>
            </a:pPr>
            <a:r>
              <a:rPr lang="ka-GE" sz="2000" i="1" dirty="0" smtClean="0"/>
              <a:t>ძალადობის გამოცდილება ოჯახში</a:t>
            </a:r>
          </a:p>
          <a:p>
            <a:pPr marL="0" indent="0">
              <a:buNone/>
            </a:pPr>
            <a:endParaRPr lang="ka-GE" sz="2000" i="1" dirty="0" smtClean="0"/>
          </a:p>
          <a:p>
            <a:pPr marL="0" indent="0">
              <a:buNone/>
            </a:pPr>
            <a:endParaRPr lang="en-US" sz="2000" i="1" dirty="0"/>
          </a:p>
        </p:txBody>
      </p:sp>
      <p:sp>
        <p:nvSpPr>
          <p:cNvPr id="4" name="Content Placeholder 3"/>
          <p:cNvSpPr>
            <a:spLocks noGrp="1"/>
          </p:cNvSpPr>
          <p:nvPr>
            <p:ph sz="half" idx="2"/>
          </p:nvPr>
        </p:nvSpPr>
        <p:spPr>
          <a:xfrm>
            <a:off x="6172200" y="914400"/>
            <a:ext cx="5742296" cy="5677469"/>
          </a:xfrm>
        </p:spPr>
        <p:txBody>
          <a:bodyPr>
            <a:normAutofit/>
          </a:bodyPr>
          <a:lstStyle/>
          <a:p>
            <a:pPr marL="0" indent="0">
              <a:buNone/>
            </a:pPr>
            <a:r>
              <a:rPr lang="ka-GE" sz="2000" i="1" dirty="0" smtClean="0"/>
              <a:t>ძალადობის გამოცდილება სკოლაში</a:t>
            </a:r>
            <a:endParaRPr lang="en-US" sz="2000" i="1" dirty="0"/>
          </a:p>
        </p:txBody>
      </p:sp>
      <p:graphicFrame>
        <p:nvGraphicFramePr>
          <p:cNvPr id="11" name="Chart 10"/>
          <p:cNvGraphicFramePr/>
          <p:nvPr>
            <p:extLst>
              <p:ext uri="{D42A27DB-BD31-4B8C-83A1-F6EECF244321}">
                <p14:modId xmlns:p14="http://schemas.microsoft.com/office/powerpoint/2010/main" val="3641667690"/>
              </p:ext>
            </p:extLst>
          </p:nvPr>
        </p:nvGraphicFramePr>
        <p:xfrm>
          <a:off x="1" y="1266093"/>
          <a:ext cx="6172200" cy="55828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1"/>
          <p:cNvGraphicFramePr/>
          <p:nvPr>
            <p:extLst>
              <p:ext uri="{D42A27DB-BD31-4B8C-83A1-F6EECF244321}">
                <p14:modId xmlns:p14="http://schemas.microsoft.com/office/powerpoint/2010/main" val="3839727195"/>
              </p:ext>
            </p:extLst>
          </p:nvPr>
        </p:nvGraphicFramePr>
        <p:xfrm>
          <a:off x="6045065" y="1275120"/>
          <a:ext cx="6172200" cy="55828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978893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278" y="0"/>
            <a:ext cx="10515600" cy="972356"/>
          </a:xfrm>
        </p:spPr>
        <p:txBody>
          <a:bodyPr>
            <a:normAutofit/>
          </a:bodyPr>
          <a:lstStyle/>
          <a:p>
            <a:r>
              <a:rPr lang="ka-GE" sz="3000" b="1" dirty="0" smtClean="0"/>
              <a:t>ბავშვთა მიმართ ძალადობის ეპიდემიოლოგიური მახასიათებლები საქართველოში</a:t>
            </a:r>
            <a:endParaRPr lang="en-US" sz="3000" dirty="0"/>
          </a:p>
        </p:txBody>
      </p:sp>
      <p:sp>
        <p:nvSpPr>
          <p:cNvPr id="3" name="Content Placeholder 2"/>
          <p:cNvSpPr>
            <a:spLocks noGrp="1"/>
          </p:cNvSpPr>
          <p:nvPr>
            <p:ph idx="1"/>
          </p:nvPr>
        </p:nvSpPr>
        <p:spPr>
          <a:xfrm>
            <a:off x="245660" y="1187356"/>
            <a:ext cx="11668836" cy="5336274"/>
          </a:xfrm>
        </p:spPr>
        <p:txBody>
          <a:bodyPr>
            <a:normAutofit fontScale="85000" lnSpcReduction="20000"/>
          </a:bodyPr>
          <a:lstStyle/>
          <a:p>
            <a:pPr marL="0" indent="0">
              <a:buNone/>
            </a:pPr>
            <a:r>
              <a:rPr lang="ka-GE" sz="2400" b="1" dirty="0" smtClean="0"/>
              <a:t>გაეროს ბავშვთა ფონდის კვლევა (2013) ძირითადი მიგნებები:</a:t>
            </a:r>
          </a:p>
          <a:p>
            <a:r>
              <a:rPr lang="ka-GE" sz="2000" dirty="0" smtClean="0"/>
              <a:t>მოსახლეობის უმრავლესობას უკეთ ესმის, რას ნიშნავს ფიზიკური და სექსუალური ძალადობა, ვიდრე ფსიქოლოგიური ძალადობა და უგულვებელყოფა;</a:t>
            </a:r>
          </a:p>
          <a:p>
            <a:r>
              <a:rPr lang="ka-GE" sz="2000" dirty="0" smtClean="0"/>
              <a:t>ბავშვზე ძალადობის მიმართ ტოლარანტულობის მაჩვენებელი საკმაოდ მაღალია და 45%-ს შეადგენს. </a:t>
            </a:r>
          </a:p>
          <a:p>
            <a:r>
              <a:rPr lang="ka-GE" sz="2000" dirty="0" smtClean="0"/>
              <a:t>საზოგადოების 94%-ს ესმის, რომ ბავშვისთვის საზიანოა, როდესაც ის ოჯახში ძალადობის მომსწრე ხდება, თუმცა უმეტესობა ოჯახის „შიდა საქმეებში“ გარეშე პირების ჩარევის წინააღმდეგია;</a:t>
            </a:r>
          </a:p>
          <a:p>
            <a:r>
              <a:rPr lang="ka-GE" sz="2000" dirty="0" smtClean="0"/>
              <a:t>განათლების დონე დადებითად მოქმედებს პიროვნების დამოკიდებულებაზე ძალადობის მიმართ;</a:t>
            </a:r>
          </a:p>
          <a:p>
            <a:r>
              <a:rPr lang="ka-GE" sz="2000" dirty="0" smtClean="0"/>
              <a:t>მოსახლეობის უმეტესობა (60%) მიიჩნევს, რომ მკაცრი დისციპლინური მიდგომებით აღზრდა მეტად ეფექტიან შედეგს იძლევა, ვიდრე არაძალადობრივი მეთოდების გამოყენება. ახალგაზრდების აზრი განსხვავებულია. მათ უპირატესად მიაჩნიათ პოზიტიური აღზრდის მეთოდები. </a:t>
            </a:r>
          </a:p>
          <a:p>
            <a:r>
              <a:rPr lang="ka-GE" sz="2000" dirty="0" smtClean="0"/>
              <a:t>საქართველოში მოსახლეობის 90%-ზე მეტს არ სჯერა, რომ ბავშვთა მიმართ სექსუალური ძალადობის განმახორციელებელი შეიძლება იყოს ოჯახის წევრი ან ახლო ნათესავი/მეგობარი. გლობალური სტატისტიკის თანახმად, კი ყველაზე ხშირად, ასეთ დანაშაულს სჩადიან ოჯახის წევრები და ნაცნობები;</a:t>
            </a:r>
          </a:p>
          <a:p>
            <a:r>
              <a:rPr lang="ka-GE" sz="2000" dirty="0" smtClean="0"/>
              <a:t>მოსახლეობის 85% მიიჩნევს, რომ სექსუალური ძალადობის ჩამდენი პირების მიმართ უნდა აღიძრას სისხლის სამართლის საქმე. ძალადობის სხვა ფორმის შემთხვევაში, როგორიცაა, მაგალითად, ფიზიკური ან ფსიქოლოგიური ძალადობა და უგულებელყოფა, უპირატესობა ენიჭება ძალადობის ჩამდენ პირთა რეაბილიტაციას (63- 67%).</a:t>
            </a:r>
          </a:p>
          <a:p>
            <a:r>
              <a:rPr lang="ka-GE" sz="2000" dirty="0" smtClean="0"/>
              <a:t>ყოველმა მეხუთე საქართველოს მოქალაქემ არ იცის, თუ რა უნდა გააკეთოს და ვის მიმართოს, როდესაც ძალადობის მოწმე გახდება. </a:t>
            </a:r>
          </a:p>
          <a:p>
            <a:r>
              <a:rPr lang="ka-GE" sz="2000" dirty="0" smtClean="0"/>
              <a:t>როდესაც ადამიანმა იცის, რა უნდა გააკეთოს და ვის მიმართოს ძალადობის შემთხვევაში, ის 80%–ზე მეტი ალბათობით განაცხადებს პრობლემის არსებობის შესახებ.</a:t>
            </a:r>
          </a:p>
          <a:p>
            <a:endParaRPr lang="ka-GE" sz="2400" dirty="0" smtClean="0"/>
          </a:p>
          <a:p>
            <a:endParaRPr lang="ka-GE" sz="2400" dirty="0" smtClean="0"/>
          </a:p>
          <a:p>
            <a:pPr marL="0" indent="0">
              <a:buNone/>
            </a:pPr>
            <a:endParaRPr lang="en-US" sz="2400" dirty="0"/>
          </a:p>
        </p:txBody>
      </p:sp>
    </p:spTree>
    <p:extLst>
      <p:ext uri="{BB962C8B-B14F-4D97-AF65-F5344CB8AC3E}">
        <p14:creationId xmlns:p14="http://schemas.microsoft.com/office/powerpoint/2010/main" val="10815616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780" y="163774"/>
            <a:ext cx="10515600" cy="545910"/>
          </a:xfrm>
        </p:spPr>
        <p:txBody>
          <a:bodyPr>
            <a:normAutofit fontScale="90000"/>
          </a:bodyPr>
          <a:lstStyle/>
          <a:p>
            <a:r>
              <a:rPr lang="ka-GE" sz="3000" b="1" dirty="0" smtClean="0"/>
              <a:t>ბავშვთა მიმართ ძალადობის ეპიდემიოლოგიური მახასიათებლები საქართველოში</a:t>
            </a:r>
            <a:endParaRPr lang="en-US" sz="3000" dirty="0"/>
          </a:p>
        </p:txBody>
      </p:sp>
      <p:sp>
        <p:nvSpPr>
          <p:cNvPr id="3" name="Content Placeholder 2"/>
          <p:cNvSpPr>
            <a:spLocks noGrp="1"/>
          </p:cNvSpPr>
          <p:nvPr>
            <p:ph idx="1"/>
          </p:nvPr>
        </p:nvSpPr>
        <p:spPr>
          <a:xfrm>
            <a:off x="259307" y="914400"/>
            <a:ext cx="11655189" cy="5732060"/>
          </a:xfrm>
        </p:spPr>
        <p:txBody>
          <a:bodyPr/>
          <a:lstStyle/>
          <a:p>
            <a:pPr marL="0" indent="0">
              <a:buNone/>
            </a:pPr>
            <a:r>
              <a:rPr lang="ka-GE" sz="2000" b="1" dirty="0" smtClean="0"/>
              <a:t>გაეროს ბავშვთა ფონდის კვლევა (2013) ძირითადი მიგნებები:</a:t>
            </a:r>
          </a:p>
          <a:p>
            <a:pPr marL="0" indent="0">
              <a:buNone/>
            </a:pP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307" y="1568014"/>
            <a:ext cx="5827594" cy="2492196"/>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6901" y="4060210"/>
            <a:ext cx="6030167" cy="2467319"/>
          </a:xfrm>
          <a:prstGeom prst="rect">
            <a:avLst/>
          </a:prstGeom>
        </p:spPr>
      </p:pic>
    </p:spTree>
    <p:extLst>
      <p:ext uri="{BB962C8B-B14F-4D97-AF65-F5344CB8AC3E}">
        <p14:creationId xmlns:p14="http://schemas.microsoft.com/office/powerpoint/2010/main" val="20684696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1018</TotalTime>
  <Words>4082</Words>
  <Application>Microsoft Office PowerPoint</Application>
  <PresentationFormat>Widescreen</PresentationFormat>
  <Paragraphs>395</Paragraphs>
  <Slides>37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Calibri</vt:lpstr>
      <vt:lpstr>Calibri Light</vt:lpstr>
      <vt:lpstr>Sylfaen</vt:lpstr>
      <vt:lpstr>Symbol</vt:lpstr>
      <vt:lpstr>Times New Roman</vt:lpstr>
      <vt:lpstr>Wingdings</vt:lpstr>
      <vt:lpstr>Office Theme</vt:lpstr>
      <vt:lpstr>ბავშვთა მიმართ ძალადობა</vt:lpstr>
      <vt:lpstr>განსახილველი საკითხები</vt:lpstr>
      <vt:lpstr>ცნებების დეფინიცია</vt:lpstr>
      <vt:lpstr>ძალადობის ფორმები</vt:lpstr>
      <vt:lpstr>ბავშვთა მიმართ ძალადობის ეპიდემიოლოგიური მახასიათებლები</vt:lpstr>
      <vt:lpstr>ბავშვთა მიმართ ძალადობის ეპიდემიოლოგიური მახასიათებლები</vt:lpstr>
      <vt:lpstr>ბავშვთა მიმართ ძალადობის ეპიდემიოლოგიური მახასიათებლები საქართველოში, 2008 წლის ეროვნული კვლევა</vt:lpstr>
      <vt:lpstr>ბავშვთა მიმართ ძალადობის ეპიდემიოლოგიური მახასიათებლები საქართველოში</vt:lpstr>
      <vt:lpstr>ბავშვთა მიმართ ძალადობის ეპიდემიოლოგიური მახასიათებლები საქართველოში</vt:lpstr>
      <vt:lpstr>ბავშვთა მიმართ ძალადობის რისკფაქტორები</vt:lpstr>
      <vt:lpstr>ბავშვთა მიმართ ძალადობის ინდიკატორები</vt:lpstr>
      <vt:lpstr>ბავშვთა მიმართ ძალადობის ინდიკატორები - ზოგადი ფსიქოლოგიური მახასიათებლები, რაც ვლინდება კომუნიკაციის პროცესში</vt:lpstr>
      <vt:lpstr>ბავშვთა მიმართ ძალადობის ინდიკატორები - დაცვის სტრატეგიები</vt:lpstr>
      <vt:lpstr>შეტყობინების ძირითადი ბარიერები</vt:lpstr>
      <vt:lpstr>მწვავე და ქრონიკული ძალადობრივი გამოცდილების გრძელვადიანი შედეგები</vt:lpstr>
      <vt:lpstr>ბავშვთა მიმართ სექსუალური ძალადობა</vt:lpstr>
      <vt:lpstr>ბავშვთა მიმართ ძალადობის ზოგადი სტატისტიკური მახასიათებლები</vt:lpstr>
      <vt:lpstr>ბუნებრივი და ჯანსაღი სექსუალური ქცევის ნიშნები</vt:lpstr>
      <vt:lpstr>სექსუალური ძალადობის მსხვერპლი ბავშვის ქცევითი მახასიათებლები</vt:lpstr>
      <vt:lpstr>რატომ არ იჯერებენ ანდა არ რეაგირებენ მშობლები ბავშვის შეტყობინებაზე?</vt:lpstr>
      <vt:lpstr>შეიძლება თუ არა ბავშვი აკეთებდეს ცრუ შეტყობინებას მასზე განხორციელებული სექსუალური ძალადობის შესახებ?</vt:lpstr>
      <vt:lpstr>შეიძლება თუ არა ბავშვი აკეთებდეს ცრუ შეტყობინებას მასზე განხორციელებული სექსუალური ძალადობის შესახებ?</vt:lpstr>
      <vt:lpstr>სექსუალური მოძალადის მახასიათებლები და ქცევის პატერნი</vt:lpstr>
      <vt:lpstr>მოძალადის ფსიქოლოგიური მახასიათებლები</vt:lpstr>
      <vt:lpstr>მოძალადის ქცევის პატერნი</vt:lpstr>
      <vt:lpstr>მსხვერპლის სელექცია</vt:lpstr>
      <vt:lpstr>ძალადობისთვის ხელსაყრელი პირობების შექმნა</vt:lpstr>
      <vt:lpstr>ბავშვთან დაახლოება</vt:lpstr>
      <vt:lpstr>მანიპულაცია</vt:lpstr>
      <vt:lpstr>რაციონალიზაცია/გამართლება</vt:lpstr>
      <vt:lpstr>ძალადობის მსხვერპლ ბავშვთან კომუნიკაციის თავისებურებები</vt:lpstr>
      <vt:lpstr>კომუნიკაციის პროცესში გამოვლენილი სირთულეები</vt:lpstr>
      <vt:lpstr>კომუნიკაციაში ჩართვის მოტივაცია</vt:lpstr>
      <vt:lpstr>კომუნიკაციაში ჩართვის მოტივაცია</vt:lpstr>
      <vt:lpstr>ნეგატიური აზრები და მასთან გამკლავება კომუნიკაციის პროცესში</vt:lpstr>
      <vt:lpstr>როდის არ არის რეკომენდირებული ბავშვთან ძალადობაზე საუბარი?</vt:lpstr>
      <vt:lpstr>სექსუალური ძალადობის მსხვერპლ ბავშვთან კომუნიკაციის თავისებურებები</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ბავშვთა მიმართ ძალადობა</dc:title>
  <dc:creator>Tina Bandzeladze</dc:creator>
  <cp:lastModifiedBy>თინათინ ბანძელაძე</cp:lastModifiedBy>
  <cp:revision>153</cp:revision>
  <dcterms:created xsi:type="dcterms:W3CDTF">2021-03-07T12:39:42Z</dcterms:created>
  <dcterms:modified xsi:type="dcterms:W3CDTF">2021-12-27T10:14:33Z</dcterms:modified>
</cp:coreProperties>
</file>