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5143500" cx="9144000"/>
  <p:notesSz cx="6858000" cy="9144000"/>
  <p:embeddedFontLst>
    <p:embeddedFont>
      <p:font typeface="Roboto Slab"/>
      <p:regular r:id="rId72"/>
      <p:bold r:id="rId73"/>
    </p:embeddedFont>
    <p:embeddedFont>
      <p:font typeface="Roboto"/>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FBCFA4-E084-41B4-86FB-F8EB201B2E6B}">
  <a:tblStyle styleId="{8EFBCFA4-E084-41B4-86FB-F8EB201B2E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Slab-bold.fntdata"/><Relationship Id="rId72" Type="http://schemas.openxmlformats.org/officeDocument/2006/relationships/font" Target="fonts/RobotoSlab-regular.fntdata"/><Relationship Id="rId31" Type="http://schemas.openxmlformats.org/officeDocument/2006/relationships/slide" Target="slides/slide25.xml"/><Relationship Id="rId75" Type="http://schemas.openxmlformats.org/officeDocument/2006/relationships/font" Target="fonts/Roboto-bold.fntdata"/><Relationship Id="rId30" Type="http://schemas.openxmlformats.org/officeDocument/2006/relationships/slide" Target="slides/slide24.xml"/><Relationship Id="rId74" Type="http://schemas.openxmlformats.org/officeDocument/2006/relationships/font" Target="fonts/Roboto-regular.fntdata"/><Relationship Id="rId33" Type="http://schemas.openxmlformats.org/officeDocument/2006/relationships/slide" Target="slides/slide27.xml"/><Relationship Id="rId77" Type="http://schemas.openxmlformats.org/officeDocument/2006/relationships/font" Target="fonts/Roboto-boldItalic.fntdata"/><Relationship Id="rId32" Type="http://schemas.openxmlformats.org/officeDocument/2006/relationships/slide" Target="slides/slide26.xml"/><Relationship Id="rId76" Type="http://schemas.openxmlformats.org/officeDocument/2006/relationships/font" Target="fonts/Roboto-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7df7a920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7df7a920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არ დაგვავიწყდეს ვახსენოთ ისიც რომ @RequestMapping ანოტაცია შეიძლება კლასის თავზეც დავწეროთ, რა დროსაც მისი მისამართი ყველა მეთოდებზე გავრცელდება, როგორც მათი პრეფიქსი: ჯერ შემოწმდება კლასზე დაწერილის წესი და შემდეგ მეთოდებისა.</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7df7a920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7df7a920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ბექგრაუნდში,</a:t>
            </a:r>
            <a:r>
              <a:rPr lang="en"/>
              <a:t> ეს ანოტაციები იგივენაირად მუშაობს როგორც @RequestMapping. განსხვავება ისაა რომ მათი method ატრიბუტები უკვე მითითებულია: GET ან POST და ა.შ.</a:t>
            </a:r>
            <a:endParaRPr/>
          </a:p>
          <a:p>
            <a:pPr indent="0" lvl="0" marL="0" rtl="0" algn="l">
              <a:spcBef>
                <a:spcPts val="0"/>
              </a:spcBef>
              <a:spcAft>
                <a:spcPts val="0"/>
              </a:spcAft>
              <a:buNone/>
            </a:pPr>
            <a:r>
              <a:rPr lang="en"/>
              <a:t>ვახსენოთ ასევე თითოეული HTTP მეთოდის დანიშნულებაც!</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7df7a920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7df7a920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7df7a920f_0_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7df7a920f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7df7a920f_0_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7df7a920f_0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ჰედერების მნიშვნელობებს ნაკლებად ვამუშავებთ ხოლმე. ყველაზე ხშირად ვამუშავებთ URL-ისა და ტანის ინფორმაციას.</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37df7a920f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37df7a920f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7df7a920f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7df7a920f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აქ ვახსენოთ რომ PathVariable-ის სახელი უნდა ემთხვეოდეს URL-ში მითითებულისას და რომ ამ სახელების შეცვლა შეგვიძლია ანოტაციის value-ს მითითებით: @PathVariable("id").</a:t>
            </a:r>
            <a:endParaRPr/>
          </a:p>
          <a:p>
            <a:pPr indent="0" lvl="0" marL="0" rtl="0" algn="l">
              <a:spcBef>
                <a:spcPts val="0"/>
              </a:spcBef>
              <a:spcAft>
                <a:spcPts val="0"/>
              </a:spcAft>
              <a:buNone/>
            </a:pPr>
            <a:r>
              <a:rPr lang="en"/>
              <a:t>ასევე შეგვიძლია Map&lt;String, String&gt;-ის ობიექტის მითითებაც @PathVariable-თან, თუ ძალიან ბევრი ცვლადი გადმოგვეცემა და გვინდა რომ ერთ ობიექტში შევინახოთ და ისე დავამუშავოთ.</a:t>
            </a:r>
            <a:br>
              <a:rPr lang="en"/>
            </a:br>
            <a:r>
              <a:rPr lang="en"/>
              <a:t>ასევე შეგვიძლია @PathVariable(required = false) მივუთითოთ, როგორც @</a:t>
            </a:r>
            <a:r>
              <a:rPr lang="en"/>
              <a:t>RequestParam</a:t>
            </a:r>
            <a:r>
              <a:rPr lang="en"/>
              <a:t>ანოტაციას. ან გამოვიყენოთ ჯავაში შემოღებული </a:t>
            </a:r>
            <a:r>
              <a:rPr lang="en">
                <a:solidFill>
                  <a:schemeClr val="dk1"/>
                </a:solidFill>
              </a:rPr>
              <a:t>Optional ობიექტი, იგივე შედეგის მისაღებად:</a:t>
            </a:r>
            <a:r>
              <a:rPr lang="en"/>
              <a:t> @PathVariable Optional&lt;String&gt; id.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7df7a920f_0_1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7df7a920f_0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კიდევ ერთხელ რომ ჰერედების ამოკითხვა იშვიათად ხდება, მხოლოდ რაღაც ძალიან სპეციფიურ აპლიკაციებში.</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7df7a920f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7df7a920f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დესერიალიზაცია </a:t>
            </a:r>
            <a:r>
              <a:rPr lang="en">
                <a:solidFill>
                  <a:schemeClr val="dk1"/>
                </a:solidFill>
              </a:rPr>
              <a:t>ნაცნობი ფორმატებიდან</a:t>
            </a:r>
            <a:r>
              <a:rPr lang="en"/>
              <a:t> ხდება ავტომატურად - HttpMessageConverter-ების გამოყენებით: ByteArrayHttpMessageConverter, </a:t>
            </a:r>
            <a:r>
              <a:rPr lang="en"/>
              <a:t>StringHttpMessageConverter, და ა.შ.</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7df7a920f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7df7a920f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ფორმების მქონე ინტერაქტიულ აპლიკაციებს გავაკეთებთ შემდეგ გაკვეთილზე! ახლა უბრალოდ სიტყვამ მოიტანა და ამიტომ ვახსენეთ ეს ნაწილი.</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37df7a920f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37df7a920f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55ea065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55ea0652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7df7a920f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7df7a920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აი აქ ხდება View Resolution პროცესი, რომელიც ვახსენეთ წინაზე.</a:t>
            </a:r>
            <a:endParaRPr/>
          </a:p>
          <a:p>
            <a:pPr indent="0" lvl="0" marL="0" rtl="0" algn="l">
              <a:spcBef>
                <a:spcPts val="0"/>
              </a:spcBef>
              <a:spcAft>
                <a:spcPts val="0"/>
              </a:spcAft>
              <a:buNone/>
            </a:pPr>
            <a:r>
              <a:rPr lang="en"/>
              <a:t>ვახსენოთ: </a:t>
            </a:r>
            <a:r>
              <a:rPr lang="en"/>
              <a:t>spring.thymeleaf.cache=false - For development to see template changes without restarting the app.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55ea065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55ea0652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7df7a920f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37df7a920f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მოდელის პარამეტრი ავტომატურად გადმოეცემა კონტროლერის მეთოდს სპრინგის მიერ, თუ ეგეთი ტიპის პარამეტრი სპრინგმა აღმოაჩინა კონტროლერის მეთოდის პარამეტრების ჩამონათვალში.</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7df7a920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37df7a920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7df7a920f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7df7a920f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ეს მიდგომა გამოსახდეგია მხოლოდ იმ სიტუაციებში, სადაც არსებობს რაღაც ორგანიზაციული შეთანხმებული წესი ხედების სახელების დარქმევასა და მოთხოვნების მისამართებს შორის. წინააღმდეგ შემთხვევაში ავიჭრებით!</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37df7a920f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37df7a920f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ეს გვაძლევს კონტროლს ხედის დარენდერებაზე და ამ დროს საერთოდ არ ვართ დამოკიდებული </a:t>
            </a:r>
            <a:r>
              <a:rPr lang="en"/>
              <a:t>ViewResolve</a:t>
            </a:r>
            <a:r>
              <a:rPr lang="en"/>
              <a:t>r-ზე</a:t>
            </a:r>
            <a:r>
              <a:rPr lang="en"/>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37df7a920f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37df7a920f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37df7a920f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37df7a920f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37df7a920f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37df7a920f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55ea065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55ea065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37df7a920f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37df7a920f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7df7a920f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37df7a920f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7df7a920f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7df7a920f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37df7a920f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37df7a920f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აქ ვკითხოთ ბავშვებს რა ახსოვთ IoC-ზე და DI-ზე წინა გაკვეთილიდან.</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7df7a920f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37df7a920f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გაჩუმებით, Bean-ები იქმნება სპრინგის გაშვებისას. შეგვიძლია ეს პროცესიც ვაკონტროლოთ (ამაზე მოგვიანებით).</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7df7a920f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7df7a920f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კომპონენტების (ანუ Bean-ების აღწერების) სკანირება მართვადი პროცესია და შეგვიძლია @ComponentScan ანოტაციის ატრიბუტებით ვმართოთ.</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37df7a920f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37df7a920f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ვთქვათ რომ მეორე Bean-ის მეთოდურ აღწერაში წინა Bean-ის ინექცია შეგვიძლია პირდაპირ, მოკლედ, კონსტრუქტორში იმ Bean-ის მეთოდის გამოძახები</a:t>
            </a:r>
            <a:r>
              <a:rPr lang="en">
                <a:solidFill>
                  <a:schemeClr val="dk1"/>
                </a:solidFill>
              </a:rPr>
              <a:t>თ.</a:t>
            </a:r>
            <a:endParaRPr/>
          </a:p>
          <a:p>
            <a:pPr indent="0" lvl="0" marL="0" rtl="0" algn="l">
              <a:spcBef>
                <a:spcPts val="0"/>
              </a:spcBef>
              <a:spcAft>
                <a:spcPts val="0"/>
              </a:spcAft>
              <a:buNone/>
            </a:pPr>
            <a:r>
              <a:rPr lang="en"/>
              <a:t>ვკითხოთ ბავშვებს რატომ შეიძლება ვინმეს ეს მიდგომა უფრო აწყობდეს და არა ცალ-ცალკე კლასებად აღწერა Bean-ებისა. მერე ვახსენოთ რომ ერთნაირი Bean-ების ერთ კლასში აღწერით კოდი უფრო დალაგებული და კითხვადი ხდება.</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37df7a920f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37df7a920f_0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ვკითხოთ ბავშვებს თუ ახსოვთ ბინების ინექციების გზები წინა გაკვეთილიდან.</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7df7a920f_0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37df7a920f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7df7a920f_0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37df7a920f_0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7df7a92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7df7a92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თავდაპირველად MVC გამოიყენებოდა გრაფიკულ (GUI) აპლიკაციებში და დღეს იგი გახდა პოპულარული ვებ აპლიკაციებშიც.</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7df7a920f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7df7a920f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ეს მიდგომა აუმჯობესებს კითხვადობას დამოკიდებულებების ძალიან დიდი რაოდენობის დროს. Spring-ი რეკომენდაციას უწევს ამ ტიპის ინჯექშენს, რადგანაც კომპონენტების ტესტირებასაც ამარტივებს. სხვა DI სისტემებშიც უფრო მეტად კონსტრუქტორით ინექციებია მიღებული.</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355ea065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355ea065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df7a920f_0_1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37df7a920f_0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7df7a920f_0_1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7df7a920f_0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@Qualifier ანოტაცია სახელის მიმთითებელია. ანუ ბინებს გააჩნიათ უნიკალური სახელები.</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7df7a920f_0_1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37df7a920f_0_1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ხშირად სახელის მითითება ხელით საჭირო არ არის ხოლმე. ბინების რეზოლუცია მაინც სპრინგის მიერ ხდება (თუ რა თქმა უნდა კონფლიქტური სიტუაციები და ბუნდოვნებები არ წარმოიქმნება).</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37df7a920f_0_1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37df7a920f_0_1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ვკითხოთ ბავშვებს როგორ შეიძლება ციკლური დამოკიდებულებები წარმოიქმნას.</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37df7a920f_0_1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37df7a920f_0_1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კონტექსტის ინიციალიზაციაზე და აპლიკაციის კონტექსტზე აუცილებლად ვისაუბრებთ შემდეგ სლაიდებში.</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37df7a920f_0_1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37df7a920f_0_1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@Lazy ანოტაციამ შეიძლება მოაგვაროს ციკლური დამოკიდებულებების პრობლემა. თუმცა ჯობს მაინც აციკლური დამოკიდებულებების მქონე კოდი ვწეროთ!</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7df7a920f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37df7a920f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37df7a920f_0_1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37df7a920f_0_1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ვთქვათ რომ აპლიკაციების 90% შემთხვევებში მხოლოდ singleton და prototype ხედვის არეები გამოიყენება, დანარჩენები კი იშვიათად. ასევე ვთქვათ რომ ეს დანარჩენი სქოუფები შეიძლება გამოვიყენოთ მხოლოდ ვებ აპლიკაციებში.</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7df7a92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37df7a92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37df7a920f_0_1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37df7a920f_0_1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392c32ee7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392c32ee7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92c32ee7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392c32ee7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392c32ee7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392c32ee7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37df7a920f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37df7a920f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37df7a920f_0_1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37df7a920f_0_1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37df7a920f_0_1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37df7a920f_0_1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37df7a920f_0_1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37df7a920f_0_1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37df7a920f_0_1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37df7a920f_0_1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ჩვენ ხელით არ მოგვიწევს არც BeanFactory-ს გამოყენება და არც ApplicationContext-ების. აქ მთავარია ვიცოდეთ რა დანიშნულება აქვს თითოეულს და როგორ გამოიყენება Spring-ში.</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355ea0652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355ea0652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7df7a920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7df7a920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7df7a920f_0_1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37df7a920f_0_1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სტერეოტიპული ანოტაციებით კოდი უფრო კითხვადი და ლოგიკური ხდება: ვიცით რომელი კომპონენტია უბრალოდ პრიმიტიული კომპონენტი, რომელი ბიზნეს ლოგიკის მქონე, რომელი კონტროლერი, რომელი ბაზასთან დაკავშირებული ოპერაციების მქონე და ა.შ.</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37df7a920f_0_1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37df7a920f_0_1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პაკეტების სახელების დარქმევაში ვართ თავისუფლები, მაგრამ ჯობს კონტროლერი, და მისი სერვისული და რეპოზიტორი კლასები ერთი სახელის მქონე პაკეტში გავაერთიანოთ. ასეთ დროს არ დავიკარგებით. მაგალითად, com.example.boot.user პაკეტში შეიძლება აღვწეროთ UserController, UserService და UserRepository კლასები.</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2db6a83a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2db6a83a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f76b82a72_0_1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af76b82a72_0_1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af76b82a72_0_1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af76b82a72_0_1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af76b82a72_0_1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af76b82a72_0_1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7df7a920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7df7a920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55ea0652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355ea0652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7df7a920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7df7a920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ვახსენოთ რომ </a:t>
            </a:r>
            <a:r>
              <a:rPr lang="en"/>
              <a:t>Spring Boot-ში კონტროლერის აღწერა შეგვიძლია Spring MVC ბიბლიოთეკის @Controller ანოტაციის გამოყენებით.</a:t>
            </a:r>
            <a:endParaRPr/>
          </a:p>
          <a:p>
            <a:pPr indent="0" lvl="0" marL="0" rtl="0" algn="l">
              <a:spcBef>
                <a:spcPts val="0"/>
              </a:spcBef>
              <a:spcAft>
                <a:spcPts val="0"/>
              </a:spcAft>
              <a:buNone/>
            </a:pPr>
            <a:r>
              <a:rPr lang="en"/>
              <a:t>აქ @RequestMapping მიუთითებს თუ რა მისამართის დროს მოხდეს ამ კონტროლერისა და მისი მეთოდის გამოძახება.</a:t>
            </a:r>
            <a:endParaRPr/>
          </a:p>
          <a:p>
            <a:pPr indent="0" lvl="0" marL="0" rtl="0" algn="l">
              <a:spcBef>
                <a:spcPts val="0"/>
              </a:spcBef>
              <a:spcAft>
                <a:spcPts val="0"/>
              </a:spcAft>
              <a:buNone/>
            </a:pPr>
            <a:r>
              <a:rPr lang="en"/>
              <a:t>@ResponseBody ანოტაცია, კონტროლერის მეთოდზე, მიუთითებს რომ მისი დაბრუნებული შედეგი პირდაპირ HTTP-ს body-ში ჩაიწეროს.</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20" Type="http://schemas.openxmlformats.org/officeDocument/2006/relationships/hyperlink" Target="https://docs.spring.io/spring-framework/reference/core/beans/dependencies/factory-collaborators.html" TargetMode="External"/><Relationship Id="rId11" Type="http://schemas.openxmlformats.org/officeDocument/2006/relationships/hyperlink" Target="https://docs.spring.io/spring-framework/reference/web/webmvc/mvc-controller/ann-methods/requestheader.html" TargetMode="External"/><Relationship Id="rId22" Type="http://schemas.openxmlformats.org/officeDocument/2006/relationships/hyperlink" Target="https://docs.spring.io/spring-framework/reference/core/beans/annotation-config/postconstruct-and-predestroy-annotations.html" TargetMode="External"/><Relationship Id="rId10" Type="http://schemas.openxmlformats.org/officeDocument/2006/relationships/hyperlink" Target="https://docs.spring.io/spring-framework/reference/web/webmvc/mvc-controller/ann-methods/requestparam.html" TargetMode="External"/><Relationship Id="rId21" Type="http://schemas.openxmlformats.org/officeDocument/2006/relationships/hyperlink" Target="https://docs.spring.io/spring-framework/reference/core/beans/annotation-config/autowired-primary.html" TargetMode="External"/><Relationship Id="rId13" Type="http://schemas.openxmlformats.org/officeDocument/2006/relationships/hyperlink" Target="https://docs.spring.io/spring-framework/reference/web/webmvc/mvc-controller/ann-methods/requestbody.html" TargetMode="External"/><Relationship Id="rId12" Type="http://schemas.openxmlformats.org/officeDocument/2006/relationships/hyperlink" Target="https://docs.spring.io/spring-framework/reference/web/webmvc/mvc-controller/ann-methods/modelattrib-method-args.html" TargetMode="External"/><Relationship Id="rId23" Type="http://schemas.openxmlformats.org/officeDocument/2006/relationships/hyperlink" Target="https://docs.spring.io/spring-framework/reference/core/beans/factory-scopes.html" TargetMode="External"/><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docs.spring.io/spring-framework/reference/web/webmvc.html" TargetMode="External"/><Relationship Id="rId4" Type="http://schemas.openxmlformats.org/officeDocument/2006/relationships/hyperlink" Target="https://docs.spring.io/spring-framework/reference/web/webmvc/message-converters.html" TargetMode="External"/><Relationship Id="rId9" Type="http://schemas.openxmlformats.org/officeDocument/2006/relationships/hyperlink" Target="https://docs.spring.io/spring-framework/reference/web/webmvc/mvc-controller/ann-methods.html" TargetMode="External"/><Relationship Id="rId15" Type="http://schemas.openxmlformats.org/officeDocument/2006/relationships/hyperlink" Target="https://www.thymeleaf.org/doc/articles/standarddialect5minutes.html" TargetMode="External"/><Relationship Id="rId14" Type="http://schemas.openxmlformats.org/officeDocument/2006/relationships/hyperlink" Target="https://www.baeldung.com/spring-mvc-model-model-map-model-view" TargetMode="External"/><Relationship Id="rId17" Type="http://schemas.openxmlformats.org/officeDocument/2006/relationships/hyperlink" Target="https://docs.spring.io/spring-framework/reference/core/beans/basics.html" TargetMode="External"/><Relationship Id="rId16" Type="http://schemas.openxmlformats.org/officeDocument/2006/relationships/hyperlink" Target="https://docs.spring.io/spring-framework/reference/core/beans.html" TargetMode="External"/><Relationship Id="rId5" Type="http://schemas.openxmlformats.org/officeDocument/2006/relationships/hyperlink" Target="https://docs.spring.io/spring-framework/reference/web/webmvc-view.html" TargetMode="External"/><Relationship Id="rId19" Type="http://schemas.openxmlformats.org/officeDocument/2006/relationships/hyperlink" Target="https://docs.spring.io/spring-framework/reference/core/beans/dependencies.html" TargetMode="External"/><Relationship Id="rId6" Type="http://schemas.openxmlformats.org/officeDocument/2006/relationships/hyperlink" Target="https://docs.spring.io/spring-framework/reference/web/webmvc/mvc-controller/ann-requestmapping.html" TargetMode="External"/><Relationship Id="rId18" Type="http://schemas.openxmlformats.org/officeDocument/2006/relationships/hyperlink" Target="https://docs.spring.io/spring-framework/reference/core/beans/definition.html" TargetMode="External"/><Relationship Id="rId7" Type="http://schemas.openxmlformats.org/officeDocument/2006/relationships/hyperlink" Target="https://docs.spring.io/spring-framework/reference/web/webmvc/mvc-controller/ann-methods/responsebody.html" TargetMode="External"/><Relationship Id="rId8" Type="http://schemas.openxmlformats.org/officeDocument/2006/relationships/hyperlink" Target="https://developer.mozilla.org/en-US/docs/Web/HTTP/Method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localhost:8080/some/stuff" TargetMode="External"/><Relationship Id="rId4" Type="http://schemas.openxmlformats.org/officeDocument/2006/relationships/hyperlink" Target="http://localhost:8080/some/stuf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Building</a:t>
            </a:r>
            <a:endParaRPr/>
          </a:p>
          <a:p>
            <a:pPr indent="0" lvl="0" marL="0" rtl="0" algn="ctr">
              <a:spcBef>
                <a:spcPts val="0"/>
              </a:spcBef>
              <a:spcAft>
                <a:spcPts val="0"/>
              </a:spcAft>
              <a:buNone/>
            </a:pPr>
            <a:r>
              <a:rPr lang="en"/>
              <a:t>Dynamic Websites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დინამიური ვებ გვერდები</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@RequestMapping-ის გამოყენების გზები:</a:t>
            </a:r>
            <a:endParaRPr/>
          </a:p>
        </p:txBody>
      </p:sp>
      <p:sp>
        <p:nvSpPr>
          <p:cNvPr id="115" name="Google Shape;115;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@RequestMapping</a:t>
            </a:r>
            <a:r>
              <a:rPr b="1" lang="en"/>
              <a:t> </a:t>
            </a:r>
            <a:r>
              <a:rPr lang="en"/>
              <a:t>აკავშირებს HTTP-ს მოთხოვნას კონტროლერის მეთოდთან.</a:t>
            </a:r>
            <a:endParaRPr/>
          </a:p>
          <a:p>
            <a:pPr indent="-342900" lvl="0" marL="457200" rtl="0" algn="l">
              <a:spcBef>
                <a:spcPts val="1200"/>
              </a:spcBef>
              <a:spcAft>
                <a:spcPts val="0"/>
              </a:spcAft>
              <a:buSzPts val="1800"/>
              <a:buChar char="●"/>
            </a:pPr>
            <a:r>
              <a:rPr lang="en">
                <a:solidFill>
                  <a:srgbClr val="B45F06"/>
                </a:solidFill>
              </a:rPr>
              <a:t>@RequestMapping</a:t>
            </a:r>
            <a:r>
              <a:rPr lang="en"/>
              <a:t>(</a:t>
            </a:r>
            <a:r>
              <a:rPr lang="en">
                <a:solidFill>
                  <a:srgbClr val="980000"/>
                </a:solidFill>
              </a:rPr>
              <a:t>"/hello"</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a:t>
            </a:r>
            <a:r>
              <a:rPr lang="en">
                <a:solidFill>
                  <a:srgbClr val="980000"/>
                </a:solidFill>
              </a:rPr>
              <a:t>"/</a:t>
            </a:r>
            <a:r>
              <a:rPr lang="en">
                <a:solidFill>
                  <a:srgbClr val="980000"/>
                </a:solidFill>
              </a:rPr>
              <a:t>home</a:t>
            </a:r>
            <a:r>
              <a:rPr lang="en">
                <a:solidFill>
                  <a:srgbClr val="980000"/>
                </a:solidFill>
              </a:rPr>
              <a:t>"</a:t>
            </a:r>
            <a:r>
              <a:rPr lang="en"/>
              <a:t>, </a:t>
            </a:r>
            <a:r>
              <a:rPr lang="en">
                <a:solidFill>
                  <a:srgbClr val="980000"/>
                </a:solidFill>
              </a:rPr>
              <a:t>"/</a:t>
            </a:r>
            <a:r>
              <a:rPr lang="en">
                <a:solidFill>
                  <a:srgbClr val="980000"/>
                </a:solidFill>
              </a:rPr>
              <a:t>index</a:t>
            </a:r>
            <a:r>
              <a:rPr lang="en">
                <a:solidFill>
                  <a:srgbClr val="980000"/>
                </a:solidFill>
              </a:rPr>
              <a:t>"</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"/submit"</a:t>
            </a:r>
            <a:r>
              <a:rPr lang="en"/>
              <a:t>, method=</a:t>
            </a:r>
            <a:r>
              <a:rPr lang="en">
                <a:solidFill>
                  <a:schemeClr val="accent3"/>
                </a:solidFill>
              </a:rPr>
              <a:t>RequestMethod</a:t>
            </a:r>
            <a:r>
              <a:rPr lang="en"/>
              <a:t>.</a:t>
            </a:r>
            <a:r>
              <a:rPr lang="en">
                <a:solidFill>
                  <a:srgbClr val="9900FF"/>
                </a:solidFill>
              </a:rPr>
              <a:t>POST</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"/search"</a:t>
            </a:r>
            <a:r>
              <a:rPr lang="en"/>
              <a:t>, params=</a:t>
            </a:r>
            <a:r>
              <a:rPr lang="en">
                <a:solidFill>
                  <a:srgbClr val="980000"/>
                </a:solidFill>
              </a:rPr>
              <a:t>"query"</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"/search"</a:t>
            </a:r>
            <a:r>
              <a:rPr lang="en"/>
              <a:t>, params=</a:t>
            </a:r>
            <a:r>
              <a:rPr lang="en">
                <a:solidFill>
                  <a:srgbClr val="980000"/>
                </a:solidFill>
              </a:rPr>
              <a:t>"query=advanced"</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"/data"</a:t>
            </a:r>
            <a:r>
              <a:rPr lang="en"/>
              <a:t>, headers=</a:t>
            </a:r>
            <a:r>
              <a:rPr lang="en">
                <a:solidFill>
                  <a:srgbClr val="980000"/>
                </a:solidFill>
              </a:rPr>
              <a:t>"X-API-VERSION=1"</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"/upload"</a:t>
            </a:r>
            <a:r>
              <a:rPr lang="en"/>
              <a:t>, consumes=</a:t>
            </a:r>
            <a:r>
              <a:rPr lang="en">
                <a:solidFill>
                  <a:srgbClr val="980000"/>
                </a:solidFill>
              </a:rPr>
              <a:t>"multipart/form-data"</a:t>
            </a:r>
            <a:r>
              <a:rPr lang="en"/>
              <a:t>)</a:t>
            </a:r>
            <a:endParaRPr/>
          </a:p>
          <a:p>
            <a:pPr indent="-342900" lvl="0" marL="457200" rtl="0" algn="l">
              <a:spcBef>
                <a:spcPts val="0"/>
              </a:spcBef>
              <a:spcAft>
                <a:spcPts val="0"/>
              </a:spcAft>
              <a:buSzPts val="1800"/>
              <a:buChar char="●"/>
            </a:pPr>
            <a:r>
              <a:rPr lang="en">
                <a:solidFill>
                  <a:srgbClr val="B45F06"/>
                </a:solidFill>
              </a:rPr>
              <a:t>@RequestMapping</a:t>
            </a:r>
            <a:r>
              <a:rPr lang="en"/>
              <a:t>(value=</a:t>
            </a:r>
            <a:r>
              <a:rPr lang="en">
                <a:solidFill>
                  <a:srgbClr val="980000"/>
                </a:solidFill>
              </a:rPr>
              <a:t>"/products"</a:t>
            </a:r>
            <a:r>
              <a:rPr lang="en"/>
              <a:t>, produces=</a:t>
            </a:r>
            <a:r>
              <a:rPr lang="en">
                <a:solidFill>
                  <a:srgbClr val="980000"/>
                </a:solidFill>
              </a:rPr>
              <a:t>"application/json"</a:t>
            </a:r>
            <a:r>
              <a:rPr lang="en"/>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მოკლე ანოტაციები (Composed Mappings)</a:t>
            </a:r>
            <a:endParaRPr/>
          </a:p>
        </p:txBody>
      </p:sp>
      <p:sp>
        <p:nvSpPr>
          <p:cNvPr id="121" name="Google Shape;121;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B45F06"/>
                </a:solidFill>
              </a:rPr>
              <a:t>@RequestMapping</a:t>
            </a:r>
            <a:r>
              <a:rPr lang="en"/>
              <a:t>-ის ნაცვლად (</a:t>
            </a:r>
            <a:r>
              <a:rPr lang="en"/>
              <a:t>Spring-ის მე-4 ვერსიიდან) შეგვიძლია გამოვიყენოთ </a:t>
            </a:r>
            <a:r>
              <a:rPr lang="en"/>
              <a:t>უფრო </a:t>
            </a:r>
            <a:r>
              <a:rPr lang="en" u="sng"/>
              <a:t>კითხვადი</a:t>
            </a:r>
            <a:r>
              <a:rPr lang="en"/>
              <a:t> და </a:t>
            </a:r>
            <a:r>
              <a:rPr lang="en" u="sng"/>
              <a:t>შემოკლებული</a:t>
            </a:r>
            <a:r>
              <a:rPr lang="en"/>
              <a:t> ანოტაციები</a:t>
            </a:r>
            <a:r>
              <a:rPr lang="en"/>
              <a:t>.</a:t>
            </a:r>
            <a:endParaRPr/>
          </a:p>
          <a:p>
            <a:pPr indent="0" lvl="0" marL="0" rtl="0" algn="l">
              <a:spcBef>
                <a:spcPts val="1200"/>
              </a:spcBef>
              <a:spcAft>
                <a:spcPts val="0"/>
              </a:spcAft>
              <a:buNone/>
            </a:pPr>
            <a:r>
              <a:rPr lang="en"/>
              <a:t>თითოეული ეს ანოტაცია აღწერს </a:t>
            </a:r>
            <a:r>
              <a:rPr lang="en"/>
              <a:t>კონკრეტულ HTTP მეთოდს</a:t>
            </a:r>
            <a:r>
              <a:rPr lang="en"/>
              <a:t>:</a:t>
            </a:r>
            <a:endParaRPr/>
          </a:p>
          <a:p>
            <a:pPr indent="-342900" lvl="0" marL="457200" rtl="0" algn="l">
              <a:spcBef>
                <a:spcPts val="1200"/>
              </a:spcBef>
              <a:spcAft>
                <a:spcPts val="0"/>
              </a:spcAft>
              <a:buSzPts val="1800"/>
              <a:buChar char="➔"/>
            </a:pPr>
            <a:r>
              <a:rPr lang="en">
                <a:solidFill>
                  <a:srgbClr val="B45F06"/>
                </a:solidFill>
              </a:rPr>
              <a:t>@GetMapping</a:t>
            </a:r>
            <a:r>
              <a:rPr lang="en"/>
              <a:t>(</a:t>
            </a:r>
            <a:r>
              <a:rPr lang="en">
                <a:solidFill>
                  <a:srgbClr val="980000"/>
                </a:solidFill>
              </a:rPr>
              <a:t>"/items"</a:t>
            </a:r>
            <a:r>
              <a:rPr lang="en"/>
              <a:t>)</a:t>
            </a:r>
            <a:endParaRPr/>
          </a:p>
          <a:p>
            <a:pPr indent="-342900" lvl="0" marL="457200" rtl="0" algn="l">
              <a:spcBef>
                <a:spcPts val="0"/>
              </a:spcBef>
              <a:spcAft>
                <a:spcPts val="0"/>
              </a:spcAft>
              <a:buSzPts val="1800"/>
              <a:buChar char="➔"/>
            </a:pPr>
            <a:r>
              <a:rPr lang="en">
                <a:solidFill>
                  <a:srgbClr val="B45F06"/>
                </a:solidFill>
              </a:rPr>
              <a:t>@PostMapping</a:t>
            </a:r>
            <a:r>
              <a:rPr lang="en"/>
              <a:t>(</a:t>
            </a:r>
            <a:r>
              <a:rPr lang="en">
                <a:solidFill>
                  <a:srgbClr val="980000"/>
                </a:solidFill>
              </a:rPr>
              <a:t>"/items"</a:t>
            </a:r>
            <a:r>
              <a:rPr lang="en"/>
              <a:t>)</a:t>
            </a:r>
            <a:endParaRPr/>
          </a:p>
          <a:p>
            <a:pPr indent="-342900" lvl="0" marL="457200" rtl="0" algn="l">
              <a:spcBef>
                <a:spcPts val="0"/>
              </a:spcBef>
              <a:spcAft>
                <a:spcPts val="0"/>
              </a:spcAft>
              <a:buSzPts val="1800"/>
              <a:buChar char="➔"/>
            </a:pPr>
            <a:r>
              <a:rPr lang="en">
                <a:solidFill>
                  <a:srgbClr val="B45F06"/>
                </a:solidFill>
              </a:rPr>
              <a:t>@PutMapping</a:t>
            </a:r>
            <a:r>
              <a:rPr lang="en"/>
              <a:t>(</a:t>
            </a:r>
            <a:r>
              <a:rPr lang="en">
                <a:solidFill>
                  <a:srgbClr val="980000"/>
                </a:solidFill>
              </a:rPr>
              <a:t>"/items/{id}"</a:t>
            </a:r>
            <a:r>
              <a:rPr lang="en"/>
              <a:t>)</a:t>
            </a:r>
            <a:endParaRPr/>
          </a:p>
          <a:p>
            <a:pPr indent="-342900" lvl="0" marL="457200" rtl="0" algn="l">
              <a:spcBef>
                <a:spcPts val="0"/>
              </a:spcBef>
              <a:spcAft>
                <a:spcPts val="0"/>
              </a:spcAft>
              <a:buSzPts val="1800"/>
              <a:buChar char="➔"/>
            </a:pPr>
            <a:r>
              <a:rPr lang="en">
                <a:solidFill>
                  <a:srgbClr val="B45F06"/>
                </a:solidFill>
              </a:rPr>
              <a:t>@DeleteMapping</a:t>
            </a:r>
            <a:r>
              <a:rPr lang="en"/>
              <a:t>(</a:t>
            </a:r>
            <a:r>
              <a:rPr lang="en">
                <a:solidFill>
                  <a:srgbClr val="980000"/>
                </a:solidFill>
              </a:rPr>
              <a:t>"/items/{id}"</a:t>
            </a:r>
            <a:r>
              <a:rPr lang="en"/>
              <a:t>)</a:t>
            </a:r>
            <a:endParaRPr/>
          </a:p>
        </p:txBody>
      </p:sp>
      <p:sp>
        <p:nvSpPr>
          <p:cNvPr id="122" name="Google Shape;122;p23"/>
          <p:cNvSpPr/>
          <p:nvPr/>
        </p:nvSpPr>
        <p:spPr>
          <a:xfrm>
            <a:off x="4966150" y="2874750"/>
            <a:ext cx="3281100" cy="1204500"/>
          </a:xfrm>
          <a:prstGeom prst="wedgeRectCallout">
            <a:avLst>
              <a:gd fmla="val -96173" name="adj1"/>
              <a:gd fmla="val -41411" name="adj2"/>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იგივეა რაც:</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rgbClr val="B45F06"/>
                </a:solidFill>
                <a:latin typeface="Roboto"/>
                <a:ea typeface="Roboto"/>
                <a:cs typeface="Roboto"/>
                <a:sym typeface="Roboto"/>
              </a:rPr>
              <a:t>@RequestMapping</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457200" rtl="0" algn="l">
              <a:spcBef>
                <a:spcPts val="0"/>
              </a:spcBef>
              <a:spcAft>
                <a:spcPts val="0"/>
              </a:spcAft>
              <a:buNone/>
            </a:pPr>
            <a:r>
              <a:rPr lang="en">
                <a:solidFill>
                  <a:schemeClr val="dk1"/>
                </a:solidFill>
                <a:latin typeface="Roboto"/>
                <a:ea typeface="Roboto"/>
                <a:cs typeface="Roboto"/>
                <a:sym typeface="Roboto"/>
              </a:rPr>
              <a:t>value=</a:t>
            </a:r>
            <a:r>
              <a:rPr lang="en">
                <a:solidFill>
                  <a:srgbClr val="980000"/>
                </a:solidFill>
                <a:latin typeface="Roboto"/>
                <a:ea typeface="Roboto"/>
                <a:cs typeface="Roboto"/>
                <a:sym typeface="Roboto"/>
              </a:rPr>
              <a:t>"/items"</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457200" rtl="0" algn="l">
              <a:spcBef>
                <a:spcPts val="0"/>
              </a:spcBef>
              <a:spcAft>
                <a:spcPts val="0"/>
              </a:spcAft>
              <a:buNone/>
            </a:pPr>
            <a:r>
              <a:rPr b="1" lang="en">
                <a:solidFill>
                  <a:schemeClr val="dk1"/>
                </a:solidFill>
                <a:latin typeface="Roboto"/>
                <a:ea typeface="Roboto"/>
                <a:cs typeface="Roboto"/>
                <a:sym typeface="Roboto"/>
              </a:rPr>
              <a:t>method=</a:t>
            </a:r>
            <a:r>
              <a:rPr b="1" lang="en">
                <a:solidFill>
                  <a:schemeClr val="accent3"/>
                </a:solidFill>
                <a:latin typeface="Roboto"/>
                <a:ea typeface="Roboto"/>
                <a:cs typeface="Roboto"/>
                <a:sym typeface="Roboto"/>
              </a:rPr>
              <a:t>RequestMethod</a:t>
            </a:r>
            <a:r>
              <a:rPr b="1" lang="en">
                <a:solidFill>
                  <a:schemeClr val="dk1"/>
                </a:solidFill>
                <a:latin typeface="Roboto"/>
                <a:ea typeface="Roboto"/>
                <a:cs typeface="Roboto"/>
                <a:sym typeface="Roboto"/>
              </a:rPr>
              <a:t>.</a:t>
            </a:r>
            <a:r>
              <a:rPr b="1" lang="en">
                <a:solidFill>
                  <a:srgbClr val="9900FF"/>
                </a:solidFill>
                <a:latin typeface="Roboto"/>
                <a:ea typeface="Roboto"/>
                <a:cs typeface="Roboto"/>
                <a:sym typeface="Roboto"/>
              </a:rPr>
              <a:t>GET</a:t>
            </a:r>
            <a:endParaRPr b="1">
              <a:solidFill>
                <a:srgbClr val="9900FF"/>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@ResponseBody ანოტაცია</a:t>
            </a:r>
            <a:endParaRPr/>
          </a:p>
        </p:txBody>
      </p:sp>
      <p:sp>
        <p:nvSpPr>
          <p:cNvPr id="128" name="Google Shape;128;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B45F06"/>
                </a:solidFill>
              </a:rPr>
              <a:t>@ResponseBody</a:t>
            </a:r>
            <a:r>
              <a:rPr lang="en"/>
              <a:t> ანოტაცია ეუბნება Spring-ს რომ გვერდი აუაროს </a:t>
            </a:r>
            <a:r>
              <a:rPr lang="en"/>
              <a:t>გაჩუმებით </a:t>
            </a:r>
            <a:r>
              <a:rPr lang="en"/>
              <a:t>ნაგულისხმევ </a:t>
            </a:r>
            <a:r>
              <a:rPr lang="en"/>
              <a:t>"</a:t>
            </a:r>
            <a:r>
              <a:rPr b="1" lang="en"/>
              <a:t>view resolution</a:t>
            </a:r>
            <a:r>
              <a:rPr lang="en"/>
              <a:t>" პროცესს: </a:t>
            </a:r>
            <a:r>
              <a:rPr lang="en"/>
              <a:t>იმის მაგივრად რომ შედეგი </a:t>
            </a:r>
            <a:r>
              <a:rPr lang="en"/>
              <a:t>Spring-მა </a:t>
            </a:r>
            <a:r>
              <a:rPr lang="en"/>
              <a:t>აღიქვას როგორც View-ს ლოგიკურის სახელი, Spring-ი მას პირდაპირ წერს HTTP პასუხის ტანში.</a:t>
            </a:r>
            <a:endParaRPr/>
          </a:p>
          <a:p>
            <a:pPr indent="0" lvl="0" marL="0" rtl="0" algn="l">
              <a:spcBef>
                <a:spcPts val="1200"/>
              </a:spcBef>
              <a:spcAft>
                <a:spcPts val="0"/>
              </a:spcAft>
              <a:buNone/>
            </a:pPr>
            <a:r>
              <a:rPr lang="en"/>
              <a:t>Spring-ი იყენებს </a:t>
            </a:r>
            <a:r>
              <a:rPr lang="en">
                <a:solidFill>
                  <a:schemeClr val="accent3"/>
                </a:solidFill>
              </a:rPr>
              <a:t>HttpMessageConverter</a:t>
            </a:r>
            <a:r>
              <a:rPr lang="en"/>
              <a:t>-ს რათა ავტომატურად გადააკონვერტიროს მეთოდის შედეგი შესაბამის ფორმატში </a:t>
            </a:r>
            <a:r>
              <a:rPr lang="en"/>
              <a:t>(JSON, XML, ან plain text) იმის მიხედვით თუ რა იქნება HTTP მოთხოვნის </a:t>
            </a:r>
            <a:r>
              <a:rPr b="1" lang="en"/>
              <a:t>Accept</a:t>
            </a:r>
            <a:r>
              <a:rPr lang="en"/>
              <a:t> ჰედერი.</a:t>
            </a:r>
            <a:endParaRPr/>
          </a:p>
          <a:p>
            <a:pPr indent="0" lvl="0" marL="0" rtl="0" algn="l">
              <a:spcBef>
                <a:spcPts val="1200"/>
              </a:spcBef>
              <a:spcAft>
                <a:spcPts val="1200"/>
              </a:spcAft>
              <a:buNone/>
            </a:pPr>
            <a:r>
              <a:rPr lang="en"/>
              <a:t>* ეს ანოტაცია გამოგვადგება RESTful API-ების აღწერის დროს, სადაც JSON ფორმატი ხშირად გამოიყენება როგორც დასაბრუნებელი ტიპი. REST-ზე უფრო მეტს ვისაუბრებთ შემდეგ ლექციებზე.</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Handling Requests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Handling HTTP Requests</a:t>
            </a:r>
            <a:endParaRPr/>
          </a:p>
        </p:txBody>
      </p:sp>
      <p:sp>
        <p:nvSpPr>
          <p:cNvPr id="139" name="Google Shape;139;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ჩვენ შეგვიძლია HTTP-ის მოთხოვნიდან მიღებული ინფორმაცია ამოვიკითხოთ და დავამუშაოთ.</a:t>
            </a:r>
            <a:endParaRPr/>
          </a:p>
          <a:p>
            <a:pPr indent="0" lvl="0" marL="0" rtl="0" algn="l">
              <a:spcBef>
                <a:spcPts val="1200"/>
              </a:spcBef>
              <a:spcAft>
                <a:spcPts val="0"/>
              </a:spcAft>
              <a:buNone/>
            </a:pPr>
            <a:r>
              <a:rPr lang="en"/>
              <a:t>ინფორმაცია შეიძლება მივიღოთ შემდეგი გზებით:</a:t>
            </a:r>
            <a:endParaRPr/>
          </a:p>
          <a:p>
            <a:pPr indent="-342900" lvl="0" marL="457200" rtl="0" algn="l">
              <a:spcBef>
                <a:spcPts val="1200"/>
              </a:spcBef>
              <a:spcAft>
                <a:spcPts val="0"/>
              </a:spcAft>
              <a:buSzPts val="1800"/>
              <a:buChar char="●"/>
            </a:pPr>
            <a:r>
              <a:rPr b="1" lang="en"/>
              <a:t>Query Parameters</a:t>
            </a:r>
            <a:r>
              <a:rPr lang="en"/>
              <a:t> - მაგ: </a:t>
            </a:r>
            <a:r>
              <a:rPr lang="en">
                <a:solidFill>
                  <a:srgbClr val="980000"/>
                </a:solidFill>
              </a:rPr>
              <a:t>"http://test.com/post</a:t>
            </a:r>
            <a:r>
              <a:rPr b="1" lang="en">
                <a:solidFill>
                  <a:srgbClr val="980000"/>
                </a:solidFill>
              </a:rPr>
              <a:t>?</a:t>
            </a:r>
            <a:r>
              <a:rPr lang="en">
                <a:solidFill>
                  <a:schemeClr val="accent1"/>
                </a:solidFill>
              </a:rPr>
              <a:t>id</a:t>
            </a:r>
            <a:r>
              <a:rPr lang="en">
                <a:solidFill>
                  <a:srgbClr val="980000"/>
                </a:solidFill>
              </a:rPr>
              <a:t>=</a:t>
            </a:r>
            <a:r>
              <a:rPr lang="en">
                <a:solidFill>
                  <a:schemeClr val="accent1"/>
                </a:solidFill>
              </a:rPr>
              <a:t>12</a:t>
            </a:r>
            <a:r>
              <a:rPr b="1" lang="en">
                <a:solidFill>
                  <a:srgbClr val="980000"/>
                </a:solidFill>
              </a:rPr>
              <a:t>&amp;</a:t>
            </a:r>
            <a:r>
              <a:rPr lang="en">
                <a:solidFill>
                  <a:schemeClr val="accent1"/>
                </a:solidFill>
              </a:rPr>
              <a:t>name</a:t>
            </a:r>
            <a:r>
              <a:rPr lang="en">
                <a:solidFill>
                  <a:srgbClr val="980000"/>
                </a:solidFill>
              </a:rPr>
              <a:t>=</a:t>
            </a:r>
            <a:r>
              <a:rPr lang="en">
                <a:solidFill>
                  <a:schemeClr val="accent1"/>
                </a:solidFill>
              </a:rPr>
              <a:t>Potato</a:t>
            </a:r>
            <a:r>
              <a:rPr lang="en">
                <a:solidFill>
                  <a:srgbClr val="980000"/>
                </a:solidFill>
              </a:rPr>
              <a:t>"</a:t>
            </a:r>
            <a:endParaRPr>
              <a:solidFill>
                <a:srgbClr val="980000"/>
              </a:solidFill>
            </a:endParaRPr>
          </a:p>
          <a:p>
            <a:pPr indent="-342900" lvl="0" marL="457200" rtl="0" algn="l">
              <a:spcBef>
                <a:spcPts val="0"/>
              </a:spcBef>
              <a:spcAft>
                <a:spcPts val="0"/>
              </a:spcAft>
              <a:buSzPts val="1800"/>
              <a:buChar char="●"/>
            </a:pPr>
            <a:r>
              <a:rPr b="1" lang="en"/>
              <a:t>Path Variables </a:t>
            </a:r>
            <a:r>
              <a:rPr lang="en"/>
              <a:t>- მაგ: </a:t>
            </a:r>
            <a:r>
              <a:rPr lang="en">
                <a:solidFill>
                  <a:srgbClr val="980000"/>
                </a:solidFill>
              </a:rPr>
              <a:t>"http://test.com/user/</a:t>
            </a:r>
            <a:r>
              <a:rPr lang="en">
                <a:solidFill>
                  <a:schemeClr val="accent1"/>
                </a:solidFill>
              </a:rPr>
              <a:t>2</a:t>
            </a:r>
            <a:r>
              <a:rPr lang="en">
                <a:solidFill>
                  <a:srgbClr val="980000"/>
                </a:solidFill>
              </a:rPr>
              <a:t>/posts"</a:t>
            </a:r>
            <a:endParaRPr>
              <a:solidFill>
                <a:srgbClr val="980000"/>
              </a:solidFill>
            </a:endParaRPr>
          </a:p>
          <a:p>
            <a:pPr indent="-342900" lvl="0" marL="457200" rtl="0" algn="l">
              <a:spcBef>
                <a:spcPts val="0"/>
              </a:spcBef>
              <a:spcAft>
                <a:spcPts val="0"/>
              </a:spcAft>
              <a:buSzPts val="1800"/>
              <a:buChar char="●"/>
            </a:pPr>
            <a:r>
              <a:rPr b="1" lang="en"/>
              <a:t>Request Headers</a:t>
            </a:r>
            <a:r>
              <a:rPr lang="en"/>
              <a:t> - HTTP-ის ჰედერები (User-Agent: Mozilla/5.0).</a:t>
            </a:r>
            <a:endParaRPr b="1"/>
          </a:p>
          <a:p>
            <a:pPr indent="-342900" lvl="0" marL="457200" rtl="0" algn="l">
              <a:spcBef>
                <a:spcPts val="0"/>
              </a:spcBef>
              <a:spcAft>
                <a:spcPts val="0"/>
              </a:spcAft>
              <a:buSzPts val="1800"/>
              <a:buChar char="●"/>
            </a:pPr>
            <a:r>
              <a:rPr b="1" lang="en"/>
              <a:t>Request Body</a:t>
            </a:r>
            <a:r>
              <a:rPr lang="en"/>
              <a:t> - HTTP-ის ტანის შიგთავსი.</a:t>
            </a:r>
            <a:endParaRPr/>
          </a:p>
          <a:p>
            <a:pPr indent="-342900" lvl="0" marL="457200" rtl="0" algn="l">
              <a:spcBef>
                <a:spcPts val="0"/>
              </a:spcBef>
              <a:spcAft>
                <a:spcPts val="0"/>
              </a:spcAft>
              <a:buSzPts val="1800"/>
              <a:buChar char="●"/>
            </a:pPr>
            <a:r>
              <a:rPr b="1" lang="en"/>
              <a:t>Form Data </a:t>
            </a:r>
            <a:r>
              <a:rPr lang="en"/>
              <a:t>- HTML ფორმის ველები (name=Bob&amp;age=22).</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Query Parameters</a:t>
            </a:r>
            <a:r>
              <a:rPr lang="en"/>
              <a:t> (@RequestParam)</a:t>
            </a:r>
            <a:endParaRPr/>
          </a:p>
        </p:txBody>
      </p:sp>
      <p:sp>
        <p:nvSpPr>
          <p:cNvPr id="145" name="Google Shape;145;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@RequestParam</a:t>
            </a:r>
            <a:r>
              <a:rPr lang="en"/>
              <a:t> ანოტაციით შეგვიძლია query-ის (</a:t>
            </a:r>
            <a:r>
              <a:rPr lang="en"/>
              <a:t>ანუ </a:t>
            </a:r>
            <a:r>
              <a:rPr lang="en"/>
              <a:t>იგივე </a:t>
            </a:r>
            <a:r>
              <a:rPr lang="en"/>
              <a:t>"</a:t>
            </a:r>
            <a:r>
              <a:rPr lang="en"/>
              <a:t>მოთხოვნის</a:t>
            </a:r>
            <a:r>
              <a:rPr lang="en"/>
              <a:t>"</a:t>
            </a:r>
            <a:r>
              <a:rPr lang="en"/>
              <a:t>) პარამეტრების ამოკითხვა URL-დან.</a:t>
            </a:r>
            <a:endParaRPr/>
          </a:p>
          <a:p>
            <a:pPr indent="0" lvl="0" marL="457200" rtl="0" algn="l">
              <a:spcBef>
                <a:spcPts val="1200"/>
              </a:spcBef>
              <a:spcAft>
                <a:spcPts val="0"/>
              </a:spcAft>
              <a:buNone/>
            </a:pPr>
            <a:r>
              <a:rPr lang="en">
                <a:solidFill>
                  <a:srgbClr val="B45F06"/>
                </a:solidFill>
              </a:rPr>
              <a:t>@GetMapping</a:t>
            </a:r>
            <a:r>
              <a:rPr lang="en"/>
              <a:t>(</a:t>
            </a:r>
            <a:r>
              <a:rPr lang="en">
                <a:solidFill>
                  <a:srgbClr val="980000"/>
                </a:solidFill>
              </a:rPr>
              <a:t>"/user"</a:t>
            </a:r>
            <a:r>
              <a:rPr lang="en"/>
              <a:t>)</a:t>
            </a:r>
            <a:r>
              <a:rPr lang="en"/>
              <a:t> </a:t>
            </a:r>
            <a:r>
              <a:rPr lang="en">
                <a:solidFill>
                  <a:srgbClr val="B45F06"/>
                </a:solidFill>
              </a:rPr>
              <a:t>@ResponseBody</a:t>
            </a:r>
            <a:endParaRPr>
              <a:solidFill>
                <a:srgbClr val="B45F06"/>
              </a:solidFill>
            </a:endParaRPr>
          </a:p>
          <a:p>
            <a:pPr indent="0" lvl="0" marL="457200" rtl="0" algn="l">
              <a:spcBef>
                <a:spcPts val="1200"/>
              </a:spcBef>
              <a:spcAft>
                <a:spcPts val="0"/>
              </a:spcAft>
              <a:buNone/>
            </a:pPr>
            <a:r>
              <a:rPr lang="en">
                <a:solidFill>
                  <a:srgbClr val="4A86E8"/>
                </a:solidFill>
              </a:rPr>
              <a:t>public</a:t>
            </a:r>
            <a:r>
              <a:rPr lang="en"/>
              <a:t> String getUser(</a:t>
            </a:r>
            <a:r>
              <a:rPr b="1" lang="en">
                <a:solidFill>
                  <a:srgbClr val="B45F06"/>
                </a:solidFill>
              </a:rPr>
              <a:t>@RequestParam</a:t>
            </a:r>
            <a:r>
              <a:rPr lang="en">
                <a:solidFill>
                  <a:srgbClr val="B45F06"/>
                </a:solidFill>
              </a:rPr>
              <a:t> </a:t>
            </a:r>
            <a:r>
              <a:rPr lang="en"/>
              <a:t>String name,</a:t>
            </a:r>
            <a:endParaRPr/>
          </a:p>
          <a:p>
            <a:pPr indent="0" lvl="0" marL="3200400" rtl="0" algn="l">
              <a:spcBef>
                <a:spcPts val="1200"/>
              </a:spcBef>
              <a:spcAft>
                <a:spcPts val="0"/>
              </a:spcAft>
              <a:buNone/>
            </a:pPr>
            <a:r>
              <a:rPr b="1" lang="en">
                <a:solidFill>
                  <a:srgbClr val="B45F06"/>
                </a:solidFill>
              </a:rPr>
              <a:t>@RequestParam</a:t>
            </a:r>
            <a:r>
              <a:rPr lang="en"/>
              <a:t>(defaultValue = </a:t>
            </a:r>
            <a:r>
              <a:rPr lang="en">
                <a:solidFill>
                  <a:srgbClr val="980000"/>
                </a:solidFill>
              </a:rPr>
              <a:t>"0"</a:t>
            </a:r>
            <a:r>
              <a:rPr lang="en"/>
              <a:t>) </a:t>
            </a:r>
            <a:r>
              <a:rPr lang="en">
                <a:solidFill>
                  <a:srgbClr val="4A86E8"/>
                </a:solidFill>
              </a:rPr>
              <a:t>int </a:t>
            </a:r>
            <a:r>
              <a:rPr lang="en"/>
              <a:t>age) {</a:t>
            </a:r>
            <a:endParaRPr/>
          </a:p>
          <a:p>
            <a:pPr indent="0" lvl="0" marL="914400" rtl="0" algn="l">
              <a:spcBef>
                <a:spcPts val="1200"/>
              </a:spcBef>
              <a:spcAft>
                <a:spcPts val="0"/>
              </a:spcAft>
              <a:buNone/>
            </a:pPr>
            <a:r>
              <a:rPr lang="en">
                <a:solidFill>
                  <a:srgbClr val="4A86E8"/>
                </a:solidFill>
              </a:rPr>
              <a:t>return </a:t>
            </a:r>
            <a:r>
              <a:rPr lang="en">
                <a:solidFill>
                  <a:srgbClr val="980000"/>
                </a:solidFill>
              </a:rPr>
              <a:t>"User: "</a:t>
            </a:r>
            <a:r>
              <a:rPr lang="en"/>
              <a:t> + </a:t>
            </a:r>
            <a:r>
              <a:rPr lang="en"/>
              <a:t>name </a:t>
            </a:r>
            <a:r>
              <a:rPr lang="en"/>
              <a:t>+ </a:t>
            </a:r>
            <a:r>
              <a:rPr lang="en">
                <a:solidFill>
                  <a:srgbClr val="980000"/>
                </a:solidFill>
              </a:rPr>
              <a:t>", Age: "</a:t>
            </a:r>
            <a:r>
              <a:rPr lang="en"/>
              <a:t> + age;</a:t>
            </a:r>
            <a:endParaRPr/>
          </a:p>
          <a:p>
            <a:pPr indent="0" lvl="0" marL="457200" rtl="0" algn="l">
              <a:spcBef>
                <a:spcPts val="1200"/>
              </a:spcBef>
              <a:spcAft>
                <a:spcPts val="1200"/>
              </a:spcAft>
              <a:buNone/>
            </a:pPr>
            <a:r>
              <a:rPr lang="en"/>
              <a:t>} </a:t>
            </a:r>
            <a:r>
              <a:rPr lang="en">
                <a:solidFill>
                  <a:srgbClr val="78909C"/>
                </a:solidFill>
              </a:rPr>
              <a:t>// GET /user?</a:t>
            </a:r>
            <a:r>
              <a:rPr lang="en">
                <a:solidFill>
                  <a:srgbClr val="78909C"/>
                </a:solidFill>
              </a:rPr>
              <a:t>name=John&amp;age=25</a:t>
            </a:r>
            <a:r>
              <a:rPr lang="en">
                <a:solidFill>
                  <a:srgbClr val="78909C"/>
                </a:solidFill>
              </a:rPr>
              <a:t> =&gt; "User: John, Age: 25"</a:t>
            </a:r>
            <a:endParaRPr>
              <a:solidFill>
                <a:srgbClr val="78909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Path Variables (@PathVariable)</a:t>
            </a:r>
            <a:endParaRPr/>
          </a:p>
        </p:txBody>
      </p:sp>
      <p:sp>
        <p:nvSpPr>
          <p:cNvPr id="151" name="Google Shape;151;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@PathVariable</a:t>
            </a:r>
            <a:r>
              <a:rPr lang="en"/>
              <a:t> ანოტაციის მეშეობით შეგვიძლია URL-ის მისამართიდან </a:t>
            </a:r>
            <a:r>
              <a:rPr lang="en"/>
              <a:t>მნიშვნელობები ამოვიკითხოთ:</a:t>
            </a:r>
            <a:endParaRPr/>
          </a:p>
          <a:p>
            <a:pPr indent="0" lvl="0" marL="457200" rtl="0" algn="l">
              <a:spcBef>
                <a:spcPts val="1200"/>
              </a:spcBef>
              <a:spcAft>
                <a:spcPts val="0"/>
              </a:spcAft>
              <a:buNone/>
            </a:pPr>
            <a:r>
              <a:rPr lang="en">
                <a:solidFill>
                  <a:srgbClr val="B45F06"/>
                </a:solidFill>
              </a:rPr>
              <a:t>@GetMapping</a:t>
            </a:r>
            <a:r>
              <a:rPr lang="en"/>
              <a:t>(</a:t>
            </a:r>
            <a:r>
              <a:rPr lang="en">
                <a:solidFill>
                  <a:srgbClr val="980000"/>
                </a:solidFill>
              </a:rPr>
              <a:t>"/product/</a:t>
            </a:r>
            <a:r>
              <a:rPr b="1" lang="en">
                <a:solidFill>
                  <a:srgbClr val="980000"/>
                </a:solidFill>
              </a:rPr>
              <a:t>{id}</a:t>
            </a:r>
            <a:r>
              <a:rPr lang="en">
                <a:solidFill>
                  <a:srgbClr val="980000"/>
                </a:solidFill>
              </a:rPr>
              <a:t>"</a:t>
            </a:r>
            <a:r>
              <a:rPr lang="en"/>
              <a:t>) </a:t>
            </a:r>
            <a:r>
              <a:rPr lang="en">
                <a:solidFill>
                  <a:srgbClr val="B45F06"/>
                </a:solidFill>
              </a:rPr>
              <a:t>@ResponseBody</a:t>
            </a:r>
            <a:endParaRPr/>
          </a:p>
          <a:p>
            <a:pPr indent="0" lvl="0" marL="457200" rtl="0" algn="l">
              <a:spcBef>
                <a:spcPts val="1200"/>
              </a:spcBef>
              <a:spcAft>
                <a:spcPts val="0"/>
              </a:spcAft>
              <a:buNone/>
            </a:pPr>
            <a:r>
              <a:rPr lang="en">
                <a:solidFill>
                  <a:srgbClr val="4A86E8"/>
                </a:solidFill>
              </a:rPr>
              <a:t>public </a:t>
            </a:r>
            <a:r>
              <a:rPr lang="en"/>
              <a:t>String getProduct(</a:t>
            </a:r>
            <a:r>
              <a:rPr b="1" lang="en">
                <a:solidFill>
                  <a:srgbClr val="B45F06"/>
                </a:solidFill>
              </a:rPr>
              <a:t>@PathVariable</a:t>
            </a:r>
            <a:r>
              <a:rPr lang="en"/>
              <a:t> </a:t>
            </a:r>
            <a:r>
              <a:rPr lang="en">
                <a:solidFill>
                  <a:srgbClr val="4A86E8"/>
                </a:solidFill>
              </a:rPr>
              <a:t>int </a:t>
            </a:r>
            <a:r>
              <a:rPr lang="en"/>
              <a:t>id) {</a:t>
            </a:r>
            <a:endParaRPr/>
          </a:p>
          <a:p>
            <a:pPr indent="0" lvl="0" marL="914400" rtl="0" algn="l">
              <a:spcBef>
                <a:spcPts val="1200"/>
              </a:spcBef>
              <a:spcAft>
                <a:spcPts val="0"/>
              </a:spcAft>
              <a:buNone/>
            </a:pPr>
            <a:r>
              <a:rPr lang="en">
                <a:solidFill>
                  <a:srgbClr val="4A86E8"/>
                </a:solidFill>
              </a:rPr>
              <a:t>return </a:t>
            </a:r>
            <a:r>
              <a:rPr lang="en">
                <a:solidFill>
                  <a:srgbClr val="980000"/>
                </a:solidFill>
              </a:rPr>
              <a:t>"Product ID: "</a:t>
            </a:r>
            <a:r>
              <a:rPr lang="en"/>
              <a:t> + id;</a:t>
            </a:r>
            <a:endParaRPr/>
          </a:p>
          <a:p>
            <a:pPr indent="0" lvl="0" marL="457200" rtl="0" algn="l">
              <a:spcBef>
                <a:spcPts val="1200"/>
              </a:spcBef>
              <a:spcAft>
                <a:spcPts val="0"/>
              </a:spcAft>
              <a:buNone/>
            </a:pPr>
            <a:r>
              <a:rPr lang="en"/>
              <a:t>}</a:t>
            </a:r>
            <a:endParaRPr/>
          </a:p>
          <a:p>
            <a:pPr indent="0" lvl="0" marL="457200" rtl="0" algn="l">
              <a:spcBef>
                <a:spcPts val="1200"/>
              </a:spcBef>
              <a:spcAft>
                <a:spcPts val="1200"/>
              </a:spcAft>
              <a:buNone/>
            </a:pPr>
            <a:r>
              <a:rPr lang="en">
                <a:solidFill>
                  <a:srgbClr val="78909C"/>
                </a:solidFill>
              </a:rPr>
              <a:t>// GET /product/100 =&gt; "Product ID: 100"</a:t>
            </a:r>
            <a:endParaRPr>
              <a:solidFill>
                <a:srgbClr val="78909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Request Headers (@RequestHeader)</a:t>
            </a:r>
            <a:endParaRPr/>
          </a:p>
        </p:txBody>
      </p:sp>
      <p:sp>
        <p:nvSpPr>
          <p:cNvPr id="157" name="Google Shape;157;p2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@RequestHeader</a:t>
            </a:r>
            <a:r>
              <a:rPr lang="en"/>
              <a:t> ანოტაციით შეგვიძლია HTTP-ის ჰედერების ამოკითხვა:</a:t>
            </a:r>
            <a:endParaRPr/>
          </a:p>
          <a:p>
            <a:pPr indent="0" lvl="0" marL="457200" rtl="0" algn="l">
              <a:spcBef>
                <a:spcPts val="1200"/>
              </a:spcBef>
              <a:spcAft>
                <a:spcPts val="0"/>
              </a:spcAft>
              <a:buNone/>
            </a:pPr>
            <a:r>
              <a:rPr lang="en">
                <a:solidFill>
                  <a:srgbClr val="B45F06"/>
                </a:solidFill>
              </a:rPr>
              <a:t>@GetMapping</a:t>
            </a:r>
            <a:r>
              <a:rPr lang="en"/>
              <a:t>(</a:t>
            </a:r>
            <a:r>
              <a:rPr lang="en">
                <a:solidFill>
                  <a:srgbClr val="980000"/>
                </a:solidFill>
              </a:rPr>
              <a:t>"/header"</a:t>
            </a:r>
            <a:r>
              <a:rPr lang="en"/>
              <a:t>) </a:t>
            </a:r>
            <a:r>
              <a:rPr lang="en">
                <a:solidFill>
                  <a:srgbClr val="B45F06"/>
                </a:solidFill>
              </a:rPr>
              <a:t>@ResponseBody</a:t>
            </a:r>
            <a:endParaRPr/>
          </a:p>
          <a:p>
            <a:pPr indent="0" lvl="0" marL="457200" rtl="0" algn="l">
              <a:spcBef>
                <a:spcPts val="1200"/>
              </a:spcBef>
              <a:spcAft>
                <a:spcPts val="0"/>
              </a:spcAft>
              <a:buNone/>
            </a:pPr>
            <a:r>
              <a:rPr lang="en">
                <a:solidFill>
                  <a:srgbClr val="4285F4"/>
                </a:solidFill>
              </a:rPr>
              <a:t>public </a:t>
            </a:r>
            <a:r>
              <a:rPr lang="en"/>
              <a:t>String getHeader(</a:t>
            </a:r>
            <a:r>
              <a:rPr b="1" lang="en">
                <a:solidFill>
                  <a:srgbClr val="B45F06"/>
                </a:solidFill>
              </a:rPr>
              <a:t>@RequestHeader</a:t>
            </a:r>
            <a:r>
              <a:rPr lang="en"/>
              <a:t>(</a:t>
            </a:r>
            <a:r>
              <a:rPr lang="en">
                <a:solidFill>
                  <a:srgbClr val="980000"/>
                </a:solidFill>
              </a:rPr>
              <a:t>"User-Agent"</a:t>
            </a:r>
            <a:r>
              <a:rPr lang="en"/>
              <a:t>) String </a:t>
            </a:r>
            <a:r>
              <a:rPr lang="en"/>
              <a:t>agent</a:t>
            </a:r>
            <a:r>
              <a:rPr lang="en"/>
              <a:t>) {</a:t>
            </a:r>
            <a:endParaRPr/>
          </a:p>
          <a:p>
            <a:pPr indent="0" lvl="0" marL="457200" rtl="0" algn="l">
              <a:spcBef>
                <a:spcPts val="1200"/>
              </a:spcBef>
              <a:spcAft>
                <a:spcPts val="0"/>
              </a:spcAft>
              <a:buNone/>
            </a:pPr>
            <a:r>
              <a:rPr lang="en"/>
              <a:t>    </a:t>
            </a:r>
            <a:r>
              <a:rPr lang="en">
                <a:solidFill>
                  <a:srgbClr val="4285F4"/>
                </a:solidFill>
              </a:rPr>
              <a:t>return </a:t>
            </a:r>
            <a:r>
              <a:rPr lang="en">
                <a:solidFill>
                  <a:srgbClr val="980000"/>
                </a:solidFill>
              </a:rPr>
              <a:t>"User-Agent: "</a:t>
            </a:r>
            <a:r>
              <a:rPr lang="en"/>
              <a:t> + agent;</a:t>
            </a:r>
            <a:endParaRPr/>
          </a:p>
          <a:p>
            <a:pPr indent="0" lvl="0" marL="457200" rtl="0" algn="l">
              <a:spcBef>
                <a:spcPts val="1200"/>
              </a:spcBef>
              <a:spcAft>
                <a:spcPts val="0"/>
              </a:spcAft>
              <a:buNone/>
            </a:pPr>
            <a:r>
              <a:rPr lang="en"/>
              <a:t>}</a:t>
            </a:r>
            <a:endParaRPr/>
          </a:p>
          <a:p>
            <a:pPr indent="0" lvl="0" marL="457200" rtl="0" algn="l">
              <a:spcBef>
                <a:spcPts val="1200"/>
              </a:spcBef>
              <a:spcAft>
                <a:spcPts val="1200"/>
              </a:spcAft>
              <a:buNone/>
            </a:pPr>
            <a:r>
              <a:rPr lang="en">
                <a:solidFill>
                  <a:srgbClr val="78909C"/>
                </a:solidFill>
              </a:rPr>
              <a:t>// GET /header \n User-Agent: Mozilla/5.0 =&gt; User-Agent: Mozilla/5.0</a:t>
            </a:r>
            <a:endParaRPr>
              <a:solidFill>
                <a:srgbClr val="78909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Request Body (@RequestBody)</a:t>
            </a:r>
            <a:endParaRPr/>
          </a:p>
        </p:txBody>
      </p:sp>
      <p:sp>
        <p:nvSpPr>
          <p:cNvPr id="163" name="Google Shape;163;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@RequestBody</a:t>
            </a:r>
            <a:r>
              <a:rPr lang="en"/>
              <a:t> ანოტაცია გვაძლევს საშუალებას ამოვიკითხოთ HTTP მოთხოვნის ტანი (იგივე </a:t>
            </a:r>
            <a:r>
              <a:rPr lang="en"/>
              <a:t>payload-ი), რომელიც შეიძლება იყოს </a:t>
            </a:r>
            <a:r>
              <a:rPr lang="en"/>
              <a:t>(JSON, XML, ან სხვა მხარდაჭერილ ფორმატში):</a:t>
            </a:r>
            <a:endParaRPr/>
          </a:p>
          <a:p>
            <a:pPr indent="0" lvl="0" marL="457200" rtl="0" algn="l">
              <a:spcBef>
                <a:spcPts val="1200"/>
              </a:spcBef>
              <a:spcAft>
                <a:spcPts val="0"/>
              </a:spcAft>
              <a:buNone/>
            </a:pPr>
            <a:r>
              <a:rPr lang="en">
                <a:solidFill>
                  <a:srgbClr val="B45F06"/>
                </a:solidFill>
              </a:rPr>
              <a:t>@PostMapping</a:t>
            </a:r>
            <a:r>
              <a:rPr lang="en"/>
              <a:t>(</a:t>
            </a:r>
            <a:r>
              <a:rPr lang="en">
                <a:solidFill>
                  <a:srgbClr val="980000"/>
                </a:solidFill>
              </a:rPr>
              <a:t>"/user"</a:t>
            </a:r>
            <a:r>
              <a:rPr lang="en"/>
              <a:t>) </a:t>
            </a:r>
            <a:r>
              <a:rPr lang="en">
                <a:solidFill>
                  <a:srgbClr val="B45F06"/>
                </a:solidFill>
              </a:rPr>
              <a:t>@ResponseBody</a:t>
            </a:r>
            <a:endParaRPr/>
          </a:p>
          <a:p>
            <a:pPr indent="0" lvl="0" marL="457200" rtl="0" algn="l">
              <a:spcBef>
                <a:spcPts val="1200"/>
              </a:spcBef>
              <a:spcAft>
                <a:spcPts val="0"/>
              </a:spcAft>
              <a:buNone/>
            </a:pPr>
            <a:r>
              <a:rPr lang="en">
                <a:solidFill>
                  <a:srgbClr val="4A86E8"/>
                </a:solidFill>
              </a:rPr>
              <a:t>public </a:t>
            </a:r>
            <a:r>
              <a:rPr lang="en"/>
              <a:t>String createUser(</a:t>
            </a:r>
            <a:r>
              <a:rPr b="1" lang="en">
                <a:solidFill>
                  <a:srgbClr val="B45F06"/>
                </a:solidFill>
              </a:rPr>
              <a:t>@RequestBody</a:t>
            </a:r>
            <a:r>
              <a:rPr lang="en"/>
              <a:t> </a:t>
            </a:r>
            <a:r>
              <a:rPr lang="en">
                <a:solidFill>
                  <a:schemeClr val="accent3"/>
                </a:solidFill>
              </a:rPr>
              <a:t>User </a:t>
            </a:r>
            <a:r>
              <a:rPr lang="en"/>
              <a:t>user) {</a:t>
            </a:r>
            <a:endParaRPr/>
          </a:p>
          <a:p>
            <a:pPr indent="0" lvl="0" marL="914400" rtl="0" algn="l">
              <a:spcBef>
                <a:spcPts val="1200"/>
              </a:spcBef>
              <a:spcAft>
                <a:spcPts val="0"/>
              </a:spcAft>
              <a:buNone/>
            </a:pPr>
            <a:r>
              <a:rPr lang="en">
                <a:solidFill>
                  <a:srgbClr val="4A86E8"/>
                </a:solidFill>
              </a:rPr>
              <a:t>return </a:t>
            </a:r>
            <a:r>
              <a:rPr lang="en">
                <a:solidFill>
                  <a:srgbClr val="980000"/>
                </a:solidFill>
              </a:rPr>
              <a:t>"User Created: "</a:t>
            </a:r>
            <a:r>
              <a:rPr lang="en"/>
              <a:t> + user.getName();</a:t>
            </a:r>
            <a:endParaRPr/>
          </a:p>
          <a:p>
            <a:pPr indent="0" lvl="0" marL="457200" rtl="0" algn="l">
              <a:spcBef>
                <a:spcPts val="1200"/>
              </a:spcBef>
              <a:spcAft>
                <a:spcPts val="0"/>
              </a:spcAft>
              <a:buNone/>
            </a:pPr>
            <a:r>
              <a:rPr lang="en"/>
              <a:t>}</a:t>
            </a:r>
            <a:endParaRPr/>
          </a:p>
          <a:p>
            <a:pPr indent="0" lvl="0" marL="457200" rtl="0" algn="l">
              <a:spcBef>
                <a:spcPts val="1200"/>
              </a:spcBef>
              <a:spcAft>
                <a:spcPts val="1200"/>
              </a:spcAft>
              <a:buNone/>
            </a:pPr>
            <a:r>
              <a:rPr lang="en">
                <a:solidFill>
                  <a:srgbClr val="78909C"/>
                </a:solidFill>
              </a:rPr>
              <a:t>// POST: { "name": "Alice", "age": 30 } =&gt; "User Created: Alice"</a:t>
            </a:r>
            <a:endParaRPr>
              <a:solidFill>
                <a:srgbClr val="78909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Form Data (@ModelAttribute)</a:t>
            </a:r>
            <a:endParaRPr/>
          </a:p>
        </p:txBody>
      </p:sp>
      <p:sp>
        <p:nvSpPr>
          <p:cNvPr id="169" name="Google Shape;169;p3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@ModelAttribute</a:t>
            </a:r>
            <a:r>
              <a:rPr lang="en"/>
              <a:t> ანოტაცია აბამს ფორმის მონაცემებს რაღაც კონკრეტულ ობიექტს </a:t>
            </a:r>
            <a:r>
              <a:rPr lang="en"/>
              <a:t>(ფორმის მონაცემები უნდა იყოს </a:t>
            </a:r>
            <a:r>
              <a:rPr lang="en"/>
              <a:t>"</a:t>
            </a:r>
            <a:r>
              <a:rPr lang="en"/>
              <a:t>application/x-www-form-urlencoded</a:t>
            </a:r>
            <a:r>
              <a:rPr lang="en"/>
              <a:t>" ფორმატის</a:t>
            </a:r>
            <a:r>
              <a:rPr lang="en"/>
              <a:t>):</a:t>
            </a:r>
            <a:endParaRPr/>
          </a:p>
          <a:p>
            <a:pPr indent="0" lvl="0" marL="457200" rtl="0" algn="l">
              <a:spcBef>
                <a:spcPts val="1200"/>
              </a:spcBef>
              <a:spcAft>
                <a:spcPts val="0"/>
              </a:spcAft>
              <a:buNone/>
            </a:pPr>
            <a:r>
              <a:rPr lang="en">
                <a:solidFill>
                  <a:srgbClr val="B45F06"/>
                </a:solidFill>
              </a:rPr>
              <a:t>@PostMapping</a:t>
            </a:r>
            <a:r>
              <a:rPr lang="en"/>
              <a:t>(</a:t>
            </a:r>
            <a:r>
              <a:rPr lang="en">
                <a:solidFill>
                  <a:srgbClr val="980000"/>
                </a:solidFill>
              </a:rPr>
              <a:t>"/register"</a:t>
            </a:r>
            <a:r>
              <a:rPr lang="en"/>
              <a:t>) </a:t>
            </a:r>
            <a:r>
              <a:rPr lang="en">
                <a:solidFill>
                  <a:srgbClr val="B45F06"/>
                </a:solidFill>
              </a:rPr>
              <a:t>@ResponseBody</a:t>
            </a:r>
            <a:endParaRPr/>
          </a:p>
          <a:p>
            <a:pPr indent="0" lvl="0" marL="457200" rtl="0" algn="l">
              <a:spcBef>
                <a:spcPts val="1200"/>
              </a:spcBef>
              <a:spcAft>
                <a:spcPts val="0"/>
              </a:spcAft>
              <a:buNone/>
            </a:pPr>
            <a:r>
              <a:rPr lang="en">
                <a:solidFill>
                  <a:srgbClr val="4A86E8"/>
                </a:solidFill>
              </a:rPr>
              <a:t>public </a:t>
            </a:r>
            <a:r>
              <a:rPr lang="en"/>
              <a:t>String registerUser(</a:t>
            </a:r>
            <a:r>
              <a:rPr b="1" lang="en">
                <a:solidFill>
                  <a:srgbClr val="B45F06"/>
                </a:solidFill>
              </a:rPr>
              <a:t>@ModelAttribute</a:t>
            </a:r>
            <a:r>
              <a:rPr lang="en"/>
              <a:t> </a:t>
            </a:r>
            <a:r>
              <a:rPr lang="en">
                <a:solidFill>
                  <a:schemeClr val="accent3"/>
                </a:solidFill>
              </a:rPr>
              <a:t>User </a:t>
            </a:r>
            <a:r>
              <a:rPr lang="en"/>
              <a:t>user) {</a:t>
            </a:r>
            <a:endParaRPr/>
          </a:p>
          <a:p>
            <a:pPr indent="0" lvl="0" marL="914400" rtl="0" algn="l">
              <a:spcBef>
                <a:spcPts val="1200"/>
              </a:spcBef>
              <a:spcAft>
                <a:spcPts val="0"/>
              </a:spcAft>
              <a:buNone/>
            </a:pPr>
            <a:r>
              <a:rPr lang="en">
                <a:solidFill>
                  <a:srgbClr val="4A86E8"/>
                </a:solidFill>
              </a:rPr>
              <a:t>return </a:t>
            </a:r>
            <a:r>
              <a:rPr lang="en">
                <a:solidFill>
                  <a:srgbClr val="980000"/>
                </a:solidFill>
              </a:rPr>
              <a:t>"User Registered: "</a:t>
            </a:r>
            <a:r>
              <a:rPr lang="en"/>
              <a:t> + user.getName();</a:t>
            </a:r>
            <a:endParaRPr/>
          </a:p>
          <a:p>
            <a:pPr indent="0" lvl="0" marL="457200" rtl="0" algn="l">
              <a:spcBef>
                <a:spcPts val="1200"/>
              </a:spcBef>
              <a:spcAft>
                <a:spcPts val="0"/>
              </a:spcAft>
              <a:buNone/>
            </a:pPr>
            <a:r>
              <a:rPr lang="en"/>
              <a:t>}</a:t>
            </a:r>
            <a:endParaRPr/>
          </a:p>
          <a:p>
            <a:pPr indent="0" lvl="0" marL="457200" rtl="0" algn="l">
              <a:spcBef>
                <a:spcPts val="1200"/>
              </a:spcBef>
              <a:spcAft>
                <a:spcPts val="1200"/>
              </a:spcAft>
              <a:buNone/>
            </a:pPr>
            <a:r>
              <a:rPr lang="en">
                <a:solidFill>
                  <a:srgbClr val="78909C"/>
                </a:solidFill>
              </a:rPr>
              <a:t>// POST (FormData): name=Bob&amp;age=22 =&gt; "User Registered: Bob"</a:t>
            </a:r>
            <a:endParaRPr>
              <a:solidFill>
                <a:srgbClr val="78909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Part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View</a:t>
            </a:r>
            <a:endParaRPr/>
          </a:p>
        </p:txBody>
      </p:sp>
      <p:sp>
        <p:nvSpPr>
          <p:cNvPr id="180" name="Google Shape;180;p3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გაჩუმებით, თუ კონტროლერის მეთოდი აბრუნებს String-ს, მაშინ ეს სტრიქონი წარმოადგენს </a:t>
            </a:r>
            <a:r>
              <a:rPr lang="en"/>
              <a:t>view-ს ლოგიკურ სახელს </a:t>
            </a:r>
            <a:r>
              <a:rPr lang="en"/>
              <a:t>(მაგ: </a:t>
            </a:r>
            <a:r>
              <a:rPr lang="en">
                <a:solidFill>
                  <a:srgbClr val="980000"/>
                </a:solidFill>
              </a:rPr>
              <a:t>"home"</a:t>
            </a:r>
            <a:r>
              <a:rPr lang="en"/>
              <a:t>, </a:t>
            </a:r>
            <a:r>
              <a:rPr lang="en">
                <a:solidFill>
                  <a:srgbClr val="980000"/>
                </a:solidFill>
              </a:rPr>
              <a:t>"about-us"</a:t>
            </a:r>
            <a:r>
              <a:rPr lang="en"/>
              <a:t>, და ა.შ.</a:t>
            </a:r>
            <a:r>
              <a:rPr lang="en"/>
              <a:t>)</a:t>
            </a:r>
            <a:endParaRPr/>
          </a:p>
          <a:p>
            <a:pPr indent="0" lvl="0" marL="0" rtl="0" algn="l">
              <a:spcBef>
                <a:spcPts val="1200"/>
              </a:spcBef>
              <a:spcAft>
                <a:spcPts val="0"/>
              </a:spcAft>
              <a:buNone/>
            </a:pPr>
            <a:r>
              <a:rPr lang="en"/>
              <a:t>ამ ლოგიკურ სახელს </a:t>
            </a:r>
            <a:r>
              <a:rPr lang="en">
                <a:solidFill>
                  <a:schemeClr val="accent3"/>
                </a:solidFill>
              </a:rPr>
              <a:t>ViewResolver</a:t>
            </a:r>
            <a:r>
              <a:rPr lang="en"/>
              <a:t>-ი შემდგომში ა</a:t>
            </a:r>
            <a:r>
              <a:rPr lang="en"/>
              <a:t>კავშირებს </a:t>
            </a:r>
            <a:r>
              <a:rPr lang="en"/>
              <a:t>view-ს რესურსს (Thymeleaf-ის ფაილს. მაგ: </a:t>
            </a:r>
            <a:r>
              <a:rPr lang="en">
                <a:solidFill>
                  <a:srgbClr val="980000"/>
                </a:solidFill>
              </a:rPr>
              <a:t>"templates/</a:t>
            </a:r>
            <a:r>
              <a:rPr b="1" lang="en">
                <a:solidFill>
                  <a:srgbClr val="980000"/>
                </a:solidFill>
              </a:rPr>
              <a:t>home</a:t>
            </a:r>
            <a:r>
              <a:rPr lang="en">
                <a:solidFill>
                  <a:srgbClr val="980000"/>
                </a:solidFill>
              </a:rPr>
              <a:t>.html"</a:t>
            </a:r>
            <a:r>
              <a:rPr lang="en"/>
              <a:t>):</a:t>
            </a:r>
            <a:endParaRPr/>
          </a:p>
          <a:p>
            <a:pPr indent="0" lvl="0" marL="457200" rtl="0" algn="l">
              <a:spcBef>
                <a:spcPts val="1200"/>
              </a:spcBef>
              <a:spcAft>
                <a:spcPts val="0"/>
              </a:spcAft>
              <a:buNone/>
            </a:pPr>
            <a:r>
              <a:rPr lang="en">
                <a:solidFill>
                  <a:srgbClr val="B45F06"/>
                </a:solidFill>
              </a:rPr>
              <a:t>@RequestMapping</a:t>
            </a:r>
            <a:r>
              <a:rPr lang="en"/>
              <a:t>(</a:t>
            </a:r>
            <a:r>
              <a:rPr lang="en">
                <a:solidFill>
                  <a:srgbClr val="38761D"/>
                </a:solidFill>
              </a:rPr>
              <a:t>"/contact"</a:t>
            </a:r>
            <a:r>
              <a:rPr lang="en"/>
              <a:t>)</a:t>
            </a:r>
            <a:endParaRPr/>
          </a:p>
          <a:p>
            <a:pPr indent="0" lvl="0" marL="457200" rtl="0" algn="l">
              <a:spcBef>
                <a:spcPts val="1200"/>
              </a:spcBef>
              <a:spcAft>
                <a:spcPts val="0"/>
              </a:spcAft>
              <a:buNone/>
            </a:pPr>
            <a:r>
              <a:rPr lang="en">
                <a:solidFill>
                  <a:srgbClr val="4A86E8"/>
                </a:solidFill>
              </a:rPr>
              <a:t>public </a:t>
            </a:r>
            <a:r>
              <a:rPr lang="en"/>
              <a:t>String showHome() {</a:t>
            </a:r>
            <a:endParaRPr/>
          </a:p>
          <a:p>
            <a:pPr indent="0" lvl="0" marL="914400" rtl="0" algn="l">
              <a:spcBef>
                <a:spcPts val="1200"/>
              </a:spcBef>
              <a:spcAft>
                <a:spcPts val="0"/>
              </a:spcAft>
              <a:buNone/>
            </a:pPr>
            <a:r>
              <a:rPr lang="en">
                <a:solidFill>
                  <a:srgbClr val="4A86E8"/>
                </a:solidFill>
              </a:rPr>
              <a:t>return </a:t>
            </a:r>
            <a:r>
              <a:rPr lang="en">
                <a:solidFill>
                  <a:srgbClr val="38761D"/>
                </a:solidFill>
              </a:rPr>
              <a:t>"contact-us"</a:t>
            </a:r>
            <a:r>
              <a:rPr lang="en"/>
              <a:t>;</a:t>
            </a:r>
            <a:endParaRPr>
              <a:solidFill>
                <a:srgbClr val="78909C"/>
              </a:solidFill>
            </a:endParaRPr>
          </a:p>
          <a:p>
            <a:pPr indent="0" lvl="0" marL="457200" rtl="0" algn="l">
              <a:spcBef>
                <a:spcPts val="1200"/>
              </a:spcBef>
              <a:spcAft>
                <a:spcPts val="1200"/>
              </a:spcAft>
              <a:buNone/>
            </a:pPr>
            <a:r>
              <a:rPr lang="en"/>
              <a:t>}</a:t>
            </a:r>
            <a:endParaRPr/>
          </a:p>
        </p:txBody>
      </p:sp>
      <p:sp>
        <p:nvSpPr>
          <p:cNvPr id="181" name="Google Shape;181;p33"/>
          <p:cNvSpPr/>
          <p:nvPr/>
        </p:nvSpPr>
        <p:spPr>
          <a:xfrm>
            <a:off x="4751825" y="2985600"/>
            <a:ext cx="4004400" cy="15831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Thymeleaf</a:t>
            </a:r>
            <a:r>
              <a:rPr lang="en">
                <a:latin typeface="Roboto"/>
                <a:ea typeface="Roboto"/>
                <a:cs typeface="Roboto"/>
                <a:sym typeface="Roboto"/>
              </a:rPr>
              <a:t>-ის ზოგიერთი პარამეტრი:</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spring.thymeleaf.prefix=</a:t>
            </a:r>
            <a:r>
              <a:rPr lang="en">
                <a:solidFill>
                  <a:srgbClr val="980000"/>
                </a:solidFill>
                <a:latin typeface="Roboto"/>
                <a:ea typeface="Roboto"/>
                <a:cs typeface="Roboto"/>
                <a:sym typeface="Roboto"/>
              </a:rPr>
              <a:t>classpath:/templates/</a:t>
            </a:r>
            <a:endParaRPr>
              <a:solidFill>
                <a:srgbClr val="980000"/>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spring.thymeleaf.suffix=</a:t>
            </a:r>
            <a:r>
              <a:rPr lang="en">
                <a:solidFill>
                  <a:srgbClr val="980000"/>
                </a:solidFill>
                <a:latin typeface="Roboto"/>
                <a:ea typeface="Roboto"/>
                <a:cs typeface="Roboto"/>
                <a:sym typeface="Roboto"/>
              </a:rPr>
              <a:t>.html</a:t>
            </a:r>
            <a:endParaRPr>
              <a:solidFill>
                <a:srgbClr val="980000"/>
              </a:solidFill>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spring.thymeleaf.cache=</a:t>
            </a:r>
            <a:r>
              <a:rPr b="1" lang="en">
                <a:solidFill>
                  <a:schemeClr val="lt1"/>
                </a:solidFill>
                <a:latin typeface="Roboto"/>
                <a:ea typeface="Roboto"/>
                <a:cs typeface="Roboto"/>
                <a:sym typeface="Roboto"/>
              </a:rPr>
              <a:t>true</a:t>
            </a:r>
            <a:endParaRPr b="1">
              <a:solidFill>
                <a:srgbClr val="980000"/>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spring.thymeleaf.enabled=</a:t>
            </a:r>
            <a:r>
              <a:rPr lang="en">
                <a:solidFill>
                  <a:schemeClr val="lt1"/>
                </a:solidFill>
                <a:latin typeface="Roboto"/>
                <a:ea typeface="Roboto"/>
                <a:cs typeface="Roboto"/>
                <a:sym typeface="Roboto"/>
              </a:rPr>
              <a:t>true</a:t>
            </a:r>
            <a:endParaRPr>
              <a:solidFill>
                <a:schemeClr val="lt1"/>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და ა.შ.</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Model(s)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ინფორმაციის გადაცემა View-სთვის:</a:t>
            </a:r>
            <a:endParaRPr/>
          </a:p>
        </p:txBody>
      </p:sp>
      <p:sp>
        <p:nvSpPr>
          <p:cNvPr id="192" name="Google Shape;192;p3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ინფორმაციის გადაცემა view-სთვის შეგვიძლია </a:t>
            </a:r>
            <a:r>
              <a:rPr b="1" lang="en"/>
              <a:t>Model </a:t>
            </a:r>
            <a:r>
              <a:rPr lang="en"/>
              <a:t>ობიექტით:</a:t>
            </a:r>
            <a:endParaRPr/>
          </a:p>
          <a:p>
            <a:pPr indent="0" lvl="0" marL="457200" rtl="0" algn="l">
              <a:spcBef>
                <a:spcPts val="1200"/>
              </a:spcBef>
              <a:spcAft>
                <a:spcPts val="0"/>
              </a:spcAft>
              <a:buNone/>
            </a:pPr>
            <a:r>
              <a:rPr lang="en">
                <a:solidFill>
                  <a:srgbClr val="B45F06"/>
                </a:solidFill>
              </a:rPr>
              <a:t>@RequestMapping</a:t>
            </a:r>
            <a:r>
              <a:rPr lang="en"/>
              <a:t>(</a:t>
            </a:r>
            <a:r>
              <a:rPr lang="en">
                <a:solidFill>
                  <a:srgbClr val="980000"/>
                </a:solidFill>
              </a:rPr>
              <a:t>"/home"</a:t>
            </a:r>
            <a:r>
              <a:rPr lang="en"/>
              <a:t>)</a:t>
            </a:r>
            <a:endParaRPr/>
          </a:p>
          <a:p>
            <a:pPr indent="0" lvl="0" marL="457200" rtl="0" algn="l">
              <a:spcBef>
                <a:spcPts val="1200"/>
              </a:spcBef>
              <a:spcAft>
                <a:spcPts val="0"/>
              </a:spcAft>
              <a:buNone/>
            </a:pPr>
            <a:r>
              <a:rPr lang="en">
                <a:solidFill>
                  <a:srgbClr val="4285F4"/>
                </a:solidFill>
              </a:rPr>
              <a:t>public </a:t>
            </a:r>
            <a:r>
              <a:rPr lang="en"/>
              <a:t>String showHome(</a:t>
            </a:r>
            <a:r>
              <a:rPr lang="en">
                <a:solidFill>
                  <a:schemeClr val="accent3"/>
                </a:solidFill>
              </a:rPr>
              <a:t>Model</a:t>
            </a:r>
            <a:r>
              <a:rPr lang="en"/>
              <a:t> </a:t>
            </a:r>
            <a:r>
              <a:rPr b="1" lang="en"/>
              <a:t>model</a:t>
            </a:r>
            <a:r>
              <a:rPr lang="en"/>
              <a:t>) { </a:t>
            </a:r>
            <a:r>
              <a:rPr lang="en">
                <a:solidFill>
                  <a:srgbClr val="9E9E9E"/>
                </a:solidFill>
              </a:rPr>
              <a:t>/* ან ModelMap */</a:t>
            </a:r>
            <a:endParaRPr>
              <a:solidFill>
                <a:srgbClr val="9E9E9E"/>
              </a:solidFill>
            </a:endParaRPr>
          </a:p>
          <a:p>
            <a:pPr indent="0" lvl="0" marL="914400" rtl="0" algn="l">
              <a:spcBef>
                <a:spcPts val="1200"/>
              </a:spcBef>
              <a:spcAft>
                <a:spcPts val="0"/>
              </a:spcAft>
              <a:buNone/>
            </a:pPr>
            <a:r>
              <a:rPr b="1" lang="en"/>
              <a:t>model</a:t>
            </a:r>
            <a:r>
              <a:rPr lang="en"/>
              <a:t>.addAttribute(</a:t>
            </a:r>
            <a:r>
              <a:rPr lang="en">
                <a:solidFill>
                  <a:srgbClr val="980000"/>
                </a:solidFill>
              </a:rPr>
              <a:t>"message"</a:t>
            </a:r>
            <a:r>
              <a:rPr lang="en"/>
              <a:t>,</a:t>
            </a:r>
            <a:r>
              <a:rPr lang="en">
                <a:solidFill>
                  <a:srgbClr val="980000"/>
                </a:solidFill>
              </a:rPr>
              <a:t> "Welcome Everyone!"</a:t>
            </a:r>
            <a:r>
              <a:rPr lang="en"/>
              <a:t>);</a:t>
            </a:r>
            <a:endParaRPr/>
          </a:p>
          <a:p>
            <a:pPr indent="0" lvl="0" marL="914400" rtl="0" algn="l">
              <a:spcBef>
                <a:spcPts val="1200"/>
              </a:spcBef>
              <a:spcAft>
                <a:spcPts val="0"/>
              </a:spcAft>
              <a:buNone/>
            </a:pPr>
            <a:r>
              <a:rPr lang="en">
                <a:solidFill>
                  <a:srgbClr val="4A86E8"/>
                </a:solidFill>
              </a:rPr>
              <a:t>return </a:t>
            </a:r>
            <a:r>
              <a:rPr lang="en">
                <a:solidFill>
                  <a:srgbClr val="188038"/>
                </a:solidFill>
              </a:rPr>
              <a:t>"home"</a:t>
            </a:r>
            <a:r>
              <a:rPr lang="en"/>
              <a:t>;</a:t>
            </a:r>
            <a:endParaRPr/>
          </a:p>
          <a:p>
            <a:pPr indent="0" lvl="0" marL="457200" rtl="0" algn="l">
              <a:spcBef>
                <a:spcPts val="1200"/>
              </a:spcBef>
              <a:spcAft>
                <a:spcPts val="0"/>
              </a:spcAft>
              <a:buNone/>
            </a:pPr>
            <a:r>
              <a:rPr lang="en"/>
              <a:t>}</a:t>
            </a:r>
            <a:endParaRPr/>
          </a:p>
          <a:p>
            <a:pPr indent="0" lvl="0" marL="457200" rtl="0" algn="r">
              <a:spcBef>
                <a:spcPts val="1200"/>
              </a:spcBef>
              <a:spcAft>
                <a:spcPts val="1200"/>
              </a:spcAft>
              <a:buNone/>
            </a:pPr>
            <a:r>
              <a:rPr lang="en"/>
              <a:t>მოდით ვნახოთ view-სთვის ინფორმაციის გადაცემის სხვა გზებიც…</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a </a:t>
            </a:r>
            <a:r>
              <a:rPr lang="en"/>
              <a:t>ModelAndView</a:t>
            </a:r>
            <a:r>
              <a:rPr lang="en"/>
              <a:t> Object:</a:t>
            </a:r>
            <a:endParaRPr/>
          </a:p>
        </p:txBody>
      </p:sp>
      <p:sp>
        <p:nvSpPr>
          <p:cNvPr id="198" name="Google Shape;198;p3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შეგვიძლია დავაბრუნოთ </a:t>
            </a:r>
            <a:r>
              <a:rPr b="1" lang="en"/>
              <a:t>ModelAndView </a:t>
            </a:r>
            <a:r>
              <a:rPr lang="en"/>
              <a:t>ობიექტი, რომელიც აღწერს მოდელსაც და მის view-ს. ამ დროს </a:t>
            </a:r>
            <a:r>
              <a:rPr lang="en"/>
              <a:t>მოდელიცა და მისი ხედიც ერთად ინახება, ერთ ობიექტში:</a:t>
            </a:r>
            <a:endParaRPr/>
          </a:p>
          <a:p>
            <a:pPr indent="0" lvl="0" marL="457200" rtl="0" algn="l">
              <a:spcBef>
                <a:spcPts val="1200"/>
              </a:spcBef>
              <a:spcAft>
                <a:spcPts val="0"/>
              </a:spcAft>
              <a:buNone/>
            </a:pPr>
            <a:r>
              <a:rPr lang="en">
                <a:solidFill>
                  <a:srgbClr val="B45F06"/>
                </a:solidFill>
              </a:rPr>
              <a:t>@RequestMapping</a:t>
            </a:r>
            <a:r>
              <a:rPr lang="en"/>
              <a:t>(</a:t>
            </a:r>
            <a:r>
              <a:rPr lang="en">
                <a:solidFill>
                  <a:srgbClr val="980000"/>
                </a:solidFill>
              </a:rPr>
              <a:t>"/home"</a:t>
            </a:r>
            <a:r>
              <a:rPr lang="en"/>
              <a:t>)</a:t>
            </a:r>
            <a:endParaRPr/>
          </a:p>
          <a:p>
            <a:pPr indent="0" lvl="0" marL="457200" rtl="0" algn="l">
              <a:spcBef>
                <a:spcPts val="1200"/>
              </a:spcBef>
              <a:spcAft>
                <a:spcPts val="0"/>
              </a:spcAft>
              <a:buNone/>
            </a:pPr>
            <a:r>
              <a:rPr lang="en">
                <a:solidFill>
                  <a:srgbClr val="4A86E8"/>
                </a:solidFill>
              </a:rPr>
              <a:t>public </a:t>
            </a:r>
            <a:r>
              <a:rPr b="1" lang="en">
                <a:solidFill>
                  <a:schemeClr val="accent3"/>
                </a:solidFill>
              </a:rPr>
              <a:t>ModelAndView </a:t>
            </a:r>
            <a:r>
              <a:rPr lang="en"/>
              <a:t>showHome() {</a:t>
            </a:r>
            <a:endParaRPr/>
          </a:p>
          <a:p>
            <a:pPr indent="0" lvl="0" marL="914400" rtl="0" algn="l">
              <a:spcBef>
                <a:spcPts val="1200"/>
              </a:spcBef>
              <a:spcAft>
                <a:spcPts val="0"/>
              </a:spcAft>
              <a:buNone/>
            </a:pPr>
            <a:r>
              <a:rPr b="1" lang="en">
                <a:solidFill>
                  <a:schemeClr val="accent3"/>
                </a:solidFill>
              </a:rPr>
              <a:t>ModelAndView </a:t>
            </a:r>
            <a:r>
              <a:rPr b="1" lang="en"/>
              <a:t>mav </a:t>
            </a:r>
            <a:r>
              <a:rPr lang="en"/>
              <a:t>= new </a:t>
            </a:r>
            <a:r>
              <a:rPr b="1" lang="en">
                <a:solidFill>
                  <a:schemeClr val="accent3"/>
                </a:solidFill>
              </a:rPr>
              <a:t>ModelAndView</a:t>
            </a:r>
            <a:r>
              <a:rPr lang="en"/>
              <a:t>(</a:t>
            </a:r>
            <a:r>
              <a:rPr lang="en">
                <a:solidFill>
                  <a:srgbClr val="980000"/>
                </a:solidFill>
              </a:rPr>
              <a:t>"home"</a:t>
            </a:r>
            <a:r>
              <a:rPr lang="en"/>
              <a:t>);</a:t>
            </a:r>
            <a:endParaRPr/>
          </a:p>
          <a:p>
            <a:pPr indent="0" lvl="0" marL="914400" rtl="0" algn="l">
              <a:spcBef>
                <a:spcPts val="1200"/>
              </a:spcBef>
              <a:spcAft>
                <a:spcPts val="0"/>
              </a:spcAft>
              <a:buNone/>
            </a:pPr>
            <a:r>
              <a:rPr b="1" lang="en"/>
              <a:t>mav</a:t>
            </a:r>
            <a:r>
              <a:rPr lang="en"/>
              <a:t>.addObject(</a:t>
            </a:r>
            <a:r>
              <a:rPr lang="en">
                <a:solidFill>
                  <a:srgbClr val="980000"/>
                </a:solidFill>
              </a:rPr>
              <a:t>"message",</a:t>
            </a:r>
            <a:r>
              <a:rPr lang="en"/>
              <a:t> </a:t>
            </a:r>
            <a:r>
              <a:rPr lang="en">
                <a:solidFill>
                  <a:srgbClr val="980000"/>
                </a:solidFill>
              </a:rPr>
              <a:t>"Guess who’s back!"</a:t>
            </a:r>
            <a:r>
              <a:rPr lang="en"/>
              <a:t>);</a:t>
            </a:r>
            <a:endParaRPr/>
          </a:p>
          <a:p>
            <a:pPr indent="0" lvl="0" marL="914400" rtl="0" algn="l">
              <a:spcBef>
                <a:spcPts val="1200"/>
              </a:spcBef>
              <a:spcAft>
                <a:spcPts val="0"/>
              </a:spcAft>
              <a:buNone/>
            </a:pPr>
            <a:r>
              <a:rPr lang="en">
                <a:solidFill>
                  <a:srgbClr val="4A86E8"/>
                </a:solidFill>
              </a:rPr>
              <a:t>return </a:t>
            </a:r>
            <a:r>
              <a:rPr b="1" lang="en"/>
              <a:t>mav</a:t>
            </a:r>
            <a:r>
              <a:rPr lang="en"/>
              <a:t>;</a:t>
            </a:r>
            <a:endParaRPr/>
          </a:p>
          <a:p>
            <a:pPr indent="0" lvl="0" marL="457200" rtl="0" algn="l">
              <a:spcBef>
                <a:spcPts val="1200"/>
              </a:spcBef>
              <a:spcAft>
                <a:spcPts val="1200"/>
              </a:spcAft>
              <a:buNone/>
            </a:pPr>
            <a:r>
              <a:rPr lang="en"/>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a </a:t>
            </a:r>
            <a:r>
              <a:rPr lang="en"/>
              <a:t>Void Type:</a:t>
            </a:r>
            <a:endParaRPr/>
          </a:p>
        </p:txBody>
      </p:sp>
      <p:sp>
        <p:nvSpPr>
          <p:cNvPr id="204" name="Google Shape;204;p3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თუ კონტროლერის მეთოდი არაფერს აბრუნებს (ანუ უწერია void ტიპი), მაშინ Spring-ი იყენებს </a:t>
            </a:r>
            <a:r>
              <a:rPr b="1" lang="en">
                <a:solidFill>
                  <a:schemeClr val="accent3"/>
                </a:solidFill>
              </a:rPr>
              <a:t>RequestToViewNameTranslator</a:t>
            </a:r>
            <a:r>
              <a:rPr lang="en"/>
              <a:t>-ს რათა გაარკვიოს ხედის სახელი მოთხოვნის URL-დან.</a:t>
            </a:r>
            <a:endParaRPr/>
          </a:p>
          <a:p>
            <a:pPr indent="0" lvl="0" marL="457200" rtl="0" algn="l">
              <a:spcBef>
                <a:spcPts val="1200"/>
              </a:spcBef>
              <a:spcAft>
                <a:spcPts val="0"/>
              </a:spcAft>
              <a:buNone/>
            </a:pPr>
            <a:r>
              <a:rPr lang="en">
                <a:solidFill>
                  <a:srgbClr val="B45F06"/>
                </a:solidFill>
              </a:rPr>
              <a:t>@RequestMapping</a:t>
            </a:r>
            <a:r>
              <a:rPr lang="en"/>
              <a:t>(</a:t>
            </a:r>
            <a:r>
              <a:rPr lang="en">
                <a:solidFill>
                  <a:srgbClr val="980000"/>
                </a:solidFill>
              </a:rPr>
              <a:t>"/home"</a:t>
            </a:r>
            <a:r>
              <a:rPr lang="en"/>
              <a:t>)</a:t>
            </a:r>
            <a:endParaRPr/>
          </a:p>
          <a:p>
            <a:pPr indent="0" lvl="0" marL="457200" rtl="0" algn="l">
              <a:spcBef>
                <a:spcPts val="1200"/>
              </a:spcBef>
              <a:spcAft>
                <a:spcPts val="0"/>
              </a:spcAft>
              <a:buNone/>
            </a:pPr>
            <a:r>
              <a:rPr lang="en">
                <a:solidFill>
                  <a:srgbClr val="4A86E8"/>
                </a:solidFill>
              </a:rPr>
              <a:t>public </a:t>
            </a:r>
            <a:r>
              <a:rPr b="1" lang="en">
                <a:solidFill>
                  <a:srgbClr val="4A86E8"/>
                </a:solidFill>
              </a:rPr>
              <a:t>void</a:t>
            </a:r>
            <a:r>
              <a:rPr b="1" lang="en">
                <a:solidFill>
                  <a:schemeClr val="accent1"/>
                </a:solidFill>
              </a:rPr>
              <a:t> </a:t>
            </a:r>
            <a:r>
              <a:rPr lang="en"/>
              <a:t>showHome(</a:t>
            </a:r>
            <a:r>
              <a:rPr lang="en">
                <a:solidFill>
                  <a:schemeClr val="accent3"/>
                </a:solidFill>
              </a:rPr>
              <a:t>Model</a:t>
            </a:r>
            <a:r>
              <a:rPr lang="en"/>
              <a:t> model) {</a:t>
            </a:r>
            <a:endParaRPr/>
          </a:p>
          <a:p>
            <a:pPr indent="0" lvl="0" marL="914400" rtl="0" algn="l">
              <a:spcBef>
                <a:spcPts val="1200"/>
              </a:spcBef>
              <a:spcAft>
                <a:spcPts val="0"/>
              </a:spcAft>
              <a:buNone/>
            </a:pPr>
            <a:r>
              <a:rPr lang="en"/>
              <a:t>model.addAttribute(</a:t>
            </a:r>
            <a:r>
              <a:rPr lang="en">
                <a:solidFill>
                  <a:srgbClr val="980000"/>
                </a:solidFill>
              </a:rPr>
              <a:t>"message"</a:t>
            </a:r>
            <a:r>
              <a:rPr lang="en"/>
              <a:t>, </a:t>
            </a:r>
            <a:r>
              <a:rPr lang="en">
                <a:solidFill>
                  <a:srgbClr val="980000"/>
                </a:solidFill>
              </a:rPr>
              <a:t>"Welcome!"</a:t>
            </a:r>
            <a:r>
              <a:rPr lang="en"/>
              <a:t>);</a:t>
            </a:r>
            <a:endParaRPr/>
          </a:p>
          <a:p>
            <a:pPr indent="0" lvl="0" marL="914400" rtl="0" algn="l">
              <a:spcBef>
                <a:spcPts val="1200"/>
              </a:spcBef>
              <a:spcAft>
                <a:spcPts val="0"/>
              </a:spcAft>
              <a:buNone/>
            </a:pPr>
            <a:r>
              <a:rPr lang="en">
                <a:solidFill>
                  <a:srgbClr val="78909C"/>
                </a:solidFill>
              </a:rPr>
              <a:t>// No explicit return; view name is deduced from URL (e.g., "home")</a:t>
            </a:r>
            <a:endParaRPr>
              <a:solidFill>
                <a:srgbClr val="78909C"/>
              </a:solidFill>
            </a:endParaRPr>
          </a:p>
          <a:p>
            <a:pPr indent="0" lvl="0" marL="457200" rtl="0" algn="l">
              <a:spcBef>
                <a:spcPts val="1200"/>
              </a:spcBef>
              <a:spcAft>
                <a:spcPts val="1200"/>
              </a:spcAft>
              <a:buNone/>
            </a:pPr>
            <a:r>
              <a:rPr lang="en"/>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a View Instance Directly:</a:t>
            </a:r>
            <a:endParaRPr/>
          </a:p>
        </p:txBody>
      </p:sp>
      <p:sp>
        <p:nvSpPr>
          <p:cNvPr id="210" name="Google Shape;210;p3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შეგვიძლია დავაბრუნოთ </a:t>
            </a:r>
            <a:r>
              <a:rPr b="1" lang="en"/>
              <a:t>View</a:t>
            </a:r>
            <a:r>
              <a:rPr lang="en"/>
              <a:t>-ს მაიმპლემენტირებელი</a:t>
            </a:r>
            <a:r>
              <a:rPr b="1" lang="en">
                <a:solidFill>
                  <a:schemeClr val="accent5"/>
                </a:solidFill>
              </a:rPr>
              <a:t> </a:t>
            </a:r>
            <a:r>
              <a:rPr lang="en"/>
              <a:t>ობიექტი</a:t>
            </a:r>
            <a:r>
              <a:rPr lang="en"/>
              <a:t>:</a:t>
            </a:r>
            <a:endParaRPr/>
          </a:p>
          <a:p>
            <a:pPr indent="0" lvl="0" marL="457200" rtl="0" algn="l">
              <a:spcBef>
                <a:spcPts val="1200"/>
              </a:spcBef>
              <a:spcAft>
                <a:spcPts val="0"/>
              </a:spcAft>
              <a:buNone/>
            </a:pPr>
            <a:r>
              <a:rPr lang="en">
                <a:solidFill>
                  <a:srgbClr val="B45F06"/>
                </a:solidFill>
              </a:rPr>
              <a:t>@RequestMapping</a:t>
            </a:r>
            <a:r>
              <a:rPr lang="en"/>
              <a:t>(</a:t>
            </a:r>
            <a:r>
              <a:rPr lang="en">
                <a:solidFill>
                  <a:srgbClr val="980000"/>
                </a:solidFill>
              </a:rPr>
              <a:t>"/home"</a:t>
            </a:r>
            <a:r>
              <a:rPr lang="en"/>
              <a:t>)</a:t>
            </a:r>
            <a:endParaRPr/>
          </a:p>
          <a:p>
            <a:pPr indent="0" lvl="0" marL="457200" rtl="0" algn="l">
              <a:spcBef>
                <a:spcPts val="1200"/>
              </a:spcBef>
              <a:spcAft>
                <a:spcPts val="0"/>
              </a:spcAft>
              <a:buNone/>
            </a:pPr>
            <a:r>
              <a:rPr lang="en">
                <a:solidFill>
                  <a:srgbClr val="4A86E8"/>
                </a:solidFill>
              </a:rPr>
              <a:t>public</a:t>
            </a:r>
            <a:r>
              <a:rPr lang="en"/>
              <a:t> </a:t>
            </a:r>
            <a:r>
              <a:rPr b="1" lang="en">
                <a:solidFill>
                  <a:schemeClr val="accent3"/>
                </a:solidFill>
              </a:rPr>
              <a:t>View </a:t>
            </a:r>
            <a:r>
              <a:rPr lang="en"/>
              <a:t>showHome() {</a:t>
            </a:r>
            <a:endParaRPr/>
          </a:p>
          <a:p>
            <a:pPr indent="0" lvl="0" marL="914400" rtl="0" algn="l">
              <a:spcBef>
                <a:spcPts val="1200"/>
              </a:spcBef>
              <a:spcAft>
                <a:spcPts val="0"/>
              </a:spcAft>
              <a:buNone/>
            </a:pPr>
            <a:r>
              <a:rPr lang="en">
                <a:solidFill>
                  <a:srgbClr val="78909C"/>
                </a:solidFill>
              </a:rPr>
              <a:t>// For example, returning a RedirectView</a:t>
            </a:r>
            <a:endParaRPr>
              <a:solidFill>
                <a:srgbClr val="78909C"/>
              </a:solidFill>
            </a:endParaRPr>
          </a:p>
          <a:p>
            <a:pPr indent="0" lvl="0" marL="914400" rtl="0" algn="l">
              <a:spcBef>
                <a:spcPts val="1200"/>
              </a:spcBef>
              <a:spcAft>
                <a:spcPts val="0"/>
              </a:spcAft>
              <a:buNone/>
            </a:pPr>
            <a:r>
              <a:rPr lang="en">
                <a:solidFill>
                  <a:srgbClr val="4A86E8"/>
                </a:solidFill>
              </a:rPr>
              <a:t>return new</a:t>
            </a:r>
            <a:r>
              <a:rPr lang="en"/>
              <a:t> </a:t>
            </a:r>
            <a:r>
              <a:rPr b="1" lang="en">
                <a:solidFill>
                  <a:schemeClr val="accent3"/>
                </a:solidFill>
              </a:rPr>
              <a:t>RedirectView</a:t>
            </a:r>
            <a:r>
              <a:rPr lang="en"/>
              <a:t>(</a:t>
            </a:r>
            <a:r>
              <a:rPr lang="en">
                <a:solidFill>
                  <a:srgbClr val="980000"/>
                </a:solidFill>
              </a:rPr>
              <a:t>"/dashboard"</a:t>
            </a:r>
            <a:r>
              <a:rPr lang="en"/>
              <a:t>);</a:t>
            </a:r>
            <a:endParaRPr/>
          </a:p>
          <a:p>
            <a:pPr indent="0" lvl="0" marL="457200" rtl="0" algn="l">
              <a:spcBef>
                <a:spcPts val="1200"/>
              </a:spcBef>
              <a:spcAft>
                <a:spcPts val="1200"/>
              </a:spcAft>
              <a:buNone/>
            </a:pP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Redirecting </a:t>
            </a:r>
            <a:r>
              <a:rPr lang="en"/>
              <a:t>or</a:t>
            </a:r>
            <a:r>
              <a:rPr lang="en"/>
              <a:t> </a:t>
            </a:r>
            <a:r>
              <a:rPr b="1" lang="en"/>
              <a:t>Forwarding </a:t>
            </a:r>
            <a:r>
              <a:rPr lang="en"/>
              <a:t>Requests</a:t>
            </a:r>
            <a:endParaRPr/>
          </a:p>
        </p:txBody>
      </p:sp>
      <p:sp>
        <p:nvSpPr>
          <p:cNvPr id="216" name="Google Shape;216;p3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80000"/>
                </a:solidFill>
              </a:rPr>
              <a:t>"redirect:"</a:t>
            </a:r>
            <a:r>
              <a:rPr lang="en"/>
              <a:t> და </a:t>
            </a:r>
            <a:r>
              <a:rPr lang="en">
                <a:solidFill>
                  <a:srgbClr val="980000"/>
                </a:solidFill>
              </a:rPr>
              <a:t>"forward:"</a:t>
            </a:r>
            <a:r>
              <a:rPr lang="en"/>
              <a:t> პრეფიქსებით შეგვიძლია ვუთხრათ Spring MVC-ს რომ შეასრულოს </a:t>
            </a:r>
            <a:r>
              <a:rPr b="1" lang="en"/>
              <a:t>client-side redirect</a:t>
            </a:r>
            <a:r>
              <a:rPr lang="en"/>
              <a:t> ან </a:t>
            </a:r>
            <a:r>
              <a:rPr b="1" lang="en"/>
              <a:t>server-side forward</a:t>
            </a:r>
            <a:r>
              <a:rPr lang="en"/>
              <a:t> ოპერაციები</a:t>
            </a:r>
            <a:r>
              <a:rPr lang="en"/>
              <a:t>.</a:t>
            </a:r>
            <a:endParaRPr/>
          </a:p>
          <a:p>
            <a:pPr indent="0" lvl="0" marL="0" rtl="0" algn="l">
              <a:spcBef>
                <a:spcPts val="1200"/>
              </a:spcBef>
              <a:spcAft>
                <a:spcPts val="1200"/>
              </a:spcAft>
              <a:buNone/>
            </a:pPr>
            <a:r>
              <a:t/>
            </a:r>
            <a:endParaRPr/>
          </a:p>
        </p:txBody>
      </p:sp>
      <p:graphicFrame>
        <p:nvGraphicFramePr>
          <p:cNvPr id="217" name="Google Shape;217;p39"/>
          <p:cNvGraphicFramePr/>
          <p:nvPr/>
        </p:nvGraphicFramePr>
        <p:xfrm>
          <a:off x="474250" y="2483050"/>
          <a:ext cx="3000000" cy="3000000"/>
        </p:xfrm>
        <a:graphic>
          <a:graphicData uri="http://schemas.openxmlformats.org/drawingml/2006/table">
            <a:tbl>
              <a:tblPr>
                <a:noFill/>
                <a:tableStyleId>{8EFBCFA4-E084-41B4-86FB-F8EB201B2E6B}</a:tableStyleId>
              </a:tblPr>
              <a:tblGrid>
                <a:gridCol w="4171650"/>
                <a:gridCol w="4023850"/>
              </a:tblGrid>
              <a:tr h="1732475">
                <a:tc>
                  <a:txBody>
                    <a:bodyPr/>
                    <a:lstStyle/>
                    <a:p>
                      <a:pPr indent="0" lvl="0" marL="0" rtl="0" algn="l">
                        <a:spcBef>
                          <a:spcPts val="0"/>
                        </a:spcBef>
                        <a:spcAft>
                          <a:spcPts val="0"/>
                        </a:spcAft>
                        <a:buNone/>
                      </a:pPr>
                      <a:r>
                        <a:rPr lang="en" sz="1500">
                          <a:solidFill>
                            <a:srgbClr val="B45F06"/>
                          </a:solidFill>
                        </a:rPr>
                        <a:t>@RequestMapping</a:t>
                      </a:r>
                      <a:r>
                        <a:rPr lang="en" sz="1500">
                          <a:solidFill>
                            <a:schemeClr val="dk1"/>
                          </a:solidFill>
                        </a:rPr>
                        <a:t>(</a:t>
                      </a:r>
                      <a:r>
                        <a:rPr lang="en" sz="1500">
                          <a:solidFill>
                            <a:srgbClr val="980000"/>
                          </a:solidFill>
                        </a:rPr>
                        <a:t>"/processLogin"</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rgbClr val="4A86E8"/>
                          </a:solidFill>
                        </a:rPr>
                        <a:t>public</a:t>
                      </a:r>
                      <a:r>
                        <a:rPr lang="en" sz="1500">
                          <a:solidFill>
                            <a:schemeClr val="dk1"/>
                          </a:solidFill>
                        </a:rPr>
                        <a:t> String processLogin() {</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78909C"/>
                          </a:solidFill>
                        </a:rPr>
                        <a:t>// Process login</a:t>
                      </a:r>
                      <a:r>
                        <a:rPr lang="en" sz="1500">
                          <a:solidFill>
                            <a:srgbClr val="78909C"/>
                          </a:solidFill>
                        </a:rPr>
                        <a:t>...</a:t>
                      </a:r>
                      <a:endParaRPr sz="1500">
                        <a:solidFill>
                          <a:srgbClr val="78909C"/>
                        </a:solidFill>
                      </a:endParaRPr>
                    </a:p>
                    <a:p>
                      <a:pPr indent="0" lvl="0" marL="0" rtl="0" algn="l">
                        <a:spcBef>
                          <a:spcPts val="0"/>
                        </a:spcBef>
                        <a:spcAft>
                          <a:spcPts val="0"/>
                        </a:spcAft>
                        <a:buNone/>
                      </a:pPr>
                      <a:r>
                        <a:rPr lang="en" sz="1500">
                          <a:solidFill>
                            <a:srgbClr val="78909C"/>
                          </a:solidFill>
                        </a:rPr>
                        <a:t>    // Redirect to /dashboard after processing</a:t>
                      </a:r>
                      <a:endParaRPr sz="1500">
                        <a:solidFill>
                          <a:srgbClr val="78909C"/>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return </a:t>
                      </a:r>
                      <a:r>
                        <a:rPr lang="en" sz="1500">
                          <a:solidFill>
                            <a:srgbClr val="980000"/>
                          </a:solidFill>
                        </a:rPr>
                        <a:t>"redirect:/dashboard"</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tc>
                <a:tc>
                  <a:txBody>
                    <a:bodyPr/>
                    <a:lstStyle/>
                    <a:p>
                      <a:pPr indent="0" lvl="0" marL="0" rtl="0" algn="l">
                        <a:spcBef>
                          <a:spcPts val="0"/>
                        </a:spcBef>
                        <a:spcAft>
                          <a:spcPts val="0"/>
                        </a:spcAft>
                        <a:buNone/>
                      </a:pPr>
                      <a:r>
                        <a:rPr lang="en" sz="1500">
                          <a:solidFill>
                            <a:srgbClr val="B45F06"/>
                          </a:solidFill>
                        </a:rPr>
                        <a:t>@RequestMapping</a:t>
                      </a:r>
                      <a:r>
                        <a:rPr lang="en" sz="1500">
                          <a:solidFill>
                            <a:schemeClr val="dk1"/>
                          </a:solidFill>
                        </a:rPr>
                        <a:t>(</a:t>
                      </a:r>
                      <a:r>
                        <a:rPr lang="en" sz="1500">
                          <a:solidFill>
                            <a:srgbClr val="980000"/>
                          </a:solidFill>
                        </a:rPr>
                        <a:t>"/oldPage"</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rgbClr val="4A86E8"/>
                          </a:solidFill>
                        </a:rPr>
                        <a:t>public </a:t>
                      </a:r>
                      <a:r>
                        <a:rPr lang="en" sz="1500">
                          <a:solidFill>
                            <a:schemeClr val="dk1"/>
                          </a:solidFill>
                        </a:rPr>
                        <a:t>String redirectOldPage() {</a:t>
                      </a:r>
                      <a:endParaRPr sz="1500">
                        <a:solidFill>
                          <a:srgbClr val="78909C"/>
                        </a:solidFill>
                      </a:endParaRPr>
                    </a:p>
                    <a:p>
                      <a:pPr indent="0" lvl="0" marL="0" rtl="0" algn="l">
                        <a:spcBef>
                          <a:spcPts val="0"/>
                        </a:spcBef>
                        <a:spcAft>
                          <a:spcPts val="0"/>
                        </a:spcAft>
                        <a:buNone/>
                      </a:pPr>
                      <a:r>
                        <a:rPr lang="en" sz="1500">
                          <a:solidFill>
                            <a:srgbClr val="78909C"/>
                          </a:solidFill>
                        </a:rPr>
                        <a:t>    </a:t>
                      </a:r>
                      <a:endParaRPr sz="1500">
                        <a:solidFill>
                          <a:srgbClr val="78909C"/>
                        </a:solidFill>
                      </a:endParaRPr>
                    </a:p>
                    <a:p>
                      <a:pPr indent="0" lvl="0" marL="0" rtl="0" algn="l">
                        <a:spcBef>
                          <a:spcPts val="0"/>
                        </a:spcBef>
                        <a:spcAft>
                          <a:spcPts val="0"/>
                        </a:spcAft>
                        <a:buNone/>
                      </a:pPr>
                      <a:r>
                        <a:rPr lang="en" sz="1500">
                          <a:solidFill>
                            <a:srgbClr val="78909C"/>
                          </a:solidFill>
                        </a:rPr>
                        <a:t>    // Forwards </a:t>
                      </a:r>
                      <a:r>
                        <a:rPr lang="en" sz="1500">
                          <a:solidFill>
                            <a:srgbClr val="78909C"/>
                          </a:solidFill>
                        </a:rPr>
                        <a:t>r</a:t>
                      </a:r>
                      <a:r>
                        <a:rPr lang="en" sz="1500">
                          <a:solidFill>
                            <a:srgbClr val="78909C"/>
                          </a:solidFill>
                        </a:rPr>
                        <a:t>equest internally to /newPage</a:t>
                      </a:r>
                      <a:endParaRPr sz="1500">
                        <a:solidFill>
                          <a:srgbClr val="78909C"/>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return </a:t>
                      </a:r>
                      <a:r>
                        <a:rPr lang="en" sz="1500">
                          <a:solidFill>
                            <a:srgbClr val="980000"/>
                          </a:solidFill>
                        </a:rPr>
                        <a:t>"forward:/newPage"</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Use Model Data from View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Using </a:t>
            </a:r>
            <a:r>
              <a:rPr lang="en"/>
              <a:t>Thymeleaf Decorators in Views</a:t>
            </a:r>
            <a:endParaRPr/>
          </a:p>
        </p:txBody>
      </p:sp>
      <p:sp>
        <p:nvSpPr>
          <p:cNvPr id="228" name="Google Shape;228;p4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&lt;article </a:t>
            </a:r>
            <a:r>
              <a:rPr b="1" lang="en"/>
              <a:t>th:each</a:t>
            </a:r>
            <a:r>
              <a:rPr lang="en"/>
              <a:t>=</a:t>
            </a:r>
            <a:r>
              <a:rPr lang="en">
                <a:solidFill>
                  <a:srgbClr val="980000"/>
                </a:solidFill>
              </a:rPr>
              <a:t>"</a:t>
            </a:r>
            <a:r>
              <a:rPr b="1" lang="en">
                <a:solidFill>
                  <a:srgbClr val="980000"/>
                </a:solidFill>
              </a:rPr>
              <a:t>post</a:t>
            </a:r>
            <a:r>
              <a:rPr lang="en">
                <a:solidFill>
                  <a:srgbClr val="980000"/>
                </a:solidFill>
              </a:rPr>
              <a:t> : ${blogPosts}"</a:t>
            </a:r>
            <a:r>
              <a:rPr lang="en"/>
              <a:t>&gt;</a:t>
            </a:r>
            <a:endParaRPr/>
          </a:p>
          <a:p>
            <a:pPr indent="0" lvl="0" marL="0" rtl="0" algn="l">
              <a:spcBef>
                <a:spcPts val="1200"/>
              </a:spcBef>
              <a:spcAft>
                <a:spcPts val="0"/>
              </a:spcAft>
              <a:buNone/>
            </a:pPr>
            <a:r>
              <a:rPr lang="en"/>
              <a:t>    &lt;h1 </a:t>
            </a:r>
            <a:r>
              <a:rPr b="1" lang="en"/>
              <a:t>th:text</a:t>
            </a:r>
            <a:r>
              <a:rPr lang="en"/>
              <a:t>=</a:t>
            </a:r>
            <a:r>
              <a:rPr lang="en">
                <a:solidFill>
                  <a:srgbClr val="980000"/>
                </a:solidFill>
              </a:rPr>
              <a:t>"${</a:t>
            </a:r>
            <a:r>
              <a:rPr b="1" lang="en">
                <a:solidFill>
                  <a:srgbClr val="980000"/>
                </a:solidFill>
              </a:rPr>
              <a:t>post</a:t>
            </a:r>
            <a:r>
              <a:rPr lang="en">
                <a:solidFill>
                  <a:srgbClr val="980000"/>
                </a:solidFill>
              </a:rPr>
              <a:t>.title}"</a:t>
            </a:r>
            <a:r>
              <a:rPr lang="en"/>
              <a:t>&gt;Sample Title&lt;/h1&gt;</a:t>
            </a:r>
            <a:endParaRPr/>
          </a:p>
          <a:p>
            <a:pPr indent="0" lvl="0" marL="0" rtl="0" algn="l">
              <a:spcBef>
                <a:spcPts val="1200"/>
              </a:spcBef>
              <a:spcAft>
                <a:spcPts val="0"/>
              </a:spcAft>
              <a:buNone/>
            </a:pPr>
            <a:r>
              <a:rPr lang="en"/>
              <a:t>    &lt;p </a:t>
            </a:r>
            <a:r>
              <a:rPr b="1" lang="en"/>
              <a:t>th:text</a:t>
            </a:r>
            <a:r>
              <a:rPr lang="en"/>
              <a:t>=</a:t>
            </a:r>
            <a:r>
              <a:rPr lang="en">
                <a:solidFill>
                  <a:srgbClr val="980000"/>
                </a:solidFill>
              </a:rPr>
              <a:t>"${</a:t>
            </a:r>
            <a:r>
              <a:rPr b="1" lang="en">
                <a:solidFill>
                  <a:srgbClr val="980000"/>
                </a:solidFill>
              </a:rPr>
              <a:t>post</a:t>
            </a:r>
            <a:r>
              <a:rPr lang="en">
                <a:solidFill>
                  <a:srgbClr val="980000"/>
                </a:solidFill>
              </a:rPr>
              <a:t>.description}"</a:t>
            </a:r>
            <a:r>
              <a:rPr lang="en"/>
              <a:t>&gt;Sample Description&lt;/p&gt;</a:t>
            </a:r>
            <a:endParaRPr/>
          </a:p>
          <a:p>
            <a:pPr indent="0" lvl="0" marL="0" rtl="0" algn="l">
              <a:spcBef>
                <a:spcPts val="1200"/>
              </a:spcBef>
              <a:spcAft>
                <a:spcPts val="0"/>
              </a:spcAft>
              <a:buNone/>
            </a:pPr>
            <a:r>
              <a:rPr lang="en"/>
              <a:t>    </a:t>
            </a:r>
            <a:r>
              <a:rPr lang="en" u="sng"/>
              <a:t>&lt;</a:t>
            </a:r>
            <a:r>
              <a:rPr lang="en" u="sng">
                <a:solidFill>
                  <a:schemeClr val="accent1"/>
                </a:solidFill>
              </a:rPr>
              <a:t>a</a:t>
            </a:r>
            <a:r>
              <a:rPr lang="en" u="sng"/>
              <a:t> </a:t>
            </a:r>
            <a:r>
              <a:rPr b="1" lang="en" u="sng"/>
              <a:t>th:href</a:t>
            </a:r>
            <a:r>
              <a:rPr lang="en" u="sng"/>
              <a:t>=</a:t>
            </a:r>
            <a:r>
              <a:rPr lang="en" u="sng">
                <a:solidFill>
                  <a:srgbClr val="980000"/>
                </a:solidFill>
              </a:rPr>
              <a:t>"@{/post(id=${</a:t>
            </a:r>
            <a:r>
              <a:rPr b="1" lang="en" u="sng">
                <a:solidFill>
                  <a:srgbClr val="980000"/>
                </a:solidFill>
              </a:rPr>
              <a:t>post</a:t>
            </a:r>
            <a:r>
              <a:rPr lang="en" u="sng">
                <a:solidFill>
                  <a:srgbClr val="980000"/>
                </a:solidFill>
              </a:rPr>
              <a:t>.id})}"</a:t>
            </a:r>
            <a:r>
              <a:rPr lang="en" u="sng"/>
              <a:t> </a:t>
            </a:r>
            <a:r>
              <a:rPr b="1" lang="en" u="sng"/>
              <a:t>th:text</a:t>
            </a:r>
            <a:r>
              <a:rPr lang="en" u="sng"/>
              <a:t>=</a:t>
            </a:r>
            <a:r>
              <a:rPr lang="en" u="sng">
                <a:solidFill>
                  <a:srgbClr val="980000"/>
                </a:solidFill>
              </a:rPr>
              <a:t>"</a:t>
            </a:r>
            <a:r>
              <a:rPr lang="en" u="sng">
                <a:solidFill>
                  <a:srgbClr val="4A86E8"/>
                </a:solidFill>
              </a:rPr>
              <a:t> </a:t>
            </a:r>
            <a:r>
              <a:rPr b="1" lang="en" u="sng">
                <a:solidFill>
                  <a:srgbClr val="980000"/>
                </a:solidFill>
              </a:rPr>
              <a:t>'Read More' </a:t>
            </a:r>
            <a:r>
              <a:rPr lang="en" u="sng">
                <a:solidFill>
                  <a:srgbClr val="980000"/>
                </a:solidFill>
              </a:rPr>
              <a:t>"</a:t>
            </a:r>
            <a:r>
              <a:rPr lang="en" u="sng"/>
              <a:t>&gt;Read More&lt;/</a:t>
            </a:r>
            <a:r>
              <a:rPr lang="en" u="sng">
                <a:solidFill>
                  <a:schemeClr val="lt1"/>
                </a:solidFill>
              </a:rPr>
              <a:t>a</a:t>
            </a:r>
            <a:r>
              <a:rPr lang="en" u="sng"/>
              <a:t>&gt;</a:t>
            </a:r>
            <a:endParaRPr u="sng"/>
          </a:p>
          <a:p>
            <a:pPr indent="0" lvl="0" marL="0" rtl="0" algn="l">
              <a:spcBef>
                <a:spcPts val="1200"/>
              </a:spcBef>
              <a:spcAft>
                <a:spcPts val="0"/>
              </a:spcAft>
              <a:buNone/>
            </a:pPr>
            <a:r>
              <a:rPr lang="en"/>
              <a:t>    &lt;td </a:t>
            </a:r>
            <a:r>
              <a:rPr b="1" lang="en"/>
              <a:t>th:if</a:t>
            </a:r>
            <a:r>
              <a:rPr lang="en"/>
              <a:t>=</a:t>
            </a:r>
            <a:r>
              <a:rPr lang="en">
                <a:solidFill>
                  <a:srgbClr val="980000"/>
                </a:solidFill>
              </a:rPr>
              <a:t>"${</a:t>
            </a:r>
            <a:r>
              <a:rPr b="1" lang="en">
                <a:solidFill>
                  <a:srgbClr val="980000"/>
                </a:solidFill>
              </a:rPr>
              <a:t>post</a:t>
            </a:r>
            <a:r>
              <a:rPr lang="en">
                <a:solidFill>
                  <a:srgbClr val="980000"/>
                </a:solidFill>
              </a:rPr>
              <a:t>.commentCount &gt; 0}"</a:t>
            </a:r>
            <a:r>
              <a:rPr lang="en"/>
              <a:t> </a:t>
            </a:r>
            <a:r>
              <a:rPr b="1" lang="en"/>
              <a:t>th:text</a:t>
            </a:r>
            <a:r>
              <a:rPr lang="en"/>
              <a:t>=</a:t>
            </a:r>
            <a:r>
              <a:rPr lang="en">
                <a:solidFill>
                  <a:srgbClr val="980000"/>
                </a:solidFill>
              </a:rPr>
              <a:t>"${</a:t>
            </a:r>
            <a:r>
              <a:rPr b="1" lang="en">
                <a:solidFill>
                  <a:srgbClr val="980000"/>
                </a:solidFill>
              </a:rPr>
              <a:t>post</a:t>
            </a:r>
            <a:r>
              <a:rPr lang="en">
                <a:solidFill>
                  <a:srgbClr val="980000"/>
                </a:solidFill>
              </a:rPr>
              <a:t>.commentCount}"</a:t>
            </a:r>
            <a:r>
              <a:rPr lang="en"/>
              <a:t>&gt;</a:t>
            </a:r>
            <a:r>
              <a:rPr lang="en">
                <a:solidFill>
                  <a:srgbClr val="4A86E8"/>
                </a:solidFill>
              </a:rPr>
              <a:t>0</a:t>
            </a:r>
            <a:r>
              <a:rPr lang="en"/>
              <a:t>&lt;/td&gt;</a:t>
            </a:r>
            <a:endParaRPr/>
          </a:p>
          <a:p>
            <a:pPr indent="0" lvl="0" marL="0" rtl="0" algn="l">
              <a:spcBef>
                <a:spcPts val="1200"/>
              </a:spcBef>
              <a:spcAft>
                <a:spcPts val="1200"/>
              </a:spcAft>
              <a:buNone/>
            </a:pPr>
            <a:r>
              <a:rPr lang="en"/>
              <a:t>&lt;/tr&gt;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MVC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Commonly Used Thymeleaf Decorators:</a:t>
            </a:r>
            <a:endParaRPr/>
          </a:p>
        </p:txBody>
      </p:sp>
      <p:sp>
        <p:nvSpPr>
          <p:cNvPr id="234" name="Google Shape;234;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th:</a:t>
            </a:r>
            <a:r>
              <a:rPr b="1" lang="en"/>
              <a:t>text</a:t>
            </a:r>
            <a:r>
              <a:rPr lang="en"/>
              <a:t> 	- Replaces element content with a computed text value.</a:t>
            </a:r>
            <a:endParaRPr/>
          </a:p>
          <a:p>
            <a:pPr indent="-334327" lvl="0" marL="457200" rtl="0" algn="l">
              <a:spcBef>
                <a:spcPts val="0"/>
              </a:spcBef>
              <a:spcAft>
                <a:spcPts val="0"/>
              </a:spcAft>
              <a:buSzPct val="100000"/>
              <a:buChar char="●"/>
            </a:pPr>
            <a:r>
              <a:rPr lang="en"/>
              <a:t>th:</a:t>
            </a:r>
            <a:r>
              <a:rPr b="1" lang="en"/>
              <a:t>utext</a:t>
            </a:r>
            <a:r>
              <a:rPr lang="en"/>
              <a:t> 	- Inserts unescaped HTML/text without escaping.</a:t>
            </a:r>
            <a:endParaRPr/>
          </a:p>
          <a:p>
            <a:pPr indent="-334327" lvl="0" marL="457200" rtl="0" algn="l">
              <a:spcBef>
                <a:spcPts val="0"/>
              </a:spcBef>
              <a:spcAft>
                <a:spcPts val="0"/>
              </a:spcAft>
              <a:buSzPct val="100000"/>
              <a:buChar char="●"/>
            </a:pPr>
            <a:r>
              <a:rPr lang="en"/>
              <a:t>th:</a:t>
            </a:r>
            <a:r>
              <a:rPr b="1" lang="en"/>
              <a:t>if</a:t>
            </a:r>
            <a:r>
              <a:rPr lang="en"/>
              <a:t> / th:</a:t>
            </a:r>
            <a:r>
              <a:rPr b="1" lang="en"/>
              <a:t>unless</a:t>
            </a:r>
            <a:r>
              <a:rPr lang="en"/>
              <a:t> - Conditionally renders or skips an element.</a:t>
            </a:r>
            <a:endParaRPr/>
          </a:p>
          <a:p>
            <a:pPr indent="-334327" lvl="0" marL="457200" rtl="0" algn="l">
              <a:spcBef>
                <a:spcPts val="0"/>
              </a:spcBef>
              <a:spcAft>
                <a:spcPts val="0"/>
              </a:spcAft>
              <a:buSzPct val="100000"/>
              <a:buChar char="●"/>
            </a:pPr>
            <a:r>
              <a:rPr lang="en"/>
              <a:t>th:</a:t>
            </a:r>
            <a:r>
              <a:rPr b="1" lang="en"/>
              <a:t>href</a:t>
            </a:r>
            <a:r>
              <a:rPr lang="en"/>
              <a:t> / th:</a:t>
            </a:r>
            <a:r>
              <a:rPr b="1" lang="en"/>
              <a:t>src</a:t>
            </a:r>
            <a:r>
              <a:rPr lang="en"/>
              <a:t> - Dynamically sets URL attributes (e.g., links, images).</a:t>
            </a:r>
            <a:endParaRPr/>
          </a:p>
          <a:p>
            <a:pPr indent="-334327" lvl="0" marL="457200" rtl="0" algn="l">
              <a:spcBef>
                <a:spcPts val="0"/>
              </a:spcBef>
              <a:spcAft>
                <a:spcPts val="0"/>
              </a:spcAft>
              <a:buSzPct val="100000"/>
              <a:buChar char="●"/>
            </a:pPr>
            <a:r>
              <a:rPr lang="en"/>
              <a:t>th:</a:t>
            </a:r>
            <a:r>
              <a:rPr b="1" lang="en"/>
              <a:t>attr</a:t>
            </a:r>
            <a:r>
              <a:rPr lang="en"/>
              <a:t> 	- Sets one or more attributes dynamically.</a:t>
            </a:r>
            <a:endParaRPr/>
          </a:p>
          <a:p>
            <a:pPr indent="-334327" lvl="0" marL="457200" rtl="0" algn="l">
              <a:spcBef>
                <a:spcPts val="0"/>
              </a:spcBef>
              <a:spcAft>
                <a:spcPts val="0"/>
              </a:spcAft>
              <a:buSzPct val="100000"/>
              <a:buChar char="●"/>
            </a:pPr>
            <a:r>
              <a:rPr lang="en"/>
              <a:t>th:</a:t>
            </a:r>
            <a:r>
              <a:rPr b="1" lang="en"/>
              <a:t>each</a:t>
            </a:r>
            <a:r>
              <a:rPr lang="en"/>
              <a:t> 	- Iterates over collections or arrays.</a:t>
            </a:r>
            <a:endParaRPr/>
          </a:p>
          <a:p>
            <a:pPr indent="-334327" lvl="0" marL="457200" rtl="0" algn="l">
              <a:spcBef>
                <a:spcPts val="0"/>
              </a:spcBef>
              <a:spcAft>
                <a:spcPts val="0"/>
              </a:spcAft>
              <a:buSzPct val="100000"/>
              <a:buChar char="●"/>
            </a:pPr>
            <a:r>
              <a:rPr lang="en"/>
              <a:t>th:</a:t>
            </a:r>
            <a:r>
              <a:rPr b="1" lang="en"/>
              <a:t>block</a:t>
            </a:r>
            <a:r>
              <a:rPr lang="en"/>
              <a:t> 	- An invisible container used for grouping logic (e.g., iteration).</a:t>
            </a:r>
            <a:endParaRPr/>
          </a:p>
          <a:p>
            <a:pPr indent="-334327" lvl="0" marL="457200" rtl="0" algn="l">
              <a:spcBef>
                <a:spcPts val="0"/>
              </a:spcBef>
              <a:spcAft>
                <a:spcPts val="0"/>
              </a:spcAft>
              <a:buSzPct val="100000"/>
              <a:buChar char="●"/>
            </a:pPr>
            <a:r>
              <a:rPr lang="en">
                <a:solidFill>
                  <a:schemeClr val="accent4"/>
                </a:solidFill>
              </a:rPr>
              <a:t>th:</a:t>
            </a:r>
            <a:r>
              <a:rPr b="1" lang="en">
                <a:solidFill>
                  <a:schemeClr val="accent4"/>
                </a:solidFill>
              </a:rPr>
              <a:t>replace</a:t>
            </a:r>
            <a:r>
              <a:rPr lang="en"/>
              <a:t> - Replaces the current element with a fragment’s content.</a:t>
            </a:r>
            <a:endParaRPr/>
          </a:p>
          <a:p>
            <a:pPr indent="-334327" lvl="0" marL="457200" rtl="0" algn="l">
              <a:spcBef>
                <a:spcPts val="0"/>
              </a:spcBef>
              <a:spcAft>
                <a:spcPts val="0"/>
              </a:spcAft>
              <a:buSzPct val="100000"/>
              <a:buChar char="●"/>
            </a:pPr>
            <a:r>
              <a:rPr lang="en">
                <a:solidFill>
                  <a:schemeClr val="accent4"/>
                </a:solidFill>
              </a:rPr>
              <a:t>th:</a:t>
            </a:r>
            <a:r>
              <a:rPr b="1" lang="en">
                <a:solidFill>
                  <a:schemeClr val="accent4"/>
                </a:solidFill>
              </a:rPr>
              <a:t>include</a:t>
            </a:r>
            <a:r>
              <a:rPr lang="en"/>
              <a:t> - Inserts content from a fragment without replacing the element.</a:t>
            </a:r>
            <a:endParaRPr/>
          </a:p>
          <a:p>
            <a:pPr indent="-334327" lvl="0" marL="457200" rtl="0" algn="l">
              <a:spcBef>
                <a:spcPts val="0"/>
              </a:spcBef>
              <a:spcAft>
                <a:spcPts val="0"/>
              </a:spcAft>
              <a:buSzPct val="100000"/>
              <a:buChar char="●"/>
            </a:pPr>
            <a:r>
              <a:rPr lang="en">
                <a:solidFill>
                  <a:schemeClr val="accent1"/>
                </a:solidFill>
              </a:rPr>
              <a:t>th:</a:t>
            </a:r>
            <a:r>
              <a:rPr b="1" lang="en">
                <a:solidFill>
                  <a:schemeClr val="accent1"/>
                </a:solidFill>
              </a:rPr>
              <a:t>object</a:t>
            </a:r>
            <a:r>
              <a:rPr lang="en"/>
              <a:t> 	- Binds a form to a specific object for data binding.</a:t>
            </a:r>
            <a:endParaRPr/>
          </a:p>
          <a:p>
            <a:pPr indent="-334327" lvl="0" marL="457200" rtl="0" algn="l">
              <a:spcBef>
                <a:spcPts val="0"/>
              </a:spcBef>
              <a:spcAft>
                <a:spcPts val="0"/>
              </a:spcAft>
              <a:buSzPct val="100000"/>
              <a:buChar char="●"/>
            </a:pPr>
            <a:r>
              <a:rPr lang="en">
                <a:solidFill>
                  <a:schemeClr val="accent1"/>
                </a:solidFill>
              </a:rPr>
              <a:t>th:</a:t>
            </a:r>
            <a:r>
              <a:rPr b="1" lang="en">
                <a:solidFill>
                  <a:schemeClr val="accent1"/>
                </a:solidFill>
              </a:rPr>
              <a:t>value</a:t>
            </a:r>
            <a:r>
              <a:rPr lang="en"/>
              <a:t> 	- Dynamically sets the value attribute in form fields.</a:t>
            </a:r>
            <a:endParaRPr/>
          </a:p>
          <a:p>
            <a:pPr indent="-334327" lvl="0" marL="457200" rtl="0" algn="l">
              <a:spcBef>
                <a:spcPts val="0"/>
              </a:spcBef>
              <a:spcAft>
                <a:spcPts val="0"/>
              </a:spcAft>
              <a:buSzPct val="100000"/>
              <a:buChar char="●"/>
            </a:pPr>
            <a:r>
              <a:rPr lang="en">
                <a:solidFill>
                  <a:schemeClr val="accent1"/>
                </a:solidFill>
              </a:rPr>
              <a:t>th:</a:t>
            </a:r>
            <a:r>
              <a:rPr b="1" lang="en">
                <a:solidFill>
                  <a:schemeClr val="accent1"/>
                </a:solidFill>
              </a:rPr>
              <a:t>action</a:t>
            </a:r>
            <a:r>
              <a:rPr lang="en"/>
              <a:t> 	- Dynamically defines the form submission URL.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End of Part 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Part 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D</a:t>
            </a:r>
            <a:r>
              <a:rPr lang="en"/>
              <a:t>ependency </a:t>
            </a:r>
            <a:r>
              <a:rPr b="1" lang="en"/>
              <a:t>I</a:t>
            </a:r>
            <a:r>
              <a:rPr lang="en"/>
              <a:t>njection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Defining and Injecting Beans</a:t>
            </a:r>
            <a:endParaRPr/>
          </a:p>
        </p:txBody>
      </p:sp>
      <p:sp>
        <p:nvSpPr>
          <p:cNvPr id="255" name="Google Shape;255;p4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Bean-ების განსაზღვრა შეგვიძლია </a:t>
            </a:r>
            <a:r>
              <a:rPr lang="en"/>
              <a:t>კლასზე </a:t>
            </a:r>
            <a:r>
              <a:rPr lang="en"/>
              <a:t>@Component ანოტაციის დაწერით:</a:t>
            </a:r>
            <a:endParaRPr/>
          </a:p>
          <a:p>
            <a:pPr indent="0" lvl="0" marL="457200" rtl="0" algn="l">
              <a:spcBef>
                <a:spcPts val="1200"/>
              </a:spcBef>
              <a:spcAft>
                <a:spcPts val="0"/>
              </a:spcAft>
              <a:buNone/>
            </a:pPr>
            <a:r>
              <a:rPr lang="en">
                <a:solidFill>
                  <a:srgbClr val="B45F06"/>
                </a:solidFill>
              </a:rPr>
              <a:t>@Component</a:t>
            </a:r>
            <a:endParaRPr>
              <a:solidFill>
                <a:srgbClr val="B45F06"/>
              </a:solidFill>
            </a:endParaRPr>
          </a:p>
          <a:p>
            <a:pPr indent="0" lvl="0" marL="457200" rtl="0" algn="l">
              <a:spcBef>
                <a:spcPts val="1200"/>
              </a:spcBef>
              <a:spcAft>
                <a:spcPts val="0"/>
              </a:spcAft>
              <a:buNone/>
            </a:pPr>
            <a:r>
              <a:rPr lang="en">
                <a:solidFill>
                  <a:schemeClr val="accent1"/>
                </a:solidFill>
              </a:rPr>
              <a:t>public class</a:t>
            </a:r>
            <a:r>
              <a:rPr lang="en"/>
              <a:t> </a:t>
            </a:r>
            <a:r>
              <a:rPr lang="en">
                <a:solidFill>
                  <a:schemeClr val="accent5"/>
                </a:solidFill>
              </a:rPr>
              <a:t>A</a:t>
            </a:r>
            <a:r>
              <a:rPr lang="en"/>
              <a:t> { … }</a:t>
            </a:r>
            <a:endParaRPr/>
          </a:p>
          <a:p>
            <a:pPr indent="0" lvl="0" marL="0" rtl="0" algn="l">
              <a:spcBef>
                <a:spcPts val="1200"/>
              </a:spcBef>
              <a:spcAft>
                <a:spcPts val="0"/>
              </a:spcAft>
              <a:buNone/>
            </a:pPr>
            <a:r>
              <a:rPr lang="en"/>
              <a:t>მისი გამოყენება კი </a:t>
            </a:r>
            <a:r>
              <a:rPr lang="en"/>
              <a:t>ამ კლასის </a:t>
            </a:r>
            <a:r>
              <a:rPr lang="en"/>
              <a:t>ველზე @Autowired-ის დაწერით:</a:t>
            </a:r>
            <a:endParaRPr/>
          </a:p>
          <a:p>
            <a:pPr indent="0" lvl="0" marL="457200" rtl="0" algn="l">
              <a:spcBef>
                <a:spcPts val="1200"/>
              </a:spcBef>
              <a:spcAft>
                <a:spcPts val="0"/>
              </a:spcAft>
              <a:buNone/>
            </a:pPr>
            <a:r>
              <a:rPr lang="en">
                <a:solidFill>
                  <a:srgbClr val="B45F06"/>
                </a:solidFill>
              </a:rPr>
              <a:t>@Component</a:t>
            </a:r>
            <a:endParaRPr>
              <a:solidFill>
                <a:srgbClr val="B45F06"/>
              </a:solidFill>
            </a:endParaRPr>
          </a:p>
          <a:p>
            <a:pPr indent="0" lvl="0" marL="457200" rtl="0" algn="l">
              <a:spcBef>
                <a:spcPts val="1200"/>
              </a:spcBef>
              <a:spcAft>
                <a:spcPts val="0"/>
              </a:spcAft>
              <a:buNone/>
            </a:pPr>
            <a:r>
              <a:rPr lang="en">
                <a:solidFill>
                  <a:schemeClr val="accent1"/>
                </a:solidFill>
              </a:rPr>
              <a:t>public class</a:t>
            </a:r>
            <a:r>
              <a:rPr lang="en"/>
              <a:t> </a:t>
            </a:r>
            <a:r>
              <a:rPr lang="en">
                <a:solidFill>
                  <a:schemeClr val="accent5"/>
                </a:solidFill>
              </a:rPr>
              <a:t>B</a:t>
            </a:r>
            <a:r>
              <a:rPr lang="en"/>
              <a:t> { </a:t>
            </a:r>
            <a:endParaRPr/>
          </a:p>
          <a:p>
            <a:pPr indent="0" lvl="0" marL="914400" rtl="0" algn="l">
              <a:spcBef>
                <a:spcPts val="1200"/>
              </a:spcBef>
              <a:spcAft>
                <a:spcPts val="1200"/>
              </a:spcAft>
              <a:buNone/>
            </a:pPr>
            <a:r>
              <a:rPr lang="en">
                <a:solidFill>
                  <a:srgbClr val="B45F06"/>
                </a:solidFill>
              </a:rPr>
              <a:t>@Autowired</a:t>
            </a:r>
            <a:r>
              <a:rPr lang="en"/>
              <a:t> </a:t>
            </a:r>
            <a:r>
              <a:rPr lang="en">
                <a:solidFill>
                  <a:schemeClr val="accent1"/>
                </a:solidFill>
              </a:rPr>
              <a:t>private</a:t>
            </a:r>
            <a:r>
              <a:rPr lang="en"/>
              <a:t> </a:t>
            </a:r>
            <a:r>
              <a:rPr lang="en">
                <a:solidFill>
                  <a:schemeClr val="accent5"/>
                </a:solidFill>
              </a:rPr>
              <a:t>A</a:t>
            </a:r>
            <a:r>
              <a:rPr lang="en"/>
              <a:t> </a:t>
            </a:r>
            <a:r>
              <a:rPr lang="en">
                <a:solidFill>
                  <a:srgbClr val="9900FF"/>
                </a:solidFill>
              </a:rPr>
              <a:t>a</a:t>
            </a:r>
            <a:r>
              <a:rPr lang="en"/>
              <a:t>;</a:t>
            </a:r>
            <a:r>
              <a:rPr lang="en"/>
              <a:t> 		…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Component Scan &amp; Injection by Type</a:t>
            </a:r>
            <a:endParaRPr/>
          </a:p>
        </p:txBody>
      </p:sp>
      <p:sp>
        <p:nvSpPr>
          <p:cNvPr id="261" name="Google Shape;261;p4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B45F06"/>
                </a:solidFill>
              </a:rPr>
              <a:t>@SpringBootApplication</a:t>
            </a:r>
            <a:r>
              <a:rPr lang="en"/>
              <a:t> ანოტაციაზე აღწერილი </a:t>
            </a:r>
            <a:r>
              <a:rPr lang="en">
                <a:solidFill>
                  <a:srgbClr val="B45F06"/>
                </a:solidFill>
              </a:rPr>
              <a:t>@ComponentScan</a:t>
            </a:r>
            <a:r>
              <a:rPr lang="en"/>
              <a:t> ანოტაცია მიანიშნებს Spring-ის DI მექანიზმს, რომ </a:t>
            </a:r>
            <a:r>
              <a:rPr lang="en">
                <a:solidFill>
                  <a:srgbClr val="B45F06"/>
                </a:solidFill>
              </a:rPr>
              <a:t>@Component</a:t>
            </a:r>
            <a:r>
              <a:rPr lang="en"/>
              <a:t> სკანირება გააკეთოს არსებული კლასის პაკეტზე, სადაც იგი იმყოფება, და მის ქვეპაკეტებში.</a:t>
            </a:r>
            <a:endParaRPr/>
          </a:p>
          <a:p>
            <a:pPr indent="-342900" lvl="0" marL="457200" rtl="0" algn="l">
              <a:spcBef>
                <a:spcPts val="1200"/>
              </a:spcBef>
              <a:spcAft>
                <a:spcPts val="0"/>
              </a:spcAft>
              <a:buSzPts val="1800"/>
              <a:buChar char="➔"/>
            </a:pPr>
            <a:r>
              <a:rPr b="1" lang="en">
                <a:solidFill>
                  <a:srgbClr val="B45F06"/>
                </a:solidFill>
              </a:rPr>
              <a:t>@ComponentScan</a:t>
            </a:r>
            <a:r>
              <a:rPr b="1" lang="en"/>
              <a:t> </a:t>
            </a:r>
            <a:r>
              <a:rPr lang="en">
                <a:solidFill>
                  <a:schemeClr val="accent3"/>
                </a:solidFill>
              </a:rPr>
              <a:t>DemoApplication</a:t>
            </a:r>
            <a:r>
              <a:rPr lang="en"/>
              <a:t>:</a:t>
            </a:r>
            <a:endParaRPr/>
          </a:p>
          <a:p>
            <a:pPr indent="-317500" lvl="1" marL="914400" rtl="0" algn="l">
              <a:spcBef>
                <a:spcPts val="0"/>
              </a:spcBef>
              <a:spcAft>
                <a:spcPts val="0"/>
              </a:spcAft>
              <a:buSzPts val="1400"/>
              <a:buChar char="◆"/>
            </a:pPr>
            <a:r>
              <a:rPr lang="en"/>
              <a:t>ge.spring.boot,</a:t>
            </a:r>
            <a:endParaRPr/>
          </a:p>
          <a:p>
            <a:pPr indent="-317500" lvl="1" marL="914400" rtl="0" algn="l">
              <a:spcBef>
                <a:spcPts val="0"/>
              </a:spcBef>
              <a:spcAft>
                <a:spcPts val="0"/>
              </a:spcAft>
              <a:buSzPts val="1400"/>
              <a:buChar char="◆"/>
            </a:pPr>
            <a:r>
              <a:rPr lang="en"/>
              <a:t>ge.spring.boot.other, </a:t>
            </a:r>
            <a:endParaRPr/>
          </a:p>
          <a:p>
            <a:pPr indent="-317500" lvl="1" marL="914400" rtl="0" algn="l">
              <a:spcBef>
                <a:spcPts val="0"/>
              </a:spcBef>
              <a:spcAft>
                <a:spcPts val="0"/>
              </a:spcAft>
              <a:buSzPts val="1400"/>
              <a:buChar char="◆"/>
            </a:pPr>
            <a:r>
              <a:rPr lang="en"/>
              <a:t>ge.spring.boot.other.stuff, და სხვა არსებულ ქვეპაკეტებშიც.</a:t>
            </a:r>
            <a:endParaRPr/>
          </a:p>
          <a:p>
            <a:pPr indent="0" lvl="0" marL="0" rtl="0" algn="l">
              <a:spcBef>
                <a:spcPts val="1200"/>
              </a:spcBef>
              <a:spcAft>
                <a:spcPts val="0"/>
              </a:spcAft>
              <a:buNone/>
            </a:pPr>
            <a:r>
              <a:rPr lang="en"/>
              <a:t>* </a:t>
            </a:r>
            <a:r>
              <a:rPr lang="en"/>
              <a:t>Bean-ების ინექცია, გაჩუმებით, ხდება ტიპის მიხედვით.</a:t>
            </a:r>
            <a:endParaRPr/>
          </a:p>
          <a:p>
            <a:pPr indent="0" lvl="0" marL="0" rtl="0" algn="ctr">
              <a:spcBef>
                <a:spcPts val="1200"/>
              </a:spcBef>
              <a:spcAft>
                <a:spcPts val="1200"/>
              </a:spcAft>
              <a:buNone/>
            </a:pPr>
            <a:r>
              <a:rPr lang="en"/>
              <a:t>ანუ, </a:t>
            </a:r>
            <a:r>
              <a:rPr lang="en"/>
              <a:t>თუ Spring იპოვის რომ ვიღაც B ბინი ითხოვს A ტიპის ბინს, მაშინ მოხდება A-ს ობიექტის ინექცია B-ში - ავტომატურად!</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Defining Beans in </a:t>
            </a:r>
            <a:r>
              <a:rPr lang="en"/>
              <a:t>a Configuration Class</a:t>
            </a:r>
            <a:endParaRPr/>
          </a:p>
        </p:txBody>
      </p:sp>
      <p:sp>
        <p:nvSpPr>
          <p:cNvPr id="267" name="Google Shape;267;p4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Bean-ების აღწერა შეგვიძლია </a:t>
            </a:r>
            <a:r>
              <a:rPr lang="en">
                <a:solidFill>
                  <a:srgbClr val="B45F06"/>
                </a:solidFill>
              </a:rPr>
              <a:t>@Configuration</a:t>
            </a:r>
            <a:r>
              <a:rPr lang="en"/>
              <a:t> ანოტაციის მქონე კლასებშიც, მეთოდებზე </a:t>
            </a:r>
            <a:r>
              <a:rPr lang="en">
                <a:solidFill>
                  <a:srgbClr val="B45F06"/>
                </a:solidFill>
              </a:rPr>
              <a:t>@Bean</a:t>
            </a:r>
            <a:r>
              <a:rPr lang="en"/>
              <a:t> ანოტაციების გამოყენებით:</a:t>
            </a:r>
            <a:endParaRPr/>
          </a:p>
          <a:p>
            <a:pPr indent="0" lvl="0" marL="457200" rtl="0" algn="l">
              <a:spcBef>
                <a:spcPts val="1200"/>
              </a:spcBef>
              <a:spcAft>
                <a:spcPts val="0"/>
              </a:spcAft>
              <a:buNone/>
            </a:pPr>
            <a:r>
              <a:rPr lang="en">
                <a:solidFill>
                  <a:srgbClr val="B45F06"/>
                </a:solidFill>
              </a:rPr>
              <a:t>@Configuration</a:t>
            </a:r>
            <a:endParaRPr>
              <a:solidFill>
                <a:srgbClr val="B45F06"/>
              </a:solidFill>
            </a:endParaRPr>
          </a:p>
          <a:p>
            <a:pPr indent="0" lvl="0" marL="457200" rtl="0" algn="l">
              <a:spcBef>
                <a:spcPts val="1200"/>
              </a:spcBef>
              <a:spcAft>
                <a:spcPts val="0"/>
              </a:spcAft>
              <a:buNone/>
            </a:pPr>
            <a:r>
              <a:rPr lang="en">
                <a:solidFill>
                  <a:srgbClr val="4A86E8"/>
                </a:solidFill>
              </a:rPr>
              <a:t>public class</a:t>
            </a:r>
            <a:r>
              <a:rPr lang="en"/>
              <a:t> </a:t>
            </a:r>
            <a:r>
              <a:rPr b="1" lang="en">
                <a:solidFill>
                  <a:schemeClr val="accent3"/>
                </a:solidFill>
              </a:rPr>
              <a:t>MyBeanConfig </a:t>
            </a:r>
            <a:r>
              <a:rPr lang="en"/>
              <a:t>{</a:t>
            </a:r>
            <a:endParaRPr/>
          </a:p>
          <a:p>
            <a:pPr indent="0" lvl="0" marL="457200" rtl="0" algn="l">
              <a:spcBef>
                <a:spcPts val="1200"/>
              </a:spcBef>
              <a:spcAft>
                <a:spcPts val="0"/>
              </a:spcAft>
              <a:buNone/>
            </a:pPr>
            <a:r>
              <a:rPr lang="en"/>
              <a:t>    </a:t>
            </a:r>
            <a:r>
              <a:rPr lang="en">
                <a:solidFill>
                  <a:srgbClr val="B45F06"/>
                </a:solidFill>
              </a:rPr>
              <a:t>@Bean</a:t>
            </a:r>
            <a:r>
              <a:rPr lang="en"/>
              <a:t> </a:t>
            </a:r>
            <a:r>
              <a:rPr lang="en">
                <a:solidFill>
                  <a:srgbClr val="4A86E8"/>
                </a:solidFill>
              </a:rPr>
              <a:t>public </a:t>
            </a:r>
            <a:r>
              <a:rPr lang="en">
                <a:solidFill>
                  <a:schemeClr val="accent3"/>
                </a:solidFill>
              </a:rPr>
              <a:t>EmailService </a:t>
            </a:r>
            <a:r>
              <a:rPr lang="en">
                <a:solidFill>
                  <a:srgbClr val="9900FF"/>
                </a:solidFill>
              </a:rPr>
              <a:t>emailService</a:t>
            </a:r>
            <a:r>
              <a:rPr lang="en"/>
              <a:t>() { </a:t>
            </a:r>
            <a:r>
              <a:rPr lang="en">
                <a:solidFill>
                  <a:srgbClr val="4A86E8"/>
                </a:solidFill>
              </a:rPr>
              <a:t>return new</a:t>
            </a:r>
            <a:r>
              <a:rPr lang="en"/>
              <a:t> </a:t>
            </a:r>
            <a:r>
              <a:rPr lang="en">
                <a:solidFill>
                  <a:schemeClr val="accent3"/>
                </a:solidFill>
              </a:rPr>
              <a:t>EmailService</a:t>
            </a:r>
            <a:r>
              <a:rPr lang="en"/>
              <a:t>(); }</a:t>
            </a:r>
            <a:endParaRPr/>
          </a:p>
          <a:p>
            <a:pPr indent="0" lvl="0" marL="457200" rtl="0" algn="l">
              <a:spcBef>
                <a:spcPts val="1200"/>
              </a:spcBef>
              <a:spcAft>
                <a:spcPts val="0"/>
              </a:spcAft>
              <a:buNone/>
            </a:pPr>
            <a:r>
              <a:rPr lang="en"/>
              <a:t>    </a:t>
            </a:r>
            <a:r>
              <a:rPr lang="en">
                <a:solidFill>
                  <a:srgbClr val="B45F06"/>
                </a:solidFill>
              </a:rPr>
              <a:t>@Bean</a:t>
            </a:r>
            <a:r>
              <a:rPr lang="en"/>
              <a:t> </a:t>
            </a:r>
            <a:r>
              <a:rPr lang="en">
                <a:solidFill>
                  <a:srgbClr val="4A86E8"/>
                </a:solidFill>
              </a:rPr>
              <a:t>public </a:t>
            </a:r>
            <a:r>
              <a:rPr lang="en">
                <a:solidFill>
                  <a:schemeClr val="accent3"/>
                </a:solidFill>
              </a:rPr>
              <a:t>UserService </a:t>
            </a:r>
            <a:r>
              <a:rPr lang="en">
                <a:solidFill>
                  <a:srgbClr val="9900FF"/>
                </a:solidFill>
              </a:rPr>
              <a:t>userService</a:t>
            </a:r>
            <a:r>
              <a:rPr lang="en"/>
              <a:t>() {</a:t>
            </a:r>
            <a:endParaRPr/>
          </a:p>
          <a:p>
            <a:pPr indent="0" lvl="0" marL="457200" rtl="0" algn="l">
              <a:spcBef>
                <a:spcPts val="1200"/>
              </a:spcBef>
              <a:spcAft>
                <a:spcPts val="0"/>
              </a:spcAft>
              <a:buNone/>
            </a:pPr>
            <a:r>
              <a:rPr lang="en"/>
              <a:t>        </a:t>
            </a:r>
            <a:r>
              <a:rPr lang="en">
                <a:solidFill>
                  <a:srgbClr val="4A86E8"/>
                </a:solidFill>
              </a:rPr>
              <a:t>return new</a:t>
            </a:r>
            <a:r>
              <a:rPr lang="en"/>
              <a:t> </a:t>
            </a:r>
            <a:r>
              <a:rPr lang="en">
                <a:solidFill>
                  <a:schemeClr val="accent3"/>
                </a:solidFill>
              </a:rPr>
              <a:t>UserService</a:t>
            </a:r>
            <a:r>
              <a:rPr lang="en"/>
              <a:t>(</a:t>
            </a:r>
            <a:r>
              <a:rPr b="1" lang="en">
                <a:solidFill>
                  <a:srgbClr val="9900FF"/>
                </a:solidFill>
              </a:rPr>
              <a:t>emailService</a:t>
            </a:r>
            <a:r>
              <a:rPr lang="en"/>
              <a:t>()); }</a:t>
            </a:r>
            <a:endParaRPr/>
          </a:p>
          <a:p>
            <a:pPr indent="0" lvl="0" marL="0" rtl="0" algn="l">
              <a:spcBef>
                <a:spcPts val="1200"/>
              </a:spcBef>
              <a:spcAft>
                <a:spcPts val="1200"/>
              </a:spcAft>
              <a:buNone/>
            </a:pPr>
            <a:r>
              <a:rPr lang="en"/>
              <a:t>}</a:t>
            </a:r>
            <a:endParaRPr>
              <a:solidFill>
                <a:srgbClr val="78909C"/>
              </a:solidFill>
            </a:endParaRPr>
          </a:p>
        </p:txBody>
      </p:sp>
      <p:sp>
        <p:nvSpPr>
          <p:cNvPr id="268" name="Google Shape;268;p48"/>
          <p:cNvSpPr/>
          <p:nvPr/>
        </p:nvSpPr>
        <p:spPr>
          <a:xfrm>
            <a:off x="5881200" y="3637525"/>
            <a:ext cx="2874900" cy="931200"/>
          </a:xfrm>
          <a:prstGeom prst="wedgeRoundRectCallout">
            <a:avLst>
              <a:gd fmla="val -70262" name="adj1"/>
              <a:gd fmla="val -18428" name="adj2"/>
              <a:gd fmla="val 0" name="adj3"/>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აქვე აღწერილი Bean-ის ინექცია მოკლედ - კონსტრუქტორით, მეთოდის გამოძახების გზით.</a:t>
            </a:r>
            <a:endParaRPr>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Types of Bean Injections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Field Injection:</a:t>
            </a:r>
            <a:endParaRPr/>
          </a:p>
        </p:txBody>
      </p:sp>
      <p:sp>
        <p:nvSpPr>
          <p:cNvPr id="279" name="Google Shape;279;p5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კლასის ველით ინექცია</a:t>
            </a:r>
            <a:r>
              <a:rPr lang="en"/>
              <a:t> ჩვენ უკვე ვნახეთ. ამ დროს დამოკიდებულების ინექცია ხდება კლასის ველშივე, </a:t>
            </a:r>
            <a:r>
              <a:rPr lang="en">
                <a:solidFill>
                  <a:srgbClr val="B45F06"/>
                </a:solidFill>
              </a:rPr>
              <a:t>@Autowired</a:t>
            </a:r>
            <a:r>
              <a:rPr lang="en"/>
              <a:t> ანოტაციის დახმარებით:</a:t>
            </a:r>
            <a:endParaRPr/>
          </a:p>
          <a:p>
            <a:pPr indent="0" lvl="0" marL="457200" rtl="0" algn="l">
              <a:spcBef>
                <a:spcPts val="1200"/>
              </a:spcBef>
              <a:spcAft>
                <a:spcPts val="0"/>
              </a:spcAft>
              <a:buNone/>
            </a:pPr>
            <a:r>
              <a:rPr lang="en">
                <a:solidFill>
                  <a:srgbClr val="B45F06"/>
                </a:solidFill>
              </a:rPr>
              <a:t>@Component</a:t>
            </a:r>
            <a:endParaRPr>
              <a:solidFill>
                <a:srgbClr val="B45F06"/>
              </a:solidFill>
            </a:endParaRPr>
          </a:p>
          <a:p>
            <a:pPr indent="0" lvl="0" marL="457200" rtl="0" algn="l">
              <a:spcBef>
                <a:spcPts val="1200"/>
              </a:spcBef>
              <a:spcAft>
                <a:spcPts val="0"/>
              </a:spcAft>
              <a:buNone/>
            </a:pPr>
            <a:r>
              <a:rPr lang="en">
                <a:solidFill>
                  <a:srgbClr val="4A86E8"/>
                </a:solidFill>
              </a:rPr>
              <a:t>public class</a:t>
            </a:r>
            <a:r>
              <a:rPr lang="en"/>
              <a:t> </a:t>
            </a:r>
            <a:r>
              <a:rPr lang="en">
                <a:solidFill>
                  <a:schemeClr val="accent3"/>
                </a:solidFill>
              </a:rPr>
              <a:t>MyZooService </a:t>
            </a:r>
            <a:r>
              <a:rPr lang="en"/>
              <a:t>{</a:t>
            </a:r>
            <a:endParaRPr/>
          </a:p>
          <a:p>
            <a:pPr indent="0" lvl="0" marL="914400" rtl="0" algn="l">
              <a:spcBef>
                <a:spcPts val="1200"/>
              </a:spcBef>
              <a:spcAft>
                <a:spcPts val="0"/>
              </a:spcAft>
              <a:buNone/>
            </a:pPr>
            <a:r>
              <a:rPr lang="en">
                <a:solidFill>
                  <a:srgbClr val="B45F06"/>
                </a:solidFill>
              </a:rPr>
              <a:t>@Autowired</a:t>
            </a:r>
            <a:r>
              <a:rPr lang="en"/>
              <a:t> </a:t>
            </a:r>
            <a:r>
              <a:rPr lang="en">
                <a:solidFill>
                  <a:srgbClr val="4A86E8"/>
                </a:solidFill>
              </a:rPr>
              <a:t>private </a:t>
            </a:r>
            <a:r>
              <a:rPr lang="en">
                <a:solidFill>
                  <a:schemeClr val="accent3"/>
                </a:solidFill>
              </a:rPr>
              <a:t>Cat </a:t>
            </a:r>
            <a:r>
              <a:rPr lang="en">
                <a:solidFill>
                  <a:srgbClr val="9900FF"/>
                </a:solidFill>
              </a:rPr>
              <a:t>cat</a:t>
            </a:r>
            <a:r>
              <a:rPr lang="en"/>
              <a:t>;</a:t>
            </a:r>
            <a:endParaRPr/>
          </a:p>
          <a:p>
            <a:pPr indent="0" lvl="0" marL="914400" rtl="0" algn="l">
              <a:spcBef>
                <a:spcPts val="1200"/>
              </a:spcBef>
              <a:spcAft>
                <a:spcPts val="0"/>
              </a:spcAft>
              <a:buClr>
                <a:schemeClr val="dk1"/>
              </a:buClr>
              <a:buSzPts val="1100"/>
              <a:buFont typeface="Arial"/>
              <a:buNone/>
            </a:pPr>
            <a:r>
              <a:rPr lang="en">
                <a:solidFill>
                  <a:srgbClr val="B45F06"/>
                </a:solidFill>
              </a:rPr>
              <a:t>@Autowired</a:t>
            </a:r>
            <a:r>
              <a:rPr lang="en"/>
              <a:t> </a:t>
            </a:r>
            <a:r>
              <a:rPr lang="en">
                <a:solidFill>
                  <a:srgbClr val="4A86E8"/>
                </a:solidFill>
              </a:rPr>
              <a:t>private </a:t>
            </a:r>
            <a:r>
              <a:rPr lang="en">
                <a:solidFill>
                  <a:schemeClr val="accent3"/>
                </a:solidFill>
              </a:rPr>
              <a:t>Dog </a:t>
            </a:r>
            <a:r>
              <a:rPr lang="en">
                <a:solidFill>
                  <a:srgbClr val="9900FF"/>
                </a:solidFill>
              </a:rPr>
              <a:t>dog</a:t>
            </a:r>
            <a:r>
              <a:rPr lang="en"/>
              <a:t>;</a:t>
            </a:r>
            <a:endParaRPr/>
          </a:p>
          <a:p>
            <a:pPr indent="0" lvl="0" marL="457200" rtl="0" algn="l">
              <a:spcBef>
                <a:spcPts val="1200"/>
              </a:spcBef>
              <a:spcAft>
                <a:spcPts val="1200"/>
              </a:spcAft>
              <a:buNone/>
            </a:pPr>
            <a:r>
              <a:rPr lang="en"/>
              <a: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Setter Injection:</a:t>
            </a:r>
            <a:endParaRPr/>
          </a:p>
        </p:txBody>
      </p:sp>
      <p:sp>
        <p:nvSpPr>
          <p:cNvPr id="285" name="Google Shape;285;p5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სეტერ მეთოდებით</a:t>
            </a:r>
            <a:r>
              <a:rPr lang="en"/>
              <a:t> ინექციის დროს დამოკიდებულებების ინექცია ხორციელდება სეტერ მეთოდების გამოყენებით:</a:t>
            </a:r>
            <a:endParaRPr/>
          </a:p>
          <a:p>
            <a:pPr indent="0" lvl="0" marL="457200" rtl="0" algn="l">
              <a:spcBef>
                <a:spcPts val="1200"/>
              </a:spcBef>
              <a:spcAft>
                <a:spcPts val="0"/>
              </a:spcAft>
              <a:buNone/>
            </a:pPr>
            <a:r>
              <a:rPr lang="en">
                <a:solidFill>
                  <a:srgbClr val="B45F06"/>
                </a:solidFill>
              </a:rPr>
              <a:t>@Component</a:t>
            </a:r>
            <a:endParaRPr>
              <a:solidFill>
                <a:srgbClr val="B45F06"/>
              </a:solidFill>
            </a:endParaRPr>
          </a:p>
          <a:p>
            <a:pPr indent="0" lvl="0" marL="457200" rtl="0" algn="l">
              <a:spcBef>
                <a:spcPts val="1200"/>
              </a:spcBef>
              <a:spcAft>
                <a:spcPts val="0"/>
              </a:spcAft>
              <a:buNone/>
            </a:pPr>
            <a:r>
              <a:rPr lang="en">
                <a:solidFill>
                  <a:srgbClr val="4A86E8"/>
                </a:solidFill>
              </a:rPr>
              <a:t>public class </a:t>
            </a:r>
            <a:r>
              <a:rPr lang="en">
                <a:solidFill>
                  <a:schemeClr val="accent3"/>
                </a:solidFill>
              </a:rPr>
              <a:t>ZooService </a:t>
            </a:r>
            <a:r>
              <a:rPr lang="en"/>
              <a:t>{</a:t>
            </a:r>
            <a:endParaRPr/>
          </a:p>
          <a:p>
            <a:pPr indent="0" lvl="0" marL="914400" rtl="0" algn="l">
              <a:spcBef>
                <a:spcPts val="1200"/>
              </a:spcBef>
              <a:spcAft>
                <a:spcPts val="0"/>
              </a:spcAft>
              <a:buNone/>
            </a:pPr>
            <a:r>
              <a:rPr lang="en">
                <a:solidFill>
                  <a:srgbClr val="4A86E8"/>
                </a:solidFill>
              </a:rPr>
              <a:t>private </a:t>
            </a:r>
            <a:r>
              <a:rPr lang="en">
                <a:solidFill>
                  <a:schemeClr val="accent3"/>
                </a:solidFill>
              </a:rPr>
              <a:t>Duck </a:t>
            </a:r>
            <a:r>
              <a:rPr lang="en">
                <a:solidFill>
                  <a:srgbClr val="9900FF"/>
                </a:solidFill>
              </a:rPr>
              <a:t>duck</a:t>
            </a:r>
            <a:r>
              <a:rPr lang="en"/>
              <a:t>;</a:t>
            </a:r>
            <a:endParaRPr/>
          </a:p>
          <a:p>
            <a:pPr indent="0" lvl="0" marL="914400" rtl="0" algn="l">
              <a:spcBef>
                <a:spcPts val="1200"/>
              </a:spcBef>
              <a:spcAft>
                <a:spcPts val="0"/>
              </a:spcAft>
              <a:buNone/>
            </a:pPr>
            <a:r>
              <a:rPr lang="en">
                <a:solidFill>
                  <a:srgbClr val="B45F06"/>
                </a:solidFill>
              </a:rPr>
              <a:t>@Autowired </a:t>
            </a:r>
            <a:r>
              <a:rPr lang="en">
                <a:solidFill>
                  <a:srgbClr val="4A86E8"/>
                </a:solidFill>
              </a:rPr>
              <a:t>public void</a:t>
            </a:r>
            <a:r>
              <a:rPr lang="en"/>
              <a:t> setDuck(</a:t>
            </a:r>
            <a:r>
              <a:rPr lang="en">
                <a:solidFill>
                  <a:schemeClr val="accent3"/>
                </a:solidFill>
              </a:rPr>
              <a:t>Duck</a:t>
            </a:r>
            <a:r>
              <a:rPr lang="en"/>
              <a:t> duck) { </a:t>
            </a:r>
            <a:r>
              <a:rPr lang="en">
                <a:solidFill>
                  <a:srgbClr val="4A86E8"/>
                </a:solidFill>
              </a:rPr>
              <a:t>this</a:t>
            </a:r>
            <a:r>
              <a:rPr lang="en"/>
              <a:t>.</a:t>
            </a:r>
            <a:r>
              <a:rPr lang="en">
                <a:solidFill>
                  <a:srgbClr val="9900FF"/>
                </a:solidFill>
              </a:rPr>
              <a:t>duck</a:t>
            </a:r>
            <a:r>
              <a:rPr lang="en"/>
              <a:t> = duck; }</a:t>
            </a:r>
            <a:endParaRPr/>
          </a:p>
          <a:p>
            <a:pPr indent="0" lvl="0" marL="457200" rtl="0" algn="l">
              <a:spcBef>
                <a:spcPts val="1200"/>
              </a:spcBef>
              <a:spcAft>
                <a:spcPts val="1200"/>
              </a:spcAft>
              <a:buNone/>
            </a:pPr>
            <a:r>
              <a:rPr lang="en"/>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რა არის MVC?</a:t>
            </a:r>
            <a:endParaRPr/>
          </a:p>
        </p:txBody>
      </p:sp>
      <p:sp>
        <p:nvSpPr>
          <p:cNvPr id="80" name="Google Shape;80;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Model–view–controller</a:t>
            </a:r>
            <a:r>
              <a:rPr lang="en"/>
              <a:t> წარმოადგენს </a:t>
            </a:r>
            <a:r>
              <a:rPr lang="en" u="sng"/>
              <a:t>პროგრამულ დიზაინ პატერნს</a:t>
            </a:r>
            <a:r>
              <a:rPr lang="en"/>
              <a:t>, რომლის მიზანიც არის დაყოს საქმიანობა სამ ურთიერთდაკავშირებულ კომპონენტს შორის:</a:t>
            </a:r>
            <a:endParaRPr/>
          </a:p>
          <a:p>
            <a:pPr indent="-342900" lvl="0" marL="457200" rtl="0" algn="l">
              <a:spcBef>
                <a:spcPts val="1200"/>
              </a:spcBef>
              <a:spcAft>
                <a:spcPts val="0"/>
              </a:spcAft>
              <a:buSzPts val="1800"/>
              <a:buChar char="●"/>
            </a:pPr>
            <a:r>
              <a:rPr b="1" lang="en"/>
              <a:t>Model </a:t>
            </a:r>
            <a:r>
              <a:rPr lang="en"/>
              <a:t>- ინფორმაციის (ან ლოგიკის) მატარებელი ობიექტი.</a:t>
            </a:r>
            <a:endParaRPr/>
          </a:p>
          <a:p>
            <a:pPr indent="-342900" lvl="0" marL="457200" rtl="0" algn="l">
              <a:spcBef>
                <a:spcPts val="0"/>
              </a:spcBef>
              <a:spcAft>
                <a:spcPts val="0"/>
              </a:spcAft>
              <a:buSzPts val="1800"/>
              <a:buChar char="●"/>
            </a:pPr>
            <a:r>
              <a:rPr b="1" lang="en"/>
              <a:t>View </a:t>
            </a:r>
            <a:r>
              <a:rPr lang="en"/>
              <a:t>- ინტერფეისი რომელთანაც ურთიერთობს მომხმარებელი.</a:t>
            </a:r>
            <a:endParaRPr/>
          </a:p>
          <a:p>
            <a:pPr indent="-342900" lvl="0" marL="457200" rtl="0" algn="l">
              <a:spcBef>
                <a:spcPts val="0"/>
              </a:spcBef>
              <a:spcAft>
                <a:spcPts val="0"/>
              </a:spcAft>
              <a:buSzPts val="1800"/>
              <a:buChar char="●"/>
            </a:pPr>
            <a:r>
              <a:rPr b="1" lang="en"/>
              <a:t>Controller </a:t>
            </a:r>
            <a:r>
              <a:rPr lang="en"/>
              <a:t>- პროგრამა რომელიც ზედა ორს აკავშირებს.</a:t>
            </a:r>
            <a:endParaRPr/>
          </a:p>
          <a:p>
            <a:pPr indent="0" lvl="0" marL="0" rtl="0" algn="ctr">
              <a:spcBef>
                <a:spcPts val="1200"/>
              </a:spcBef>
              <a:spcAft>
                <a:spcPts val="1200"/>
              </a:spcAft>
              <a:buNone/>
            </a:pPr>
            <a:r>
              <a:rPr b="1" lang="en"/>
              <a:t>ყველა</a:t>
            </a:r>
            <a:r>
              <a:rPr b="1" lang="en"/>
              <a:t> პროგრამირების ენაში არსებობს MVC ფრეიმვორკები, რომლებიც აიმპლემენტირებენ ამ დიზაინ პატერნს. მსგავსად გვაქვს Spring-შიც…</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Constructor Injection:</a:t>
            </a:r>
            <a:endParaRPr/>
          </a:p>
        </p:txBody>
      </p:sp>
      <p:sp>
        <p:nvSpPr>
          <p:cNvPr id="291" name="Google Shape;291;p5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კონსტრუქტორით ინექციის</a:t>
            </a:r>
            <a:r>
              <a:rPr lang="en"/>
              <a:t> დროს დამოკიდებულებები გადმოგვეცემა კონსტრუქტორის პარამეტრების სახით. </a:t>
            </a:r>
            <a:endParaRPr/>
          </a:p>
          <a:p>
            <a:pPr indent="0" lvl="0" marL="457200" rtl="0" algn="l">
              <a:spcBef>
                <a:spcPts val="1200"/>
              </a:spcBef>
              <a:spcAft>
                <a:spcPts val="0"/>
              </a:spcAft>
              <a:buNone/>
            </a:pPr>
            <a:r>
              <a:rPr lang="en">
                <a:solidFill>
                  <a:srgbClr val="B45F06"/>
                </a:solidFill>
              </a:rPr>
              <a:t>@Component</a:t>
            </a:r>
            <a:endParaRPr>
              <a:solidFill>
                <a:srgbClr val="B45F06"/>
              </a:solidFill>
            </a:endParaRPr>
          </a:p>
          <a:p>
            <a:pPr indent="0" lvl="0" marL="457200" rtl="0" algn="l">
              <a:spcBef>
                <a:spcPts val="1200"/>
              </a:spcBef>
              <a:spcAft>
                <a:spcPts val="0"/>
              </a:spcAft>
              <a:buNone/>
            </a:pPr>
            <a:r>
              <a:rPr lang="en">
                <a:solidFill>
                  <a:srgbClr val="4A86E8"/>
                </a:solidFill>
              </a:rPr>
              <a:t>public class</a:t>
            </a:r>
            <a:r>
              <a:rPr lang="en"/>
              <a:t> </a:t>
            </a:r>
            <a:r>
              <a:rPr lang="en">
                <a:solidFill>
                  <a:schemeClr val="accent3"/>
                </a:solidFill>
              </a:rPr>
              <a:t>MyService </a:t>
            </a:r>
            <a:r>
              <a:rPr lang="en"/>
              <a:t>{</a:t>
            </a:r>
            <a:endParaRPr/>
          </a:p>
          <a:p>
            <a:pPr indent="0" lvl="0" marL="457200" rtl="0" algn="l">
              <a:spcBef>
                <a:spcPts val="1200"/>
              </a:spcBef>
              <a:spcAft>
                <a:spcPts val="0"/>
              </a:spcAft>
              <a:buNone/>
            </a:pPr>
            <a:r>
              <a:rPr lang="en"/>
              <a:t>    </a:t>
            </a:r>
            <a:r>
              <a:rPr lang="en">
                <a:solidFill>
                  <a:srgbClr val="4A86E8"/>
                </a:solidFill>
              </a:rPr>
              <a:t>private final</a:t>
            </a:r>
            <a:r>
              <a:rPr lang="en"/>
              <a:t> </a:t>
            </a:r>
            <a:r>
              <a:rPr lang="en">
                <a:solidFill>
                  <a:schemeClr val="accent3"/>
                </a:solidFill>
              </a:rPr>
              <a:t>B</a:t>
            </a:r>
            <a:r>
              <a:rPr lang="en"/>
              <a:t> </a:t>
            </a:r>
            <a:r>
              <a:rPr lang="en">
                <a:solidFill>
                  <a:srgbClr val="9900FF"/>
                </a:solidFill>
              </a:rPr>
              <a:t>b</a:t>
            </a:r>
            <a:r>
              <a:rPr lang="en"/>
              <a:t>;</a:t>
            </a:r>
            <a:endParaRPr/>
          </a:p>
          <a:p>
            <a:pPr indent="0" lvl="0" marL="457200" rtl="0" algn="l">
              <a:spcBef>
                <a:spcPts val="1200"/>
              </a:spcBef>
              <a:spcAft>
                <a:spcPts val="0"/>
              </a:spcAft>
              <a:buNone/>
            </a:pPr>
            <a:r>
              <a:rPr lang="en"/>
              <a:t>    </a:t>
            </a:r>
            <a:r>
              <a:rPr lang="en">
                <a:solidFill>
                  <a:srgbClr val="78909C"/>
                </a:solidFill>
              </a:rPr>
              <a:t>/* @Autowired */</a:t>
            </a:r>
            <a:r>
              <a:rPr lang="en"/>
              <a:t> </a:t>
            </a:r>
            <a:r>
              <a:rPr lang="en">
                <a:solidFill>
                  <a:srgbClr val="4A86E8"/>
                </a:solidFill>
              </a:rPr>
              <a:t>public </a:t>
            </a:r>
            <a:r>
              <a:rPr lang="en">
                <a:solidFill>
                  <a:schemeClr val="accent3"/>
                </a:solidFill>
              </a:rPr>
              <a:t>MyService</a:t>
            </a:r>
            <a:r>
              <a:rPr lang="en"/>
              <a:t>(</a:t>
            </a:r>
            <a:r>
              <a:rPr lang="en">
                <a:solidFill>
                  <a:schemeClr val="accent3"/>
                </a:solidFill>
              </a:rPr>
              <a:t>B</a:t>
            </a:r>
            <a:r>
              <a:rPr lang="en"/>
              <a:t> b) { </a:t>
            </a:r>
            <a:r>
              <a:rPr lang="en">
                <a:solidFill>
                  <a:srgbClr val="4A86E8"/>
                </a:solidFill>
              </a:rPr>
              <a:t>this</a:t>
            </a:r>
            <a:r>
              <a:rPr lang="en"/>
              <a:t>.</a:t>
            </a:r>
            <a:r>
              <a:rPr lang="en">
                <a:solidFill>
                  <a:srgbClr val="9900FF"/>
                </a:solidFill>
              </a:rPr>
              <a:t>b</a:t>
            </a:r>
            <a:r>
              <a:rPr lang="en"/>
              <a:t> = b; }</a:t>
            </a:r>
            <a:endParaRPr/>
          </a:p>
          <a:p>
            <a:pPr indent="0" lvl="0" marL="457200" rtl="0" algn="l">
              <a:spcBef>
                <a:spcPts val="1200"/>
              </a:spcBef>
              <a:spcAft>
                <a:spcPts val="1200"/>
              </a:spcAft>
              <a:buNone/>
            </a:pPr>
            <a:r>
              <a:rPr lang="en"/>
              <a:t>} </a:t>
            </a:r>
            <a:r>
              <a:rPr lang="en">
                <a:solidFill>
                  <a:srgbClr val="78909C"/>
                </a:solidFill>
              </a:rPr>
              <a:t>// ერთი კონსტრუქტორის შემთხვევაში @Autowired აუცილებელი არაა!</a:t>
            </a:r>
            <a:endParaRPr>
              <a:solidFill>
                <a:srgbClr val="78909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Interface Type in DI</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Injecting using Interface Type</a:t>
            </a:r>
            <a:endParaRPr/>
          </a:p>
        </p:txBody>
      </p:sp>
      <p:sp>
        <p:nvSpPr>
          <p:cNvPr id="302" name="Google Shape;302;p5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ჩვენ შეგვიძლია განვსაზღვროთ ინტერფეისი და მისი მაიმპლემენტირებელი Bean-ი, რომელსაც შემგდომ გამოვიყენებთ ინექციის დროს, სხვა ბინში:</a:t>
            </a:r>
            <a:endParaRPr/>
          </a:p>
          <a:p>
            <a:pPr indent="0" lvl="0" marL="457200" rtl="0" algn="l">
              <a:spcBef>
                <a:spcPts val="1200"/>
              </a:spcBef>
              <a:spcAft>
                <a:spcPts val="0"/>
              </a:spcAft>
              <a:buNone/>
            </a:pPr>
            <a:r>
              <a:rPr lang="en">
                <a:solidFill>
                  <a:schemeClr val="accent1"/>
                </a:solidFill>
              </a:rPr>
              <a:t>public </a:t>
            </a:r>
            <a:r>
              <a:rPr lang="en">
                <a:solidFill>
                  <a:schemeClr val="accent1"/>
                </a:solidFill>
              </a:rPr>
              <a:t>interface</a:t>
            </a:r>
            <a:r>
              <a:rPr lang="en"/>
              <a:t> </a:t>
            </a:r>
            <a:r>
              <a:rPr b="1" lang="en">
                <a:solidFill>
                  <a:schemeClr val="accent3"/>
                </a:solidFill>
              </a:rPr>
              <a:t>Animal </a:t>
            </a:r>
            <a:r>
              <a:rPr lang="en"/>
              <a:t>{    String sound();    }</a:t>
            </a:r>
            <a:endParaRPr/>
          </a:p>
          <a:p>
            <a:pPr indent="0" lvl="0" marL="457200" rtl="0" algn="l">
              <a:spcBef>
                <a:spcPts val="1200"/>
              </a:spcBef>
              <a:spcAft>
                <a:spcPts val="0"/>
              </a:spcAft>
              <a:buNone/>
            </a:pPr>
            <a:r>
              <a:rPr lang="en">
                <a:solidFill>
                  <a:srgbClr val="B45F06"/>
                </a:solidFill>
              </a:rPr>
              <a:t>@Component</a:t>
            </a:r>
            <a:r>
              <a:rPr lang="en"/>
              <a:t> </a:t>
            </a:r>
            <a:r>
              <a:rPr lang="en">
                <a:solidFill>
                  <a:schemeClr val="accent1"/>
                </a:solidFill>
              </a:rPr>
              <a:t>class </a:t>
            </a:r>
            <a:r>
              <a:rPr lang="en" u="sng">
                <a:solidFill>
                  <a:schemeClr val="accent5"/>
                </a:solidFill>
              </a:rPr>
              <a:t>Dog</a:t>
            </a:r>
            <a:r>
              <a:rPr lang="en">
                <a:solidFill>
                  <a:schemeClr val="accent5"/>
                </a:solidFill>
              </a:rPr>
              <a:t> </a:t>
            </a:r>
            <a:r>
              <a:rPr lang="en">
                <a:solidFill>
                  <a:schemeClr val="accent1"/>
                </a:solidFill>
              </a:rPr>
              <a:t>implements </a:t>
            </a:r>
            <a:r>
              <a:rPr b="1" lang="en">
                <a:solidFill>
                  <a:schemeClr val="accent3"/>
                </a:solidFill>
              </a:rPr>
              <a:t>Animal </a:t>
            </a:r>
            <a:r>
              <a:rPr lang="en"/>
              <a:t>{ … }</a:t>
            </a:r>
            <a:endParaRPr/>
          </a:p>
          <a:p>
            <a:pPr indent="0" lvl="0" marL="457200" rtl="0" algn="l">
              <a:spcBef>
                <a:spcPts val="1200"/>
              </a:spcBef>
              <a:spcAft>
                <a:spcPts val="0"/>
              </a:spcAft>
              <a:buNone/>
            </a:pPr>
            <a:r>
              <a:rPr lang="en">
                <a:solidFill>
                  <a:srgbClr val="B45F06"/>
                </a:solidFill>
              </a:rPr>
              <a:t>@Component</a:t>
            </a:r>
            <a:r>
              <a:rPr lang="en"/>
              <a:t> </a:t>
            </a:r>
            <a:r>
              <a:rPr lang="en">
                <a:solidFill>
                  <a:schemeClr val="accent1"/>
                </a:solidFill>
              </a:rPr>
              <a:t>class </a:t>
            </a:r>
            <a:r>
              <a:rPr lang="en">
                <a:solidFill>
                  <a:schemeClr val="accent5"/>
                </a:solidFill>
              </a:rPr>
              <a:t>Zoo </a:t>
            </a:r>
            <a:r>
              <a:rPr lang="en"/>
              <a:t>{ </a:t>
            </a:r>
            <a:r>
              <a:rPr lang="en">
                <a:solidFill>
                  <a:srgbClr val="B45F06"/>
                </a:solidFill>
              </a:rPr>
              <a:t>@Autowired</a:t>
            </a:r>
            <a:r>
              <a:rPr lang="en"/>
              <a:t> </a:t>
            </a:r>
            <a:r>
              <a:rPr lang="en">
                <a:solidFill>
                  <a:schemeClr val="accent1"/>
                </a:solidFill>
              </a:rPr>
              <a:t>private </a:t>
            </a:r>
            <a:r>
              <a:rPr b="1" lang="en">
                <a:solidFill>
                  <a:schemeClr val="accent3"/>
                </a:solidFill>
              </a:rPr>
              <a:t>Animal </a:t>
            </a:r>
            <a:r>
              <a:rPr lang="en">
                <a:solidFill>
                  <a:srgbClr val="9900FF"/>
                </a:solidFill>
              </a:rPr>
              <a:t>animal</a:t>
            </a:r>
            <a:r>
              <a:rPr lang="en"/>
              <a:t>; }</a:t>
            </a:r>
            <a:endParaRPr/>
          </a:p>
          <a:p>
            <a:pPr indent="0" lvl="0" marL="0" rtl="0" algn="ctr">
              <a:spcBef>
                <a:spcPts val="1200"/>
              </a:spcBef>
              <a:spcAft>
                <a:spcPts val="1200"/>
              </a:spcAft>
              <a:buNone/>
            </a:pPr>
            <a:r>
              <a:rPr b="1" lang="en"/>
              <a:t>კი მაგრამ, რა მოხდება თუ ამ ინტერფეისის მაიმპლემენტირებელი ერთზე მეტი ბინი გვექნება?! მაგ: </a:t>
            </a:r>
            <a:r>
              <a:rPr b="1" lang="en">
                <a:solidFill>
                  <a:schemeClr val="accent5"/>
                </a:solidFill>
              </a:rPr>
              <a:t>Cat</a:t>
            </a:r>
            <a:r>
              <a:rPr b="1" lang="en"/>
              <a:t>, </a:t>
            </a:r>
            <a:r>
              <a:rPr b="1" lang="en">
                <a:solidFill>
                  <a:schemeClr val="accent5"/>
                </a:solidFill>
              </a:rPr>
              <a:t>Tiger </a:t>
            </a:r>
            <a:r>
              <a:rPr b="1" lang="en"/>
              <a:t>და ა.შ.</a:t>
            </a:r>
            <a:endParaRPr b="1"/>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რა ხდება თუ </a:t>
            </a:r>
            <a:r>
              <a:rPr lang="en"/>
              <a:t>ორი იგივე ტიპის ბინი გვაქვს?</a:t>
            </a:r>
            <a:endParaRPr/>
          </a:p>
        </p:txBody>
      </p:sp>
      <p:sp>
        <p:nvSpPr>
          <p:cNvPr id="308" name="Google Shape;308;p5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წარმოიქმნება </a:t>
            </a:r>
            <a:r>
              <a:rPr lang="en"/>
              <a:t>ბუნდოვნება</a:t>
            </a:r>
            <a:r>
              <a:rPr lang="en"/>
              <a:t>, რომლის მოგვარებაც შეიძლება ორნაირად:</a:t>
            </a:r>
            <a:endParaRPr/>
          </a:p>
        </p:txBody>
      </p:sp>
      <p:graphicFrame>
        <p:nvGraphicFramePr>
          <p:cNvPr id="309" name="Google Shape;309;p55"/>
          <p:cNvGraphicFramePr/>
          <p:nvPr/>
        </p:nvGraphicFramePr>
        <p:xfrm>
          <a:off x="311700" y="2100125"/>
          <a:ext cx="3000000" cy="3000000"/>
        </p:xfrm>
        <a:graphic>
          <a:graphicData uri="http://schemas.openxmlformats.org/drawingml/2006/table">
            <a:tbl>
              <a:tblPr>
                <a:noFill/>
                <a:tableStyleId>{8EFBCFA4-E084-41B4-86FB-F8EB201B2E6B}</a:tableStyleId>
              </a:tblPr>
              <a:tblGrid>
                <a:gridCol w="4260300"/>
                <a:gridCol w="4260300"/>
              </a:tblGrid>
              <a:tr h="335950">
                <a:tc>
                  <a:txBody>
                    <a:bodyPr/>
                    <a:lstStyle/>
                    <a:p>
                      <a:pPr indent="0" lvl="0" marL="0" rtl="0" algn="ctr">
                        <a:spcBef>
                          <a:spcPts val="0"/>
                        </a:spcBef>
                        <a:spcAft>
                          <a:spcPts val="0"/>
                        </a:spcAft>
                        <a:buClr>
                          <a:schemeClr val="dk1"/>
                        </a:buClr>
                        <a:buSzPts val="1100"/>
                        <a:buFont typeface="Arial"/>
                        <a:buNone/>
                      </a:pPr>
                      <a:r>
                        <a:rPr b="1" lang="en" sz="1600">
                          <a:solidFill>
                            <a:schemeClr val="dk1"/>
                          </a:solidFill>
                        </a:rPr>
                        <a:t>@Primary Annotation</a:t>
                      </a:r>
                      <a:endParaRPr b="1" sz="1600"/>
                    </a:p>
                  </a:txBody>
                  <a:tcPr marT="91425" marB="91425" marR="91425" marL="91425"/>
                </a:tc>
                <a:tc>
                  <a:txBody>
                    <a:bodyPr/>
                    <a:lstStyle/>
                    <a:p>
                      <a:pPr indent="0" lvl="0" marL="0" rtl="0" algn="ctr">
                        <a:spcBef>
                          <a:spcPts val="0"/>
                        </a:spcBef>
                        <a:spcAft>
                          <a:spcPts val="0"/>
                        </a:spcAft>
                        <a:buNone/>
                      </a:pPr>
                      <a:r>
                        <a:rPr b="1" lang="en" sz="1600"/>
                        <a:t>@Qualifier Annotation</a:t>
                      </a:r>
                      <a:endParaRPr b="1" sz="1600"/>
                    </a:p>
                  </a:txBody>
                  <a:tcPr marT="91425" marB="91425" marR="91425" marL="91425"/>
                </a:tc>
              </a:tr>
              <a:tr h="585550">
                <a:tc>
                  <a:txBody>
                    <a:bodyPr/>
                    <a:lstStyle/>
                    <a:p>
                      <a:pPr indent="0" lvl="0" marL="0" rtl="0" algn="l">
                        <a:spcBef>
                          <a:spcPts val="0"/>
                        </a:spcBef>
                        <a:spcAft>
                          <a:spcPts val="0"/>
                        </a:spcAft>
                        <a:buNone/>
                      </a:pPr>
                      <a:r>
                        <a:rPr lang="en" sz="1500">
                          <a:solidFill>
                            <a:schemeClr val="dk1"/>
                          </a:solidFill>
                        </a:rPr>
                        <a:t>Mark one bean with @Primary to designate it as the default choice when no qualifier is specified</a:t>
                      </a:r>
                      <a:endParaRPr sz="1500">
                        <a:solidFill>
                          <a:schemeClr val="dk1"/>
                        </a:solidFill>
                      </a:endParaRPr>
                    </a:p>
                    <a:p>
                      <a:pPr indent="0" lvl="0" marL="0" rtl="0" algn="l">
                        <a:spcBef>
                          <a:spcPts val="0"/>
                        </a:spcBef>
                        <a:spcAft>
                          <a:spcPts val="0"/>
                        </a:spcAft>
                        <a:buNone/>
                      </a:pPr>
                      <a:r>
                        <a:rPr lang="en" sz="1500">
                          <a:solidFill>
                            <a:schemeClr val="dk1"/>
                          </a:solidFill>
                        </a:rPr>
                        <a:t>(or </a:t>
                      </a:r>
                      <a:r>
                        <a:rPr b="1" lang="en" sz="1500">
                          <a:solidFill>
                            <a:schemeClr val="dk1"/>
                          </a:solidFill>
                        </a:rPr>
                        <a:t>@Fallback</a:t>
                      </a:r>
                      <a:r>
                        <a:rPr lang="en" sz="1500">
                          <a:solidFill>
                            <a:schemeClr val="dk1"/>
                          </a:solidFill>
                        </a:rPr>
                        <a:t>,</a:t>
                      </a:r>
                      <a:r>
                        <a:rPr lang="en" sz="1500">
                          <a:solidFill>
                            <a:schemeClr val="dk1"/>
                          </a:solidFill>
                        </a:rPr>
                        <a:t> which is </a:t>
                      </a:r>
                      <a:r>
                        <a:rPr lang="en" sz="1500">
                          <a:solidFill>
                            <a:schemeClr val="dk1"/>
                          </a:solidFill>
                        </a:rPr>
                        <a:t>opposite </a:t>
                      </a:r>
                      <a:r>
                        <a:rPr lang="en" sz="1500">
                          <a:solidFill>
                            <a:schemeClr val="dk1"/>
                          </a:solidFill>
                        </a:rPr>
                        <a:t>of @Primary).</a:t>
                      </a:r>
                      <a:endParaRPr sz="1500">
                        <a:solidFill>
                          <a:schemeClr val="dk1"/>
                        </a:solidFill>
                      </a:endParaRPr>
                    </a:p>
                  </a:txBody>
                  <a:tcPr marT="91425" marB="91425" marR="91425" marL="91425" anchor="ctr"/>
                </a:tc>
                <a:tc>
                  <a:txBody>
                    <a:bodyPr/>
                    <a:lstStyle/>
                    <a:p>
                      <a:pPr indent="0" lvl="0" marL="0" rtl="0" algn="l">
                        <a:spcBef>
                          <a:spcPts val="0"/>
                        </a:spcBef>
                        <a:spcAft>
                          <a:spcPts val="0"/>
                        </a:spcAft>
                        <a:buNone/>
                      </a:pPr>
                      <a:r>
                        <a:rPr lang="en" sz="1500">
                          <a:solidFill>
                            <a:schemeClr val="dk1"/>
                          </a:solidFill>
                        </a:rPr>
                        <a:t>Use @Qualifier alongside @Autowired to specify the bean name you want injected.</a:t>
                      </a:r>
                      <a:endParaRPr sz="1500">
                        <a:solidFill>
                          <a:schemeClr val="dk1"/>
                        </a:solidFill>
                      </a:endParaRPr>
                    </a:p>
                  </a:txBody>
                  <a:tcPr marT="91425" marB="91425" marR="91425" marL="91425"/>
                </a:tc>
              </a:tr>
              <a:tr h="1344625">
                <a:tc>
                  <a:txBody>
                    <a:bodyPr/>
                    <a:lstStyle/>
                    <a:p>
                      <a:pPr indent="0" lvl="0" marL="0" rtl="0" algn="l">
                        <a:spcBef>
                          <a:spcPts val="0"/>
                        </a:spcBef>
                        <a:spcAft>
                          <a:spcPts val="0"/>
                        </a:spcAft>
                        <a:buNone/>
                      </a:pPr>
                      <a:r>
                        <a:rPr lang="en" sz="1500">
                          <a:solidFill>
                            <a:srgbClr val="B45F06"/>
                          </a:solidFill>
                        </a:rPr>
                        <a:t>@Component</a:t>
                      </a:r>
                      <a:endParaRPr sz="1500">
                        <a:solidFill>
                          <a:srgbClr val="B45F06"/>
                        </a:solidFill>
                      </a:endParaRPr>
                    </a:p>
                    <a:p>
                      <a:pPr indent="0" lvl="0" marL="0" rtl="0" algn="l">
                        <a:spcBef>
                          <a:spcPts val="0"/>
                        </a:spcBef>
                        <a:spcAft>
                          <a:spcPts val="0"/>
                        </a:spcAft>
                        <a:buNone/>
                      </a:pPr>
                      <a:r>
                        <a:rPr b="1" lang="en" sz="1500">
                          <a:solidFill>
                            <a:srgbClr val="B45F06"/>
                          </a:solidFill>
                        </a:rPr>
                        <a:t>@Primary</a:t>
                      </a:r>
                      <a:endParaRPr b="1" sz="1500">
                        <a:solidFill>
                          <a:srgbClr val="B45F06"/>
                        </a:solidFill>
                      </a:endParaRPr>
                    </a:p>
                    <a:p>
                      <a:pPr indent="0" lvl="0" marL="0" rtl="0" algn="l">
                        <a:spcBef>
                          <a:spcPts val="0"/>
                        </a:spcBef>
                        <a:spcAft>
                          <a:spcPts val="0"/>
                        </a:spcAft>
                        <a:buNone/>
                      </a:pPr>
                      <a:r>
                        <a:rPr lang="en" sz="1500">
                          <a:solidFill>
                            <a:schemeClr val="accent1"/>
                          </a:solidFill>
                        </a:rPr>
                        <a:t>public class</a:t>
                      </a:r>
                      <a:r>
                        <a:rPr lang="en" sz="1500">
                          <a:solidFill>
                            <a:schemeClr val="dk2"/>
                          </a:solidFill>
                        </a:rPr>
                        <a:t> </a:t>
                      </a:r>
                      <a:r>
                        <a:rPr lang="en" sz="1500">
                          <a:solidFill>
                            <a:schemeClr val="accent5"/>
                          </a:solidFill>
                        </a:rPr>
                        <a:t>HP204 </a:t>
                      </a:r>
                      <a:r>
                        <a:rPr lang="en" sz="1500">
                          <a:solidFill>
                            <a:schemeClr val="accent1"/>
                          </a:solidFill>
                        </a:rPr>
                        <a:t>implements </a:t>
                      </a:r>
                      <a:r>
                        <a:rPr lang="en" sz="1500">
                          <a:solidFill>
                            <a:schemeClr val="accent5"/>
                          </a:solidFill>
                        </a:rPr>
                        <a:t>Printer </a:t>
                      </a:r>
                      <a:r>
                        <a:rPr lang="en" sz="1500">
                          <a:solidFill>
                            <a:schemeClr val="dk2"/>
                          </a:solidFill>
                        </a:rPr>
                        <a:t>{</a:t>
                      </a:r>
                      <a:endParaRPr sz="1500">
                        <a:solidFill>
                          <a:schemeClr val="dk2"/>
                        </a:solidFill>
                      </a:endParaRPr>
                    </a:p>
                    <a:p>
                      <a:pPr indent="0" lvl="0" marL="0" rtl="0" algn="l">
                        <a:spcBef>
                          <a:spcPts val="0"/>
                        </a:spcBef>
                        <a:spcAft>
                          <a:spcPts val="0"/>
                        </a:spcAft>
                        <a:buNone/>
                      </a:pPr>
                      <a:r>
                        <a:rPr lang="en" sz="1500">
                          <a:solidFill>
                            <a:schemeClr val="dk2"/>
                          </a:solidFill>
                        </a:rPr>
                        <a:t>    …</a:t>
                      </a:r>
                      <a:endParaRPr sz="1500">
                        <a:solidFill>
                          <a:schemeClr val="dk2"/>
                        </a:solidFill>
                      </a:endParaRPr>
                    </a:p>
                    <a:p>
                      <a:pPr indent="0" lvl="0" marL="0" rtl="0" algn="l">
                        <a:spcBef>
                          <a:spcPts val="0"/>
                        </a:spcBef>
                        <a:spcAft>
                          <a:spcPts val="0"/>
                        </a:spcAft>
                        <a:buNone/>
                      </a:pPr>
                      <a:r>
                        <a:rPr lang="en" sz="1500">
                          <a:solidFill>
                            <a:schemeClr val="dk2"/>
                          </a:solidFill>
                        </a:rPr>
                        <a:t>}</a:t>
                      </a:r>
                      <a:endParaRPr sz="1500"/>
                    </a:p>
                  </a:txBody>
                  <a:tcPr marT="91425" marB="91425" marR="91425" marL="91425"/>
                </a:tc>
                <a:tc>
                  <a:txBody>
                    <a:bodyPr/>
                    <a:lstStyle/>
                    <a:p>
                      <a:pPr indent="0" lvl="0" marL="0" rtl="0" algn="l">
                        <a:spcBef>
                          <a:spcPts val="0"/>
                        </a:spcBef>
                        <a:spcAft>
                          <a:spcPts val="0"/>
                        </a:spcAft>
                        <a:buNone/>
                      </a:pPr>
                      <a:r>
                        <a:rPr lang="en" sz="1500">
                          <a:solidFill>
                            <a:srgbClr val="B45F06"/>
                          </a:solidFill>
                        </a:rPr>
                        <a:t>@Autowired</a:t>
                      </a:r>
                      <a:endParaRPr sz="1500">
                        <a:solidFill>
                          <a:srgbClr val="B45F06"/>
                        </a:solidFill>
                      </a:endParaRPr>
                    </a:p>
                    <a:p>
                      <a:pPr indent="0" lvl="0" marL="0" rtl="0" algn="l">
                        <a:spcBef>
                          <a:spcPts val="0"/>
                        </a:spcBef>
                        <a:spcAft>
                          <a:spcPts val="0"/>
                        </a:spcAft>
                        <a:buNone/>
                      </a:pPr>
                      <a:r>
                        <a:rPr b="1" lang="en" sz="1500">
                          <a:solidFill>
                            <a:srgbClr val="B45F06"/>
                          </a:solidFill>
                        </a:rPr>
                        <a:t>@Qualifier</a:t>
                      </a:r>
                      <a:r>
                        <a:rPr lang="en" sz="1500">
                          <a:solidFill>
                            <a:schemeClr val="dk2"/>
                          </a:solidFill>
                        </a:rPr>
                        <a:t>(</a:t>
                      </a:r>
                      <a:r>
                        <a:rPr lang="en" sz="1500">
                          <a:solidFill>
                            <a:srgbClr val="980000"/>
                          </a:solidFill>
                        </a:rPr>
                        <a:t>"xerox101"</a:t>
                      </a:r>
                      <a:r>
                        <a:rPr lang="en" sz="1500">
                          <a:solidFill>
                            <a:schemeClr val="dk2"/>
                          </a:solidFill>
                        </a:rPr>
                        <a:t>)</a:t>
                      </a:r>
                      <a:endParaRPr sz="1500">
                        <a:solidFill>
                          <a:schemeClr val="dk2"/>
                        </a:solidFill>
                      </a:endParaRPr>
                    </a:p>
                    <a:p>
                      <a:pPr indent="0" lvl="0" marL="0" rtl="0" algn="l">
                        <a:spcBef>
                          <a:spcPts val="0"/>
                        </a:spcBef>
                        <a:spcAft>
                          <a:spcPts val="0"/>
                        </a:spcAft>
                        <a:buNone/>
                      </a:pPr>
                      <a:r>
                        <a:rPr lang="en" sz="1500">
                          <a:solidFill>
                            <a:schemeClr val="accent1"/>
                          </a:solidFill>
                        </a:rPr>
                        <a:t>private </a:t>
                      </a:r>
                      <a:r>
                        <a:rPr lang="en" sz="1500">
                          <a:solidFill>
                            <a:schemeClr val="accent5"/>
                          </a:solidFill>
                        </a:rPr>
                        <a:t>Printer </a:t>
                      </a:r>
                      <a:r>
                        <a:rPr lang="en" sz="1500">
                          <a:solidFill>
                            <a:srgbClr val="9900FF"/>
                          </a:solidFill>
                        </a:rPr>
                        <a:t>myBean</a:t>
                      </a:r>
                      <a:r>
                        <a:rPr lang="en" sz="1500">
                          <a:solidFill>
                            <a:schemeClr val="dk2"/>
                          </a:solidFill>
                        </a:rPr>
                        <a:t>;</a:t>
                      </a:r>
                      <a:endParaRPr sz="1500">
                        <a:solidFill>
                          <a:schemeClr val="dk2"/>
                        </a:solidFill>
                      </a:endParaRPr>
                    </a:p>
                    <a:p>
                      <a:pPr indent="0" lvl="0" marL="0" rtl="0" algn="l">
                        <a:spcBef>
                          <a:spcPts val="0"/>
                        </a:spcBef>
                        <a:spcAft>
                          <a:spcPts val="0"/>
                        </a:spcAft>
                        <a:buNone/>
                      </a:pPr>
                      <a:r>
                        <a:rPr lang="en" sz="1500">
                          <a:solidFill>
                            <a:schemeClr val="dk2"/>
                          </a:solidFill>
                        </a:rPr>
                        <a:t>…</a:t>
                      </a:r>
                      <a:endParaRPr sz="1500">
                        <a:solidFill>
                          <a:schemeClr val="dk2"/>
                        </a:solidFill>
                      </a:endParaRPr>
                    </a:p>
                  </a:txBody>
                  <a:tcPr marT="91425" marB="91425" marR="91425" marL="9142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Beans have Names? (Here, </a:t>
            </a:r>
            <a:r>
              <a:rPr lang="en"/>
              <a:t>beanie, beanie…)</a:t>
            </a:r>
            <a:endParaRPr/>
          </a:p>
        </p:txBody>
      </p:sp>
      <p:sp>
        <p:nvSpPr>
          <p:cNvPr id="315" name="Google Shape;315;p5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ყოველ Bean-ს გააჩნია საკუთარი </a:t>
            </a:r>
            <a:r>
              <a:rPr b="1" lang="en"/>
              <a:t>უნიკალური სახელი</a:t>
            </a:r>
            <a:r>
              <a:rPr lang="en"/>
              <a:t>. თუ მათ სახელებს </a:t>
            </a:r>
            <a:r>
              <a:rPr lang="en" u="sng"/>
              <a:t>არ დავარქმევთ</a:t>
            </a:r>
            <a:r>
              <a:rPr lang="en"/>
              <a:t>: </a:t>
            </a:r>
            <a:r>
              <a:rPr lang="en">
                <a:solidFill>
                  <a:srgbClr val="B45F06"/>
                </a:solidFill>
              </a:rPr>
              <a:t>@Component</a:t>
            </a:r>
            <a:r>
              <a:rPr lang="en"/>
              <a:t>(</a:t>
            </a:r>
            <a:r>
              <a:rPr lang="en">
                <a:solidFill>
                  <a:srgbClr val="980000"/>
                </a:solidFill>
              </a:rPr>
              <a:t>"dog"</a:t>
            </a:r>
            <a:r>
              <a:rPr lang="en"/>
              <a:t>) ან </a:t>
            </a:r>
            <a:r>
              <a:rPr lang="en">
                <a:solidFill>
                  <a:srgbClr val="B45F06"/>
                </a:solidFill>
              </a:rPr>
              <a:t>@Qualifier</a:t>
            </a:r>
            <a:r>
              <a:rPr lang="en"/>
              <a:t>(</a:t>
            </a:r>
            <a:r>
              <a:rPr lang="en">
                <a:solidFill>
                  <a:srgbClr val="980000"/>
                </a:solidFill>
              </a:rPr>
              <a:t>"dog"</a:t>
            </a:r>
            <a:r>
              <a:rPr lang="en"/>
              <a:t>) ანოტაციებით, მაშინ მათ სახელი დაერქმევათ ავტომატურად, შემდეგი წესის მიხედვით:</a:t>
            </a:r>
            <a:endParaRPr/>
          </a:p>
          <a:p>
            <a:pPr indent="-334327" lvl="0" marL="457200" rtl="0" algn="l">
              <a:spcBef>
                <a:spcPts val="1200"/>
              </a:spcBef>
              <a:spcAft>
                <a:spcPts val="0"/>
              </a:spcAft>
              <a:buSzPct val="100000"/>
              <a:buAutoNum type="arabicPeriod"/>
            </a:pPr>
            <a:r>
              <a:rPr lang="en"/>
              <a:t>კლასის სახით აღწერისას (მაგ: </a:t>
            </a:r>
            <a:r>
              <a:rPr lang="en">
                <a:solidFill>
                  <a:srgbClr val="B45F06"/>
                </a:solidFill>
              </a:rPr>
              <a:t>@Component</a:t>
            </a:r>
            <a:r>
              <a:rPr lang="en"/>
              <a:t> ანოტაციით</a:t>
            </a:r>
            <a:r>
              <a:rPr lang="en"/>
              <a:t>) </a:t>
            </a:r>
            <a:r>
              <a:rPr lang="en"/>
              <a:t>Bean-ის სახელი იქნება კლასის სახელი, დაწყებული პატარა ასოთი. </a:t>
            </a:r>
            <a:endParaRPr/>
          </a:p>
          <a:p>
            <a:pPr indent="0" lvl="0" marL="914400" rtl="0" algn="l">
              <a:spcBef>
                <a:spcPts val="1200"/>
              </a:spcBef>
              <a:spcAft>
                <a:spcPts val="0"/>
              </a:spcAft>
              <a:buNone/>
            </a:pPr>
            <a:r>
              <a:rPr lang="en"/>
              <a:t>მაგ: </a:t>
            </a:r>
            <a:r>
              <a:rPr lang="en">
                <a:solidFill>
                  <a:schemeClr val="accent3"/>
                </a:solidFill>
              </a:rPr>
              <a:t>Dog </a:t>
            </a:r>
            <a:r>
              <a:rPr lang="en"/>
              <a:t>იქნება </a:t>
            </a:r>
            <a:r>
              <a:rPr lang="en">
                <a:solidFill>
                  <a:srgbClr val="980000"/>
                </a:solidFill>
              </a:rPr>
              <a:t>"dog"</a:t>
            </a:r>
            <a:r>
              <a:rPr lang="en"/>
              <a:t>, </a:t>
            </a:r>
            <a:r>
              <a:rPr lang="en">
                <a:solidFill>
                  <a:schemeClr val="accent3"/>
                </a:solidFill>
              </a:rPr>
              <a:t>ZooKeeper</a:t>
            </a:r>
            <a:r>
              <a:rPr lang="en"/>
              <a:t>-ის შემთხვევაში კი იქნება </a:t>
            </a:r>
            <a:r>
              <a:rPr lang="en">
                <a:solidFill>
                  <a:srgbClr val="980000"/>
                </a:solidFill>
              </a:rPr>
              <a:t>"zooKeeper"</a:t>
            </a:r>
            <a:r>
              <a:rPr lang="en"/>
              <a:t>.</a:t>
            </a:r>
            <a:endParaRPr/>
          </a:p>
          <a:p>
            <a:pPr indent="-334327" lvl="0" marL="457200" rtl="0" algn="l">
              <a:spcBef>
                <a:spcPts val="1200"/>
              </a:spcBef>
              <a:spcAft>
                <a:spcPts val="0"/>
              </a:spcAft>
              <a:buSzPct val="100000"/>
              <a:buAutoNum type="arabicPeriod"/>
            </a:pPr>
            <a:r>
              <a:rPr lang="en"/>
              <a:t>მეთოდის სახით აღწერისას (</a:t>
            </a:r>
            <a:r>
              <a:rPr lang="en">
                <a:solidFill>
                  <a:srgbClr val="B45F06"/>
                </a:solidFill>
              </a:rPr>
              <a:t>@Bean</a:t>
            </a:r>
            <a:r>
              <a:rPr lang="en"/>
              <a:t> ანოტაციით) Bean-ის სახელი იქნება ამ მეთოდის სახელი.</a:t>
            </a:r>
            <a:endParaRPr/>
          </a:p>
          <a:p>
            <a:pPr indent="0" lvl="0" marL="914400" rtl="0" algn="l">
              <a:spcBef>
                <a:spcPts val="1200"/>
              </a:spcBef>
              <a:spcAft>
                <a:spcPts val="1200"/>
              </a:spcAft>
              <a:buNone/>
            </a:pPr>
            <a:r>
              <a:rPr lang="en"/>
              <a:t>მაგ: dataSource() მეთოდით აღწერილის სახელი იქნება </a:t>
            </a:r>
            <a:r>
              <a:rPr lang="en">
                <a:solidFill>
                  <a:srgbClr val="980000"/>
                </a:solidFill>
              </a:rPr>
              <a:t>"dataSource"</a:t>
            </a:r>
            <a:r>
              <a:rPr lang="en"/>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Circular Dependencies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of Circular Dependencies</a:t>
            </a:r>
            <a:endParaRPr/>
          </a:p>
        </p:txBody>
      </p:sp>
      <p:sp>
        <p:nvSpPr>
          <p:cNvPr id="326" name="Google Shape;326;p5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ციკლური დამოკიდებულება </a:t>
            </a:r>
            <a:r>
              <a:rPr lang="en"/>
              <a:t>წარმოიქმნება მაშინ როდესაც ორი ან მეტი დამოკიდებულება არის ერთმანეთზე დამოკიდებული. </a:t>
            </a:r>
            <a:r>
              <a:rPr lang="en"/>
              <a:t>მაგალითად: </a:t>
            </a:r>
            <a:r>
              <a:rPr b="1" lang="en"/>
              <a:t>A</a:t>
            </a:r>
            <a:r>
              <a:rPr lang="en"/>
              <a:t> → B → </a:t>
            </a:r>
            <a:r>
              <a:rPr b="1" lang="en"/>
              <a:t>A</a:t>
            </a:r>
            <a:endParaRPr/>
          </a:p>
          <a:p>
            <a:pPr indent="-325755" lvl="0" marL="457200" rtl="0" algn="l">
              <a:spcBef>
                <a:spcPts val="1200"/>
              </a:spcBef>
              <a:spcAft>
                <a:spcPts val="0"/>
              </a:spcAft>
              <a:buSzPct val="100000"/>
              <a:buChar char="❏"/>
            </a:pPr>
            <a:r>
              <a:rPr lang="en"/>
              <a:t>კონტექსტის ინიციალიზაციის</a:t>
            </a:r>
            <a:r>
              <a:rPr b="1" lang="en"/>
              <a:t> </a:t>
            </a:r>
            <a:r>
              <a:rPr lang="en"/>
              <a:t>დროს, </a:t>
            </a:r>
            <a:r>
              <a:rPr lang="en"/>
              <a:t>Spring ცდილობს Bean-ების თანმიმდევრობით შექმნას.</a:t>
            </a:r>
            <a:endParaRPr/>
          </a:p>
          <a:p>
            <a:pPr indent="-325755" lvl="0" marL="457200" rtl="0" algn="l">
              <a:spcBef>
                <a:spcPts val="0"/>
              </a:spcBef>
              <a:spcAft>
                <a:spcPts val="0"/>
              </a:spcAft>
              <a:buSzPct val="100000"/>
              <a:buChar char="❏"/>
            </a:pPr>
            <a:r>
              <a:rPr lang="en"/>
              <a:t>კონსტრუქტორით ინექციის დროს, ციკლურმა დამოკიდებულებებმა შეიძლება გამოიწვიოს BeanCurrentlyInCreationException.</a:t>
            </a:r>
            <a:endParaRPr/>
          </a:p>
          <a:p>
            <a:pPr indent="-325755" lvl="0" marL="457200" rtl="0" algn="l">
              <a:spcBef>
                <a:spcPts val="0"/>
              </a:spcBef>
              <a:spcAft>
                <a:spcPts val="0"/>
              </a:spcAft>
              <a:buSzPct val="100000"/>
              <a:buChar char="❏"/>
            </a:pPr>
            <a:r>
              <a:rPr lang="en"/>
              <a:t>ველით ან სეტერ მეთოდით ინექციამ </a:t>
            </a:r>
            <a:r>
              <a:rPr lang="en"/>
              <a:t>შეიძლება ეს</a:t>
            </a:r>
            <a:r>
              <a:rPr lang="en"/>
              <a:t> პრობლემა მოაგვაროს, რადგანაც Bean-ების ინექცია ამ დროს ხდება მიმდინარეს ობიექტის შექმნის შემდგომ.</a:t>
            </a:r>
            <a:endParaRPr/>
          </a:p>
          <a:p>
            <a:pPr indent="0" lvl="0" marL="0" rtl="0" algn="ctr">
              <a:spcBef>
                <a:spcPts val="1200"/>
              </a:spcBef>
              <a:spcAft>
                <a:spcPts val="1200"/>
              </a:spcAft>
              <a:buNone/>
            </a:pPr>
            <a:r>
              <a:rPr b="1" lang="en"/>
              <a:t>ციკლური დამოკიდებულებების პრობლემის მოგვარების ერთ-ერთი უტყუარი გზა არის ისეთი კოდის დაწერა, რომელშიც საერთოდ არ გვექნება აღწერილი ციკლური დამოკიდებულებები.</a:t>
            </a:r>
            <a:endParaRPr b="1"/>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Using @Lazy Annotation</a:t>
            </a:r>
            <a:endParaRPr/>
          </a:p>
        </p:txBody>
      </p:sp>
      <p:sp>
        <p:nvSpPr>
          <p:cNvPr id="332" name="Google Shape;332;p5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გაჩუმებით, Bean-ები იქმნება აპლიკაციის გაშვებისას. </a:t>
            </a:r>
            <a:r>
              <a:rPr lang="en"/>
              <a:t>თუ გვსურს Bean-ები შეიქმნას მოგვიანებით, მათი პირველად გამოყენების დროს, მაშინ ამისთვის შეგვიძლია გამოვიყენოთ </a:t>
            </a:r>
            <a:r>
              <a:rPr lang="en">
                <a:solidFill>
                  <a:srgbClr val="B45F06"/>
                </a:solidFill>
              </a:rPr>
              <a:t>@Lazy</a:t>
            </a:r>
            <a:r>
              <a:rPr lang="en"/>
              <a:t> ანოტაცია:</a:t>
            </a:r>
            <a:endParaRPr/>
          </a:p>
          <a:p>
            <a:pPr indent="0" lvl="0" marL="457200" rtl="0" algn="l">
              <a:spcBef>
                <a:spcPts val="1200"/>
              </a:spcBef>
              <a:spcAft>
                <a:spcPts val="0"/>
              </a:spcAft>
              <a:buNone/>
            </a:pPr>
            <a:r>
              <a:rPr lang="en">
                <a:solidFill>
                  <a:srgbClr val="B45F06"/>
                </a:solidFill>
              </a:rPr>
              <a:t>@Component </a:t>
            </a:r>
            <a:r>
              <a:rPr b="1" lang="en">
                <a:solidFill>
                  <a:srgbClr val="B45F06"/>
                </a:solidFill>
              </a:rPr>
              <a:t>@Lazy</a:t>
            </a:r>
            <a:r>
              <a:rPr lang="en"/>
              <a:t> </a:t>
            </a:r>
            <a:r>
              <a:rPr lang="en">
                <a:solidFill>
                  <a:srgbClr val="4A86E8"/>
                </a:solidFill>
              </a:rPr>
              <a:t>public class</a:t>
            </a:r>
            <a:r>
              <a:rPr lang="en"/>
              <a:t> </a:t>
            </a:r>
            <a:r>
              <a:rPr lang="en">
                <a:solidFill>
                  <a:schemeClr val="accent3"/>
                </a:solidFill>
              </a:rPr>
              <a:t>A</a:t>
            </a:r>
            <a:r>
              <a:rPr lang="en"/>
              <a:t> { … }</a:t>
            </a:r>
            <a:endParaRPr/>
          </a:p>
          <a:p>
            <a:pPr indent="0" lvl="0" marL="0" rtl="0" algn="l">
              <a:spcBef>
                <a:spcPts val="1200"/>
              </a:spcBef>
              <a:spcAft>
                <a:spcPts val="0"/>
              </a:spcAft>
              <a:buNone/>
            </a:pPr>
            <a:r>
              <a:rPr lang="en"/>
              <a:t>ან მოვითხოვოთ </a:t>
            </a:r>
            <a:r>
              <a:rPr lang="en"/>
              <a:t>"</a:t>
            </a:r>
            <a:r>
              <a:rPr lang="en"/>
              <a:t>ზარმაცულად</a:t>
            </a:r>
            <a:r>
              <a:rPr lang="en"/>
              <a:t>"</a:t>
            </a:r>
            <a:r>
              <a:rPr lang="en"/>
              <a:t> ინექცია </a:t>
            </a:r>
            <a:r>
              <a:rPr lang="en"/>
              <a:t>კონკრეტული </a:t>
            </a:r>
            <a:r>
              <a:rPr lang="en"/>
              <a:t>გამოყენების დროს:</a:t>
            </a:r>
            <a:endParaRPr/>
          </a:p>
          <a:p>
            <a:pPr indent="0" lvl="0" marL="457200" rtl="0" algn="l">
              <a:spcBef>
                <a:spcPts val="1200"/>
              </a:spcBef>
              <a:spcAft>
                <a:spcPts val="0"/>
              </a:spcAft>
              <a:buNone/>
            </a:pPr>
            <a:r>
              <a:rPr lang="en">
                <a:solidFill>
                  <a:srgbClr val="B45F06"/>
                </a:solidFill>
              </a:rPr>
              <a:t>@Component</a:t>
            </a:r>
            <a:r>
              <a:rPr lang="en"/>
              <a:t> </a:t>
            </a:r>
            <a:r>
              <a:rPr lang="en">
                <a:solidFill>
                  <a:srgbClr val="4A86E8"/>
                </a:solidFill>
              </a:rPr>
              <a:t>public class</a:t>
            </a:r>
            <a:r>
              <a:rPr lang="en"/>
              <a:t> </a:t>
            </a:r>
            <a:r>
              <a:rPr lang="en">
                <a:solidFill>
                  <a:schemeClr val="accent3"/>
                </a:solidFill>
              </a:rPr>
              <a:t>C</a:t>
            </a:r>
            <a:r>
              <a:rPr lang="en"/>
              <a:t> {</a:t>
            </a:r>
            <a:endParaRPr/>
          </a:p>
          <a:p>
            <a:pPr indent="0" lvl="0" marL="457200" rtl="0" algn="l">
              <a:spcBef>
                <a:spcPts val="1200"/>
              </a:spcBef>
              <a:spcAft>
                <a:spcPts val="0"/>
              </a:spcAft>
              <a:buNone/>
            </a:pPr>
            <a:r>
              <a:rPr lang="en">
                <a:solidFill>
                  <a:srgbClr val="B45F06"/>
                </a:solidFill>
              </a:rPr>
              <a:t>    </a:t>
            </a:r>
            <a:r>
              <a:rPr lang="en">
                <a:solidFill>
                  <a:srgbClr val="B45F06"/>
                </a:solidFill>
              </a:rPr>
              <a:t>@Autowired </a:t>
            </a:r>
            <a:r>
              <a:rPr b="1" lang="en">
                <a:solidFill>
                  <a:srgbClr val="B45F06"/>
                </a:solidFill>
              </a:rPr>
              <a:t>@Lazy</a:t>
            </a:r>
            <a:r>
              <a:rPr b="1" lang="en"/>
              <a:t> </a:t>
            </a:r>
            <a:r>
              <a:rPr lang="en">
                <a:solidFill>
                  <a:srgbClr val="4A86E8"/>
                </a:solidFill>
              </a:rPr>
              <a:t>private </a:t>
            </a:r>
            <a:r>
              <a:rPr lang="en">
                <a:solidFill>
                  <a:schemeClr val="accent3"/>
                </a:solidFill>
              </a:rPr>
              <a:t>B</a:t>
            </a:r>
            <a:r>
              <a:rPr lang="en"/>
              <a:t> </a:t>
            </a:r>
            <a:r>
              <a:rPr lang="en">
                <a:solidFill>
                  <a:srgbClr val="9900FF"/>
                </a:solidFill>
              </a:rPr>
              <a:t>b</a:t>
            </a:r>
            <a:r>
              <a:rPr lang="en"/>
              <a:t>; </a:t>
            </a:r>
            <a:r>
              <a:rPr lang="en">
                <a:solidFill>
                  <a:srgbClr val="78909C"/>
                </a:solidFill>
              </a:rPr>
              <a:t>// შეიქმნება პირველივე გამოყენებისას!</a:t>
            </a:r>
            <a:endParaRPr>
              <a:solidFill>
                <a:srgbClr val="78909C"/>
              </a:solidFill>
            </a:endParaRPr>
          </a:p>
          <a:p>
            <a:pPr indent="0" lvl="0" marL="457200" rtl="0" algn="l">
              <a:spcBef>
                <a:spcPts val="1200"/>
              </a:spcBef>
              <a:spcAft>
                <a:spcPts val="1200"/>
              </a:spcAft>
              <a:buNone/>
            </a:pPr>
            <a:r>
              <a:rPr lang="en"/>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Bean Scopes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Beans have @Scope</a:t>
            </a:r>
            <a:endParaRPr/>
          </a:p>
        </p:txBody>
      </p:sp>
      <p:sp>
        <p:nvSpPr>
          <p:cNvPr id="343" name="Google Shape;343;p6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Bean-ის scope აღნიშნავს ამ ბინის ობიექტის სიცოცხლის არეს, ანუ იგივე - ხედვის ჭრილს.</a:t>
            </a:r>
            <a:endParaRPr/>
          </a:p>
          <a:p>
            <a:pPr indent="0" lvl="0" marL="0" rtl="0" algn="l">
              <a:spcBef>
                <a:spcPts val="1200"/>
              </a:spcBef>
              <a:spcAft>
                <a:spcPts val="0"/>
              </a:spcAft>
              <a:buNone/>
            </a:pPr>
            <a:r>
              <a:rPr lang="en"/>
              <a:t>გაჩუმებით, ყველა ბინი არის singleton ჭრილში, რაც მიანიშნებს რომ მთლიან აპლიკაციაში მათი მხოლოდ ერთი ეგზემპლარი არსებობს.</a:t>
            </a:r>
            <a:endParaRPr/>
          </a:p>
          <a:p>
            <a:pPr indent="-334327" lvl="0" marL="457200" rtl="0" algn="l">
              <a:spcBef>
                <a:spcPts val="1200"/>
              </a:spcBef>
              <a:spcAft>
                <a:spcPts val="0"/>
              </a:spcAft>
              <a:buSzPct val="100000"/>
              <a:buChar char="●"/>
            </a:pPr>
            <a:r>
              <a:rPr b="1" lang="en"/>
              <a:t>singleton </a:t>
            </a:r>
            <a:r>
              <a:rPr lang="en"/>
              <a:t>(Default) - A single instance per Spring container.</a:t>
            </a:r>
            <a:endParaRPr/>
          </a:p>
          <a:p>
            <a:pPr indent="-334327" lvl="0" marL="457200" rtl="0" algn="l">
              <a:spcBef>
                <a:spcPts val="0"/>
              </a:spcBef>
              <a:spcAft>
                <a:spcPts val="0"/>
              </a:spcAft>
              <a:buSzPct val="100000"/>
              <a:buChar char="●"/>
            </a:pPr>
            <a:r>
              <a:rPr b="1" lang="en"/>
              <a:t>prototype </a:t>
            </a:r>
            <a:r>
              <a:rPr lang="en"/>
              <a:t>- new instance is created every time the bean is requested.</a:t>
            </a:r>
            <a:endParaRPr/>
          </a:p>
          <a:p>
            <a:pPr indent="-334327" lvl="0" marL="457200" rtl="0" algn="l">
              <a:spcBef>
                <a:spcPts val="0"/>
              </a:spcBef>
              <a:spcAft>
                <a:spcPts val="0"/>
              </a:spcAft>
              <a:buSzPct val="100000"/>
              <a:buChar char="●"/>
            </a:pPr>
            <a:r>
              <a:rPr lang="en"/>
              <a:t>ასევე: </a:t>
            </a:r>
            <a:r>
              <a:rPr b="1" lang="en"/>
              <a:t>request</a:t>
            </a:r>
            <a:r>
              <a:rPr lang="en"/>
              <a:t>, </a:t>
            </a:r>
            <a:r>
              <a:rPr b="1" lang="en"/>
              <a:t>session</a:t>
            </a:r>
            <a:r>
              <a:rPr lang="en"/>
              <a:t>, </a:t>
            </a:r>
            <a:r>
              <a:rPr b="1" lang="en"/>
              <a:t>application</a:t>
            </a:r>
            <a:r>
              <a:rPr lang="en"/>
              <a:t>, და </a:t>
            </a:r>
            <a:r>
              <a:rPr b="1" lang="en"/>
              <a:t>websocket</a:t>
            </a:r>
            <a:endParaRPr b="1"/>
          </a:p>
          <a:p>
            <a:pPr indent="0" lvl="0" marL="457200" rtl="0" algn="l">
              <a:spcBef>
                <a:spcPts val="1200"/>
              </a:spcBef>
              <a:spcAft>
                <a:spcPts val="0"/>
              </a:spcAft>
              <a:buNone/>
            </a:pPr>
            <a:r>
              <a:rPr lang="en">
                <a:solidFill>
                  <a:srgbClr val="B45F06"/>
                </a:solidFill>
              </a:rPr>
              <a:t>@Scope</a:t>
            </a:r>
            <a:r>
              <a:rPr lang="en"/>
              <a:t>(</a:t>
            </a:r>
            <a:r>
              <a:rPr lang="en">
                <a:solidFill>
                  <a:srgbClr val="980000"/>
                </a:solidFill>
              </a:rPr>
              <a:t>"prototype"</a:t>
            </a:r>
            <a:r>
              <a:rPr lang="en"/>
              <a:t>) </a:t>
            </a:r>
            <a:r>
              <a:rPr lang="en">
                <a:solidFill>
                  <a:srgbClr val="78909C"/>
                </a:solidFill>
              </a:rPr>
              <a:t>// ConfigurableBeanFactory.SCOPE_PROTOTYPE</a:t>
            </a:r>
            <a:endParaRPr>
              <a:solidFill>
                <a:srgbClr val="78909C"/>
              </a:solidFill>
            </a:endParaRPr>
          </a:p>
          <a:p>
            <a:pPr indent="0" lvl="0" marL="457200" rtl="0" algn="l">
              <a:spcBef>
                <a:spcPts val="1200"/>
              </a:spcBef>
              <a:spcAft>
                <a:spcPts val="1200"/>
              </a:spcAft>
              <a:buNone/>
            </a:pPr>
            <a:r>
              <a:rPr lang="en">
                <a:solidFill>
                  <a:srgbClr val="B45F06"/>
                </a:solidFill>
              </a:rPr>
              <a:t>@Component</a:t>
            </a:r>
            <a:r>
              <a:rPr lang="en"/>
              <a:t> </a:t>
            </a:r>
            <a:r>
              <a:rPr lang="en">
                <a:solidFill>
                  <a:srgbClr val="4A86E8"/>
                </a:solidFill>
              </a:rPr>
              <a:t>public class</a:t>
            </a:r>
            <a:r>
              <a:rPr lang="en"/>
              <a:t> </a:t>
            </a:r>
            <a:r>
              <a:rPr lang="en">
                <a:solidFill>
                  <a:schemeClr val="accent3"/>
                </a:solidFill>
              </a:rPr>
              <a:t>A</a:t>
            </a:r>
            <a:r>
              <a:rPr lang="en"/>
              <a:t> { …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MVC in a nutshell</a:t>
            </a:r>
            <a:endParaRPr/>
          </a:p>
        </p:txBody>
      </p:sp>
      <p:pic>
        <p:nvPicPr>
          <p:cNvPr id="86" name="Google Shape;86;p17"/>
          <p:cNvPicPr preferRelativeResize="0"/>
          <p:nvPr/>
        </p:nvPicPr>
        <p:blipFill>
          <a:blip r:embed="rId3">
            <a:alphaModFix/>
          </a:blip>
          <a:stretch>
            <a:fillRect/>
          </a:stretch>
        </p:blipFill>
        <p:spPr>
          <a:xfrm>
            <a:off x="844650" y="751000"/>
            <a:ext cx="7454700" cy="3010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Web-Aware Scopes:</a:t>
            </a:r>
            <a:endParaRPr/>
          </a:p>
        </p:txBody>
      </p:sp>
      <p:sp>
        <p:nvSpPr>
          <p:cNvPr id="349" name="Google Shape;349;p6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დარჩენილი scope-ები გამოიყენება ვებ აპლიკაციებში:</a:t>
            </a:r>
            <a:endParaRPr/>
          </a:p>
          <a:p>
            <a:pPr indent="-342900" lvl="0" marL="457200" rtl="0" algn="l">
              <a:spcBef>
                <a:spcPts val="1200"/>
              </a:spcBef>
              <a:spcAft>
                <a:spcPts val="0"/>
              </a:spcAft>
              <a:buSzPts val="1800"/>
              <a:buChar char="●"/>
            </a:pPr>
            <a:r>
              <a:rPr b="1" lang="en"/>
              <a:t>request </a:t>
            </a:r>
            <a:r>
              <a:rPr lang="en"/>
              <a:t>- creates a bean instance for a single HTTP request</a:t>
            </a:r>
            <a:endParaRPr/>
          </a:p>
          <a:p>
            <a:pPr indent="-342900" lvl="0" marL="457200" rtl="0" algn="l">
              <a:spcBef>
                <a:spcPts val="0"/>
              </a:spcBef>
              <a:spcAft>
                <a:spcPts val="0"/>
              </a:spcAft>
              <a:buSzPts val="1800"/>
              <a:buChar char="●"/>
            </a:pPr>
            <a:r>
              <a:rPr b="1" lang="en"/>
              <a:t>session </a:t>
            </a:r>
            <a:r>
              <a:rPr lang="en"/>
              <a:t>- creates a bean instance for an HTTP Session.</a:t>
            </a:r>
            <a:endParaRPr/>
          </a:p>
          <a:p>
            <a:pPr indent="-342900" lvl="0" marL="457200" rtl="0" algn="l">
              <a:spcBef>
                <a:spcPts val="0"/>
              </a:spcBef>
              <a:spcAft>
                <a:spcPts val="0"/>
              </a:spcAft>
              <a:buSzPts val="1800"/>
              <a:buChar char="●"/>
            </a:pPr>
            <a:r>
              <a:rPr b="1" lang="en"/>
              <a:t>application </a:t>
            </a:r>
            <a:r>
              <a:rPr lang="en"/>
              <a:t>- creates a bean instance for the lifecycle of a ServletContext.</a:t>
            </a:r>
            <a:endParaRPr/>
          </a:p>
          <a:p>
            <a:pPr indent="-342900" lvl="0" marL="457200" rtl="0" algn="l">
              <a:spcBef>
                <a:spcPts val="0"/>
              </a:spcBef>
              <a:spcAft>
                <a:spcPts val="0"/>
              </a:spcAft>
              <a:buSzPts val="1800"/>
              <a:buChar char="●"/>
            </a:pPr>
            <a:r>
              <a:rPr b="1" lang="en"/>
              <a:t>websocket </a:t>
            </a:r>
            <a:r>
              <a:rPr lang="en"/>
              <a:t>- creates a bean instance for a particular WebSocket session.</a:t>
            </a:r>
            <a:endParaRPr/>
          </a:p>
          <a:p>
            <a:pPr indent="0" lvl="0" marL="0" rtl="0" algn="ctr">
              <a:spcBef>
                <a:spcPts val="1200"/>
              </a:spcBef>
              <a:spcAft>
                <a:spcPts val="1200"/>
              </a:spcAft>
              <a:buNone/>
            </a:pPr>
            <a:r>
              <a:rPr b="1" lang="en"/>
              <a:t>შეიძლება singleton და prototype ხედვის არეებს საერთოდ არ კი გაცდეს თქვენს ვებ აპლიკაციაში აღწერილი ბინები… გააჩნია ამოცანას.</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Bean Lifecycle Annotations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@PostConstruct &amp; @PreDestroy</a:t>
            </a:r>
            <a:endParaRPr/>
          </a:p>
        </p:txBody>
      </p:sp>
      <p:sp>
        <p:nvSpPr>
          <p:cNvPr id="360" name="Google Shape;360;p6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@PostConstruct</a:t>
            </a:r>
            <a:r>
              <a:rPr lang="en"/>
              <a:t> – Marks a method to be executed after dependency injection is complete.</a:t>
            </a:r>
            <a:endParaRPr/>
          </a:p>
          <a:p>
            <a:pPr indent="-342900" lvl="0" marL="457200" rtl="0" algn="l">
              <a:spcBef>
                <a:spcPts val="0"/>
              </a:spcBef>
              <a:spcAft>
                <a:spcPts val="0"/>
              </a:spcAft>
              <a:buSzPts val="1800"/>
              <a:buChar char="●"/>
            </a:pPr>
            <a:r>
              <a:rPr b="1" lang="en"/>
              <a:t>@PreDestroy</a:t>
            </a:r>
            <a:r>
              <a:rPr lang="en"/>
              <a:t> – Marks a method to be executed before the bean is destroyed.</a:t>
            </a:r>
            <a:endParaRPr/>
          </a:p>
        </p:txBody>
      </p:sp>
      <p:graphicFrame>
        <p:nvGraphicFramePr>
          <p:cNvPr id="361" name="Google Shape;361;p64"/>
          <p:cNvGraphicFramePr/>
          <p:nvPr/>
        </p:nvGraphicFramePr>
        <p:xfrm>
          <a:off x="387900" y="3136250"/>
          <a:ext cx="3000000" cy="3000000"/>
        </p:xfrm>
        <a:graphic>
          <a:graphicData uri="http://schemas.openxmlformats.org/drawingml/2006/table">
            <a:tbl>
              <a:tblPr>
                <a:noFill/>
                <a:tableStyleId>{8EFBCFA4-E084-41B4-86FB-F8EB201B2E6B}</a:tableStyleId>
              </a:tblPr>
              <a:tblGrid>
                <a:gridCol w="3984550"/>
                <a:gridCol w="4383650"/>
              </a:tblGrid>
              <a:tr h="387900">
                <a:tc>
                  <a:txBody>
                    <a:bodyPr/>
                    <a:lstStyle/>
                    <a:p>
                      <a:pPr indent="0" lvl="0" marL="0" rtl="0" algn="ctr">
                        <a:spcBef>
                          <a:spcPts val="0"/>
                        </a:spcBef>
                        <a:spcAft>
                          <a:spcPts val="0"/>
                        </a:spcAft>
                        <a:buNone/>
                      </a:pPr>
                      <a:r>
                        <a:rPr b="1" lang="en">
                          <a:solidFill>
                            <a:schemeClr val="dk1"/>
                          </a:solidFill>
                        </a:rPr>
                        <a:t>@PostConstruct</a:t>
                      </a:r>
                      <a:endParaRPr b="1">
                        <a:solidFill>
                          <a:schemeClr val="dk1"/>
                        </a:solidFill>
                      </a:endParaRPr>
                    </a:p>
                  </a:txBody>
                  <a:tcPr marT="91425" marB="91425" marR="91425" marL="91425"/>
                </a:tc>
                <a:tc>
                  <a:txBody>
                    <a:bodyPr/>
                    <a:lstStyle/>
                    <a:p>
                      <a:pPr indent="0" lvl="0" marL="0" rtl="0" algn="ctr">
                        <a:spcBef>
                          <a:spcPts val="0"/>
                        </a:spcBef>
                        <a:spcAft>
                          <a:spcPts val="0"/>
                        </a:spcAft>
                        <a:buNone/>
                      </a:pPr>
                      <a:r>
                        <a:rPr b="1" lang="en">
                          <a:solidFill>
                            <a:schemeClr val="dk1"/>
                          </a:solidFill>
                        </a:rPr>
                        <a:t>@PreDestroy</a:t>
                      </a:r>
                      <a:endParaRPr b="1">
                        <a:solidFill>
                          <a:schemeClr val="dk1"/>
                        </a:solidFill>
                      </a:endParaRPr>
                    </a:p>
                  </a:txBody>
                  <a:tcPr marT="91425" marB="91425" marR="91425" marL="91425"/>
                </a:tc>
              </a:tr>
              <a:tr h="674925">
                <a:tc>
                  <a:txBody>
                    <a:bodyPr/>
                    <a:lstStyle/>
                    <a:p>
                      <a:pPr indent="0" lvl="0" marL="0" rtl="0" algn="l">
                        <a:spcBef>
                          <a:spcPts val="0"/>
                        </a:spcBef>
                        <a:spcAft>
                          <a:spcPts val="0"/>
                        </a:spcAft>
                        <a:buNone/>
                      </a:pPr>
                      <a:r>
                        <a:rPr lang="en">
                          <a:solidFill>
                            <a:srgbClr val="B45F06"/>
                          </a:solidFill>
                        </a:rPr>
                        <a:t>@PostConstruct</a:t>
                      </a:r>
                      <a:endParaRPr>
                        <a:solidFill>
                          <a:srgbClr val="B45F06"/>
                        </a:solidFill>
                      </a:endParaRPr>
                    </a:p>
                    <a:p>
                      <a:pPr indent="0" lvl="0" marL="0" rtl="0" algn="l">
                        <a:spcBef>
                          <a:spcPts val="0"/>
                        </a:spcBef>
                        <a:spcAft>
                          <a:spcPts val="0"/>
                        </a:spcAft>
                        <a:buNone/>
                      </a:pPr>
                      <a:r>
                        <a:rPr lang="en">
                          <a:solidFill>
                            <a:srgbClr val="4A86E8"/>
                          </a:solidFill>
                        </a:rPr>
                        <a:t>public void</a:t>
                      </a:r>
                      <a:r>
                        <a:rPr lang="en">
                          <a:solidFill>
                            <a:schemeClr val="dk1"/>
                          </a:solidFill>
                        </a:rPr>
                        <a:t> init() {</a:t>
                      </a:r>
                      <a:endParaRPr>
                        <a:solidFill>
                          <a:schemeClr val="dk1"/>
                        </a:solidFill>
                      </a:endParaRPr>
                    </a:p>
                    <a:p>
                      <a:pPr indent="0" lvl="0" marL="0" rtl="0" algn="l">
                        <a:spcBef>
                          <a:spcPts val="0"/>
                        </a:spcBef>
                        <a:spcAft>
                          <a:spcPts val="0"/>
                        </a:spcAft>
                        <a:buNone/>
                      </a:pPr>
                      <a:r>
                        <a:rPr lang="en">
                          <a:solidFill>
                            <a:schemeClr val="dk1"/>
                          </a:solidFill>
                        </a:rPr>
                        <a:t>    System.out.println(</a:t>
                      </a:r>
                      <a:r>
                        <a:rPr lang="en">
                          <a:solidFill>
                            <a:srgbClr val="980000"/>
                          </a:solidFill>
                        </a:rPr>
                        <a:t>"</a:t>
                      </a:r>
                      <a:r>
                        <a:rPr lang="en">
                          <a:solidFill>
                            <a:srgbClr val="980000"/>
                          </a:solidFill>
                        </a:rPr>
                        <a:t>Initializing MyService...</a:t>
                      </a:r>
                      <a:r>
                        <a:rPr lang="en">
                          <a:solidFill>
                            <a:srgbClr val="980000"/>
                          </a:solidFill>
                        </a:rPr>
                        <a:t>"</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rgbClr val="B45F06"/>
                          </a:solidFill>
                        </a:rPr>
                        <a:t>@PreDestroy</a:t>
                      </a:r>
                      <a:endParaRPr>
                        <a:solidFill>
                          <a:srgbClr val="B45F06"/>
                        </a:solidFill>
                      </a:endParaRPr>
                    </a:p>
                    <a:p>
                      <a:pPr indent="0" lvl="0" marL="0" rtl="0" algn="l">
                        <a:spcBef>
                          <a:spcPts val="0"/>
                        </a:spcBef>
                        <a:spcAft>
                          <a:spcPts val="0"/>
                        </a:spcAft>
                        <a:buNone/>
                      </a:pPr>
                      <a:r>
                        <a:rPr lang="en">
                          <a:solidFill>
                            <a:srgbClr val="4A86E8"/>
                          </a:solidFill>
                        </a:rPr>
                        <a:t>public void</a:t>
                      </a:r>
                      <a:r>
                        <a:rPr lang="en">
                          <a:solidFill>
                            <a:schemeClr val="dk1"/>
                          </a:solidFill>
                        </a:rPr>
                        <a:t> cleanup() {</a:t>
                      </a:r>
                      <a:endParaRPr>
                        <a:solidFill>
                          <a:schemeClr val="dk1"/>
                        </a:solidFill>
                      </a:endParaRPr>
                    </a:p>
                    <a:p>
                      <a:pPr indent="0" lvl="0" marL="0" rtl="0" algn="l">
                        <a:spcBef>
                          <a:spcPts val="0"/>
                        </a:spcBef>
                        <a:spcAft>
                          <a:spcPts val="0"/>
                        </a:spcAft>
                        <a:buNone/>
                      </a:pPr>
                      <a:r>
                        <a:rPr lang="en">
                          <a:solidFill>
                            <a:schemeClr val="dk1"/>
                          </a:solidFill>
                        </a:rPr>
                        <a:t>    System.out.println(</a:t>
                      </a:r>
                      <a:r>
                        <a:rPr lang="en">
                          <a:solidFill>
                            <a:srgbClr val="980000"/>
                          </a:solidFill>
                        </a:rPr>
                        <a:t>"Cleaning up MyService..."</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txBody>
                  <a:tcPr marT="91425" marB="91425" marR="91425" marL="914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aphicFrame>
        <p:nvGraphicFramePr>
          <p:cNvPr id="366" name="Google Shape;366;p65"/>
          <p:cNvGraphicFramePr/>
          <p:nvPr/>
        </p:nvGraphicFramePr>
        <p:xfrm>
          <a:off x="387900" y="1489800"/>
          <a:ext cx="3000000" cy="3000000"/>
        </p:xfrm>
        <a:graphic>
          <a:graphicData uri="http://schemas.openxmlformats.org/drawingml/2006/table">
            <a:tbl>
              <a:tblPr>
                <a:noFill/>
                <a:tableStyleId>{8EFBCFA4-E084-41B4-86FB-F8EB201B2E6B}</a:tableStyleId>
              </a:tblPr>
              <a:tblGrid>
                <a:gridCol w="3977175"/>
                <a:gridCol w="4391025"/>
              </a:tblGrid>
              <a:tr h="1026300">
                <a:tc>
                  <a:txBody>
                    <a:bodyPr/>
                    <a:lstStyle/>
                    <a:p>
                      <a:pPr indent="0" lvl="0" marL="0" rtl="0" algn="l">
                        <a:spcBef>
                          <a:spcPts val="0"/>
                        </a:spcBef>
                        <a:spcAft>
                          <a:spcPts val="0"/>
                        </a:spcAft>
                        <a:buNone/>
                      </a:pPr>
                      <a:r>
                        <a:rPr lang="en" sz="1800">
                          <a:solidFill>
                            <a:srgbClr val="B45F06"/>
                          </a:solidFill>
                        </a:rPr>
                        <a:t>@Bean</a:t>
                      </a:r>
                      <a:r>
                        <a:rPr lang="en" sz="1800"/>
                        <a:t>(initMethod, destroyMethod)</a:t>
                      </a:r>
                      <a:endParaRPr sz="1800"/>
                    </a:p>
                  </a:txBody>
                  <a:tcPr marT="91425" marB="91425" marR="91425" marL="91425"/>
                </a:tc>
                <a:tc>
                  <a:txBody>
                    <a:bodyPr/>
                    <a:lstStyle/>
                    <a:p>
                      <a:pPr indent="0" lvl="0" marL="0" rtl="0" algn="l">
                        <a:spcBef>
                          <a:spcPts val="0"/>
                        </a:spcBef>
                        <a:spcAft>
                          <a:spcPts val="0"/>
                        </a:spcAft>
                        <a:buNone/>
                      </a:pPr>
                      <a:r>
                        <a:rPr lang="en" sz="1800"/>
                        <a:t>When configuring beans in a Java configuration class</a:t>
                      </a:r>
                      <a:endParaRPr sz="1800"/>
                    </a:p>
                  </a:txBody>
                  <a:tcPr marT="91425" marB="91425" marR="91425" marL="91425"/>
                </a:tc>
              </a:tr>
              <a:tr h="1026300">
                <a:tc>
                  <a:txBody>
                    <a:bodyPr/>
                    <a:lstStyle/>
                    <a:p>
                      <a:pPr indent="0" lvl="0" marL="0" rtl="0" algn="l">
                        <a:spcBef>
                          <a:spcPts val="0"/>
                        </a:spcBef>
                        <a:spcAft>
                          <a:spcPts val="0"/>
                        </a:spcAft>
                        <a:buNone/>
                      </a:pPr>
                      <a:r>
                        <a:rPr lang="en" sz="1800">
                          <a:solidFill>
                            <a:schemeClr val="accent3"/>
                          </a:solidFill>
                        </a:rPr>
                        <a:t>InitializingBean </a:t>
                      </a:r>
                      <a:r>
                        <a:rPr lang="en" sz="1800"/>
                        <a:t>&amp; </a:t>
                      </a:r>
                      <a:r>
                        <a:rPr lang="en" sz="1800">
                          <a:solidFill>
                            <a:schemeClr val="accent3"/>
                          </a:solidFill>
                        </a:rPr>
                        <a:t>DisposableBean</a:t>
                      </a:r>
                      <a:endParaRPr sz="1800">
                        <a:solidFill>
                          <a:schemeClr val="accent3"/>
                        </a:solidFill>
                      </a:endParaRPr>
                    </a:p>
                  </a:txBody>
                  <a:tcPr marT="91425" marB="91425" marR="91425" marL="91425"/>
                </a:tc>
                <a:tc>
                  <a:txBody>
                    <a:bodyPr/>
                    <a:lstStyle/>
                    <a:p>
                      <a:pPr indent="0" lvl="0" marL="0" rtl="0" algn="l">
                        <a:spcBef>
                          <a:spcPts val="0"/>
                        </a:spcBef>
                        <a:spcAft>
                          <a:spcPts val="0"/>
                        </a:spcAft>
                        <a:buNone/>
                      </a:pPr>
                      <a:r>
                        <a:rPr lang="en" sz="1800"/>
                        <a:t>When defining beans inside a class with @Component</a:t>
                      </a:r>
                      <a:endParaRPr sz="1800"/>
                    </a:p>
                  </a:txBody>
                  <a:tcPr marT="91425" marB="91425" marR="91425" marL="91425"/>
                </a:tc>
              </a:tr>
              <a:tr h="1026300">
                <a:tc>
                  <a:txBody>
                    <a:bodyPr/>
                    <a:lstStyle/>
                    <a:p>
                      <a:pPr indent="0" lvl="0" marL="0" rtl="0" algn="l">
                        <a:spcBef>
                          <a:spcPts val="0"/>
                        </a:spcBef>
                        <a:spcAft>
                          <a:spcPts val="0"/>
                        </a:spcAft>
                        <a:buNone/>
                      </a:pPr>
                      <a:r>
                        <a:rPr lang="en" sz="1800">
                          <a:solidFill>
                            <a:srgbClr val="B45F06"/>
                          </a:solidFill>
                        </a:rPr>
                        <a:t>@EventListener</a:t>
                      </a:r>
                      <a:endParaRPr sz="1800">
                        <a:solidFill>
                          <a:srgbClr val="B45F06"/>
                        </a:solidFill>
                      </a:endParaRPr>
                    </a:p>
                  </a:txBody>
                  <a:tcPr marT="91425" marB="91425" marR="91425" marL="91425"/>
                </a:tc>
                <a:tc>
                  <a:txBody>
                    <a:bodyPr/>
                    <a:lstStyle/>
                    <a:p>
                      <a:pPr indent="0" lvl="0" marL="0" rtl="0" algn="l">
                        <a:spcBef>
                          <a:spcPts val="0"/>
                        </a:spcBef>
                        <a:spcAft>
                          <a:spcPts val="0"/>
                        </a:spcAft>
                        <a:buNone/>
                      </a:pPr>
                      <a:r>
                        <a:rPr lang="en" sz="1800"/>
                        <a:t>When handling global application events like startup/shutdown</a:t>
                      </a:r>
                      <a:endParaRPr sz="1800"/>
                    </a:p>
                  </a:txBody>
                  <a:tcPr marT="91425" marB="91425" marR="91425" marL="91425"/>
                </a:tc>
              </a:tr>
            </a:tbl>
          </a:graphicData>
        </a:graphic>
      </p:graphicFrame>
      <p:sp>
        <p:nvSpPr>
          <p:cNvPr id="367" name="Google Shape;367;p6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Other </a:t>
            </a:r>
            <a:r>
              <a:rPr lang="en"/>
              <a:t>Event Handlers: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BeanFactory &amp; ApplicationContext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ApplicationContext is BeanFactory?!</a:t>
            </a:r>
            <a:endParaRPr/>
          </a:p>
        </p:txBody>
      </p:sp>
      <p:sp>
        <p:nvSpPr>
          <p:cNvPr id="378" name="Google Shape;378;p6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ორივე, </a:t>
            </a:r>
            <a:r>
              <a:rPr lang="en"/>
              <a:t>BeanFactory და ApplicationContext არიან </a:t>
            </a:r>
            <a:r>
              <a:rPr b="1" lang="en"/>
              <a:t>კონტეინერები</a:t>
            </a:r>
            <a:r>
              <a:rPr lang="en"/>
              <a:t>, რომლებიც მართავენ bean-ებს.</a:t>
            </a:r>
            <a:endParaRPr/>
          </a:p>
          <a:p>
            <a:pPr indent="0" lvl="0" marL="0" rtl="0" algn="ctr">
              <a:spcBef>
                <a:spcPts val="1200"/>
              </a:spcBef>
              <a:spcAft>
                <a:spcPts val="0"/>
              </a:spcAft>
              <a:buNone/>
            </a:pPr>
            <a:r>
              <a:rPr b="1" lang="en"/>
              <a:t>ორივე აკონტროლებს Dependency Injection-სა და bean-ების სიცოცხლის ციკლს!</a:t>
            </a:r>
            <a:endParaRPr b="1"/>
          </a:p>
          <a:p>
            <a:pPr indent="0" lvl="0" marL="0" rtl="0" algn="ctr">
              <a:spcBef>
                <a:spcPts val="1200"/>
              </a:spcBef>
              <a:spcAft>
                <a:spcPts val="0"/>
              </a:spcAft>
              <a:buNone/>
            </a:pPr>
            <a:r>
              <a:rPr b="1" lang="en">
                <a:solidFill>
                  <a:schemeClr val="accent3"/>
                </a:solidFill>
              </a:rPr>
              <a:t>ApplicationContext </a:t>
            </a:r>
            <a:r>
              <a:rPr b="1" lang="en">
                <a:solidFill>
                  <a:srgbClr val="4A86E8"/>
                </a:solidFill>
              </a:rPr>
              <a:t>extends </a:t>
            </a:r>
            <a:r>
              <a:rPr b="1" lang="en">
                <a:solidFill>
                  <a:schemeClr val="accent3"/>
                </a:solidFill>
              </a:rPr>
              <a:t>BeanFactory</a:t>
            </a:r>
            <a:endParaRPr b="1">
              <a:solidFill>
                <a:schemeClr val="accent3"/>
              </a:solidFill>
            </a:endParaRPr>
          </a:p>
          <a:p>
            <a:pPr indent="0" lvl="0" marL="0" rtl="0" algn="r">
              <a:spcBef>
                <a:spcPts val="1200"/>
              </a:spcBef>
              <a:spcAft>
                <a:spcPts val="1200"/>
              </a:spcAft>
              <a:buNone/>
            </a:pPr>
            <a:r>
              <a:rPr lang="en"/>
              <a:t>მოდით გავარჩიოთ თითოეული, ვნახოთ რა შეუძლია და გავარკვიოთ როდის რომლის გამოყენება ჯობს (თუ ამის საჭიროება რა თქმა უნდა იქნება)...</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BeanFactory? (spring-beans)</a:t>
            </a:r>
            <a:endParaRPr/>
          </a:p>
        </p:txBody>
      </p:sp>
      <p:sp>
        <p:nvSpPr>
          <p:cNvPr id="384" name="Google Shape;384;p6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BeanFactory არის </a:t>
            </a:r>
            <a:r>
              <a:rPr lang="en"/>
              <a:t>Spring-ის კონტეინერი, რომელიც აკონტროლებს bean-ებს.</a:t>
            </a:r>
            <a:endParaRPr/>
          </a:p>
          <a:p>
            <a:pPr indent="-334327" lvl="0" marL="457200" rtl="0" algn="l">
              <a:spcBef>
                <a:spcPts val="1200"/>
              </a:spcBef>
              <a:spcAft>
                <a:spcPts val="0"/>
              </a:spcAft>
              <a:buSzPct val="100000"/>
              <a:buChar char="➔"/>
            </a:pPr>
            <a:r>
              <a:rPr lang="en"/>
              <a:t>მასში მხარდაჭერილია Dependency Injection და bean-ების lifecycle.</a:t>
            </a:r>
            <a:endParaRPr/>
          </a:p>
          <a:p>
            <a:pPr indent="-334327" lvl="0" marL="457200" rtl="0" algn="l">
              <a:spcBef>
                <a:spcPts val="0"/>
              </a:spcBef>
              <a:spcAft>
                <a:spcPts val="0"/>
              </a:spcAft>
              <a:buSzPct val="100000"/>
              <a:buChar char="➔"/>
            </a:pPr>
            <a:r>
              <a:rPr b="1" lang="en"/>
              <a:t>Lazy initialization</a:t>
            </a:r>
            <a:r>
              <a:rPr lang="en"/>
              <a:t> – Bean-ები იქმნებიან მხოლოდ საჭიროების შემთხვევაში.</a:t>
            </a:r>
            <a:endParaRPr/>
          </a:p>
          <a:p>
            <a:pPr indent="-334327" lvl="0" marL="457200" rtl="0" algn="l">
              <a:spcBef>
                <a:spcPts val="0"/>
              </a:spcBef>
              <a:spcAft>
                <a:spcPts val="0"/>
              </a:spcAft>
              <a:buSzPct val="100000"/>
              <a:buChar char="➔"/>
            </a:pPr>
            <a:r>
              <a:rPr lang="en"/>
              <a:t>იგი მსუბუქია და გამოდგება პატარა ზომის აპლიკაციებისთვის.</a:t>
            </a:r>
            <a:endParaRPr/>
          </a:p>
          <a:p>
            <a:pPr indent="0" lvl="0" marL="457200" rtl="0" algn="l">
              <a:spcBef>
                <a:spcPts val="1200"/>
              </a:spcBef>
              <a:spcAft>
                <a:spcPts val="0"/>
              </a:spcAft>
              <a:buNone/>
            </a:pPr>
            <a:r>
              <a:rPr lang="en">
                <a:solidFill>
                  <a:srgbClr val="4A86E8"/>
                </a:solidFill>
              </a:rPr>
              <a:t>var </a:t>
            </a:r>
            <a:r>
              <a:rPr lang="en"/>
              <a:t>resource = </a:t>
            </a:r>
            <a:r>
              <a:rPr lang="en">
                <a:solidFill>
                  <a:srgbClr val="4A86E8"/>
                </a:solidFill>
              </a:rPr>
              <a:t>new </a:t>
            </a:r>
            <a:r>
              <a:rPr lang="en">
                <a:solidFill>
                  <a:schemeClr val="accent3"/>
                </a:solidFill>
              </a:rPr>
              <a:t>ClassPathResource</a:t>
            </a:r>
            <a:r>
              <a:rPr lang="en"/>
              <a:t>(</a:t>
            </a:r>
            <a:r>
              <a:rPr lang="en">
                <a:solidFill>
                  <a:srgbClr val="980000"/>
                </a:solidFill>
              </a:rPr>
              <a:t>"beans.xml"</a:t>
            </a:r>
            <a:r>
              <a:rPr lang="en"/>
              <a:t>);</a:t>
            </a:r>
            <a:endParaRPr/>
          </a:p>
          <a:p>
            <a:pPr indent="0" lvl="0" marL="457200" rtl="0" algn="l">
              <a:spcBef>
                <a:spcPts val="1200"/>
              </a:spcBef>
              <a:spcAft>
                <a:spcPts val="0"/>
              </a:spcAft>
              <a:buNone/>
            </a:pPr>
            <a:r>
              <a:rPr lang="en">
                <a:solidFill>
                  <a:srgbClr val="4A86E8"/>
                </a:solidFill>
              </a:rPr>
              <a:t>var </a:t>
            </a:r>
            <a:r>
              <a:rPr lang="en"/>
              <a:t>factory = </a:t>
            </a:r>
            <a:r>
              <a:rPr lang="en">
                <a:solidFill>
                  <a:srgbClr val="4A86E8"/>
                </a:solidFill>
              </a:rPr>
              <a:t>new </a:t>
            </a:r>
            <a:r>
              <a:rPr lang="en">
                <a:solidFill>
                  <a:schemeClr val="accent3"/>
                </a:solidFill>
              </a:rPr>
              <a:t>XmlBeanFactory</a:t>
            </a:r>
            <a:r>
              <a:rPr lang="en"/>
              <a:t>(resource);</a:t>
            </a:r>
            <a:endParaRPr/>
          </a:p>
          <a:p>
            <a:pPr indent="0" lvl="0" marL="457200" rtl="0" algn="l">
              <a:spcBef>
                <a:spcPts val="1200"/>
              </a:spcBef>
              <a:spcAft>
                <a:spcPts val="0"/>
              </a:spcAft>
              <a:buNone/>
            </a:pPr>
            <a:r>
              <a:rPr lang="en">
                <a:solidFill>
                  <a:srgbClr val="4A86E8"/>
                </a:solidFill>
              </a:rPr>
              <a:t>var </a:t>
            </a:r>
            <a:r>
              <a:rPr lang="en"/>
              <a:t>service = factory.</a:t>
            </a:r>
            <a:r>
              <a:rPr b="1" lang="en"/>
              <a:t>getBean</a:t>
            </a:r>
            <a:r>
              <a:rPr lang="en"/>
              <a:t>(</a:t>
            </a:r>
            <a:r>
              <a:rPr lang="en">
                <a:solidFill>
                  <a:schemeClr val="accent3"/>
                </a:solidFill>
              </a:rPr>
              <a:t>MyService</a:t>
            </a:r>
            <a:r>
              <a:rPr lang="en"/>
              <a:t>.</a:t>
            </a:r>
            <a:r>
              <a:rPr lang="en">
                <a:solidFill>
                  <a:srgbClr val="4A86E8"/>
                </a:solidFill>
              </a:rPr>
              <a:t>class</a:t>
            </a:r>
            <a:r>
              <a:rPr lang="en"/>
              <a:t>);</a:t>
            </a:r>
            <a:endParaRPr/>
          </a:p>
          <a:p>
            <a:pPr indent="0" lvl="0" marL="457200" rtl="0" algn="l">
              <a:spcBef>
                <a:spcPts val="1200"/>
              </a:spcBef>
              <a:spcAft>
                <a:spcPts val="1200"/>
              </a:spcAft>
              <a:buNone/>
            </a:pPr>
            <a:r>
              <a:rPr lang="en"/>
              <a:t>service.performTask();</a:t>
            </a:r>
            <a:endParaRPr/>
          </a:p>
        </p:txBody>
      </p:sp>
      <p:sp>
        <p:nvSpPr>
          <p:cNvPr id="385" name="Google Shape;385;p68"/>
          <p:cNvSpPr/>
          <p:nvPr/>
        </p:nvSpPr>
        <p:spPr>
          <a:xfrm>
            <a:off x="6015525" y="3089050"/>
            <a:ext cx="2837700" cy="1479600"/>
          </a:xfrm>
          <a:prstGeom prst="wedgeRectCallout">
            <a:avLst>
              <a:gd fmla="val -67709" name="adj1"/>
              <a:gd fmla="val -37514" name="adj2"/>
            </a:avLst>
          </a:prstGeom>
          <a:noFill/>
          <a:ln cap="flat" cmpd="sng" w="9525">
            <a:solidFill>
              <a:schemeClr val="dk1"/>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80000"/>
                </a:solidFill>
                <a:latin typeface="Roboto"/>
                <a:ea typeface="Roboto"/>
                <a:cs typeface="Roboto"/>
                <a:sym typeface="Roboto"/>
              </a:rPr>
              <a:t>"</a:t>
            </a:r>
            <a:r>
              <a:rPr lang="en">
                <a:solidFill>
                  <a:srgbClr val="980000"/>
                </a:solidFill>
                <a:latin typeface="Roboto"/>
                <a:ea typeface="Roboto"/>
                <a:cs typeface="Roboto"/>
                <a:sym typeface="Roboto"/>
              </a:rPr>
              <a:t>beans.xml</a:t>
            </a:r>
            <a:r>
              <a:rPr lang="en">
                <a:solidFill>
                  <a:srgbClr val="980000"/>
                </a:solidFill>
                <a:latin typeface="Roboto"/>
                <a:ea typeface="Roboto"/>
                <a:cs typeface="Roboto"/>
                <a:sym typeface="Roboto"/>
              </a:rPr>
              <a:t>"</a:t>
            </a:r>
            <a:r>
              <a:rPr lang="en">
                <a:solidFill>
                  <a:schemeClr val="dk1"/>
                </a:solidFill>
                <a:latin typeface="Roboto"/>
                <a:ea typeface="Roboto"/>
                <a:cs typeface="Roboto"/>
                <a:sym typeface="Roboto"/>
              </a:rPr>
              <a:t>-ში არის აღწერილი bean-ები.</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Spring-ის თავდაპირველ ვერსიაში bean-ები და მათი კონფიგურაციები აღიწერებოდა XML ფაილებში.</a:t>
            </a:r>
            <a:endParaRPr>
              <a:solidFill>
                <a:schemeClr val="dk1"/>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ApplicationContext?</a:t>
            </a:r>
            <a:endParaRPr/>
          </a:p>
        </p:txBody>
      </p:sp>
      <p:sp>
        <p:nvSpPr>
          <p:cNvPr id="391" name="Google Shape;391;p6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ApplicationContext აფართოებს BeanFactory-ს დამატებითი ფუნქციონალით.</a:t>
            </a:r>
            <a:endParaRPr/>
          </a:p>
          <a:p>
            <a:pPr indent="-342900" lvl="0" marL="457200" rtl="0" algn="l">
              <a:spcBef>
                <a:spcPts val="1200"/>
              </a:spcBef>
              <a:spcAft>
                <a:spcPts val="0"/>
              </a:spcAft>
              <a:buSzPts val="1800"/>
              <a:buChar char="➔"/>
            </a:pPr>
            <a:r>
              <a:rPr b="1" lang="en"/>
              <a:t>Eager initialization</a:t>
            </a:r>
            <a:r>
              <a:rPr lang="en"/>
              <a:t> – Bean-ები იქმნება აპლიკაციის გაშვებისას.</a:t>
            </a:r>
            <a:endParaRPr/>
          </a:p>
          <a:p>
            <a:pPr indent="-342900" lvl="0" marL="457200" rtl="0" algn="l">
              <a:spcBef>
                <a:spcPts val="0"/>
              </a:spcBef>
              <a:spcAft>
                <a:spcPts val="0"/>
              </a:spcAft>
              <a:buSzPts val="1800"/>
              <a:buChar char="➔"/>
            </a:pPr>
            <a:r>
              <a:rPr lang="en"/>
              <a:t>გვთავაზობს event handling-ს, AOP-სა და ინტერნაციონალიზაციას.</a:t>
            </a:r>
            <a:endParaRPr/>
          </a:p>
          <a:p>
            <a:pPr indent="-342900" lvl="0" marL="457200" rtl="0" algn="l">
              <a:spcBef>
                <a:spcPts val="0"/>
              </a:spcBef>
              <a:spcAft>
                <a:spcPts val="0"/>
              </a:spcAft>
              <a:buSzPts val="1800"/>
              <a:buChar char="➔"/>
            </a:pPr>
            <a:r>
              <a:rPr lang="en"/>
              <a:t>რეკომენდირებულია Spring Boot-ის აპლიკაციებისთვის.</a:t>
            </a:r>
            <a:endParaRPr/>
          </a:p>
          <a:p>
            <a:pPr indent="0" lvl="0" marL="457200" rtl="0" algn="l">
              <a:spcBef>
                <a:spcPts val="1200"/>
              </a:spcBef>
              <a:spcAft>
                <a:spcPts val="0"/>
              </a:spcAft>
              <a:buNone/>
            </a:pPr>
            <a:r>
              <a:rPr lang="en">
                <a:solidFill>
                  <a:srgbClr val="4A86E8"/>
                </a:solidFill>
              </a:rPr>
              <a:t>var </a:t>
            </a:r>
            <a:r>
              <a:rPr lang="en"/>
              <a:t>context = </a:t>
            </a:r>
            <a:r>
              <a:rPr lang="en">
                <a:solidFill>
                  <a:srgbClr val="4A86E8"/>
                </a:solidFill>
              </a:rPr>
              <a:t>new </a:t>
            </a:r>
            <a:r>
              <a:rPr lang="en">
                <a:solidFill>
                  <a:schemeClr val="accent3"/>
                </a:solidFill>
              </a:rPr>
              <a:t>AnnotationConfigApplicationContext</a:t>
            </a:r>
            <a:r>
              <a:rPr lang="en"/>
              <a:t>(AppConfig.</a:t>
            </a:r>
            <a:r>
              <a:rPr lang="en">
                <a:solidFill>
                  <a:srgbClr val="4A86E8"/>
                </a:solidFill>
              </a:rPr>
              <a:t>class</a:t>
            </a:r>
            <a:r>
              <a:rPr lang="en"/>
              <a:t>);</a:t>
            </a:r>
            <a:endParaRPr/>
          </a:p>
          <a:p>
            <a:pPr indent="0" lvl="0" marL="457200" rtl="0" algn="l">
              <a:spcBef>
                <a:spcPts val="1200"/>
              </a:spcBef>
              <a:spcAft>
                <a:spcPts val="0"/>
              </a:spcAft>
              <a:buNone/>
            </a:pPr>
            <a:r>
              <a:rPr lang="en">
                <a:solidFill>
                  <a:srgbClr val="4A86E8"/>
                </a:solidFill>
              </a:rPr>
              <a:t>var </a:t>
            </a:r>
            <a:r>
              <a:rPr lang="en"/>
              <a:t>service = context.</a:t>
            </a:r>
            <a:r>
              <a:rPr b="1" lang="en"/>
              <a:t>getBean</a:t>
            </a:r>
            <a:r>
              <a:rPr lang="en"/>
              <a:t>(</a:t>
            </a:r>
            <a:r>
              <a:rPr lang="en">
                <a:solidFill>
                  <a:schemeClr val="accent3"/>
                </a:solidFill>
              </a:rPr>
              <a:t>MyService</a:t>
            </a:r>
            <a:r>
              <a:rPr lang="en"/>
              <a:t>.</a:t>
            </a:r>
            <a:r>
              <a:rPr lang="en">
                <a:solidFill>
                  <a:srgbClr val="4A86E8"/>
                </a:solidFill>
              </a:rPr>
              <a:t>class</a:t>
            </a:r>
            <a:r>
              <a:rPr lang="en"/>
              <a:t>);</a:t>
            </a:r>
            <a:endParaRPr/>
          </a:p>
          <a:p>
            <a:pPr indent="0" lvl="0" marL="457200" rtl="0" algn="l">
              <a:spcBef>
                <a:spcPts val="1200"/>
              </a:spcBef>
              <a:spcAft>
                <a:spcPts val="1200"/>
              </a:spcAft>
              <a:buNone/>
            </a:pPr>
            <a:r>
              <a:rPr lang="en"/>
              <a:t>service.performTask();</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7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Types of ApplicationContext:</a:t>
            </a:r>
            <a:endParaRPr/>
          </a:p>
        </p:txBody>
      </p:sp>
      <p:sp>
        <p:nvSpPr>
          <p:cNvPr id="397" name="Google Shape;397;p7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Spring-ში გვაქვს სხვადასხვა ტიპის ApplicationContext-ები:</a:t>
            </a:r>
            <a:endParaRPr/>
          </a:p>
          <a:p>
            <a:pPr indent="-342900" lvl="0" marL="457200" rtl="0" algn="l">
              <a:spcBef>
                <a:spcPts val="1200"/>
              </a:spcBef>
              <a:spcAft>
                <a:spcPts val="0"/>
              </a:spcAft>
              <a:buSzPts val="1800"/>
              <a:buChar char="❖"/>
            </a:pPr>
            <a:r>
              <a:rPr lang="en">
                <a:solidFill>
                  <a:schemeClr val="accent3"/>
                </a:solidFill>
              </a:rPr>
              <a:t>AnnotationConfigApplicationContext </a:t>
            </a:r>
            <a:r>
              <a:rPr lang="en"/>
              <a:t>– Loads beans from Java-based configuration.</a:t>
            </a:r>
            <a:endParaRPr/>
          </a:p>
          <a:p>
            <a:pPr indent="-342900" lvl="0" marL="457200" rtl="0" algn="l">
              <a:spcBef>
                <a:spcPts val="0"/>
              </a:spcBef>
              <a:spcAft>
                <a:spcPts val="0"/>
              </a:spcAft>
              <a:buSzPts val="1800"/>
              <a:buChar char="❖"/>
            </a:pPr>
            <a:r>
              <a:rPr lang="en">
                <a:solidFill>
                  <a:schemeClr val="accent3"/>
                </a:solidFill>
              </a:rPr>
              <a:t>ClassPathXmlApplicationContext </a:t>
            </a:r>
            <a:r>
              <a:rPr lang="en"/>
              <a:t>– Loads beans from beans.xml in classpath.</a:t>
            </a:r>
            <a:endParaRPr/>
          </a:p>
          <a:p>
            <a:pPr indent="-342900" lvl="0" marL="457200" rtl="0" algn="l">
              <a:spcBef>
                <a:spcPts val="0"/>
              </a:spcBef>
              <a:spcAft>
                <a:spcPts val="0"/>
              </a:spcAft>
              <a:buSzPts val="1800"/>
              <a:buChar char="❖"/>
            </a:pPr>
            <a:r>
              <a:rPr lang="en">
                <a:solidFill>
                  <a:schemeClr val="accent3"/>
                </a:solidFill>
              </a:rPr>
              <a:t>FileSystemXmlApplicationContext </a:t>
            </a:r>
            <a:r>
              <a:rPr lang="en"/>
              <a:t>– Loads beans from external XML files.</a:t>
            </a:r>
            <a:endParaRPr/>
          </a:p>
          <a:p>
            <a:pPr indent="-342900" lvl="0" marL="457200" rtl="0" algn="l">
              <a:spcBef>
                <a:spcPts val="0"/>
              </a:spcBef>
              <a:spcAft>
                <a:spcPts val="0"/>
              </a:spcAft>
              <a:buSzPts val="1800"/>
              <a:buChar char="❖"/>
            </a:pPr>
            <a:r>
              <a:rPr lang="en">
                <a:solidFill>
                  <a:schemeClr val="accent3"/>
                </a:solidFill>
              </a:rPr>
              <a:t>WebApplicationContext </a:t>
            </a:r>
            <a:r>
              <a:rPr lang="en"/>
              <a:t>– Specialized context for Spring MVC applications.</a:t>
            </a:r>
            <a:endParaRPr/>
          </a:p>
          <a:p>
            <a:pPr indent="0" lvl="0" marL="0" rtl="0" algn="ctr">
              <a:spcBef>
                <a:spcPts val="1200"/>
              </a:spcBef>
              <a:spcAft>
                <a:spcPts val="1200"/>
              </a:spcAft>
              <a:buNone/>
            </a:pPr>
            <a:r>
              <a:rPr b="1" lang="en"/>
              <a:t>Spring Boot გაჩუმებით იყენებს ApplicationContext-ს (SpringApplication.run()).</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Stereotype Annotations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Spring MVC</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Make Annotations Great Again</a:t>
            </a:r>
            <a:endParaRPr/>
          </a:p>
        </p:txBody>
      </p:sp>
      <p:sp>
        <p:nvSpPr>
          <p:cNvPr id="408" name="Google Shape;408;p7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სტერეოტიპული ანოტაციები </a:t>
            </a:r>
            <a:r>
              <a:rPr lang="en"/>
              <a:t>არიან იგივე @Component ანოტაციები, რომელთაც სახელები აქვთ შეცვლილი. ისინი გამოიყენება bean-ებისთვის როლის მისანიჭებლად.</a:t>
            </a:r>
            <a:endParaRPr/>
          </a:p>
          <a:p>
            <a:pPr indent="0" lvl="0" marL="0" rtl="0" algn="l">
              <a:spcBef>
                <a:spcPts val="1200"/>
              </a:spcBef>
              <a:spcAft>
                <a:spcPts val="0"/>
              </a:spcAft>
              <a:buNone/>
            </a:pPr>
            <a:r>
              <a:rPr lang="en"/>
              <a:t>* </a:t>
            </a:r>
            <a:r>
              <a:rPr lang="en"/>
              <a:t>ამ მეტა-ინფორმაციას შემდგომში იყენებს </a:t>
            </a:r>
            <a:r>
              <a:rPr lang="en"/>
              <a:t>Spring-ი, component-scanning მექნიზმის დროს, რათა ლოგიკურად დაარეგისტრიროს bean-ები application context-ში. </a:t>
            </a:r>
            <a:endParaRPr/>
          </a:p>
          <a:p>
            <a:pPr indent="-325755" lvl="0" marL="457200" rtl="0" algn="l">
              <a:spcBef>
                <a:spcPts val="1200"/>
              </a:spcBef>
              <a:spcAft>
                <a:spcPts val="0"/>
              </a:spcAft>
              <a:buSzPct val="100000"/>
              <a:buChar char="●"/>
            </a:pPr>
            <a:r>
              <a:rPr lang="en">
                <a:solidFill>
                  <a:srgbClr val="B45F06"/>
                </a:solidFill>
              </a:rPr>
              <a:t>@Component</a:t>
            </a:r>
            <a:r>
              <a:rPr lang="en"/>
              <a:t> - აღწერს ზოგად დანიშნულების Bean-ს.</a:t>
            </a:r>
            <a:endParaRPr/>
          </a:p>
          <a:p>
            <a:pPr indent="-325755" lvl="0" marL="457200" rtl="0" algn="l">
              <a:spcBef>
                <a:spcPts val="0"/>
              </a:spcBef>
              <a:spcAft>
                <a:spcPts val="0"/>
              </a:spcAft>
              <a:buSzPct val="100000"/>
              <a:buChar char="●"/>
            </a:pPr>
            <a:r>
              <a:rPr lang="en">
                <a:solidFill>
                  <a:srgbClr val="B45F06"/>
                </a:solidFill>
              </a:rPr>
              <a:t>@Controller</a:t>
            </a:r>
            <a:r>
              <a:rPr lang="en"/>
              <a:t>, </a:t>
            </a:r>
            <a:r>
              <a:rPr lang="en">
                <a:solidFill>
                  <a:srgbClr val="B45F06"/>
                </a:solidFill>
              </a:rPr>
              <a:t>@RestController</a:t>
            </a:r>
            <a:r>
              <a:rPr lang="en"/>
              <a:t> - აღწერს კონტროლერ კლასს.</a:t>
            </a:r>
            <a:endParaRPr/>
          </a:p>
          <a:p>
            <a:pPr indent="-325755" lvl="0" marL="457200" rtl="0" algn="l">
              <a:spcBef>
                <a:spcPts val="0"/>
              </a:spcBef>
              <a:spcAft>
                <a:spcPts val="0"/>
              </a:spcAft>
              <a:buSzPct val="100000"/>
              <a:buChar char="●"/>
            </a:pPr>
            <a:r>
              <a:rPr lang="en">
                <a:solidFill>
                  <a:srgbClr val="B45F06"/>
                </a:solidFill>
              </a:rPr>
              <a:t>@Configuration</a:t>
            </a:r>
            <a:r>
              <a:rPr lang="en"/>
              <a:t> - აღწერს @Bean-ების აღმწერ კონფიგურაციის კლასს.</a:t>
            </a:r>
            <a:endParaRPr/>
          </a:p>
          <a:p>
            <a:pPr indent="-325755" lvl="0" marL="457200" rtl="0" algn="l">
              <a:spcBef>
                <a:spcPts val="0"/>
              </a:spcBef>
              <a:spcAft>
                <a:spcPts val="0"/>
              </a:spcAft>
              <a:buSzPct val="100000"/>
              <a:buChar char="●"/>
            </a:pPr>
            <a:r>
              <a:rPr lang="en">
                <a:solidFill>
                  <a:srgbClr val="B45F06"/>
                </a:solidFill>
              </a:rPr>
              <a:t>@Service</a:t>
            </a:r>
            <a:r>
              <a:rPr lang="en"/>
              <a:t> - აღწერს ბიზნეს ლოგიკის მქონე კლასს.</a:t>
            </a:r>
            <a:endParaRPr/>
          </a:p>
          <a:p>
            <a:pPr indent="-325755" lvl="0" marL="457200" rtl="0" algn="l">
              <a:spcBef>
                <a:spcPts val="0"/>
              </a:spcBef>
              <a:spcAft>
                <a:spcPts val="0"/>
              </a:spcAft>
              <a:buSzPct val="100000"/>
              <a:buChar char="●"/>
            </a:pPr>
            <a:r>
              <a:rPr lang="en">
                <a:solidFill>
                  <a:srgbClr val="B45F06"/>
                </a:solidFill>
              </a:rPr>
              <a:t>@Repository</a:t>
            </a:r>
            <a:r>
              <a:rPr lang="en"/>
              <a:t> - აღწერს მონაცემებთან მომუშავე კლასს (მაგ. ბაზასთან).</a:t>
            </a:r>
            <a:endParaRPr/>
          </a:p>
          <a:p>
            <a:pPr indent="0" lvl="0" marL="0" rtl="0" algn="r">
              <a:spcBef>
                <a:spcPts val="1200"/>
              </a:spcBef>
              <a:spcAft>
                <a:spcPts val="1200"/>
              </a:spcAft>
              <a:buNone/>
            </a:pPr>
            <a:r>
              <a:rPr lang="en"/>
              <a:t>მოდით ვნახოთ მათი გამოყენების მაგალითები…</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aphicFrame>
        <p:nvGraphicFramePr>
          <p:cNvPr id="413" name="Google Shape;413;p73"/>
          <p:cNvGraphicFramePr/>
          <p:nvPr/>
        </p:nvGraphicFramePr>
        <p:xfrm>
          <a:off x="311700" y="262938"/>
          <a:ext cx="3000000" cy="3000000"/>
        </p:xfrm>
        <a:graphic>
          <a:graphicData uri="http://schemas.openxmlformats.org/drawingml/2006/table">
            <a:tbl>
              <a:tblPr>
                <a:noFill/>
                <a:tableStyleId>{8EFBCFA4-E084-41B4-86FB-F8EB201B2E6B}</a:tableStyleId>
              </a:tblPr>
              <a:tblGrid>
                <a:gridCol w="3972100"/>
                <a:gridCol w="4548500"/>
              </a:tblGrid>
              <a:tr h="319925">
                <a:tc>
                  <a:txBody>
                    <a:bodyPr/>
                    <a:lstStyle/>
                    <a:p>
                      <a:pPr indent="0" lvl="0" marL="0" rtl="0" algn="ctr">
                        <a:spcBef>
                          <a:spcPts val="0"/>
                        </a:spcBef>
                        <a:spcAft>
                          <a:spcPts val="0"/>
                        </a:spcAft>
                        <a:buNone/>
                      </a:pPr>
                      <a:r>
                        <a:rPr lang="en" sz="1500">
                          <a:solidFill>
                            <a:srgbClr val="F3F3F3"/>
                          </a:solidFill>
                        </a:rPr>
                        <a:t>com.example.boot.</a:t>
                      </a:r>
                      <a:r>
                        <a:rPr b="1" lang="en" sz="1500">
                          <a:solidFill>
                            <a:srgbClr val="F3F3F3"/>
                          </a:solidFill>
                        </a:rPr>
                        <a:t>bean.*</a:t>
                      </a:r>
                      <a:endParaRPr b="1" sz="1500">
                        <a:solidFill>
                          <a:srgbClr val="F3F3F3"/>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lang="en" sz="1500">
                          <a:solidFill>
                            <a:srgbClr val="F3F3F3"/>
                          </a:solidFill>
                        </a:rPr>
                        <a:t>com.example.boot.</a:t>
                      </a:r>
                      <a:r>
                        <a:rPr b="1" lang="en" sz="1500">
                          <a:solidFill>
                            <a:srgbClr val="F3F3F3"/>
                          </a:solidFill>
                        </a:rPr>
                        <a:t>database.*</a:t>
                      </a:r>
                      <a:endParaRPr b="1" sz="1500">
                        <a:solidFill>
                          <a:srgbClr val="F3F3F3"/>
                        </a:solidFill>
                      </a:endParaRPr>
                    </a:p>
                  </a:txBody>
                  <a:tcPr marT="91425" marB="91425" marR="91425" marL="91425">
                    <a:solidFill>
                      <a:schemeClr val="dk1"/>
                    </a:solidFill>
                  </a:tcPr>
                </a:tc>
              </a:tr>
              <a:tr h="1208650">
                <a:tc>
                  <a:txBody>
                    <a:bodyPr/>
                    <a:lstStyle/>
                    <a:p>
                      <a:pPr indent="0" lvl="0" marL="0" rtl="0" algn="l">
                        <a:spcBef>
                          <a:spcPts val="0"/>
                        </a:spcBef>
                        <a:spcAft>
                          <a:spcPts val="0"/>
                        </a:spcAft>
                        <a:buNone/>
                      </a:pPr>
                      <a:r>
                        <a:rPr lang="en" sz="1500">
                          <a:solidFill>
                            <a:srgbClr val="B45F06"/>
                          </a:solidFill>
                        </a:rPr>
                        <a:t>@Component</a:t>
                      </a:r>
                      <a:endParaRPr sz="1500">
                        <a:solidFill>
                          <a:srgbClr val="B45F06"/>
                        </a:solidFill>
                      </a:endParaRPr>
                    </a:p>
                    <a:p>
                      <a:pPr indent="0" lvl="0" marL="0" rtl="0" algn="l">
                        <a:spcBef>
                          <a:spcPts val="0"/>
                        </a:spcBef>
                        <a:spcAft>
                          <a:spcPts val="0"/>
                        </a:spcAft>
                        <a:buNone/>
                      </a:pPr>
                      <a:r>
                        <a:rPr lang="en" sz="1500">
                          <a:solidFill>
                            <a:srgbClr val="4A86E8"/>
                          </a:solidFill>
                        </a:rPr>
                        <a:t>public class</a:t>
                      </a:r>
                      <a:r>
                        <a:rPr lang="en" sz="1500">
                          <a:solidFill>
                            <a:schemeClr val="dk1"/>
                          </a:solidFill>
                        </a:rPr>
                        <a:t> </a:t>
                      </a:r>
                      <a:r>
                        <a:rPr lang="en" sz="1500">
                          <a:solidFill>
                            <a:schemeClr val="accent3"/>
                          </a:solidFill>
                        </a:rPr>
                        <a:t>UtilityComponent </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public void</a:t>
                      </a:r>
                      <a:r>
                        <a:rPr lang="en" sz="1500">
                          <a:solidFill>
                            <a:schemeClr val="dk1"/>
                          </a:solidFill>
                        </a:rPr>
                        <a:t> performTask() {</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78909C"/>
                          </a:solidFill>
                        </a:rPr>
                        <a:t>// Implementation details</a:t>
                      </a:r>
                      <a:endParaRPr sz="1500">
                        <a:solidFill>
                          <a:srgbClr val="78909C"/>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nchor="ctr"/>
                </a:tc>
                <a:tc>
                  <a:txBody>
                    <a:bodyPr/>
                    <a:lstStyle/>
                    <a:p>
                      <a:pPr indent="0" lvl="0" marL="0" rtl="0" algn="l">
                        <a:spcBef>
                          <a:spcPts val="0"/>
                        </a:spcBef>
                        <a:spcAft>
                          <a:spcPts val="0"/>
                        </a:spcAft>
                        <a:buNone/>
                      </a:pPr>
                      <a:r>
                        <a:rPr lang="en" sz="1500">
                          <a:solidFill>
                            <a:srgbClr val="B45F06"/>
                          </a:solidFill>
                        </a:rPr>
                        <a:t>@Repository</a:t>
                      </a:r>
                      <a:endParaRPr sz="1500">
                        <a:solidFill>
                          <a:srgbClr val="B45F06"/>
                        </a:solidFill>
                      </a:endParaRPr>
                    </a:p>
                    <a:p>
                      <a:pPr indent="0" lvl="0" marL="0" rtl="0" algn="l">
                        <a:spcBef>
                          <a:spcPts val="0"/>
                        </a:spcBef>
                        <a:spcAft>
                          <a:spcPts val="0"/>
                        </a:spcAft>
                        <a:buNone/>
                      </a:pPr>
                      <a:r>
                        <a:rPr lang="en" sz="1500">
                          <a:solidFill>
                            <a:srgbClr val="4285F4"/>
                          </a:solidFill>
                        </a:rPr>
                        <a:t>public class</a:t>
                      </a:r>
                      <a:r>
                        <a:rPr lang="en" sz="1500">
                          <a:solidFill>
                            <a:schemeClr val="dk1"/>
                          </a:solidFill>
                        </a:rPr>
                        <a:t> </a:t>
                      </a:r>
                      <a:r>
                        <a:rPr lang="en" sz="1500">
                          <a:solidFill>
                            <a:schemeClr val="accent3"/>
                          </a:solidFill>
                        </a:rPr>
                        <a:t>ProductRepository </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public </a:t>
                      </a:r>
                      <a:r>
                        <a:rPr lang="en" sz="1500">
                          <a:solidFill>
                            <a:schemeClr val="accent3"/>
                          </a:solidFill>
                        </a:rPr>
                        <a:t>Product </a:t>
                      </a:r>
                      <a:r>
                        <a:rPr lang="en" sz="1500">
                          <a:solidFill>
                            <a:schemeClr val="dk1"/>
                          </a:solidFill>
                        </a:rPr>
                        <a:t>findProductById(</a:t>
                      </a:r>
                      <a:r>
                        <a:rPr lang="en" sz="1500">
                          <a:solidFill>
                            <a:schemeClr val="accent3"/>
                          </a:solidFill>
                        </a:rPr>
                        <a:t>Long</a:t>
                      </a:r>
                      <a:r>
                        <a:rPr lang="en" sz="1500">
                          <a:solidFill>
                            <a:schemeClr val="dk1"/>
                          </a:solidFill>
                        </a:rPr>
                        <a:t> id) {</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78909C"/>
                          </a:solidFill>
                        </a:rPr>
                        <a:t> // Data access implementation</a:t>
                      </a:r>
                      <a:endParaRPr sz="1500">
                        <a:solidFill>
                          <a:srgbClr val="78909C"/>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nchor="ctr"/>
                </a:tc>
              </a:tr>
              <a:tr h="1741875">
                <a:tc>
                  <a:txBody>
                    <a:bodyPr/>
                    <a:lstStyle/>
                    <a:p>
                      <a:pPr indent="0" lvl="0" marL="0" rtl="0" algn="l">
                        <a:spcBef>
                          <a:spcPts val="0"/>
                        </a:spcBef>
                        <a:spcAft>
                          <a:spcPts val="0"/>
                        </a:spcAft>
                        <a:buNone/>
                      </a:pPr>
                      <a:r>
                        <a:rPr lang="en" sz="1500">
                          <a:solidFill>
                            <a:srgbClr val="B45F06"/>
                          </a:solidFill>
                        </a:rPr>
                        <a:t>@Service</a:t>
                      </a:r>
                      <a:endParaRPr sz="1500">
                        <a:solidFill>
                          <a:srgbClr val="B45F06"/>
                        </a:solidFill>
                      </a:endParaRPr>
                    </a:p>
                    <a:p>
                      <a:pPr indent="0" lvl="0" marL="0" rtl="0" algn="l">
                        <a:spcBef>
                          <a:spcPts val="0"/>
                        </a:spcBef>
                        <a:spcAft>
                          <a:spcPts val="0"/>
                        </a:spcAft>
                        <a:buNone/>
                      </a:pPr>
                      <a:r>
                        <a:rPr lang="en" sz="1500">
                          <a:solidFill>
                            <a:srgbClr val="4A86E8"/>
                          </a:solidFill>
                        </a:rPr>
                        <a:t>public class</a:t>
                      </a:r>
                      <a:r>
                        <a:rPr lang="en" sz="1500">
                          <a:solidFill>
                            <a:schemeClr val="dk1"/>
                          </a:solidFill>
                        </a:rPr>
                        <a:t> </a:t>
                      </a:r>
                      <a:r>
                        <a:rPr lang="en" sz="1500">
                          <a:solidFill>
                            <a:schemeClr val="accent3"/>
                          </a:solidFill>
                        </a:rPr>
                        <a:t>OrderService </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public void</a:t>
                      </a:r>
                      <a:r>
                        <a:rPr lang="en" sz="1500">
                          <a:solidFill>
                            <a:schemeClr val="dk1"/>
                          </a:solidFill>
                        </a:rPr>
                        <a:t> processOrder(</a:t>
                      </a:r>
                      <a:r>
                        <a:rPr lang="en" sz="1500">
                          <a:solidFill>
                            <a:schemeClr val="accent3"/>
                          </a:solidFill>
                        </a:rPr>
                        <a:t>Order</a:t>
                      </a:r>
                      <a:r>
                        <a:rPr lang="en" sz="1500">
                          <a:solidFill>
                            <a:schemeClr val="dk1"/>
                          </a:solidFill>
                        </a:rPr>
                        <a:t> order) {</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78909C"/>
                          </a:solidFill>
                        </a:rPr>
                        <a:t>// Business logic implementation</a:t>
                      </a:r>
                      <a:endParaRPr sz="1500">
                        <a:solidFill>
                          <a:srgbClr val="78909C"/>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nchor="ctr"/>
                </a:tc>
                <a:tc>
                  <a:txBody>
                    <a:bodyPr/>
                    <a:lstStyle/>
                    <a:p>
                      <a:pPr indent="0" lvl="0" marL="0" rtl="0" algn="l">
                        <a:spcBef>
                          <a:spcPts val="0"/>
                        </a:spcBef>
                        <a:spcAft>
                          <a:spcPts val="0"/>
                        </a:spcAft>
                        <a:buNone/>
                      </a:pPr>
                      <a:r>
                        <a:rPr lang="en" sz="1500">
                          <a:solidFill>
                            <a:srgbClr val="B45F06"/>
                          </a:solidFill>
                        </a:rPr>
                        <a:t>@Controller</a:t>
                      </a:r>
                      <a:endParaRPr sz="1500">
                        <a:solidFill>
                          <a:srgbClr val="B45F06"/>
                        </a:solidFill>
                      </a:endParaRPr>
                    </a:p>
                    <a:p>
                      <a:pPr indent="0" lvl="0" marL="0" rtl="0" algn="l">
                        <a:spcBef>
                          <a:spcPts val="0"/>
                        </a:spcBef>
                        <a:spcAft>
                          <a:spcPts val="0"/>
                        </a:spcAft>
                        <a:buNone/>
                      </a:pPr>
                      <a:r>
                        <a:rPr lang="en" sz="1500">
                          <a:solidFill>
                            <a:srgbClr val="B45F06"/>
                          </a:solidFill>
                        </a:rPr>
                        <a:t>@RequestMapping</a:t>
                      </a:r>
                      <a:r>
                        <a:rPr lang="en" sz="1500">
                          <a:solidFill>
                            <a:schemeClr val="dk1"/>
                          </a:solidFill>
                        </a:rPr>
                        <a:t>(</a:t>
                      </a:r>
                      <a:r>
                        <a:rPr lang="en" sz="1500">
                          <a:solidFill>
                            <a:srgbClr val="980000"/>
                          </a:solidFill>
                        </a:rPr>
                        <a:t>"/home"</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rgbClr val="4A86E8"/>
                          </a:solidFill>
                        </a:rPr>
                        <a:t>public class</a:t>
                      </a:r>
                      <a:r>
                        <a:rPr lang="en" sz="1500">
                          <a:solidFill>
                            <a:schemeClr val="dk1"/>
                          </a:solidFill>
                        </a:rPr>
                        <a:t> </a:t>
                      </a:r>
                      <a:r>
                        <a:rPr lang="en" sz="1500">
                          <a:solidFill>
                            <a:schemeClr val="accent3"/>
                          </a:solidFill>
                        </a:rPr>
                        <a:t>HomeController </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B45F06"/>
                          </a:solidFill>
                        </a:rPr>
                        <a:t>@GetMapping</a:t>
                      </a:r>
                      <a:endParaRPr sz="1500">
                        <a:solidFill>
                          <a:srgbClr val="B45F06"/>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public </a:t>
                      </a:r>
                      <a:r>
                        <a:rPr lang="en" sz="1500">
                          <a:solidFill>
                            <a:schemeClr val="dk1"/>
                          </a:solidFill>
                        </a:rPr>
                        <a:t>String showHomePage() {</a:t>
                      </a:r>
                      <a:endParaRPr sz="1500">
                        <a:solidFill>
                          <a:schemeClr val="dk1"/>
                        </a:solidFill>
                      </a:endParaRPr>
                    </a:p>
                    <a:p>
                      <a:pPr indent="0" lvl="0" marL="0" rtl="0" algn="l">
                        <a:spcBef>
                          <a:spcPts val="0"/>
                        </a:spcBef>
                        <a:spcAft>
                          <a:spcPts val="0"/>
                        </a:spcAft>
                        <a:buNone/>
                      </a:pPr>
                      <a:r>
                        <a:rPr lang="en" sz="1500">
                          <a:solidFill>
                            <a:schemeClr val="dk1"/>
                          </a:solidFill>
                        </a:rPr>
                        <a:t>        </a:t>
                      </a:r>
                      <a:r>
                        <a:rPr lang="en" sz="1500">
                          <a:solidFill>
                            <a:srgbClr val="78909C"/>
                          </a:solidFill>
                        </a:rPr>
                        <a:t>// Handle request and return view name</a:t>
                      </a:r>
                      <a:endParaRPr sz="1500">
                        <a:solidFill>
                          <a:srgbClr val="78909C"/>
                        </a:solidFill>
                      </a:endParaRPr>
                    </a:p>
                    <a:p>
                      <a:pPr indent="0" lvl="0" marL="0" rtl="0" algn="l">
                        <a:spcBef>
                          <a:spcPts val="0"/>
                        </a:spcBef>
                        <a:spcAft>
                          <a:spcPts val="0"/>
                        </a:spcAft>
                        <a:buNone/>
                      </a:pPr>
                      <a:r>
                        <a:rPr lang="en" sz="1500">
                          <a:solidFill>
                            <a:schemeClr val="dk1"/>
                          </a:solidFill>
                        </a:rPr>
                        <a:t>        </a:t>
                      </a:r>
                      <a:r>
                        <a:rPr lang="en" sz="1500">
                          <a:solidFill>
                            <a:srgbClr val="4A86E8"/>
                          </a:solidFill>
                        </a:rPr>
                        <a:t>return </a:t>
                      </a:r>
                      <a:r>
                        <a:rPr lang="en" sz="1500">
                          <a:solidFill>
                            <a:srgbClr val="980000"/>
                          </a:solidFill>
                        </a:rPr>
                        <a:t>"home"</a:t>
                      </a:r>
                      <a:r>
                        <a:rPr lang="en" sz="1500">
                          <a:solidFill>
                            <a:schemeClr val="dk1"/>
                          </a:solidFill>
                        </a:rPr>
                        <a:t>;</a:t>
                      </a:r>
                      <a:endParaRPr sz="1500">
                        <a:solidFill>
                          <a:schemeClr val="dk1"/>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rPr lang="en" sz="1500">
                          <a:solidFill>
                            <a:schemeClr val="dk1"/>
                          </a:solidFill>
                        </a:rPr>
                        <a:t>}</a:t>
                      </a:r>
                      <a:endParaRPr sz="1500">
                        <a:solidFill>
                          <a:schemeClr val="dk1"/>
                        </a:solidFill>
                      </a:endParaRPr>
                    </a:p>
                  </a:txBody>
                  <a:tcPr marT="91425" marB="91425" marR="91425" marL="91425" anchor="ctr"/>
                </a:tc>
              </a:tr>
              <a:tr h="319925">
                <a:tc>
                  <a:txBody>
                    <a:bodyPr/>
                    <a:lstStyle/>
                    <a:p>
                      <a:pPr indent="0" lvl="0" marL="0" rtl="0" algn="ctr">
                        <a:spcBef>
                          <a:spcPts val="0"/>
                        </a:spcBef>
                        <a:spcAft>
                          <a:spcPts val="0"/>
                        </a:spcAft>
                        <a:buNone/>
                      </a:pPr>
                      <a:r>
                        <a:rPr lang="en" sz="1500">
                          <a:solidFill>
                            <a:srgbClr val="F3F3F3"/>
                          </a:solidFill>
                        </a:rPr>
                        <a:t>com.example.boot.</a:t>
                      </a:r>
                      <a:r>
                        <a:rPr b="1" lang="en" sz="1500">
                          <a:solidFill>
                            <a:srgbClr val="F3F3F3"/>
                          </a:solidFill>
                        </a:rPr>
                        <a:t>service.*</a:t>
                      </a:r>
                      <a:endParaRPr b="1" sz="1500">
                        <a:solidFill>
                          <a:srgbClr val="F3F3F3"/>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lang="en" sz="1500">
                          <a:solidFill>
                            <a:srgbClr val="F3F3F3"/>
                          </a:solidFill>
                        </a:rPr>
                        <a:t>com.example.boot.</a:t>
                      </a:r>
                      <a:r>
                        <a:rPr b="1" lang="en" sz="1500">
                          <a:solidFill>
                            <a:srgbClr val="F3F3F3"/>
                          </a:solidFill>
                        </a:rPr>
                        <a:t>controller.*</a:t>
                      </a:r>
                      <a:endParaRPr b="1" sz="1500">
                        <a:solidFill>
                          <a:srgbClr val="F3F3F3"/>
                        </a:solidFill>
                      </a:endParaRPr>
                    </a:p>
                  </a:txBody>
                  <a:tcPr marT="91425" marB="91425" marR="91425" marL="91425">
                    <a:solidFill>
                      <a:schemeClr val="dk1"/>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4"/>
          <p:cNvSpPr txBox="1"/>
          <p:nvPr>
            <p:ph idx="1" type="body"/>
          </p:nvPr>
        </p:nvSpPr>
        <p:spPr>
          <a:xfrm>
            <a:off x="387900" y="458025"/>
            <a:ext cx="8368200" cy="41106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u="sng">
                <a:solidFill>
                  <a:schemeClr val="hlink"/>
                </a:solidFill>
                <a:hlinkClick r:id="rId3"/>
              </a:rPr>
              <a:t>Spring Web MVC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4"/>
              </a:rPr>
              <a:t>HTTP Message Conversion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5"/>
              </a:rPr>
              <a:t>View Technologies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6"/>
              </a:rPr>
              <a:t>Mapping Requests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7"/>
              </a:rPr>
              <a:t>@ResponseBody :: Spring Framework</a:t>
            </a:r>
            <a:r>
              <a:rPr lang="en"/>
              <a:t> </a:t>
            </a:r>
            <a:endParaRPr/>
          </a:p>
          <a:p>
            <a:pPr indent="-325755" lvl="0" marL="457200" rtl="0" algn="l">
              <a:spcBef>
                <a:spcPts val="0"/>
              </a:spcBef>
              <a:spcAft>
                <a:spcPts val="0"/>
              </a:spcAft>
              <a:buSzPct val="100000"/>
              <a:buChar char="●"/>
            </a:pPr>
            <a:r>
              <a:rPr lang="en" u="sng">
                <a:solidFill>
                  <a:schemeClr val="hlink"/>
                </a:solidFill>
                <a:hlinkClick r:id="rId8"/>
              </a:rPr>
              <a:t>HTTP request methods</a:t>
            </a:r>
            <a:r>
              <a:rPr lang="en"/>
              <a:t> </a:t>
            </a:r>
            <a:endParaRPr/>
          </a:p>
          <a:p>
            <a:pPr indent="-325755" lvl="0" marL="457200" rtl="0" algn="l">
              <a:spcBef>
                <a:spcPts val="0"/>
              </a:spcBef>
              <a:spcAft>
                <a:spcPts val="0"/>
              </a:spcAft>
              <a:buSzPct val="100000"/>
              <a:buChar char="●"/>
            </a:pPr>
            <a:r>
              <a:rPr lang="en" u="sng">
                <a:solidFill>
                  <a:schemeClr val="hlink"/>
                </a:solidFill>
                <a:hlinkClick r:id="rId9"/>
              </a:rPr>
              <a:t>Handler Methods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0"/>
              </a:rPr>
              <a:t>@RequestParam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1"/>
              </a:rPr>
              <a:t>@RequestHeader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2"/>
              </a:rPr>
              <a:t>@ModelAttribute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3"/>
              </a:rPr>
              <a:t>@RequestBody :: Spring Framework</a:t>
            </a:r>
            <a:r>
              <a:rPr lang="en"/>
              <a:t> </a:t>
            </a:r>
            <a:endParaRPr/>
          </a:p>
          <a:p>
            <a:pPr indent="-325755" lvl="0" marL="457200" rtl="0" algn="l">
              <a:spcBef>
                <a:spcPts val="0"/>
              </a:spcBef>
              <a:spcAft>
                <a:spcPts val="0"/>
              </a:spcAft>
              <a:buSzPct val="100000"/>
              <a:buChar char="●"/>
            </a:pPr>
            <a:r>
              <a:rPr lang="en" u="sng">
                <a:solidFill>
                  <a:schemeClr val="hlink"/>
                </a:solidFill>
                <a:hlinkClick r:id="rId14"/>
              </a:rPr>
              <a:t>Model, ModelMap, and ModelAndView in Spring MVC | Baeldung</a:t>
            </a:r>
            <a:r>
              <a:rPr lang="en"/>
              <a:t> </a:t>
            </a:r>
            <a:endParaRPr/>
          </a:p>
          <a:p>
            <a:pPr indent="-325755" lvl="0" marL="457200" rtl="0" algn="l">
              <a:spcBef>
                <a:spcPts val="0"/>
              </a:spcBef>
              <a:spcAft>
                <a:spcPts val="0"/>
              </a:spcAft>
              <a:buSzPct val="100000"/>
              <a:buChar char="●"/>
            </a:pPr>
            <a:r>
              <a:rPr lang="en" u="sng">
                <a:solidFill>
                  <a:schemeClr val="hlink"/>
                </a:solidFill>
                <a:hlinkClick r:id="rId15"/>
              </a:rPr>
              <a:t>Getting started with the Standard dialects in 5 minutes - Thymeleaf</a:t>
            </a:r>
            <a:r>
              <a:rPr lang="en"/>
              <a:t> </a:t>
            </a:r>
            <a:endParaRPr/>
          </a:p>
          <a:p>
            <a:pPr indent="-325755" lvl="0" marL="457200" rtl="0" algn="l">
              <a:spcBef>
                <a:spcPts val="0"/>
              </a:spcBef>
              <a:spcAft>
                <a:spcPts val="0"/>
              </a:spcAft>
              <a:buSzPct val="100000"/>
              <a:buChar char="●"/>
            </a:pPr>
            <a:r>
              <a:rPr lang="en" u="sng">
                <a:solidFill>
                  <a:schemeClr val="hlink"/>
                </a:solidFill>
                <a:hlinkClick r:id="rId16"/>
              </a:rPr>
              <a:t>The IoC Container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7"/>
              </a:rPr>
              <a:t>Container Overview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8"/>
              </a:rPr>
              <a:t>Bean Overview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19"/>
              </a:rPr>
              <a:t>Dependencies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20"/>
              </a:rPr>
              <a:t>Dependency Injection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21"/>
              </a:rPr>
              <a:t>Fine-tuning Annotation-based Autowiring with @Primary or @Fallback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22"/>
              </a:rPr>
              <a:t>Using @PostConstruct and @PreDestroy :: Spring Framework</a:t>
            </a:r>
            <a:r>
              <a:rPr lang="en"/>
              <a:t> </a:t>
            </a:r>
            <a:endParaRPr/>
          </a:p>
          <a:p>
            <a:pPr indent="-304165" lvl="1" marL="914400" rtl="0" algn="l">
              <a:spcBef>
                <a:spcPts val="0"/>
              </a:spcBef>
              <a:spcAft>
                <a:spcPts val="0"/>
              </a:spcAft>
              <a:buSzPct val="100000"/>
              <a:buChar char="○"/>
            </a:pPr>
            <a:r>
              <a:rPr lang="en" u="sng">
                <a:solidFill>
                  <a:schemeClr val="hlink"/>
                </a:solidFill>
                <a:hlinkClick r:id="rId23"/>
              </a:rPr>
              <a:t>Bean Scopes :: Spring Framework</a:t>
            </a:r>
            <a:r>
              <a:rPr lang="en"/>
              <a:t> </a:t>
            </a:r>
            <a:endParaRPr/>
          </a:p>
        </p:txBody>
      </p:sp>
      <p:sp>
        <p:nvSpPr>
          <p:cNvPr id="419" name="Google Shape;419;p74"/>
          <p:cNvSpPr txBox="1"/>
          <p:nvPr>
            <p:ph type="title"/>
          </p:nvPr>
        </p:nvSpPr>
        <p:spPr>
          <a:xfrm>
            <a:off x="4729650" y="458025"/>
            <a:ext cx="4026600" cy="19290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a:t>გამოყენებული რესურსები და ბმულები</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5"/>
          <p:cNvSpPr txBox="1"/>
          <p:nvPr>
            <p:ph idx="4294967295" type="title"/>
          </p:nvPr>
        </p:nvSpPr>
        <p:spPr>
          <a:xfrm>
            <a:off x="311700" y="1117275"/>
            <a:ext cx="8520600" cy="3195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990"/>
              <a:buNone/>
            </a:pPr>
            <a:r>
              <a:rPr lang="en" sz="3720"/>
              <a:t>მადლობა</a:t>
            </a:r>
            <a:endParaRPr sz="3720"/>
          </a:p>
          <a:p>
            <a:pPr indent="0" lvl="0" marL="0" rtl="0" algn="ctr">
              <a:lnSpc>
                <a:spcPct val="115000"/>
              </a:lnSpc>
              <a:spcBef>
                <a:spcPts val="0"/>
              </a:spcBef>
              <a:spcAft>
                <a:spcPts val="0"/>
              </a:spcAft>
              <a:buSzPts val="990"/>
              <a:buNone/>
            </a:pPr>
            <a:r>
              <a:rPr lang="en" sz="3720"/>
              <a:t>ყურადღებისთვის</a:t>
            </a:r>
            <a:endParaRPr sz="3720"/>
          </a:p>
          <a:p>
            <a:pPr indent="0" lvl="0" marL="0" rtl="0" algn="ctr">
              <a:lnSpc>
                <a:spcPct val="115000"/>
              </a:lnSpc>
              <a:spcBef>
                <a:spcPts val="0"/>
              </a:spcBef>
              <a:spcAft>
                <a:spcPts val="0"/>
              </a:spcAft>
              <a:buSzPts val="990"/>
              <a:buNone/>
            </a:pPr>
            <a:r>
              <a:t/>
            </a:r>
            <a:endParaRPr sz="3720"/>
          </a:p>
          <a:p>
            <a:pPr indent="0" lvl="0" marL="0" rtl="0" algn="ctr">
              <a:lnSpc>
                <a:spcPct val="115000"/>
              </a:lnSpc>
              <a:spcBef>
                <a:spcPts val="0"/>
              </a:spcBef>
              <a:spcAft>
                <a:spcPts val="0"/>
              </a:spcAft>
              <a:buSzPts val="990"/>
              <a:buNone/>
            </a:pPr>
            <a:r>
              <a:t/>
            </a:r>
            <a:endParaRPr sz="3720"/>
          </a:p>
          <a:p>
            <a:pPr indent="0" lvl="0" marL="0" rtl="0" algn="ctr">
              <a:lnSpc>
                <a:spcPct val="115000"/>
              </a:lnSpc>
              <a:spcBef>
                <a:spcPts val="0"/>
              </a:spcBef>
              <a:spcAft>
                <a:spcPts val="0"/>
              </a:spcAft>
              <a:buSzPts val="990"/>
              <a:buNone/>
            </a:pPr>
            <a:r>
              <a:t/>
            </a:r>
            <a:endParaRPr sz="3720"/>
          </a:p>
        </p:txBody>
      </p:sp>
      <p:pic>
        <p:nvPicPr>
          <p:cNvPr id="425" name="Google Shape;425;p75"/>
          <p:cNvPicPr preferRelativeResize="0"/>
          <p:nvPr/>
        </p:nvPicPr>
        <p:blipFill>
          <a:blip r:embed="rId3">
            <a:alphaModFix/>
          </a:blip>
          <a:stretch>
            <a:fillRect/>
          </a:stretch>
        </p:blipFill>
        <p:spPr>
          <a:xfrm>
            <a:off x="3724201" y="2571751"/>
            <a:ext cx="1473851" cy="14928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ლაბის დავალება</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7"/>
          <p:cNvSpPr txBox="1"/>
          <p:nvPr>
            <p:ph idx="4294967295" type="body"/>
          </p:nvPr>
        </p:nvSpPr>
        <p:spPr>
          <a:xfrm>
            <a:off x="311700" y="445025"/>
            <a:ext cx="8520600" cy="435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 შევქმნათ სტატიკური ვებსაიტი -</a:t>
            </a:r>
            <a:endParaRPr b="1"/>
          </a:p>
          <a:p>
            <a:pPr indent="0" lvl="0" marL="0" rtl="0" algn="l">
              <a:spcBef>
                <a:spcPts val="1200"/>
              </a:spcBef>
              <a:spcAft>
                <a:spcPts val="0"/>
              </a:spcAft>
              <a:buNone/>
            </a:pPr>
            <a:r>
              <a:rPr lang="en"/>
              <a:t>თქვენი ამოცანაა დინამიური ვებსაიტის აწყობა.</a:t>
            </a:r>
            <a:endParaRPr/>
          </a:p>
          <a:p>
            <a:pPr indent="-342900" lvl="0" marL="457200" rtl="0" algn="l">
              <a:spcBef>
                <a:spcPts val="1200"/>
              </a:spcBef>
              <a:spcAft>
                <a:spcPts val="0"/>
              </a:spcAft>
              <a:buSzPts val="1800"/>
              <a:buAutoNum type="arabicPeriod"/>
            </a:pPr>
            <a:r>
              <a:rPr lang="en"/>
              <a:t>შექმენით წიგნების ვებსაიტი, სადაც:</a:t>
            </a:r>
            <a:endParaRPr/>
          </a:p>
          <a:p>
            <a:pPr indent="-317500" lvl="1" marL="914400" rtl="0" algn="l">
              <a:spcBef>
                <a:spcPts val="0"/>
              </a:spcBef>
              <a:spcAft>
                <a:spcPts val="0"/>
              </a:spcAft>
              <a:buSzPts val="1400"/>
              <a:buChar char="○"/>
            </a:pPr>
            <a:r>
              <a:rPr lang="en"/>
              <a:t>გექნებათ წიგნები (ავტორებით, გამოცემის თარიღით და ა.შ.)</a:t>
            </a:r>
            <a:endParaRPr/>
          </a:p>
          <a:p>
            <a:pPr indent="-342900" lvl="0" marL="457200" rtl="0" algn="l">
              <a:spcBef>
                <a:spcPts val="0"/>
              </a:spcBef>
              <a:spcAft>
                <a:spcPts val="0"/>
              </a:spcAft>
              <a:buSzPts val="1800"/>
              <a:buAutoNum type="arabicPeriod"/>
            </a:pPr>
            <a:r>
              <a:rPr b="1" lang="en"/>
              <a:t>აღწერეთ და გამოიყენეთ სტერეოტიპული ანოტაციები!</a:t>
            </a:r>
            <a:endParaRPr b="1"/>
          </a:p>
          <a:p>
            <a:pPr indent="-317500" lvl="1" marL="914400" rtl="0" algn="l">
              <a:spcBef>
                <a:spcPts val="0"/>
              </a:spcBef>
              <a:spcAft>
                <a:spcPts val="0"/>
              </a:spcAft>
              <a:buSzPts val="1400"/>
              <a:buChar char="○"/>
            </a:pPr>
            <a:r>
              <a:rPr lang="en"/>
              <a:t>BookController =&gt; </a:t>
            </a:r>
            <a:r>
              <a:rPr lang="en"/>
              <a:t>BookService =&gt; BookRepository</a:t>
            </a:r>
            <a:endParaRPr/>
          </a:p>
          <a:p>
            <a:pPr indent="-342900" lvl="0" marL="457200" rtl="0" algn="l">
              <a:spcBef>
                <a:spcPts val="0"/>
              </a:spcBef>
              <a:spcAft>
                <a:spcPts val="0"/>
              </a:spcAft>
              <a:buSzPts val="1800"/>
              <a:buAutoNum type="arabicPeriod"/>
            </a:pPr>
            <a:r>
              <a:rPr lang="en"/>
              <a:t>გაყავით წიგნები ორად (</a:t>
            </a:r>
            <a:r>
              <a:rPr lang="en"/>
              <a:t>"ვითომ </a:t>
            </a:r>
            <a:r>
              <a:rPr lang="en"/>
              <a:t>ბაზისა</a:t>
            </a:r>
            <a:r>
              <a:rPr lang="en"/>
              <a:t>"</a:t>
            </a:r>
            <a:r>
              <a:rPr lang="en"/>
              <a:t> და View-ს ობიექტებად):</a:t>
            </a:r>
            <a:endParaRPr/>
          </a:p>
          <a:p>
            <a:pPr indent="-317500" lvl="1" marL="914400" rtl="0" algn="l">
              <a:spcBef>
                <a:spcPts val="0"/>
              </a:spcBef>
              <a:spcAft>
                <a:spcPts val="0"/>
              </a:spcAft>
              <a:buSzPts val="1400"/>
              <a:buChar char="○"/>
            </a:pPr>
            <a:r>
              <a:rPr lang="en"/>
              <a:t>Book და BookView-ებად.</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b="1" lang="en"/>
              <a:t>გამოიყენეთ DI მექანიზმი @Autowired ანოტაციის დახმარებით!</a:t>
            </a:r>
            <a:endParaRPr b="1"/>
          </a:p>
          <a:p>
            <a:pPr indent="-342900" lvl="0" marL="457200" rtl="0" algn="l">
              <a:spcBef>
                <a:spcPts val="0"/>
              </a:spcBef>
              <a:spcAft>
                <a:spcPts val="0"/>
              </a:spcAft>
              <a:buSzPts val="1800"/>
              <a:buChar char="●"/>
            </a:pPr>
            <a:r>
              <a:rPr b="1" lang="en"/>
              <a:t>გამოიყენეთ </a:t>
            </a:r>
            <a:r>
              <a:rPr b="1" lang="en"/>
              <a:t>Thymeleaf-ის ახლად ნასწავლი დირექტივები!</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45025"/>
            <a:ext cx="8520600" cy="412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Spring გვთავაზობს</a:t>
            </a:r>
            <a:r>
              <a:rPr b="1" lang="en"/>
              <a:t> </a:t>
            </a:r>
            <a:r>
              <a:rPr b="1" lang="en"/>
              <a:t>Spring MVC</a:t>
            </a:r>
            <a:r>
              <a:rPr lang="en"/>
              <a:t> ბიბლიოთეკას, რომელიც გვაძლევს საშუალებას გამოვიყენოთ MVC დიზაინ პატერნი ჩვენს ვებსაიტებსა და ვებ აპლიკაციებში:</a:t>
            </a:r>
            <a:endParaRPr/>
          </a:p>
        </p:txBody>
      </p:sp>
      <p:graphicFrame>
        <p:nvGraphicFramePr>
          <p:cNvPr id="97" name="Google Shape;97;p19"/>
          <p:cNvGraphicFramePr/>
          <p:nvPr/>
        </p:nvGraphicFramePr>
        <p:xfrm>
          <a:off x="496450" y="1418300"/>
          <a:ext cx="3000000" cy="3000000"/>
        </p:xfrm>
        <a:graphic>
          <a:graphicData uri="http://schemas.openxmlformats.org/drawingml/2006/table">
            <a:tbl>
              <a:tblPr>
                <a:noFill/>
                <a:tableStyleId>{8EFBCFA4-E084-41B4-86FB-F8EB201B2E6B}</a:tableStyleId>
              </a:tblPr>
              <a:tblGrid>
                <a:gridCol w="4075550"/>
                <a:gridCol w="4075550"/>
              </a:tblGrid>
              <a:tr h="407375">
                <a:tc>
                  <a:txBody>
                    <a:bodyPr/>
                    <a:lstStyle/>
                    <a:p>
                      <a:pPr indent="0" lvl="0" marL="0" rtl="0" algn="ctr">
                        <a:spcBef>
                          <a:spcPts val="0"/>
                        </a:spcBef>
                        <a:spcAft>
                          <a:spcPts val="0"/>
                        </a:spcAft>
                        <a:buNone/>
                      </a:pPr>
                      <a:r>
                        <a:rPr b="1" lang="en" sz="1600"/>
                        <a:t>Controller</a:t>
                      </a:r>
                      <a:endParaRPr sz="1600"/>
                    </a:p>
                  </a:txBody>
                  <a:tcPr marT="91425" marB="91425" marR="91425" marL="91425"/>
                </a:tc>
                <a:tc>
                  <a:txBody>
                    <a:bodyPr/>
                    <a:lstStyle/>
                    <a:p>
                      <a:pPr indent="0" lvl="0" marL="0" rtl="0" algn="ctr">
                        <a:spcBef>
                          <a:spcPts val="0"/>
                        </a:spcBef>
                        <a:spcAft>
                          <a:spcPts val="0"/>
                        </a:spcAft>
                        <a:buNone/>
                      </a:pPr>
                      <a:r>
                        <a:rPr b="1" lang="en" sz="1600"/>
                        <a:t>View</a:t>
                      </a:r>
                      <a:endParaRPr sz="1600"/>
                    </a:p>
                  </a:txBody>
                  <a:tcPr marT="91425" marB="91425" marR="91425" marL="91425"/>
                </a:tc>
              </a:tr>
              <a:tr h="2719125">
                <a:tc>
                  <a:txBody>
                    <a:bodyPr/>
                    <a:lstStyle/>
                    <a:p>
                      <a:pPr indent="0" lvl="0" marL="0" rtl="0" algn="l">
                        <a:spcBef>
                          <a:spcPts val="0"/>
                        </a:spcBef>
                        <a:spcAft>
                          <a:spcPts val="0"/>
                        </a:spcAft>
                        <a:buNone/>
                      </a:pPr>
                      <a:r>
                        <a:rPr lang="en">
                          <a:solidFill>
                            <a:srgbClr val="B45F06"/>
                          </a:solidFill>
                        </a:rPr>
                        <a:t>@Controller</a:t>
                      </a:r>
                      <a:endParaRPr>
                        <a:solidFill>
                          <a:srgbClr val="B45F06"/>
                        </a:solidFill>
                      </a:endParaRPr>
                    </a:p>
                    <a:p>
                      <a:pPr indent="0" lvl="0" marL="0" rtl="0" algn="l">
                        <a:spcBef>
                          <a:spcPts val="0"/>
                        </a:spcBef>
                        <a:spcAft>
                          <a:spcPts val="0"/>
                        </a:spcAft>
                        <a:buNone/>
                      </a:pPr>
                      <a:r>
                        <a:rPr lang="en">
                          <a:solidFill>
                            <a:srgbClr val="4A86E8"/>
                          </a:solidFill>
                        </a:rPr>
                        <a:t>public class</a:t>
                      </a:r>
                      <a:r>
                        <a:rPr lang="en">
                          <a:solidFill>
                            <a:schemeClr val="dk1"/>
                          </a:solidFill>
                        </a:rPr>
                        <a:t> </a:t>
                      </a:r>
                      <a:r>
                        <a:rPr lang="en">
                          <a:solidFill>
                            <a:schemeClr val="accent3"/>
                          </a:solidFill>
                        </a:rPr>
                        <a:t>ProductController </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B45F06"/>
                          </a:solidFill>
                        </a:rPr>
                        <a:t>@GetMapping</a:t>
                      </a:r>
                      <a:r>
                        <a:rPr lang="en">
                          <a:solidFill>
                            <a:schemeClr val="dk1"/>
                          </a:solidFill>
                        </a:rPr>
                        <a:t>(</a:t>
                      </a:r>
                      <a:r>
                        <a:rPr lang="en">
                          <a:solidFill>
                            <a:srgbClr val="980000"/>
                          </a:solidFill>
                        </a:rPr>
                        <a:t>"/products"</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4A86E8"/>
                          </a:solidFill>
                        </a:rPr>
                        <a:t>public </a:t>
                      </a:r>
                      <a:r>
                        <a:rPr lang="en">
                          <a:solidFill>
                            <a:schemeClr val="dk1"/>
                          </a:solidFill>
                        </a:rPr>
                        <a:t>String listProducts(</a:t>
                      </a:r>
                      <a:r>
                        <a:rPr lang="en">
                          <a:solidFill>
                            <a:schemeClr val="accent3"/>
                          </a:solidFill>
                        </a:rPr>
                        <a:t>Model</a:t>
                      </a:r>
                      <a:r>
                        <a:rPr lang="en">
                          <a:solidFill>
                            <a:schemeClr val="dk1"/>
                          </a:solidFill>
                        </a:rPr>
                        <a:t> </a:t>
                      </a:r>
                      <a:r>
                        <a:rPr b="1" lang="en">
                          <a:solidFill>
                            <a:schemeClr val="dk1"/>
                          </a:solidFill>
                        </a:rPr>
                        <a:t>model</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chemeClr val="accent3"/>
                          </a:solidFill>
                        </a:rPr>
                        <a:t>List</a:t>
                      </a:r>
                      <a:r>
                        <a:rPr lang="en">
                          <a:solidFill>
                            <a:schemeClr val="dk1"/>
                          </a:solidFill>
                        </a:rPr>
                        <a:t>&lt;</a:t>
                      </a:r>
                      <a:r>
                        <a:rPr lang="en">
                          <a:solidFill>
                            <a:schemeClr val="accent3"/>
                          </a:solidFill>
                        </a:rPr>
                        <a:t>Product</a:t>
                      </a:r>
                      <a:r>
                        <a:rPr lang="en">
                          <a:solidFill>
                            <a:schemeClr val="dk1"/>
                          </a:solidFill>
                        </a:rPr>
                        <a:t>&gt; products = getAllProducts();</a:t>
                      </a:r>
                      <a:endParaRPr>
                        <a:solidFill>
                          <a:srgbClr val="65919C"/>
                        </a:solidFill>
                      </a:endParaRPr>
                    </a:p>
                    <a:p>
                      <a:pPr indent="0" lvl="0" marL="0" rtl="0" algn="l">
                        <a:spcBef>
                          <a:spcPts val="0"/>
                        </a:spcBef>
                        <a:spcAft>
                          <a:spcPts val="0"/>
                        </a:spcAft>
                        <a:buNone/>
                      </a:pPr>
                      <a:r>
                        <a:rPr lang="en">
                          <a:solidFill>
                            <a:schemeClr val="dk1"/>
                          </a:solidFill>
                        </a:rPr>
                        <a:t>        </a:t>
                      </a:r>
                      <a:r>
                        <a:rPr b="1" lang="en">
                          <a:solidFill>
                            <a:schemeClr val="dk1"/>
                          </a:solidFill>
                        </a:rPr>
                        <a:t>model</a:t>
                      </a:r>
                      <a:r>
                        <a:rPr lang="en">
                          <a:solidFill>
                            <a:schemeClr val="dk1"/>
                          </a:solidFill>
                        </a:rPr>
                        <a:t>.addAttribute(</a:t>
                      </a:r>
                      <a:r>
                        <a:rPr lang="en">
                          <a:solidFill>
                            <a:srgbClr val="980000"/>
                          </a:solidFill>
                        </a:rPr>
                        <a:t>"products"</a:t>
                      </a:r>
                      <a:r>
                        <a:rPr lang="en">
                          <a:solidFill>
                            <a:schemeClr val="dk1"/>
                          </a:solidFill>
                        </a:rPr>
                        <a:t>, </a:t>
                      </a:r>
                      <a:r>
                        <a:rPr lang="en">
                          <a:solidFill>
                            <a:schemeClr val="dk1"/>
                          </a:solidFill>
                        </a:rPr>
                        <a:t>products</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4A86E8"/>
                          </a:solidFill>
                        </a:rPr>
                        <a:t>return </a:t>
                      </a:r>
                      <a:r>
                        <a:rPr lang="en">
                          <a:solidFill>
                            <a:srgbClr val="980000"/>
                          </a:solidFill>
                        </a:rPr>
                        <a:t>"product-list"</a:t>
                      </a:r>
                      <a:r>
                        <a:rPr lang="en">
                          <a:solidFill>
                            <a:schemeClr val="dk1"/>
                          </a:solidFill>
                        </a:rPr>
                        <a:t>;</a:t>
                      </a:r>
                      <a:endParaRPr>
                        <a:solidFill>
                          <a:srgbClr val="65919C"/>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&lt;!DOCTYPE html&gt;</a:t>
                      </a:r>
                      <a:endParaRPr>
                        <a:solidFill>
                          <a:schemeClr val="dk1"/>
                        </a:solidFill>
                      </a:endParaRPr>
                    </a:p>
                    <a:p>
                      <a:pPr indent="0" lvl="0" marL="0" rtl="0" algn="l">
                        <a:spcBef>
                          <a:spcPts val="0"/>
                        </a:spcBef>
                        <a:spcAft>
                          <a:spcPts val="0"/>
                        </a:spcAft>
                        <a:buNone/>
                      </a:pPr>
                      <a:r>
                        <a:rPr lang="en">
                          <a:solidFill>
                            <a:schemeClr val="dk1"/>
                          </a:solidFill>
                        </a:rPr>
                        <a:t>&lt;html xmlns:th="http://www.thymeleaf.org"&gt;</a:t>
                      </a:r>
                      <a:endParaRPr>
                        <a:solidFill>
                          <a:schemeClr val="dk1"/>
                        </a:solidFill>
                      </a:endParaRPr>
                    </a:p>
                    <a:p>
                      <a:pPr indent="0" lvl="0" marL="0" rtl="0" algn="l">
                        <a:spcBef>
                          <a:spcPts val="0"/>
                        </a:spcBef>
                        <a:spcAft>
                          <a:spcPts val="0"/>
                        </a:spcAft>
                        <a:buNone/>
                      </a:pPr>
                      <a:r>
                        <a:rPr lang="en">
                          <a:solidFill>
                            <a:schemeClr val="dk1"/>
                          </a:solidFill>
                        </a:rPr>
                        <a:t>&lt;body&gt;</a:t>
                      </a:r>
                      <a:endParaRPr>
                        <a:solidFill>
                          <a:schemeClr val="dk1"/>
                        </a:solidFill>
                      </a:endParaRPr>
                    </a:p>
                    <a:p>
                      <a:pPr indent="0" lvl="0" marL="0" rtl="0" algn="l">
                        <a:spcBef>
                          <a:spcPts val="0"/>
                        </a:spcBef>
                        <a:spcAft>
                          <a:spcPts val="0"/>
                        </a:spcAft>
                        <a:buNone/>
                      </a:pPr>
                      <a:r>
                        <a:rPr lang="en">
                          <a:solidFill>
                            <a:schemeClr val="dk1"/>
                          </a:solidFill>
                        </a:rPr>
                        <a:t>&lt;h1&gt;</a:t>
                      </a:r>
                      <a:r>
                        <a:rPr b="1" lang="en">
                          <a:solidFill>
                            <a:schemeClr val="dk1"/>
                          </a:solidFill>
                        </a:rPr>
                        <a:t>Product List</a:t>
                      </a:r>
                      <a:r>
                        <a:rPr lang="en">
                          <a:solidFill>
                            <a:schemeClr val="dk1"/>
                          </a:solidFill>
                        </a:rPr>
                        <a:t>&lt;/h1&gt;</a:t>
                      </a:r>
                      <a:endParaRPr>
                        <a:solidFill>
                          <a:schemeClr val="dk1"/>
                        </a:solidFill>
                      </a:endParaRPr>
                    </a:p>
                    <a:p>
                      <a:pPr indent="0" lvl="0" marL="0" rtl="0" algn="l">
                        <a:spcBef>
                          <a:spcPts val="0"/>
                        </a:spcBef>
                        <a:spcAft>
                          <a:spcPts val="0"/>
                        </a:spcAft>
                        <a:buNone/>
                      </a:pPr>
                      <a:r>
                        <a:rPr lang="en">
                          <a:solidFill>
                            <a:schemeClr val="dk1"/>
                          </a:solidFill>
                        </a:rPr>
                        <a:t>&lt;ul&gt;</a:t>
                      </a:r>
                      <a:endParaRPr>
                        <a:solidFill>
                          <a:schemeClr val="dk1"/>
                        </a:solidFill>
                      </a:endParaRPr>
                    </a:p>
                    <a:p>
                      <a:pPr indent="0" lvl="0" marL="0" rtl="0" algn="l">
                        <a:spcBef>
                          <a:spcPts val="0"/>
                        </a:spcBef>
                        <a:spcAft>
                          <a:spcPts val="0"/>
                        </a:spcAft>
                        <a:buNone/>
                      </a:pPr>
                      <a:r>
                        <a:rPr lang="en">
                          <a:solidFill>
                            <a:schemeClr val="dk1"/>
                          </a:solidFill>
                        </a:rPr>
                        <a:t>    &lt;</a:t>
                      </a:r>
                      <a:r>
                        <a:rPr lang="en">
                          <a:solidFill>
                            <a:schemeClr val="dk1"/>
                          </a:solidFill>
                        </a:rPr>
                        <a:t>li</a:t>
                      </a:r>
                      <a:r>
                        <a:rPr lang="en">
                          <a:solidFill>
                            <a:schemeClr val="dk1"/>
                          </a:solidFill>
                        </a:rPr>
                        <a:t> </a:t>
                      </a:r>
                      <a:r>
                        <a:rPr b="1" lang="en">
                          <a:solidFill>
                            <a:srgbClr val="4A86E8"/>
                          </a:solidFill>
                        </a:rPr>
                        <a:t>th</a:t>
                      </a:r>
                      <a:r>
                        <a:rPr lang="en">
                          <a:solidFill>
                            <a:schemeClr val="dk1"/>
                          </a:solidFill>
                        </a:rPr>
                        <a:t>:</a:t>
                      </a:r>
                      <a:r>
                        <a:rPr b="1" lang="en">
                          <a:solidFill>
                            <a:srgbClr val="4A86E8"/>
                          </a:solidFill>
                        </a:rPr>
                        <a:t>each</a:t>
                      </a:r>
                      <a:r>
                        <a:rPr lang="en">
                          <a:solidFill>
                            <a:schemeClr val="dk1"/>
                          </a:solidFill>
                        </a:rPr>
                        <a:t>=</a:t>
                      </a:r>
                      <a:r>
                        <a:rPr lang="en">
                          <a:solidFill>
                            <a:srgbClr val="980000"/>
                          </a:solidFill>
                        </a:rPr>
                        <a:t>"</a:t>
                      </a:r>
                      <a:r>
                        <a:rPr b="1" lang="en">
                          <a:solidFill>
                            <a:srgbClr val="980000"/>
                          </a:solidFill>
                        </a:rPr>
                        <a:t>p</a:t>
                      </a:r>
                      <a:r>
                        <a:rPr lang="en">
                          <a:solidFill>
                            <a:srgbClr val="980000"/>
                          </a:solidFill>
                        </a:rPr>
                        <a:t> : </a:t>
                      </a:r>
                      <a:r>
                        <a:rPr b="1" lang="en">
                          <a:solidFill>
                            <a:srgbClr val="980000"/>
                          </a:solidFill>
                        </a:rPr>
                        <a:t>${products}</a:t>
                      </a:r>
                      <a:r>
                        <a:rPr lang="en">
                          <a:solidFill>
                            <a:srgbClr val="980000"/>
                          </a:solidFill>
                        </a:rPr>
                        <a:t>"</a:t>
                      </a:r>
                      <a:r>
                        <a:rPr lang="en">
                          <a:solidFill>
                            <a:schemeClr val="dk1"/>
                          </a:solidFill>
                        </a:rPr>
                        <a:t>&gt;</a:t>
                      </a:r>
                      <a:endParaRPr>
                        <a:solidFill>
                          <a:schemeClr val="dk1"/>
                        </a:solidFill>
                      </a:endParaRPr>
                    </a:p>
                    <a:p>
                      <a:pPr indent="0" lvl="0" marL="0" rtl="0" algn="l">
                        <a:spcBef>
                          <a:spcPts val="0"/>
                        </a:spcBef>
                        <a:spcAft>
                          <a:spcPts val="0"/>
                        </a:spcAft>
                        <a:buNone/>
                      </a:pPr>
                      <a:r>
                        <a:rPr lang="en">
                          <a:solidFill>
                            <a:schemeClr val="dk1"/>
                          </a:solidFill>
                        </a:rPr>
                        <a:t>        &lt;span </a:t>
                      </a:r>
                      <a:r>
                        <a:rPr b="1" lang="en">
                          <a:solidFill>
                            <a:srgbClr val="4A86E8"/>
                          </a:solidFill>
                        </a:rPr>
                        <a:t>th</a:t>
                      </a:r>
                      <a:r>
                        <a:rPr lang="en">
                          <a:solidFill>
                            <a:schemeClr val="dk1"/>
                          </a:solidFill>
                        </a:rPr>
                        <a:t>:</a:t>
                      </a:r>
                      <a:r>
                        <a:rPr b="1" lang="en">
                          <a:solidFill>
                            <a:srgbClr val="4A86E8"/>
                          </a:solidFill>
                        </a:rPr>
                        <a:t>text</a:t>
                      </a:r>
                      <a:r>
                        <a:rPr lang="en">
                          <a:solidFill>
                            <a:schemeClr val="dk1"/>
                          </a:solidFill>
                        </a:rPr>
                        <a:t>=</a:t>
                      </a:r>
                      <a:r>
                        <a:rPr lang="en">
                          <a:solidFill>
                            <a:srgbClr val="980000"/>
                          </a:solidFill>
                        </a:rPr>
                        <a:t>"</a:t>
                      </a:r>
                      <a:r>
                        <a:rPr b="1" lang="en">
                          <a:solidFill>
                            <a:srgbClr val="980000"/>
                          </a:solidFill>
                        </a:rPr>
                        <a:t>${p.name}</a:t>
                      </a:r>
                      <a:r>
                        <a:rPr lang="en">
                          <a:solidFill>
                            <a:srgbClr val="980000"/>
                          </a:solidFill>
                        </a:rPr>
                        <a:t>"</a:t>
                      </a:r>
                      <a:r>
                        <a:rPr lang="en">
                          <a:solidFill>
                            <a:schemeClr val="dk1"/>
                          </a:solidFill>
                        </a:rPr>
                        <a:t>&gt;Name&lt;/span&gt; - </a:t>
                      </a:r>
                      <a:endParaRPr>
                        <a:solidFill>
                          <a:schemeClr val="dk1"/>
                        </a:solidFill>
                      </a:endParaRPr>
                    </a:p>
                    <a:p>
                      <a:pPr indent="0" lvl="0" marL="0" rtl="0" algn="l">
                        <a:spcBef>
                          <a:spcPts val="0"/>
                        </a:spcBef>
                        <a:spcAft>
                          <a:spcPts val="0"/>
                        </a:spcAft>
                        <a:buNone/>
                      </a:pPr>
                      <a:r>
                        <a:rPr lang="en">
                          <a:solidFill>
                            <a:schemeClr val="dk1"/>
                          </a:solidFill>
                        </a:rPr>
                        <a:t>        &lt;span </a:t>
                      </a:r>
                      <a:r>
                        <a:rPr b="1" lang="en">
                          <a:solidFill>
                            <a:srgbClr val="4A86E8"/>
                          </a:solidFill>
                        </a:rPr>
                        <a:t>th</a:t>
                      </a:r>
                      <a:r>
                        <a:rPr lang="en">
                          <a:solidFill>
                            <a:schemeClr val="dk1"/>
                          </a:solidFill>
                        </a:rPr>
                        <a:t>:</a:t>
                      </a:r>
                      <a:r>
                        <a:rPr b="1" lang="en">
                          <a:solidFill>
                            <a:srgbClr val="4A86E8"/>
                          </a:solidFill>
                        </a:rPr>
                        <a:t>text</a:t>
                      </a:r>
                      <a:r>
                        <a:rPr lang="en">
                          <a:solidFill>
                            <a:schemeClr val="dk1"/>
                          </a:solidFill>
                        </a:rPr>
                        <a:t>=</a:t>
                      </a:r>
                      <a:r>
                        <a:rPr lang="en">
                          <a:solidFill>
                            <a:srgbClr val="980000"/>
                          </a:solidFill>
                        </a:rPr>
                        <a:t>"</a:t>
                      </a:r>
                      <a:r>
                        <a:rPr b="1" lang="en">
                          <a:solidFill>
                            <a:srgbClr val="980000"/>
                          </a:solidFill>
                        </a:rPr>
                        <a:t>${p.price}</a:t>
                      </a:r>
                      <a:r>
                        <a:rPr lang="en">
                          <a:solidFill>
                            <a:srgbClr val="980000"/>
                          </a:solidFill>
                        </a:rPr>
                        <a:t>"</a:t>
                      </a:r>
                      <a:r>
                        <a:rPr lang="en">
                          <a:solidFill>
                            <a:schemeClr val="dk1"/>
                          </a:solidFill>
                        </a:rPr>
                        <a:t>&gt;Price&lt;/span&gt;</a:t>
                      </a:r>
                      <a:endParaRPr>
                        <a:solidFill>
                          <a:schemeClr val="dk1"/>
                        </a:solidFill>
                      </a:endParaRPr>
                    </a:p>
                    <a:p>
                      <a:pPr indent="0" lvl="0" marL="0" rtl="0" algn="l">
                        <a:spcBef>
                          <a:spcPts val="0"/>
                        </a:spcBef>
                        <a:spcAft>
                          <a:spcPts val="0"/>
                        </a:spcAft>
                        <a:buNone/>
                      </a:pPr>
                      <a:r>
                        <a:rPr lang="en">
                          <a:solidFill>
                            <a:schemeClr val="dk1"/>
                          </a:solidFill>
                        </a:rPr>
                        <a:t>    &lt;/</a:t>
                      </a:r>
                      <a:r>
                        <a:rPr lang="en">
                          <a:solidFill>
                            <a:schemeClr val="dk1"/>
                          </a:solidFill>
                        </a:rPr>
                        <a:t>li</a:t>
                      </a:r>
                      <a:r>
                        <a:rPr lang="en">
                          <a:solidFill>
                            <a:schemeClr val="dk1"/>
                          </a:solidFill>
                        </a:rPr>
                        <a:t>&gt;</a:t>
                      </a:r>
                      <a:endParaRPr>
                        <a:solidFill>
                          <a:schemeClr val="dk1"/>
                        </a:solidFill>
                      </a:endParaRPr>
                    </a:p>
                    <a:p>
                      <a:pPr indent="0" lvl="0" marL="0" rtl="0" algn="l">
                        <a:spcBef>
                          <a:spcPts val="0"/>
                        </a:spcBef>
                        <a:spcAft>
                          <a:spcPts val="0"/>
                        </a:spcAft>
                        <a:buNone/>
                      </a:pPr>
                      <a:r>
                        <a:rPr lang="en">
                          <a:solidFill>
                            <a:schemeClr val="dk1"/>
                          </a:solidFill>
                        </a:rPr>
                        <a:t>&lt;/ul&gt;</a:t>
                      </a:r>
                      <a:endParaRPr>
                        <a:solidFill>
                          <a:schemeClr val="dk1"/>
                        </a:solidFill>
                      </a:endParaRPr>
                    </a:p>
                    <a:p>
                      <a:pPr indent="0" lvl="0" marL="0" rtl="0" algn="l">
                        <a:spcBef>
                          <a:spcPts val="0"/>
                        </a:spcBef>
                        <a:spcAft>
                          <a:spcPts val="0"/>
                        </a:spcAft>
                        <a:buNone/>
                      </a:pPr>
                      <a:r>
                        <a:rPr lang="en">
                          <a:solidFill>
                            <a:schemeClr val="dk1"/>
                          </a:solidFill>
                        </a:rPr>
                        <a:t>&lt;/body&gt;</a:t>
                      </a:r>
                      <a:endParaRPr>
                        <a:solidFill>
                          <a:schemeClr val="dk1"/>
                        </a:solidFill>
                      </a:endParaRPr>
                    </a:p>
                    <a:p>
                      <a:pPr indent="0" lvl="0" marL="0" rtl="0" algn="l">
                        <a:spcBef>
                          <a:spcPts val="0"/>
                        </a:spcBef>
                        <a:spcAft>
                          <a:spcPts val="0"/>
                        </a:spcAft>
                        <a:buNone/>
                      </a:pPr>
                      <a:r>
                        <a:rPr lang="en">
                          <a:solidFill>
                            <a:schemeClr val="dk1"/>
                          </a:solidFill>
                        </a:rPr>
                        <a:t>&lt;/html&gt;</a:t>
                      </a:r>
                      <a:endParaRPr>
                        <a:solidFill>
                          <a:schemeClr val="dk1"/>
                        </a:solidFill>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Controller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Controller-ების აღწერა</a:t>
            </a:r>
            <a:endParaRPr/>
          </a:p>
        </p:txBody>
      </p:sp>
      <p:sp>
        <p:nvSpPr>
          <p:cNvPr id="108" name="Google Shape;108;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solidFill>
                  <a:srgbClr val="BF9000"/>
                </a:solidFill>
                <a:latin typeface="Arial"/>
                <a:ea typeface="Arial"/>
                <a:cs typeface="Arial"/>
                <a:sym typeface="Arial"/>
              </a:rPr>
              <a:t>@Controller</a:t>
            </a:r>
            <a:endParaRPr>
              <a:solidFill>
                <a:srgbClr val="78909C"/>
              </a:solidFill>
              <a:latin typeface="Arial"/>
              <a:ea typeface="Arial"/>
              <a:cs typeface="Arial"/>
              <a:sym typeface="Arial"/>
            </a:endParaRPr>
          </a:p>
          <a:p>
            <a:pPr indent="0" lvl="0" marL="457200" rtl="0" algn="l">
              <a:spcBef>
                <a:spcPts val="1200"/>
              </a:spcBef>
              <a:spcAft>
                <a:spcPts val="0"/>
              </a:spcAft>
              <a:buNone/>
            </a:pPr>
            <a:r>
              <a:rPr lang="en">
                <a:solidFill>
                  <a:srgbClr val="4285F4"/>
                </a:solidFill>
                <a:latin typeface="Arial"/>
                <a:ea typeface="Arial"/>
                <a:cs typeface="Arial"/>
                <a:sym typeface="Arial"/>
              </a:rPr>
              <a:t>public class</a:t>
            </a:r>
            <a:r>
              <a:rPr lang="en">
                <a:latin typeface="Arial"/>
                <a:ea typeface="Arial"/>
                <a:cs typeface="Arial"/>
                <a:sym typeface="Arial"/>
              </a:rPr>
              <a:t> MyController {</a:t>
            </a:r>
            <a:endParaRPr>
              <a:latin typeface="Arial"/>
              <a:ea typeface="Arial"/>
              <a:cs typeface="Arial"/>
              <a:sym typeface="Arial"/>
            </a:endParaRPr>
          </a:p>
          <a:p>
            <a:pPr indent="0" lvl="0" marL="457200" rtl="0" algn="l">
              <a:spcBef>
                <a:spcPts val="1200"/>
              </a:spcBef>
              <a:spcAft>
                <a:spcPts val="0"/>
              </a:spcAft>
              <a:buNone/>
            </a:pPr>
            <a:r>
              <a:rPr lang="en">
                <a:latin typeface="Arial"/>
                <a:ea typeface="Arial"/>
                <a:cs typeface="Arial"/>
                <a:sym typeface="Arial"/>
              </a:rPr>
              <a:t>	</a:t>
            </a:r>
            <a:r>
              <a:rPr lang="en">
                <a:solidFill>
                  <a:srgbClr val="BF9000"/>
                </a:solidFill>
                <a:latin typeface="Arial"/>
                <a:ea typeface="Arial"/>
                <a:cs typeface="Arial"/>
                <a:sym typeface="Arial"/>
              </a:rPr>
              <a:t>@RequestMapping</a:t>
            </a:r>
            <a:r>
              <a:rPr lang="en">
                <a:latin typeface="Arial"/>
                <a:ea typeface="Arial"/>
                <a:cs typeface="Arial"/>
                <a:sym typeface="Arial"/>
              </a:rPr>
              <a:t>(</a:t>
            </a:r>
            <a:r>
              <a:rPr lang="en">
                <a:solidFill>
                  <a:schemeClr val="accent4"/>
                </a:solidFill>
                <a:latin typeface="Arial"/>
                <a:ea typeface="Arial"/>
                <a:cs typeface="Arial"/>
                <a:sym typeface="Arial"/>
              </a:rPr>
              <a:t>"/stuff"</a:t>
            </a:r>
            <a:r>
              <a:rPr lang="en">
                <a:latin typeface="Arial"/>
                <a:ea typeface="Arial"/>
                <a:cs typeface="Arial"/>
                <a:sym typeface="Arial"/>
              </a:rPr>
              <a:t>)</a:t>
            </a:r>
            <a:r>
              <a:rPr lang="en">
                <a:latin typeface="Arial"/>
                <a:ea typeface="Arial"/>
                <a:cs typeface="Arial"/>
                <a:sym typeface="Arial"/>
              </a:rPr>
              <a:t> </a:t>
            </a:r>
            <a:r>
              <a:rPr lang="en">
                <a:solidFill>
                  <a:srgbClr val="78909C"/>
                </a:solidFill>
                <a:latin typeface="Arial"/>
                <a:ea typeface="Arial"/>
                <a:cs typeface="Arial"/>
                <a:sym typeface="Arial"/>
              </a:rPr>
              <a:t>// Any type of request to "/stuff"</a:t>
            </a:r>
            <a:endParaRPr>
              <a:solidFill>
                <a:srgbClr val="78909C"/>
              </a:solidFill>
              <a:latin typeface="Arial"/>
              <a:ea typeface="Arial"/>
              <a:cs typeface="Arial"/>
              <a:sym typeface="Arial"/>
            </a:endParaRPr>
          </a:p>
          <a:p>
            <a:pPr indent="0" lvl="0" marL="914400" rtl="0" algn="l">
              <a:spcBef>
                <a:spcPts val="1200"/>
              </a:spcBef>
              <a:spcAft>
                <a:spcPts val="0"/>
              </a:spcAft>
              <a:buNone/>
            </a:pPr>
            <a:r>
              <a:rPr lang="en">
                <a:solidFill>
                  <a:srgbClr val="BF9000"/>
                </a:solidFill>
                <a:latin typeface="Arial"/>
                <a:ea typeface="Arial"/>
                <a:cs typeface="Arial"/>
                <a:sym typeface="Arial"/>
              </a:rPr>
              <a:t>@ResponseBody </a:t>
            </a:r>
            <a:r>
              <a:rPr lang="en">
                <a:solidFill>
                  <a:srgbClr val="78909C"/>
                </a:solidFill>
                <a:latin typeface="Arial"/>
                <a:ea typeface="Arial"/>
                <a:cs typeface="Arial"/>
                <a:sym typeface="Arial"/>
              </a:rPr>
              <a:t>// Response will be put in response HTTP body</a:t>
            </a:r>
            <a:endParaRPr>
              <a:solidFill>
                <a:srgbClr val="78909C"/>
              </a:solidFill>
              <a:latin typeface="Arial"/>
              <a:ea typeface="Arial"/>
              <a:cs typeface="Arial"/>
              <a:sym typeface="Arial"/>
            </a:endParaRPr>
          </a:p>
          <a:p>
            <a:pPr indent="0" lvl="0" marL="457200" rtl="0" algn="l">
              <a:spcBef>
                <a:spcPts val="1200"/>
              </a:spcBef>
              <a:spcAft>
                <a:spcPts val="0"/>
              </a:spcAft>
              <a:buNone/>
            </a:pPr>
            <a:r>
              <a:rPr lang="en">
                <a:latin typeface="Arial"/>
                <a:ea typeface="Arial"/>
                <a:cs typeface="Arial"/>
                <a:sym typeface="Arial"/>
              </a:rPr>
              <a:t>	</a:t>
            </a:r>
            <a:r>
              <a:rPr lang="en">
                <a:solidFill>
                  <a:srgbClr val="4285F4"/>
                </a:solidFill>
                <a:latin typeface="Arial"/>
                <a:ea typeface="Arial"/>
                <a:cs typeface="Arial"/>
                <a:sym typeface="Arial"/>
              </a:rPr>
              <a:t>public</a:t>
            </a:r>
            <a:r>
              <a:rPr lang="en">
                <a:latin typeface="Arial"/>
                <a:ea typeface="Arial"/>
                <a:cs typeface="Arial"/>
                <a:sym typeface="Arial"/>
              </a:rPr>
              <a:t> String someStuffPage() { </a:t>
            </a:r>
            <a:r>
              <a:rPr lang="en">
                <a:solidFill>
                  <a:srgbClr val="4285F4"/>
                </a:solidFill>
                <a:latin typeface="Arial"/>
                <a:ea typeface="Arial"/>
                <a:cs typeface="Arial"/>
                <a:sym typeface="Arial"/>
              </a:rPr>
              <a:t>return </a:t>
            </a:r>
            <a:r>
              <a:rPr lang="en">
                <a:solidFill>
                  <a:schemeClr val="accent4"/>
                </a:solidFill>
                <a:latin typeface="Arial"/>
                <a:ea typeface="Arial"/>
                <a:cs typeface="Arial"/>
                <a:sym typeface="Arial"/>
              </a:rPr>
              <a:t>"I like Spring Boot!"</a:t>
            </a:r>
            <a:r>
              <a:rPr lang="en">
                <a:latin typeface="Arial"/>
                <a:ea typeface="Arial"/>
                <a:cs typeface="Arial"/>
                <a:sym typeface="Arial"/>
              </a:rPr>
              <a:t>; }</a:t>
            </a:r>
            <a:endParaRPr>
              <a:latin typeface="Arial"/>
              <a:ea typeface="Arial"/>
              <a:cs typeface="Arial"/>
              <a:sym typeface="Arial"/>
            </a:endParaRPr>
          </a:p>
          <a:p>
            <a:pPr indent="0" lvl="0" marL="457200" rtl="0" algn="l">
              <a:spcBef>
                <a:spcPts val="1200"/>
              </a:spcBef>
              <a:spcAft>
                <a:spcPts val="1200"/>
              </a:spcAft>
              <a:buNone/>
            </a:pPr>
            <a:r>
              <a:rPr lang="en">
                <a:latin typeface="Arial"/>
                <a:ea typeface="Arial"/>
                <a:cs typeface="Arial"/>
                <a:sym typeface="Arial"/>
              </a:rPr>
              <a:t>}</a:t>
            </a:r>
            <a:r>
              <a:rPr lang="en">
                <a:solidFill>
                  <a:srgbClr val="BF9000"/>
                </a:solidFill>
                <a:latin typeface="Arial"/>
                <a:ea typeface="Arial"/>
                <a:cs typeface="Arial"/>
                <a:sym typeface="Arial"/>
              </a:rPr>
              <a:t> 		</a:t>
            </a:r>
            <a:r>
              <a:rPr lang="en" u="sng">
                <a:solidFill>
                  <a:srgbClr val="0097A7"/>
                </a:solidFill>
                <a:latin typeface="Arial"/>
                <a:ea typeface="Arial"/>
                <a:cs typeface="Arial"/>
                <a:sym typeface="Arial"/>
                <a:hlinkClick r:id="rId3">
                  <a:extLst>
                    <a:ext uri="{A12FA001-AC4F-418D-AE19-62706E023703}">
                      <ahyp:hlinkClr val="tx"/>
                    </a:ext>
                  </a:extLst>
                </a:hlinkClick>
              </a:rPr>
              <a:t>http://localhost:8080/</a:t>
            </a:r>
            <a:r>
              <a:rPr b="1" lang="en" u="sng">
                <a:solidFill>
                  <a:srgbClr val="0097A7"/>
                </a:solidFill>
                <a:latin typeface="Arial"/>
                <a:ea typeface="Arial"/>
                <a:cs typeface="Arial"/>
                <a:sym typeface="Arial"/>
                <a:hlinkClick r:id="rId4">
                  <a:extLst>
                    <a:ext uri="{A12FA001-AC4F-418D-AE19-62706E023703}">
                      <ahyp:hlinkClr val="tx"/>
                    </a:ext>
                  </a:extLst>
                </a:hlinkClick>
              </a:rPr>
              <a:t>stuff</a:t>
            </a:r>
            <a:r>
              <a:rPr lang="en">
                <a:latin typeface="Arial"/>
                <a:ea typeface="Arial"/>
                <a:cs typeface="Arial"/>
                <a:sym typeface="Arial"/>
              </a:rPr>
              <a:t> =&gt; </a:t>
            </a:r>
            <a:r>
              <a:rPr lang="en">
                <a:solidFill>
                  <a:srgbClr val="980000"/>
                </a:solidFill>
                <a:latin typeface="Arial"/>
                <a:ea typeface="Arial"/>
                <a:cs typeface="Arial"/>
                <a:sym typeface="Arial"/>
              </a:rPr>
              <a:t>"I like Spring Boot!"</a:t>
            </a:r>
            <a:endParaRPr/>
          </a:p>
        </p:txBody>
      </p:sp>
      <p:sp>
        <p:nvSpPr>
          <p:cNvPr id="109" name="Google Shape;109;p21"/>
          <p:cNvSpPr/>
          <p:nvPr/>
        </p:nvSpPr>
        <p:spPr>
          <a:xfrm>
            <a:off x="4367775" y="1489825"/>
            <a:ext cx="4262700" cy="7995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Roboto"/>
                <a:ea typeface="Roboto"/>
                <a:cs typeface="Roboto"/>
                <a:sym typeface="Roboto"/>
              </a:rPr>
              <a:t>კონტროლერში </a:t>
            </a:r>
            <a:r>
              <a:rPr lang="en">
                <a:solidFill>
                  <a:schemeClr val="dk1"/>
                </a:solidFill>
                <a:latin typeface="Roboto"/>
                <a:ea typeface="Roboto"/>
                <a:cs typeface="Roboto"/>
                <a:sym typeface="Roboto"/>
              </a:rPr>
              <a:t>აღიწერება რა მისამართის დროს რა მეთოდი გამოიძახებოდეს, და რა დააბრუნოს.</a:t>
            </a: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595959"/>
      </a:dk1>
      <a:lt1>
        <a:srgbClr val="00517C"/>
      </a:lt1>
      <a:dk2>
        <a:srgbClr val="004065"/>
      </a:dk2>
      <a:lt2>
        <a:srgbClr val="CFD8DC"/>
      </a:lt2>
      <a:accent1>
        <a:srgbClr val="0277BD"/>
      </a:accent1>
      <a:accent2>
        <a:srgbClr val="558B2F"/>
      </a:accent2>
      <a:accent3>
        <a:srgbClr val="009688"/>
      </a:accent3>
      <a:accent4>
        <a:srgbClr val="38761D"/>
      </a:accent4>
      <a:accent5>
        <a:srgbClr val="6AA84F"/>
      </a:accent5>
      <a:accent6>
        <a:srgbClr val="FFEB38"/>
      </a:accent6>
      <a:hlink>
        <a:srgbClr val="6AA84F"/>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