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89"/>
  </p:notesMasterIdLst>
  <p:handoutMasterIdLst>
    <p:handoutMasterId r:id="rId190"/>
  </p:handoutMasterIdLst>
  <p:sldIdLst>
    <p:sldId id="256" r:id="rId2"/>
    <p:sldId id="330" r:id="rId3"/>
    <p:sldId id="311" r:id="rId4"/>
    <p:sldId id="553" r:id="rId5"/>
    <p:sldId id="554" r:id="rId6"/>
    <p:sldId id="577" r:id="rId7"/>
    <p:sldId id="312" r:id="rId8"/>
    <p:sldId id="555" r:id="rId9"/>
    <p:sldId id="332" r:id="rId10"/>
    <p:sldId id="556" r:id="rId11"/>
    <p:sldId id="578" r:id="rId12"/>
    <p:sldId id="557" r:id="rId13"/>
    <p:sldId id="331" r:id="rId14"/>
    <p:sldId id="333" r:id="rId15"/>
    <p:sldId id="334" r:id="rId16"/>
    <p:sldId id="558" r:id="rId17"/>
    <p:sldId id="335" r:id="rId18"/>
    <p:sldId id="338" r:id="rId19"/>
    <p:sldId id="337" r:id="rId20"/>
    <p:sldId id="340" r:id="rId21"/>
    <p:sldId id="559" r:id="rId22"/>
    <p:sldId id="339" r:id="rId23"/>
    <p:sldId id="341" r:id="rId24"/>
    <p:sldId id="342" r:id="rId25"/>
    <p:sldId id="560" r:id="rId26"/>
    <p:sldId id="561" r:id="rId27"/>
    <p:sldId id="343" r:id="rId28"/>
    <p:sldId id="344" r:id="rId29"/>
    <p:sldId id="345" r:id="rId30"/>
    <p:sldId id="582" r:id="rId31"/>
    <p:sldId id="562" r:id="rId32"/>
    <p:sldId id="583" r:id="rId33"/>
    <p:sldId id="346" r:id="rId34"/>
    <p:sldId id="347" r:id="rId35"/>
    <p:sldId id="349" r:id="rId36"/>
    <p:sldId id="348" r:id="rId37"/>
    <p:sldId id="350" r:id="rId38"/>
    <p:sldId id="351" r:id="rId39"/>
    <p:sldId id="352" r:id="rId40"/>
    <p:sldId id="563" r:id="rId41"/>
    <p:sldId id="354" r:id="rId42"/>
    <p:sldId id="585" r:id="rId43"/>
    <p:sldId id="355" r:id="rId44"/>
    <p:sldId id="353" r:id="rId45"/>
    <p:sldId id="580" r:id="rId46"/>
    <p:sldId id="564" r:id="rId47"/>
    <p:sldId id="579" r:id="rId48"/>
    <p:sldId id="358" r:id="rId49"/>
    <p:sldId id="356" r:id="rId50"/>
    <p:sldId id="357" r:id="rId51"/>
    <p:sldId id="359" r:id="rId52"/>
    <p:sldId id="360" r:id="rId53"/>
    <p:sldId id="581" r:id="rId54"/>
    <p:sldId id="361" r:id="rId55"/>
    <p:sldId id="362" r:id="rId56"/>
    <p:sldId id="565" r:id="rId57"/>
    <p:sldId id="363" r:id="rId58"/>
    <p:sldId id="364" r:id="rId59"/>
    <p:sldId id="365" r:id="rId60"/>
    <p:sldId id="566" r:id="rId61"/>
    <p:sldId id="366" r:id="rId62"/>
    <p:sldId id="367" r:id="rId63"/>
    <p:sldId id="368" r:id="rId64"/>
    <p:sldId id="370" r:id="rId65"/>
    <p:sldId id="369" r:id="rId66"/>
    <p:sldId id="371" r:id="rId67"/>
    <p:sldId id="567" r:id="rId68"/>
    <p:sldId id="568" r:id="rId69"/>
    <p:sldId id="569" r:id="rId70"/>
    <p:sldId id="584" r:id="rId71"/>
    <p:sldId id="372" r:id="rId72"/>
    <p:sldId id="381" r:id="rId73"/>
    <p:sldId id="382" r:id="rId74"/>
    <p:sldId id="383" r:id="rId75"/>
    <p:sldId id="384" r:id="rId76"/>
    <p:sldId id="385" r:id="rId77"/>
    <p:sldId id="387" r:id="rId78"/>
    <p:sldId id="386" r:id="rId79"/>
    <p:sldId id="388" r:id="rId80"/>
    <p:sldId id="389" r:id="rId81"/>
    <p:sldId id="392" r:id="rId82"/>
    <p:sldId id="394" r:id="rId83"/>
    <p:sldId id="395" r:id="rId84"/>
    <p:sldId id="396" r:id="rId85"/>
    <p:sldId id="397" r:id="rId86"/>
    <p:sldId id="390" r:id="rId87"/>
    <p:sldId id="570" r:id="rId88"/>
    <p:sldId id="398" r:id="rId89"/>
    <p:sldId id="419" r:id="rId90"/>
    <p:sldId id="415" r:id="rId91"/>
    <p:sldId id="416" r:id="rId92"/>
    <p:sldId id="417" r:id="rId93"/>
    <p:sldId id="418" r:id="rId94"/>
    <p:sldId id="421" r:id="rId95"/>
    <p:sldId id="420" r:id="rId96"/>
    <p:sldId id="422" r:id="rId97"/>
    <p:sldId id="423" r:id="rId98"/>
    <p:sldId id="425" r:id="rId99"/>
    <p:sldId id="424" r:id="rId100"/>
    <p:sldId id="426" r:id="rId101"/>
    <p:sldId id="427" r:id="rId102"/>
    <p:sldId id="428" r:id="rId103"/>
    <p:sldId id="429" r:id="rId104"/>
    <p:sldId id="430" r:id="rId105"/>
    <p:sldId id="431" r:id="rId106"/>
    <p:sldId id="432" r:id="rId107"/>
    <p:sldId id="433" r:id="rId108"/>
    <p:sldId id="435" r:id="rId109"/>
    <p:sldId id="434" r:id="rId110"/>
    <p:sldId id="436" r:id="rId111"/>
    <p:sldId id="437" r:id="rId112"/>
    <p:sldId id="438" r:id="rId113"/>
    <p:sldId id="439" r:id="rId114"/>
    <p:sldId id="441" r:id="rId115"/>
    <p:sldId id="443" r:id="rId116"/>
    <p:sldId id="442" r:id="rId117"/>
    <p:sldId id="444" r:id="rId118"/>
    <p:sldId id="445" r:id="rId119"/>
    <p:sldId id="447" r:id="rId120"/>
    <p:sldId id="448" r:id="rId121"/>
    <p:sldId id="449" r:id="rId122"/>
    <p:sldId id="450" r:id="rId123"/>
    <p:sldId id="451" r:id="rId124"/>
    <p:sldId id="452" r:id="rId125"/>
    <p:sldId id="453" r:id="rId126"/>
    <p:sldId id="454" r:id="rId127"/>
    <p:sldId id="455" r:id="rId128"/>
    <p:sldId id="571" r:id="rId129"/>
    <p:sldId id="456" r:id="rId130"/>
    <p:sldId id="476" r:id="rId131"/>
    <p:sldId id="475" r:id="rId132"/>
    <p:sldId id="477" r:id="rId133"/>
    <p:sldId id="478" r:id="rId134"/>
    <p:sldId id="479" r:id="rId135"/>
    <p:sldId id="480" r:id="rId136"/>
    <p:sldId id="481" r:id="rId137"/>
    <p:sldId id="482" r:id="rId138"/>
    <p:sldId id="483" r:id="rId139"/>
    <p:sldId id="572" r:id="rId140"/>
    <p:sldId id="573" r:id="rId141"/>
    <p:sldId id="484" r:id="rId142"/>
    <p:sldId id="485" r:id="rId143"/>
    <p:sldId id="574" r:id="rId144"/>
    <p:sldId id="486" r:id="rId145"/>
    <p:sldId id="487" r:id="rId146"/>
    <p:sldId id="488" r:id="rId147"/>
    <p:sldId id="489" r:id="rId148"/>
    <p:sldId id="491" r:id="rId149"/>
    <p:sldId id="492" r:id="rId150"/>
    <p:sldId id="493" r:id="rId151"/>
    <p:sldId id="494" r:id="rId152"/>
    <p:sldId id="495" r:id="rId153"/>
    <p:sldId id="496" r:id="rId154"/>
    <p:sldId id="497" r:id="rId155"/>
    <p:sldId id="498" r:id="rId156"/>
    <p:sldId id="499" r:id="rId157"/>
    <p:sldId id="575" r:id="rId158"/>
    <p:sldId id="500" r:id="rId159"/>
    <p:sldId id="501" r:id="rId160"/>
    <p:sldId id="502" r:id="rId161"/>
    <p:sldId id="576" r:id="rId162"/>
    <p:sldId id="503" r:id="rId163"/>
    <p:sldId id="527" r:id="rId164"/>
    <p:sldId id="530" r:id="rId165"/>
    <p:sldId id="532" r:id="rId166"/>
    <p:sldId id="533" r:id="rId167"/>
    <p:sldId id="531" r:id="rId168"/>
    <p:sldId id="529" r:id="rId169"/>
    <p:sldId id="534" r:id="rId170"/>
    <p:sldId id="535" r:id="rId171"/>
    <p:sldId id="537" r:id="rId172"/>
    <p:sldId id="536" r:id="rId173"/>
    <p:sldId id="538" r:id="rId174"/>
    <p:sldId id="540" r:id="rId175"/>
    <p:sldId id="539" r:id="rId176"/>
    <p:sldId id="541" r:id="rId177"/>
    <p:sldId id="542" r:id="rId178"/>
    <p:sldId id="543" r:id="rId179"/>
    <p:sldId id="544" r:id="rId180"/>
    <p:sldId id="545" r:id="rId181"/>
    <p:sldId id="546" r:id="rId182"/>
    <p:sldId id="548" r:id="rId183"/>
    <p:sldId id="549" r:id="rId184"/>
    <p:sldId id="550" r:id="rId185"/>
    <p:sldId id="551" r:id="rId186"/>
    <p:sldId id="552" r:id="rId187"/>
    <p:sldId id="309" r:id="rId1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40" autoAdjust="0"/>
    <p:restoredTop sz="94343" autoAdjust="0"/>
  </p:normalViewPr>
  <p:slideViewPr>
    <p:cSldViewPr snapToGrid="0" snapToObjects="1">
      <p:cViewPr varScale="1">
        <p:scale>
          <a:sx n="70" d="100"/>
          <a:sy n="70" d="100"/>
        </p:scale>
        <p:origin x="402"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11/9/2021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74016-AF49-FA46-BDF2-027ED042E616}" type="datetimeFigureOut">
              <a:rPr lang="en-US" smtClean="0"/>
              <a:pPr/>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E5766-6E49-694E-8B94-624AB69033FB}" type="slidenum">
              <a:rPr lang="en-US" smtClean="0"/>
              <a:pPr/>
              <a:t>‹#›</a:t>
            </a:fld>
            <a:endParaRPr lang="en-US"/>
          </a:p>
        </p:txBody>
      </p:sp>
    </p:spTree>
    <p:extLst>
      <p:ext uri="{BB962C8B-B14F-4D97-AF65-F5344CB8AC3E}">
        <p14:creationId xmlns:p14="http://schemas.microsoft.com/office/powerpoint/2010/main" val="63913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E5766-6E49-694E-8B94-624AB69033FB}" type="slidenum">
              <a:rPr lang="en-US" smtClean="0"/>
              <a:pPr/>
              <a:t>15</a:t>
            </a:fld>
            <a:endParaRPr lang="en-US"/>
          </a:p>
        </p:txBody>
      </p:sp>
    </p:spTree>
    <p:extLst>
      <p:ext uri="{BB962C8B-B14F-4D97-AF65-F5344CB8AC3E}">
        <p14:creationId xmlns:p14="http://schemas.microsoft.com/office/powerpoint/2010/main" val="349522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E5766-6E49-694E-8B94-624AB69033FB}" type="slidenum">
              <a:rPr lang="en-US" smtClean="0"/>
              <a:pPr/>
              <a:t>187</a:t>
            </a:fld>
            <a:endParaRPr lang="en-US"/>
          </a:p>
        </p:txBody>
      </p:sp>
    </p:spTree>
    <p:extLst>
      <p:ext uri="{BB962C8B-B14F-4D97-AF65-F5344CB8AC3E}">
        <p14:creationId xmlns:p14="http://schemas.microsoft.com/office/powerpoint/2010/main" val="141543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27"/>
            <a:ext cx="10750549"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November 9,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609599" y="1107619"/>
            <a:ext cx="5375492" cy="4607689"/>
          </a:xfrm>
        </p:spPr>
        <p:txBody>
          <a:bodyPr/>
          <a:lstStyle/>
          <a:p>
            <a:endParaRPr lang="en-US" dirty="0"/>
          </a:p>
        </p:txBody>
      </p:sp>
      <p:sp>
        <p:nvSpPr>
          <p:cNvPr id="11" name="Text Placeholder 10"/>
          <p:cNvSpPr>
            <a:spLocks noGrp="1"/>
          </p:cNvSpPr>
          <p:nvPr>
            <p:ph type="body" sz="quarter" idx="14"/>
          </p:nvPr>
        </p:nvSpPr>
        <p:spPr>
          <a:xfrm>
            <a:off x="6142567" y="1107618"/>
            <a:ext cx="5217584"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November 9,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November 9,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609600" y="241327"/>
            <a:ext cx="10750549"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November 9,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12192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0344" y="2517424"/>
            <a:ext cx="2680909"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02996D-A08B-0449-B44E-0983EAED4A3A}" type="datetime1">
              <a:rPr lang="en-US"/>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8E8C55-6613-7A47-B76F-B142F175E7C0}" type="slidenum">
              <a:rPr lang="en-US"/>
              <a:pPr/>
              <a:t>‹#›</a:t>
            </a:fld>
            <a:endParaRPr lang="en-US"/>
          </a:p>
        </p:txBody>
      </p:sp>
    </p:spTree>
    <p:extLst>
      <p:ext uri="{BB962C8B-B14F-4D97-AF65-F5344CB8AC3E}">
        <p14:creationId xmlns:p14="http://schemas.microsoft.com/office/powerpoint/2010/main" val="40070881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November 9, 2021</a:t>
            </a:fld>
            <a:endParaRPr lang="en-US" dirty="0"/>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10945706" y="623041"/>
            <a:ext cx="1315721" cy="486833"/>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 id="2147483922" r:id="rId5"/>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16.vml"/><Relationship Id="rId5" Type="http://schemas.openxmlformats.org/officeDocument/2006/relationships/image" Target="../media/image54.emf"/><Relationship Id="rId4" Type="http://schemas.openxmlformats.org/officeDocument/2006/relationships/oleObject" Target="../embeddings/oleObject23.bin"/></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17.vml"/><Relationship Id="rId5" Type="http://schemas.openxmlformats.org/officeDocument/2006/relationships/image" Target="../media/image55.emf"/><Relationship Id="rId4" Type="http://schemas.openxmlformats.org/officeDocument/2006/relationships/oleObject" Target="../embeddings/oleObject24.bin"/></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1.png"/><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jpeg"/><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8.emf"/><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jpeg"/><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5.jpeg"/><Relationship Id="rId7" Type="http://schemas.openxmlformats.org/officeDocument/2006/relationships/image" Target="../media/image26.e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5.emf"/><Relationship Id="rId4" Type="http://schemas.openxmlformats.org/officeDocument/2006/relationships/oleObject" Target="../embeddings/oleObject3.bin"/><Relationship Id="rId9" Type="http://schemas.openxmlformats.org/officeDocument/2006/relationships/image" Target="../media/image27.emf"/></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9.emf"/><Relationship Id="rId4" Type="http://schemas.openxmlformats.org/officeDocument/2006/relationships/oleObject" Target="../embeddings/oleObject6.bin"/></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32.emf"/><Relationship Id="rId4" Type="http://schemas.openxmlformats.org/officeDocument/2006/relationships/oleObject" Target="../embeddings/oleObject7.bin"/></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33.emf"/><Relationship Id="rId4" Type="http://schemas.openxmlformats.org/officeDocument/2006/relationships/oleObject" Target="../embeddings/oleObject8.bin"/></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34.emf"/><Relationship Id="rId4" Type="http://schemas.openxmlformats.org/officeDocument/2006/relationships/oleObject" Target="../embeddings/oleObject9.bin"/></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35.emf"/><Relationship Id="rId4" Type="http://schemas.openxmlformats.org/officeDocument/2006/relationships/oleObject" Target="../embeddings/oleObject10.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5.jpeg"/><Relationship Id="rId7" Type="http://schemas.openxmlformats.org/officeDocument/2006/relationships/image" Target="../media/image37.emf"/><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36.emf"/><Relationship Id="rId4" Type="http://schemas.openxmlformats.org/officeDocument/2006/relationships/oleObject" Target="../embeddings/oleObject11.bin"/><Relationship Id="rId9" Type="http://schemas.openxmlformats.org/officeDocument/2006/relationships/image" Target="../media/image38.emf"/></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1.emf"/><Relationship Id="rId4" Type="http://schemas.openxmlformats.org/officeDocument/2006/relationships/oleObject" Target="../embeddings/oleObject14.bin"/></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6.bin"/><Relationship Id="rId5" Type="http://schemas.openxmlformats.org/officeDocument/2006/relationships/image" Target="../media/image42.emf"/><Relationship Id="rId4" Type="http://schemas.openxmlformats.org/officeDocument/2006/relationships/oleObject" Target="../embeddings/oleObject15.bin"/></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4.emf"/><Relationship Id="rId4" Type="http://schemas.openxmlformats.org/officeDocument/2006/relationships/oleObject" Target="../embeddings/oleObject17.bin"/></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image" Target="../media/image46.wmf"/><Relationship Id="rId4" Type="http://schemas.openxmlformats.org/officeDocument/2006/relationships/oleObject" Target="../embeddings/oleObject18.bin"/></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9.emf"/><Relationship Id="rId2" Type="http://schemas.openxmlformats.org/officeDocument/2006/relationships/slideLayout" Target="../slideLayouts/slideLayout5.xml"/><Relationship Id="rId1" Type="http://schemas.openxmlformats.org/officeDocument/2006/relationships/vmlDrawing" Target="../drawings/vmlDrawing14.vml"/><Relationship Id="rId6" Type="http://schemas.openxmlformats.org/officeDocument/2006/relationships/oleObject" Target="../embeddings/oleObject20.bin"/><Relationship Id="rId5" Type="http://schemas.openxmlformats.org/officeDocument/2006/relationships/image" Target="../media/image48.emf"/><Relationship Id="rId4" Type="http://schemas.openxmlformats.org/officeDocument/2006/relationships/oleObject" Target="../embeddings/oleObject19.bin"/></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1.emf"/><Relationship Id="rId2" Type="http://schemas.openxmlformats.org/officeDocument/2006/relationships/slideLayout" Target="../slideLayouts/slideLayout5.xml"/><Relationship Id="rId1" Type="http://schemas.openxmlformats.org/officeDocument/2006/relationships/vmlDrawing" Target="../drawings/vmlDrawing15.vml"/><Relationship Id="rId6" Type="http://schemas.openxmlformats.org/officeDocument/2006/relationships/oleObject" Target="../embeddings/oleObject22.bin"/><Relationship Id="rId5" Type="http://schemas.openxmlformats.org/officeDocument/2006/relationships/image" Target="../media/image50.emf"/><Relationship Id="rId4" Type="http://schemas.openxmlformats.org/officeDocument/2006/relationships/oleObject" Target="../embeddings/oleObject21.bin"/></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524000" y="61448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CHEMISTRY</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6 ELECTRONIC STRUCTURE AND PERIODIC PROPERTIES OF ELEMENTS</a:t>
            </a:r>
          </a:p>
          <a:p>
            <a:pPr algn="ctr"/>
            <a:r>
              <a:rPr lang="en-US" sz="1600" cap="none" dirty="0">
                <a:solidFill>
                  <a:schemeClr val="tx1"/>
                </a:solidFill>
                <a:latin typeface="+mn-lt"/>
              </a:rPr>
              <a:t>Joseph </a:t>
            </a:r>
            <a:r>
              <a:rPr lang="en-US" sz="1600" cap="none" dirty="0" err="1">
                <a:solidFill>
                  <a:schemeClr val="tx1"/>
                </a:solidFill>
                <a:latin typeface="+mn-lt"/>
              </a:rPr>
              <a:t>DePasquale</a:t>
            </a:r>
            <a:endParaRPr lang="en-US" sz="1600" cap="none" dirty="0">
              <a:solidFill>
                <a:schemeClr val="tx1"/>
              </a:solidFill>
              <a:latin typeface="+mn-lt"/>
            </a:endParaRPr>
          </a:p>
          <a:p>
            <a:pPr algn="ctr"/>
            <a:r>
              <a:rPr lang="en-US" sz="1600" cap="none" dirty="0">
                <a:solidFill>
                  <a:schemeClr val="tx1"/>
                </a:solidFill>
                <a:latin typeface="+mn-lt"/>
              </a:rPr>
              <a:t>University of Connecticut</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16640" y="2757369"/>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7" name="Picture 6"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7" y="5775854"/>
            <a:ext cx="1226434" cy="833592"/>
          </a:xfrm>
          <a:prstGeom prst="rect">
            <a:avLst/>
          </a:prstGeom>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1" y="1273787"/>
            <a:ext cx="11609615" cy="5388270"/>
          </a:xfrm>
        </p:spPr>
        <p:txBody>
          <a:bodyPr>
            <a:normAutofit/>
          </a:bodyPr>
          <a:lstStyle/>
          <a:p>
            <a:pPr marL="342900" indent="-342900" algn="just">
              <a:buFont typeface="Wingdings" panose="05000000000000000000" pitchFamily="2" charset="2"/>
              <a:buChar char="§"/>
            </a:pPr>
            <a:r>
              <a:rPr lang="en-US" sz="3200" dirty="0"/>
              <a:t>By the end of the nineteenth century, scientists viewed the physical universe as </a:t>
            </a:r>
            <a:r>
              <a:rPr lang="en-US" sz="3200" dirty="0" smtClean="0"/>
              <a:t>roughly comprising </a:t>
            </a:r>
            <a:r>
              <a:rPr lang="en-US" sz="3200" dirty="0"/>
              <a:t>two separate domains: matter composed of particles moving according to </a:t>
            </a:r>
            <a:r>
              <a:rPr lang="en-US" sz="3200" b="1" i="1" dirty="0">
                <a:solidFill>
                  <a:schemeClr val="tx2"/>
                </a:solidFill>
              </a:rPr>
              <a:t>Newton's laws of motion</a:t>
            </a:r>
            <a:r>
              <a:rPr lang="en-US" sz="3200" dirty="0"/>
              <a:t>, </a:t>
            </a:r>
            <a:r>
              <a:rPr lang="en-US" sz="3200" dirty="0" smtClean="0"/>
              <a:t>and electromagnetic </a:t>
            </a:r>
            <a:r>
              <a:rPr lang="en-US" sz="3200" dirty="0"/>
              <a:t>radiation consisting of waves governed by </a:t>
            </a:r>
            <a:r>
              <a:rPr lang="en-US" sz="3200" b="1" i="1" dirty="0">
                <a:solidFill>
                  <a:schemeClr val="tx2"/>
                </a:solidFill>
              </a:rPr>
              <a:t>Maxwell's equations</a:t>
            </a:r>
            <a:r>
              <a:rPr lang="en-US" sz="3200" dirty="0" smtClean="0"/>
              <a:t>.</a:t>
            </a:r>
            <a:endParaRPr lang="ka-GE" sz="3200" dirty="0" smtClean="0"/>
          </a:p>
          <a:p>
            <a:pPr marL="342900" indent="-342900" algn="just">
              <a:buFont typeface="Wingdings" panose="05000000000000000000" pitchFamily="2" charset="2"/>
              <a:buChar char="§"/>
            </a:pPr>
            <a:endParaRPr lang="en-US" sz="3200" dirty="0" smtClean="0"/>
          </a:p>
          <a:p>
            <a:pPr marL="342900" indent="-342900" algn="just">
              <a:buFont typeface="Wingdings" panose="05000000000000000000" pitchFamily="2" charset="2"/>
              <a:buChar char="§"/>
            </a:pPr>
            <a:r>
              <a:rPr lang="en-US" sz="3200" dirty="0"/>
              <a:t>Today, these domains are </a:t>
            </a:r>
            <a:r>
              <a:rPr lang="en-US" sz="3200" dirty="0" smtClean="0"/>
              <a:t>referred to </a:t>
            </a:r>
            <a:r>
              <a:rPr lang="en-US" sz="3200" dirty="0"/>
              <a:t>as classical mechanics and classical electrodynamics </a:t>
            </a:r>
            <a:r>
              <a:rPr lang="en-US" sz="3200" dirty="0" smtClean="0"/>
              <a:t>(or </a:t>
            </a:r>
            <a:r>
              <a:rPr lang="en-US" sz="3200" dirty="0"/>
              <a:t>classical electromagnetism</a:t>
            </a:r>
            <a:r>
              <a:rPr lang="en-US" sz="3200" dirty="0" smtClean="0"/>
              <a:t>).</a:t>
            </a:r>
          </a:p>
          <a:p>
            <a:pPr marL="342900" indent="-342900" algn="just">
              <a:buFont typeface="Arial" panose="020B0604020202020204" pitchFamily="34" charset="0"/>
              <a:buChar char="•"/>
            </a:pPr>
            <a:endParaRPr lang="en-US" sz="3200" dirty="0"/>
          </a:p>
        </p:txBody>
      </p:sp>
      <p:sp>
        <p:nvSpPr>
          <p:cNvPr id="4" name="Rectangle 2"/>
          <p:cNvSpPr>
            <a:spLocks noGrp="1" noChangeArrowheads="1"/>
          </p:cNvSpPr>
          <p:nvPr>
            <p:ph type="title"/>
          </p:nvPr>
        </p:nvSpPr>
        <p:spPr>
          <a:xfrm>
            <a:off x="609600" y="560454"/>
            <a:ext cx="1676400" cy="642575"/>
          </a:xfrm>
        </p:spPr>
        <p:txBody>
          <a:bodyPr>
            <a:noAutofit/>
          </a:bodyPr>
          <a:lstStyle/>
          <a:p>
            <a:pPr eaLnBrk="1" hangingPunct="1"/>
            <a:r>
              <a:rPr lang="en-US" sz="3200" b="1" dirty="0">
                <a:solidFill>
                  <a:srgbClr val="000090"/>
                </a:solidFill>
                <a:latin typeface="Arial" pitchFamily="-110" charset="0"/>
              </a:rPr>
              <a:t>light</a:t>
            </a: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67879" y="369437"/>
            <a:ext cx="1226434" cy="833592"/>
          </a:xfrm>
          <a:prstGeom prst="rect">
            <a:avLst/>
          </a:prstGeom>
        </p:spPr>
      </p:pic>
    </p:spTree>
    <p:extLst>
      <p:ext uri="{BB962C8B-B14F-4D97-AF65-F5344CB8AC3E}">
        <p14:creationId xmlns:p14="http://schemas.microsoft.com/office/powerpoint/2010/main" val="230295223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04967" y="835912"/>
            <a:ext cx="8121433" cy="508000"/>
          </a:xfrm>
        </p:spPr>
        <p:txBody>
          <a:bodyPr>
            <a:noAutofit/>
          </a:bodyPr>
          <a:lstStyle/>
          <a:p>
            <a:pPr eaLnBrk="1" hangingPunct="1"/>
            <a:r>
              <a:rPr lang="en-US" sz="3200" b="1" dirty="0">
                <a:solidFill>
                  <a:srgbClr val="000090"/>
                </a:solidFill>
                <a:latin typeface="Arial" pitchFamily="-110" charset="0"/>
              </a:rPr>
              <a:t>Heisenberg uncertainty principle</a:t>
            </a:r>
          </a:p>
        </p:txBody>
      </p:sp>
      <p:sp>
        <p:nvSpPr>
          <p:cNvPr id="22530" name="Rectangle 3"/>
          <p:cNvSpPr>
            <a:spLocks noGrp="1" noChangeArrowheads="1"/>
          </p:cNvSpPr>
          <p:nvPr>
            <p:ph idx="1"/>
          </p:nvPr>
        </p:nvSpPr>
        <p:spPr>
          <a:xfrm>
            <a:off x="354842" y="1506762"/>
            <a:ext cx="11232107" cy="4948629"/>
          </a:xfrm>
        </p:spPr>
        <p:txBody>
          <a:bodyPr>
            <a:normAutofit/>
          </a:bodyPr>
          <a:lstStyle/>
          <a:p>
            <a:pPr>
              <a:buClr>
                <a:schemeClr val="tx1"/>
              </a:buClr>
            </a:pPr>
            <a:endParaRPr lang="en-US" sz="2400" b="1" dirty="0">
              <a:latin typeface="Arial" pitchFamily="-110" charset="0"/>
            </a:endParaRPr>
          </a:p>
          <a:p>
            <a:pPr algn="just">
              <a:buClr>
                <a:schemeClr val="tx1"/>
              </a:buClr>
              <a:buFont typeface="Arial"/>
              <a:buChar char="•"/>
            </a:pPr>
            <a:r>
              <a:rPr lang="en-US" sz="2400" b="1" i="1" dirty="0">
                <a:solidFill>
                  <a:srgbClr val="000090"/>
                </a:solidFill>
              </a:rPr>
              <a:t> Werner Heisenberg </a:t>
            </a:r>
            <a:r>
              <a:rPr lang="en-US" sz="2400" dirty="0" smtClean="0"/>
              <a:t>determined, </a:t>
            </a:r>
            <a:r>
              <a:rPr lang="en-US" sz="2400" dirty="0"/>
              <a:t>that there is a fundamental limit to how accurately one can measure both a particle’s position and its momentum simultaneously.</a:t>
            </a:r>
          </a:p>
          <a:p>
            <a:pPr algn="just">
              <a:buClr>
                <a:schemeClr val="tx1"/>
              </a:buClr>
              <a:buFont typeface="Arial"/>
              <a:buChar char="•"/>
            </a:pPr>
            <a:endParaRPr lang="en-US" sz="2400" dirty="0"/>
          </a:p>
          <a:p>
            <a:pPr algn="just">
              <a:buClr>
                <a:schemeClr val="tx1"/>
              </a:buClr>
              <a:buFont typeface="Arial"/>
              <a:buChar char="•"/>
            </a:pPr>
            <a:r>
              <a:rPr lang="en-US" sz="2400" dirty="0"/>
              <a:t> The more accurately we measure the momentum of a particle, the less accurately we can determine its position at that time, and vice versa. </a:t>
            </a:r>
          </a:p>
          <a:p>
            <a:pPr algn="just">
              <a:buClr>
                <a:schemeClr val="tx1"/>
              </a:buClr>
              <a:buFont typeface="Arial"/>
              <a:buChar char="•"/>
            </a:pPr>
            <a:endParaRPr lang="en-US" sz="2400" dirty="0"/>
          </a:p>
          <a:p>
            <a:pPr algn="just">
              <a:buClr>
                <a:schemeClr val="tx1"/>
              </a:buClr>
              <a:buFont typeface="Arial"/>
              <a:buChar char="•"/>
            </a:pPr>
            <a:r>
              <a:rPr lang="en-US" sz="2400" dirty="0"/>
              <a:t> </a:t>
            </a:r>
            <a:r>
              <a:rPr lang="en-US" sz="2400" b="1" i="1" dirty="0">
                <a:solidFill>
                  <a:srgbClr val="000090"/>
                </a:solidFill>
              </a:rPr>
              <a:t>Heisenberg Uncertainty Principle: </a:t>
            </a:r>
            <a:r>
              <a:rPr lang="en-US" sz="2400" i="1" dirty="0"/>
              <a:t>It is fundamentally impossible to determine simultaneously and exactly both the momentum and the position of a particle</a:t>
            </a:r>
            <a:r>
              <a:rPr lang="en-US" sz="2400" dirty="0"/>
              <a:t>.</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59174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54842" y="835912"/>
            <a:ext cx="8271558" cy="508000"/>
          </a:xfrm>
        </p:spPr>
        <p:txBody>
          <a:bodyPr>
            <a:noAutofit/>
          </a:bodyPr>
          <a:lstStyle/>
          <a:p>
            <a:pPr eaLnBrk="1" hangingPunct="1"/>
            <a:r>
              <a:rPr lang="en-US" sz="3200" b="1" dirty="0">
                <a:solidFill>
                  <a:srgbClr val="000090"/>
                </a:solidFill>
                <a:latin typeface="Arial" pitchFamily="-110" charset="0"/>
              </a:rPr>
              <a:t>Heisenberg uncertainty principle</a:t>
            </a:r>
          </a:p>
        </p:txBody>
      </p:sp>
      <p:sp>
        <p:nvSpPr>
          <p:cNvPr id="22530" name="Rectangle 3"/>
          <p:cNvSpPr>
            <a:spLocks noGrp="1" noChangeArrowheads="1"/>
          </p:cNvSpPr>
          <p:nvPr>
            <p:ph idx="1"/>
          </p:nvPr>
        </p:nvSpPr>
        <p:spPr>
          <a:xfrm>
            <a:off x="668740" y="1673225"/>
            <a:ext cx="11109278" cy="4348127"/>
          </a:xfrm>
        </p:spPr>
        <p:txBody>
          <a:bodyPr>
            <a:normAutofit/>
          </a:bodyPr>
          <a:lstStyle/>
          <a:p>
            <a:pPr>
              <a:buClr>
                <a:schemeClr val="tx1"/>
              </a:buClr>
            </a:pPr>
            <a:endParaRPr lang="en-US" sz="2400" b="1" dirty="0">
              <a:latin typeface="Arial" pitchFamily="-110" charset="0"/>
            </a:endParaRPr>
          </a:p>
          <a:p>
            <a:pPr>
              <a:buClr>
                <a:schemeClr val="tx1"/>
              </a:buClr>
            </a:pPr>
            <a:endParaRPr lang="en-US" sz="2400" dirty="0"/>
          </a:p>
          <a:p>
            <a:pPr>
              <a:buClr>
                <a:schemeClr val="tx1"/>
              </a:buClr>
            </a:pPr>
            <a:endParaRPr lang="en-US" sz="2400" dirty="0"/>
          </a:p>
          <a:p>
            <a:pPr>
              <a:buClr>
                <a:schemeClr val="tx1"/>
              </a:buClr>
            </a:pPr>
            <a:endParaRPr lang="en-US" sz="2400" dirty="0"/>
          </a:p>
          <a:p>
            <a:pPr>
              <a:buClr>
                <a:schemeClr val="tx1"/>
              </a:buClr>
              <a:buFont typeface="Arial"/>
              <a:buChar char="•"/>
            </a:pPr>
            <a:r>
              <a:rPr lang="en-US" sz="2400" dirty="0"/>
              <a:t> </a:t>
            </a:r>
            <a:r>
              <a:rPr lang="en-US" sz="2400" dirty="0" err="1"/>
              <a:t>Δ</a:t>
            </a:r>
            <a:r>
              <a:rPr lang="en-US" sz="2400" i="1" dirty="0" err="1"/>
              <a:t>x</a:t>
            </a:r>
            <a:r>
              <a:rPr lang="en-US" sz="2400" i="1" dirty="0"/>
              <a:t> = </a:t>
            </a:r>
            <a:r>
              <a:rPr lang="en-US" sz="2400" dirty="0"/>
              <a:t>uncertainty in the position of the particle </a:t>
            </a:r>
          </a:p>
          <a:p>
            <a:pPr>
              <a:buClr>
                <a:schemeClr val="tx1"/>
              </a:buClr>
              <a:buFont typeface="Arial"/>
              <a:buChar char="•"/>
            </a:pPr>
            <a:endParaRPr lang="en-US" sz="2400" dirty="0"/>
          </a:p>
          <a:p>
            <a:pPr>
              <a:buClr>
                <a:schemeClr val="tx1"/>
              </a:buClr>
              <a:buFont typeface="Arial"/>
              <a:buChar char="•"/>
            </a:pPr>
            <a:r>
              <a:rPr lang="en-US" sz="2400" dirty="0"/>
              <a:t> </a:t>
            </a:r>
            <a:r>
              <a:rPr lang="en-US" sz="2400" dirty="0" err="1"/>
              <a:t>Δ</a:t>
            </a:r>
            <a:r>
              <a:rPr lang="en-US" sz="2400" i="1" dirty="0" err="1"/>
              <a:t>p</a:t>
            </a:r>
            <a:r>
              <a:rPr lang="en-US" sz="2400" i="1" baseline="-25000" dirty="0" err="1"/>
              <a:t>x</a:t>
            </a:r>
            <a:r>
              <a:rPr lang="en-US" sz="2400" i="1" baseline="-25000" dirty="0"/>
              <a:t> </a:t>
            </a:r>
            <a:r>
              <a:rPr lang="en-US" sz="2400" dirty="0"/>
              <a:t>= uncertainty in the momentum of the particle in the </a:t>
            </a:r>
            <a:r>
              <a:rPr lang="en-US" sz="2400" dirty="0" err="1"/>
              <a:t>x</a:t>
            </a:r>
            <a:r>
              <a:rPr lang="en-US" sz="2400" dirty="0"/>
              <a:t>-direction. </a:t>
            </a: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51584" y="819290"/>
            <a:ext cx="1226434" cy="83359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492996821"/>
              </p:ext>
            </p:extLst>
          </p:nvPr>
        </p:nvGraphicFramePr>
        <p:xfrm>
          <a:off x="4594744" y="2020081"/>
          <a:ext cx="2841625" cy="1257300"/>
        </p:xfrm>
        <a:graphic>
          <a:graphicData uri="http://schemas.openxmlformats.org/presentationml/2006/ole">
            <mc:AlternateContent xmlns:mc="http://schemas.openxmlformats.org/markup-compatibility/2006">
              <mc:Choice xmlns:v="urn:schemas-microsoft-com:vml" Requires="v">
                <p:oleObj spid="_x0000_s514361" name="Equation" r:id="rId4" imgW="889000" imgH="393700" progId="Equation.3">
                  <p:embed/>
                </p:oleObj>
              </mc:Choice>
              <mc:Fallback>
                <p:oleObj name="Equation" r:id="rId4" imgW="889000" imgH="39370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4744" y="2020081"/>
                        <a:ext cx="2841625"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36478" y="947195"/>
            <a:ext cx="10031104" cy="508000"/>
          </a:xfrm>
        </p:spPr>
        <p:txBody>
          <a:bodyPr>
            <a:noAutofit/>
          </a:bodyPr>
          <a:lstStyle/>
          <a:p>
            <a:pPr eaLnBrk="1" hangingPunct="1"/>
            <a:r>
              <a:rPr lang="en-US" sz="3200" b="1" dirty="0">
                <a:solidFill>
                  <a:srgbClr val="000090"/>
                </a:solidFill>
                <a:latin typeface="Arial" pitchFamily="-110" charset="0"/>
              </a:rPr>
              <a:t>The quantum-mechanical model of an atom</a:t>
            </a:r>
          </a:p>
        </p:txBody>
      </p:sp>
      <p:sp>
        <p:nvSpPr>
          <p:cNvPr id="22530" name="Rectangle 3"/>
          <p:cNvSpPr>
            <a:spLocks noGrp="1" noChangeArrowheads="1"/>
          </p:cNvSpPr>
          <p:nvPr>
            <p:ph idx="1"/>
          </p:nvPr>
        </p:nvSpPr>
        <p:spPr>
          <a:xfrm>
            <a:off x="491320" y="1616867"/>
            <a:ext cx="11300346" cy="4156136"/>
          </a:xfrm>
        </p:spPr>
        <p:txBody>
          <a:bodyPr>
            <a:normAutofit/>
          </a:bodyPr>
          <a:lstStyle/>
          <a:p>
            <a:pPr>
              <a:buClr>
                <a:schemeClr val="tx1"/>
              </a:buClr>
            </a:pPr>
            <a:endParaRPr lang="en-US" sz="2400" b="1" dirty="0">
              <a:latin typeface="Arial" pitchFamily="-110" charset="0"/>
            </a:endParaRPr>
          </a:p>
          <a:p>
            <a:pPr algn="just">
              <a:buClr>
                <a:schemeClr val="tx1"/>
              </a:buClr>
              <a:buFont typeface="Arial"/>
              <a:buChar char="•"/>
            </a:pPr>
            <a:r>
              <a:rPr lang="en-US" sz="2400" b="1" i="1" dirty="0">
                <a:solidFill>
                  <a:srgbClr val="000090"/>
                </a:solidFill>
              </a:rPr>
              <a:t> Erwin Schrödinger </a:t>
            </a:r>
            <a:r>
              <a:rPr lang="en-US" sz="2400" dirty="0"/>
              <a:t>extended de Broglie’s work by incorporating the de Broglie relation into a wave equation.</a:t>
            </a:r>
          </a:p>
          <a:p>
            <a:pPr algn="just">
              <a:buClr>
                <a:schemeClr val="tx1"/>
              </a:buClr>
              <a:buFont typeface="Arial"/>
              <a:buChar char="•"/>
            </a:pPr>
            <a:endParaRPr lang="en-US" sz="2400" dirty="0"/>
          </a:p>
          <a:p>
            <a:pPr algn="just">
              <a:buClr>
                <a:schemeClr val="tx1"/>
              </a:buClr>
              <a:buFont typeface="Arial"/>
              <a:buChar char="•"/>
            </a:pPr>
            <a:r>
              <a:rPr lang="en-US" sz="2400" dirty="0"/>
              <a:t> Today this equation is know as the </a:t>
            </a:r>
            <a:r>
              <a:rPr lang="en-US" sz="2400" b="1" i="1" dirty="0">
                <a:solidFill>
                  <a:srgbClr val="000090"/>
                </a:solidFill>
              </a:rPr>
              <a:t>Schrödinger equation.</a:t>
            </a:r>
          </a:p>
          <a:p>
            <a:pPr algn="just">
              <a:buClr>
                <a:schemeClr val="tx1"/>
              </a:buClr>
            </a:pPr>
            <a:endParaRPr lang="en-US" sz="2400" dirty="0"/>
          </a:p>
          <a:p>
            <a:pPr algn="just">
              <a:buClr>
                <a:schemeClr val="tx1"/>
              </a:buClr>
              <a:buFont typeface="Arial"/>
              <a:buChar char="•"/>
            </a:pPr>
            <a:r>
              <a:rPr lang="en-US" sz="2400" dirty="0"/>
              <a:t> Schrödinger properly thought of the electron in terms of a three-dimensional stationary wave, or </a:t>
            </a:r>
            <a:r>
              <a:rPr lang="en-US" sz="2400" b="1" i="1" dirty="0" err="1">
                <a:solidFill>
                  <a:srgbClr val="000090"/>
                </a:solidFill>
              </a:rPr>
              <a:t>wavefunction</a:t>
            </a:r>
            <a:r>
              <a:rPr lang="en-US" sz="2400" dirty="0"/>
              <a:t>, represented by the Greek letter psi,</a:t>
            </a:r>
            <a:r>
              <a:rPr lang="en-US" sz="2400" b="1" i="1" dirty="0">
                <a:solidFill>
                  <a:srgbClr val="000090"/>
                </a:solidFill>
              </a:rPr>
              <a:t> </a:t>
            </a:r>
            <a:r>
              <a:rPr lang="en-US" sz="2400" b="1" i="1" dirty="0" err="1">
                <a:solidFill>
                  <a:srgbClr val="000090"/>
                </a:solidFill>
              </a:rPr>
              <a:t>ψ</a:t>
            </a:r>
            <a:r>
              <a:rPr lang="en-US" sz="2400" b="1" i="1" dirty="0">
                <a:solidFill>
                  <a:srgbClr val="000090"/>
                </a:solidFill>
              </a:rPr>
              <a:t>.</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65232" y="367603"/>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36477" y="835912"/>
            <a:ext cx="9990161" cy="508000"/>
          </a:xfrm>
        </p:spPr>
        <p:txBody>
          <a:bodyPr>
            <a:noAutofit/>
          </a:bodyPr>
          <a:lstStyle/>
          <a:p>
            <a:pPr eaLnBrk="1" hangingPunct="1"/>
            <a:r>
              <a:rPr lang="en-US" sz="3200" b="1" dirty="0">
                <a:solidFill>
                  <a:srgbClr val="000090"/>
                </a:solidFill>
                <a:latin typeface="Arial" pitchFamily="-110" charset="0"/>
              </a:rPr>
              <a:t>The quantum-mechanical model of an atom</a:t>
            </a:r>
          </a:p>
        </p:txBody>
      </p:sp>
      <p:sp>
        <p:nvSpPr>
          <p:cNvPr id="22530" name="Rectangle 3"/>
          <p:cNvSpPr>
            <a:spLocks noGrp="1" noChangeArrowheads="1"/>
          </p:cNvSpPr>
          <p:nvPr>
            <p:ph idx="1"/>
          </p:nvPr>
        </p:nvSpPr>
        <p:spPr>
          <a:xfrm>
            <a:off x="354842" y="1520410"/>
            <a:ext cx="11505062" cy="4853094"/>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A few years later, </a:t>
            </a:r>
            <a:r>
              <a:rPr lang="en-US" sz="2400" b="1" i="1" dirty="0">
                <a:solidFill>
                  <a:srgbClr val="000090"/>
                </a:solidFill>
              </a:rPr>
              <a:t>Max Born: </a:t>
            </a:r>
            <a:r>
              <a:rPr lang="en-US" sz="2400" i="1" dirty="0"/>
              <a:t>Electrons are still particles, and so the waves represented by </a:t>
            </a:r>
            <a:r>
              <a:rPr lang="en-US" sz="2400" i="1" dirty="0" err="1"/>
              <a:t>ψ</a:t>
            </a:r>
            <a:r>
              <a:rPr lang="en-US" sz="2400" i="1" dirty="0"/>
              <a:t> are not physical waves but, instead, are complex probability amplitudes.</a:t>
            </a:r>
          </a:p>
          <a:p>
            <a:pPr>
              <a:buClr>
                <a:schemeClr val="tx1"/>
              </a:buClr>
              <a:buFont typeface="Arial"/>
              <a:buChar char="•"/>
            </a:pPr>
            <a:endParaRPr lang="en-US" sz="2400" b="1" i="1" dirty="0">
              <a:solidFill>
                <a:srgbClr val="000090"/>
              </a:solidFill>
            </a:endParaRPr>
          </a:p>
          <a:p>
            <a:pPr>
              <a:buClr>
                <a:schemeClr val="tx1"/>
              </a:buClr>
              <a:buFont typeface="Arial"/>
              <a:buChar char="•"/>
            </a:pPr>
            <a:r>
              <a:rPr lang="en-US" sz="2400" b="1" i="1" dirty="0">
                <a:solidFill>
                  <a:srgbClr val="000090"/>
                </a:solidFill>
              </a:rPr>
              <a:t> </a:t>
            </a:r>
            <a:r>
              <a:rPr lang="en-US" sz="2400" dirty="0"/>
              <a:t>The square of the magnitude of a </a:t>
            </a:r>
            <a:r>
              <a:rPr lang="en-US" sz="2400" dirty="0" smtClean="0"/>
              <a:t>wave</a:t>
            </a:r>
            <a:r>
              <a:rPr lang="ka-GE" sz="2400" dirty="0" smtClean="0"/>
              <a:t> </a:t>
            </a:r>
            <a:r>
              <a:rPr lang="en-US" sz="2400" dirty="0" smtClean="0"/>
              <a:t>function </a:t>
            </a:r>
            <a:r>
              <a:rPr lang="en-US" sz="2400" dirty="0"/>
              <a:t>∣</a:t>
            </a:r>
            <a:r>
              <a:rPr lang="en-US" sz="2400" i="1" dirty="0"/>
              <a:t>ψ</a:t>
            </a:r>
            <a:r>
              <a:rPr lang="en-US" sz="2400" dirty="0"/>
              <a:t>∣</a:t>
            </a:r>
            <a:r>
              <a:rPr lang="en-US" sz="2400" baseline="30000" dirty="0"/>
              <a:t>2</a:t>
            </a:r>
            <a:r>
              <a:rPr lang="en-US" sz="2400" dirty="0"/>
              <a:t> describes the probability of the quantum particle being present near a certain location in space. </a:t>
            </a:r>
          </a:p>
          <a:p>
            <a:pPr>
              <a:buClr>
                <a:schemeClr val="tx1"/>
              </a:buClr>
              <a:buFont typeface="Arial"/>
              <a:buChar char="•"/>
            </a:pPr>
            <a:endParaRPr lang="en-US" sz="2400" dirty="0"/>
          </a:p>
          <a:p>
            <a:pPr>
              <a:buClr>
                <a:schemeClr val="tx1"/>
              </a:buClr>
              <a:buFont typeface="Arial"/>
              <a:buChar char="•"/>
            </a:pPr>
            <a:r>
              <a:rPr lang="en-US" sz="2400" dirty="0"/>
              <a:t> </a:t>
            </a:r>
            <a:r>
              <a:rPr lang="en-US" sz="2400" dirty="0" smtClean="0"/>
              <a:t>Wave</a:t>
            </a:r>
            <a:r>
              <a:rPr lang="ka-GE" sz="2400" dirty="0" smtClean="0"/>
              <a:t> </a:t>
            </a:r>
            <a:r>
              <a:rPr lang="en-US" sz="2400" dirty="0" smtClean="0"/>
              <a:t>functions </a:t>
            </a:r>
            <a:r>
              <a:rPr lang="en-US" sz="2400" dirty="0"/>
              <a:t>can be </a:t>
            </a:r>
            <a:r>
              <a:rPr lang="en-US" sz="2400" dirty="0" smtClean="0"/>
              <a:t>used</a:t>
            </a:r>
            <a:r>
              <a:rPr lang="ka-GE" sz="2400" dirty="0" smtClean="0"/>
              <a:t>,</a:t>
            </a:r>
            <a:r>
              <a:rPr lang="en-US" sz="2400" dirty="0" smtClean="0"/>
              <a:t> </a:t>
            </a:r>
            <a:r>
              <a:rPr lang="en-US" sz="2400" dirty="0"/>
              <a:t>to determine the distribution of the electron’s density with respect to the nucleus in an atom.</a:t>
            </a: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33470" y="534641"/>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57144" y="340310"/>
            <a:ext cx="6553200" cy="508000"/>
          </a:xfrm>
        </p:spPr>
        <p:txBody>
          <a:bodyPr>
            <a:noAutofit/>
          </a:bodyPr>
          <a:lstStyle/>
          <a:p>
            <a:pPr eaLnBrk="1" hangingPunct="1"/>
            <a:r>
              <a:rPr lang="en-US" sz="3200" b="1" dirty="0">
                <a:solidFill>
                  <a:srgbClr val="000090"/>
                </a:solidFill>
                <a:latin typeface="Arial" pitchFamily="-110" charset="0"/>
              </a:rPr>
              <a:t>The </a:t>
            </a:r>
            <a:r>
              <a:rPr lang="en-US" sz="3200" b="1" dirty="0" err="1">
                <a:solidFill>
                  <a:srgbClr val="000090"/>
                </a:solidFill>
                <a:latin typeface="Arial" pitchFamily="-110" charset="0"/>
              </a:rPr>
              <a:t>schrÖdinger</a:t>
            </a:r>
            <a:r>
              <a:rPr lang="en-US" sz="3200" b="1" dirty="0">
                <a:solidFill>
                  <a:srgbClr val="000090"/>
                </a:solidFill>
                <a:latin typeface="Arial" pitchFamily="-110" charset="0"/>
              </a:rPr>
              <a:t> equation</a:t>
            </a:r>
          </a:p>
        </p:txBody>
      </p:sp>
      <p:sp>
        <p:nvSpPr>
          <p:cNvPr id="22530" name="Rectangle 3"/>
          <p:cNvSpPr>
            <a:spLocks noGrp="1" noChangeArrowheads="1"/>
          </p:cNvSpPr>
          <p:nvPr>
            <p:ph idx="1"/>
          </p:nvPr>
        </p:nvSpPr>
        <p:spPr>
          <a:xfrm>
            <a:off x="382138" y="1197872"/>
            <a:ext cx="11491414" cy="5404864"/>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In the most general form, the </a:t>
            </a:r>
            <a:r>
              <a:rPr lang="en-US" sz="2400" b="1" i="1" dirty="0">
                <a:solidFill>
                  <a:srgbClr val="000090"/>
                </a:solidFill>
              </a:rPr>
              <a:t>Schrödinger equation </a:t>
            </a:r>
            <a:r>
              <a:rPr lang="en-US" sz="2400" dirty="0"/>
              <a:t>can be written as:</a:t>
            </a:r>
            <a:endParaRPr lang="en-US" sz="2400" b="1" i="1" dirty="0">
              <a:solidFill>
                <a:srgbClr val="000090"/>
              </a:solidFill>
            </a:endParaRPr>
          </a:p>
          <a:p>
            <a:pPr>
              <a:buClr>
                <a:schemeClr val="tx1"/>
              </a:buClr>
            </a:pPr>
            <a:endParaRPr lang="en-US" sz="2400" dirty="0"/>
          </a:p>
          <a:p>
            <a:pPr>
              <a:buClr>
                <a:schemeClr val="tx1"/>
              </a:buClr>
            </a:pPr>
            <a:endParaRPr lang="en-US" sz="2400" dirty="0"/>
          </a:p>
          <a:p>
            <a:pPr>
              <a:buClr>
                <a:schemeClr val="tx1"/>
              </a:buClr>
              <a:buFont typeface="Arial"/>
              <a:buChar char="•"/>
            </a:pPr>
            <a:r>
              <a:rPr lang="en-US" sz="2400" b="1" i="1" dirty="0">
                <a:solidFill>
                  <a:srgbClr val="000090"/>
                </a:solidFill>
              </a:rPr>
              <a:t> </a:t>
            </a:r>
            <a:r>
              <a:rPr lang="en-US" sz="2400" b="1" i="1" dirty="0" err="1">
                <a:solidFill>
                  <a:srgbClr val="000090"/>
                </a:solidFill>
              </a:rPr>
              <a:t>Ĥ</a:t>
            </a:r>
            <a:r>
              <a:rPr lang="en-US" sz="2400" b="1" i="1" dirty="0">
                <a:solidFill>
                  <a:srgbClr val="000090"/>
                </a:solidFill>
              </a:rPr>
              <a:t> is the Hamiltonian operator</a:t>
            </a:r>
            <a:r>
              <a:rPr lang="en-US" sz="2400" dirty="0"/>
              <a:t>, a set of mathematical operations representing the total energy of the quantum particle. </a:t>
            </a:r>
          </a:p>
          <a:p>
            <a:pPr>
              <a:buClr>
                <a:schemeClr val="tx1"/>
              </a:buClr>
              <a:buFont typeface="Arial"/>
              <a:buChar char="•"/>
            </a:pPr>
            <a:endParaRPr lang="en-US" sz="2400" dirty="0"/>
          </a:p>
          <a:p>
            <a:pPr>
              <a:buClr>
                <a:schemeClr val="tx1"/>
              </a:buClr>
              <a:buFont typeface="Arial"/>
              <a:buChar char="•"/>
            </a:pPr>
            <a:r>
              <a:rPr lang="en-US" sz="2400" b="1" i="1" dirty="0">
                <a:solidFill>
                  <a:srgbClr val="000090"/>
                </a:solidFill>
              </a:rPr>
              <a:t> ψ is the </a:t>
            </a:r>
            <a:r>
              <a:rPr lang="en-US" sz="2400" b="1" i="1" dirty="0" smtClean="0">
                <a:solidFill>
                  <a:srgbClr val="000090"/>
                </a:solidFill>
              </a:rPr>
              <a:t>wave</a:t>
            </a:r>
            <a:r>
              <a:rPr lang="ka-GE" sz="2400" b="1" i="1" dirty="0" smtClean="0">
                <a:solidFill>
                  <a:srgbClr val="000090"/>
                </a:solidFill>
              </a:rPr>
              <a:t> </a:t>
            </a:r>
            <a:r>
              <a:rPr lang="en-US" sz="2400" b="1" i="1" dirty="0" smtClean="0">
                <a:solidFill>
                  <a:srgbClr val="000090"/>
                </a:solidFill>
              </a:rPr>
              <a:t>function </a:t>
            </a:r>
            <a:r>
              <a:rPr lang="en-US" sz="2400" dirty="0"/>
              <a:t>of the particle. </a:t>
            </a:r>
          </a:p>
          <a:p>
            <a:pPr>
              <a:buClr>
                <a:schemeClr val="tx1"/>
              </a:buClr>
              <a:buFont typeface="Arial"/>
              <a:buChar char="•"/>
            </a:pPr>
            <a:endParaRPr lang="en-US" sz="2400" dirty="0"/>
          </a:p>
          <a:p>
            <a:pPr>
              <a:buClr>
                <a:schemeClr val="tx1"/>
              </a:buClr>
              <a:buFont typeface="Arial"/>
              <a:buChar char="•"/>
            </a:pPr>
            <a:r>
              <a:rPr lang="en-US" sz="2400" b="1" i="1" dirty="0">
                <a:solidFill>
                  <a:srgbClr val="000090"/>
                </a:solidFill>
              </a:rPr>
              <a:t> E is the total energy </a:t>
            </a:r>
            <a:r>
              <a:rPr lang="en-US" sz="2400" dirty="0"/>
              <a:t>of the particle. </a:t>
            </a:r>
            <a:endParaRPr lang="en-US" sz="2400" b="1" i="1" dirty="0">
              <a:solidFill>
                <a:srgbClr val="000090"/>
              </a:solidFill>
            </a:endParaRP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67352" y="364631"/>
            <a:ext cx="1226434" cy="83359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732001102"/>
              </p:ext>
            </p:extLst>
          </p:nvPr>
        </p:nvGraphicFramePr>
        <p:xfrm>
          <a:off x="4708556" y="2179622"/>
          <a:ext cx="2101788" cy="951753"/>
        </p:xfrm>
        <a:graphic>
          <a:graphicData uri="http://schemas.openxmlformats.org/presentationml/2006/ole">
            <mc:AlternateContent xmlns:mc="http://schemas.openxmlformats.org/markup-compatibility/2006">
              <mc:Choice xmlns:v="urn:schemas-microsoft-com:vml" Requires="v">
                <p:oleObj spid="_x0000_s590138" name="Equation" r:id="rId4" imgW="673100" imgH="304800" progId="Equation.3">
                  <p:embed/>
                </p:oleObj>
              </mc:Choice>
              <mc:Fallback>
                <p:oleObj name="Equation" r:id="rId4" imgW="673100" imgH="30480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8556" y="2179622"/>
                        <a:ext cx="2101788" cy="9517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023582" y="1004936"/>
            <a:ext cx="5008728" cy="508000"/>
          </a:xfrm>
        </p:spPr>
        <p:txBody>
          <a:bodyPr>
            <a:noAutofit/>
          </a:bodyPr>
          <a:lstStyle/>
          <a:p>
            <a:pPr eaLnBrk="1" hangingPunct="1"/>
            <a:r>
              <a:rPr lang="en-US" sz="3200" b="1" dirty="0">
                <a:solidFill>
                  <a:srgbClr val="000090"/>
                </a:solidFill>
                <a:latin typeface="Arial" pitchFamily="-110" charset="0"/>
              </a:rPr>
              <a:t>Quantum mechanics</a:t>
            </a:r>
          </a:p>
        </p:txBody>
      </p:sp>
      <p:sp>
        <p:nvSpPr>
          <p:cNvPr id="22530" name="Rectangle 3"/>
          <p:cNvSpPr>
            <a:spLocks noGrp="1" noChangeArrowheads="1"/>
          </p:cNvSpPr>
          <p:nvPr>
            <p:ph idx="1"/>
          </p:nvPr>
        </p:nvSpPr>
        <p:spPr>
          <a:xfrm>
            <a:off x="1023582" y="1964320"/>
            <a:ext cx="10194877" cy="3986104"/>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3200" dirty="0"/>
              <a:t>Schrödinger’s work, as well </a:t>
            </a:r>
            <a:r>
              <a:rPr lang="en-US" sz="3200" dirty="0" smtClean="0"/>
              <a:t>as, </a:t>
            </a:r>
            <a:r>
              <a:rPr lang="en-US" sz="3200" dirty="0"/>
              <a:t>that of Heisenberg and many other </a:t>
            </a:r>
            <a:r>
              <a:rPr lang="en-US" sz="3200" dirty="0" smtClean="0"/>
              <a:t>scientists </a:t>
            </a:r>
            <a:r>
              <a:rPr lang="en-US" sz="3200" dirty="0"/>
              <a:t>following in their footsteps, is generally referred to as </a:t>
            </a:r>
            <a:r>
              <a:rPr lang="en-US" sz="3200" b="1" i="1" dirty="0">
                <a:solidFill>
                  <a:srgbClr val="000090"/>
                </a:solidFill>
              </a:rPr>
              <a:t>quantum mechanics.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690017"/>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23331" y="1141115"/>
            <a:ext cx="7932951" cy="508000"/>
          </a:xfrm>
        </p:spPr>
        <p:txBody>
          <a:bodyPr>
            <a:noAutofit/>
          </a:bodyPr>
          <a:lstStyle/>
          <a:p>
            <a:pPr eaLnBrk="1" hangingPunct="1"/>
            <a:r>
              <a:rPr lang="en-US" sz="3200" b="1" dirty="0">
                <a:solidFill>
                  <a:srgbClr val="000090"/>
                </a:solidFill>
                <a:latin typeface="Arial" pitchFamily="-110" charset="0"/>
              </a:rPr>
              <a:t>Understanding quantum theory of electrons in atoms</a:t>
            </a:r>
          </a:p>
        </p:txBody>
      </p:sp>
      <p:sp>
        <p:nvSpPr>
          <p:cNvPr id="22530" name="Rectangle 3"/>
          <p:cNvSpPr>
            <a:spLocks noGrp="1" noChangeArrowheads="1"/>
          </p:cNvSpPr>
          <p:nvPr>
            <p:ph idx="1"/>
          </p:nvPr>
        </p:nvSpPr>
        <p:spPr>
          <a:xfrm>
            <a:off x="723331" y="1811911"/>
            <a:ext cx="10754435" cy="4503127"/>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Electrons in atoms can exist only in discrete energy </a:t>
            </a:r>
            <a:r>
              <a:rPr lang="en-US" sz="2400" dirty="0" smtClean="0"/>
              <a:t>levels, </a:t>
            </a:r>
            <a:r>
              <a:rPr lang="en-US" sz="2400" dirty="0"/>
              <a:t>but not between them. </a:t>
            </a:r>
          </a:p>
          <a:p>
            <a:pPr>
              <a:buClr>
                <a:schemeClr val="tx1"/>
              </a:buClr>
              <a:buFont typeface="Arial"/>
              <a:buChar char="•"/>
            </a:pPr>
            <a:endParaRPr lang="en-US" sz="2400" dirty="0"/>
          </a:p>
          <a:p>
            <a:pPr>
              <a:buClr>
                <a:schemeClr val="tx1"/>
              </a:buClr>
              <a:buFont typeface="Arial"/>
              <a:buChar char="•"/>
            </a:pPr>
            <a:r>
              <a:rPr lang="en-US" sz="2400" dirty="0"/>
              <a:t> The energy of an electron in an atom is quantized.  </a:t>
            </a:r>
          </a:p>
          <a:p>
            <a:pPr>
              <a:buClr>
                <a:schemeClr val="tx1"/>
              </a:buClr>
              <a:buFont typeface="Arial"/>
              <a:buChar char="•"/>
            </a:pPr>
            <a:endParaRPr lang="en-US" sz="2400" dirty="0"/>
          </a:p>
          <a:p>
            <a:pPr>
              <a:buClr>
                <a:schemeClr val="tx1"/>
              </a:buClr>
              <a:buFont typeface="Arial"/>
              <a:buChar char="•"/>
            </a:pPr>
            <a:r>
              <a:rPr lang="en-US" sz="2400" dirty="0"/>
              <a:t> The energy can be equal only to certain specific values and can jump from one energy level to </a:t>
            </a:r>
            <a:r>
              <a:rPr lang="en-US" sz="2400" dirty="0" smtClean="0"/>
              <a:t>another, </a:t>
            </a:r>
            <a:r>
              <a:rPr lang="en-US" sz="2400" dirty="0"/>
              <a:t>but not transition smoothly or stay between these levels.</a:t>
            </a: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57920" y="72431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79249" y="557197"/>
            <a:ext cx="6553200" cy="508000"/>
          </a:xfrm>
        </p:spPr>
        <p:txBody>
          <a:bodyPr>
            <a:noAutofit/>
          </a:bodyPr>
          <a:lstStyle/>
          <a:p>
            <a:pPr eaLnBrk="1" hangingPunct="1"/>
            <a:r>
              <a:rPr lang="en-US" sz="3200" b="1" dirty="0">
                <a:solidFill>
                  <a:srgbClr val="000090"/>
                </a:solidFill>
                <a:latin typeface="Arial" pitchFamily="-110" charset="0"/>
              </a:rPr>
              <a:t>Principle quantum number</a:t>
            </a:r>
          </a:p>
        </p:txBody>
      </p:sp>
      <p:sp>
        <p:nvSpPr>
          <p:cNvPr id="22530" name="Rectangle 3"/>
          <p:cNvSpPr>
            <a:spLocks noGrp="1" noChangeArrowheads="1"/>
          </p:cNvSpPr>
          <p:nvPr>
            <p:ph idx="1"/>
          </p:nvPr>
        </p:nvSpPr>
        <p:spPr>
          <a:xfrm>
            <a:off x="641446" y="1263685"/>
            <a:ext cx="11013742" cy="5232650"/>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The energy levels are labeled with an </a:t>
            </a:r>
            <a:r>
              <a:rPr lang="en-US" sz="2400" b="1" i="1" dirty="0" err="1">
                <a:solidFill>
                  <a:srgbClr val="000090"/>
                </a:solidFill>
              </a:rPr>
              <a:t>n</a:t>
            </a:r>
            <a:r>
              <a:rPr lang="en-US" sz="2400" b="1" i="1" dirty="0">
                <a:solidFill>
                  <a:srgbClr val="000090"/>
                </a:solidFill>
              </a:rPr>
              <a:t> value</a:t>
            </a:r>
            <a:r>
              <a:rPr lang="en-US" sz="2400" dirty="0"/>
              <a:t>, where </a:t>
            </a:r>
            <a:r>
              <a:rPr lang="en-US" sz="2400" i="1" dirty="0" err="1"/>
              <a:t>n</a:t>
            </a:r>
            <a:r>
              <a:rPr lang="en-US" sz="2400" dirty="0"/>
              <a:t> = 1, 2, 3, …. </a:t>
            </a:r>
          </a:p>
          <a:p>
            <a:pPr>
              <a:buClr>
                <a:schemeClr val="tx1"/>
              </a:buClr>
              <a:buFont typeface="Arial"/>
              <a:buChar char="•"/>
            </a:pPr>
            <a:endParaRPr lang="en-US" sz="2400" b="1" i="1" dirty="0">
              <a:solidFill>
                <a:srgbClr val="000090"/>
              </a:solidFill>
            </a:endParaRPr>
          </a:p>
          <a:p>
            <a:pPr>
              <a:buClr>
                <a:schemeClr val="tx1"/>
              </a:buClr>
              <a:buFont typeface="Arial"/>
              <a:buChar char="•"/>
            </a:pPr>
            <a:r>
              <a:rPr lang="en-US" sz="2400" b="1" i="1" dirty="0">
                <a:solidFill>
                  <a:srgbClr val="000090"/>
                </a:solidFill>
              </a:rPr>
              <a:t> </a:t>
            </a:r>
            <a:r>
              <a:rPr lang="en-US" sz="2400" dirty="0"/>
              <a:t>Generally speaking, the energy of an electron in an atom is greater for larger values of </a:t>
            </a:r>
            <a:r>
              <a:rPr lang="en-US" sz="2400" i="1" dirty="0" err="1"/>
              <a:t>n</a:t>
            </a:r>
            <a:r>
              <a:rPr lang="en-US" sz="2400" dirty="0"/>
              <a:t>. </a:t>
            </a:r>
          </a:p>
          <a:p>
            <a:pPr>
              <a:buClr>
                <a:schemeClr val="tx1"/>
              </a:buClr>
              <a:buFont typeface="Arial"/>
              <a:buChar char="•"/>
            </a:pPr>
            <a:endParaRPr lang="en-US" sz="2400" i="1" dirty="0"/>
          </a:p>
          <a:p>
            <a:pPr>
              <a:buClr>
                <a:schemeClr val="tx1"/>
              </a:buClr>
              <a:buFont typeface="Arial"/>
              <a:buChar char="•"/>
            </a:pPr>
            <a:r>
              <a:rPr lang="en-US" sz="2400" i="1" dirty="0"/>
              <a:t> </a:t>
            </a:r>
            <a:r>
              <a:rPr lang="en-US" sz="2400" i="1" dirty="0" err="1"/>
              <a:t>n</a:t>
            </a:r>
            <a:r>
              <a:rPr lang="en-US" sz="2400" dirty="0"/>
              <a:t> is referred to as the </a:t>
            </a:r>
            <a:r>
              <a:rPr lang="en-US" sz="2400" b="1" i="1" dirty="0">
                <a:solidFill>
                  <a:srgbClr val="000090"/>
                </a:solidFill>
              </a:rPr>
              <a:t>principal quantum number or shell number. </a:t>
            </a:r>
          </a:p>
          <a:p>
            <a:pPr>
              <a:buClr>
                <a:schemeClr val="tx1"/>
              </a:buClr>
            </a:pPr>
            <a:endParaRPr lang="en-US" sz="2400" b="1" i="1" dirty="0">
              <a:solidFill>
                <a:srgbClr val="000090"/>
              </a:solidFill>
            </a:endParaRPr>
          </a:p>
          <a:p>
            <a:pPr>
              <a:buClr>
                <a:schemeClr val="tx1"/>
              </a:buClr>
              <a:buFont typeface="Arial"/>
              <a:buChar char="•"/>
            </a:pPr>
            <a:r>
              <a:rPr lang="en-US" sz="2400" dirty="0"/>
              <a:t> The principal quantum number defines the </a:t>
            </a:r>
            <a:r>
              <a:rPr lang="en-US" sz="2400" b="1" i="1" dirty="0">
                <a:solidFill>
                  <a:srgbClr val="000090"/>
                </a:solidFill>
              </a:rPr>
              <a:t>location of the energy level</a:t>
            </a:r>
            <a:r>
              <a:rPr lang="en-US" sz="2400" dirty="0"/>
              <a:t> and is similar in concept to the Bohr model. </a:t>
            </a: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71316" y="39406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241327"/>
            <a:ext cx="2379260" cy="659535"/>
          </a:xfrm>
        </p:spPr>
        <p:txBody>
          <a:bodyPr/>
          <a:lstStyle/>
          <a:p>
            <a:r>
              <a:rPr lang="en-US" dirty="0"/>
              <a:t>Figure </a:t>
            </a:r>
            <a:r>
              <a:rPr lang="en-US" dirty="0" smtClean="0"/>
              <a:t>6.20</a:t>
            </a:r>
            <a:endParaRPr lang="en-US" dirty="0"/>
          </a:p>
        </p:txBody>
      </p:sp>
      <p:pic>
        <p:nvPicPr>
          <p:cNvPr id="2" name="Picture Placeholder 1" descr="CNX_Chem_06_03_Qnumbers.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846" r="-6769"/>
          <a:stretch>
            <a:fillRect/>
          </a:stretch>
        </p:blipFill>
        <p:spPr>
          <a:xfrm>
            <a:off x="2646831" y="642525"/>
            <a:ext cx="7530072" cy="4390908"/>
          </a:xfrm>
        </p:spPr>
      </p:pic>
      <p:sp>
        <p:nvSpPr>
          <p:cNvPr id="7" name="Text Placeholder 6"/>
          <p:cNvSpPr>
            <a:spLocks noGrp="1"/>
          </p:cNvSpPr>
          <p:nvPr>
            <p:ph type="body" sz="quarter" idx="14"/>
          </p:nvPr>
        </p:nvSpPr>
        <p:spPr>
          <a:xfrm>
            <a:off x="709689" y="5251797"/>
            <a:ext cx="10877266" cy="1166382"/>
          </a:xfrm>
        </p:spPr>
        <p:txBody>
          <a:bodyPr>
            <a:normAutofit/>
          </a:bodyPr>
          <a:lstStyle/>
          <a:p>
            <a:pPr algn="just"/>
            <a:r>
              <a:rPr lang="en-US" sz="2800" dirty="0"/>
              <a:t>Different shells are numbered by principle quantum numbers.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1" y="265648"/>
            <a:ext cx="1226434" cy="833592"/>
          </a:xfrm>
          <a:prstGeom prst="rect">
            <a:avLst/>
          </a:prstGeom>
        </p:spPr>
      </p:pic>
    </p:spTree>
    <p:extLst>
      <p:ext uri="{BB962C8B-B14F-4D97-AF65-F5344CB8AC3E}">
        <p14:creationId xmlns:p14="http://schemas.microsoft.com/office/powerpoint/2010/main" val="36647269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73206" y="354698"/>
            <a:ext cx="3957851" cy="508000"/>
          </a:xfrm>
        </p:spPr>
        <p:txBody>
          <a:bodyPr>
            <a:noAutofit/>
          </a:bodyPr>
          <a:lstStyle/>
          <a:p>
            <a:pPr eaLnBrk="1" hangingPunct="1"/>
            <a:r>
              <a:rPr lang="en-US" sz="3200" b="1" dirty="0">
                <a:solidFill>
                  <a:srgbClr val="000090"/>
                </a:solidFill>
                <a:latin typeface="Arial" pitchFamily="-110" charset="0"/>
              </a:rPr>
              <a:t>Atomic </a:t>
            </a:r>
            <a:r>
              <a:rPr lang="en-US" sz="3200" b="1" dirty="0" err="1">
                <a:solidFill>
                  <a:srgbClr val="000090"/>
                </a:solidFill>
                <a:latin typeface="Arial" pitchFamily="-110" charset="0"/>
              </a:rPr>
              <a:t>orbitals</a:t>
            </a:r>
            <a:endParaRPr lang="en-US" sz="3200" b="1" dirty="0">
              <a:solidFill>
                <a:srgbClr val="000090"/>
              </a:solidFill>
              <a:latin typeface="Arial" pitchFamily="-110" charset="0"/>
            </a:endParaRPr>
          </a:p>
        </p:txBody>
      </p:sp>
      <p:sp>
        <p:nvSpPr>
          <p:cNvPr id="22530" name="Rectangle 3"/>
          <p:cNvSpPr>
            <a:spLocks noGrp="1" noChangeArrowheads="1"/>
          </p:cNvSpPr>
          <p:nvPr>
            <p:ph idx="1"/>
          </p:nvPr>
        </p:nvSpPr>
        <p:spPr>
          <a:xfrm>
            <a:off x="573206" y="989436"/>
            <a:ext cx="11273051" cy="5493251"/>
          </a:xfrm>
        </p:spPr>
        <p:txBody>
          <a:bodyPr>
            <a:normAutofit/>
          </a:bodyPr>
          <a:lstStyle/>
          <a:p>
            <a:pPr>
              <a:buClr>
                <a:schemeClr val="tx1"/>
              </a:buClr>
            </a:pPr>
            <a:endParaRPr lang="en-US" sz="2400" b="1" dirty="0">
              <a:latin typeface="Arial" pitchFamily="-110" charset="0"/>
            </a:endParaRPr>
          </a:p>
          <a:p>
            <a:pPr algn="just">
              <a:buClr>
                <a:schemeClr val="tx1"/>
              </a:buClr>
              <a:buFont typeface="Arial"/>
              <a:buChar char="•"/>
            </a:pPr>
            <a:r>
              <a:rPr lang="en-US" sz="2400" b="1" i="1" dirty="0">
                <a:solidFill>
                  <a:srgbClr val="000090"/>
                </a:solidFill>
              </a:rPr>
              <a:t> </a:t>
            </a:r>
            <a:r>
              <a:rPr lang="en-US" sz="2400" dirty="0"/>
              <a:t>The </a:t>
            </a:r>
            <a:r>
              <a:rPr lang="en-US" sz="2400" b="1" i="1" dirty="0">
                <a:solidFill>
                  <a:srgbClr val="FF0000"/>
                </a:solidFill>
              </a:rPr>
              <a:t>principal quantum number </a:t>
            </a:r>
            <a:r>
              <a:rPr lang="en-US" sz="2400" dirty="0"/>
              <a:t>is one of three quantum numbers used to characterize an </a:t>
            </a:r>
            <a:r>
              <a:rPr lang="en-US" sz="2400" b="1" i="1" dirty="0">
                <a:solidFill>
                  <a:srgbClr val="000090"/>
                </a:solidFill>
              </a:rPr>
              <a:t>orbital. </a:t>
            </a:r>
          </a:p>
          <a:p>
            <a:pPr algn="just">
              <a:buClr>
                <a:schemeClr val="tx1"/>
              </a:buClr>
              <a:buFont typeface="Arial"/>
              <a:buChar char="•"/>
            </a:pPr>
            <a:endParaRPr lang="en-US" sz="2400" dirty="0"/>
          </a:p>
          <a:p>
            <a:pPr algn="just">
              <a:buClr>
                <a:schemeClr val="tx1"/>
              </a:buClr>
              <a:buFont typeface="Arial"/>
              <a:buChar char="•"/>
            </a:pPr>
            <a:r>
              <a:rPr lang="en-US" sz="2400" dirty="0"/>
              <a:t> An </a:t>
            </a:r>
            <a:r>
              <a:rPr lang="en-US" sz="2400" b="1" i="1" dirty="0">
                <a:solidFill>
                  <a:srgbClr val="000090"/>
                </a:solidFill>
              </a:rPr>
              <a:t>atomic orbital</a:t>
            </a:r>
            <a:r>
              <a:rPr lang="en-US" sz="2400" dirty="0"/>
              <a:t> is a general region in an </a:t>
            </a:r>
            <a:r>
              <a:rPr lang="en-US" sz="2400" dirty="0" smtClean="0"/>
              <a:t>atom, </a:t>
            </a:r>
            <a:r>
              <a:rPr lang="en-US" sz="2400" dirty="0"/>
              <a:t>that an electron is most probable to reside. </a:t>
            </a:r>
          </a:p>
          <a:p>
            <a:pPr algn="just">
              <a:buClr>
                <a:schemeClr val="tx1"/>
              </a:buClr>
              <a:buFont typeface="Arial"/>
              <a:buChar char="•"/>
            </a:pPr>
            <a:endParaRPr lang="en-US" sz="2400" b="1" i="1" dirty="0">
              <a:solidFill>
                <a:srgbClr val="000090"/>
              </a:solidFill>
            </a:endParaRPr>
          </a:p>
          <a:p>
            <a:pPr algn="just">
              <a:buClr>
                <a:schemeClr val="tx1"/>
              </a:buClr>
              <a:buFont typeface="Arial"/>
              <a:buChar char="•"/>
            </a:pPr>
            <a:r>
              <a:rPr lang="en-US" sz="2400" b="1" i="1" dirty="0">
                <a:solidFill>
                  <a:srgbClr val="000090"/>
                </a:solidFill>
              </a:rPr>
              <a:t> </a:t>
            </a:r>
            <a:r>
              <a:rPr lang="en-US" sz="2400" dirty="0"/>
              <a:t>An atomic orbital is distinct from an </a:t>
            </a:r>
            <a:r>
              <a:rPr lang="en-US" sz="2400" i="1" dirty="0"/>
              <a:t>orbit</a:t>
            </a:r>
            <a:r>
              <a:rPr lang="en-US" sz="2400" dirty="0"/>
              <a:t>. </a:t>
            </a:r>
          </a:p>
          <a:p>
            <a:pPr algn="just">
              <a:buClr>
                <a:schemeClr val="tx1"/>
              </a:buClr>
              <a:buFont typeface="Arial"/>
              <a:buChar char="•"/>
            </a:pPr>
            <a:endParaRPr lang="en-US" sz="2400" dirty="0"/>
          </a:p>
          <a:p>
            <a:pPr algn="just">
              <a:buClr>
                <a:schemeClr val="tx1"/>
              </a:buClr>
              <a:buFont typeface="Arial"/>
              <a:buChar char="•"/>
            </a:pPr>
            <a:r>
              <a:rPr lang="en-US" sz="2400" dirty="0"/>
              <a:t> </a:t>
            </a:r>
            <a:r>
              <a:rPr lang="en-US" sz="2400" b="1" i="1" dirty="0">
                <a:solidFill>
                  <a:srgbClr val="FF0000"/>
                </a:solidFill>
              </a:rPr>
              <a:t>The quantum mechanical model specifies the probability of finding an electron in a three-dimensional space around the nucleus.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354698"/>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8497"/>
            <a:ext cx="1451212" cy="637214"/>
          </a:xfrm>
        </p:spPr>
        <p:txBody>
          <a:bodyPr/>
          <a:lstStyle/>
          <a:p>
            <a:r>
              <a:rPr lang="en-US" b="1" dirty="0">
                <a:solidFill>
                  <a:srgbClr val="000090"/>
                </a:solidFill>
                <a:latin typeface="Arial" pitchFamily="-110" charset="0"/>
              </a:rPr>
              <a:t>light</a:t>
            </a:r>
            <a:endParaRPr lang="en-US" dirty="0"/>
          </a:p>
        </p:txBody>
      </p:sp>
      <p:sp>
        <p:nvSpPr>
          <p:cNvPr id="3" name="Content Placeholder 2"/>
          <p:cNvSpPr>
            <a:spLocks noGrp="1"/>
          </p:cNvSpPr>
          <p:nvPr>
            <p:ph idx="1"/>
          </p:nvPr>
        </p:nvSpPr>
        <p:spPr>
          <a:xfrm>
            <a:off x="609600" y="1547885"/>
            <a:ext cx="10909110" cy="4373563"/>
          </a:xfrm>
        </p:spPr>
        <p:txBody>
          <a:bodyPr>
            <a:normAutofit/>
          </a:bodyPr>
          <a:lstStyle/>
          <a:p>
            <a:pPr marL="342900" indent="-342900" algn="just">
              <a:buFont typeface="Arial" panose="020B0604020202020204" pitchFamily="34" charset="0"/>
              <a:buChar char="•"/>
            </a:pPr>
            <a:r>
              <a:rPr lang="en-US" sz="2400" dirty="0" smtClean="0"/>
              <a:t>Although</a:t>
            </a:r>
            <a:r>
              <a:rPr lang="ka-GE" sz="2400" dirty="0" smtClean="0"/>
              <a:t>,</a:t>
            </a:r>
            <a:r>
              <a:rPr lang="en-US" sz="2400" dirty="0" smtClean="0"/>
              <a:t> </a:t>
            </a:r>
            <a:r>
              <a:rPr lang="en-US" sz="2400" dirty="0"/>
              <a:t>there were a few physical </a:t>
            </a:r>
            <a:r>
              <a:rPr lang="en-US" sz="2400" dirty="0" smtClean="0"/>
              <a:t>phenomena, </a:t>
            </a:r>
            <a:r>
              <a:rPr lang="en-US" sz="2400" dirty="0"/>
              <a:t>that could not be explained within this framework, scientists at that time were so confident of the overall soundness of this </a:t>
            </a:r>
            <a:r>
              <a:rPr lang="en-US" sz="2400" dirty="0" smtClean="0"/>
              <a:t>framework, </a:t>
            </a:r>
            <a:r>
              <a:rPr lang="en-US" sz="2400" dirty="0"/>
              <a:t>that they viewed these aberrations as puzzling </a:t>
            </a:r>
            <a:r>
              <a:rPr lang="en-US" sz="2400" dirty="0" smtClean="0"/>
              <a:t>paradoxes, </a:t>
            </a:r>
            <a:r>
              <a:rPr lang="en-US" sz="2400" dirty="0"/>
              <a:t>that would ultimately be resolved somehow within this framework</a:t>
            </a:r>
            <a:r>
              <a:rPr lang="en-US" sz="2400" dirty="0" smtClean="0"/>
              <a:t>.</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As we shall see, these paradoxes led to a contemporary framework, that intimately connects </a:t>
            </a:r>
            <a:r>
              <a:rPr lang="en-US" sz="2400" b="1" i="1" dirty="0">
                <a:solidFill>
                  <a:schemeClr val="tx2"/>
                </a:solidFill>
              </a:rPr>
              <a:t>particles and waves at a fundamental level called wave-particle duality</a:t>
            </a:r>
            <a:r>
              <a:rPr lang="en-US" sz="2400" dirty="0"/>
              <a:t>, which has superseded the classical view.</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67879" y="369437"/>
            <a:ext cx="1226434" cy="833592"/>
          </a:xfrm>
          <a:prstGeom prst="rect">
            <a:avLst/>
          </a:prstGeom>
        </p:spPr>
      </p:pic>
    </p:spTree>
    <p:extLst>
      <p:ext uri="{BB962C8B-B14F-4D97-AF65-F5344CB8AC3E}">
        <p14:creationId xmlns:p14="http://schemas.microsoft.com/office/powerpoint/2010/main" val="9157039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14149" y="482153"/>
            <a:ext cx="9048466" cy="508000"/>
          </a:xfrm>
        </p:spPr>
        <p:txBody>
          <a:bodyPr>
            <a:noAutofit/>
          </a:bodyPr>
          <a:lstStyle/>
          <a:p>
            <a:pPr eaLnBrk="1" hangingPunct="1"/>
            <a:r>
              <a:rPr lang="en-US" sz="3200" b="1" dirty="0">
                <a:solidFill>
                  <a:srgbClr val="000090"/>
                </a:solidFill>
                <a:latin typeface="Arial" pitchFamily="-110" charset="0"/>
              </a:rPr>
              <a:t>Angular momentum quantum number</a:t>
            </a:r>
          </a:p>
        </p:txBody>
      </p:sp>
      <p:sp>
        <p:nvSpPr>
          <p:cNvPr id="22530" name="Rectangle 3"/>
          <p:cNvSpPr>
            <a:spLocks noGrp="1" noChangeArrowheads="1"/>
          </p:cNvSpPr>
          <p:nvPr>
            <p:ph idx="1"/>
          </p:nvPr>
        </p:nvSpPr>
        <p:spPr>
          <a:xfrm>
            <a:off x="614149" y="854967"/>
            <a:ext cx="11259403" cy="5695958"/>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The </a:t>
            </a:r>
            <a:r>
              <a:rPr lang="en-US" sz="2400" b="1" i="1" dirty="0">
                <a:solidFill>
                  <a:srgbClr val="000090"/>
                </a:solidFill>
              </a:rPr>
              <a:t>angular momentum quantum number (</a:t>
            </a:r>
            <a:r>
              <a:rPr lang="en-US" sz="2400" b="1" i="1" dirty="0">
                <a:solidFill>
                  <a:srgbClr val="000090"/>
                </a:solidFill>
                <a:ea typeface="Osaka" pitchFamily="-110" charset="-128"/>
                <a:cs typeface="Osaka" pitchFamily="-110" charset="-128"/>
              </a:rPr>
              <a:t>ℓ</a:t>
            </a:r>
            <a:r>
              <a:rPr lang="en-US" sz="2400" b="1" i="1" dirty="0">
                <a:solidFill>
                  <a:srgbClr val="000090"/>
                </a:solidFill>
              </a:rPr>
              <a:t>) </a:t>
            </a:r>
            <a:r>
              <a:rPr lang="en-US" sz="2400" dirty="0"/>
              <a:t>is an </a:t>
            </a:r>
            <a:r>
              <a:rPr lang="en-US" sz="2400" dirty="0" smtClean="0"/>
              <a:t>integer, </a:t>
            </a:r>
            <a:r>
              <a:rPr lang="en-US" sz="2400" dirty="0"/>
              <a:t>that defines the </a:t>
            </a:r>
            <a:r>
              <a:rPr lang="en-US" sz="2400" b="1" i="1" dirty="0">
                <a:solidFill>
                  <a:srgbClr val="000090"/>
                </a:solidFill>
              </a:rPr>
              <a:t>shape of the orbital.</a:t>
            </a:r>
          </a:p>
          <a:p>
            <a:pPr>
              <a:buClr>
                <a:schemeClr val="tx1"/>
              </a:buClr>
              <a:buFont typeface="Arial"/>
              <a:buChar char="•"/>
            </a:pPr>
            <a:endParaRPr lang="en-US" sz="2400" b="1" i="1" dirty="0">
              <a:solidFill>
                <a:srgbClr val="000090"/>
              </a:solidFill>
            </a:endParaRPr>
          </a:p>
          <a:p>
            <a:pPr>
              <a:buClr>
                <a:schemeClr val="tx1"/>
              </a:buClr>
              <a:buFont typeface="Arial"/>
              <a:buChar char="•"/>
            </a:pPr>
            <a:r>
              <a:rPr lang="en-US" sz="2400" b="1" i="1" dirty="0">
                <a:solidFill>
                  <a:srgbClr val="000090"/>
                </a:solidFill>
              </a:rPr>
              <a:t> </a:t>
            </a:r>
            <a:r>
              <a:rPr lang="en-US" sz="2400" dirty="0">
                <a:ea typeface="Osaka" pitchFamily="-110" charset="-128"/>
                <a:cs typeface="Osaka" pitchFamily="-110" charset="-128"/>
              </a:rPr>
              <a:t>ℓ</a:t>
            </a:r>
            <a:r>
              <a:rPr lang="en-US" sz="2400" b="1" i="1" dirty="0">
                <a:solidFill>
                  <a:srgbClr val="000090"/>
                </a:solidFill>
              </a:rPr>
              <a:t> </a:t>
            </a:r>
            <a:r>
              <a:rPr lang="en-US" sz="2400" dirty="0"/>
              <a:t>takes on the values, </a:t>
            </a:r>
            <a:r>
              <a:rPr lang="en-US" sz="2400" dirty="0">
                <a:ea typeface="Osaka" pitchFamily="-110" charset="-128"/>
                <a:cs typeface="Osaka" pitchFamily="-110" charset="-128"/>
              </a:rPr>
              <a:t>ℓ</a:t>
            </a:r>
            <a:r>
              <a:rPr lang="en-US" sz="2400" i="1" dirty="0"/>
              <a:t> =</a:t>
            </a:r>
            <a:r>
              <a:rPr lang="en-US" sz="2400" dirty="0"/>
              <a:t> 0, 1, 2, …, </a:t>
            </a:r>
            <a:r>
              <a:rPr lang="en-US" sz="2400" i="1" dirty="0"/>
              <a:t>n</a:t>
            </a:r>
            <a:r>
              <a:rPr lang="en-US" sz="2400" dirty="0"/>
              <a:t> – 1.</a:t>
            </a:r>
          </a:p>
          <a:p>
            <a:pPr>
              <a:buClr>
                <a:schemeClr val="tx1"/>
              </a:buClr>
            </a:pPr>
            <a:endParaRPr lang="en-US" sz="2400" dirty="0"/>
          </a:p>
          <a:p>
            <a:pPr>
              <a:buClr>
                <a:schemeClr val="tx1"/>
              </a:buClr>
              <a:buFont typeface="Arial"/>
              <a:buChar char="•"/>
            </a:pPr>
            <a:r>
              <a:rPr lang="en-US" sz="2400" dirty="0"/>
              <a:t> For an orbital with </a:t>
            </a:r>
            <a:r>
              <a:rPr lang="en-US" sz="2400" i="1" dirty="0"/>
              <a:t>n</a:t>
            </a:r>
            <a:r>
              <a:rPr lang="en-US" sz="2400" dirty="0"/>
              <a:t> = 1; </a:t>
            </a:r>
            <a:r>
              <a:rPr lang="en-US" sz="2400" dirty="0">
                <a:ea typeface="Osaka" pitchFamily="-110" charset="-128"/>
                <a:cs typeface="Osaka" pitchFamily="-110" charset="-128"/>
              </a:rPr>
              <a:t>ℓ</a:t>
            </a:r>
            <a:r>
              <a:rPr lang="en-US" sz="2400" dirty="0"/>
              <a:t> = 0</a:t>
            </a:r>
          </a:p>
          <a:p>
            <a:pPr>
              <a:buClr>
                <a:schemeClr val="tx1"/>
              </a:buClr>
              <a:buFont typeface="Arial"/>
              <a:buChar char="•"/>
            </a:pPr>
            <a:endParaRPr lang="en-US" sz="2400" b="1" i="1" dirty="0">
              <a:solidFill>
                <a:srgbClr val="000090"/>
              </a:solidFill>
            </a:endParaRPr>
          </a:p>
          <a:p>
            <a:pPr>
              <a:buClr>
                <a:schemeClr val="tx1"/>
              </a:buClr>
              <a:buFont typeface="Arial"/>
              <a:buChar char="•"/>
            </a:pPr>
            <a:r>
              <a:rPr lang="en-US" sz="2400" b="1" i="1" dirty="0">
                <a:solidFill>
                  <a:srgbClr val="000090"/>
                </a:solidFill>
              </a:rPr>
              <a:t> </a:t>
            </a:r>
            <a:r>
              <a:rPr lang="en-US" sz="2400" dirty="0"/>
              <a:t>For an orbital with </a:t>
            </a:r>
            <a:r>
              <a:rPr lang="en-US" sz="2400" i="1" dirty="0"/>
              <a:t>n</a:t>
            </a:r>
            <a:r>
              <a:rPr lang="en-US" sz="2400" dirty="0"/>
              <a:t> = 2; </a:t>
            </a:r>
            <a:r>
              <a:rPr lang="en-US" sz="2400" dirty="0">
                <a:ea typeface="Osaka" pitchFamily="-110" charset="-128"/>
                <a:cs typeface="Osaka" pitchFamily="-110" charset="-128"/>
              </a:rPr>
              <a:t>ℓ</a:t>
            </a:r>
            <a:r>
              <a:rPr lang="en-US" sz="2400" dirty="0"/>
              <a:t> = 0 and 1</a:t>
            </a:r>
          </a:p>
          <a:p>
            <a:pPr>
              <a:buClr>
                <a:schemeClr val="tx1"/>
              </a:buClr>
              <a:buFont typeface="Arial"/>
              <a:buChar char="•"/>
            </a:pPr>
            <a:endParaRPr lang="en-US" sz="2400" b="1" i="1" dirty="0">
              <a:solidFill>
                <a:srgbClr val="000090"/>
              </a:solidFill>
            </a:endParaRPr>
          </a:p>
          <a:p>
            <a:pPr>
              <a:buClr>
                <a:schemeClr val="tx1"/>
              </a:buClr>
              <a:buFont typeface="Arial"/>
              <a:buChar char="•"/>
            </a:pPr>
            <a:r>
              <a:rPr lang="en-US" sz="2400" b="1" i="1" dirty="0">
                <a:solidFill>
                  <a:srgbClr val="000090"/>
                </a:solidFill>
              </a:rPr>
              <a:t> </a:t>
            </a:r>
            <a:r>
              <a:rPr lang="en-US" sz="2400" dirty="0"/>
              <a:t>Orbitals with the same value of </a:t>
            </a:r>
            <a:r>
              <a:rPr lang="en-US" sz="2400" dirty="0">
                <a:ea typeface="Osaka" pitchFamily="-110" charset="-128"/>
                <a:cs typeface="Osaka" pitchFamily="-110" charset="-128"/>
              </a:rPr>
              <a:t>ℓ</a:t>
            </a:r>
            <a:r>
              <a:rPr lang="en-US" sz="2400" dirty="0"/>
              <a:t> form a </a:t>
            </a:r>
            <a:r>
              <a:rPr lang="en-US" sz="2400" b="1" dirty="0">
                <a:solidFill>
                  <a:srgbClr val="000090"/>
                </a:solidFill>
              </a:rPr>
              <a:t>subshell.  </a:t>
            </a:r>
          </a:p>
          <a:p>
            <a:pPr>
              <a:buClr>
                <a:schemeClr val="tx1"/>
              </a:buClr>
              <a:buFont typeface="Arial"/>
              <a:buChar char="•"/>
            </a:pP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85466" y="22795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59309" y="390755"/>
            <a:ext cx="9294124" cy="508000"/>
          </a:xfrm>
        </p:spPr>
        <p:txBody>
          <a:bodyPr>
            <a:noAutofit/>
          </a:bodyPr>
          <a:lstStyle/>
          <a:p>
            <a:r>
              <a:rPr lang="en-US" sz="3200" b="1" dirty="0">
                <a:solidFill>
                  <a:srgbClr val="000090"/>
                </a:solidFill>
                <a:latin typeface="Arial" pitchFamily="-110" charset="0"/>
              </a:rPr>
              <a:t>Angular momentum quantum number</a:t>
            </a:r>
          </a:p>
        </p:txBody>
      </p:sp>
      <p:sp>
        <p:nvSpPr>
          <p:cNvPr id="22530" name="Rectangle 3"/>
          <p:cNvSpPr>
            <a:spLocks noGrp="1" noChangeArrowheads="1"/>
          </p:cNvSpPr>
          <p:nvPr>
            <p:ph idx="1"/>
          </p:nvPr>
        </p:nvSpPr>
        <p:spPr>
          <a:xfrm>
            <a:off x="477672" y="1572863"/>
            <a:ext cx="11204811" cy="4541334"/>
          </a:xfrm>
        </p:spPr>
        <p:txBody>
          <a:bodyPr>
            <a:normAutofit/>
          </a:bodyPr>
          <a:lstStyle/>
          <a:p>
            <a:pPr lvl="1">
              <a:buClr>
                <a:schemeClr val="tx1"/>
              </a:buClr>
              <a:buFont typeface="Arial"/>
              <a:buChar char="•"/>
            </a:pPr>
            <a:r>
              <a:rPr lang="en-US" sz="2400" dirty="0" smtClean="0">
                <a:solidFill>
                  <a:schemeClr val="tx1"/>
                </a:solidFill>
              </a:rPr>
              <a:t> </a:t>
            </a:r>
            <a:r>
              <a:rPr lang="en-US" sz="2400" dirty="0">
                <a:solidFill>
                  <a:schemeClr val="tx1"/>
                </a:solidFill>
                <a:ea typeface="Osaka" pitchFamily="-110" charset="-128"/>
                <a:cs typeface="Osaka" pitchFamily="-110" charset="-128"/>
              </a:rPr>
              <a:t>Instead of using numbers, the angular momentum quantum number is often designated by letters. </a:t>
            </a:r>
          </a:p>
          <a:p>
            <a:pPr lvl="1">
              <a:buClr>
                <a:schemeClr val="tx1"/>
              </a:buClr>
              <a:buFont typeface="Arial"/>
              <a:buChar char="•"/>
            </a:pPr>
            <a:endParaRPr lang="en-US" sz="2400" dirty="0">
              <a:solidFill>
                <a:schemeClr val="tx1"/>
              </a:solidFill>
              <a:ea typeface="Osaka" pitchFamily="-110" charset="-128"/>
              <a:cs typeface="Osaka" pitchFamily="-110" charset="-128"/>
            </a:endParaRPr>
          </a:p>
          <a:p>
            <a:pPr lvl="2">
              <a:buClr>
                <a:schemeClr val="tx1"/>
              </a:buClr>
              <a:buFont typeface="Arial"/>
              <a:buChar char="•"/>
            </a:pPr>
            <a:r>
              <a:rPr lang="en-US" sz="2400" dirty="0">
                <a:solidFill>
                  <a:schemeClr val="tx1"/>
                </a:solidFill>
                <a:ea typeface="Osaka" pitchFamily="-110" charset="-128"/>
                <a:cs typeface="Osaka" pitchFamily="-110" charset="-128"/>
              </a:rPr>
              <a:t>For ℓ = 0: </a:t>
            </a:r>
            <a:r>
              <a:rPr lang="en-US" sz="2400" b="1" i="1" dirty="0" err="1">
                <a:solidFill>
                  <a:srgbClr val="000090"/>
                </a:solidFill>
                <a:ea typeface="Osaka" pitchFamily="-110" charset="-128"/>
                <a:cs typeface="Osaka" pitchFamily="-110" charset="-128"/>
              </a:rPr>
              <a:t>s</a:t>
            </a:r>
            <a:r>
              <a:rPr lang="en-US" sz="2400" b="1" i="1" dirty="0">
                <a:solidFill>
                  <a:srgbClr val="000090"/>
                </a:solidFill>
                <a:ea typeface="Osaka" pitchFamily="-110" charset="-128"/>
                <a:cs typeface="Osaka" pitchFamily="-110" charset="-128"/>
              </a:rPr>
              <a:t> orbital</a:t>
            </a:r>
          </a:p>
          <a:p>
            <a:pPr lvl="2">
              <a:buClr>
                <a:schemeClr val="tx1"/>
              </a:buClr>
              <a:buNone/>
            </a:pPr>
            <a:endParaRPr lang="en-US" sz="2400" dirty="0">
              <a:solidFill>
                <a:schemeClr val="tx1"/>
              </a:solidFill>
              <a:ea typeface="Osaka" pitchFamily="-110" charset="-128"/>
              <a:cs typeface="Osaka" pitchFamily="-110" charset="-128"/>
            </a:endParaRPr>
          </a:p>
          <a:p>
            <a:pPr lvl="2">
              <a:buClr>
                <a:schemeClr val="tx1"/>
              </a:buClr>
              <a:buFont typeface="Arial"/>
              <a:buChar char="•"/>
            </a:pPr>
            <a:r>
              <a:rPr lang="en-US" sz="2400" dirty="0">
                <a:solidFill>
                  <a:schemeClr val="tx1"/>
                </a:solidFill>
                <a:ea typeface="Osaka" pitchFamily="-110" charset="-128"/>
                <a:cs typeface="Osaka" pitchFamily="-110" charset="-128"/>
              </a:rPr>
              <a:t>For ℓ = 1: </a:t>
            </a:r>
            <a:r>
              <a:rPr lang="en-US" sz="2400" b="1" i="1" dirty="0" err="1">
                <a:solidFill>
                  <a:srgbClr val="000090"/>
                </a:solidFill>
                <a:ea typeface="Osaka" pitchFamily="-110" charset="-128"/>
                <a:cs typeface="Osaka" pitchFamily="-110" charset="-128"/>
              </a:rPr>
              <a:t>p</a:t>
            </a:r>
            <a:r>
              <a:rPr lang="en-US" sz="2400" b="1" i="1" dirty="0">
                <a:solidFill>
                  <a:srgbClr val="000090"/>
                </a:solidFill>
                <a:ea typeface="Osaka" pitchFamily="-110" charset="-128"/>
                <a:cs typeface="Osaka" pitchFamily="-110" charset="-128"/>
              </a:rPr>
              <a:t> orbital</a:t>
            </a:r>
          </a:p>
          <a:p>
            <a:pPr lvl="2">
              <a:buClr>
                <a:schemeClr val="tx1"/>
              </a:buClr>
              <a:buFont typeface="Arial"/>
              <a:buChar char="•"/>
            </a:pPr>
            <a:endParaRPr lang="en-US" sz="2400" dirty="0">
              <a:solidFill>
                <a:schemeClr val="tx1"/>
              </a:solidFill>
              <a:ea typeface="Osaka" pitchFamily="-110" charset="-128"/>
              <a:cs typeface="Osaka" pitchFamily="-110" charset="-128"/>
            </a:endParaRPr>
          </a:p>
          <a:p>
            <a:pPr lvl="2">
              <a:buClr>
                <a:schemeClr val="tx1"/>
              </a:buClr>
              <a:buFont typeface="Arial"/>
              <a:buChar char="•"/>
            </a:pPr>
            <a:r>
              <a:rPr lang="en-US" sz="2400" dirty="0">
                <a:solidFill>
                  <a:schemeClr val="tx1"/>
                </a:solidFill>
                <a:ea typeface="Osaka" pitchFamily="-110" charset="-128"/>
                <a:cs typeface="Osaka" pitchFamily="-110" charset="-128"/>
              </a:rPr>
              <a:t>For ℓ= 2: </a:t>
            </a:r>
            <a:r>
              <a:rPr lang="en-US" sz="2400" b="1" i="1" dirty="0" err="1">
                <a:solidFill>
                  <a:srgbClr val="000090"/>
                </a:solidFill>
                <a:ea typeface="Osaka" pitchFamily="-110" charset="-128"/>
                <a:cs typeface="Osaka" pitchFamily="-110" charset="-128"/>
              </a:rPr>
              <a:t>d</a:t>
            </a:r>
            <a:r>
              <a:rPr lang="en-US" sz="2400" b="1" i="1" dirty="0">
                <a:solidFill>
                  <a:srgbClr val="000090"/>
                </a:solidFill>
                <a:ea typeface="Osaka" pitchFamily="-110" charset="-128"/>
                <a:cs typeface="Osaka" pitchFamily="-110" charset="-128"/>
              </a:rPr>
              <a:t> orbital</a:t>
            </a:r>
          </a:p>
          <a:p>
            <a:pPr lvl="2">
              <a:buClr>
                <a:schemeClr val="tx1"/>
              </a:buClr>
              <a:buFont typeface="Arial"/>
              <a:buChar char="•"/>
            </a:pPr>
            <a:endParaRPr lang="en-US" sz="2400" dirty="0">
              <a:solidFill>
                <a:schemeClr val="tx1"/>
              </a:solidFill>
              <a:ea typeface="Osaka" pitchFamily="-110" charset="-128"/>
              <a:cs typeface="Osaka" pitchFamily="-110" charset="-128"/>
            </a:endParaRPr>
          </a:p>
          <a:p>
            <a:pPr lvl="2">
              <a:buClr>
                <a:schemeClr val="tx1"/>
              </a:buClr>
              <a:buFont typeface="Arial"/>
              <a:buChar char="•"/>
            </a:pPr>
            <a:r>
              <a:rPr lang="en-US" sz="2400" dirty="0">
                <a:solidFill>
                  <a:schemeClr val="tx1"/>
                </a:solidFill>
                <a:ea typeface="Osaka" pitchFamily="-110" charset="-128"/>
                <a:cs typeface="Osaka" pitchFamily="-110" charset="-128"/>
              </a:rPr>
              <a:t>For ℓ = 3: </a:t>
            </a:r>
            <a:r>
              <a:rPr lang="en-US" sz="2400" b="1" i="1" dirty="0" err="1">
                <a:solidFill>
                  <a:srgbClr val="000090"/>
                </a:solidFill>
                <a:ea typeface="Osaka" pitchFamily="-110" charset="-128"/>
                <a:cs typeface="Osaka" pitchFamily="-110" charset="-128"/>
              </a:rPr>
              <a:t>f</a:t>
            </a:r>
            <a:r>
              <a:rPr lang="en-US" sz="2400" b="1" i="1" dirty="0">
                <a:solidFill>
                  <a:srgbClr val="000090"/>
                </a:solidFill>
                <a:ea typeface="Osaka" pitchFamily="-110" charset="-128"/>
                <a:cs typeface="Osaka" pitchFamily="-110" charset="-128"/>
              </a:rPr>
              <a:t> orbital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12762" y="22795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24658" y="644232"/>
            <a:ext cx="3328727" cy="508000"/>
          </a:xfrm>
        </p:spPr>
        <p:txBody>
          <a:bodyPr>
            <a:noAutofit/>
          </a:bodyPr>
          <a:lstStyle/>
          <a:p>
            <a:pPr eaLnBrk="1" hangingPunct="1"/>
            <a:r>
              <a:rPr lang="en-US" sz="3200" b="1" dirty="0">
                <a:solidFill>
                  <a:srgbClr val="000090"/>
                </a:solidFill>
                <a:latin typeface="Arial" pitchFamily="-110" charset="0"/>
              </a:rPr>
              <a:t>Radial nodes</a:t>
            </a:r>
          </a:p>
        </p:txBody>
      </p:sp>
      <p:sp>
        <p:nvSpPr>
          <p:cNvPr id="22530" name="Rectangle 3"/>
          <p:cNvSpPr>
            <a:spLocks noGrp="1" noChangeArrowheads="1"/>
          </p:cNvSpPr>
          <p:nvPr>
            <p:ph idx="1"/>
          </p:nvPr>
        </p:nvSpPr>
        <p:spPr>
          <a:xfrm>
            <a:off x="504967" y="1671824"/>
            <a:ext cx="11313993" cy="4619794"/>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There are certain distances from the </a:t>
            </a:r>
            <a:r>
              <a:rPr lang="en-US" sz="2400" dirty="0" smtClean="0"/>
              <a:t>nucleus, </a:t>
            </a:r>
            <a:r>
              <a:rPr lang="en-US" sz="2400" dirty="0"/>
              <a:t>at which the probability density of finding an electron located in a particular </a:t>
            </a:r>
            <a:r>
              <a:rPr lang="en-US" sz="2400" dirty="0" smtClean="0"/>
              <a:t>orbital- </a:t>
            </a:r>
            <a:r>
              <a:rPr lang="en-US" sz="2400" dirty="0"/>
              <a:t>is zero. </a:t>
            </a:r>
          </a:p>
          <a:p>
            <a:pPr>
              <a:buClr>
                <a:schemeClr val="tx1"/>
              </a:buClr>
              <a:buFont typeface="Arial"/>
              <a:buChar char="•"/>
            </a:pPr>
            <a:endParaRPr lang="en-US" sz="2400" dirty="0"/>
          </a:p>
          <a:p>
            <a:pPr>
              <a:buClr>
                <a:schemeClr val="tx1"/>
              </a:buClr>
              <a:buFont typeface="Arial"/>
              <a:buChar char="•"/>
            </a:pPr>
            <a:r>
              <a:rPr lang="en-US" sz="2400" dirty="0"/>
              <a:t> The value of the </a:t>
            </a:r>
            <a:r>
              <a:rPr lang="en-US" sz="2400" dirty="0" smtClean="0"/>
              <a:t>wave</a:t>
            </a:r>
            <a:r>
              <a:rPr lang="ka-GE" sz="2400" dirty="0" smtClean="0"/>
              <a:t> </a:t>
            </a:r>
            <a:r>
              <a:rPr lang="en-US" sz="2400" dirty="0" smtClean="0"/>
              <a:t>function </a:t>
            </a:r>
            <a:r>
              <a:rPr lang="en-US" sz="2400" i="1" dirty="0"/>
              <a:t>ψ</a:t>
            </a:r>
            <a:r>
              <a:rPr lang="en-US" sz="2400" dirty="0"/>
              <a:t> is zero at this distance for this orbital. </a:t>
            </a:r>
          </a:p>
          <a:p>
            <a:pPr>
              <a:buClr>
                <a:schemeClr val="tx1"/>
              </a:buClr>
              <a:buFont typeface="Arial"/>
              <a:buChar char="•"/>
            </a:pPr>
            <a:endParaRPr lang="en-US" sz="2400" dirty="0"/>
          </a:p>
          <a:p>
            <a:pPr>
              <a:buClr>
                <a:schemeClr val="tx1"/>
              </a:buClr>
              <a:buFont typeface="Arial"/>
              <a:buChar char="•"/>
            </a:pPr>
            <a:r>
              <a:rPr lang="en-US" sz="2400" dirty="0"/>
              <a:t> Such a value of radius </a:t>
            </a:r>
            <a:r>
              <a:rPr lang="en-US" sz="2400" i="1" dirty="0" err="1"/>
              <a:t>r</a:t>
            </a:r>
            <a:r>
              <a:rPr lang="en-US" sz="2400" dirty="0"/>
              <a:t> is called a </a:t>
            </a:r>
            <a:r>
              <a:rPr lang="en-US" sz="2400" b="1" i="1" dirty="0">
                <a:solidFill>
                  <a:srgbClr val="000090"/>
                </a:solidFill>
              </a:rPr>
              <a:t>radial node. </a:t>
            </a:r>
          </a:p>
          <a:p>
            <a:pPr>
              <a:buClr>
                <a:schemeClr val="tx1"/>
              </a:buClr>
              <a:buFont typeface="Arial"/>
              <a:buChar cha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318640"/>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01828" y="481436"/>
            <a:ext cx="3246841" cy="508000"/>
          </a:xfrm>
        </p:spPr>
        <p:txBody>
          <a:bodyPr>
            <a:noAutofit/>
          </a:bodyPr>
          <a:lstStyle/>
          <a:p>
            <a:pPr eaLnBrk="1" hangingPunct="1"/>
            <a:r>
              <a:rPr lang="en-US" sz="3200" b="1" dirty="0">
                <a:solidFill>
                  <a:srgbClr val="000090"/>
                </a:solidFill>
                <a:latin typeface="Arial" pitchFamily="-110" charset="0"/>
              </a:rPr>
              <a:t>Radial nodes</a:t>
            </a:r>
          </a:p>
        </p:txBody>
      </p:sp>
      <p:sp>
        <p:nvSpPr>
          <p:cNvPr id="22530" name="Rectangle 3"/>
          <p:cNvSpPr>
            <a:spLocks noGrp="1" noChangeArrowheads="1"/>
          </p:cNvSpPr>
          <p:nvPr>
            <p:ph idx="1"/>
          </p:nvPr>
        </p:nvSpPr>
        <p:spPr>
          <a:xfrm>
            <a:off x="423081" y="989436"/>
            <a:ext cx="11423175" cy="5588785"/>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 The number of radial nodes in an orbital is </a:t>
            </a:r>
            <a:r>
              <a:rPr lang="en-US" sz="2400" i="1" dirty="0"/>
              <a:t>n</a:t>
            </a:r>
            <a:r>
              <a:rPr lang="en-US" sz="2400" dirty="0"/>
              <a:t> – </a:t>
            </a:r>
            <a:r>
              <a:rPr lang="en-US" sz="2400" dirty="0">
                <a:ea typeface="Osaka" pitchFamily="-110" charset="-128"/>
                <a:cs typeface="Osaka" pitchFamily="-110" charset="-128"/>
              </a:rPr>
              <a:t>ℓ</a:t>
            </a:r>
            <a:r>
              <a:rPr lang="en-US" sz="2400" dirty="0"/>
              <a:t> – 1.</a:t>
            </a:r>
            <a:endParaRPr lang="en-US" sz="2400" b="1" i="1" dirty="0">
              <a:solidFill>
                <a:srgbClr val="000090"/>
              </a:solidFill>
            </a:endParaRPr>
          </a:p>
          <a:p>
            <a:pPr>
              <a:buClr>
                <a:schemeClr val="tx1"/>
              </a:buClr>
            </a:pPr>
            <a:endParaRPr lang="en-US" sz="2400" b="1" i="1" dirty="0">
              <a:solidFill>
                <a:srgbClr val="000090"/>
              </a:solidFill>
            </a:endParaRPr>
          </a:p>
          <a:p>
            <a:pPr>
              <a:buClr>
                <a:schemeClr val="tx1"/>
              </a:buClr>
              <a:buFont typeface="Arial"/>
              <a:buChar char="•"/>
            </a:pPr>
            <a:r>
              <a:rPr lang="en-US" sz="2400" b="1" i="1" dirty="0">
                <a:solidFill>
                  <a:srgbClr val="000090"/>
                </a:solidFill>
              </a:rPr>
              <a:t> </a:t>
            </a:r>
            <a:r>
              <a:rPr lang="en-US" sz="2400" dirty="0"/>
              <a:t>For a 1s orbital (n = 1, </a:t>
            </a:r>
            <a:r>
              <a:rPr lang="en-US" sz="2400" dirty="0">
                <a:ea typeface="Osaka" pitchFamily="-110" charset="-128"/>
                <a:cs typeface="Osaka" pitchFamily="-110" charset="-128"/>
              </a:rPr>
              <a:t>ℓ</a:t>
            </a:r>
            <a:r>
              <a:rPr lang="en-US" sz="2400" dirty="0"/>
              <a:t> = 0)</a:t>
            </a:r>
          </a:p>
          <a:p>
            <a:pPr lvl="1">
              <a:buClr>
                <a:schemeClr val="tx1"/>
              </a:buClr>
              <a:buFont typeface="Arial"/>
              <a:buChar char="•"/>
            </a:pPr>
            <a:r>
              <a:rPr lang="en-US" sz="2400" dirty="0"/>
              <a:t>The number of nodes = 1 – 0 – 1 = 0</a:t>
            </a:r>
          </a:p>
          <a:p>
            <a:pPr>
              <a:buClr>
                <a:schemeClr val="tx1"/>
              </a:buClr>
              <a:buFont typeface="Arial"/>
              <a:buChar char="•"/>
            </a:pPr>
            <a:endParaRPr lang="en-US" sz="2400" dirty="0"/>
          </a:p>
          <a:p>
            <a:pPr>
              <a:buClr>
                <a:schemeClr val="tx1"/>
              </a:buClr>
              <a:buFont typeface="Arial"/>
              <a:buChar char="•"/>
            </a:pPr>
            <a:r>
              <a:rPr lang="en-US" sz="2400" dirty="0"/>
              <a:t> For a 2s orbital (n = 2, </a:t>
            </a:r>
            <a:r>
              <a:rPr lang="en-US" sz="2400" dirty="0">
                <a:ea typeface="Osaka" pitchFamily="-110" charset="-128"/>
                <a:cs typeface="Osaka" pitchFamily="-110" charset="-128"/>
              </a:rPr>
              <a:t>ℓ</a:t>
            </a:r>
            <a:r>
              <a:rPr lang="en-US" sz="2400" dirty="0"/>
              <a:t> = 0)</a:t>
            </a:r>
          </a:p>
          <a:p>
            <a:pPr lvl="1">
              <a:buClr>
                <a:schemeClr val="tx1"/>
              </a:buClr>
              <a:buFont typeface="Arial"/>
              <a:buChar char="•"/>
            </a:pPr>
            <a:r>
              <a:rPr lang="en-US" sz="2400" dirty="0"/>
              <a:t>The number of nodes = 2 – 0 – 1 = 1</a:t>
            </a:r>
          </a:p>
          <a:p>
            <a:pPr>
              <a:buClr>
                <a:schemeClr val="tx1"/>
              </a:buClr>
              <a:buFont typeface="Arial"/>
              <a:buChar char="•"/>
            </a:pPr>
            <a:endParaRPr lang="en-US" sz="2400" dirty="0"/>
          </a:p>
          <a:p>
            <a:pPr>
              <a:buClr>
                <a:schemeClr val="tx1"/>
              </a:buClr>
              <a:buFont typeface="Arial"/>
              <a:buChar char="•"/>
            </a:pPr>
            <a:r>
              <a:rPr lang="en-US" sz="2400" dirty="0"/>
              <a:t> For a 3s orbital (n = 3, </a:t>
            </a:r>
            <a:r>
              <a:rPr lang="en-US" sz="2400" dirty="0">
                <a:ea typeface="Osaka" pitchFamily="-110" charset="-128"/>
                <a:cs typeface="Osaka" pitchFamily="-110" charset="-128"/>
              </a:rPr>
              <a:t>ℓ</a:t>
            </a:r>
            <a:r>
              <a:rPr lang="en-US" sz="2400" dirty="0"/>
              <a:t> = 0)</a:t>
            </a:r>
          </a:p>
          <a:p>
            <a:pPr lvl="1">
              <a:buClr>
                <a:schemeClr val="tx1"/>
              </a:buClr>
              <a:buFont typeface="Arial"/>
              <a:buChar char="•"/>
            </a:pPr>
            <a:r>
              <a:rPr lang="en-US" sz="2400" dirty="0"/>
              <a:t>The number of nodes = 3 – 0 – 1 = 2</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505757"/>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9350" y="241437"/>
            <a:ext cx="2502090" cy="659535"/>
          </a:xfrm>
        </p:spPr>
        <p:txBody>
          <a:bodyPr/>
          <a:lstStyle/>
          <a:p>
            <a:r>
              <a:rPr lang="en-US" dirty="0"/>
              <a:t>Figure </a:t>
            </a:r>
            <a:r>
              <a:rPr lang="en-US" dirty="0" smtClean="0"/>
              <a:t>6.21</a:t>
            </a:r>
            <a:endParaRPr lang="en-US" dirty="0"/>
          </a:p>
        </p:txBody>
      </p:sp>
      <p:pic>
        <p:nvPicPr>
          <p:cNvPr id="2" name="Picture Placeholder 1" descr="CNX_Chem_06_03_sOrbit.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154" r="-22615"/>
          <a:stretch>
            <a:fillRect/>
          </a:stretch>
        </p:blipFill>
        <p:spPr>
          <a:xfrm>
            <a:off x="238657" y="157497"/>
            <a:ext cx="10624961" cy="5624384"/>
          </a:xfrm>
        </p:spPr>
      </p:pic>
      <p:sp>
        <p:nvSpPr>
          <p:cNvPr id="7" name="Text Placeholder 6"/>
          <p:cNvSpPr>
            <a:spLocks noGrp="1"/>
          </p:cNvSpPr>
          <p:nvPr>
            <p:ph type="body" sz="quarter" idx="14"/>
          </p:nvPr>
        </p:nvSpPr>
        <p:spPr>
          <a:xfrm>
            <a:off x="504967" y="5855391"/>
            <a:ext cx="11040404" cy="886603"/>
          </a:xfrm>
        </p:spPr>
        <p:txBody>
          <a:bodyPr>
            <a:normAutofit/>
          </a:bodyPr>
          <a:lstStyle/>
          <a:p>
            <a:r>
              <a:rPr lang="en-US" dirty="0"/>
              <a:t>The graphs show the probability (</a:t>
            </a:r>
            <a:r>
              <a:rPr lang="en-US" i="1" dirty="0"/>
              <a:t>y </a:t>
            </a:r>
            <a:r>
              <a:rPr lang="en-US" dirty="0"/>
              <a:t>axis) of finding an electron for the 1</a:t>
            </a:r>
            <a:r>
              <a:rPr lang="en-US" i="1" dirty="0"/>
              <a:t>s</a:t>
            </a:r>
            <a:r>
              <a:rPr lang="en-US" dirty="0"/>
              <a:t>, 2</a:t>
            </a:r>
            <a:r>
              <a:rPr lang="en-US" i="1" dirty="0"/>
              <a:t>s</a:t>
            </a:r>
            <a:r>
              <a:rPr lang="en-US" dirty="0"/>
              <a:t>, 3</a:t>
            </a:r>
            <a:r>
              <a:rPr lang="en-US" i="1" dirty="0"/>
              <a:t>s </a:t>
            </a:r>
            <a:r>
              <a:rPr lang="en-US" dirty="0"/>
              <a:t>orbitals as a function </a:t>
            </a:r>
            <a:r>
              <a:rPr lang="en-US" dirty="0" smtClean="0"/>
              <a:t>of distance </a:t>
            </a:r>
            <a:r>
              <a:rPr lang="en-US" dirty="0"/>
              <a:t>from the nucleus.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18937" y="227959"/>
            <a:ext cx="1226434" cy="833592"/>
          </a:xfrm>
          <a:prstGeom prst="rect">
            <a:avLst/>
          </a:prstGeom>
        </p:spPr>
      </p:pic>
    </p:spTree>
    <p:extLst>
      <p:ext uri="{BB962C8B-B14F-4D97-AF65-F5344CB8AC3E}">
        <p14:creationId xmlns:p14="http://schemas.microsoft.com/office/powerpoint/2010/main" val="377252428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14890" y="788586"/>
            <a:ext cx="3761576" cy="508000"/>
          </a:xfrm>
        </p:spPr>
        <p:txBody>
          <a:bodyPr>
            <a:noAutofit/>
          </a:bodyPr>
          <a:lstStyle/>
          <a:p>
            <a:pPr eaLnBrk="1" hangingPunct="1"/>
            <a:r>
              <a:rPr lang="en-US" sz="3200" b="1" dirty="0">
                <a:solidFill>
                  <a:srgbClr val="000090"/>
                </a:solidFill>
                <a:latin typeface="Arial" pitchFamily="-110" charset="0"/>
              </a:rPr>
              <a:t>Orbital shapes</a:t>
            </a:r>
          </a:p>
        </p:txBody>
      </p:sp>
      <p:sp>
        <p:nvSpPr>
          <p:cNvPr id="22530" name="Rectangle 3"/>
          <p:cNvSpPr>
            <a:spLocks noGrp="1" noChangeArrowheads="1"/>
          </p:cNvSpPr>
          <p:nvPr>
            <p:ph idx="1"/>
          </p:nvPr>
        </p:nvSpPr>
        <p:spPr>
          <a:xfrm>
            <a:off x="559558" y="1664337"/>
            <a:ext cx="11286699" cy="4508271"/>
          </a:xfrm>
        </p:spPr>
        <p:txBody>
          <a:bodyPr>
            <a:normAutofit/>
          </a:bodyPr>
          <a:lstStyle/>
          <a:p>
            <a:pPr>
              <a:buClr>
                <a:schemeClr val="tx1"/>
              </a:buClr>
              <a:buFont typeface="Arial"/>
              <a:buChar char="•"/>
            </a:pPr>
            <a:endParaRPr lang="en-US" sz="2400" dirty="0"/>
          </a:p>
          <a:p>
            <a:pPr lvl="1" algn="just">
              <a:buClr>
                <a:schemeClr val="tx1"/>
              </a:buClr>
              <a:buFont typeface="Arial"/>
              <a:buChar char="•"/>
            </a:pPr>
            <a:r>
              <a:rPr lang="en-US" sz="2400" dirty="0">
                <a:solidFill>
                  <a:schemeClr val="tx1"/>
                </a:solidFill>
              </a:rPr>
              <a:t> </a:t>
            </a:r>
            <a:r>
              <a:rPr lang="en-US" sz="2400" dirty="0"/>
              <a:t>The </a:t>
            </a:r>
            <a:r>
              <a:rPr lang="en-US" sz="2400" b="1" i="1" dirty="0">
                <a:solidFill>
                  <a:srgbClr val="000090"/>
                </a:solidFill>
              </a:rPr>
              <a:t>s subshell </a:t>
            </a:r>
            <a:r>
              <a:rPr lang="en-US" sz="2400" dirty="0"/>
              <a:t>has a </a:t>
            </a:r>
            <a:r>
              <a:rPr lang="en-US" sz="2400" b="1" i="1" dirty="0">
                <a:solidFill>
                  <a:srgbClr val="000090"/>
                </a:solidFill>
              </a:rPr>
              <a:t>spherical </a:t>
            </a:r>
            <a:r>
              <a:rPr lang="en-US" sz="2400" dirty="0"/>
              <a:t>shape. </a:t>
            </a:r>
          </a:p>
          <a:p>
            <a:pPr lvl="1" algn="just">
              <a:buClr>
                <a:schemeClr val="tx1"/>
              </a:buClr>
              <a:buFont typeface="Arial"/>
              <a:buChar char="•"/>
            </a:pPr>
            <a:endParaRPr lang="en-US" sz="2400" dirty="0"/>
          </a:p>
          <a:p>
            <a:pPr lvl="1" algn="just">
              <a:buClr>
                <a:schemeClr val="tx1"/>
              </a:buClr>
              <a:buFont typeface="Arial"/>
              <a:buChar char="•"/>
            </a:pPr>
            <a:r>
              <a:rPr lang="en-US" sz="2400" dirty="0"/>
              <a:t> The </a:t>
            </a:r>
            <a:r>
              <a:rPr lang="en-US" sz="2400" b="1" i="1" dirty="0" err="1">
                <a:solidFill>
                  <a:srgbClr val="000090"/>
                </a:solidFill>
              </a:rPr>
              <a:t>p</a:t>
            </a:r>
            <a:r>
              <a:rPr lang="en-US" sz="2400" b="1" i="1" dirty="0">
                <a:solidFill>
                  <a:srgbClr val="000090"/>
                </a:solidFill>
              </a:rPr>
              <a:t> </a:t>
            </a:r>
            <a:r>
              <a:rPr lang="en-US" sz="2400" b="1" i="1" dirty="0" err="1">
                <a:solidFill>
                  <a:srgbClr val="000090"/>
                </a:solidFill>
              </a:rPr>
              <a:t>subshell</a:t>
            </a:r>
            <a:r>
              <a:rPr lang="en-US" sz="2400" b="1" i="1" dirty="0">
                <a:solidFill>
                  <a:srgbClr val="000090"/>
                </a:solidFill>
              </a:rPr>
              <a:t> </a:t>
            </a:r>
            <a:r>
              <a:rPr lang="en-US" sz="2400" dirty="0"/>
              <a:t>has a </a:t>
            </a:r>
            <a:r>
              <a:rPr lang="en-US" sz="2400" b="1" i="1" dirty="0">
                <a:solidFill>
                  <a:srgbClr val="000090"/>
                </a:solidFill>
              </a:rPr>
              <a:t>dumbbell </a:t>
            </a:r>
            <a:r>
              <a:rPr lang="en-US" sz="2400" dirty="0"/>
              <a:t>shape. </a:t>
            </a:r>
          </a:p>
          <a:p>
            <a:pPr lvl="1" algn="just">
              <a:buClr>
                <a:schemeClr val="tx1"/>
              </a:buClr>
              <a:buFont typeface="Arial"/>
              <a:buChar char="•"/>
            </a:pPr>
            <a:endParaRPr lang="en-US" sz="2400" dirty="0"/>
          </a:p>
          <a:p>
            <a:pPr lvl="1" algn="just">
              <a:buClr>
                <a:schemeClr val="tx1"/>
              </a:buClr>
              <a:buFont typeface="Arial"/>
              <a:buChar char="•"/>
            </a:pPr>
            <a:r>
              <a:rPr lang="en-US" sz="2400" dirty="0"/>
              <a:t> The </a:t>
            </a:r>
            <a:r>
              <a:rPr lang="en-US" sz="2400" b="1" i="1" dirty="0" err="1">
                <a:solidFill>
                  <a:srgbClr val="000090"/>
                </a:solidFill>
              </a:rPr>
              <a:t>d</a:t>
            </a:r>
            <a:r>
              <a:rPr lang="en-US" sz="2400" b="1" i="1" dirty="0">
                <a:solidFill>
                  <a:srgbClr val="000090"/>
                </a:solidFill>
              </a:rPr>
              <a:t> and </a:t>
            </a:r>
            <a:r>
              <a:rPr lang="en-US" sz="2400" b="1" i="1" dirty="0" err="1">
                <a:solidFill>
                  <a:srgbClr val="000090"/>
                </a:solidFill>
              </a:rPr>
              <a:t>f</a:t>
            </a:r>
            <a:r>
              <a:rPr lang="en-US" sz="2400" b="1" i="1" dirty="0">
                <a:solidFill>
                  <a:srgbClr val="000090"/>
                </a:solidFill>
              </a:rPr>
              <a:t> </a:t>
            </a:r>
            <a:r>
              <a:rPr lang="en-US" sz="2400" b="1" i="1" dirty="0" err="1">
                <a:solidFill>
                  <a:srgbClr val="000090"/>
                </a:solidFill>
              </a:rPr>
              <a:t>orbitals</a:t>
            </a:r>
            <a:r>
              <a:rPr lang="en-US" sz="2400" b="1" i="1" dirty="0">
                <a:solidFill>
                  <a:srgbClr val="000090"/>
                </a:solidFill>
              </a:rPr>
              <a:t> </a:t>
            </a:r>
            <a:r>
              <a:rPr lang="en-US" sz="2400" dirty="0"/>
              <a:t>are more </a:t>
            </a:r>
            <a:r>
              <a:rPr lang="en-US" sz="2400" b="1" i="1" dirty="0">
                <a:solidFill>
                  <a:srgbClr val="000090"/>
                </a:solidFill>
              </a:rPr>
              <a:t>complex. </a:t>
            </a:r>
          </a:p>
          <a:p>
            <a:pPr lvl="1" algn="just">
              <a:buClr>
                <a:schemeClr val="tx1"/>
              </a:buClr>
              <a:buFont typeface="Arial"/>
              <a:buChar char="•"/>
            </a:pPr>
            <a:endParaRPr lang="en-US" sz="2400" dirty="0"/>
          </a:p>
          <a:p>
            <a:pPr lvl="1" algn="just">
              <a:buClr>
                <a:schemeClr val="tx1"/>
              </a:buClr>
              <a:buFont typeface="Arial"/>
              <a:buChar char="•"/>
            </a:pPr>
            <a:r>
              <a:rPr lang="en-US" sz="2400" dirty="0"/>
              <a:t>These shapes represent the three-dimensional </a:t>
            </a:r>
            <a:r>
              <a:rPr lang="en-US" sz="2400" dirty="0" smtClean="0"/>
              <a:t>regions, </a:t>
            </a:r>
            <a:r>
              <a:rPr lang="en-US" sz="2400" dirty="0"/>
              <a:t>where the electron is likely to be found.</a:t>
            </a:r>
            <a:endParaRPr lang="en-US" sz="2400" b="1" i="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603242"/>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1" y="118498"/>
            <a:ext cx="2379260" cy="659535"/>
          </a:xfrm>
        </p:spPr>
        <p:txBody>
          <a:bodyPr>
            <a:normAutofit/>
          </a:bodyPr>
          <a:lstStyle/>
          <a:p>
            <a:r>
              <a:rPr lang="en-US" dirty="0"/>
              <a:t>Figure 6.22</a:t>
            </a:r>
          </a:p>
        </p:txBody>
      </p:sp>
      <p:pic>
        <p:nvPicPr>
          <p:cNvPr id="2" name="Picture Placeholder 1" descr="CNX_Chem_06_03_Oshape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976" b="-2976"/>
          <a:stretch>
            <a:fillRect/>
          </a:stretch>
        </p:blipFill>
        <p:spPr>
          <a:xfrm>
            <a:off x="2828832" y="141462"/>
            <a:ext cx="4936745" cy="6435261"/>
          </a:xfrm>
        </p:spPr>
      </p:pic>
      <p:sp>
        <p:nvSpPr>
          <p:cNvPr id="14" name="Text Placeholder 13"/>
          <p:cNvSpPr>
            <a:spLocks noGrp="1"/>
          </p:cNvSpPr>
          <p:nvPr>
            <p:ph type="body" sz="quarter" idx="14"/>
          </p:nvPr>
        </p:nvSpPr>
        <p:spPr>
          <a:xfrm>
            <a:off x="8147713" y="3941040"/>
            <a:ext cx="3838362" cy="1122279"/>
          </a:xfrm>
        </p:spPr>
        <p:txBody>
          <a:bodyPr>
            <a:noAutofit/>
          </a:bodyPr>
          <a:lstStyle/>
          <a:p>
            <a:pPr algn="just"/>
            <a:r>
              <a:rPr lang="en-US" sz="2400" dirty="0">
                <a:solidFill>
                  <a:srgbClr val="000000"/>
                </a:solidFill>
              </a:rPr>
              <a:t>Shapes of </a:t>
            </a:r>
            <a:r>
              <a:rPr lang="en-US" sz="2400" i="1" dirty="0">
                <a:solidFill>
                  <a:srgbClr val="000000"/>
                </a:solidFill>
              </a:rPr>
              <a:t>s</a:t>
            </a:r>
            <a:r>
              <a:rPr lang="en-US" sz="2400" dirty="0">
                <a:solidFill>
                  <a:srgbClr val="000000"/>
                </a:solidFill>
              </a:rPr>
              <a:t>, </a:t>
            </a:r>
            <a:r>
              <a:rPr lang="en-US" sz="2400" i="1" dirty="0">
                <a:solidFill>
                  <a:srgbClr val="000000"/>
                </a:solidFill>
              </a:rPr>
              <a:t>p</a:t>
            </a:r>
            <a:r>
              <a:rPr lang="en-US" sz="2400" dirty="0">
                <a:solidFill>
                  <a:srgbClr val="000000"/>
                </a:solidFill>
              </a:rPr>
              <a:t>, </a:t>
            </a:r>
            <a:r>
              <a:rPr lang="en-US" sz="2400" i="1" dirty="0">
                <a:solidFill>
                  <a:srgbClr val="000000"/>
                </a:solidFill>
              </a:rPr>
              <a:t>d</a:t>
            </a:r>
            <a:r>
              <a:rPr lang="en-US" sz="2400" dirty="0">
                <a:solidFill>
                  <a:srgbClr val="000000"/>
                </a:solidFill>
              </a:rPr>
              <a:t>, and </a:t>
            </a:r>
            <a:r>
              <a:rPr lang="en-US" sz="2400" i="1" dirty="0">
                <a:solidFill>
                  <a:srgbClr val="000000"/>
                </a:solidFill>
              </a:rPr>
              <a:t>f </a:t>
            </a:r>
            <a:r>
              <a:rPr lang="en-US" sz="2400" dirty="0">
                <a:solidFill>
                  <a:srgbClr val="000000"/>
                </a:solidFill>
              </a:rPr>
              <a:t>orbitals. </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66600" y="298805"/>
            <a:ext cx="1226434" cy="833592"/>
          </a:xfrm>
          <a:prstGeom prst="rect">
            <a:avLst/>
          </a:prstGeom>
        </p:spPr>
      </p:pic>
    </p:spTree>
    <p:extLst>
      <p:ext uri="{BB962C8B-B14F-4D97-AF65-F5344CB8AC3E}">
        <p14:creationId xmlns:p14="http://schemas.microsoft.com/office/powerpoint/2010/main" val="101310792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33595" y="311047"/>
            <a:ext cx="6553200" cy="508000"/>
          </a:xfrm>
        </p:spPr>
        <p:txBody>
          <a:bodyPr>
            <a:noAutofit/>
          </a:bodyPr>
          <a:lstStyle/>
          <a:p>
            <a:pPr eaLnBrk="1" hangingPunct="1"/>
            <a:r>
              <a:rPr lang="en-US" sz="3200" b="1" dirty="0">
                <a:solidFill>
                  <a:srgbClr val="000090"/>
                </a:solidFill>
                <a:latin typeface="Arial" pitchFamily="-110" charset="0"/>
              </a:rPr>
              <a:t>Magnetic quantum number</a:t>
            </a:r>
          </a:p>
        </p:txBody>
      </p:sp>
      <p:sp>
        <p:nvSpPr>
          <p:cNvPr id="22530" name="Rectangle 3"/>
          <p:cNvSpPr>
            <a:spLocks noGrp="1" noChangeArrowheads="1"/>
          </p:cNvSpPr>
          <p:nvPr>
            <p:ph idx="1"/>
          </p:nvPr>
        </p:nvSpPr>
        <p:spPr>
          <a:xfrm>
            <a:off x="433595" y="1851253"/>
            <a:ext cx="11371717" cy="3662442"/>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If an orbital has an angular momentum (</a:t>
            </a:r>
            <a:r>
              <a:rPr lang="en-US" sz="2400" dirty="0">
                <a:ea typeface="Osaka" pitchFamily="-110" charset="-128"/>
                <a:cs typeface="Osaka" pitchFamily="-110" charset="-128"/>
              </a:rPr>
              <a:t>ℓ</a:t>
            </a:r>
            <a:r>
              <a:rPr lang="en-US" sz="2400" i="1" dirty="0"/>
              <a:t> ≠</a:t>
            </a:r>
            <a:r>
              <a:rPr lang="en-US" sz="2400" dirty="0"/>
              <a:t> 0), then this orbital can point in different directions.</a:t>
            </a:r>
          </a:p>
          <a:p>
            <a:pPr>
              <a:buClr>
                <a:schemeClr val="tx1"/>
              </a:buClr>
            </a:pPr>
            <a:endParaRPr lang="en-US" sz="2400" b="1" i="1" dirty="0">
              <a:solidFill>
                <a:srgbClr val="000090"/>
              </a:solidFill>
            </a:endParaRPr>
          </a:p>
          <a:p>
            <a:pPr>
              <a:buClr>
                <a:schemeClr val="tx1"/>
              </a:buClr>
              <a:buFont typeface="Arial"/>
              <a:buChar char="•"/>
            </a:pPr>
            <a:r>
              <a:rPr lang="en-US" sz="2400" b="1" i="1" dirty="0">
                <a:solidFill>
                  <a:srgbClr val="000090"/>
                </a:solidFill>
              </a:rPr>
              <a:t> </a:t>
            </a:r>
            <a:r>
              <a:rPr lang="en-US" sz="2400" dirty="0"/>
              <a:t>The </a:t>
            </a:r>
            <a:r>
              <a:rPr lang="en-US" sz="2400" b="1" i="1" dirty="0">
                <a:solidFill>
                  <a:srgbClr val="000090"/>
                </a:solidFill>
              </a:rPr>
              <a:t>magnetic quantum number, m</a:t>
            </a:r>
            <a:r>
              <a:rPr lang="en-US" sz="2400" b="1" i="1" baseline="-25000" dirty="0">
                <a:solidFill>
                  <a:srgbClr val="000090"/>
                </a:solidFill>
              </a:rPr>
              <a:t>l,</a:t>
            </a:r>
            <a:r>
              <a:rPr lang="en-US" sz="2400" b="1" i="1" dirty="0">
                <a:solidFill>
                  <a:srgbClr val="000090"/>
                </a:solidFill>
              </a:rPr>
              <a:t> </a:t>
            </a:r>
            <a:r>
              <a:rPr lang="en-US" sz="2400" dirty="0"/>
              <a:t>specifies the orientation of the orbital in space. </a:t>
            </a:r>
            <a:endParaRPr lang="en-US" sz="2400" b="1" i="1" dirty="0">
              <a:solidFill>
                <a:srgbClr val="000090"/>
              </a:solidFill>
            </a:endParaRPr>
          </a:p>
          <a:p>
            <a:pPr>
              <a:buClr>
                <a:schemeClr val="tx1"/>
              </a:buClr>
              <a:buFont typeface="Arial"/>
              <a:buChar char="•"/>
            </a:pPr>
            <a:endParaRPr lang="en-US" sz="2400" dirty="0"/>
          </a:p>
          <a:p>
            <a:pPr>
              <a:buClr>
                <a:schemeClr val="tx1"/>
              </a:buClr>
            </a:pP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29011" y="311047"/>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77672" y="227959"/>
            <a:ext cx="6553200" cy="508000"/>
          </a:xfrm>
        </p:spPr>
        <p:txBody>
          <a:bodyPr>
            <a:noAutofit/>
          </a:bodyPr>
          <a:lstStyle/>
          <a:p>
            <a:pPr eaLnBrk="1" hangingPunct="1"/>
            <a:r>
              <a:rPr lang="en-US" sz="3200" b="1" dirty="0">
                <a:solidFill>
                  <a:srgbClr val="000090"/>
                </a:solidFill>
                <a:latin typeface="Arial" pitchFamily="-110" charset="0"/>
              </a:rPr>
              <a:t>Magnetic quantum number</a:t>
            </a:r>
          </a:p>
        </p:txBody>
      </p:sp>
      <p:sp>
        <p:nvSpPr>
          <p:cNvPr id="22530" name="Rectangle 3"/>
          <p:cNvSpPr>
            <a:spLocks noGrp="1" noChangeArrowheads="1"/>
          </p:cNvSpPr>
          <p:nvPr>
            <p:ph idx="1"/>
          </p:nvPr>
        </p:nvSpPr>
        <p:spPr>
          <a:xfrm>
            <a:off x="477672" y="950502"/>
            <a:ext cx="11054685" cy="5245582"/>
          </a:xfrm>
        </p:spPr>
        <p:txBody>
          <a:bodyPr>
            <a:normAutofit/>
          </a:bodyPr>
          <a:lstStyle/>
          <a:p>
            <a:pPr marL="342900" indent="-342900">
              <a:buClr>
                <a:schemeClr val="tx1"/>
              </a:buClr>
              <a:buFont typeface="Arial"/>
              <a:buChar char="•"/>
            </a:pPr>
            <a:endParaRPr lang="en-US" sz="2400" b="1" dirty="0"/>
          </a:p>
          <a:p>
            <a:pPr marL="342900" indent="-342900">
              <a:buClr>
                <a:schemeClr val="tx1"/>
              </a:buClr>
              <a:buFont typeface="Arial"/>
              <a:buChar char="•"/>
            </a:pPr>
            <a:r>
              <a:rPr lang="en-US" sz="2400" dirty="0">
                <a:ea typeface="Osaka" pitchFamily="-110" charset="-128"/>
                <a:cs typeface="Osaka" pitchFamily="-110" charset="-128"/>
              </a:rPr>
              <a:t>The value of </a:t>
            </a:r>
            <a:r>
              <a:rPr lang="en-US" sz="2400" b="1" dirty="0">
                <a:solidFill>
                  <a:srgbClr val="000090"/>
                </a:solidFill>
                <a:ea typeface="Osaka" pitchFamily="-110" charset="-128"/>
                <a:cs typeface="Osaka" pitchFamily="-110" charset="-128"/>
              </a:rPr>
              <a:t>m</a:t>
            </a:r>
            <a:r>
              <a:rPr lang="en-US" sz="2400" b="1" baseline="-25000" dirty="0">
                <a:solidFill>
                  <a:srgbClr val="000090"/>
                </a:solidFill>
                <a:ea typeface="Osaka" pitchFamily="-110" charset="-128"/>
                <a:cs typeface="Osaka" pitchFamily="-110" charset="-128"/>
              </a:rPr>
              <a:t>ℓ</a:t>
            </a:r>
            <a:r>
              <a:rPr lang="en-US" sz="2400" dirty="0">
                <a:ea typeface="Osaka" pitchFamily="-110" charset="-128"/>
                <a:cs typeface="Osaka" pitchFamily="-110" charset="-128"/>
              </a:rPr>
              <a:t> depends on the value of</a:t>
            </a:r>
            <a:r>
              <a:rPr lang="en-US" sz="2400" b="1" dirty="0">
                <a:ea typeface="Osaka" pitchFamily="-110" charset="-128"/>
                <a:cs typeface="Osaka" pitchFamily="-110" charset="-128"/>
              </a:rPr>
              <a:t> </a:t>
            </a:r>
            <a:r>
              <a:rPr lang="en-US" sz="2400" b="1" dirty="0">
                <a:solidFill>
                  <a:srgbClr val="000090"/>
                </a:solidFill>
                <a:ea typeface="Osaka" pitchFamily="-110" charset="-128"/>
                <a:cs typeface="Osaka" pitchFamily="-110" charset="-128"/>
              </a:rPr>
              <a:t>ℓ.</a:t>
            </a:r>
          </a:p>
          <a:p>
            <a:pPr marL="342900" indent="-342900">
              <a:buClr>
                <a:schemeClr val="tx1"/>
              </a:buClr>
              <a:buFont typeface="Arial"/>
              <a:buChar char="•"/>
            </a:pPr>
            <a:endParaRPr lang="en-US" sz="2400" b="1" dirty="0">
              <a:solidFill>
                <a:srgbClr val="000090"/>
              </a:solidFill>
              <a:ea typeface="Osaka" pitchFamily="-110" charset="-128"/>
              <a:cs typeface="Osaka" pitchFamily="-110" charset="-128"/>
            </a:endParaRPr>
          </a:p>
          <a:p>
            <a:pPr marL="342900" indent="-342900">
              <a:buClr>
                <a:schemeClr val="tx1"/>
              </a:buClr>
              <a:buFont typeface="Arial"/>
              <a:buChar char="•"/>
            </a:pPr>
            <a:r>
              <a:rPr lang="en-US" sz="2400" b="1" dirty="0">
                <a:solidFill>
                  <a:srgbClr val="000090"/>
                </a:solidFill>
                <a:ea typeface="Osaka" pitchFamily="-110" charset="-128"/>
                <a:cs typeface="Osaka" pitchFamily="-110" charset="-128"/>
              </a:rPr>
              <a:t>m</a:t>
            </a:r>
            <a:r>
              <a:rPr lang="en-US" sz="2400" b="1" baseline="-25000" dirty="0">
                <a:solidFill>
                  <a:srgbClr val="000090"/>
                </a:solidFill>
                <a:ea typeface="Osaka" pitchFamily="-110" charset="-128"/>
                <a:cs typeface="Osaka" pitchFamily="-110" charset="-128"/>
              </a:rPr>
              <a:t>ℓ </a:t>
            </a:r>
            <a:r>
              <a:rPr lang="en-US" sz="2400" b="1" i="1" dirty="0">
                <a:solidFill>
                  <a:srgbClr val="000090"/>
                </a:solidFill>
              </a:rPr>
              <a:t>=</a:t>
            </a:r>
            <a:r>
              <a:rPr lang="en-US" sz="2400" dirty="0"/>
              <a:t> </a:t>
            </a:r>
            <a:r>
              <a:rPr lang="en-US" sz="2400" b="1" dirty="0">
                <a:solidFill>
                  <a:srgbClr val="000090"/>
                </a:solidFill>
                <a:ea typeface="Osaka" pitchFamily="-110" charset="-128"/>
                <a:cs typeface="Osaka" pitchFamily="-110" charset="-128"/>
              </a:rPr>
              <a:t>-ℓ … -1, 0, +1, … +ℓ</a:t>
            </a:r>
          </a:p>
          <a:p>
            <a:pPr marL="342900" indent="-342900">
              <a:buClr>
                <a:schemeClr val="tx1"/>
              </a:buClr>
              <a:buFont typeface="Arial"/>
              <a:buChar char="•"/>
            </a:pPr>
            <a:endParaRPr lang="en-US" sz="2400" b="1" dirty="0">
              <a:solidFill>
                <a:srgbClr val="000090"/>
              </a:solidFill>
              <a:ea typeface="Osaka" pitchFamily="-110" charset="-128"/>
              <a:cs typeface="Osaka" pitchFamily="-110" charset="-128"/>
            </a:endParaRPr>
          </a:p>
          <a:p>
            <a:pPr marL="342900" indent="-342900">
              <a:buClr>
                <a:schemeClr val="tx1"/>
              </a:buClr>
              <a:buFont typeface="Arial"/>
              <a:buChar char="•"/>
            </a:pPr>
            <a:r>
              <a:rPr lang="en-US" sz="2400" dirty="0">
                <a:ea typeface="Osaka" pitchFamily="-110" charset="-128"/>
                <a:cs typeface="Osaka" pitchFamily="-110" charset="-128"/>
              </a:rPr>
              <a:t>There are 2ℓ + 1 orbitals with the same ℓ value. </a:t>
            </a:r>
          </a:p>
          <a:p>
            <a:pPr marL="800100" lvl="1" indent="-342900">
              <a:buClr>
                <a:schemeClr val="tx1"/>
              </a:buClr>
              <a:buFont typeface="Arial"/>
              <a:buChar char="•"/>
            </a:pPr>
            <a:r>
              <a:rPr lang="en-US" sz="2400" dirty="0"/>
              <a:t>One </a:t>
            </a:r>
            <a:r>
              <a:rPr lang="en-US" sz="2400" i="1" dirty="0"/>
              <a:t>s</a:t>
            </a:r>
            <a:r>
              <a:rPr lang="en-US" sz="2400" dirty="0"/>
              <a:t>-orbital for </a:t>
            </a:r>
            <a:r>
              <a:rPr lang="en-US" sz="2400" dirty="0">
                <a:solidFill>
                  <a:schemeClr val="tx1"/>
                </a:solidFill>
                <a:ea typeface="Osaka" pitchFamily="-110" charset="-128"/>
                <a:cs typeface="Osaka" pitchFamily="-110" charset="-128"/>
              </a:rPr>
              <a:t>ℓ</a:t>
            </a:r>
            <a:r>
              <a:rPr lang="en-US" sz="2400" i="1" dirty="0"/>
              <a:t> = 0</a:t>
            </a:r>
            <a:endParaRPr lang="en-US" sz="2400" dirty="0"/>
          </a:p>
          <a:p>
            <a:pPr marL="800100" lvl="1" indent="-342900">
              <a:buClr>
                <a:schemeClr val="tx1"/>
              </a:buClr>
              <a:buFont typeface="Arial"/>
              <a:buChar char="•"/>
            </a:pPr>
            <a:r>
              <a:rPr lang="en-US" sz="2400" dirty="0"/>
              <a:t>Three </a:t>
            </a:r>
            <a:r>
              <a:rPr lang="en-US" sz="2400" i="1" dirty="0"/>
              <a:t>p</a:t>
            </a:r>
            <a:r>
              <a:rPr lang="en-US" sz="2400" dirty="0"/>
              <a:t>-orbitals for </a:t>
            </a:r>
            <a:r>
              <a:rPr lang="en-US" sz="2400" dirty="0">
                <a:solidFill>
                  <a:schemeClr val="tx1"/>
                </a:solidFill>
                <a:ea typeface="Osaka" pitchFamily="-110" charset="-128"/>
                <a:cs typeface="Osaka" pitchFamily="-110" charset="-128"/>
              </a:rPr>
              <a:t>ℓ</a:t>
            </a:r>
            <a:r>
              <a:rPr lang="en-US" sz="2400" i="1" dirty="0"/>
              <a:t> = 1</a:t>
            </a:r>
            <a:endParaRPr lang="en-US" sz="2400" dirty="0"/>
          </a:p>
          <a:p>
            <a:pPr marL="800100" lvl="1" indent="-342900">
              <a:buClr>
                <a:schemeClr val="tx1"/>
              </a:buClr>
              <a:buFont typeface="Arial"/>
              <a:buChar char="•"/>
            </a:pPr>
            <a:r>
              <a:rPr lang="en-US" sz="2400" dirty="0"/>
              <a:t>Five </a:t>
            </a:r>
            <a:r>
              <a:rPr lang="en-US" sz="2400" i="1" dirty="0"/>
              <a:t>d</a:t>
            </a:r>
            <a:r>
              <a:rPr lang="en-US" sz="2400" dirty="0"/>
              <a:t>-orbitals for </a:t>
            </a:r>
            <a:r>
              <a:rPr lang="en-US" sz="2400" dirty="0">
                <a:solidFill>
                  <a:schemeClr val="tx1"/>
                </a:solidFill>
                <a:ea typeface="Osaka" pitchFamily="-110" charset="-128"/>
                <a:cs typeface="Osaka" pitchFamily="-110" charset="-128"/>
              </a:rPr>
              <a:t>ℓ</a:t>
            </a:r>
            <a:r>
              <a:rPr lang="en-US" sz="2400" i="1" dirty="0"/>
              <a:t> = 2</a:t>
            </a:r>
            <a:endParaRPr lang="en-US" sz="2400" dirty="0"/>
          </a:p>
          <a:p>
            <a:pPr marL="800100" lvl="1" indent="-342900">
              <a:buClr>
                <a:schemeClr val="tx1"/>
              </a:buClr>
              <a:buFont typeface="Arial"/>
              <a:buChar char="•"/>
            </a:pPr>
            <a:r>
              <a:rPr lang="en-US" sz="2400" dirty="0"/>
              <a:t>Seven </a:t>
            </a:r>
            <a:r>
              <a:rPr lang="en-US" sz="2400" i="1" dirty="0"/>
              <a:t>f</a:t>
            </a:r>
            <a:r>
              <a:rPr lang="en-US" sz="2400" dirty="0"/>
              <a:t>-orbitals for </a:t>
            </a:r>
            <a:r>
              <a:rPr lang="en-US" sz="2400" dirty="0">
                <a:solidFill>
                  <a:schemeClr val="tx1"/>
                </a:solidFill>
                <a:ea typeface="Osaka" pitchFamily="-110" charset="-128"/>
                <a:cs typeface="Osaka" pitchFamily="-110" charset="-128"/>
              </a:rPr>
              <a:t>ℓ</a:t>
            </a:r>
            <a:r>
              <a:rPr lang="en-US" sz="2400" i="1" dirty="0"/>
              <a:t> = 3</a:t>
            </a:r>
            <a:endParaRPr lang="en-US" sz="2400" b="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47124" y="227959"/>
            <a:ext cx="1226434" cy="833592"/>
          </a:xfrm>
          <a:prstGeom prst="rect">
            <a:avLst/>
          </a:prstGeom>
        </p:spPr>
      </p:pic>
    </p:spTree>
    <p:extLst>
      <p:ext uri="{BB962C8B-B14F-4D97-AF65-F5344CB8AC3E}">
        <p14:creationId xmlns:p14="http://schemas.microsoft.com/office/powerpoint/2010/main" val="28658291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46652" y="564224"/>
            <a:ext cx="6553200" cy="508000"/>
          </a:xfrm>
        </p:spPr>
        <p:txBody>
          <a:bodyPr>
            <a:noAutofit/>
          </a:bodyPr>
          <a:lstStyle/>
          <a:p>
            <a:pPr eaLnBrk="1" hangingPunct="1"/>
            <a:r>
              <a:rPr lang="en-US" sz="3200" b="1" dirty="0">
                <a:solidFill>
                  <a:srgbClr val="000090"/>
                </a:solidFill>
                <a:latin typeface="Arial" pitchFamily="-110" charset="0"/>
              </a:rPr>
              <a:t>Orbital relative energies </a:t>
            </a:r>
          </a:p>
        </p:txBody>
      </p:sp>
      <p:sp>
        <p:nvSpPr>
          <p:cNvPr id="22530" name="Rectangle 3"/>
          <p:cNvSpPr>
            <a:spLocks noGrp="1" noChangeArrowheads="1"/>
          </p:cNvSpPr>
          <p:nvPr>
            <p:ph idx="1"/>
          </p:nvPr>
        </p:nvSpPr>
        <p:spPr>
          <a:xfrm>
            <a:off x="395785" y="1294577"/>
            <a:ext cx="10959152" cy="5201758"/>
          </a:xfrm>
        </p:spPr>
        <p:txBody>
          <a:bodyPr>
            <a:normAutofit/>
          </a:bodyPr>
          <a:lstStyle/>
          <a:p>
            <a:pPr marL="342900" indent="-342900">
              <a:buClr>
                <a:schemeClr val="tx1"/>
              </a:buClr>
              <a:buFont typeface="Arial"/>
              <a:buChar char="•"/>
            </a:pPr>
            <a:endParaRPr lang="en-US" sz="2400" b="1" dirty="0"/>
          </a:p>
          <a:p>
            <a:pPr marL="342900" indent="-342900">
              <a:buClr>
                <a:schemeClr val="tx1"/>
              </a:buClr>
              <a:buFont typeface="Arial"/>
              <a:buChar char="•"/>
            </a:pPr>
            <a:r>
              <a:rPr lang="en-US" sz="2400" dirty="0">
                <a:ea typeface="Osaka" pitchFamily="-110" charset="-128"/>
                <a:cs typeface="Osaka" pitchFamily="-110" charset="-128"/>
              </a:rPr>
              <a:t>When referring to an orbital, usually both the </a:t>
            </a:r>
            <a:r>
              <a:rPr lang="en-US" sz="2400" b="1" dirty="0">
                <a:solidFill>
                  <a:srgbClr val="000090"/>
                </a:solidFill>
                <a:ea typeface="Osaka" pitchFamily="-110" charset="-128"/>
                <a:cs typeface="Osaka" pitchFamily="-110" charset="-128"/>
              </a:rPr>
              <a:t>n</a:t>
            </a:r>
            <a:r>
              <a:rPr lang="en-US" sz="2400" dirty="0">
                <a:ea typeface="Osaka" pitchFamily="-110" charset="-128"/>
                <a:cs typeface="Osaka" pitchFamily="-110" charset="-128"/>
              </a:rPr>
              <a:t> value and and the letter designation for </a:t>
            </a:r>
            <a:r>
              <a:rPr lang="en-US" sz="2400" b="1" dirty="0">
                <a:solidFill>
                  <a:srgbClr val="000090"/>
                </a:solidFill>
                <a:ea typeface="Osaka" pitchFamily="-110" charset="-128"/>
                <a:cs typeface="Osaka" pitchFamily="-110" charset="-128"/>
              </a:rPr>
              <a:t>ℓ</a:t>
            </a:r>
            <a:r>
              <a:rPr lang="en-US" sz="2400" dirty="0">
                <a:ea typeface="Osaka" pitchFamily="-110" charset="-128"/>
                <a:cs typeface="Osaka" pitchFamily="-110" charset="-128"/>
              </a:rPr>
              <a:t> are reported. </a:t>
            </a:r>
          </a:p>
          <a:p>
            <a:pPr marL="800100" lvl="1" indent="-342900">
              <a:buClr>
                <a:schemeClr val="tx1"/>
              </a:buClr>
              <a:buFont typeface="Arial"/>
              <a:buChar char="•"/>
            </a:pPr>
            <a:r>
              <a:rPr lang="en-US" sz="2400" dirty="0">
                <a:ea typeface="Osaka" pitchFamily="-110" charset="-128"/>
                <a:cs typeface="Osaka" pitchFamily="-110" charset="-128"/>
              </a:rPr>
              <a:t>Examples: 2s, 3p</a:t>
            </a:r>
          </a:p>
          <a:p>
            <a:pPr>
              <a:buClr>
                <a:schemeClr val="tx1"/>
              </a:buClr>
            </a:pPr>
            <a:endParaRPr lang="en-US" sz="2400" b="1" dirty="0">
              <a:solidFill>
                <a:srgbClr val="000090"/>
              </a:solidFill>
              <a:ea typeface="Osaka" pitchFamily="-110" charset="-128"/>
              <a:cs typeface="Osaka" pitchFamily="-110" charset="-128"/>
            </a:endParaRPr>
          </a:p>
          <a:p>
            <a:pPr marL="342900" indent="-342900">
              <a:buClr>
                <a:schemeClr val="tx1"/>
              </a:buClr>
              <a:buFont typeface="Arial"/>
              <a:buChar char="•"/>
            </a:pPr>
            <a:r>
              <a:rPr lang="en-US" sz="2400" dirty="0"/>
              <a:t>In the case of a hydrogen atom, energies of all the orbitals with the same </a:t>
            </a:r>
            <a:r>
              <a:rPr lang="en-US" sz="2400" i="1" dirty="0"/>
              <a:t>n</a:t>
            </a:r>
            <a:r>
              <a:rPr lang="en-US" sz="2400" dirty="0"/>
              <a:t> are the same. </a:t>
            </a:r>
          </a:p>
          <a:p>
            <a:pPr marL="342900" indent="-342900">
              <a:buClr>
                <a:schemeClr val="tx1"/>
              </a:buClr>
              <a:buFont typeface="Arial"/>
              <a:buChar char="•"/>
            </a:pPr>
            <a:endParaRPr lang="en-US" sz="2400" dirty="0"/>
          </a:p>
          <a:p>
            <a:pPr marL="800100" lvl="1" indent="-342900">
              <a:buClr>
                <a:schemeClr val="tx1"/>
              </a:buClr>
              <a:buFont typeface="Arial"/>
              <a:buChar char="•"/>
            </a:pPr>
            <a:r>
              <a:rPr lang="en-US" sz="2400" dirty="0"/>
              <a:t>This is called a </a:t>
            </a:r>
            <a:r>
              <a:rPr lang="en-US" sz="2400" b="1" i="1" dirty="0">
                <a:solidFill>
                  <a:srgbClr val="000090"/>
                </a:solidFill>
              </a:rPr>
              <a:t>degeneracy, </a:t>
            </a:r>
            <a:r>
              <a:rPr lang="en-US" sz="2400" dirty="0"/>
              <a:t>and the energy levels with the same principal quantum number, </a:t>
            </a:r>
            <a:r>
              <a:rPr lang="en-US" sz="2400" i="1" dirty="0"/>
              <a:t>n</a:t>
            </a:r>
            <a:r>
              <a:rPr lang="en-US" sz="2400" dirty="0"/>
              <a:t>, are called </a:t>
            </a:r>
            <a:r>
              <a:rPr lang="en-US" sz="2400" b="1" i="1" dirty="0">
                <a:solidFill>
                  <a:srgbClr val="000090"/>
                </a:solidFill>
              </a:rPr>
              <a:t>degenerate energy levels. </a:t>
            </a:r>
          </a:p>
          <a:p>
            <a:pPr>
              <a:buClr>
                <a:schemeClr val="tx1"/>
              </a:buCl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471658"/>
            <a:ext cx="1226434" cy="833592"/>
          </a:xfrm>
          <a:prstGeom prst="rect">
            <a:avLst/>
          </a:prstGeom>
        </p:spPr>
      </p:pic>
    </p:spTree>
    <p:extLst>
      <p:ext uri="{BB962C8B-B14F-4D97-AF65-F5344CB8AC3E}">
        <p14:creationId xmlns:p14="http://schemas.microsoft.com/office/powerpoint/2010/main" val="1591402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570" y="175957"/>
            <a:ext cx="1415143" cy="544604"/>
          </a:xfrm>
        </p:spPr>
        <p:txBody>
          <a:bodyPr>
            <a:normAutofit/>
          </a:bodyPr>
          <a:lstStyle/>
          <a:p>
            <a:r>
              <a:rPr lang="en-US" sz="2800" b="1" dirty="0">
                <a:solidFill>
                  <a:srgbClr val="000090"/>
                </a:solidFill>
                <a:latin typeface="Arial" pitchFamily="-110" charset="0"/>
              </a:rPr>
              <a:t>light</a:t>
            </a:r>
            <a:endParaRPr lang="en-US" sz="2800" dirty="0"/>
          </a:p>
        </p:txBody>
      </p:sp>
      <p:sp>
        <p:nvSpPr>
          <p:cNvPr id="3" name="Content Placeholder 2"/>
          <p:cNvSpPr>
            <a:spLocks noGrp="1"/>
          </p:cNvSpPr>
          <p:nvPr>
            <p:ph idx="1"/>
          </p:nvPr>
        </p:nvSpPr>
        <p:spPr>
          <a:xfrm>
            <a:off x="339570" y="1122610"/>
            <a:ext cx="11593285" cy="5619383"/>
          </a:xfrm>
        </p:spPr>
        <p:txBody>
          <a:bodyPr>
            <a:noAutofit/>
          </a:bodyPr>
          <a:lstStyle/>
          <a:p>
            <a:pPr marL="342900" indent="-342900" algn="just">
              <a:buFont typeface="Arial" panose="020B0604020202020204" pitchFamily="34" charset="0"/>
              <a:buChar char="•"/>
            </a:pPr>
            <a:r>
              <a:rPr lang="en-US" sz="2800" dirty="0"/>
              <a:t>Visible light and other forms of electromagnetic </a:t>
            </a:r>
            <a:r>
              <a:rPr lang="en-US" sz="2800" dirty="0" smtClean="0"/>
              <a:t>radiation, </a:t>
            </a:r>
            <a:r>
              <a:rPr lang="en-US" sz="2800" dirty="0"/>
              <a:t>play important roles in </a:t>
            </a:r>
            <a:r>
              <a:rPr lang="en-US" sz="2800" dirty="0" smtClean="0"/>
              <a:t>chemistry</a:t>
            </a:r>
            <a:r>
              <a:rPr lang="en-US" sz="2800" dirty="0"/>
              <a:t>, since they can be used </a:t>
            </a:r>
            <a:r>
              <a:rPr lang="en-US" sz="2800" dirty="0" smtClean="0"/>
              <a:t>to infer </a:t>
            </a:r>
            <a:r>
              <a:rPr lang="en-US" sz="2800" dirty="0"/>
              <a:t>the energies of </a:t>
            </a:r>
            <a:r>
              <a:rPr lang="en-US" sz="2800" dirty="0" smtClean="0"/>
              <a:t>electrons</a:t>
            </a:r>
            <a:r>
              <a:rPr lang="ka-GE" sz="2800" dirty="0" smtClean="0"/>
              <a:t>,</a:t>
            </a:r>
            <a:r>
              <a:rPr lang="en-US" sz="2800" dirty="0" smtClean="0"/>
              <a:t> </a:t>
            </a:r>
            <a:r>
              <a:rPr lang="en-US" sz="2800" dirty="0"/>
              <a:t>within atoms and molecules</a:t>
            </a:r>
            <a:r>
              <a:rPr lang="en-US" sz="2800" dirty="0" smtClean="0"/>
              <a:t>.</a:t>
            </a:r>
          </a:p>
          <a:p>
            <a:pPr marL="342900" indent="-342900" algn="just">
              <a:buFont typeface="Arial" panose="020B0604020202020204" pitchFamily="34" charset="0"/>
              <a:buChar char="•"/>
            </a:pPr>
            <a:endParaRPr lang="en-US" sz="2800" dirty="0" smtClean="0"/>
          </a:p>
          <a:p>
            <a:pPr marL="342900" indent="-342900" algn="just">
              <a:buFont typeface="Arial" panose="020B0604020202020204" pitchFamily="34" charset="0"/>
              <a:buChar char="•"/>
            </a:pPr>
            <a:r>
              <a:rPr lang="en-US" sz="2800" dirty="0"/>
              <a:t>Much of modern technology is based on </a:t>
            </a:r>
            <a:r>
              <a:rPr lang="en-US" sz="2800" dirty="0" smtClean="0"/>
              <a:t>electromagnetic radiation</a:t>
            </a:r>
            <a:r>
              <a:rPr lang="en-US" sz="2800" dirty="0"/>
              <a:t>. </a:t>
            </a:r>
            <a:endParaRPr lang="en-US" sz="2800" dirty="0" smtClean="0"/>
          </a:p>
          <a:p>
            <a:pPr marL="342900" indent="-342900" algn="just">
              <a:buFont typeface="Arial" panose="020B0604020202020204" pitchFamily="34" charset="0"/>
              <a:buChar char="•"/>
            </a:pPr>
            <a:endParaRPr lang="en-US" sz="2800" dirty="0" smtClean="0"/>
          </a:p>
          <a:p>
            <a:pPr marL="342900" indent="-342900" algn="just">
              <a:buFont typeface="Arial" panose="020B0604020202020204" pitchFamily="34" charset="0"/>
              <a:buChar char="•"/>
            </a:pPr>
            <a:r>
              <a:rPr lang="en-US" sz="2800" dirty="0" smtClean="0"/>
              <a:t>For </a:t>
            </a:r>
            <a:r>
              <a:rPr lang="en-US" sz="2800" dirty="0"/>
              <a:t>example, radio waves from a mobile phone, X-rays used by dentists, the energy used to cook </a:t>
            </a:r>
            <a:r>
              <a:rPr lang="en-US" sz="2800" dirty="0" smtClean="0"/>
              <a:t>food in </a:t>
            </a:r>
            <a:r>
              <a:rPr lang="en-US" sz="2800" dirty="0"/>
              <a:t>your microwave, the radiant heat from red-hot objects, and the light from your television screen are forms </a:t>
            </a:r>
            <a:r>
              <a:rPr lang="en-US" sz="2800" dirty="0" smtClean="0"/>
              <a:t>of electromagnetic radiation, </a:t>
            </a:r>
            <a:r>
              <a:rPr lang="en-US" sz="2800" dirty="0"/>
              <a:t>that all exhibit wavelike behavior.</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904560" y="214783"/>
            <a:ext cx="953525" cy="648099"/>
          </a:xfrm>
          <a:prstGeom prst="rect">
            <a:avLst/>
          </a:prstGeom>
        </p:spPr>
      </p:pic>
    </p:spTree>
    <p:extLst>
      <p:ext uri="{BB962C8B-B14F-4D97-AF65-F5344CB8AC3E}">
        <p14:creationId xmlns:p14="http://schemas.microsoft.com/office/powerpoint/2010/main" val="21330933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23822" y="861284"/>
            <a:ext cx="6553200" cy="508000"/>
          </a:xfrm>
        </p:spPr>
        <p:txBody>
          <a:bodyPr>
            <a:noAutofit/>
          </a:bodyPr>
          <a:lstStyle/>
          <a:p>
            <a:pPr eaLnBrk="1" hangingPunct="1"/>
            <a:r>
              <a:rPr lang="en-US" sz="3200" b="1" dirty="0">
                <a:solidFill>
                  <a:srgbClr val="000090"/>
                </a:solidFill>
                <a:latin typeface="Arial" pitchFamily="-110" charset="0"/>
              </a:rPr>
              <a:t>Orbital relative energies </a:t>
            </a:r>
          </a:p>
        </p:txBody>
      </p:sp>
      <p:sp>
        <p:nvSpPr>
          <p:cNvPr id="22530" name="Rectangle 3"/>
          <p:cNvSpPr>
            <a:spLocks noGrp="1" noChangeArrowheads="1"/>
          </p:cNvSpPr>
          <p:nvPr>
            <p:ph idx="1"/>
          </p:nvPr>
        </p:nvSpPr>
        <p:spPr>
          <a:xfrm>
            <a:off x="136477" y="1677017"/>
            <a:ext cx="11641541" cy="4764726"/>
          </a:xfrm>
        </p:spPr>
        <p:txBody>
          <a:bodyPr>
            <a:normAutofit/>
          </a:bodyPr>
          <a:lstStyle/>
          <a:p>
            <a:pPr marL="342900" indent="-342900">
              <a:buClr>
                <a:schemeClr val="tx1"/>
              </a:buClr>
              <a:buFont typeface="Arial"/>
              <a:buChar char="•"/>
            </a:pPr>
            <a:endParaRPr lang="en-US" sz="2400" b="1" dirty="0"/>
          </a:p>
          <a:p>
            <a:pPr marL="342900" indent="-342900" algn="just">
              <a:buClr>
                <a:schemeClr val="tx1"/>
              </a:buClr>
              <a:buFont typeface="Arial"/>
              <a:buChar char="•"/>
            </a:pPr>
            <a:r>
              <a:rPr lang="en-US" sz="2400" dirty="0"/>
              <a:t>However, in atoms with more than one electron, this degeneracy is eliminated by electron–electron interactions.</a:t>
            </a:r>
          </a:p>
          <a:p>
            <a:pPr algn="just">
              <a:buClr>
                <a:schemeClr val="tx1"/>
              </a:buClr>
            </a:pPr>
            <a:endParaRPr lang="en-US" sz="2400" dirty="0"/>
          </a:p>
          <a:p>
            <a:pPr marL="53975" lvl="1" indent="4763" algn="just">
              <a:buClr>
                <a:schemeClr val="tx1"/>
              </a:buClr>
              <a:buFont typeface="Arial"/>
              <a:buChar char="•"/>
            </a:pPr>
            <a:r>
              <a:rPr lang="en-US" sz="2400" dirty="0" smtClean="0"/>
              <a:t>Orbitals, </a:t>
            </a:r>
            <a:r>
              <a:rPr lang="en-US" sz="2400" dirty="0"/>
              <a:t>that belong to different </a:t>
            </a:r>
            <a:r>
              <a:rPr lang="en-US" sz="2400" dirty="0" smtClean="0"/>
              <a:t>subshells, </a:t>
            </a:r>
            <a:r>
              <a:rPr lang="en-US" sz="2400" dirty="0"/>
              <a:t>have different energies.</a:t>
            </a:r>
          </a:p>
          <a:p>
            <a:pPr marL="53975" indent="4763" algn="just">
              <a:buClr>
                <a:schemeClr val="tx1"/>
              </a:buClr>
              <a:buFont typeface="Arial"/>
              <a:buChar char="•"/>
            </a:pPr>
            <a:endParaRPr lang="en-US" sz="2400" dirty="0"/>
          </a:p>
          <a:p>
            <a:pPr marL="53975" lvl="1" indent="4763" algn="just">
              <a:buClr>
                <a:schemeClr val="tx1"/>
              </a:buClr>
              <a:buFont typeface="Arial"/>
              <a:buChar char="•"/>
            </a:pPr>
            <a:r>
              <a:rPr lang="en-US" sz="2400" dirty="0"/>
              <a:t>Orbitals within the same </a:t>
            </a:r>
            <a:r>
              <a:rPr lang="en-US" sz="2400" dirty="0" smtClean="0"/>
              <a:t>subshells </a:t>
            </a:r>
            <a:r>
              <a:rPr lang="en-US" sz="2400" dirty="0"/>
              <a:t>are still </a:t>
            </a:r>
            <a:r>
              <a:rPr lang="en-US" sz="2400" b="1" i="1" dirty="0">
                <a:solidFill>
                  <a:srgbClr val="000090"/>
                </a:solidFill>
              </a:rPr>
              <a:t>degenerate</a:t>
            </a:r>
            <a:r>
              <a:rPr lang="en-US" sz="2400" dirty="0"/>
              <a:t> and have the same energy.</a:t>
            </a:r>
            <a:endParaRPr lang="en-US" sz="2400" b="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92024" y="644755"/>
            <a:ext cx="1226434" cy="833592"/>
          </a:xfrm>
          <a:prstGeom prst="rect">
            <a:avLst/>
          </a:prstGeom>
        </p:spPr>
      </p:pic>
    </p:spTree>
    <p:extLst>
      <p:ext uri="{BB962C8B-B14F-4D97-AF65-F5344CB8AC3E}">
        <p14:creationId xmlns:p14="http://schemas.microsoft.com/office/powerpoint/2010/main" val="356123981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556681" cy="659535"/>
          </a:xfrm>
        </p:spPr>
        <p:txBody>
          <a:bodyPr/>
          <a:lstStyle/>
          <a:p>
            <a:r>
              <a:rPr lang="en-US" dirty="0"/>
              <a:t>Figure </a:t>
            </a:r>
            <a:r>
              <a:rPr lang="en-US" dirty="0" smtClean="0"/>
              <a:t>6.23</a:t>
            </a:r>
            <a:endParaRPr lang="en-US" dirty="0"/>
          </a:p>
        </p:txBody>
      </p:sp>
      <p:pic>
        <p:nvPicPr>
          <p:cNvPr id="2" name="Picture Placeholder 1" descr="CNX_Chem_06_03_subshell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030" b="-9030"/>
          <a:stretch>
            <a:fillRect/>
          </a:stretch>
        </p:blipFill>
        <p:spPr>
          <a:xfrm>
            <a:off x="378166" y="1158750"/>
            <a:ext cx="10719028" cy="4653078"/>
          </a:xfrm>
        </p:spPr>
      </p:pic>
      <p:sp>
        <p:nvSpPr>
          <p:cNvPr id="7" name="Text Placeholder 6"/>
          <p:cNvSpPr>
            <a:spLocks noGrp="1"/>
          </p:cNvSpPr>
          <p:nvPr>
            <p:ph type="body" sz="quarter" idx="14"/>
          </p:nvPr>
        </p:nvSpPr>
        <p:spPr>
          <a:xfrm>
            <a:off x="609600" y="5811953"/>
            <a:ext cx="11440794" cy="583191"/>
          </a:xfrm>
        </p:spPr>
        <p:txBody>
          <a:bodyPr>
            <a:normAutofit/>
          </a:bodyPr>
          <a:lstStyle/>
          <a:p>
            <a:r>
              <a:rPr lang="en-US" sz="2400" dirty="0"/>
              <a:t>The chart shows the energies of electron orbitals in a multi-electron atom.</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34556" y="350673"/>
            <a:ext cx="1179818" cy="801908"/>
          </a:xfrm>
          <a:prstGeom prst="rect">
            <a:avLst/>
          </a:prstGeom>
        </p:spPr>
      </p:pic>
    </p:spTree>
    <p:extLst>
      <p:ext uri="{BB962C8B-B14F-4D97-AF65-F5344CB8AC3E}">
        <p14:creationId xmlns:p14="http://schemas.microsoft.com/office/powerpoint/2010/main" val="374318693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7595" y="509719"/>
            <a:ext cx="6553200" cy="508000"/>
          </a:xfrm>
        </p:spPr>
        <p:txBody>
          <a:bodyPr>
            <a:noAutofit/>
          </a:bodyPr>
          <a:lstStyle/>
          <a:p>
            <a:pPr eaLnBrk="1" hangingPunct="1"/>
            <a:r>
              <a:rPr lang="en-US" sz="3200" b="1" dirty="0">
                <a:solidFill>
                  <a:srgbClr val="000090"/>
                </a:solidFill>
                <a:latin typeface="Arial" pitchFamily="-110" charset="0"/>
              </a:rPr>
              <a:t>spin quantum number</a:t>
            </a:r>
          </a:p>
        </p:txBody>
      </p:sp>
      <p:sp>
        <p:nvSpPr>
          <p:cNvPr id="22530" name="Rectangle 3"/>
          <p:cNvSpPr>
            <a:spLocks noGrp="1" noChangeArrowheads="1"/>
          </p:cNvSpPr>
          <p:nvPr>
            <p:ph idx="1"/>
          </p:nvPr>
        </p:nvSpPr>
        <p:spPr>
          <a:xfrm>
            <a:off x="518615" y="1332638"/>
            <a:ext cx="10754435" cy="5013570"/>
          </a:xfrm>
        </p:spPr>
        <p:txBody>
          <a:bodyPr>
            <a:normAutofit/>
          </a:bodyPr>
          <a:lstStyle/>
          <a:p>
            <a:pPr>
              <a:buClr>
                <a:schemeClr val="tx1"/>
              </a:buClr>
            </a:pPr>
            <a:endParaRPr lang="en-US" sz="2400" b="1" dirty="0">
              <a:latin typeface="Arial" pitchFamily="-110" charset="0"/>
            </a:endParaRPr>
          </a:p>
          <a:p>
            <a:pPr algn="just">
              <a:buClr>
                <a:schemeClr val="tx1"/>
              </a:buClr>
              <a:buFont typeface="Arial"/>
              <a:buChar char="•"/>
            </a:pPr>
            <a:r>
              <a:rPr lang="en-US" sz="2400" b="1" i="1" dirty="0">
                <a:solidFill>
                  <a:srgbClr val="000090"/>
                </a:solidFill>
              </a:rPr>
              <a:t> </a:t>
            </a:r>
            <a:r>
              <a:rPr lang="en-US" sz="2400" dirty="0"/>
              <a:t>The first three quantum numbers, </a:t>
            </a:r>
            <a:r>
              <a:rPr lang="en-US" sz="2400" i="1" dirty="0"/>
              <a:t>n</a:t>
            </a:r>
            <a:r>
              <a:rPr lang="en-US" sz="2400" dirty="0"/>
              <a:t>, </a:t>
            </a:r>
            <a:r>
              <a:rPr lang="en-US" sz="2400" i="1" dirty="0"/>
              <a:t>l</a:t>
            </a:r>
            <a:r>
              <a:rPr lang="en-US" sz="2400" dirty="0"/>
              <a:t>, and </a:t>
            </a:r>
            <a:r>
              <a:rPr lang="en-US" sz="2400" i="1" dirty="0"/>
              <a:t>m</a:t>
            </a:r>
            <a:r>
              <a:rPr lang="en-US" sz="2400" i="1" baseline="-25000" dirty="0"/>
              <a:t>l</a:t>
            </a:r>
            <a:r>
              <a:rPr lang="en-US" sz="2400" dirty="0"/>
              <a:t>, define the region of </a:t>
            </a:r>
            <a:r>
              <a:rPr lang="en-US" sz="2400" dirty="0" smtClean="0"/>
              <a:t>space, </a:t>
            </a:r>
            <a:r>
              <a:rPr lang="en-US" sz="2400" dirty="0"/>
              <a:t>where an electron is most likely to be located.</a:t>
            </a:r>
          </a:p>
          <a:p>
            <a:pPr algn="just">
              <a:buClr>
                <a:schemeClr val="tx1"/>
              </a:buClr>
              <a:buFont typeface="Arial"/>
              <a:buChar char="•"/>
            </a:pPr>
            <a:endParaRPr lang="en-US" sz="2400" dirty="0"/>
          </a:p>
          <a:p>
            <a:pPr algn="just">
              <a:buClr>
                <a:schemeClr val="tx1"/>
              </a:buClr>
              <a:buFont typeface="Arial"/>
              <a:buChar char="•"/>
            </a:pPr>
            <a:r>
              <a:rPr lang="en-US" sz="2400" dirty="0"/>
              <a:t> The electron spin is a different kind of property.</a:t>
            </a:r>
          </a:p>
          <a:p>
            <a:pPr algn="just">
              <a:buClr>
                <a:schemeClr val="tx1"/>
              </a:buClr>
              <a:buFont typeface="Arial"/>
              <a:buChar char="•"/>
            </a:pPr>
            <a:endParaRPr lang="en-US" sz="2400" dirty="0"/>
          </a:p>
          <a:p>
            <a:pPr algn="just">
              <a:buClr>
                <a:schemeClr val="tx1"/>
              </a:buClr>
              <a:buFont typeface="Arial"/>
              <a:buChar char="•"/>
            </a:pPr>
            <a:r>
              <a:rPr lang="en-US" sz="2400" dirty="0"/>
              <a:t> Electron spin describes an intrinsic electron “rotation” or “spinning”.</a:t>
            </a:r>
          </a:p>
          <a:p>
            <a:pPr algn="just">
              <a:buClr>
                <a:schemeClr val="tx1"/>
              </a:buClr>
              <a:buFont typeface="Arial"/>
              <a:buChar char="•"/>
            </a:pPr>
            <a:endParaRPr lang="en-US" sz="2400" dirty="0"/>
          </a:p>
          <a:p>
            <a:pPr algn="just">
              <a:buClr>
                <a:schemeClr val="tx1"/>
              </a:buClr>
              <a:buFont typeface="Arial"/>
              <a:buChar char="•"/>
            </a:pPr>
            <a:r>
              <a:rPr lang="en-US" sz="2400" dirty="0"/>
              <a:t> An electron can only “spin” in one of two quantized states.   </a:t>
            </a:r>
          </a:p>
          <a:p>
            <a:pPr>
              <a:buClr>
                <a:schemeClr val="tx1"/>
              </a:buClr>
            </a:pP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15596" y="509719"/>
            <a:ext cx="1226434" cy="833592"/>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09684" y="807551"/>
            <a:ext cx="6553200" cy="508000"/>
          </a:xfrm>
        </p:spPr>
        <p:txBody>
          <a:bodyPr>
            <a:noAutofit/>
          </a:bodyPr>
          <a:lstStyle/>
          <a:p>
            <a:pPr eaLnBrk="1" hangingPunct="1"/>
            <a:r>
              <a:rPr lang="en-US" sz="3200" b="1" dirty="0">
                <a:solidFill>
                  <a:srgbClr val="000090"/>
                </a:solidFill>
                <a:latin typeface="Arial" pitchFamily="-110" charset="0"/>
              </a:rPr>
              <a:t>spin quantum number</a:t>
            </a:r>
          </a:p>
        </p:txBody>
      </p:sp>
      <p:sp>
        <p:nvSpPr>
          <p:cNvPr id="22530" name="Rectangle 3"/>
          <p:cNvSpPr>
            <a:spLocks noGrp="1" noChangeArrowheads="1"/>
          </p:cNvSpPr>
          <p:nvPr>
            <p:ph idx="1"/>
          </p:nvPr>
        </p:nvSpPr>
        <p:spPr>
          <a:xfrm>
            <a:off x="709684" y="1578299"/>
            <a:ext cx="10617957" cy="4576842"/>
          </a:xfrm>
        </p:spPr>
        <p:txBody>
          <a:bodyPr>
            <a:normAutofit/>
          </a:bodyPr>
          <a:lstStyle/>
          <a:p>
            <a:pPr>
              <a:buClr>
                <a:schemeClr val="tx1"/>
              </a:buClr>
            </a:pPr>
            <a:endParaRPr lang="en-US" sz="2400" b="1" dirty="0">
              <a:latin typeface="Arial" pitchFamily="-110" charset="0"/>
            </a:endParaRPr>
          </a:p>
          <a:p>
            <a:pPr algn="just">
              <a:buClr>
                <a:schemeClr val="tx1"/>
              </a:buClr>
              <a:buFont typeface="Arial"/>
              <a:buChar char="•"/>
            </a:pPr>
            <a:r>
              <a:rPr lang="en-US" sz="2400" b="1" i="1" dirty="0">
                <a:solidFill>
                  <a:srgbClr val="000090"/>
                </a:solidFill>
              </a:rPr>
              <a:t> </a:t>
            </a:r>
            <a:r>
              <a:rPr lang="en-US" sz="2400" dirty="0"/>
              <a:t>The </a:t>
            </a:r>
            <a:r>
              <a:rPr lang="en-US" sz="2400" b="1" i="1" dirty="0">
                <a:solidFill>
                  <a:srgbClr val="000090"/>
                </a:solidFill>
              </a:rPr>
              <a:t>spin quantum number, </a:t>
            </a:r>
            <a:r>
              <a:rPr lang="en-US" sz="2400" b="1" i="1" dirty="0" err="1">
                <a:solidFill>
                  <a:srgbClr val="000090"/>
                </a:solidFill>
              </a:rPr>
              <a:t>m</a:t>
            </a:r>
            <a:r>
              <a:rPr lang="en-US" sz="2400" b="1" i="1" baseline="-25000" dirty="0" err="1">
                <a:solidFill>
                  <a:srgbClr val="000090"/>
                </a:solidFill>
              </a:rPr>
              <a:t>s</a:t>
            </a:r>
            <a:r>
              <a:rPr lang="en-US" sz="2400" b="1" i="1" dirty="0">
                <a:solidFill>
                  <a:srgbClr val="000090"/>
                </a:solidFill>
              </a:rPr>
              <a:t>, </a:t>
            </a:r>
            <a:r>
              <a:rPr lang="en-US" sz="2400" dirty="0"/>
              <a:t>describes the two possible states. </a:t>
            </a:r>
          </a:p>
          <a:p>
            <a:pPr algn="just">
              <a:buClr>
                <a:schemeClr val="tx1"/>
              </a:buClr>
              <a:buFont typeface="Arial"/>
              <a:buChar char="•"/>
            </a:pPr>
            <a:endParaRPr lang="en-US" sz="2400" dirty="0"/>
          </a:p>
          <a:p>
            <a:pPr algn="just">
              <a:buClr>
                <a:schemeClr val="tx1"/>
              </a:buClr>
              <a:buFont typeface="Arial"/>
              <a:buChar char="•"/>
            </a:pPr>
            <a:r>
              <a:rPr lang="en-US" sz="2400" dirty="0"/>
              <a:t> </a:t>
            </a:r>
            <a:r>
              <a:rPr lang="en-US" sz="2400" dirty="0" err="1"/>
              <a:t>m</a:t>
            </a:r>
            <a:r>
              <a:rPr lang="en-US" sz="2400" baseline="-25000" dirty="0" err="1"/>
              <a:t>s</a:t>
            </a:r>
            <a:r>
              <a:rPr lang="en-US" sz="2400" dirty="0"/>
              <a:t> = +½ or </a:t>
            </a:r>
            <a:r>
              <a:rPr lang="mr-IN" sz="2400" dirty="0"/>
              <a:t>–</a:t>
            </a:r>
            <a:r>
              <a:rPr lang="en-US" sz="2400" dirty="0"/>
              <a:t>½ </a:t>
            </a:r>
          </a:p>
          <a:p>
            <a:pPr algn="just">
              <a:buClr>
                <a:schemeClr val="tx1"/>
              </a:buClr>
              <a:buFont typeface="Arial"/>
              <a:buChar char="•"/>
            </a:pPr>
            <a:endParaRPr lang="en-US" sz="2400" dirty="0"/>
          </a:p>
          <a:p>
            <a:pPr algn="just">
              <a:buClr>
                <a:schemeClr val="tx1"/>
              </a:buClr>
              <a:buFont typeface="Arial"/>
              <a:buChar char="•"/>
            </a:pPr>
            <a:r>
              <a:rPr lang="en-US" sz="2400" dirty="0"/>
              <a:t> Any electron, regardless of the atomic orbital it is located in, can only have one of those two values of the </a:t>
            </a:r>
            <a:r>
              <a:rPr lang="en-US" sz="2400" b="1" i="1" dirty="0">
                <a:solidFill>
                  <a:srgbClr val="000090"/>
                </a:solidFill>
              </a:rPr>
              <a:t>spin quantum number.</a:t>
            </a:r>
          </a:p>
          <a:p>
            <a:pPr>
              <a:buClr>
                <a:schemeClr val="tx1"/>
              </a:buClr>
            </a:pP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01207" y="644755"/>
            <a:ext cx="1226434" cy="833592"/>
          </a:xfrm>
          <a:prstGeom prst="rect">
            <a:avLst/>
          </a:prstGeom>
        </p:spPr>
      </p:pic>
    </p:spTree>
    <p:extLst>
      <p:ext uri="{BB962C8B-B14F-4D97-AF65-F5344CB8AC3E}">
        <p14:creationId xmlns:p14="http://schemas.microsoft.com/office/powerpoint/2010/main" val="328913700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433851" cy="659535"/>
          </a:xfrm>
        </p:spPr>
        <p:txBody>
          <a:bodyPr/>
          <a:lstStyle/>
          <a:p>
            <a:r>
              <a:rPr lang="en-US" dirty="0"/>
              <a:t>Figure </a:t>
            </a:r>
            <a:r>
              <a:rPr lang="en-US" dirty="0" smtClean="0"/>
              <a:t>6.24</a:t>
            </a:r>
            <a:endParaRPr lang="en-US" dirty="0"/>
          </a:p>
        </p:txBody>
      </p:sp>
      <p:pic>
        <p:nvPicPr>
          <p:cNvPr id="2" name="Picture Placeholder 1" descr="CNX_Chem_06_03_eSpin.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072" r="-10072"/>
          <a:stretch>
            <a:fillRect/>
          </a:stretch>
        </p:blipFill>
        <p:spPr>
          <a:xfrm>
            <a:off x="1676145" y="1366226"/>
            <a:ext cx="8906283" cy="3866174"/>
          </a:xfrm>
        </p:spPr>
      </p:pic>
      <p:sp>
        <p:nvSpPr>
          <p:cNvPr id="7" name="Text Placeholder 6"/>
          <p:cNvSpPr>
            <a:spLocks noGrp="1"/>
          </p:cNvSpPr>
          <p:nvPr>
            <p:ph type="body" sz="quarter" idx="14"/>
          </p:nvPr>
        </p:nvSpPr>
        <p:spPr>
          <a:xfrm>
            <a:off x="1981199" y="5719760"/>
            <a:ext cx="8062912" cy="1166382"/>
          </a:xfrm>
        </p:spPr>
        <p:txBody>
          <a:bodyPr>
            <a:normAutofit/>
          </a:bodyPr>
          <a:lstStyle/>
          <a:p>
            <a:r>
              <a:rPr lang="en-US" dirty="0"/>
              <a:t>Electrons with spin values </a:t>
            </a:r>
            <a:r>
              <a:rPr lang="en-US" dirty="0" smtClean="0"/>
              <a:t>±½  in </a:t>
            </a:r>
            <a:r>
              <a:rPr lang="en-US" dirty="0"/>
              <a:t>an external magnetic field.</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41327"/>
            <a:ext cx="1051734" cy="751709"/>
          </a:xfrm>
          <a:prstGeom prst="rect">
            <a:avLst/>
          </a:prstGeom>
        </p:spPr>
      </p:pic>
    </p:spTree>
    <p:extLst>
      <p:ext uri="{BB962C8B-B14F-4D97-AF65-F5344CB8AC3E}">
        <p14:creationId xmlns:p14="http://schemas.microsoft.com/office/powerpoint/2010/main" val="142150873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68740" y="755878"/>
            <a:ext cx="8032365" cy="508000"/>
          </a:xfrm>
        </p:spPr>
        <p:txBody>
          <a:bodyPr>
            <a:noAutofit/>
          </a:bodyPr>
          <a:lstStyle/>
          <a:p>
            <a:pPr eaLnBrk="1" hangingPunct="1"/>
            <a:r>
              <a:rPr lang="en-US" sz="3200" b="1" dirty="0">
                <a:solidFill>
                  <a:srgbClr val="000090"/>
                </a:solidFill>
                <a:latin typeface="Arial" pitchFamily="-110" charset="0"/>
              </a:rPr>
              <a:t>The </a:t>
            </a:r>
            <a:r>
              <a:rPr lang="en-US" sz="3200" b="1" dirty="0" err="1">
                <a:solidFill>
                  <a:srgbClr val="000090"/>
                </a:solidFill>
                <a:latin typeface="Arial" pitchFamily="-110" charset="0"/>
              </a:rPr>
              <a:t>pauli</a:t>
            </a:r>
            <a:r>
              <a:rPr lang="en-US" sz="3200" b="1" dirty="0">
                <a:solidFill>
                  <a:srgbClr val="000090"/>
                </a:solidFill>
                <a:latin typeface="Arial" pitchFamily="-110" charset="0"/>
              </a:rPr>
              <a:t> exclusion principle</a:t>
            </a:r>
          </a:p>
        </p:txBody>
      </p:sp>
      <p:sp>
        <p:nvSpPr>
          <p:cNvPr id="22530" name="Rectangle 3"/>
          <p:cNvSpPr>
            <a:spLocks noGrp="1" noChangeArrowheads="1"/>
          </p:cNvSpPr>
          <p:nvPr>
            <p:ph idx="1"/>
          </p:nvPr>
        </p:nvSpPr>
        <p:spPr>
          <a:xfrm>
            <a:off x="668740" y="1447280"/>
            <a:ext cx="11095629" cy="5008111"/>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An electron in an atom is completely described by four quantum numbers: </a:t>
            </a:r>
            <a:r>
              <a:rPr lang="en-US" sz="2400" i="1" dirty="0"/>
              <a:t>n</a:t>
            </a:r>
            <a:r>
              <a:rPr lang="en-US" sz="2400" dirty="0"/>
              <a:t>, </a:t>
            </a:r>
            <a:r>
              <a:rPr lang="en-US" sz="2400" i="1" dirty="0"/>
              <a:t>l</a:t>
            </a:r>
            <a:r>
              <a:rPr lang="en-US" sz="2400" dirty="0"/>
              <a:t>, </a:t>
            </a:r>
            <a:r>
              <a:rPr lang="en-US" sz="2400" i="1" dirty="0"/>
              <a:t>m</a:t>
            </a:r>
            <a:r>
              <a:rPr lang="en-US" sz="2400" i="1" baseline="-25000" dirty="0"/>
              <a:t>l</a:t>
            </a:r>
            <a:r>
              <a:rPr lang="en-US" sz="2400" dirty="0"/>
              <a:t>, and </a:t>
            </a:r>
            <a:r>
              <a:rPr lang="en-US" sz="2400" i="1" dirty="0" err="1"/>
              <a:t>m</a:t>
            </a:r>
            <a:r>
              <a:rPr lang="en-US" sz="2400" i="1" baseline="-25000" dirty="0" err="1"/>
              <a:t>s</a:t>
            </a:r>
            <a:r>
              <a:rPr lang="en-US" sz="2400" dirty="0" err="1"/>
              <a:t>.</a:t>
            </a:r>
            <a:endParaRPr lang="en-US" sz="2400" dirty="0"/>
          </a:p>
          <a:p>
            <a:pPr>
              <a:buClr>
                <a:schemeClr val="tx1"/>
              </a:buClr>
              <a:buFont typeface="Arial"/>
              <a:buChar char="•"/>
            </a:pPr>
            <a:endParaRPr lang="en-US" sz="2400" b="1" i="1" dirty="0">
              <a:solidFill>
                <a:srgbClr val="000090"/>
              </a:solidFill>
            </a:endParaRPr>
          </a:p>
          <a:p>
            <a:pPr>
              <a:buClr>
                <a:schemeClr val="tx1"/>
              </a:buClr>
              <a:buFont typeface="Arial"/>
              <a:buChar char="•"/>
            </a:pPr>
            <a:r>
              <a:rPr lang="en-US" sz="2400" dirty="0"/>
              <a:t> Wolfgang Pauli, an Austrian physicist, formulated a general principle.</a:t>
            </a:r>
          </a:p>
          <a:p>
            <a:pPr>
              <a:buClr>
                <a:schemeClr val="tx1"/>
              </a:buClr>
              <a:buFont typeface="Arial"/>
              <a:buChar char="•"/>
            </a:pPr>
            <a:endParaRPr lang="en-US" sz="2400" b="1" i="1" dirty="0">
              <a:solidFill>
                <a:srgbClr val="000090"/>
              </a:solidFill>
            </a:endParaRPr>
          </a:p>
          <a:p>
            <a:pPr>
              <a:buClr>
                <a:schemeClr val="tx1"/>
              </a:buClr>
              <a:buFont typeface="Arial"/>
              <a:buChar char="•"/>
            </a:pPr>
            <a:r>
              <a:rPr lang="en-US" sz="2400" b="1" i="1" dirty="0">
                <a:solidFill>
                  <a:srgbClr val="000090"/>
                </a:solidFill>
              </a:rPr>
              <a:t> The Pauli Exclusion Principle: </a:t>
            </a:r>
            <a:r>
              <a:rPr lang="en-US" sz="2400" i="1" dirty="0"/>
              <a:t>No two electrons in the same atom can have exactly the same set of all four quantum numbers. </a:t>
            </a: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37935" y="593082"/>
            <a:ext cx="1226434" cy="833592"/>
          </a:xfrm>
          <a:prstGeom prst="rect">
            <a:avLst/>
          </a:prstGeom>
        </p:spPr>
      </p:pic>
    </p:spTree>
    <p:extLst>
      <p:ext uri="{BB962C8B-B14F-4D97-AF65-F5344CB8AC3E}">
        <p14:creationId xmlns:p14="http://schemas.microsoft.com/office/powerpoint/2010/main" val="68188476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23081" y="385276"/>
            <a:ext cx="8141547" cy="508000"/>
          </a:xfrm>
        </p:spPr>
        <p:txBody>
          <a:bodyPr>
            <a:noAutofit/>
          </a:bodyPr>
          <a:lstStyle/>
          <a:p>
            <a:pPr eaLnBrk="1" hangingPunct="1"/>
            <a:r>
              <a:rPr lang="en-US" sz="3200" b="1" dirty="0">
                <a:solidFill>
                  <a:srgbClr val="000090"/>
                </a:solidFill>
                <a:latin typeface="Arial" pitchFamily="-110" charset="0"/>
              </a:rPr>
              <a:t>The </a:t>
            </a:r>
            <a:r>
              <a:rPr lang="en-US" sz="3200" b="1" dirty="0" err="1">
                <a:solidFill>
                  <a:srgbClr val="000090"/>
                </a:solidFill>
                <a:latin typeface="Arial" pitchFamily="-110" charset="0"/>
              </a:rPr>
              <a:t>pauli</a:t>
            </a:r>
            <a:r>
              <a:rPr lang="en-US" sz="3200" b="1" dirty="0">
                <a:solidFill>
                  <a:srgbClr val="000090"/>
                </a:solidFill>
                <a:latin typeface="Arial" pitchFamily="-110" charset="0"/>
              </a:rPr>
              <a:t> exclusion principle</a:t>
            </a:r>
          </a:p>
        </p:txBody>
      </p:sp>
      <p:sp>
        <p:nvSpPr>
          <p:cNvPr id="22530" name="Rectangle 3"/>
          <p:cNvSpPr>
            <a:spLocks noGrp="1" noChangeArrowheads="1"/>
          </p:cNvSpPr>
          <p:nvPr>
            <p:ph idx="1"/>
          </p:nvPr>
        </p:nvSpPr>
        <p:spPr>
          <a:xfrm>
            <a:off x="423081" y="893276"/>
            <a:ext cx="11436823" cy="5403896"/>
          </a:xfrm>
        </p:spPr>
        <p:txBody>
          <a:bodyPr>
            <a:normAutofit/>
          </a:bodyPr>
          <a:lstStyle/>
          <a:p>
            <a:pPr>
              <a:buClr>
                <a:schemeClr val="tx1"/>
              </a:buClr>
            </a:pPr>
            <a:endParaRPr lang="en-US" sz="2400" b="1" dirty="0">
              <a:latin typeface="Arial" pitchFamily="-110" charset="0"/>
            </a:endParaRPr>
          </a:p>
          <a:p>
            <a:pPr algn="just">
              <a:buClr>
                <a:schemeClr val="tx1"/>
              </a:buClr>
              <a:buFont typeface="Arial"/>
              <a:buChar char="•"/>
            </a:pPr>
            <a:r>
              <a:rPr lang="en-US" sz="2400" b="1" i="1" dirty="0">
                <a:solidFill>
                  <a:srgbClr val="000090"/>
                </a:solidFill>
              </a:rPr>
              <a:t> </a:t>
            </a:r>
            <a:r>
              <a:rPr lang="en-US" sz="2400" dirty="0"/>
              <a:t>Electrons can share the same orbital (the same set of quantum numbers </a:t>
            </a:r>
            <a:r>
              <a:rPr lang="en-US" sz="2400" i="1" dirty="0"/>
              <a:t>n</a:t>
            </a:r>
            <a:r>
              <a:rPr lang="en-US" sz="2400" dirty="0"/>
              <a:t>, </a:t>
            </a:r>
            <a:r>
              <a:rPr lang="en-US" sz="2400" i="1" dirty="0"/>
              <a:t>l</a:t>
            </a:r>
            <a:r>
              <a:rPr lang="en-US" sz="2400" dirty="0"/>
              <a:t>, and </a:t>
            </a:r>
            <a:r>
              <a:rPr lang="en-US" sz="2400" i="1" dirty="0"/>
              <a:t>m</a:t>
            </a:r>
            <a:r>
              <a:rPr lang="en-US" sz="2400" i="1" baseline="-25000" dirty="0"/>
              <a:t>l</a:t>
            </a:r>
            <a:r>
              <a:rPr lang="en-US" sz="2400" dirty="0"/>
              <a:t>). </a:t>
            </a:r>
          </a:p>
          <a:p>
            <a:pPr algn="just">
              <a:buClr>
                <a:schemeClr val="tx1"/>
              </a:buClr>
            </a:pPr>
            <a:endParaRPr lang="en-US" sz="2400" dirty="0"/>
          </a:p>
          <a:p>
            <a:pPr algn="just">
              <a:buClr>
                <a:schemeClr val="tx1"/>
              </a:buClr>
              <a:buFont typeface="Arial"/>
              <a:buChar char="•"/>
            </a:pPr>
            <a:r>
              <a:rPr lang="en-US" sz="2400" dirty="0"/>
              <a:t> But only if they have different </a:t>
            </a:r>
            <a:r>
              <a:rPr lang="en-US" sz="2400" i="1" dirty="0" err="1"/>
              <a:t>m</a:t>
            </a:r>
            <a:r>
              <a:rPr lang="en-US" sz="2400" i="1" baseline="-25000" dirty="0" err="1"/>
              <a:t>s</a:t>
            </a:r>
            <a:r>
              <a:rPr lang="en-US" sz="2400" dirty="0"/>
              <a:t> numbers. </a:t>
            </a:r>
          </a:p>
          <a:p>
            <a:pPr algn="just">
              <a:buClr>
                <a:schemeClr val="tx1"/>
              </a:buClr>
              <a:buFont typeface="Arial"/>
              <a:buChar char="•"/>
            </a:pPr>
            <a:endParaRPr lang="en-US" sz="2400" dirty="0"/>
          </a:p>
          <a:p>
            <a:pPr algn="just">
              <a:buClr>
                <a:schemeClr val="tx1"/>
              </a:buClr>
              <a:buFont typeface="Arial"/>
              <a:buChar char="•"/>
            </a:pPr>
            <a:r>
              <a:rPr lang="en-US" sz="2400" dirty="0"/>
              <a:t> Since the spin quantum number can only have two values (± ½), </a:t>
            </a:r>
            <a:r>
              <a:rPr lang="en-US" sz="2400" b="1" i="1" dirty="0">
                <a:solidFill>
                  <a:srgbClr val="000090"/>
                </a:solidFill>
              </a:rPr>
              <a:t>no more than two electrons can occupy the same orbital.</a:t>
            </a:r>
          </a:p>
          <a:p>
            <a:pPr algn="just">
              <a:buClr>
                <a:schemeClr val="tx1"/>
              </a:buClr>
            </a:pPr>
            <a:endParaRPr lang="en-US" sz="2400" dirty="0"/>
          </a:p>
          <a:p>
            <a:pPr algn="just">
              <a:buClr>
                <a:schemeClr val="tx1"/>
              </a:buClr>
              <a:buFont typeface="Arial"/>
              <a:buChar char="•"/>
            </a:pPr>
            <a:r>
              <a:rPr lang="en-US" sz="2400" dirty="0"/>
              <a:t> </a:t>
            </a:r>
            <a:r>
              <a:rPr lang="en-US" sz="2400" b="1" i="1" dirty="0">
                <a:solidFill>
                  <a:srgbClr val="000090"/>
                </a:solidFill>
              </a:rPr>
              <a:t>If two electrons are located in the same orbital, they must have opposite spins.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33470" y="229438"/>
            <a:ext cx="1226434" cy="833592"/>
          </a:xfrm>
          <a:prstGeom prst="rect">
            <a:avLst/>
          </a:prstGeom>
        </p:spPr>
      </p:pic>
    </p:spTree>
    <p:extLst>
      <p:ext uri="{BB962C8B-B14F-4D97-AF65-F5344CB8AC3E}">
        <p14:creationId xmlns:p14="http://schemas.microsoft.com/office/powerpoint/2010/main" val="73042631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09433" y="755878"/>
            <a:ext cx="8291672" cy="508000"/>
          </a:xfrm>
        </p:spPr>
        <p:txBody>
          <a:bodyPr>
            <a:noAutofit/>
          </a:bodyPr>
          <a:lstStyle/>
          <a:p>
            <a:pPr eaLnBrk="1" hangingPunct="1"/>
            <a:r>
              <a:rPr lang="en-US" sz="3200" b="1" dirty="0">
                <a:solidFill>
                  <a:srgbClr val="000090"/>
                </a:solidFill>
                <a:latin typeface="Arial" pitchFamily="-110" charset="0"/>
              </a:rPr>
              <a:t>Summary of quantum numbers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39305" y="593082"/>
            <a:ext cx="1226434" cy="833592"/>
          </a:xfrm>
          <a:prstGeom prst="rect">
            <a:avLst/>
          </a:prstGeom>
        </p:spPr>
      </p:pic>
      <p:pic>
        <p:nvPicPr>
          <p:cNvPr id="2" name="Picture 1"/>
          <p:cNvPicPr>
            <a:picLocks noChangeAspect="1"/>
          </p:cNvPicPr>
          <p:nvPr/>
        </p:nvPicPr>
        <p:blipFill>
          <a:blip r:embed="rId3"/>
          <a:stretch>
            <a:fillRect/>
          </a:stretch>
        </p:blipFill>
        <p:spPr>
          <a:xfrm>
            <a:off x="167061" y="1810361"/>
            <a:ext cx="11678948" cy="4317483"/>
          </a:xfrm>
          <a:prstGeom prst="rect">
            <a:avLst/>
          </a:prstGeom>
        </p:spPr>
      </p:pic>
    </p:spTree>
    <p:extLst>
      <p:ext uri="{BB962C8B-B14F-4D97-AF65-F5344CB8AC3E}">
        <p14:creationId xmlns:p14="http://schemas.microsoft.com/office/powerpoint/2010/main" val="350681506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6" y="297267"/>
            <a:ext cx="8452513" cy="1000364"/>
          </a:xfrm>
        </p:spPr>
        <p:txBody>
          <a:bodyPr>
            <a:noAutofit/>
          </a:bodyPr>
          <a:lstStyle/>
          <a:p>
            <a:r>
              <a:rPr lang="en-US" sz="2800" b="1" dirty="0">
                <a:solidFill>
                  <a:srgbClr val="000090"/>
                </a:solidFill>
                <a:latin typeface="Arial" pitchFamily="-110" charset="0"/>
              </a:rPr>
              <a:t>6.4 electronic structure of atoms (electron configurations)</a:t>
            </a:r>
            <a:endParaRPr lang="en-US" sz="2800" dirty="0"/>
          </a:p>
        </p:txBody>
      </p:sp>
      <p:sp>
        <p:nvSpPr>
          <p:cNvPr id="3" name="Content Placeholder 2"/>
          <p:cNvSpPr>
            <a:spLocks noGrp="1"/>
          </p:cNvSpPr>
          <p:nvPr>
            <p:ph idx="1"/>
          </p:nvPr>
        </p:nvSpPr>
        <p:spPr>
          <a:xfrm>
            <a:off x="177421" y="1752601"/>
            <a:ext cx="11600597" cy="4373563"/>
          </a:xfrm>
        </p:spPr>
        <p:txBody>
          <a:bodyPr>
            <a:normAutofit/>
          </a:bodyPr>
          <a:lstStyle/>
          <a:p>
            <a:pPr algn="just"/>
            <a:r>
              <a:rPr lang="en-US" sz="2800" dirty="0"/>
              <a:t>By the end of this section, you will be able to:</a:t>
            </a:r>
          </a:p>
          <a:p>
            <a:pPr marL="627063" algn="just"/>
            <a:r>
              <a:rPr lang="en-US" sz="2800" dirty="0"/>
              <a:t>• Derive the predicted ground-state electron configurations of </a:t>
            </a:r>
            <a:r>
              <a:rPr lang="en-US" sz="2800" dirty="0" smtClean="0"/>
              <a:t>atoms;</a:t>
            </a:r>
            <a:endParaRPr lang="en-US" sz="2800" dirty="0"/>
          </a:p>
          <a:p>
            <a:pPr marL="627063" algn="just"/>
            <a:r>
              <a:rPr lang="en-US" sz="2800" dirty="0"/>
              <a:t>• Identify and explain exceptions to predicted electron configurations for atoms and </a:t>
            </a:r>
            <a:r>
              <a:rPr lang="en-US" sz="2800" dirty="0" smtClean="0"/>
              <a:t>ions;</a:t>
            </a:r>
            <a:endParaRPr lang="en-US" sz="2800" dirty="0"/>
          </a:p>
          <a:p>
            <a:pPr marL="627063" algn="just"/>
            <a:r>
              <a:rPr lang="en-US" sz="2800" dirty="0"/>
              <a:t>• Relate electron configurations to element classifications in the periodic </a:t>
            </a:r>
            <a:r>
              <a:rPr lang="en-US" sz="2800" dirty="0" smtClean="0"/>
              <a:t>table.</a:t>
            </a:r>
            <a:endParaRPr lang="en-US" sz="28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56383" y="380653"/>
            <a:ext cx="1226434" cy="833592"/>
          </a:xfrm>
          <a:prstGeom prst="rect">
            <a:avLst/>
          </a:prstGeom>
        </p:spPr>
      </p:pic>
    </p:spTree>
    <p:extLst>
      <p:ext uri="{BB962C8B-B14F-4D97-AF65-F5344CB8AC3E}">
        <p14:creationId xmlns:p14="http://schemas.microsoft.com/office/powerpoint/2010/main" val="424922233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64023" y="523238"/>
            <a:ext cx="7612049" cy="1013710"/>
          </a:xfrm>
        </p:spPr>
        <p:txBody>
          <a:bodyPr>
            <a:noAutofit/>
          </a:bodyPr>
          <a:lstStyle/>
          <a:p>
            <a:pPr eaLnBrk="1" hangingPunct="1"/>
            <a:r>
              <a:rPr lang="en-US" sz="3200" b="1" dirty="0" smtClean="0">
                <a:solidFill>
                  <a:srgbClr val="000090"/>
                </a:solidFill>
                <a:latin typeface="Arial" pitchFamily="-110" charset="0"/>
              </a:rPr>
              <a:t>electronic </a:t>
            </a:r>
            <a:r>
              <a:rPr lang="en-US" sz="3200" b="1" dirty="0">
                <a:solidFill>
                  <a:srgbClr val="000090"/>
                </a:solidFill>
                <a:latin typeface="Arial" pitchFamily="-110" charset="0"/>
              </a:rPr>
              <a:t>structure of atoms (electron configurations)</a:t>
            </a:r>
          </a:p>
        </p:txBody>
      </p:sp>
      <p:sp>
        <p:nvSpPr>
          <p:cNvPr id="22530" name="Rectangle 3"/>
          <p:cNvSpPr>
            <a:spLocks noGrp="1" noChangeArrowheads="1"/>
          </p:cNvSpPr>
          <p:nvPr>
            <p:ph idx="1"/>
          </p:nvPr>
        </p:nvSpPr>
        <p:spPr>
          <a:xfrm>
            <a:off x="464023" y="1646407"/>
            <a:ext cx="11368585" cy="4495085"/>
          </a:xfrm>
        </p:spPr>
        <p:txBody>
          <a:bodyPr>
            <a:normAutofit/>
          </a:bodyPr>
          <a:lstStyle/>
          <a:p>
            <a:pPr>
              <a:buClr>
                <a:schemeClr val="tx1"/>
              </a:buClr>
              <a:buFont typeface="Arial"/>
              <a:buChar char="•"/>
            </a:pPr>
            <a:endParaRPr lang="en-US" sz="2400" b="1" dirty="0">
              <a:latin typeface="Arial" pitchFamily="-110" charset="0"/>
            </a:endParaRPr>
          </a:p>
          <a:p>
            <a:pPr>
              <a:buClr>
                <a:schemeClr val="tx1"/>
              </a:buClr>
              <a:buFont typeface="Arial"/>
              <a:buChar char="•"/>
            </a:pPr>
            <a:r>
              <a:rPr lang="en-US" sz="2400" dirty="0"/>
              <a:t> The energy of atomic orbitals increases as the principal quantum number, </a:t>
            </a:r>
            <a:r>
              <a:rPr lang="en-US" sz="2400" i="1" dirty="0"/>
              <a:t>n</a:t>
            </a:r>
            <a:r>
              <a:rPr lang="en-US" sz="2400" dirty="0"/>
              <a:t>, increases. </a:t>
            </a:r>
          </a:p>
          <a:p>
            <a:pPr>
              <a:buClr>
                <a:schemeClr val="tx1"/>
              </a:buClr>
              <a:buFont typeface="Arial"/>
              <a:buChar char="•"/>
            </a:pPr>
            <a:endParaRPr lang="en-US" sz="2400" dirty="0"/>
          </a:p>
          <a:p>
            <a:pPr>
              <a:buClr>
                <a:schemeClr val="tx1"/>
              </a:buClr>
              <a:buFont typeface="Arial"/>
              <a:buChar char="•"/>
            </a:pPr>
            <a:r>
              <a:rPr lang="en-US" sz="2400" dirty="0"/>
              <a:t> As the principal quantum number, </a:t>
            </a:r>
            <a:r>
              <a:rPr lang="en-US" sz="2400" i="1" dirty="0"/>
              <a:t>n</a:t>
            </a:r>
            <a:r>
              <a:rPr lang="en-US" sz="2400" dirty="0"/>
              <a:t>, increases, the size of the orbital increases and the electrons spend more time farther from the nucleus. </a:t>
            </a:r>
          </a:p>
          <a:p>
            <a:pPr>
              <a:buClr>
                <a:schemeClr val="tx1"/>
              </a:buClr>
              <a:buFont typeface="Arial"/>
              <a:buChar char="•"/>
            </a:pPr>
            <a:endParaRPr lang="en-US" sz="2400" dirty="0"/>
          </a:p>
          <a:p>
            <a:pPr>
              <a:buClr>
                <a:schemeClr val="tx1"/>
              </a:buClr>
              <a:buFont typeface="Arial"/>
              <a:buChar char="•"/>
            </a:pPr>
            <a:r>
              <a:rPr lang="en-US" sz="2400" dirty="0"/>
              <a:t> Thus, the attraction to the nucleus is weaker and the energy associated with the orbital is higher (less stabilized). </a:t>
            </a: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809841"/>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95666" y="197192"/>
            <a:ext cx="1813322" cy="508000"/>
          </a:xfrm>
        </p:spPr>
        <p:txBody>
          <a:bodyPr>
            <a:noAutofit/>
          </a:bodyPr>
          <a:lstStyle/>
          <a:p>
            <a:pPr eaLnBrk="1" hangingPunct="1"/>
            <a:r>
              <a:rPr lang="en-US" sz="3200" b="1" dirty="0">
                <a:solidFill>
                  <a:srgbClr val="000090"/>
                </a:solidFill>
                <a:latin typeface="Arial" pitchFamily="-110" charset="0"/>
              </a:rPr>
              <a:t>waves</a:t>
            </a:r>
          </a:p>
        </p:txBody>
      </p:sp>
      <p:sp>
        <p:nvSpPr>
          <p:cNvPr id="22530" name="Rectangle 3"/>
          <p:cNvSpPr>
            <a:spLocks noGrp="1" noChangeArrowheads="1"/>
          </p:cNvSpPr>
          <p:nvPr>
            <p:ph idx="1"/>
          </p:nvPr>
        </p:nvSpPr>
        <p:spPr>
          <a:xfrm>
            <a:off x="395666" y="700305"/>
            <a:ext cx="11571514" cy="5248746"/>
          </a:xfrm>
        </p:spPr>
        <p:txBody>
          <a:bodyPr>
            <a:normAutofit/>
          </a:bodyPr>
          <a:lstStyle/>
          <a:p>
            <a:pPr>
              <a:buClrTx/>
              <a:buFont typeface="Arial"/>
              <a:buChar char="•"/>
            </a:pPr>
            <a:endParaRPr lang="en-US" sz="2400" b="1" dirty="0">
              <a:latin typeface="Arial" pitchFamily="-110" charset="0"/>
            </a:endParaRPr>
          </a:p>
          <a:p>
            <a:pPr>
              <a:buClrTx/>
              <a:buFont typeface="Arial"/>
              <a:buChar char="•"/>
            </a:pPr>
            <a:r>
              <a:rPr lang="en-US" sz="2400" dirty="0"/>
              <a:t> A </a:t>
            </a:r>
            <a:r>
              <a:rPr lang="en-US" sz="2400" b="1" i="1" dirty="0">
                <a:solidFill>
                  <a:srgbClr val="000090"/>
                </a:solidFill>
              </a:rPr>
              <a:t>wave</a:t>
            </a:r>
            <a:r>
              <a:rPr lang="en-US" sz="2400" dirty="0"/>
              <a:t> is an oscillation or periodic </a:t>
            </a:r>
            <a:r>
              <a:rPr lang="en-US" sz="2400" dirty="0" smtClean="0"/>
              <a:t>movement, </a:t>
            </a:r>
            <a:r>
              <a:rPr lang="en-US" sz="2400" dirty="0"/>
              <a:t>that can transport energy from one point in space to another. </a:t>
            </a:r>
          </a:p>
          <a:p>
            <a:pPr>
              <a:buClrTx/>
              <a:buFont typeface="Arial"/>
              <a:buChar char="•"/>
            </a:pPr>
            <a:endParaRPr lang="en-US" sz="2400" dirty="0"/>
          </a:p>
          <a:p>
            <a:pPr>
              <a:buClrTx/>
              <a:buFont typeface="Arial"/>
              <a:buChar char="•"/>
            </a:pPr>
            <a:r>
              <a:rPr lang="en-US" sz="2400" b="1" dirty="0"/>
              <a:t> Examples of waves:</a:t>
            </a:r>
          </a:p>
          <a:p>
            <a:pPr lvl="1">
              <a:buClrTx/>
              <a:buFont typeface="Arial"/>
              <a:buChar char="•"/>
            </a:pPr>
            <a:r>
              <a:rPr lang="en-US" sz="2400" dirty="0"/>
              <a:t>Shaking the end of a rope</a:t>
            </a:r>
          </a:p>
          <a:p>
            <a:pPr lvl="1">
              <a:buClrTx/>
              <a:buFont typeface="Arial"/>
              <a:buChar char="•"/>
            </a:pPr>
            <a:r>
              <a:rPr lang="en-US" sz="2400" dirty="0"/>
              <a:t>Dropping a pebble into a pond.</a:t>
            </a:r>
          </a:p>
          <a:p>
            <a:pPr lvl="1">
              <a:buClrTx/>
              <a:buFont typeface="Arial"/>
              <a:buChar char="•"/>
            </a:pPr>
            <a:r>
              <a:rPr lang="en-US" sz="2400" dirty="0"/>
              <a:t>The expansion of </a:t>
            </a:r>
            <a:r>
              <a:rPr lang="en-US" sz="2400" dirty="0" smtClean="0"/>
              <a:t>air, </a:t>
            </a:r>
            <a:r>
              <a:rPr lang="en-US" sz="2400" dirty="0"/>
              <a:t>that accompanies a lightning strike.</a:t>
            </a:r>
          </a:p>
          <a:p>
            <a:pPr>
              <a:buClrTx/>
            </a:pPr>
            <a:endParaRPr lang="en-US" sz="2400" dirty="0">
              <a:solidFill>
                <a:srgbClr val="000000"/>
              </a:solidFill>
              <a:cs typeface="MS PGothic" pitchFamily="34" charset="-128"/>
            </a:endParaRPr>
          </a:p>
          <a:p>
            <a:pPr>
              <a:buClrTx/>
              <a:buFont typeface="Arial"/>
              <a:buChar char="•"/>
            </a:pPr>
            <a:r>
              <a:rPr lang="en-US" sz="2400" dirty="0">
                <a:solidFill>
                  <a:srgbClr val="000000"/>
                </a:solidFill>
                <a:cs typeface="MS PGothic" pitchFamily="34" charset="-128"/>
              </a:rPr>
              <a:t> </a:t>
            </a:r>
            <a:r>
              <a:rPr lang="en-US" sz="2400" dirty="0"/>
              <a:t>In each of these cases, </a:t>
            </a:r>
            <a:r>
              <a:rPr lang="en-US" sz="2400" b="1" i="1" dirty="0"/>
              <a:t>kinetic energy is transferred through matter</a:t>
            </a:r>
            <a:r>
              <a:rPr lang="en-US" sz="2400" dirty="0"/>
              <a:t> (the rope, water, or air) while the matter remains essentially in place.</a:t>
            </a: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38193" y="288396"/>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50125" y="614071"/>
            <a:ext cx="9376011" cy="508000"/>
          </a:xfrm>
        </p:spPr>
        <p:txBody>
          <a:bodyPr>
            <a:noAutofit/>
          </a:bodyPr>
          <a:lstStyle/>
          <a:p>
            <a:pPr eaLnBrk="1" hangingPunct="1"/>
            <a:r>
              <a:rPr lang="en-US" sz="3200" b="1" dirty="0">
                <a:solidFill>
                  <a:srgbClr val="000090"/>
                </a:solidFill>
                <a:latin typeface="Arial" pitchFamily="-110" charset="0"/>
              </a:rPr>
              <a:t>Orbital energies and atomic structure</a:t>
            </a:r>
          </a:p>
        </p:txBody>
      </p:sp>
      <p:sp>
        <p:nvSpPr>
          <p:cNvPr id="22530" name="Rectangle 3"/>
          <p:cNvSpPr>
            <a:spLocks noGrp="1" noChangeArrowheads="1"/>
          </p:cNvSpPr>
          <p:nvPr>
            <p:ph idx="1"/>
          </p:nvPr>
        </p:nvSpPr>
        <p:spPr>
          <a:xfrm>
            <a:off x="586854" y="1388386"/>
            <a:ext cx="11136573" cy="3961537"/>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In any atom with two or more electrons, the repulsion between the electrons makes energies of </a:t>
            </a:r>
            <a:r>
              <a:rPr lang="en-US" sz="2400" dirty="0" err="1"/>
              <a:t>subshells</a:t>
            </a:r>
            <a:r>
              <a:rPr lang="en-US" sz="2400" dirty="0"/>
              <a:t> with different values of </a:t>
            </a:r>
            <a:r>
              <a:rPr lang="en-US" sz="2400" i="1" dirty="0" err="1"/>
              <a:t>l</a:t>
            </a:r>
            <a:r>
              <a:rPr lang="en-US" sz="2400" dirty="0"/>
              <a:t> differ. </a:t>
            </a:r>
          </a:p>
          <a:p>
            <a:pPr>
              <a:buClr>
                <a:schemeClr val="tx1"/>
              </a:buClr>
              <a:buFont typeface="Arial"/>
              <a:buChar char="•"/>
            </a:pPr>
            <a:endParaRPr lang="en-US" sz="2400" dirty="0"/>
          </a:p>
          <a:p>
            <a:pPr>
              <a:buClr>
                <a:schemeClr val="tx1"/>
              </a:buClr>
              <a:buFont typeface="Arial"/>
              <a:buChar char="•"/>
            </a:pPr>
            <a:r>
              <a:rPr lang="en-US" sz="2400" dirty="0"/>
              <a:t> The energy of the </a:t>
            </a:r>
            <a:r>
              <a:rPr lang="en-US" sz="2400" dirty="0" err="1"/>
              <a:t>orbitals</a:t>
            </a:r>
            <a:r>
              <a:rPr lang="en-US" sz="2400" dirty="0"/>
              <a:t> increases within a shell in the order </a:t>
            </a:r>
            <a:r>
              <a:rPr lang="en-US" sz="2400" i="1" dirty="0" err="1"/>
              <a:t>s</a:t>
            </a:r>
            <a:r>
              <a:rPr lang="en-US" sz="2400" dirty="0"/>
              <a:t> &lt; </a:t>
            </a:r>
            <a:r>
              <a:rPr lang="en-US" sz="2400" i="1" dirty="0" err="1"/>
              <a:t>p</a:t>
            </a:r>
            <a:r>
              <a:rPr lang="en-US" sz="2400" dirty="0"/>
              <a:t> &lt; </a:t>
            </a:r>
            <a:r>
              <a:rPr lang="en-US" sz="2400" i="1" dirty="0" err="1"/>
              <a:t>d</a:t>
            </a:r>
            <a:r>
              <a:rPr lang="en-US" sz="2400" dirty="0"/>
              <a:t> &lt; </a:t>
            </a:r>
            <a:r>
              <a:rPr lang="en-US" sz="2400" i="1" dirty="0" err="1"/>
              <a:t>f</a:t>
            </a:r>
            <a:r>
              <a:rPr lang="en-US" sz="2400" i="1" dirty="0"/>
              <a:t>.</a:t>
            </a:r>
            <a:endParaRPr lang="en-US" sz="2400" dirty="0">
              <a:solidFill>
                <a:srgbClr val="000000"/>
              </a:solidFill>
              <a:cs typeface="MS PGothic" pitchFamily="34" charset="-128"/>
            </a:endParaRPr>
          </a:p>
          <a:p>
            <a:pPr>
              <a:buClr>
                <a:schemeClr val="tx1"/>
              </a:buClr>
              <a:buFont typeface="Arial"/>
              <a:buChar char="•"/>
            </a:pPr>
            <a:endParaRPr lang="en-US" sz="2400" b="1" i="1" dirty="0">
              <a:solidFill>
                <a:srgbClr val="000090"/>
              </a:solidFill>
            </a:endParaRPr>
          </a:p>
          <a:p>
            <a:pPr>
              <a:buClr>
                <a:schemeClr val="tx1"/>
              </a:buClr>
              <a:buFont typeface="Arial"/>
              <a:buChar char="•"/>
            </a:pPr>
            <a:r>
              <a:rPr lang="en-US" sz="2400" b="1" i="1" dirty="0">
                <a:solidFill>
                  <a:srgbClr val="000090"/>
                </a:solidFill>
              </a:rPr>
              <a:t> </a:t>
            </a:r>
            <a:r>
              <a:rPr lang="en-US" sz="2400" dirty="0"/>
              <a:t>Electrons in atoms tend to fill low-energy </a:t>
            </a:r>
            <a:r>
              <a:rPr lang="en-US" sz="2400" dirty="0" err="1"/>
              <a:t>orbitals</a:t>
            </a:r>
            <a:r>
              <a:rPr lang="en-US" sz="2400" dirty="0"/>
              <a:t> first. </a:t>
            </a:r>
          </a:p>
          <a:p>
            <a:pPr>
              <a:buClr>
                <a:schemeClr val="tx1"/>
              </a:buCl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42658" y="288479"/>
            <a:ext cx="1226434" cy="833592"/>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61053"/>
            <a:ext cx="2338316" cy="497217"/>
          </a:xfrm>
        </p:spPr>
        <p:txBody>
          <a:bodyPr/>
          <a:lstStyle/>
          <a:p>
            <a:r>
              <a:rPr lang="en-US" dirty="0"/>
              <a:t>Figure </a:t>
            </a:r>
            <a:r>
              <a:rPr lang="en-US" dirty="0" smtClean="0"/>
              <a:t>6.25</a:t>
            </a:r>
            <a:endParaRPr lang="en-US" dirty="0"/>
          </a:p>
        </p:txBody>
      </p:sp>
      <p:pic>
        <p:nvPicPr>
          <p:cNvPr id="2" name="Picture Placeholder 1" descr="CNX_Chem_06_04_eLeveldiag.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08" r="6308"/>
          <a:stretch>
            <a:fillRect/>
          </a:stretch>
        </p:blipFill>
        <p:spPr>
          <a:xfrm>
            <a:off x="2115669" y="374567"/>
            <a:ext cx="8887962" cy="5210796"/>
          </a:xfrm>
        </p:spPr>
      </p:pic>
      <p:sp>
        <p:nvSpPr>
          <p:cNvPr id="7" name="Text Placeholder 6"/>
          <p:cNvSpPr>
            <a:spLocks noGrp="1"/>
          </p:cNvSpPr>
          <p:nvPr>
            <p:ph type="body" sz="quarter" idx="14"/>
          </p:nvPr>
        </p:nvSpPr>
        <p:spPr>
          <a:xfrm>
            <a:off x="859807" y="5585363"/>
            <a:ext cx="10809027" cy="938962"/>
          </a:xfrm>
        </p:spPr>
        <p:txBody>
          <a:bodyPr>
            <a:noAutofit/>
          </a:bodyPr>
          <a:lstStyle/>
          <a:p>
            <a:r>
              <a:rPr lang="en-US" sz="2400" dirty="0"/>
              <a:t>Generalized energy-level diagram for atomic orbitals in an atom with two or more electrons (not to scale).</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003631" y="374567"/>
            <a:ext cx="947237" cy="643825"/>
          </a:xfrm>
          <a:prstGeom prst="rect">
            <a:avLst/>
          </a:prstGeom>
        </p:spPr>
      </p:pic>
    </p:spTree>
    <p:extLst>
      <p:ext uri="{BB962C8B-B14F-4D97-AF65-F5344CB8AC3E}">
        <p14:creationId xmlns:p14="http://schemas.microsoft.com/office/powerpoint/2010/main" val="221033424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68740" y="390755"/>
            <a:ext cx="6553200" cy="508000"/>
          </a:xfrm>
        </p:spPr>
        <p:txBody>
          <a:bodyPr>
            <a:noAutofit/>
          </a:bodyPr>
          <a:lstStyle/>
          <a:p>
            <a:pPr eaLnBrk="1" hangingPunct="1"/>
            <a:r>
              <a:rPr lang="en-US" sz="3200" b="1" dirty="0">
                <a:solidFill>
                  <a:srgbClr val="000090"/>
                </a:solidFill>
                <a:latin typeface="Arial" pitchFamily="-110" charset="0"/>
              </a:rPr>
              <a:t>Electron configuration</a:t>
            </a:r>
          </a:p>
        </p:txBody>
      </p:sp>
      <p:sp>
        <p:nvSpPr>
          <p:cNvPr id="22530" name="Rectangle 3"/>
          <p:cNvSpPr>
            <a:spLocks noGrp="1" noChangeArrowheads="1"/>
          </p:cNvSpPr>
          <p:nvPr>
            <p:ph idx="1"/>
          </p:nvPr>
        </p:nvSpPr>
        <p:spPr>
          <a:xfrm>
            <a:off x="668740" y="1049200"/>
            <a:ext cx="11013743" cy="5242418"/>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The arrangement of electrons in the orbitals of an atom is called the </a:t>
            </a:r>
            <a:r>
              <a:rPr lang="en-US" sz="2400" b="1" i="1" dirty="0">
                <a:solidFill>
                  <a:srgbClr val="000090"/>
                </a:solidFill>
              </a:rPr>
              <a:t>electron configuration </a:t>
            </a:r>
            <a:r>
              <a:rPr lang="en-US" sz="2400" dirty="0"/>
              <a:t>of the atom. </a:t>
            </a:r>
          </a:p>
          <a:p>
            <a:pPr>
              <a:buClr>
                <a:schemeClr val="tx1"/>
              </a:buClr>
              <a:buFont typeface="Arial"/>
              <a:buChar char="•"/>
            </a:pPr>
            <a:endParaRPr lang="en-US" sz="2400" dirty="0"/>
          </a:p>
          <a:p>
            <a:pPr>
              <a:buClr>
                <a:schemeClr val="tx1"/>
              </a:buClr>
              <a:buFont typeface="Arial"/>
              <a:buChar char="•"/>
            </a:pPr>
            <a:r>
              <a:rPr lang="en-US" sz="2400" dirty="0"/>
              <a:t> An </a:t>
            </a:r>
            <a:r>
              <a:rPr lang="en-US" sz="2400" b="1" i="1" dirty="0">
                <a:solidFill>
                  <a:srgbClr val="000090"/>
                </a:solidFill>
              </a:rPr>
              <a:t>electron configuration </a:t>
            </a:r>
            <a:r>
              <a:rPr lang="en-US" sz="2400" dirty="0"/>
              <a:t>consists of </a:t>
            </a:r>
            <a:r>
              <a:rPr lang="en-US" sz="2400" dirty="0" smtClean="0"/>
              <a:t>symbols, </a:t>
            </a:r>
            <a:r>
              <a:rPr lang="en-US" sz="2400" dirty="0"/>
              <a:t>that contain three pieces of information: </a:t>
            </a:r>
          </a:p>
          <a:p>
            <a:pPr>
              <a:buClr>
                <a:schemeClr val="tx1"/>
              </a:buClr>
            </a:pPr>
            <a:endParaRPr lang="en-US" sz="2400" dirty="0"/>
          </a:p>
          <a:p>
            <a:pPr lvl="1">
              <a:buClr>
                <a:schemeClr val="tx1"/>
              </a:buClr>
              <a:buNone/>
            </a:pPr>
            <a:r>
              <a:rPr lang="en-US" sz="2400" dirty="0"/>
              <a:t>1) The principal quantum shell, </a:t>
            </a:r>
            <a:r>
              <a:rPr lang="en-US" sz="2400" i="1" dirty="0"/>
              <a:t>n</a:t>
            </a:r>
            <a:r>
              <a:rPr lang="en-US" sz="2400" dirty="0"/>
              <a:t>. </a:t>
            </a:r>
          </a:p>
          <a:p>
            <a:pPr lvl="1">
              <a:buClr>
                <a:schemeClr val="tx1"/>
              </a:buClr>
              <a:buNone/>
            </a:pPr>
            <a:r>
              <a:rPr lang="en-US" sz="2400" dirty="0"/>
              <a:t>2) The </a:t>
            </a:r>
            <a:r>
              <a:rPr lang="en-US" sz="2400" dirty="0" smtClean="0"/>
              <a:t>letter, </a:t>
            </a:r>
            <a:r>
              <a:rPr lang="en-US" sz="2400" dirty="0"/>
              <a:t>that designates the orbital type (</a:t>
            </a:r>
            <a:r>
              <a:rPr lang="en-US" sz="2400" i="1" dirty="0"/>
              <a:t>l</a:t>
            </a:r>
            <a:r>
              <a:rPr lang="en-US" sz="2400" dirty="0"/>
              <a:t>).</a:t>
            </a:r>
          </a:p>
          <a:p>
            <a:pPr lvl="1">
              <a:buClr>
                <a:schemeClr val="tx1"/>
              </a:buClr>
              <a:buNone/>
            </a:pPr>
            <a:r>
              <a:rPr lang="en-US" sz="2400" dirty="0"/>
              <a:t>3) A superscript number that designates the number of electrons in that particular subshell.</a:t>
            </a:r>
          </a:p>
          <a:p>
            <a:pPr lvl="1">
              <a:buClr>
                <a:schemeClr val="tx1"/>
              </a:buClr>
              <a:buNone/>
            </a:pP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227959"/>
            <a:ext cx="1226434" cy="833592"/>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241327"/>
            <a:ext cx="2270078" cy="659535"/>
          </a:xfrm>
        </p:spPr>
        <p:txBody>
          <a:bodyPr/>
          <a:lstStyle/>
          <a:p>
            <a:r>
              <a:rPr lang="en-US" dirty="0"/>
              <a:t>Figure 6.26</a:t>
            </a:r>
          </a:p>
        </p:txBody>
      </p:sp>
      <p:pic>
        <p:nvPicPr>
          <p:cNvPr id="2" name="Picture Placeholder 1" descr="CNX_Chem_06_04_Econfig.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246" t="-63775" r="10338" b="-63775"/>
          <a:stretch>
            <a:fillRect/>
          </a:stretch>
        </p:blipFill>
        <p:spPr>
          <a:xfrm>
            <a:off x="2326766" y="900862"/>
            <a:ext cx="7806993" cy="4616096"/>
          </a:xfrm>
        </p:spPr>
      </p:pic>
      <p:sp>
        <p:nvSpPr>
          <p:cNvPr id="7" name="Text Placeholder 6"/>
          <p:cNvSpPr>
            <a:spLocks noGrp="1"/>
          </p:cNvSpPr>
          <p:nvPr>
            <p:ph type="body" sz="quarter" idx="14"/>
          </p:nvPr>
        </p:nvSpPr>
        <p:spPr>
          <a:xfrm>
            <a:off x="689268" y="5516958"/>
            <a:ext cx="11081988" cy="1069877"/>
          </a:xfrm>
        </p:spPr>
        <p:txBody>
          <a:bodyPr>
            <a:normAutofit/>
          </a:bodyPr>
          <a:lstStyle/>
          <a:p>
            <a:r>
              <a:rPr lang="en-US" sz="2800" dirty="0" smtClean="0"/>
              <a:t>The diagram of an electron configuration specifies the subshell (</a:t>
            </a:r>
            <a:r>
              <a:rPr lang="en-US" sz="2800" i="1" dirty="0" smtClean="0"/>
              <a:t>n </a:t>
            </a:r>
            <a:r>
              <a:rPr lang="en-US" sz="2800" dirty="0" smtClean="0"/>
              <a:t>and </a:t>
            </a:r>
            <a:r>
              <a:rPr lang="en-US" sz="2800" i="1" dirty="0" smtClean="0"/>
              <a:t>l </a:t>
            </a:r>
            <a:r>
              <a:rPr lang="en-US" sz="2800" dirty="0" smtClean="0"/>
              <a:t>value, with letter symbol) and superscript number of electrons.</a:t>
            </a:r>
            <a:endParaRPr lang="en-US" sz="28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1" y="484066"/>
            <a:ext cx="1226434" cy="833592"/>
          </a:xfrm>
          <a:prstGeom prst="rect">
            <a:avLst/>
          </a:prstGeom>
        </p:spPr>
      </p:pic>
    </p:spTree>
    <p:extLst>
      <p:ext uri="{BB962C8B-B14F-4D97-AF65-F5344CB8AC3E}">
        <p14:creationId xmlns:p14="http://schemas.microsoft.com/office/powerpoint/2010/main" val="74988945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59592" y="390755"/>
            <a:ext cx="6553200" cy="508000"/>
          </a:xfrm>
        </p:spPr>
        <p:txBody>
          <a:bodyPr>
            <a:noAutofit/>
          </a:bodyPr>
          <a:lstStyle/>
          <a:p>
            <a:pPr eaLnBrk="1" hangingPunct="1"/>
            <a:r>
              <a:rPr lang="en-US" sz="3200" b="1" dirty="0">
                <a:solidFill>
                  <a:srgbClr val="000090"/>
                </a:solidFill>
                <a:latin typeface="Arial" pitchFamily="-110" charset="0"/>
              </a:rPr>
              <a:t>The </a:t>
            </a:r>
            <a:r>
              <a:rPr lang="en-US" sz="3200" b="1" dirty="0" err="1">
                <a:solidFill>
                  <a:srgbClr val="000090"/>
                </a:solidFill>
                <a:latin typeface="Arial" pitchFamily="-110" charset="0"/>
              </a:rPr>
              <a:t>aufbau</a:t>
            </a:r>
            <a:r>
              <a:rPr lang="en-US" sz="3200" b="1" dirty="0">
                <a:solidFill>
                  <a:srgbClr val="000090"/>
                </a:solidFill>
                <a:latin typeface="Arial" pitchFamily="-110" charset="0"/>
              </a:rPr>
              <a:t> principle </a:t>
            </a:r>
          </a:p>
        </p:txBody>
      </p:sp>
      <p:sp>
        <p:nvSpPr>
          <p:cNvPr id="22530" name="Rectangle 3"/>
          <p:cNvSpPr>
            <a:spLocks noGrp="1" noChangeArrowheads="1"/>
          </p:cNvSpPr>
          <p:nvPr>
            <p:ph idx="1"/>
          </p:nvPr>
        </p:nvSpPr>
        <p:spPr>
          <a:xfrm>
            <a:off x="300252" y="750380"/>
            <a:ext cx="11586948" cy="5923308"/>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To determine the electron configuration for an atom we add a number of electrons equal to its atomic number. </a:t>
            </a:r>
          </a:p>
          <a:p>
            <a:pPr>
              <a:buClr>
                <a:schemeClr val="tx1"/>
              </a:buClr>
              <a:buFont typeface="Arial"/>
              <a:buChar char="•"/>
            </a:pPr>
            <a:endParaRPr lang="en-US" sz="2400" dirty="0"/>
          </a:p>
          <a:p>
            <a:pPr>
              <a:buClr>
                <a:schemeClr val="tx1"/>
              </a:buClr>
              <a:buFont typeface="Arial"/>
              <a:buChar char="•"/>
            </a:pPr>
            <a:r>
              <a:rPr lang="en-US" sz="2400" dirty="0"/>
              <a:t> Beginning with hydrogen, and continuing across the periods of the periodic table, we add one electron to the </a:t>
            </a:r>
            <a:r>
              <a:rPr lang="en-US" sz="2400" dirty="0" err="1"/>
              <a:t>subshell</a:t>
            </a:r>
            <a:r>
              <a:rPr lang="en-US" sz="2400" dirty="0"/>
              <a:t> of lowest available energy. </a:t>
            </a:r>
          </a:p>
          <a:p>
            <a:pPr>
              <a:buClr>
                <a:schemeClr val="tx1"/>
              </a:buClr>
              <a:buFont typeface="Arial"/>
              <a:buChar char="•"/>
            </a:pPr>
            <a:endParaRPr lang="en-US" sz="2400" dirty="0"/>
          </a:p>
          <a:p>
            <a:pPr>
              <a:buClr>
                <a:schemeClr val="tx1"/>
              </a:buClr>
              <a:buFont typeface="Arial"/>
              <a:buChar char="•"/>
            </a:pPr>
            <a:r>
              <a:rPr lang="en-US" sz="2400" dirty="0"/>
              <a:t> This procedure is called the </a:t>
            </a:r>
            <a:r>
              <a:rPr lang="en-US" sz="2400" b="1" i="1" dirty="0" err="1">
                <a:solidFill>
                  <a:srgbClr val="000090"/>
                </a:solidFill>
              </a:rPr>
              <a:t>Aufbau</a:t>
            </a:r>
            <a:r>
              <a:rPr lang="en-US" sz="2400" b="1" i="1" dirty="0">
                <a:solidFill>
                  <a:srgbClr val="000090"/>
                </a:solidFill>
              </a:rPr>
              <a:t> principle</a:t>
            </a:r>
            <a:r>
              <a:rPr lang="en-US" sz="2400" dirty="0"/>
              <a:t>, from the German word </a:t>
            </a:r>
            <a:r>
              <a:rPr lang="en-US" sz="2400" i="1" dirty="0" err="1"/>
              <a:t>Aufbau</a:t>
            </a:r>
            <a:r>
              <a:rPr lang="en-US" sz="2400" dirty="0"/>
              <a:t> (“to build up”). </a:t>
            </a:r>
          </a:p>
          <a:p>
            <a:pPr>
              <a:buClr>
                <a:schemeClr val="tx1"/>
              </a:buClr>
              <a:buFont typeface="Arial"/>
              <a:buChar char="•"/>
            </a:pPr>
            <a:endParaRPr lang="en-US" sz="2400" b="1" i="1" dirty="0">
              <a:solidFill>
                <a:srgbClr val="000090"/>
              </a:solidFill>
            </a:endParaRPr>
          </a:p>
          <a:p>
            <a:pPr>
              <a:buClr>
                <a:schemeClr val="tx1"/>
              </a:buClr>
              <a:buFont typeface="Arial"/>
              <a:buChar char="•"/>
            </a:pPr>
            <a:r>
              <a:rPr lang="en-US" sz="2400" b="1" i="1" dirty="0"/>
              <a:t> </a:t>
            </a:r>
            <a:r>
              <a:rPr lang="en-US" sz="2400" dirty="0"/>
              <a:t>When writing electron configurations and orbital diagrams keep in mind the Pauli Exclusion principle.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39807" y="227959"/>
            <a:ext cx="1226434" cy="833592"/>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292" y="241327"/>
            <a:ext cx="2283725" cy="659535"/>
          </a:xfrm>
        </p:spPr>
        <p:txBody>
          <a:bodyPr/>
          <a:lstStyle/>
          <a:p>
            <a:r>
              <a:rPr lang="en-US" dirty="0"/>
              <a:t>Figure </a:t>
            </a:r>
            <a:r>
              <a:rPr lang="en-US" dirty="0" smtClean="0"/>
              <a:t>6.27</a:t>
            </a:r>
            <a:endParaRPr lang="en-US" dirty="0"/>
          </a:p>
        </p:txBody>
      </p:sp>
      <p:pic>
        <p:nvPicPr>
          <p:cNvPr id="2" name="Picture Placeholder 1" descr="CNX_Chem_06_04_Efillorder.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726" r="5649"/>
          <a:stretch>
            <a:fillRect/>
          </a:stretch>
        </p:blipFill>
        <p:spPr>
          <a:xfrm>
            <a:off x="3653285" y="261545"/>
            <a:ext cx="5043776" cy="4688259"/>
          </a:xfrm>
        </p:spPr>
      </p:pic>
      <p:sp>
        <p:nvSpPr>
          <p:cNvPr id="7" name="Text Placeholder 6"/>
          <p:cNvSpPr>
            <a:spLocks noGrp="1"/>
          </p:cNvSpPr>
          <p:nvPr>
            <p:ph type="body" sz="quarter" idx="14"/>
          </p:nvPr>
        </p:nvSpPr>
        <p:spPr>
          <a:xfrm>
            <a:off x="350292" y="4949804"/>
            <a:ext cx="11456892" cy="1486130"/>
          </a:xfrm>
        </p:spPr>
        <p:txBody>
          <a:bodyPr>
            <a:noAutofit/>
          </a:bodyPr>
          <a:lstStyle/>
          <a:p>
            <a:pPr algn="just"/>
            <a:r>
              <a:rPr lang="en-US" dirty="0"/>
              <a:t>The arrow leads through each subshell in the appropriate filling order for electron configurations. This chart is straightforward to construct. Simply make a column for all the </a:t>
            </a:r>
            <a:r>
              <a:rPr lang="en-US" i="1" dirty="0"/>
              <a:t>s </a:t>
            </a:r>
            <a:r>
              <a:rPr lang="en-US" dirty="0"/>
              <a:t>orbitals with each </a:t>
            </a:r>
            <a:r>
              <a:rPr lang="en-US" i="1" dirty="0"/>
              <a:t>n </a:t>
            </a:r>
            <a:r>
              <a:rPr lang="en-US" dirty="0"/>
              <a:t>shell on a separate row. Repeat for </a:t>
            </a:r>
            <a:r>
              <a:rPr lang="en-US" i="1" dirty="0"/>
              <a:t>p</a:t>
            </a:r>
            <a:r>
              <a:rPr lang="en-US" dirty="0"/>
              <a:t>, </a:t>
            </a:r>
            <a:r>
              <a:rPr lang="en-US" i="1" dirty="0"/>
              <a:t>d</a:t>
            </a:r>
            <a:r>
              <a:rPr lang="en-US" dirty="0"/>
              <a:t>, and </a:t>
            </a:r>
            <a:r>
              <a:rPr lang="en-US" i="1" dirty="0"/>
              <a:t>f</a:t>
            </a:r>
            <a:r>
              <a:rPr lang="en-US" dirty="0"/>
              <a:t>. Be sure to only include orbitals allowed by the quantum numbers (no 1</a:t>
            </a:r>
            <a:r>
              <a:rPr lang="en-US" i="1" dirty="0"/>
              <a:t>p </a:t>
            </a:r>
            <a:r>
              <a:rPr lang="en-US" dirty="0"/>
              <a:t>or 2</a:t>
            </a:r>
            <a:r>
              <a:rPr lang="en-US" i="1" dirty="0"/>
              <a:t>d</a:t>
            </a:r>
            <a:r>
              <a:rPr lang="en-US" dirty="0"/>
              <a:t>, and so forth). Finally, draw diagonal lines from top to bottom as shown.</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80750" y="227959"/>
            <a:ext cx="1226434" cy="833592"/>
          </a:xfrm>
          <a:prstGeom prst="rect">
            <a:avLst/>
          </a:prstGeom>
        </p:spPr>
      </p:pic>
    </p:spTree>
    <p:extLst>
      <p:ext uri="{BB962C8B-B14F-4D97-AF65-F5344CB8AC3E}">
        <p14:creationId xmlns:p14="http://schemas.microsoft.com/office/powerpoint/2010/main" val="207783327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3216" y="289804"/>
            <a:ext cx="2256430" cy="382247"/>
          </a:xfrm>
        </p:spPr>
        <p:txBody>
          <a:bodyPr>
            <a:normAutofit/>
          </a:bodyPr>
          <a:lstStyle/>
          <a:p>
            <a:r>
              <a:rPr lang="en-US" sz="1800" dirty="0"/>
              <a:t>Figure </a:t>
            </a:r>
            <a:r>
              <a:rPr lang="en-US" sz="1800" dirty="0" smtClean="0"/>
              <a:t>6.28</a:t>
            </a:r>
            <a:endParaRPr lang="en-US" sz="1800" dirty="0"/>
          </a:p>
        </p:txBody>
      </p:sp>
      <p:pic>
        <p:nvPicPr>
          <p:cNvPr id="2" name="Picture Placeholder 1" descr="CNX_Chem_06_04_Econtable.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15" r="-4615"/>
          <a:stretch>
            <a:fillRect/>
          </a:stretch>
        </p:blipFill>
        <p:spPr>
          <a:xfrm>
            <a:off x="2165620" y="0"/>
            <a:ext cx="7945797" cy="5685187"/>
          </a:xfrm>
        </p:spPr>
      </p:pic>
      <p:sp>
        <p:nvSpPr>
          <p:cNvPr id="7" name="Text Placeholder 6"/>
          <p:cNvSpPr>
            <a:spLocks noGrp="1"/>
          </p:cNvSpPr>
          <p:nvPr>
            <p:ph type="body" sz="quarter" idx="14"/>
          </p:nvPr>
        </p:nvSpPr>
        <p:spPr>
          <a:xfrm>
            <a:off x="518614" y="5885850"/>
            <a:ext cx="11232107" cy="785176"/>
          </a:xfrm>
        </p:spPr>
        <p:txBody>
          <a:bodyPr>
            <a:normAutofit/>
          </a:bodyPr>
          <a:lstStyle/>
          <a:p>
            <a:r>
              <a:rPr lang="en-US" sz="1600" dirty="0"/>
              <a:t>This periodic table shows the electron configuration for each subshell. By “building up” from hydrogen, this table can be used to determine the electron configuration for any atom on the periodic table.</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89931" y="200664"/>
            <a:ext cx="949698" cy="645498"/>
          </a:xfrm>
          <a:prstGeom prst="rect">
            <a:avLst/>
          </a:prstGeom>
        </p:spPr>
      </p:pic>
    </p:spTree>
    <p:extLst>
      <p:ext uri="{BB962C8B-B14F-4D97-AF65-F5344CB8AC3E}">
        <p14:creationId xmlns:p14="http://schemas.microsoft.com/office/powerpoint/2010/main" val="176082189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13899" y="284176"/>
            <a:ext cx="9717206" cy="1049623"/>
          </a:xfrm>
        </p:spPr>
        <p:txBody>
          <a:bodyPr>
            <a:noAutofit/>
          </a:bodyPr>
          <a:lstStyle/>
          <a:p>
            <a:pPr eaLnBrk="1" hangingPunct="1"/>
            <a:r>
              <a:rPr lang="en-US" sz="3200" b="1" dirty="0">
                <a:solidFill>
                  <a:srgbClr val="000090"/>
                </a:solidFill>
                <a:latin typeface="Arial" pitchFamily="-110" charset="0"/>
              </a:rPr>
              <a:t>Electron configurations and orbital diagrams</a:t>
            </a:r>
          </a:p>
        </p:txBody>
      </p:sp>
      <p:sp>
        <p:nvSpPr>
          <p:cNvPr id="22530" name="Rectangle 3"/>
          <p:cNvSpPr>
            <a:spLocks noGrp="1" noChangeArrowheads="1"/>
          </p:cNvSpPr>
          <p:nvPr>
            <p:ph idx="1"/>
          </p:nvPr>
        </p:nvSpPr>
        <p:spPr>
          <a:xfrm>
            <a:off x="313899" y="1333799"/>
            <a:ext cx="11613166" cy="5367252"/>
          </a:xfrm>
        </p:spPr>
        <p:txBody>
          <a:bodyPr>
            <a:normAutofit lnSpcReduction="10000"/>
          </a:bodyPr>
          <a:lstStyle/>
          <a:p>
            <a:pPr algn="just">
              <a:buClr>
                <a:schemeClr val="tx1"/>
              </a:buClr>
              <a:buFont typeface="Arial"/>
              <a:buChar char="•"/>
            </a:pPr>
            <a:r>
              <a:rPr lang="en-US" sz="2400" dirty="0" smtClean="0"/>
              <a:t> </a:t>
            </a:r>
            <a:r>
              <a:rPr lang="en-US" sz="2400" b="1" i="1" dirty="0">
                <a:solidFill>
                  <a:srgbClr val="000090"/>
                </a:solidFill>
              </a:rPr>
              <a:t>Orbital diagrams </a:t>
            </a:r>
            <a:r>
              <a:rPr lang="en-US" sz="2400" dirty="0"/>
              <a:t>are pictorial representations of the electron configuration, showing the individual orbitals and the pairing arrangement of electrons.</a:t>
            </a:r>
          </a:p>
          <a:p>
            <a:pPr marL="1588" indent="-1588" algn="just">
              <a:buClrTx/>
              <a:buFont typeface="Arial" panose="020B0604020202020204" pitchFamily="34" charset="0"/>
              <a:buChar char="•"/>
            </a:pPr>
            <a:r>
              <a:rPr lang="en-US" sz="2400" dirty="0"/>
              <a:t>We start with a single hydrogen </a:t>
            </a:r>
            <a:r>
              <a:rPr lang="en-US" sz="2400" dirty="0" smtClean="0"/>
              <a:t>atom</a:t>
            </a:r>
            <a:r>
              <a:rPr lang="ka-GE" sz="2400" dirty="0" smtClean="0"/>
              <a:t> </a:t>
            </a:r>
            <a:r>
              <a:rPr lang="en-US" sz="2400" dirty="0" smtClean="0"/>
              <a:t>(</a:t>
            </a:r>
            <a:r>
              <a:rPr lang="en-US" sz="2400" dirty="0"/>
              <a:t>atomic number 1), which consists of one proton and one electron. Referring to </a:t>
            </a:r>
            <a:r>
              <a:rPr lang="en-US" sz="2400" b="1" dirty="0"/>
              <a:t>Figure 6.26 </a:t>
            </a:r>
            <a:r>
              <a:rPr lang="en-US" sz="2400" dirty="0"/>
              <a:t>or </a:t>
            </a:r>
            <a:r>
              <a:rPr lang="en-US" sz="2400" b="1" dirty="0"/>
              <a:t>Figure 6.27</a:t>
            </a:r>
            <a:r>
              <a:rPr lang="en-US" sz="2400" dirty="0"/>
              <a:t>, </a:t>
            </a:r>
            <a:r>
              <a:rPr lang="en-US" sz="2400" dirty="0" smtClean="0"/>
              <a:t>we</a:t>
            </a:r>
            <a:r>
              <a:rPr lang="ka-GE" sz="2400" dirty="0" smtClean="0"/>
              <a:t> </a:t>
            </a:r>
            <a:r>
              <a:rPr lang="en-US" sz="2400" dirty="0" smtClean="0"/>
              <a:t>would </a:t>
            </a:r>
            <a:r>
              <a:rPr lang="en-US" sz="2400" dirty="0"/>
              <a:t>expect to find the electron in the 1</a:t>
            </a:r>
            <a:r>
              <a:rPr lang="en-US" sz="2400" i="1" dirty="0"/>
              <a:t>s </a:t>
            </a:r>
            <a:r>
              <a:rPr lang="en-US" sz="2400" dirty="0"/>
              <a:t>orbital. By convention, the </a:t>
            </a:r>
            <a:r>
              <a:rPr lang="en-US" sz="2400" i="1" dirty="0" err="1"/>
              <a:t>m</a:t>
            </a:r>
            <a:r>
              <a:rPr lang="en-US" sz="2400" i="1" baseline="-25000" dirty="0" err="1"/>
              <a:t>s</a:t>
            </a:r>
            <a:r>
              <a:rPr lang="en-US" sz="2400" i="1" dirty="0"/>
              <a:t> </a:t>
            </a:r>
            <a:r>
              <a:rPr lang="en-US" sz="2400" dirty="0"/>
              <a:t>= +</a:t>
            </a:r>
            <a:r>
              <a:rPr lang="en-US" sz="2400" dirty="0" smtClean="0"/>
              <a:t>1</a:t>
            </a:r>
            <a:r>
              <a:rPr lang="ka-GE" sz="2400" dirty="0" smtClean="0"/>
              <a:t>/</a:t>
            </a:r>
            <a:r>
              <a:rPr lang="en-US" sz="2400" dirty="0" smtClean="0"/>
              <a:t>2</a:t>
            </a:r>
            <a:r>
              <a:rPr lang="ka-GE" sz="2400" dirty="0" smtClean="0"/>
              <a:t> </a:t>
            </a:r>
            <a:r>
              <a:rPr lang="en-US" sz="2400" dirty="0" smtClean="0"/>
              <a:t>value </a:t>
            </a:r>
            <a:r>
              <a:rPr lang="en-US" sz="2400" dirty="0"/>
              <a:t>is usually filled first. </a:t>
            </a:r>
            <a:r>
              <a:rPr lang="en-US" sz="2400" dirty="0" smtClean="0"/>
              <a:t>The</a:t>
            </a:r>
            <a:r>
              <a:rPr lang="ka-GE" sz="2400" dirty="0" smtClean="0"/>
              <a:t> </a:t>
            </a:r>
            <a:r>
              <a:rPr lang="en-US" sz="2400" dirty="0" smtClean="0"/>
              <a:t>electron </a:t>
            </a:r>
            <a:r>
              <a:rPr lang="en-US" sz="2400" dirty="0"/>
              <a:t>configuration and the orbital diagram are:</a:t>
            </a:r>
          </a:p>
          <a:p>
            <a:pPr algn="just">
              <a:buClr>
                <a:schemeClr val="tx1"/>
              </a:buClr>
              <a:buFont typeface="Arial"/>
              <a:buChar char="•"/>
            </a:pPr>
            <a:endParaRPr lang="en-US" sz="2400" dirty="0"/>
          </a:p>
          <a:p>
            <a:pPr algn="just">
              <a:buClr>
                <a:schemeClr val="tx1"/>
              </a:buClr>
              <a:buFont typeface="Arial"/>
              <a:buChar char="•"/>
            </a:pPr>
            <a:endParaRPr lang="en-US" sz="2400" dirty="0"/>
          </a:p>
          <a:p>
            <a:pPr algn="just">
              <a:buClr>
                <a:schemeClr val="tx1"/>
              </a:buClr>
              <a:buFont typeface="Arial"/>
              <a:buChar char="•"/>
            </a:pPr>
            <a:endParaRPr lang="en-US" sz="2400" dirty="0"/>
          </a:p>
          <a:p>
            <a:pPr algn="just">
              <a:buClr>
                <a:schemeClr val="tx1"/>
              </a:buClr>
            </a:pPr>
            <a:endParaRPr lang="ka-GE" sz="2400" dirty="0" smtClean="0"/>
          </a:p>
          <a:p>
            <a:pPr algn="just">
              <a:buClr>
                <a:schemeClr val="tx1"/>
              </a:buClr>
              <a:buFont typeface="Arial"/>
              <a:buChar char="•"/>
            </a:pPr>
            <a:r>
              <a:rPr lang="en-US" sz="2400" dirty="0" smtClean="0"/>
              <a:t>An </a:t>
            </a:r>
            <a:r>
              <a:rPr lang="en-US" sz="2400" dirty="0"/>
              <a:t>upwards arrow represents and electron with m</a:t>
            </a:r>
            <a:r>
              <a:rPr lang="en-US" sz="2400" baseline="-25000" dirty="0"/>
              <a:t>s</a:t>
            </a:r>
            <a:r>
              <a:rPr lang="en-US" sz="2400" dirty="0"/>
              <a:t> = + ½. </a:t>
            </a:r>
          </a:p>
          <a:p>
            <a:pPr algn="just">
              <a:buClr>
                <a:schemeClr val="tx1"/>
              </a:buClr>
              <a:buFont typeface="Arial"/>
              <a:buChar char="•"/>
            </a:pPr>
            <a:r>
              <a:rPr lang="en-US" sz="2400" dirty="0"/>
              <a:t> A downwards arrow represents and electron with m</a:t>
            </a:r>
            <a:r>
              <a:rPr lang="en-US" sz="2400" baseline="-25000" dirty="0"/>
              <a:t>s</a:t>
            </a:r>
            <a:r>
              <a:rPr lang="en-US" sz="2400" dirty="0"/>
              <a:t> = - ½. </a:t>
            </a:r>
          </a:p>
          <a:p>
            <a:pPr>
              <a:buClr>
                <a:schemeClr val="tx1"/>
              </a:buClr>
              <a:buFont typeface="Arial"/>
              <a:buChar char="•"/>
            </a:pPr>
            <a:endParaRPr lang="en-US" sz="2400" b="1" i="1" dirty="0">
              <a:solidFill>
                <a:srgbClr val="000090"/>
              </a:solidFill>
            </a:endParaRPr>
          </a:p>
          <a:p>
            <a:pPr>
              <a:buClr>
                <a:schemeClr val="tx1"/>
              </a:buClr>
              <a:buFont typeface="Arial"/>
              <a:buChar char="•"/>
            </a:pPr>
            <a:endParaRPr lang="en-US" sz="2400" b="1" i="1" dirty="0">
              <a:solidFill>
                <a:srgbClr val="000090"/>
              </a:solidFill>
            </a:endParaRPr>
          </a:p>
          <a:p>
            <a:pPr>
              <a:buClr>
                <a:schemeClr val="tx1"/>
              </a:buClr>
            </a:pP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58171" y="284176"/>
            <a:ext cx="1226434" cy="833592"/>
          </a:xfrm>
          <a:prstGeom prst="rect">
            <a:avLst/>
          </a:prstGeom>
        </p:spPr>
      </p:pic>
      <p:pic>
        <p:nvPicPr>
          <p:cNvPr id="5" name="Picture 4"/>
          <p:cNvPicPr>
            <a:picLocks noChangeAspect="1"/>
          </p:cNvPicPr>
          <p:nvPr/>
        </p:nvPicPr>
        <p:blipFill>
          <a:blip r:embed="rId3"/>
          <a:stretch>
            <a:fillRect/>
          </a:stretch>
        </p:blipFill>
        <p:spPr>
          <a:xfrm>
            <a:off x="4167390" y="3688425"/>
            <a:ext cx="4127500" cy="1447800"/>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54842" y="317799"/>
            <a:ext cx="9689910" cy="508000"/>
          </a:xfrm>
        </p:spPr>
        <p:txBody>
          <a:bodyPr>
            <a:noAutofit/>
          </a:bodyPr>
          <a:lstStyle/>
          <a:p>
            <a:pPr eaLnBrk="1" hangingPunct="1"/>
            <a:r>
              <a:rPr lang="en-US" b="1" dirty="0">
                <a:solidFill>
                  <a:srgbClr val="000090"/>
                </a:solidFill>
                <a:latin typeface="Arial" pitchFamily="-110" charset="0"/>
              </a:rPr>
              <a:t>Electron configurations and orbital diagrams</a:t>
            </a:r>
          </a:p>
        </p:txBody>
      </p:sp>
      <p:sp>
        <p:nvSpPr>
          <p:cNvPr id="22530" name="Rectangle 3"/>
          <p:cNvSpPr>
            <a:spLocks noGrp="1" noChangeArrowheads="1"/>
          </p:cNvSpPr>
          <p:nvPr>
            <p:ph idx="1"/>
          </p:nvPr>
        </p:nvSpPr>
        <p:spPr>
          <a:xfrm>
            <a:off x="1822825" y="1049200"/>
            <a:ext cx="8537697" cy="5923308"/>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endParaRPr lang="en-US" sz="2400" b="1" i="1" dirty="0">
              <a:solidFill>
                <a:srgbClr val="000090"/>
              </a:solidFill>
            </a:endParaRPr>
          </a:p>
          <a:p>
            <a:pPr>
              <a:buClr>
                <a:schemeClr val="tx1"/>
              </a:buClr>
              <a:buFont typeface="Arial"/>
              <a:buChar char="•"/>
            </a:pPr>
            <a:endParaRPr lang="en-US" sz="2400" b="1" i="1" dirty="0">
              <a:solidFill>
                <a:srgbClr val="000090"/>
              </a:solidFill>
            </a:endParaRPr>
          </a:p>
          <a:p>
            <a:pPr>
              <a:buClr>
                <a:schemeClr val="tx1"/>
              </a:buClr>
            </a:pP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57920" y="246207"/>
            <a:ext cx="1226434" cy="833592"/>
          </a:xfrm>
          <a:prstGeom prst="rect">
            <a:avLst/>
          </a:prstGeom>
        </p:spPr>
      </p:pic>
      <p:pic>
        <p:nvPicPr>
          <p:cNvPr id="6" name="Picture 5"/>
          <p:cNvPicPr>
            <a:picLocks noChangeAspect="1"/>
          </p:cNvPicPr>
          <p:nvPr/>
        </p:nvPicPr>
        <p:blipFill>
          <a:blip r:embed="rId3"/>
          <a:stretch>
            <a:fillRect/>
          </a:stretch>
        </p:blipFill>
        <p:spPr>
          <a:xfrm>
            <a:off x="3981126" y="4779057"/>
            <a:ext cx="3708454" cy="1300812"/>
          </a:xfrm>
          <a:prstGeom prst="rect">
            <a:avLst/>
          </a:prstGeom>
        </p:spPr>
      </p:pic>
      <p:sp>
        <p:nvSpPr>
          <p:cNvPr id="2" name="Rectangle 1"/>
          <p:cNvSpPr/>
          <p:nvPr/>
        </p:nvSpPr>
        <p:spPr>
          <a:xfrm>
            <a:off x="286603" y="909602"/>
            <a:ext cx="11397751" cy="3785652"/>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rPr>
              <a:t>Following hydrogen is the noble gas helium, which has an atomic number of 2. </a:t>
            </a:r>
            <a:endParaRPr lang="ka-GE" sz="2000" dirty="0" smtClean="0">
              <a:solidFill>
                <a:srgbClr val="000000"/>
              </a:solidFill>
            </a:endParaRPr>
          </a:p>
          <a:p>
            <a:pPr marL="342900" indent="-342900" algn="just">
              <a:buFont typeface="Arial" panose="020B0604020202020204" pitchFamily="34" charset="0"/>
              <a:buChar char="•"/>
            </a:pPr>
            <a:r>
              <a:rPr lang="en-US" sz="2000" dirty="0" smtClean="0">
                <a:solidFill>
                  <a:srgbClr val="000000"/>
                </a:solidFill>
              </a:rPr>
              <a:t>The </a:t>
            </a:r>
            <a:r>
              <a:rPr lang="en-US" sz="2000" dirty="0">
                <a:solidFill>
                  <a:srgbClr val="000000"/>
                </a:solidFill>
              </a:rPr>
              <a:t>helium atom contains two </a:t>
            </a:r>
            <a:r>
              <a:rPr lang="en-US" sz="2000" dirty="0" smtClean="0">
                <a:solidFill>
                  <a:srgbClr val="000000"/>
                </a:solidFill>
              </a:rPr>
              <a:t>protons</a:t>
            </a:r>
            <a:r>
              <a:rPr lang="ka-GE" sz="2000" dirty="0" smtClean="0">
                <a:solidFill>
                  <a:srgbClr val="000000"/>
                </a:solidFill>
              </a:rPr>
              <a:t> </a:t>
            </a:r>
            <a:r>
              <a:rPr lang="en-US" sz="2000" dirty="0" smtClean="0">
                <a:solidFill>
                  <a:srgbClr val="000000"/>
                </a:solidFill>
              </a:rPr>
              <a:t>and </a:t>
            </a:r>
            <a:r>
              <a:rPr lang="en-US" sz="2000" dirty="0">
                <a:solidFill>
                  <a:srgbClr val="000000"/>
                </a:solidFill>
              </a:rPr>
              <a:t>two electrons. </a:t>
            </a:r>
            <a:endParaRPr lang="ka-GE" sz="2000" dirty="0" smtClean="0">
              <a:solidFill>
                <a:srgbClr val="000000"/>
              </a:solidFill>
            </a:endParaRPr>
          </a:p>
          <a:p>
            <a:pPr marL="342900" indent="-342900" algn="just">
              <a:buFont typeface="Arial" panose="020B0604020202020204" pitchFamily="34" charset="0"/>
              <a:buChar char="•"/>
            </a:pPr>
            <a:r>
              <a:rPr lang="en-US" sz="2000" dirty="0" smtClean="0">
                <a:solidFill>
                  <a:srgbClr val="000000"/>
                </a:solidFill>
              </a:rPr>
              <a:t>The </a:t>
            </a:r>
            <a:r>
              <a:rPr lang="en-US" sz="2000" dirty="0">
                <a:solidFill>
                  <a:srgbClr val="000000"/>
                </a:solidFill>
              </a:rPr>
              <a:t>first electron has the same four quantum numbers as the hydrogen atom electron (</a:t>
            </a:r>
            <a:r>
              <a:rPr lang="en-US" sz="2000" i="1" dirty="0">
                <a:solidFill>
                  <a:srgbClr val="000000"/>
                </a:solidFill>
              </a:rPr>
              <a:t>n </a:t>
            </a:r>
            <a:r>
              <a:rPr lang="en-US" sz="2000" dirty="0">
                <a:solidFill>
                  <a:srgbClr val="000000"/>
                </a:solidFill>
              </a:rPr>
              <a:t>= 1, </a:t>
            </a:r>
            <a:r>
              <a:rPr lang="en-US" sz="2000" i="1" dirty="0">
                <a:solidFill>
                  <a:srgbClr val="000000"/>
                </a:solidFill>
              </a:rPr>
              <a:t>l </a:t>
            </a:r>
            <a:r>
              <a:rPr lang="en-US" sz="2000" dirty="0" smtClean="0">
                <a:solidFill>
                  <a:srgbClr val="000000"/>
                </a:solidFill>
              </a:rPr>
              <a:t>=</a:t>
            </a:r>
            <a:r>
              <a:rPr lang="ka-GE" sz="2000" dirty="0" smtClean="0">
                <a:solidFill>
                  <a:srgbClr val="000000"/>
                </a:solidFill>
              </a:rPr>
              <a:t> </a:t>
            </a:r>
            <a:r>
              <a:rPr lang="en-US" sz="2000" dirty="0" smtClean="0">
                <a:solidFill>
                  <a:srgbClr val="000000"/>
                </a:solidFill>
              </a:rPr>
              <a:t>0</a:t>
            </a:r>
            <a:r>
              <a:rPr lang="en-US" sz="2000" dirty="0">
                <a:solidFill>
                  <a:srgbClr val="000000"/>
                </a:solidFill>
              </a:rPr>
              <a:t>, </a:t>
            </a:r>
            <a:r>
              <a:rPr lang="en-US" sz="2000" i="1" dirty="0">
                <a:solidFill>
                  <a:srgbClr val="000000"/>
                </a:solidFill>
              </a:rPr>
              <a:t>ml </a:t>
            </a:r>
            <a:r>
              <a:rPr lang="en-US" sz="2000" dirty="0">
                <a:solidFill>
                  <a:srgbClr val="000000"/>
                </a:solidFill>
              </a:rPr>
              <a:t>= 0, </a:t>
            </a:r>
            <a:r>
              <a:rPr lang="en-US" sz="2000" i="1" dirty="0" err="1">
                <a:solidFill>
                  <a:srgbClr val="000000"/>
                </a:solidFill>
              </a:rPr>
              <a:t>ms</a:t>
            </a:r>
            <a:r>
              <a:rPr lang="en-US" sz="2000" i="1" dirty="0">
                <a:solidFill>
                  <a:srgbClr val="000000"/>
                </a:solidFill>
              </a:rPr>
              <a:t> </a:t>
            </a:r>
            <a:r>
              <a:rPr lang="en-US" sz="2000" dirty="0">
                <a:solidFill>
                  <a:srgbClr val="000000"/>
                </a:solidFill>
              </a:rPr>
              <a:t>= +</a:t>
            </a:r>
            <a:r>
              <a:rPr lang="en-US" sz="2000" dirty="0" smtClean="0">
                <a:solidFill>
                  <a:srgbClr val="000000"/>
                </a:solidFill>
              </a:rPr>
              <a:t>1</a:t>
            </a:r>
            <a:r>
              <a:rPr lang="ka-GE" sz="2000" dirty="0" smtClean="0">
                <a:solidFill>
                  <a:srgbClr val="000000"/>
                </a:solidFill>
              </a:rPr>
              <a:t>/</a:t>
            </a:r>
            <a:r>
              <a:rPr lang="en-US" sz="2000" dirty="0" smtClean="0">
                <a:solidFill>
                  <a:srgbClr val="000000"/>
                </a:solidFill>
              </a:rPr>
              <a:t>2</a:t>
            </a:r>
            <a:r>
              <a:rPr lang="ka-GE" sz="2000" dirty="0" smtClean="0">
                <a:solidFill>
                  <a:srgbClr val="000000"/>
                </a:solidFill>
              </a:rPr>
              <a:t> </a:t>
            </a:r>
            <a:r>
              <a:rPr lang="en-US" sz="2000" dirty="0" smtClean="0">
                <a:solidFill>
                  <a:srgbClr val="000000"/>
                </a:solidFill>
              </a:rPr>
              <a:t>). </a:t>
            </a:r>
            <a:endParaRPr lang="ka-GE" sz="2000" dirty="0" smtClean="0">
              <a:solidFill>
                <a:srgbClr val="000000"/>
              </a:solidFill>
            </a:endParaRPr>
          </a:p>
          <a:p>
            <a:pPr marL="342900" indent="-342900" algn="just">
              <a:buFont typeface="Arial" panose="020B0604020202020204" pitchFamily="34" charset="0"/>
              <a:buChar char="•"/>
            </a:pPr>
            <a:r>
              <a:rPr lang="en-US" sz="2000" dirty="0" smtClean="0">
                <a:solidFill>
                  <a:srgbClr val="000000"/>
                </a:solidFill>
              </a:rPr>
              <a:t>The </a:t>
            </a:r>
            <a:r>
              <a:rPr lang="en-US" sz="2000" dirty="0">
                <a:solidFill>
                  <a:srgbClr val="000000"/>
                </a:solidFill>
              </a:rPr>
              <a:t>second electron also goes into the 1</a:t>
            </a:r>
            <a:r>
              <a:rPr lang="en-US" sz="2000" i="1" dirty="0">
                <a:solidFill>
                  <a:srgbClr val="000000"/>
                </a:solidFill>
              </a:rPr>
              <a:t>s </a:t>
            </a:r>
            <a:r>
              <a:rPr lang="en-US" sz="2000" dirty="0">
                <a:solidFill>
                  <a:srgbClr val="000000"/>
                </a:solidFill>
              </a:rPr>
              <a:t>orbital and fills that orbital. </a:t>
            </a:r>
            <a:endParaRPr lang="ka-GE" sz="2000" dirty="0" smtClean="0">
              <a:solidFill>
                <a:srgbClr val="000000"/>
              </a:solidFill>
            </a:endParaRPr>
          </a:p>
          <a:p>
            <a:pPr marL="342900" indent="-342900" algn="just">
              <a:buFont typeface="Arial" panose="020B0604020202020204" pitchFamily="34" charset="0"/>
              <a:buChar char="•"/>
            </a:pPr>
            <a:r>
              <a:rPr lang="en-US" sz="2000" dirty="0" smtClean="0">
                <a:solidFill>
                  <a:srgbClr val="000000"/>
                </a:solidFill>
              </a:rPr>
              <a:t>The </a:t>
            </a:r>
            <a:r>
              <a:rPr lang="en-US" sz="2000" dirty="0">
                <a:solidFill>
                  <a:srgbClr val="000000"/>
                </a:solidFill>
              </a:rPr>
              <a:t>second </a:t>
            </a:r>
            <a:r>
              <a:rPr lang="en-US" sz="2000" dirty="0" smtClean="0">
                <a:solidFill>
                  <a:srgbClr val="000000"/>
                </a:solidFill>
              </a:rPr>
              <a:t>electron</a:t>
            </a:r>
            <a:r>
              <a:rPr lang="ka-GE" sz="2000" dirty="0" smtClean="0">
                <a:solidFill>
                  <a:srgbClr val="000000"/>
                </a:solidFill>
              </a:rPr>
              <a:t> </a:t>
            </a:r>
            <a:r>
              <a:rPr lang="en-US" sz="2000" dirty="0" smtClean="0">
                <a:solidFill>
                  <a:srgbClr val="000000"/>
                </a:solidFill>
              </a:rPr>
              <a:t>has </a:t>
            </a:r>
            <a:r>
              <a:rPr lang="en-US" sz="2000" dirty="0">
                <a:solidFill>
                  <a:srgbClr val="000000"/>
                </a:solidFill>
              </a:rPr>
              <a:t>the same </a:t>
            </a:r>
            <a:r>
              <a:rPr lang="en-US" sz="2000" i="1" dirty="0">
                <a:solidFill>
                  <a:srgbClr val="000000"/>
                </a:solidFill>
              </a:rPr>
              <a:t>n</a:t>
            </a:r>
            <a:r>
              <a:rPr lang="en-US" sz="2000" dirty="0">
                <a:solidFill>
                  <a:srgbClr val="000000"/>
                </a:solidFill>
              </a:rPr>
              <a:t>, </a:t>
            </a:r>
            <a:r>
              <a:rPr lang="en-US" sz="2000" i="1" dirty="0">
                <a:solidFill>
                  <a:srgbClr val="000000"/>
                </a:solidFill>
              </a:rPr>
              <a:t>l</a:t>
            </a:r>
            <a:r>
              <a:rPr lang="en-US" sz="2000" dirty="0">
                <a:solidFill>
                  <a:srgbClr val="000000"/>
                </a:solidFill>
              </a:rPr>
              <a:t>, and </a:t>
            </a:r>
            <a:r>
              <a:rPr lang="en-US" sz="2000" i="1" dirty="0">
                <a:solidFill>
                  <a:srgbClr val="000000"/>
                </a:solidFill>
              </a:rPr>
              <a:t>ml </a:t>
            </a:r>
            <a:r>
              <a:rPr lang="en-US" sz="2000" dirty="0">
                <a:solidFill>
                  <a:srgbClr val="000000"/>
                </a:solidFill>
              </a:rPr>
              <a:t>quantum numbers, but must have the opposite spin quantum number, </a:t>
            </a:r>
            <a:r>
              <a:rPr lang="en-US" sz="2000" i="1" dirty="0" err="1">
                <a:solidFill>
                  <a:srgbClr val="000000"/>
                </a:solidFill>
              </a:rPr>
              <a:t>ms</a:t>
            </a:r>
            <a:r>
              <a:rPr lang="en-US" sz="2000" i="1" dirty="0">
                <a:solidFill>
                  <a:srgbClr val="000000"/>
                </a:solidFill>
              </a:rPr>
              <a:t> </a:t>
            </a:r>
            <a:r>
              <a:rPr lang="en-US" sz="2000" dirty="0">
                <a:solidFill>
                  <a:srgbClr val="000000"/>
                </a:solidFill>
              </a:rPr>
              <a:t>= −</a:t>
            </a:r>
            <a:r>
              <a:rPr lang="en-US" sz="2000" dirty="0" smtClean="0">
                <a:solidFill>
                  <a:srgbClr val="000000"/>
                </a:solidFill>
              </a:rPr>
              <a:t>1</a:t>
            </a:r>
            <a:r>
              <a:rPr lang="ka-GE" sz="2000" dirty="0" smtClean="0">
                <a:solidFill>
                  <a:srgbClr val="000000"/>
                </a:solidFill>
              </a:rPr>
              <a:t>/</a:t>
            </a:r>
            <a:r>
              <a:rPr lang="en-US" sz="2000" dirty="0" smtClean="0">
                <a:solidFill>
                  <a:srgbClr val="000000"/>
                </a:solidFill>
              </a:rPr>
              <a:t>2</a:t>
            </a:r>
            <a:r>
              <a:rPr lang="ka-GE" sz="2000" dirty="0" smtClean="0">
                <a:solidFill>
                  <a:srgbClr val="000000"/>
                </a:solidFill>
              </a:rPr>
              <a:t> </a:t>
            </a:r>
            <a:r>
              <a:rPr lang="en-US" sz="2000" dirty="0" smtClean="0">
                <a:solidFill>
                  <a:srgbClr val="000000"/>
                </a:solidFill>
              </a:rPr>
              <a:t>. </a:t>
            </a:r>
            <a:endParaRPr lang="ka-GE" sz="2000" dirty="0" smtClean="0">
              <a:solidFill>
                <a:srgbClr val="000000"/>
              </a:solidFill>
            </a:endParaRPr>
          </a:p>
          <a:p>
            <a:pPr marL="342900" indent="-342900" algn="just">
              <a:buFont typeface="Arial" panose="020B0604020202020204" pitchFamily="34" charset="0"/>
              <a:buChar char="•"/>
            </a:pPr>
            <a:r>
              <a:rPr lang="en-US" sz="2000" dirty="0" smtClean="0">
                <a:solidFill>
                  <a:srgbClr val="000000"/>
                </a:solidFill>
              </a:rPr>
              <a:t>This </a:t>
            </a:r>
            <a:r>
              <a:rPr lang="en-US" sz="2000" dirty="0">
                <a:solidFill>
                  <a:srgbClr val="000000"/>
                </a:solidFill>
              </a:rPr>
              <a:t>is </a:t>
            </a:r>
            <a:r>
              <a:rPr lang="en-US" sz="2000" dirty="0" smtClean="0">
                <a:solidFill>
                  <a:srgbClr val="000000"/>
                </a:solidFill>
              </a:rPr>
              <a:t>in</a:t>
            </a:r>
            <a:r>
              <a:rPr lang="ka-GE" sz="2000" dirty="0" smtClean="0">
                <a:solidFill>
                  <a:srgbClr val="000000"/>
                </a:solidFill>
              </a:rPr>
              <a:t> </a:t>
            </a:r>
            <a:r>
              <a:rPr lang="en-US" sz="2000" dirty="0" smtClean="0">
                <a:solidFill>
                  <a:srgbClr val="000000"/>
                </a:solidFill>
              </a:rPr>
              <a:t>accord </a:t>
            </a:r>
            <a:r>
              <a:rPr lang="en-US" sz="2000" dirty="0">
                <a:solidFill>
                  <a:srgbClr val="000000"/>
                </a:solidFill>
              </a:rPr>
              <a:t>with the Pauli exclusion principle: No two electrons in the same atom can have the same set of four </a:t>
            </a:r>
            <a:r>
              <a:rPr lang="en-US" sz="2000" dirty="0" smtClean="0">
                <a:solidFill>
                  <a:srgbClr val="000000"/>
                </a:solidFill>
              </a:rPr>
              <a:t>quantum</a:t>
            </a:r>
            <a:r>
              <a:rPr lang="ka-GE" sz="2000" dirty="0" smtClean="0">
                <a:solidFill>
                  <a:srgbClr val="000000"/>
                </a:solidFill>
              </a:rPr>
              <a:t> </a:t>
            </a:r>
            <a:r>
              <a:rPr lang="en-US" sz="2000" dirty="0" smtClean="0">
                <a:solidFill>
                  <a:srgbClr val="000000"/>
                </a:solidFill>
              </a:rPr>
              <a:t>numbers</a:t>
            </a:r>
            <a:r>
              <a:rPr lang="en-US" sz="2000" dirty="0">
                <a:solidFill>
                  <a:srgbClr val="000000"/>
                </a:solidFill>
              </a:rPr>
              <a:t>. </a:t>
            </a:r>
            <a:endParaRPr lang="ka-GE" sz="2000" dirty="0" smtClean="0">
              <a:solidFill>
                <a:srgbClr val="000000"/>
              </a:solidFill>
            </a:endParaRPr>
          </a:p>
          <a:p>
            <a:pPr marL="342900" indent="-342900" algn="just">
              <a:buFont typeface="Arial" panose="020B0604020202020204" pitchFamily="34" charset="0"/>
              <a:buChar char="•"/>
            </a:pPr>
            <a:r>
              <a:rPr lang="en-US" sz="2000" dirty="0" smtClean="0">
                <a:solidFill>
                  <a:srgbClr val="000000"/>
                </a:solidFill>
              </a:rPr>
              <a:t>For </a:t>
            </a:r>
            <a:r>
              <a:rPr lang="en-US" sz="2000" dirty="0">
                <a:solidFill>
                  <a:srgbClr val="000000"/>
                </a:solidFill>
              </a:rPr>
              <a:t>orbital diagrams, this means two arrows go in each box (representing two electrons in each orbital</a:t>
            </a:r>
            <a:r>
              <a:rPr lang="en-US" sz="2000" dirty="0" smtClean="0">
                <a:solidFill>
                  <a:srgbClr val="000000"/>
                </a:solidFill>
              </a:rPr>
              <a:t>)</a:t>
            </a:r>
            <a:r>
              <a:rPr lang="ka-GE" sz="2000" dirty="0" smtClean="0">
                <a:solidFill>
                  <a:srgbClr val="000000"/>
                </a:solidFill>
              </a:rPr>
              <a:t> </a:t>
            </a:r>
            <a:r>
              <a:rPr lang="en-US" sz="2000" dirty="0" smtClean="0">
                <a:solidFill>
                  <a:srgbClr val="000000"/>
                </a:solidFill>
              </a:rPr>
              <a:t>and </a:t>
            </a:r>
            <a:r>
              <a:rPr lang="en-US" sz="2000" dirty="0">
                <a:solidFill>
                  <a:srgbClr val="000000"/>
                </a:solidFill>
              </a:rPr>
              <a:t>the arrows must point in opposite directions (representing paired spins). </a:t>
            </a:r>
            <a:endParaRPr lang="ka-GE" sz="2000" dirty="0" smtClean="0">
              <a:solidFill>
                <a:srgbClr val="000000"/>
              </a:solidFill>
            </a:endParaRPr>
          </a:p>
          <a:p>
            <a:pPr marL="342900" indent="-342900" algn="just">
              <a:buFont typeface="Arial" panose="020B0604020202020204" pitchFamily="34" charset="0"/>
              <a:buChar char="•"/>
            </a:pPr>
            <a:r>
              <a:rPr lang="en-US" sz="2000" dirty="0" smtClean="0">
                <a:solidFill>
                  <a:srgbClr val="000000"/>
                </a:solidFill>
              </a:rPr>
              <a:t>The </a:t>
            </a:r>
            <a:r>
              <a:rPr lang="en-US" sz="2000" dirty="0">
                <a:solidFill>
                  <a:srgbClr val="000000"/>
                </a:solidFill>
              </a:rPr>
              <a:t>electron configuration and </a:t>
            </a:r>
            <a:r>
              <a:rPr lang="en-US" sz="2000" dirty="0" smtClean="0">
                <a:solidFill>
                  <a:srgbClr val="000000"/>
                </a:solidFill>
              </a:rPr>
              <a:t>orbital</a:t>
            </a:r>
            <a:r>
              <a:rPr lang="ka-GE" sz="2000" dirty="0" smtClean="0">
                <a:solidFill>
                  <a:srgbClr val="000000"/>
                </a:solidFill>
              </a:rPr>
              <a:t> </a:t>
            </a:r>
            <a:r>
              <a:rPr lang="en-US" sz="2000" dirty="0" smtClean="0">
                <a:solidFill>
                  <a:srgbClr val="000000"/>
                </a:solidFill>
              </a:rPr>
              <a:t>diagram </a:t>
            </a:r>
            <a:r>
              <a:rPr lang="en-US" sz="2000" dirty="0">
                <a:solidFill>
                  <a:srgbClr val="000000"/>
                </a:solidFill>
              </a:rPr>
              <a:t>of helium are:</a:t>
            </a:r>
            <a:endParaRPr lang="en-US" sz="2000" dirty="0"/>
          </a:p>
        </p:txBody>
      </p:sp>
      <p:sp>
        <p:nvSpPr>
          <p:cNvPr id="3" name="Rectangle 2"/>
          <p:cNvSpPr/>
          <p:nvPr/>
        </p:nvSpPr>
        <p:spPr>
          <a:xfrm>
            <a:off x="547700" y="6079869"/>
            <a:ext cx="6046848" cy="400110"/>
          </a:xfrm>
          <a:prstGeom prst="rect">
            <a:avLst/>
          </a:prstGeom>
        </p:spPr>
        <p:txBody>
          <a:bodyPr wrap="none">
            <a:spAutoFit/>
          </a:bodyPr>
          <a:lstStyle/>
          <a:p>
            <a:r>
              <a:rPr lang="en-US" sz="2000" dirty="0">
                <a:latin typeface="LiberationSerif"/>
              </a:rPr>
              <a:t>The </a:t>
            </a:r>
            <a:r>
              <a:rPr lang="en-US" sz="2000" i="1" dirty="0">
                <a:latin typeface="LiberationSerif-Italic"/>
              </a:rPr>
              <a:t>n </a:t>
            </a:r>
            <a:r>
              <a:rPr lang="en-US" sz="2000" dirty="0">
                <a:latin typeface="LiberationSerif"/>
              </a:rPr>
              <a:t>= 1 shell is completely filled in a helium atom.</a:t>
            </a:r>
            <a:endParaRPr lang="en-US" sz="2000" dirty="0"/>
          </a:p>
        </p:txBody>
      </p:sp>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71" y="152718"/>
            <a:ext cx="8602640" cy="570613"/>
          </a:xfrm>
        </p:spPr>
        <p:txBody>
          <a:bodyPr/>
          <a:lstStyle/>
          <a:p>
            <a:r>
              <a:rPr lang="en-US" b="1" dirty="0">
                <a:solidFill>
                  <a:srgbClr val="000090"/>
                </a:solidFill>
                <a:latin typeface="Arial" pitchFamily="-110" charset="0"/>
              </a:rPr>
              <a:t>Electron configurations and orbital diagrams</a:t>
            </a:r>
            <a:endParaRPr lang="en-US" dirty="0"/>
          </a:p>
        </p:txBody>
      </p:sp>
      <p:pic>
        <p:nvPicPr>
          <p:cNvPr id="4" name="Content Placeholder 3"/>
          <p:cNvPicPr>
            <a:picLocks noGrp="1" noChangeAspect="1"/>
          </p:cNvPicPr>
          <p:nvPr>
            <p:ph idx="1"/>
          </p:nvPr>
        </p:nvPicPr>
        <p:blipFill>
          <a:blip r:embed="rId2"/>
          <a:stretch>
            <a:fillRect/>
          </a:stretch>
        </p:blipFill>
        <p:spPr>
          <a:xfrm>
            <a:off x="2490663" y="2815453"/>
            <a:ext cx="6407677" cy="1123808"/>
          </a:xfrm>
          <a:prstGeom prst="rect">
            <a:avLst/>
          </a:prstGeom>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54436" y="195287"/>
            <a:ext cx="1226434" cy="833592"/>
          </a:xfrm>
          <a:prstGeom prst="rect">
            <a:avLst/>
          </a:prstGeom>
        </p:spPr>
      </p:pic>
      <p:sp>
        <p:nvSpPr>
          <p:cNvPr id="7" name="Rectangle 6"/>
          <p:cNvSpPr/>
          <p:nvPr/>
        </p:nvSpPr>
        <p:spPr>
          <a:xfrm>
            <a:off x="172871" y="1011886"/>
            <a:ext cx="11619339" cy="1631216"/>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latin typeface="LiberationSerif"/>
              </a:rPr>
              <a:t>The next atom is the alkali metal lithium with an atomic number of 3. </a:t>
            </a:r>
            <a:endParaRPr lang="ka-GE" sz="2000" dirty="0" smtClean="0">
              <a:solidFill>
                <a:srgbClr val="000000"/>
              </a:solidFill>
              <a:latin typeface="LiberationSerif"/>
            </a:endParaRPr>
          </a:p>
          <a:p>
            <a:pPr marL="342900" indent="-342900" algn="just">
              <a:buFont typeface="Arial" panose="020B0604020202020204" pitchFamily="34" charset="0"/>
              <a:buChar char="•"/>
            </a:pPr>
            <a:r>
              <a:rPr lang="en-US" sz="2000" dirty="0" smtClean="0">
                <a:solidFill>
                  <a:srgbClr val="000000"/>
                </a:solidFill>
                <a:latin typeface="LiberationSerif"/>
              </a:rPr>
              <a:t>The </a:t>
            </a:r>
            <a:r>
              <a:rPr lang="en-US" sz="2000" dirty="0">
                <a:solidFill>
                  <a:srgbClr val="000000"/>
                </a:solidFill>
                <a:latin typeface="LiberationSerif"/>
              </a:rPr>
              <a:t>first two electrons in lithium fill </a:t>
            </a:r>
            <a:r>
              <a:rPr lang="en-US" sz="2000" dirty="0" smtClean="0">
                <a:solidFill>
                  <a:srgbClr val="000000"/>
                </a:solidFill>
                <a:latin typeface="LiberationSerif"/>
              </a:rPr>
              <a:t>the</a:t>
            </a:r>
            <a:r>
              <a:rPr lang="ka-GE" sz="2000" dirty="0" smtClean="0">
                <a:solidFill>
                  <a:srgbClr val="000000"/>
                </a:solidFill>
                <a:latin typeface="LiberationSerif"/>
              </a:rPr>
              <a:t> </a:t>
            </a:r>
            <a:r>
              <a:rPr lang="en-US" sz="2000" dirty="0" smtClean="0">
                <a:solidFill>
                  <a:srgbClr val="000000"/>
                </a:solidFill>
                <a:latin typeface="LiberationSerif"/>
              </a:rPr>
              <a:t>1</a:t>
            </a:r>
            <a:r>
              <a:rPr lang="en-US" sz="2000" i="1" dirty="0" smtClean="0">
                <a:solidFill>
                  <a:srgbClr val="000000"/>
                </a:solidFill>
                <a:latin typeface="LiberationSerif-Italic"/>
              </a:rPr>
              <a:t>s </a:t>
            </a:r>
            <a:r>
              <a:rPr lang="en-US" sz="2000" dirty="0">
                <a:solidFill>
                  <a:srgbClr val="000000"/>
                </a:solidFill>
                <a:latin typeface="LiberationSerif"/>
              </a:rPr>
              <a:t>orbital and have the same sets of four quantum numbers as the two electrons in helium. </a:t>
            </a:r>
            <a:endParaRPr lang="ka-GE" sz="2000" dirty="0" smtClean="0">
              <a:solidFill>
                <a:srgbClr val="000000"/>
              </a:solidFill>
              <a:latin typeface="LiberationSerif"/>
            </a:endParaRPr>
          </a:p>
          <a:p>
            <a:pPr marL="342900" indent="-342900" algn="just">
              <a:buFont typeface="Arial" panose="020B0604020202020204" pitchFamily="34" charset="0"/>
              <a:buChar char="•"/>
            </a:pPr>
            <a:r>
              <a:rPr lang="en-US" sz="2000" dirty="0" smtClean="0">
                <a:solidFill>
                  <a:srgbClr val="000000"/>
                </a:solidFill>
                <a:latin typeface="LiberationSerif"/>
              </a:rPr>
              <a:t>The </a:t>
            </a:r>
            <a:r>
              <a:rPr lang="en-US" sz="2000" dirty="0">
                <a:solidFill>
                  <a:srgbClr val="000000"/>
                </a:solidFill>
                <a:latin typeface="LiberationSerif"/>
              </a:rPr>
              <a:t>remaining </a:t>
            </a:r>
            <a:r>
              <a:rPr lang="en-US" sz="2000" dirty="0" smtClean="0">
                <a:solidFill>
                  <a:srgbClr val="000000"/>
                </a:solidFill>
                <a:latin typeface="LiberationSerif"/>
              </a:rPr>
              <a:t>electron</a:t>
            </a:r>
            <a:r>
              <a:rPr lang="ka-GE" sz="2000" dirty="0" smtClean="0">
                <a:solidFill>
                  <a:srgbClr val="000000"/>
                </a:solidFill>
                <a:latin typeface="LiberationSerif"/>
              </a:rPr>
              <a:t> </a:t>
            </a:r>
            <a:r>
              <a:rPr lang="en-US" sz="2000" dirty="0" smtClean="0">
                <a:solidFill>
                  <a:srgbClr val="000000"/>
                </a:solidFill>
                <a:latin typeface="LiberationSerif"/>
              </a:rPr>
              <a:t>must </a:t>
            </a:r>
            <a:r>
              <a:rPr lang="en-US" sz="2000" dirty="0">
                <a:solidFill>
                  <a:srgbClr val="000000"/>
                </a:solidFill>
                <a:latin typeface="LiberationSerif"/>
              </a:rPr>
              <a:t>occupy the orbital of next lowest energy, the 2</a:t>
            </a:r>
            <a:r>
              <a:rPr lang="en-US" sz="2000" i="1" dirty="0">
                <a:solidFill>
                  <a:srgbClr val="000000"/>
                </a:solidFill>
                <a:latin typeface="LiberationSerif-Italic"/>
              </a:rPr>
              <a:t>s </a:t>
            </a:r>
            <a:r>
              <a:rPr lang="en-US" sz="2000" dirty="0" smtClean="0">
                <a:solidFill>
                  <a:srgbClr val="000000"/>
                </a:solidFill>
                <a:latin typeface="LiberationSerif"/>
              </a:rPr>
              <a:t>orbital</a:t>
            </a:r>
            <a:r>
              <a:rPr lang="ka-GE" sz="2000" dirty="0" smtClean="0">
                <a:solidFill>
                  <a:srgbClr val="000000"/>
                </a:solidFill>
                <a:latin typeface="LiberationSerif"/>
              </a:rPr>
              <a:t>.</a:t>
            </a:r>
          </a:p>
          <a:p>
            <a:pPr marL="342900" indent="-342900" algn="just">
              <a:buFont typeface="Arial" panose="020B0604020202020204" pitchFamily="34" charset="0"/>
              <a:buChar char="•"/>
            </a:pPr>
            <a:r>
              <a:rPr lang="en-US" sz="2000" dirty="0" smtClean="0">
                <a:solidFill>
                  <a:srgbClr val="000000"/>
                </a:solidFill>
                <a:latin typeface="LiberationSerif"/>
              </a:rPr>
              <a:t>Thus</a:t>
            </a:r>
            <a:r>
              <a:rPr lang="en-US" sz="2000" dirty="0">
                <a:solidFill>
                  <a:srgbClr val="000000"/>
                </a:solidFill>
                <a:latin typeface="LiberationSerif"/>
              </a:rPr>
              <a:t>, the </a:t>
            </a:r>
            <a:r>
              <a:rPr lang="en-US" sz="2000" dirty="0" smtClean="0">
                <a:solidFill>
                  <a:srgbClr val="000000"/>
                </a:solidFill>
                <a:latin typeface="LiberationSerif"/>
              </a:rPr>
              <a:t>electron</a:t>
            </a:r>
            <a:r>
              <a:rPr lang="ka-GE" sz="2000" dirty="0" smtClean="0">
                <a:solidFill>
                  <a:srgbClr val="000000"/>
                </a:solidFill>
                <a:latin typeface="LiberationSerif"/>
              </a:rPr>
              <a:t> </a:t>
            </a:r>
            <a:r>
              <a:rPr lang="en-US" sz="2000" dirty="0" smtClean="0">
                <a:solidFill>
                  <a:srgbClr val="000000"/>
                </a:solidFill>
                <a:latin typeface="LiberationSerif"/>
              </a:rPr>
              <a:t>configuration </a:t>
            </a:r>
            <a:r>
              <a:rPr lang="en-US" sz="2000" dirty="0">
                <a:solidFill>
                  <a:srgbClr val="000000"/>
                </a:solidFill>
                <a:latin typeface="LiberationSerif"/>
              </a:rPr>
              <a:t>and orbital diagram of lithium are:</a:t>
            </a:r>
            <a:endParaRPr lang="en-US" sz="2000" dirty="0"/>
          </a:p>
        </p:txBody>
      </p:sp>
      <p:sp>
        <p:nvSpPr>
          <p:cNvPr id="8" name="Rectangle 7"/>
          <p:cNvSpPr/>
          <p:nvPr/>
        </p:nvSpPr>
        <p:spPr>
          <a:xfrm>
            <a:off x="361529" y="4059428"/>
            <a:ext cx="11619339" cy="1015663"/>
          </a:xfrm>
          <a:prstGeom prst="rect">
            <a:avLst/>
          </a:prstGeom>
        </p:spPr>
        <p:txBody>
          <a:bodyPr wrap="square">
            <a:spAutoFit/>
          </a:bodyPr>
          <a:lstStyle/>
          <a:p>
            <a:pPr marL="285750" indent="-285750">
              <a:buFont typeface="Arial" panose="020B0604020202020204" pitchFamily="34" charset="0"/>
              <a:buChar char="•"/>
            </a:pPr>
            <a:r>
              <a:rPr lang="en-US" sz="2000" dirty="0">
                <a:latin typeface="LiberationSerif"/>
              </a:rPr>
              <a:t>An atom of the alkaline earth metal beryllium, with an atomic number of 4, contains four protons in the nucleus </a:t>
            </a:r>
            <a:r>
              <a:rPr lang="en-US" sz="2000" dirty="0" smtClean="0">
                <a:latin typeface="LiberationSerif"/>
              </a:rPr>
              <a:t>and</a:t>
            </a:r>
            <a:r>
              <a:rPr lang="ka-GE" sz="2000" dirty="0" smtClean="0">
                <a:latin typeface="LiberationSerif"/>
              </a:rPr>
              <a:t> </a:t>
            </a:r>
            <a:r>
              <a:rPr lang="en-US" sz="2000" dirty="0" smtClean="0">
                <a:latin typeface="LiberationSerif"/>
              </a:rPr>
              <a:t>four </a:t>
            </a:r>
            <a:r>
              <a:rPr lang="en-US" sz="2000" dirty="0">
                <a:latin typeface="LiberationSerif"/>
              </a:rPr>
              <a:t>electrons surrounding the nucleus. </a:t>
            </a:r>
            <a:endParaRPr lang="ka-GE" sz="2000" dirty="0" smtClean="0">
              <a:latin typeface="LiberationSerif"/>
            </a:endParaRPr>
          </a:p>
          <a:p>
            <a:pPr marL="285750" indent="-285750">
              <a:buFont typeface="Arial" panose="020B0604020202020204" pitchFamily="34" charset="0"/>
              <a:buChar char="•"/>
            </a:pPr>
            <a:r>
              <a:rPr lang="en-US" sz="2000" dirty="0" smtClean="0">
                <a:latin typeface="LiberationSerif"/>
              </a:rPr>
              <a:t>The </a:t>
            </a:r>
            <a:r>
              <a:rPr lang="en-US" sz="2000" dirty="0">
                <a:latin typeface="LiberationSerif"/>
              </a:rPr>
              <a:t>fourth electron fills the remaining space in the 2</a:t>
            </a:r>
            <a:r>
              <a:rPr lang="en-US" sz="2000" i="1" dirty="0">
                <a:latin typeface="LiberationSerif-Italic"/>
              </a:rPr>
              <a:t>s </a:t>
            </a:r>
            <a:r>
              <a:rPr lang="en-US" sz="2000" dirty="0">
                <a:latin typeface="LiberationSerif"/>
              </a:rPr>
              <a:t>orbital.</a:t>
            </a:r>
            <a:endParaRPr lang="en-US" sz="2000" dirty="0"/>
          </a:p>
        </p:txBody>
      </p:sp>
      <p:pic>
        <p:nvPicPr>
          <p:cNvPr id="9" name="Content Placeholder 3"/>
          <p:cNvPicPr>
            <a:picLocks noChangeAspect="1"/>
          </p:cNvPicPr>
          <p:nvPr/>
        </p:nvPicPr>
        <p:blipFill>
          <a:blip r:embed="rId4"/>
          <a:stretch>
            <a:fillRect/>
          </a:stretch>
        </p:blipFill>
        <p:spPr>
          <a:xfrm>
            <a:off x="2490663" y="5229000"/>
            <a:ext cx="6585098" cy="1154924"/>
          </a:xfrm>
          <a:prstGeom prst="rect">
            <a:avLst/>
          </a:prstGeom>
        </p:spPr>
      </p:pic>
    </p:spTree>
    <p:extLst>
      <p:ext uri="{BB962C8B-B14F-4D97-AF65-F5344CB8AC3E}">
        <p14:creationId xmlns:p14="http://schemas.microsoft.com/office/powerpoint/2010/main" val="232038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7606" y="136755"/>
            <a:ext cx="3658451" cy="508000"/>
          </a:xfrm>
        </p:spPr>
        <p:txBody>
          <a:bodyPr>
            <a:noAutofit/>
          </a:bodyPr>
          <a:lstStyle/>
          <a:p>
            <a:pPr eaLnBrk="1" hangingPunct="1"/>
            <a:r>
              <a:rPr lang="en-US" sz="3200" b="1" dirty="0">
                <a:solidFill>
                  <a:srgbClr val="000090"/>
                </a:solidFill>
                <a:latin typeface="Arial" pitchFamily="-110" charset="0"/>
              </a:rPr>
              <a:t>Speed of light</a:t>
            </a:r>
          </a:p>
        </p:txBody>
      </p:sp>
      <p:sp>
        <p:nvSpPr>
          <p:cNvPr id="22530" name="Rectangle 3"/>
          <p:cNvSpPr>
            <a:spLocks noGrp="1" noChangeArrowheads="1"/>
          </p:cNvSpPr>
          <p:nvPr>
            <p:ph idx="1"/>
          </p:nvPr>
        </p:nvSpPr>
        <p:spPr>
          <a:xfrm>
            <a:off x="342900" y="644755"/>
            <a:ext cx="11560629" cy="5258779"/>
          </a:xfrm>
        </p:spPr>
        <p:txBody>
          <a:bodyPr>
            <a:normAutofit lnSpcReduction="10000"/>
          </a:bodyPr>
          <a:lstStyle/>
          <a:p>
            <a:pPr>
              <a:buClrTx/>
              <a:buFont typeface="Arial"/>
              <a:buChar char="•"/>
            </a:pPr>
            <a:endParaRPr lang="en-US" sz="2400" b="1" dirty="0">
              <a:latin typeface="Arial" pitchFamily="-110" charset="0"/>
            </a:endParaRPr>
          </a:p>
          <a:p>
            <a:pPr algn="just">
              <a:buClrTx/>
              <a:buFont typeface="Arial"/>
              <a:buChar char="•"/>
            </a:pPr>
            <a:r>
              <a:rPr lang="en-US" sz="2400" dirty="0"/>
              <a:t> Waves are not restricted to travel through only matter.</a:t>
            </a:r>
          </a:p>
          <a:p>
            <a:pPr algn="just">
              <a:buClrTx/>
              <a:buFont typeface="Arial"/>
              <a:buChar char="•"/>
            </a:pPr>
            <a:endParaRPr lang="en-US" sz="2400" dirty="0"/>
          </a:p>
          <a:p>
            <a:pPr algn="just">
              <a:buClrTx/>
              <a:buFont typeface="Arial"/>
              <a:buChar char="•"/>
            </a:pPr>
            <a:r>
              <a:rPr lang="en-US" sz="2400" dirty="0"/>
              <a:t> As Maxwell </a:t>
            </a:r>
            <a:r>
              <a:rPr lang="en-US" sz="2400" dirty="0" smtClean="0"/>
              <a:t>showed, </a:t>
            </a:r>
            <a:r>
              <a:rPr lang="en-US" sz="2400" b="1" i="1" dirty="0" smtClean="0">
                <a:solidFill>
                  <a:srgbClr val="000090"/>
                </a:solidFill>
              </a:rPr>
              <a:t>Electromagnetic </a:t>
            </a:r>
            <a:r>
              <a:rPr lang="en-US" sz="2400" b="1" i="1" dirty="0">
                <a:solidFill>
                  <a:srgbClr val="000090"/>
                </a:solidFill>
              </a:rPr>
              <a:t>waves </a:t>
            </a:r>
            <a:r>
              <a:rPr lang="en-US" sz="2400" dirty="0"/>
              <a:t>consist of an electric field oscillating in step with a perpendicular magnetic field, both of which are perpendicular to the direction of travel. </a:t>
            </a:r>
          </a:p>
          <a:p>
            <a:pPr algn="just">
              <a:buClrTx/>
              <a:buFont typeface="Arial"/>
              <a:buChar char="•"/>
            </a:pPr>
            <a:endParaRPr lang="en-US" sz="2400" dirty="0">
              <a:solidFill>
                <a:srgbClr val="000000"/>
              </a:solidFill>
              <a:cs typeface="MS PGothic" pitchFamily="34" charset="-128"/>
            </a:endParaRPr>
          </a:p>
          <a:p>
            <a:pPr algn="just">
              <a:buClrTx/>
              <a:buFont typeface="Arial"/>
              <a:buChar char="•"/>
            </a:pPr>
            <a:r>
              <a:rPr lang="en-US" sz="2400" dirty="0">
                <a:solidFill>
                  <a:srgbClr val="000000"/>
                </a:solidFill>
                <a:cs typeface="MS PGothic" pitchFamily="34" charset="-128"/>
              </a:rPr>
              <a:t> </a:t>
            </a:r>
            <a:r>
              <a:rPr lang="en-US" sz="2400" dirty="0">
                <a:cs typeface="MS PGothic" pitchFamily="34" charset="-128"/>
              </a:rPr>
              <a:t>Electromagnetic </a:t>
            </a:r>
            <a:r>
              <a:rPr lang="en-US" sz="2400" dirty="0"/>
              <a:t>waves can travel through a vacuum at a constant speed.</a:t>
            </a:r>
          </a:p>
          <a:p>
            <a:pPr algn="just">
              <a:buClrTx/>
              <a:buFont typeface="Arial"/>
              <a:buChar char="•"/>
            </a:pPr>
            <a:endParaRPr lang="en-US" sz="2400" dirty="0"/>
          </a:p>
          <a:p>
            <a:r>
              <a:rPr lang="en-US" sz="2400" dirty="0"/>
              <a:t> This speed is known as the </a:t>
            </a:r>
            <a:r>
              <a:rPr lang="en-US" sz="2400" b="1" i="1" dirty="0">
                <a:solidFill>
                  <a:srgbClr val="000090"/>
                </a:solidFill>
              </a:rPr>
              <a:t>speed of light </a:t>
            </a:r>
            <a:r>
              <a:rPr lang="en-US" sz="2400" b="1" i="1" dirty="0" smtClean="0">
                <a:solidFill>
                  <a:srgbClr val="000090"/>
                </a:solidFill>
              </a:rPr>
              <a:t>( </a:t>
            </a:r>
            <a:r>
              <a:rPr lang="en-US" sz="2400" dirty="0" smtClean="0"/>
              <a:t>denoted by </a:t>
            </a:r>
            <a:r>
              <a:rPr lang="en-US" sz="2400" b="1" i="1" dirty="0" smtClean="0">
                <a:solidFill>
                  <a:srgbClr val="000090"/>
                </a:solidFill>
              </a:rPr>
              <a:t>c). </a:t>
            </a:r>
            <a:endParaRPr lang="en-US" sz="2400" dirty="0">
              <a:solidFill>
                <a:srgbClr val="000000"/>
              </a:solidFill>
              <a:cs typeface="MS PGothic" pitchFamily="34" charset="-128"/>
            </a:endParaRPr>
          </a:p>
          <a:p>
            <a:pPr algn="just">
              <a:buClrTx/>
              <a:buFont typeface="Arial"/>
              <a:buChar char="•"/>
            </a:pPr>
            <a:r>
              <a:rPr lang="en-US" sz="2400" b="1" i="1" dirty="0">
                <a:solidFill>
                  <a:srgbClr val="000090"/>
                </a:solidFill>
                <a:cs typeface="MS PGothic" pitchFamily="34" charset="-128"/>
              </a:rPr>
              <a:t> </a:t>
            </a:r>
            <a:r>
              <a:rPr lang="en-US" sz="2400" b="1" i="1" dirty="0" err="1">
                <a:solidFill>
                  <a:srgbClr val="000090"/>
                </a:solidFill>
              </a:rPr>
              <a:t>c</a:t>
            </a:r>
            <a:r>
              <a:rPr lang="en-US" sz="2400" b="1" i="1" dirty="0">
                <a:solidFill>
                  <a:srgbClr val="000090"/>
                </a:solidFill>
              </a:rPr>
              <a:t> = 2.998 × 10</a:t>
            </a:r>
            <a:r>
              <a:rPr lang="en-US" sz="2400" b="1" i="1" baseline="30000" dirty="0">
                <a:solidFill>
                  <a:srgbClr val="000090"/>
                </a:solidFill>
              </a:rPr>
              <a:t>8</a:t>
            </a:r>
            <a:r>
              <a:rPr lang="en-US" sz="2400" b="1" i="1" dirty="0">
                <a:solidFill>
                  <a:srgbClr val="000090"/>
                </a:solidFill>
              </a:rPr>
              <a:t> </a:t>
            </a:r>
            <a:r>
              <a:rPr lang="en-US" sz="2400" b="1" i="1" dirty="0" err="1">
                <a:solidFill>
                  <a:srgbClr val="000090"/>
                </a:solidFill>
              </a:rPr>
              <a:t>m/s</a:t>
            </a:r>
            <a:endParaRPr lang="en-US" sz="2400" b="1" i="1" dirty="0">
              <a:solidFill>
                <a:srgbClr val="00009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00331" y="22795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9" y="313899"/>
            <a:ext cx="8397922" cy="514384"/>
          </a:xfrm>
        </p:spPr>
        <p:txBody>
          <a:bodyPr/>
          <a:lstStyle/>
          <a:p>
            <a:r>
              <a:rPr lang="en-US" b="1" dirty="0">
                <a:solidFill>
                  <a:srgbClr val="000090"/>
                </a:solidFill>
                <a:latin typeface="Arial" pitchFamily="-110" charset="0"/>
              </a:rPr>
              <a:t>Electron configurations and orbital </a:t>
            </a:r>
            <a:r>
              <a:rPr lang="en-US" b="1" dirty="0" smtClean="0">
                <a:solidFill>
                  <a:srgbClr val="000090"/>
                </a:solidFill>
                <a:latin typeface="Arial" pitchFamily="-110" charset="0"/>
              </a:rPr>
              <a:t>diagrams</a:t>
            </a:r>
            <a:endParaRPr lang="en-US" dirty="0"/>
          </a:p>
        </p:txBody>
      </p:sp>
      <p:sp>
        <p:nvSpPr>
          <p:cNvPr id="5" name="Content Placeholder 4"/>
          <p:cNvSpPr>
            <a:spLocks noGrp="1"/>
          </p:cNvSpPr>
          <p:nvPr>
            <p:ph idx="1"/>
          </p:nvPr>
        </p:nvSpPr>
        <p:spPr>
          <a:xfrm>
            <a:off x="131929" y="1152100"/>
            <a:ext cx="11754236" cy="5494360"/>
          </a:xfrm>
        </p:spPr>
        <p:txBody>
          <a:bodyPr/>
          <a:lstStyle/>
          <a:p>
            <a:pPr marL="342900" indent="-342900" algn="just">
              <a:buClrTx/>
              <a:buFont typeface="Arial" panose="020B0604020202020204" pitchFamily="34" charset="0"/>
              <a:buChar char="•"/>
            </a:pPr>
            <a:r>
              <a:rPr lang="en-US" dirty="0"/>
              <a:t>An atom of boron (atomic number 5) contains five electrons. The </a:t>
            </a:r>
            <a:r>
              <a:rPr lang="en-US" i="1" dirty="0"/>
              <a:t>n </a:t>
            </a:r>
            <a:r>
              <a:rPr lang="en-US" dirty="0"/>
              <a:t>= 1 shell is filled with two electrons and </a:t>
            </a:r>
            <a:r>
              <a:rPr lang="en-US" dirty="0" smtClean="0"/>
              <a:t>three</a:t>
            </a:r>
            <a:r>
              <a:rPr lang="ka-GE" dirty="0" smtClean="0"/>
              <a:t> </a:t>
            </a:r>
            <a:r>
              <a:rPr lang="en-US" dirty="0" smtClean="0"/>
              <a:t>electrons </a:t>
            </a:r>
            <a:r>
              <a:rPr lang="en-US" dirty="0"/>
              <a:t>will occupy the </a:t>
            </a:r>
            <a:r>
              <a:rPr lang="en-US" i="1" dirty="0"/>
              <a:t>n </a:t>
            </a:r>
            <a:r>
              <a:rPr lang="en-US" dirty="0"/>
              <a:t>= 2 shell. </a:t>
            </a:r>
            <a:endParaRPr lang="ka-GE" dirty="0" smtClean="0"/>
          </a:p>
          <a:p>
            <a:pPr marL="342900" indent="-342900" algn="just">
              <a:buClrTx/>
              <a:buFont typeface="Arial" panose="020B0604020202020204" pitchFamily="34" charset="0"/>
              <a:buChar char="•"/>
            </a:pPr>
            <a:r>
              <a:rPr lang="en-US" dirty="0" smtClean="0"/>
              <a:t>Because </a:t>
            </a:r>
            <a:r>
              <a:rPr lang="en-US" dirty="0"/>
              <a:t>any </a:t>
            </a:r>
            <a:r>
              <a:rPr lang="en-US" i="1" dirty="0"/>
              <a:t>s </a:t>
            </a:r>
            <a:r>
              <a:rPr lang="en-US" dirty="0"/>
              <a:t>subshell can contain only two electrons, the fifth electron </a:t>
            </a:r>
            <a:r>
              <a:rPr lang="en-US" dirty="0" err="1" smtClean="0"/>
              <a:t>mustoccupy</a:t>
            </a:r>
            <a:r>
              <a:rPr lang="en-US" dirty="0" smtClean="0"/>
              <a:t> </a:t>
            </a:r>
            <a:r>
              <a:rPr lang="en-US" dirty="0"/>
              <a:t>the next energy level, which will be a 2</a:t>
            </a:r>
            <a:r>
              <a:rPr lang="en-US" i="1" dirty="0"/>
              <a:t>p </a:t>
            </a:r>
            <a:r>
              <a:rPr lang="en-US" dirty="0"/>
              <a:t>orbital. </a:t>
            </a:r>
            <a:endParaRPr lang="ka-GE" dirty="0" smtClean="0"/>
          </a:p>
          <a:p>
            <a:pPr marL="342900" indent="-342900" algn="just">
              <a:buClrTx/>
              <a:buFont typeface="Arial" panose="020B0604020202020204" pitchFamily="34" charset="0"/>
              <a:buChar char="•"/>
            </a:pPr>
            <a:r>
              <a:rPr lang="en-US" dirty="0" smtClean="0"/>
              <a:t>There </a:t>
            </a:r>
            <a:r>
              <a:rPr lang="en-US" dirty="0"/>
              <a:t>are three degenerate 2</a:t>
            </a:r>
            <a:r>
              <a:rPr lang="en-US" i="1" dirty="0"/>
              <a:t>p </a:t>
            </a:r>
            <a:r>
              <a:rPr lang="en-US" dirty="0"/>
              <a:t>orbitals (</a:t>
            </a:r>
            <a:r>
              <a:rPr lang="en-US" i="1" dirty="0"/>
              <a:t>ml </a:t>
            </a:r>
            <a:r>
              <a:rPr lang="en-US" dirty="0"/>
              <a:t>= −1, 0, +1) </a:t>
            </a:r>
            <a:r>
              <a:rPr lang="en-US" dirty="0" smtClean="0"/>
              <a:t>and</a:t>
            </a:r>
            <a:r>
              <a:rPr lang="ka-GE" dirty="0" smtClean="0"/>
              <a:t> </a:t>
            </a:r>
            <a:r>
              <a:rPr lang="en-US" dirty="0" smtClean="0"/>
              <a:t>the </a:t>
            </a:r>
            <a:r>
              <a:rPr lang="en-US" dirty="0"/>
              <a:t>electron can occupy any one of these </a:t>
            </a:r>
            <a:r>
              <a:rPr lang="en-US" i="1" dirty="0"/>
              <a:t>p </a:t>
            </a:r>
            <a:r>
              <a:rPr lang="en-US" dirty="0"/>
              <a:t>orbitals. </a:t>
            </a:r>
            <a:endParaRPr lang="ka-GE" dirty="0" smtClean="0"/>
          </a:p>
          <a:p>
            <a:pPr marL="342900" indent="-342900" algn="just">
              <a:buClrTx/>
              <a:buFont typeface="Arial" panose="020B0604020202020204" pitchFamily="34" charset="0"/>
              <a:buChar char="•"/>
            </a:pPr>
            <a:r>
              <a:rPr lang="en-US" dirty="0" smtClean="0"/>
              <a:t>When </a:t>
            </a:r>
            <a:r>
              <a:rPr lang="en-US" dirty="0"/>
              <a:t>drawing orbital diagrams, we include empty boxes to </a:t>
            </a:r>
            <a:r>
              <a:rPr lang="en-US" dirty="0" smtClean="0"/>
              <a:t>depict</a:t>
            </a:r>
            <a:r>
              <a:rPr lang="ka-GE" dirty="0" smtClean="0"/>
              <a:t> </a:t>
            </a:r>
            <a:r>
              <a:rPr lang="en-US" dirty="0" smtClean="0"/>
              <a:t>any </a:t>
            </a:r>
            <a:r>
              <a:rPr lang="en-US" dirty="0"/>
              <a:t>empty orbitals in the same subshell that we are filling.</a:t>
            </a:r>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65134" y="184662"/>
            <a:ext cx="1021031" cy="693982"/>
          </a:xfrm>
          <a:prstGeom prst="rect">
            <a:avLst/>
          </a:prstGeom>
        </p:spPr>
      </p:pic>
      <p:pic>
        <p:nvPicPr>
          <p:cNvPr id="7" name="Picture 6"/>
          <p:cNvPicPr>
            <a:picLocks noChangeAspect="1"/>
          </p:cNvPicPr>
          <p:nvPr/>
        </p:nvPicPr>
        <p:blipFill>
          <a:blip r:embed="rId3"/>
          <a:stretch>
            <a:fillRect/>
          </a:stretch>
        </p:blipFill>
        <p:spPr>
          <a:xfrm>
            <a:off x="2555354" y="4495810"/>
            <a:ext cx="6151918" cy="1078952"/>
          </a:xfrm>
          <a:prstGeom prst="rect">
            <a:avLst/>
          </a:prstGeom>
        </p:spPr>
      </p:pic>
    </p:spTree>
    <p:extLst>
      <p:ext uri="{BB962C8B-B14F-4D97-AF65-F5344CB8AC3E}">
        <p14:creationId xmlns:p14="http://schemas.microsoft.com/office/powerpoint/2010/main" val="63096794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77671" y="683500"/>
            <a:ext cx="8002483" cy="508000"/>
          </a:xfrm>
        </p:spPr>
        <p:txBody>
          <a:bodyPr>
            <a:noAutofit/>
          </a:bodyPr>
          <a:lstStyle/>
          <a:p>
            <a:pPr eaLnBrk="1" hangingPunct="1"/>
            <a:r>
              <a:rPr lang="en-US" sz="3200" b="1" dirty="0">
                <a:solidFill>
                  <a:srgbClr val="000090"/>
                </a:solidFill>
                <a:latin typeface="Arial" pitchFamily="-110" charset="0"/>
              </a:rPr>
              <a:t>Electron configurations and orbital diagrams</a:t>
            </a:r>
          </a:p>
        </p:txBody>
      </p:sp>
      <p:sp>
        <p:nvSpPr>
          <p:cNvPr id="22530" name="Rectangle 3"/>
          <p:cNvSpPr>
            <a:spLocks noGrp="1" noChangeArrowheads="1"/>
          </p:cNvSpPr>
          <p:nvPr>
            <p:ph idx="1"/>
          </p:nvPr>
        </p:nvSpPr>
        <p:spPr>
          <a:xfrm>
            <a:off x="1822825" y="1049200"/>
            <a:ext cx="8537697" cy="5923308"/>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endParaRPr lang="en-US" sz="2400" b="1" i="1" dirty="0">
              <a:solidFill>
                <a:srgbClr val="000090"/>
              </a:solidFill>
            </a:endParaRPr>
          </a:p>
          <a:p>
            <a:pPr>
              <a:buClr>
                <a:schemeClr val="tx1"/>
              </a:buClr>
              <a:buFont typeface="Arial"/>
              <a:buChar char="•"/>
            </a:pPr>
            <a:endParaRPr lang="en-US" sz="2400" b="1" i="1" dirty="0">
              <a:solidFill>
                <a:srgbClr val="000090"/>
              </a:solidFill>
            </a:endParaRPr>
          </a:p>
          <a:p>
            <a:pPr>
              <a:buClr>
                <a:schemeClr val="tx1"/>
              </a:buClr>
            </a:pP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24347" y="266704"/>
            <a:ext cx="1226434" cy="833592"/>
          </a:xfrm>
          <a:prstGeom prst="rect">
            <a:avLst/>
          </a:prstGeom>
        </p:spPr>
      </p:pic>
      <p:pic>
        <p:nvPicPr>
          <p:cNvPr id="12" name="Picture 11"/>
          <p:cNvPicPr>
            <a:picLocks noChangeAspect="1"/>
          </p:cNvPicPr>
          <p:nvPr/>
        </p:nvPicPr>
        <p:blipFill>
          <a:blip r:embed="rId3"/>
          <a:stretch>
            <a:fillRect/>
          </a:stretch>
        </p:blipFill>
        <p:spPr>
          <a:xfrm>
            <a:off x="2896044" y="5465392"/>
            <a:ext cx="5884361" cy="1032026"/>
          </a:xfrm>
          <a:prstGeom prst="rect">
            <a:avLst/>
          </a:prstGeom>
        </p:spPr>
      </p:pic>
      <p:sp>
        <p:nvSpPr>
          <p:cNvPr id="2" name="Rectangle 1"/>
          <p:cNvSpPr/>
          <p:nvPr/>
        </p:nvSpPr>
        <p:spPr>
          <a:xfrm>
            <a:off x="232012" y="1179804"/>
            <a:ext cx="11668835" cy="415498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LiberationSerif"/>
              </a:rPr>
              <a:t>Carbon (atomic number 6) has six electrons. Four of them fill the 1</a:t>
            </a:r>
            <a:r>
              <a:rPr lang="en-US" sz="2400" i="1" dirty="0">
                <a:latin typeface="LiberationSerif-Italic"/>
              </a:rPr>
              <a:t>s </a:t>
            </a:r>
            <a:r>
              <a:rPr lang="en-US" sz="2400" dirty="0">
                <a:latin typeface="LiberationSerif"/>
              </a:rPr>
              <a:t>and 2</a:t>
            </a:r>
            <a:r>
              <a:rPr lang="en-US" sz="2400" i="1" dirty="0">
                <a:latin typeface="LiberationSerif-Italic"/>
              </a:rPr>
              <a:t>s </a:t>
            </a:r>
            <a:r>
              <a:rPr lang="en-US" sz="2400" dirty="0">
                <a:latin typeface="LiberationSerif"/>
              </a:rPr>
              <a:t>orbitals. The remaining two </a:t>
            </a:r>
            <a:r>
              <a:rPr lang="en-US" sz="2400" dirty="0" smtClean="0">
                <a:latin typeface="LiberationSerif"/>
              </a:rPr>
              <a:t>electrons</a:t>
            </a:r>
            <a:r>
              <a:rPr lang="ka-GE" sz="2400" dirty="0" smtClean="0">
                <a:latin typeface="LiberationSerif"/>
              </a:rPr>
              <a:t> </a:t>
            </a:r>
            <a:r>
              <a:rPr lang="en-US" sz="2400" dirty="0" smtClean="0">
                <a:latin typeface="LiberationSerif"/>
              </a:rPr>
              <a:t>occupy </a:t>
            </a:r>
            <a:r>
              <a:rPr lang="en-US" sz="2400" dirty="0">
                <a:latin typeface="LiberationSerif"/>
              </a:rPr>
              <a:t>the 2</a:t>
            </a:r>
            <a:r>
              <a:rPr lang="en-US" sz="2400" i="1" dirty="0">
                <a:latin typeface="LiberationSerif-Italic"/>
              </a:rPr>
              <a:t>p </a:t>
            </a:r>
            <a:r>
              <a:rPr lang="en-US" sz="2400" dirty="0">
                <a:latin typeface="LiberationSerif"/>
              </a:rPr>
              <a:t>subshell</a:t>
            </a:r>
            <a:r>
              <a:rPr lang="en-US" sz="2400" dirty="0" smtClean="0">
                <a:latin typeface="LiberationSerif"/>
              </a:rPr>
              <a:t>.</a:t>
            </a:r>
            <a:endParaRPr lang="ka-GE" sz="2400" dirty="0" smtClean="0">
              <a:latin typeface="LiberationSerif"/>
            </a:endParaRPr>
          </a:p>
          <a:p>
            <a:pPr marL="342900" indent="-342900" algn="just">
              <a:buFont typeface="Arial" panose="020B0604020202020204" pitchFamily="34" charset="0"/>
              <a:buChar char="•"/>
            </a:pPr>
            <a:r>
              <a:rPr lang="en-US" sz="2400" dirty="0" smtClean="0">
                <a:latin typeface="LiberationSerif"/>
              </a:rPr>
              <a:t> </a:t>
            </a:r>
            <a:r>
              <a:rPr lang="en-US" sz="2400" dirty="0">
                <a:latin typeface="LiberationSerif"/>
              </a:rPr>
              <a:t>We now have a choice of filling one of the 2</a:t>
            </a:r>
            <a:r>
              <a:rPr lang="en-US" sz="2400" i="1" dirty="0">
                <a:latin typeface="LiberationSerif-Italic"/>
              </a:rPr>
              <a:t>p </a:t>
            </a:r>
            <a:r>
              <a:rPr lang="en-US" sz="2400" dirty="0">
                <a:latin typeface="LiberationSerif"/>
              </a:rPr>
              <a:t>orbitals and pairing the electrons or of </a:t>
            </a:r>
            <a:r>
              <a:rPr lang="en-US" sz="2400" dirty="0" smtClean="0">
                <a:latin typeface="LiberationSerif"/>
              </a:rPr>
              <a:t>leaving</a:t>
            </a:r>
            <a:r>
              <a:rPr lang="ka-GE" sz="2400" dirty="0" smtClean="0">
                <a:latin typeface="LiberationSerif"/>
              </a:rPr>
              <a:t> </a:t>
            </a:r>
            <a:r>
              <a:rPr lang="en-US" sz="2400" dirty="0" smtClean="0">
                <a:latin typeface="LiberationSerif"/>
              </a:rPr>
              <a:t>the </a:t>
            </a:r>
            <a:r>
              <a:rPr lang="en-US" sz="2400" dirty="0">
                <a:latin typeface="LiberationSerif"/>
              </a:rPr>
              <a:t>electrons unpaired in two different, but degenerate, </a:t>
            </a:r>
            <a:r>
              <a:rPr lang="en-US" sz="2400" i="1" dirty="0">
                <a:latin typeface="LiberationSerif-Italic"/>
              </a:rPr>
              <a:t>p </a:t>
            </a:r>
            <a:r>
              <a:rPr lang="en-US" sz="2400" dirty="0">
                <a:latin typeface="LiberationSerif"/>
              </a:rPr>
              <a:t>orbitals. </a:t>
            </a:r>
            <a:endParaRPr lang="ka-GE" sz="2400" dirty="0" smtClean="0">
              <a:latin typeface="LiberationSerif"/>
            </a:endParaRPr>
          </a:p>
          <a:p>
            <a:pPr marL="342900" indent="-342900" algn="just">
              <a:buFont typeface="Arial" panose="020B0604020202020204" pitchFamily="34" charset="0"/>
              <a:buChar char="•"/>
            </a:pPr>
            <a:r>
              <a:rPr lang="en-US" sz="2400" dirty="0" smtClean="0">
                <a:latin typeface="LiberationSerif"/>
              </a:rPr>
              <a:t>The </a:t>
            </a:r>
            <a:r>
              <a:rPr lang="en-US" sz="2400" dirty="0">
                <a:latin typeface="LiberationSerif"/>
              </a:rPr>
              <a:t>orbitals are filled as described by </a:t>
            </a:r>
            <a:r>
              <a:rPr lang="en-US" sz="2400" b="1" i="1" dirty="0" smtClean="0">
                <a:solidFill>
                  <a:srgbClr val="0070C0"/>
                </a:solidFill>
                <a:latin typeface="LiberationSerif-Bold"/>
              </a:rPr>
              <a:t>Hund’s</a:t>
            </a:r>
            <a:r>
              <a:rPr lang="ka-GE" sz="2400" b="1" i="1" dirty="0" smtClean="0">
                <a:solidFill>
                  <a:srgbClr val="0070C0"/>
                </a:solidFill>
                <a:latin typeface="LiberationSerif-Bold"/>
              </a:rPr>
              <a:t> </a:t>
            </a:r>
            <a:r>
              <a:rPr lang="en-US" sz="2400" b="1" i="1" dirty="0" smtClean="0">
                <a:solidFill>
                  <a:srgbClr val="0070C0"/>
                </a:solidFill>
                <a:latin typeface="LiberationSerif-Bold"/>
              </a:rPr>
              <a:t>rule</a:t>
            </a:r>
            <a:r>
              <a:rPr lang="en-US" sz="2400" b="1" i="1" dirty="0">
                <a:solidFill>
                  <a:srgbClr val="0070C0"/>
                </a:solidFill>
                <a:latin typeface="LiberationSerif"/>
              </a:rPr>
              <a:t>: </a:t>
            </a:r>
            <a:r>
              <a:rPr lang="en-US" sz="2400" dirty="0">
                <a:latin typeface="LiberationSerif"/>
              </a:rPr>
              <a:t>the lowest-energy configuration for an atom with electrons within a set of degenerate orbitals is that having </a:t>
            </a:r>
            <a:r>
              <a:rPr lang="en-US" sz="2400" dirty="0" smtClean="0">
                <a:latin typeface="LiberationSerif"/>
              </a:rPr>
              <a:t>the</a:t>
            </a:r>
            <a:r>
              <a:rPr lang="ka-GE" sz="2400" dirty="0" smtClean="0">
                <a:latin typeface="LiberationSerif"/>
              </a:rPr>
              <a:t> </a:t>
            </a:r>
            <a:r>
              <a:rPr lang="en-US" sz="2400" dirty="0" smtClean="0">
                <a:latin typeface="LiberationSerif"/>
              </a:rPr>
              <a:t>maximum </a:t>
            </a:r>
            <a:r>
              <a:rPr lang="en-US" sz="2400" dirty="0">
                <a:latin typeface="LiberationSerif"/>
              </a:rPr>
              <a:t>number of unpaired electrons. </a:t>
            </a:r>
            <a:endParaRPr lang="ka-GE" sz="2400" dirty="0" smtClean="0">
              <a:latin typeface="LiberationSerif"/>
            </a:endParaRPr>
          </a:p>
          <a:p>
            <a:pPr marL="342900" indent="-342900" algn="just">
              <a:buFont typeface="Arial" panose="020B0604020202020204" pitchFamily="34" charset="0"/>
              <a:buChar char="•"/>
            </a:pPr>
            <a:r>
              <a:rPr lang="en-US" sz="2400" dirty="0" smtClean="0">
                <a:latin typeface="LiberationSerif"/>
              </a:rPr>
              <a:t>Thus</a:t>
            </a:r>
            <a:r>
              <a:rPr lang="en-US" sz="2400" dirty="0">
                <a:latin typeface="LiberationSerif"/>
              </a:rPr>
              <a:t>, the two electrons in the carbon 2</a:t>
            </a:r>
            <a:r>
              <a:rPr lang="en-US" sz="2400" i="1" dirty="0">
                <a:latin typeface="LiberationSerif-Italic"/>
              </a:rPr>
              <a:t>p </a:t>
            </a:r>
            <a:r>
              <a:rPr lang="en-US" sz="2400" dirty="0">
                <a:latin typeface="LiberationSerif"/>
              </a:rPr>
              <a:t>orbitals have identical </a:t>
            </a:r>
            <a:r>
              <a:rPr lang="en-US" sz="2400" i="1" dirty="0">
                <a:latin typeface="LiberationSerif-Italic"/>
              </a:rPr>
              <a:t>n</a:t>
            </a:r>
            <a:r>
              <a:rPr lang="en-US" sz="2400" dirty="0">
                <a:latin typeface="LiberationSerif"/>
              </a:rPr>
              <a:t>, </a:t>
            </a:r>
            <a:r>
              <a:rPr lang="en-US" sz="2400" i="1" dirty="0">
                <a:latin typeface="LiberationSerif-Italic"/>
              </a:rPr>
              <a:t>l</a:t>
            </a:r>
            <a:r>
              <a:rPr lang="en-US" sz="2400" dirty="0">
                <a:latin typeface="LiberationSerif"/>
              </a:rPr>
              <a:t>, and </a:t>
            </a:r>
            <a:r>
              <a:rPr lang="en-US" sz="2400" i="1" dirty="0" err="1" smtClean="0">
                <a:latin typeface="LiberationSerif-Italic"/>
              </a:rPr>
              <a:t>m</a:t>
            </a:r>
            <a:r>
              <a:rPr lang="en-US" sz="2400" i="1" baseline="-25000" dirty="0" err="1" smtClean="0">
                <a:latin typeface="LiberationSerif-Italic"/>
              </a:rPr>
              <a:t>s</a:t>
            </a:r>
            <a:r>
              <a:rPr lang="ka-GE" sz="2400" i="1" dirty="0" smtClean="0">
                <a:latin typeface="LiberationSerif-Italic"/>
              </a:rPr>
              <a:t> </a:t>
            </a:r>
            <a:r>
              <a:rPr lang="en-US" sz="2400" dirty="0" smtClean="0">
                <a:latin typeface="LiberationSerif"/>
              </a:rPr>
              <a:t>quantum </a:t>
            </a:r>
            <a:r>
              <a:rPr lang="en-US" sz="2400" dirty="0">
                <a:latin typeface="LiberationSerif"/>
              </a:rPr>
              <a:t>numbers and differ in their </a:t>
            </a:r>
            <a:r>
              <a:rPr lang="en-US" sz="2400" i="1" dirty="0">
                <a:latin typeface="LiberationSerif-Italic"/>
              </a:rPr>
              <a:t>ml </a:t>
            </a:r>
            <a:r>
              <a:rPr lang="en-US" sz="2400" dirty="0">
                <a:latin typeface="LiberationSerif"/>
              </a:rPr>
              <a:t>quantum number (in accord with the Pauli </a:t>
            </a:r>
            <a:r>
              <a:rPr lang="en-US" sz="2400" dirty="0" smtClean="0">
                <a:latin typeface="LiberationSerif"/>
              </a:rPr>
              <a:t>exclusion </a:t>
            </a:r>
            <a:r>
              <a:rPr lang="en-US" sz="2400" dirty="0">
                <a:latin typeface="LiberationSerif"/>
              </a:rPr>
              <a:t>principle). </a:t>
            </a:r>
            <a:endParaRPr lang="ka-GE" sz="2400" dirty="0" smtClean="0">
              <a:latin typeface="LiberationSerif"/>
            </a:endParaRPr>
          </a:p>
          <a:p>
            <a:pPr marL="342900" indent="-342900" algn="just">
              <a:buFont typeface="Arial" panose="020B0604020202020204" pitchFamily="34" charset="0"/>
              <a:buChar char="•"/>
            </a:pPr>
            <a:r>
              <a:rPr lang="en-US" sz="2400" dirty="0" smtClean="0">
                <a:latin typeface="LiberationSerif"/>
              </a:rPr>
              <a:t>The electron</a:t>
            </a:r>
            <a:r>
              <a:rPr lang="ka-GE" sz="2400" dirty="0" smtClean="0">
                <a:latin typeface="LiberationSerif"/>
              </a:rPr>
              <a:t> </a:t>
            </a:r>
            <a:r>
              <a:rPr lang="en-US" sz="2400" dirty="0" smtClean="0">
                <a:latin typeface="LiberationSerif"/>
              </a:rPr>
              <a:t>configuration </a:t>
            </a:r>
            <a:r>
              <a:rPr lang="en-US" sz="2400" dirty="0">
                <a:latin typeface="LiberationSerif"/>
              </a:rPr>
              <a:t>and orbital diagram for carbon are:</a:t>
            </a:r>
            <a:endParaRPr lang="en-US" sz="2400" dirty="0"/>
          </a:p>
        </p:txBody>
      </p:sp>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45659" y="308309"/>
            <a:ext cx="8939284" cy="508000"/>
          </a:xfrm>
        </p:spPr>
        <p:txBody>
          <a:bodyPr>
            <a:noAutofit/>
          </a:bodyPr>
          <a:lstStyle/>
          <a:p>
            <a:pPr eaLnBrk="1" hangingPunct="1"/>
            <a:r>
              <a:rPr lang="en-US" b="1" dirty="0">
                <a:solidFill>
                  <a:srgbClr val="000090"/>
                </a:solidFill>
                <a:latin typeface="Arial" pitchFamily="-110" charset="0"/>
              </a:rPr>
              <a:t>Electron configurations and orbital diagrams</a:t>
            </a:r>
          </a:p>
        </p:txBody>
      </p:sp>
      <p:sp>
        <p:nvSpPr>
          <p:cNvPr id="22530" name="Rectangle 3"/>
          <p:cNvSpPr>
            <a:spLocks noGrp="1" noChangeArrowheads="1"/>
          </p:cNvSpPr>
          <p:nvPr>
            <p:ph idx="1"/>
          </p:nvPr>
        </p:nvSpPr>
        <p:spPr>
          <a:xfrm>
            <a:off x="1822825" y="1049200"/>
            <a:ext cx="8537697" cy="5923308"/>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endParaRPr lang="en-US" sz="2400" b="1" i="1" dirty="0">
              <a:solidFill>
                <a:srgbClr val="000090"/>
              </a:solidFill>
            </a:endParaRPr>
          </a:p>
          <a:p>
            <a:pPr>
              <a:buClr>
                <a:schemeClr val="tx1"/>
              </a:buClr>
              <a:buFont typeface="Arial"/>
              <a:buChar char="•"/>
            </a:pPr>
            <a:endParaRPr lang="en-US" sz="2400" b="1" i="1" dirty="0">
              <a:solidFill>
                <a:srgbClr val="000090"/>
              </a:solidFill>
            </a:endParaRPr>
          </a:p>
          <a:p>
            <a:pPr>
              <a:buClr>
                <a:schemeClr val="tx1"/>
              </a:buClr>
            </a:pP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75624" y="227959"/>
            <a:ext cx="983834" cy="668700"/>
          </a:xfrm>
          <a:prstGeom prst="rect">
            <a:avLst/>
          </a:prstGeom>
        </p:spPr>
      </p:pic>
      <p:sp>
        <p:nvSpPr>
          <p:cNvPr id="2" name="Rectangle 1"/>
          <p:cNvSpPr/>
          <p:nvPr/>
        </p:nvSpPr>
        <p:spPr>
          <a:xfrm>
            <a:off x="245659" y="1160349"/>
            <a:ext cx="11737075" cy="341632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LiberationSerif"/>
              </a:rPr>
              <a:t>Nitrogen (atomic number 7) fills the 1</a:t>
            </a:r>
            <a:r>
              <a:rPr lang="en-US" sz="2400" i="1" dirty="0">
                <a:latin typeface="LiberationSerif-Italic"/>
              </a:rPr>
              <a:t>s </a:t>
            </a:r>
            <a:r>
              <a:rPr lang="en-US" sz="2400" dirty="0">
                <a:latin typeface="LiberationSerif"/>
              </a:rPr>
              <a:t>and 2</a:t>
            </a:r>
            <a:r>
              <a:rPr lang="en-US" sz="2400" i="1" dirty="0">
                <a:latin typeface="LiberationSerif-Italic"/>
              </a:rPr>
              <a:t>s </a:t>
            </a:r>
            <a:r>
              <a:rPr lang="en-US" sz="2400" dirty="0">
                <a:latin typeface="LiberationSerif"/>
              </a:rPr>
              <a:t>subshells and has one electron in each of the three 2</a:t>
            </a:r>
            <a:r>
              <a:rPr lang="en-US" sz="2400" i="1" dirty="0">
                <a:latin typeface="LiberationSerif-Italic"/>
              </a:rPr>
              <a:t>p </a:t>
            </a:r>
            <a:r>
              <a:rPr lang="en-US" sz="2400" dirty="0">
                <a:latin typeface="LiberationSerif"/>
              </a:rPr>
              <a:t>orbitals, </a:t>
            </a:r>
            <a:r>
              <a:rPr lang="en-US" sz="2400" dirty="0" smtClean="0">
                <a:latin typeface="LiberationSerif"/>
              </a:rPr>
              <a:t>in</a:t>
            </a:r>
            <a:r>
              <a:rPr lang="ka-GE" sz="2400" dirty="0" smtClean="0">
                <a:latin typeface="LiberationSerif"/>
              </a:rPr>
              <a:t> </a:t>
            </a:r>
            <a:r>
              <a:rPr lang="en-US" sz="2400" dirty="0" smtClean="0">
                <a:latin typeface="LiberationSerif"/>
              </a:rPr>
              <a:t>accordance </a:t>
            </a:r>
            <a:r>
              <a:rPr lang="en-US" sz="2400" dirty="0">
                <a:latin typeface="LiberationSerif"/>
              </a:rPr>
              <a:t>with Hund’s rule. </a:t>
            </a:r>
            <a:endParaRPr lang="ka-GE" sz="2400" dirty="0" smtClean="0">
              <a:latin typeface="LiberationSerif"/>
            </a:endParaRPr>
          </a:p>
          <a:p>
            <a:pPr marL="342900" indent="-342900" algn="just">
              <a:buFont typeface="Arial" panose="020B0604020202020204" pitchFamily="34" charset="0"/>
              <a:buChar char="•"/>
            </a:pPr>
            <a:r>
              <a:rPr lang="en-US" sz="2400" dirty="0" smtClean="0">
                <a:latin typeface="LiberationSerif"/>
              </a:rPr>
              <a:t>These </a:t>
            </a:r>
            <a:r>
              <a:rPr lang="en-US" sz="2400" dirty="0">
                <a:latin typeface="LiberationSerif"/>
              </a:rPr>
              <a:t>three electrons have unpaired spins. </a:t>
            </a:r>
            <a:endParaRPr lang="ka-GE" sz="2400" dirty="0" smtClean="0">
              <a:latin typeface="LiberationSerif"/>
            </a:endParaRPr>
          </a:p>
          <a:p>
            <a:pPr marL="342900" indent="-342900" algn="just">
              <a:buFont typeface="Arial" panose="020B0604020202020204" pitchFamily="34" charset="0"/>
              <a:buChar char="•"/>
            </a:pPr>
            <a:r>
              <a:rPr lang="en-US" sz="2400" dirty="0" smtClean="0">
                <a:latin typeface="LiberationSerif"/>
              </a:rPr>
              <a:t>Oxygen </a:t>
            </a:r>
            <a:r>
              <a:rPr lang="en-US" sz="2400" dirty="0">
                <a:latin typeface="LiberationSerif"/>
              </a:rPr>
              <a:t>(atomic number 8) has a pair </a:t>
            </a:r>
            <a:r>
              <a:rPr lang="en-US" sz="2400" dirty="0" smtClean="0">
                <a:latin typeface="LiberationSerif"/>
              </a:rPr>
              <a:t>of</a:t>
            </a:r>
            <a:r>
              <a:rPr lang="ka-GE" sz="2400" dirty="0" smtClean="0">
                <a:latin typeface="LiberationSerif"/>
              </a:rPr>
              <a:t> </a:t>
            </a:r>
            <a:r>
              <a:rPr lang="en-US" sz="2400" dirty="0" smtClean="0">
                <a:latin typeface="LiberationSerif"/>
              </a:rPr>
              <a:t>electrons </a:t>
            </a:r>
            <a:r>
              <a:rPr lang="en-US" sz="2400" dirty="0">
                <a:latin typeface="LiberationSerif"/>
              </a:rPr>
              <a:t>in any one of the 2</a:t>
            </a:r>
            <a:r>
              <a:rPr lang="en-US" sz="2400" i="1" dirty="0">
                <a:latin typeface="LiberationSerif-Italic"/>
              </a:rPr>
              <a:t>p </a:t>
            </a:r>
            <a:r>
              <a:rPr lang="en-US" sz="2400" dirty="0">
                <a:latin typeface="LiberationSerif"/>
              </a:rPr>
              <a:t>orbitals (the electrons have opposite spins) and a single electron in each of the </a:t>
            </a:r>
            <a:r>
              <a:rPr lang="en-US" sz="2400" dirty="0" smtClean="0">
                <a:latin typeface="LiberationSerif"/>
              </a:rPr>
              <a:t>other</a:t>
            </a:r>
            <a:r>
              <a:rPr lang="ka-GE" sz="2400" dirty="0" smtClean="0">
                <a:latin typeface="LiberationSerif"/>
              </a:rPr>
              <a:t> </a:t>
            </a:r>
            <a:r>
              <a:rPr lang="en-US" sz="2400" dirty="0" smtClean="0">
                <a:latin typeface="LiberationSerif"/>
              </a:rPr>
              <a:t>two</a:t>
            </a:r>
            <a:r>
              <a:rPr lang="en-US" sz="2400" dirty="0">
                <a:latin typeface="LiberationSerif"/>
              </a:rPr>
              <a:t>. </a:t>
            </a:r>
            <a:endParaRPr lang="ka-GE" sz="2400" dirty="0" smtClean="0">
              <a:latin typeface="LiberationSerif"/>
            </a:endParaRPr>
          </a:p>
          <a:p>
            <a:pPr marL="342900" indent="-342900" algn="just">
              <a:buFont typeface="Arial" panose="020B0604020202020204" pitchFamily="34" charset="0"/>
              <a:buChar char="•"/>
            </a:pPr>
            <a:r>
              <a:rPr lang="en-US" sz="2400" dirty="0" smtClean="0">
                <a:latin typeface="LiberationSerif"/>
              </a:rPr>
              <a:t>Fluorine </a:t>
            </a:r>
            <a:r>
              <a:rPr lang="en-US" sz="2400" dirty="0">
                <a:latin typeface="LiberationSerif"/>
              </a:rPr>
              <a:t>(atomic number 9) has only one 2</a:t>
            </a:r>
            <a:r>
              <a:rPr lang="en-US" sz="2400" i="1" dirty="0">
                <a:latin typeface="LiberationSerif-Italic"/>
              </a:rPr>
              <a:t>p </a:t>
            </a:r>
            <a:r>
              <a:rPr lang="en-US" sz="2400" dirty="0">
                <a:latin typeface="LiberationSerif"/>
              </a:rPr>
              <a:t>orbital containing an unpaired electron. All of the electrons in </a:t>
            </a:r>
            <a:r>
              <a:rPr lang="en-US" sz="2400" dirty="0" smtClean="0">
                <a:latin typeface="LiberationSerif"/>
              </a:rPr>
              <a:t>the</a:t>
            </a:r>
            <a:r>
              <a:rPr lang="ka-GE" sz="2400" dirty="0" smtClean="0">
                <a:latin typeface="LiberationSerif"/>
              </a:rPr>
              <a:t> </a:t>
            </a:r>
            <a:r>
              <a:rPr lang="en-US" sz="2400" dirty="0" smtClean="0">
                <a:latin typeface="LiberationSerif"/>
              </a:rPr>
              <a:t>noble </a:t>
            </a:r>
            <a:r>
              <a:rPr lang="en-US" sz="2400" dirty="0">
                <a:latin typeface="LiberationSerif"/>
              </a:rPr>
              <a:t>gas neon (atomic number 10) are paired, and all of the orbitals in the </a:t>
            </a:r>
            <a:r>
              <a:rPr lang="en-US" sz="2400" i="1" dirty="0">
                <a:latin typeface="LiberationSerif-Italic"/>
              </a:rPr>
              <a:t>n </a:t>
            </a:r>
            <a:r>
              <a:rPr lang="en-US" sz="2400" dirty="0">
                <a:latin typeface="LiberationSerif"/>
              </a:rPr>
              <a:t>= 1 and the </a:t>
            </a:r>
            <a:r>
              <a:rPr lang="en-US" sz="2400" i="1" dirty="0">
                <a:latin typeface="LiberationSerif-Italic"/>
              </a:rPr>
              <a:t>n </a:t>
            </a:r>
            <a:r>
              <a:rPr lang="en-US" sz="2400" dirty="0">
                <a:latin typeface="LiberationSerif"/>
              </a:rPr>
              <a:t>= 2 shells are filled. </a:t>
            </a:r>
            <a:endParaRPr lang="ka-GE" sz="2400" dirty="0" smtClean="0">
              <a:latin typeface="LiberationSerif"/>
            </a:endParaRPr>
          </a:p>
          <a:p>
            <a:pPr marL="342900" indent="-342900" algn="just">
              <a:buFont typeface="Arial" panose="020B0604020202020204" pitchFamily="34" charset="0"/>
              <a:buChar char="•"/>
            </a:pPr>
            <a:r>
              <a:rPr lang="en-US" sz="2400" dirty="0" smtClean="0">
                <a:latin typeface="LiberationSerif"/>
              </a:rPr>
              <a:t>The</a:t>
            </a:r>
            <a:r>
              <a:rPr lang="ka-GE" sz="2400" dirty="0" smtClean="0">
                <a:latin typeface="LiberationSerif"/>
              </a:rPr>
              <a:t> </a:t>
            </a:r>
            <a:r>
              <a:rPr lang="en-US" sz="2400" dirty="0" smtClean="0">
                <a:latin typeface="LiberationSerif"/>
              </a:rPr>
              <a:t>electron </a:t>
            </a:r>
            <a:r>
              <a:rPr lang="en-US" sz="2400" dirty="0">
                <a:latin typeface="LiberationSerif"/>
              </a:rPr>
              <a:t>configurations and orbital diagrams of these four elements are:</a:t>
            </a:r>
            <a:endParaRPr lang="en-US" sz="2400" dirty="0"/>
          </a:p>
        </p:txBody>
      </p:sp>
      <p:pic>
        <p:nvPicPr>
          <p:cNvPr id="3" name="Picture 2"/>
          <p:cNvPicPr>
            <a:picLocks noChangeAspect="1"/>
          </p:cNvPicPr>
          <p:nvPr/>
        </p:nvPicPr>
        <p:blipFill>
          <a:blip r:embed="rId3"/>
          <a:stretch>
            <a:fillRect/>
          </a:stretch>
        </p:blipFill>
        <p:spPr>
          <a:xfrm>
            <a:off x="2998634" y="5100105"/>
            <a:ext cx="5758004" cy="1348966"/>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966398"/>
          </a:xfrm>
        </p:spPr>
        <p:txBody>
          <a:bodyPr/>
          <a:lstStyle/>
          <a:p>
            <a:r>
              <a:rPr lang="en-US" b="1" dirty="0">
                <a:solidFill>
                  <a:srgbClr val="000090"/>
                </a:solidFill>
                <a:latin typeface="Arial" pitchFamily="-110" charset="0"/>
              </a:rPr>
              <a:t>Electron configurations and orbital diagrams</a:t>
            </a:r>
            <a:endParaRPr lang="en-US" dirty="0"/>
          </a:p>
        </p:txBody>
      </p:sp>
      <p:pic>
        <p:nvPicPr>
          <p:cNvPr id="7" name="Content Placeholder 6"/>
          <p:cNvPicPr>
            <a:picLocks noGrp="1" noChangeAspect="1"/>
          </p:cNvPicPr>
          <p:nvPr>
            <p:ph idx="1"/>
          </p:nvPr>
        </p:nvPicPr>
        <p:blipFill>
          <a:blip r:embed="rId2"/>
          <a:stretch>
            <a:fillRect/>
          </a:stretch>
        </p:blipFill>
        <p:spPr>
          <a:xfrm>
            <a:off x="2774384" y="1838977"/>
            <a:ext cx="5830432" cy="4200808"/>
          </a:xfrm>
          <a:prstGeom prst="rect">
            <a:avLst/>
          </a:prstGeom>
        </p:spPr>
      </p:pic>
      <p:pic>
        <p:nvPicPr>
          <p:cNvPr id="8" name="Picture 7"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15815" y="301567"/>
            <a:ext cx="983834" cy="668700"/>
          </a:xfrm>
          <a:prstGeom prst="rect">
            <a:avLst/>
          </a:prstGeom>
        </p:spPr>
      </p:pic>
    </p:spTree>
    <p:extLst>
      <p:ext uri="{BB962C8B-B14F-4D97-AF65-F5344CB8AC3E}">
        <p14:creationId xmlns:p14="http://schemas.microsoft.com/office/powerpoint/2010/main" val="168812055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86703" y="317638"/>
            <a:ext cx="7045946" cy="508000"/>
          </a:xfrm>
        </p:spPr>
        <p:txBody>
          <a:bodyPr>
            <a:noAutofit/>
          </a:bodyPr>
          <a:lstStyle/>
          <a:p>
            <a:pPr eaLnBrk="1" hangingPunct="1"/>
            <a:r>
              <a:rPr lang="en-US" sz="3200" b="1" dirty="0">
                <a:solidFill>
                  <a:srgbClr val="000090"/>
                </a:solidFill>
                <a:latin typeface="Arial" pitchFamily="-110" charset="0"/>
              </a:rPr>
              <a:t>Valence and core electrons</a:t>
            </a:r>
          </a:p>
        </p:txBody>
      </p:sp>
      <p:sp>
        <p:nvSpPr>
          <p:cNvPr id="22530" name="Rectangle 3"/>
          <p:cNvSpPr>
            <a:spLocks noGrp="1" noChangeArrowheads="1"/>
          </p:cNvSpPr>
          <p:nvPr>
            <p:ph idx="1"/>
          </p:nvPr>
        </p:nvSpPr>
        <p:spPr>
          <a:xfrm>
            <a:off x="486703" y="1208515"/>
            <a:ext cx="11300346" cy="5424296"/>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The electrons occupying the </a:t>
            </a:r>
            <a:r>
              <a:rPr lang="en-US" sz="2400" dirty="0" err="1"/>
              <a:t>orbital(s</a:t>
            </a:r>
            <a:r>
              <a:rPr lang="en-US" sz="2400" dirty="0"/>
              <a:t>) in the outermost shell (highest value of </a:t>
            </a:r>
            <a:r>
              <a:rPr lang="en-US" sz="2400" i="1" dirty="0" err="1"/>
              <a:t>n</a:t>
            </a:r>
            <a:r>
              <a:rPr lang="en-US" sz="2400" dirty="0"/>
              <a:t>) are called </a:t>
            </a:r>
            <a:r>
              <a:rPr lang="en-US" sz="2400" b="1" i="1" dirty="0">
                <a:solidFill>
                  <a:srgbClr val="000090"/>
                </a:solidFill>
              </a:rPr>
              <a:t>valence electrons. </a:t>
            </a:r>
          </a:p>
          <a:p>
            <a:pPr>
              <a:buClr>
                <a:schemeClr val="tx1"/>
              </a:buClr>
              <a:buFont typeface="Arial"/>
              <a:buChar char="•"/>
            </a:pPr>
            <a:endParaRPr lang="en-US" sz="2400" dirty="0"/>
          </a:p>
          <a:p>
            <a:pPr>
              <a:buClr>
                <a:schemeClr val="tx1"/>
              </a:buClr>
              <a:buFont typeface="Arial"/>
              <a:buChar char="•"/>
            </a:pPr>
            <a:r>
              <a:rPr lang="en-US" sz="2400" dirty="0"/>
              <a:t> The electrons occupying the inner shell </a:t>
            </a:r>
            <a:r>
              <a:rPr lang="en-US" sz="2400" dirty="0" err="1"/>
              <a:t>orbitals</a:t>
            </a:r>
            <a:r>
              <a:rPr lang="en-US" sz="2400" dirty="0"/>
              <a:t> are called </a:t>
            </a:r>
            <a:r>
              <a:rPr lang="en-US" sz="2400" b="1" i="1" dirty="0">
                <a:solidFill>
                  <a:srgbClr val="000090"/>
                </a:solidFill>
              </a:rPr>
              <a:t>core electrons.  </a:t>
            </a:r>
          </a:p>
          <a:p>
            <a:pPr>
              <a:buClr>
                <a:schemeClr val="tx1"/>
              </a:buClr>
              <a:buFont typeface="Arial"/>
              <a:buChar char="•"/>
            </a:pPr>
            <a:endParaRPr lang="en-US" sz="2400" b="1" i="1" dirty="0">
              <a:solidFill>
                <a:srgbClr val="000090"/>
              </a:solidFill>
            </a:endParaRPr>
          </a:p>
          <a:p>
            <a:pPr>
              <a:buClr>
                <a:schemeClr val="tx1"/>
              </a:buClr>
              <a:buFont typeface="Arial"/>
              <a:buChar char="•"/>
            </a:pPr>
            <a:r>
              <a:rPr lang="en-US" sz="2400" dirty="0"/>
              <a:t> The core electrons represent </a:t>
            </a:r>
            <a:r>
              <a:rPr lang="en-US" sz="2400" b="1" i="1" dirty="0">
                <a:solidFill>
                  <a:srgbClr val="000090"/>
                </a:solidFill>
              </a:rPr>
              <a:t>noble gas electron configurations.</a:t>
            </a:r>
          </a:p>
          <a:p>
            <a:pPr>
              <a:buClr>
                <a:schemeClr val="tx1"/>
              </a:buClr>
            </a:pPr>
            <a:endParaRPr lang="en-US" sz="2400" dirty="0"/>
          </a:p>
          <a:p>
            <a:pPr>
              <a:buClr>
                <a:schemeClr val="tx1"/>
              </a:buClr>
              <a:buFont typeface="Arial"/>
              <a:buChar char="•"/>
            </a:pPr>
            <a:r>
              <a:rPr lang="en-US" sz="2400" dirty="0"/>
              <a:t> Electron configurations can be expressed in an abbreviated format by writing the noble </a:t>
            </a:r>
            <a:r>
              <a:rPr lang="en-US" sz="2400" dirty="0" smtClean="0"/>
              <a:t>gas, </a:t>
            </a:r>
            <a:r>
              <a:rPr lang="en-US" sz="2400" dirty="0"/>
              <a:t>that matches the core electron configuration, along with the valence electrons.</a:t>
            </a: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317638"/>
            <a:ext cx="1226434" cy="833592"/>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215487" cy="659535"/>
          </a:xfrm>
        </p:spPr>
        <p:txBody>
          <a:bodyPr/>
          <a:lstStyle/>
          <a:p>
            <a:r>
              <a:rPr lang="en-US" dirty="0" smtClean="0"/>
              <a:t>Figure 6.29</a:t>
            </a:r>
            <a:endParaRPr lang="en-US" dirty="0"/>
          </a:p>
        </p:txBody>
      </p:sp>
      <p:sp>
        <p:nvSpPr>
          <p:cNvPr id="7" name="Text Placeholder 6"/>
          <p:cNvSpPr>
            <a:spLocks noGrp="1"/>
          </p:cNvSpPr>
          <p:nvPr>
            <p:ph type="body" sz="quarter" idx="14"/>
          </p:nvPr>
        </p:nvSpPr>
        <p:spPr>
          <a:xfrm>
            <a:off x="732430" y="5124426"/>
            <a:ext cx="11240936" cy="901725"/>
          </a:xfrm>
        </p:spPr>
        <p:txBody>
          <a:bodyPr>
            <a:normAutofit/>
          </a:bodyPr>
          <a:lstStyle/>
          <a:p>
            <a:r>
              <a:rPr lang="en-US" dirty="0"/>
              <a:t>A core-abbreviated electron configuration (right) replaces the core electrons with the noble gas </a:t>
            </a:r>
            <a:r>
              <a:rPr lang="en-US" dirty="0" smtClean="0"/>
              <a:t>symbol whose </a:t>
            </a:r>
            <a:r>
              <a:rPr lang="en-US" dirty="0"/>
              <a:t>configuration matches the core electron configuration of the other element.</a:t>
            </a:r>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51398" y="286524"/>
            <a:ext cx="1226434" cy="833592"/>
          </a:xfrm>
          <a:prstGeom prst="rect">
            <a:avLst/>
          </a:prstGeom>
        </p:spPr>
      </p:pic>
      <p:pic>
        <p:nvPicPr>
          <p:cNvPr id="8" name="Picture 7"/>
          <p:cNvPicPr>
            <a:picLocks noChangeAspect="1"/>
          </p:cNvPicPr>
          <p:nvPr/>
        </p:nvPicPr>
        <p:blipFill>
          <a:blip r:embed="rId3"/>
          <a:stretch>
            <a:fillRect/>
          </a:stretch>
        </p:blipFill>
        <p:spPr>
          <a:xfrm>
            <a:off x="1868019" y="3265790"/>
            <a:ext cx="8783379" cy="1495331"/>
          </a:xfrm>
          <a:prstGeom prst="rect">
            <a:avLst/>
          </a:prstGeom>
        </p:spPr>
      </p:pic>
      <p:sp>
        <p:nvSpPr>
          <p:cNvPr id="9" name="Rectangle 8"/>
          <p:cNvSpPr/>
          <p:nvPr/>
        </p:nvSpPr>
        <p:spPr>
          <a:xfrm>
            <a:off x="609600" y="1120116"/>
            <a:ext cx="11122925" cy="1938992"/>
          </a:xfrm>
          <a:prstGeom prst="rect">
            <a:avLst/>
          </a:prstGeom>
        </p:spPr>
        <p:txBody>
          <a:bodyPr wrap="square">
            <a:spAutoFit/>
          </a:bodyPr>
          <a:lstStyle/>
          <a:p>
            <a:pPr algn="just"/>
            <a:r>
              <a:rPr lang="en-US" sz="2400" dirty="0"/>
              <a:t>The alkali metal sodium (atomic number 11) has one more </a:t>
            </a:r>
            <a:r>
              <a:rPr lang="en-US" sz="2400" dirty="0" smtClean="0"/>
              <a:t>electron, </a:t>
            </a:r>
            <a:r>
              <a:rPr lang="en-US" sz="2400" dirty="0"/>
              <a:t>than the neon atom. This electron must go into</a:t>
            </a:r>
            <a:r>
              <a:rPr lang="ka-GE" sz="2400" dirty="0"/>
              <a:t> </a:t>
            </a:r>
            <a:r>
              <a:rPr lang="en-US" sz="2400" dirty="0"/>
              <a:t>the lowest-energy subshell available, the 3</a:t>
            </a:r>
            <a:r>
              <a:rPr lang="en-US" sz="2400" i="1" dirty="0"/>
              <a:t>s </a:t>
            </a:r>
            <a:r>
              <a:rPr lang="en-US" sz="2400" dirty="0"/>
              <a:t>orbital, giving a 1</a:t>
            </a:r>
            <a:r>
              <a:rPr lang="en-US" sz="2400" i="1" dirty="0"/>
              <a:t>s</a:t>
            </a:r>
            <a:r>
              <a:rPr lang="en-US" sz="2400" baseline="30000" dirty="0"/>
              <a:t>2</a:t>
            </a:r>
            <a:r>
              <a:rPr lang="en-US" sz="2400" dirty="0"/>
              <a:t>2</a:t>
            </a:r>
            <a:r>
              <a:rPr lang="en-US" sz="2400" i="1" dirty="0"/>
              <a:t>s</a:t>
            </a:r>
            <a:r>
              <a:rPr lang="en-US" sz="2400" baseline="30000" dirty="0"/>
              <a:t>2</a:t>
            </a:r>
            <a:r>
              <a:rPr lang="en-US" sz="2400" dirty="0"/>
              <a:t>2</a:t>
            </a:r>
            <a:r>
              <a:rPr lang="en-US" sz="2400" i="1" dirty="0"/>
              <a:t>p</a:t>
            </a:r>
            <a:r>
              <a:rPr lang="en-US" sz="2400" baseline="30000" dirty="0"/>
              <a:t>6</a:t>
            </a:r>
            <a:r>
              <a:rPr lang="en-US" sz="2400" dirty="0"/>
              <a:t>3</a:t>
            </a:r>
            <a:r>
              <a:rPr lang="en-US" sz="2400" i="1" dirty="0"/>
              <a:t>s</a:t>
            </a:r>
            <a:r>
              <a:rPr lang="en-US" sz="2400" baseline="30000" dirty="0"/>
              <a:t>1</a:t>
            </a:r>
            <a:r>
              <a:rPr lang="en-US" sz="2400" dirty="0"/>
              <a:t> configuration. </a:t>
            </a:r>
            <a:endParaRPr lang="ka-GE" sz="2400" dirty="0"/>
          </a:p>
          <a:p>
            <a:pPr algn="just"/>
            <a:r>
              <a:rPr lang="en-US" sz="2400" dirty="0"/>
              <a:t>For our sodium example, the symbol [Ne]</a:t>
            </a:r>
            <a:r>
              <a:rPr lang="ka-GE" sz="2400" dirty="0"/>
              <a:t> </a:t>
            </a:r>
            <a:r>
              <a:rPr lang="en-US" sz="2400" dirty="0"/>
              <a:t>represents core electrons, (1</a:t>
            </a:r>
            <a:r>
              <a:rPr lang="en-US" sz="2400" i="1" dirty="0"/>
              <a:t>s</a:t>
            </a:r>
            <a:r>
              <a:rPr lang="en-US" sz="2400" baseline="30000" dirty="0"/>
              <a:t>2</a:t>
            </a:r>
            <a:r>
              <a:rPr lang="en-US" sz="2400" dirty="0"/>
              <a:t>2</a:t>
            </a:r>
            <a:r>
              <a:rPr lang="en-US" sz="2400" i="1" dirty="0"/>
              <a:t>s</a:t>
            </a:r>
            <a:r>
              <a:rPr lang="en-US" sz="2400" baseline="30000" dirty="0"/>
              <a:t>2</a:t>
            </a:r>
            <a:r>
              <a:rPr lang="en-US" sz="2400" dirty="0"/>
              <a:t>2</a:t>
            </a:r>
            <a:r>
              <a:rPr lang="en-US" sz="2400" i="1" dirty="0"/>
              <a:t>p</a:t>
            </a:r>
            <a:r>
              <a:rPr lang="en-US" sz="2400" baseline="30000" dirty="0"/>
              <a:t>6</a:t>
            </a:r>
            <a:r>
              <a:rPr lang="en-US" sz="2400" dirty="0"/>
              <a:t>) and our abbreviated or condensed configuration is [Ne]3</a:t>
            </a:r>
            <a:r>
              <a:rPr lang="en-US" sz="2400" i="1" dirty="0"/>
              <a:t>s</a:t>
            </a:r>
            <a:r>
              <a:rPr lang="en-US" sz="2400" baseline="30000" dirty="0"/>
              <a:t>1</a:t>
            </a:r>
            <a:r>
              <a:rPr lang="en-US" dirty="0"/>
              <a:t>.</a:t>
            </a:r>
          </a:p>
        </p:txBody>
      </p:sp>
    </p:spTree>
    <p:extLst>
      <p:ext uri="{BB962C8B-B14F-4D97-AF65-F5344CB8AC3E}">
        <p14:creationId xmlns:p14="http://schemas.microsoft.com/office/powerpoint/2010/main" val="109564139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16494" y="451554"/>
            <a:ext cx="9446114" cy="508000"/>
          </a:xfrm>
        </p:spPr>
        <p:txBody>
          <a:bodyPr>
            <a:noAutofit/>
          </a:bodyPr>
          <a:lstStyle/>
          <a:p>
            <a:pPr eaLnBrk="1" hangingPunct="1"/>
            <a:r>
              <a:rPr lang="en-US" sz="3200" b="1" dirty="0">
                <a:solidFill>
                  <a:srgbClr val="000090"/>
                </a:solidFill>
                <a:latin typeface="Arial" pitchFamily="-110" charset="0"/>
              </a:rPr>
              <a:t>Abbreviated electron configurations</a:t>
            </a:r>
          </a:p>
        </p:txBody>
      </p:sp>
      <p:sp>
        <p:nvSpPr>
          <p:cNvPr id="22530" name="Rectangle 3"/>
          <p:cNvSpPr>
            <a:spLocks noGrp="1" noChangeArrowheads="1"/>
          </p:cNvSpPr>
          <p:nvPr>
            <p:ph idx="1"/>
          </p:nvPr>
        </p:nvSpPr>
        <p:spPr>
          <a:xfrm>
            <a:off x="627798" y="1120289"/>
            <a:ext cx="10672548" cy="5291121"/>
          </a:xfrm>
        </p:spPr>
        <p:txBody>
          <a:bodyPr>
            <a:normAutofit/>
          </a:bodyPr>
          <a:lstStyle/>
          <a:p>
            <a:pPr algn="just">
              <a:buClr>
                <a:schemeClr val="tx1"/>
              </a:buClr>
              <a:buFont typeface="Arial"/>
              <a:buChar char="•"/>
            </a:pPr>
            <a:r>
              <a:rPr lang="en-US" sz="2400" b="1" i="1" dirty="0" smtClean="0">
                <a:solidFill>
                  <a:srgbClr val="000090"/>
                </a:solidFill>
              </a:rPr>
              <a:t> </a:t>
            </a:r>
            <a:r>
              <a:rPr lang="en-US" sz="2400" dirty="0"/>
              <a:t>Abbreviated electron configurations emphasize the similarity of the configurations of elements in the same group.</a:t>
            </a:r>
          </a:p>
          <a:p>
            <a:pPr>
              <a:buClr>
                <a:schemeClr val="tx1"/>
              </a:buClr>
              <a:buFont typeface="Arial"/>
              <a:buChar char="•"/>
            </a:pPr>
            <a:r>
              <a:rPr lang="en-US" sz="2400" b="1" i="1" dirty="0">
                <a:solidFill>
                  <a:srgbClr val="000090"/>
                </a:solidFill>
              </a:rPr>
              <a:t> Group 1:</a:t>
            </a:r>
          </a:p>
          <a:p>
            <a:pPr lvl="1">
              <a:buClr>
                <a:schemeClr val="tx1"/>
              </a:buClr>
              <a:buFont typeface="Arial"/>
              <a:buChar char="•"/>
            </a:pPr>
            <a:r>
              <a:rPr lang="en-US" sz="2400" dirty="0">
                <a:solidFill>
                  <a:schemeClr val="tx1"/>
                </a:solidFill>
              </a:rPr>
              <a:t>Li: [He]2s</a:t>
            </a:r>
            <a:r>
              <a:rPr lang="en-US" sz="2400" baseline="30000" dirty="0">
                <a:solidFill>
                  <a:schemeClr val="tx1"/>
                </a:solidFill>
              </a:rPr>
              <a:t>1</a:t>
            </a:r>
          </a:p>
          <a:p>
            <a:pPr lvl="1">
              <a:buClr>
                <a:schemeClr val="tx1"/>
              </a:buClr>
              <a:buFont typeface="Arial"/>
              <a:buChar char="•"/>
            </a:pPr>
            <a:r>
              <a:rPr lang="en-US" sz="2400" dirty="0">
                <a:solidFill>
                  <a:schemeClr val="tx1"/>
                </a:solidFill>
              </a:rPr>
              <a:t>Na: [Ne]3s</a:t>
            </a:r>
            <a:r>
              <a:rPr lang="en-US" sz="2400" baseline="30000" dirty="0">
                <a:solidFill>
                  <a:schemeClr val="tx1"/>
                </a:solidFill>
              </a:rPr>
              <a:t>1</a:t>
            </a:r>
          </a:p>
          <a:p>
            <a:pPr lvl="1">
              <a:buClr>
                <a:schemeClr val="tx1"/>
              </a:buClr>
              <a:buFont typeface="Arial"/>
              <a:buChar char="•"/>
            </a:pPr>
            <a:r>
              <a:rPr lang="en-US" sz="2400" dirty="0">
                <a:solidFill>
                  <a:schemeClr val="tx1"/>
                </a:solidFill>
              </a:rPr>
              <a:t>K: [Ar]4s</a:t>
            </a:r>
            <a:r>
              <a:rPr lang="en-US" sz="2400" baseline="30000" dirty="0">
                <a:solidFill>
                  <a:schemeClr val="tx1"/>
                </a:solidFill>
              </a:rPr>
              <a:t>1</a:t>
            </a:r>
          </a:p>
          <a:p>
            <a:pPr lvl="1">
              <a:buClr>
                <a:schemeClr val="tx1"/>
              </a:buClr>
              <a:buNone/>
            </a:pPr>
            <a:endParaRPr lang="en-US" sz="2400" b="1" i="1" dirty="0">
              <a:solidFill>
                <a:srgbClr val="000090"/>
              </a:solidFill>
            </a:endParaRPr>
          </a:p>
          <a:p>
            <a:pPr>
              <a:buClr>
                <a:schemeClr val="tx1"/>
              </a:buClr>
              <a:buFont typeface="Arial"/>
              <a:buChar char="•"/>
            </a:pPr>
            <a:r>
              <a:rPr lang="en-US" sz="2400" b="1" i="1" dirty="0">
                <a:solidFill>
                  <a:srgbClr val="000090"/>
                </a:solidFill>
              </a:rPr>
              <a:t> Group 2:</a:t>
            </a:r>
          </a:p>
          <a:p>
            <a:pPr lvl="1">
              <a:buClr>
                <a:schemeClr val="tx1"/>
              </a:buClr>
              <a:buFont typeface="Arial"/>
              <a:buChar char="•"/>
            </a:pPr>
            <a:r>
              <a:rPr lang="en-US" sz="2400" dirty="0">
                <a:solidFill>
                  <a:schemeClr val="tx1"/>
                </a:solidFill>
              </a:rPr>
              <a:t>Be: [He]2s</a:t>
            </a:r>
            <a:r>
              <a:rPr lang="en-US" sz="2400" baseline="30000" dirty="0">
                <a:solidFill>
                  <a:schemeClr val="tx1"/>
                </a:solidFill>
              </a:rPr>
              <a:t>2</a:t>
            </a:r>
            <a:endParaRPr lang="en-US" sz="2400" dirty="0">
              <a:solidFill>
                <a:schemeClr val="tx1"/>
              </a:solidFill>
            </a:endParaRPr>
          </a:p>
          <a:p>
            <a:pPr lvl="1">
              <a:buClr>
                <a:schemeClr val="tx1"/>
              </a:buClr>
              <a:buFont typeface="Arial"/>
              <a:buChar char="•"/>
            </a:pPr>
            <a:r>
              <a:rPr lang="en-US" sz="2400" dirty="0">
                <a:solidFill>
                  <a:schemeClr val="tx1"/>
                </a:solidFill>
              </a:rPr>
              <a:t>Mg: [Ne]3s</a:t>
            </a:r>
            <a:r>
              <a:rPr lang="en-US" sz="2400" baseline="30000" dirty="0">
                <a:solidFill>
                  <a:schemeClr val="tx1"/>
                </a:solidFill>
              </a:rPr>
              <a:t>2</a:t>
            </a:r>
          </a:p>
          <a:p>
            <a:pPr lvl="1">
              <a:buClr>
                <a:schemeClr val="tx1"/>
              </a:buClr>
              <a:buFont typeface="Arial"/>
              <a:buChar char="•"/>
            </a:pPr>
            <a:r>
              <a:rPr lang="en-US" sz="2400" dirty="0">
                <a:solidFill>
                  <a:schemeClr val="tx1"/>
                </a:solidFill>
              </a:rPr>
              <a:t>Ca: [Ar]4s</a:t>
            </a:r>
            <a:r>
              <a:rPr lang="en-US" sz="2400" baseline="30000" dirty="0">
                <a:solidFill>
                  <a:schemeClr val="tx1"/>
                </a:solidFill>
              </a:rPr>
              <a:t>2</a:t>
            </a:r>
            <a:endParaRPr lang="en-US" sz="2400" dirty="0">
              <a:solidFill>
                <a:schemeClr val="tx1"/>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85216" y="286697"/>
            <a:ext cx="1226434" cy="833592"/>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7650" y="278497"/>
            <a:ext cx="1535344" cy="423470"/>
          </a:xfrm>
        </p:spPr>
        <p:txBody>
          <a:bodyPr>
            <a:normAutofit/>
          </a:bodyPr>
          <a:lstStyle/>
          <a:p>
            <a:r>
              <a:rPr lang="en-US" sz="1800" b="1" dirty="0">
                <a:latin typeface="+mn-lt"/>
              </a:rPr>
              <a:t>Figure </a:t>
            </a:r>
            <a:r>
              <a:rPr lang="en-US" sz="1800" b="1" dirty="0" smtClean="0">
                <a:latin typeface="+mn-lt"/>
              </a:rPr>
              <a:t>6.30</a:t>
            </a:r>
            <a:endParaRPr lang="en-US" sz="1800" b="1" dirty="0">
              <a:latin typeface="+mn-lt"/>
            </a:endParaRPr>
          </a:p>
        </p:txBody>
      </p:sp>
      <p:pic>
        <p:nvPicPr>
          <p:cNvPr id="2" name="Picture Placeholder 1" descr="CNX_Chem_06_04_Ptableconf.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77" r="-3077"/>
          <a:stretch>
            <a:fillRect/>
          </a:stretch>
        </p:blipFill>
        <p:spPr>
          <a:xfrm>
            <a:off x="2132427" y="198663"/>
            <a:ext cx="7912325" cy="5825272"/>
          </a:xfrm>
        </p:spPr>
      </p:pic>
      <p:sp>
        <p:nvSpPr>
          <p:cNvPr id="7" name="Text Placeholder 6"/>
          <p:cNvSpPr>
            <a:spLocks noGrp="1"/>
          </p:cNvSpPr>
          <p:nvPr>
            <p:ph type="body" sz="quarter" idx="14"/>
          </p:nvPr>
        </p:nvSpPr>
        <p:spPr>
          <a:xfrm>
            <a:off x="327546" y="6023935"/>
            <a:ext cx="11864453" cy="646346"/>
          </a:xfrm>
        </p:spPr>
        <p:txBody>
          <a:bodyPr>
            <a:normAutofit/>
          </a:bodyPr>
          <a:lstStyle/>
          <a:p>
            <a:r>
              <a:rPr lang="en-US" sz="1600" dirty="0"/>
              <a:t>This version of the periodic table shows the outer-shell electron configuration of each element. Note that down each group, the configuration is often similar.</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45019" y="227959"/>
            <a:ext cx="889459" cy="604554"/>
          </a:xfrm>
          <a:prstGeom prst="rect">
            <a:avLst/>
          </a:prstGeom>
        </p:spPr>
      </p:pic>
    </p:spTree>
    <p:extLst>
      <p:ext uri="{BB962C8B-B14F-4D97-AF65-F5344CB8AC3E}">
        <p14:creationId xmlns:p14="http://schemas.microsoft.com/office/powerpoint/2010/main" val="382371283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91321" y="814154"/>
            <a:ext cx="6117465" cy="508000"/>
          </a:xfrm>
        </p:spPr>
        <p:txBody>
          <a:bodyPr>
            <a:noAutofit/>
          </a:bodyPr>
          <a:lstStyle/>
          <a:p>
            <a:pPr eaLnBrk="1" hangingPunct="1"/>
            <a:r>
              <a:rPr lang="en-US" sz="3200" b="1" dirty="0">
                <a:solidFill>
                  <a:srgbClr val="000090"/>
                </a:solidFill>
                <a:latin typeface="Arial" pitchFamily="-110" charset="0"/>
              </a:rPr>
              <a:t>electron configurations </a:t>
            </a:r>
          </a:p>
        </p:txBody>
      </p:sp>
      <p:sp>
        <p:nvSpPr>
          <p:cNvPr id="22530" name="Rectangle 3"/>
          <p:cNvSpPr>
            <a:spLocks noGrp="1" noChangeArrowheads="1"/>
          </p:cNvSpPr>
          <p:nvPr>
            <p:ph idx="1"/>
          </p:nvPr>
        </p:nvSpPr>
        <p:spPr>
          <a:xfrm>
            <a:off x="491321" y="1484566"/>
            <a:ext cx="11450470" cy="4954522"/>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Beginning with the </a:t>
            </a:r>
            <a:r>
              <a:rPr lang="en-US" sz="2400" b="1" i="1" dirty="0">
                <a:solidFill>
                  <a:srgbClr val="000090"/>
                </a:solidFill>
              </a:rPr>
              <a:t>transition metal </a:t>
            </a:r>
            <a:r>
              <a:rPr lang="en-US" sz="2400" dirty="0"/>
              <a:t>scandium (atomic number 21), additional electrons are added successively to the 3</a:t>
            </a:r>
            <a:r>
              <a:rPr lang="en-US" sz="2400" i="1" dirty="0"/>
              <a:t>d</a:t>
            </a:r>
            <a:r>
              <a:rPr lang="en-US" sz="2400" dirty="0"/>
              <a:t> </a:t>
            </a:r>
            <a:r>
              <a:rPr lang="en-US" sz="2400" dirty="0" err="1"/>
              <a:t>subshell</a:t>
            </a:r>
            <a:r>
              <a:rPr lang="en-US" sz="2400" dirty="0"/>
              <a:t>. </a:t>
            </a:r>
          </a:p>
          <a:p>
            <a:pPr>
              <a:buClr>
                <a:schemeClr val="tx1"/>
              </a:buClr>
            </a:pPr>
            <a:endParaRPr lang="en-US" sz="2400" dirty="0"/>
          </a:p>
          <a:p>
            <a:pPr>
              <a:buClr>
                <a:schemeClr val="tx1"/>
              </a:buClr>
              <a:buFont typeface="Arial"/>
              <a:buChar char="•"/>
            </a:pPr>
            <a:r>
              <a:rPr lang="en-US" sz="2400" dirty="0"/>
              <a:t> </a:t>
            </a:r>
            <a:r>
              <a:rPr lang="en-US" sz="2400" i="1" dirty="0" err="1"/>
              <a:t>d</a:t>
            </a:r>
            <a:r>
              <a:rPr lang="en-US" sz="2400" dirty="0"/>
              <a:t> </a:t>
            </a:r>
            <a:r>
              <a:rPr lang="en-US" sz="2400" dirty="0" err="1"/>
              <a:t>subshells</a:t>
            </a:r>
            <a:r>
              <a:rPr lang="en-US" sz="2400" dirty="0"/>
              <a:t> are filled to capacity with 10 electrons. </a:t>
            </a:r>
          </a:p>
          <a:p>
            <a:pPr lvl="1">
              <a:buClr>
                <a:schemeClr val="tx1"/>
              </a:buClr>
              <a:buFont typeface="Arial"/>
              <a:buChar char="•"/>
            </a:pPr>
            <a:r>
              <a:rPr lang="en-US" sz="2400" dirty="0"/>
              <a:t>For </a:t>
            </a:r>
            <a:r>
              <a:rPr lang="en-US" sz="2400" i="1" dirty="0" err="1"/>
              <a:t>l</a:t>
            </a:r>
            <a:r>
              <a:rPr lang="en-US" sz="2400" dirty="0"/>
              <a:t> = 2 [</a:t>
            </a:r>
            <a:r>
              <a:rPr lang="en-US" sz="2400" i="1" dirty="0" err="1"/>
              <a:t>d</a:t>
            </a:r>
            <a:r>
              <a:rPr lang="en-US" sz="2400" dirty="0"/>
              <a:t> </a:t>
            </a:r>
            <a:r>
              <a:rPr lang="en-US" sz="2400" dirty="0" err="1"/>
              <a:t>orbitals</a:t>
            </a:r>
            <a:r>
              <a:rPr lang="en-US" sz="2400" dirty="0"/>
              <a:t>], there are 2</a:t>
            </a:r>
            <a:r>
              <a:rPr lang="en-US" sz="2400" i="1" dirty="0"/>
              <a:t>l</a:t>
            </a:r>
            <a:r>
              <a:rPr lang="en-US" sz="2400" dirty="0"/>
              <a:t> + 1 = 5 values of </a:t>
            </a:r>
            <a:r>
              <a:rPr lang="en-US" sz="2400" i="1" dirty="0"/>
              <a:t>m</a:t>
            </a:r>
            <a:r>
              <a:rPr lang="en-US" sz="2400" i="1" baseline="-25000" dirty="0"/>
              <a:t>l</a:t>
            </a:r>
            <a:r>
              <a:rPr lang="en-US" sz="2400" dirty="0"/>
              <a:t>.</a:t>
            </a:r>
          </a:p>
          <a:p>
            <a:pPr lvl="1">
              <a:buClr>
                <a:schemeClr val="tx1"/>
              </a:buClr>
              <a:buFont typeface="Arial"/>
              <a:buChar char="•"/>
            </a:pPr>
            <a:r>
              <a:rPr lang="en-US" sz="2400" dirty="0"/>
              <a:t>Five </a:t>
            </a:r>
            <a:r>
              <a:rPr lang="en-US" sz="2400" i="1" dirty="0" err="1"/>
              <a:t>d</a:t>
            </a:r>
            <a:r>
              <a:rPr lang="en-US" sz="2400" dirty="0"/>
              <a:t> </a:t>
            </a:r>
            <a:r>
              <a:rPr lang="en-US" sz="2400" dirty="0" err="1"/>
              <a:t>orbitals</a:t>
            </a:r>
            <a:r>
              <a:rPr lang="en-US" sz="2400" dirty="0"/>
              <a:t> have a combined capacity of 10 electrons.</a:t>
            </a:r>
          </a:p>
          <a:p>
            <a:pPr>
              <a:buClr>
                <a:schemeClr val="tx1"/>
              </a:buClr>
              <a:buFont typeface="Arial"/>
              <a:buChar char="•"/>
            </a:pPr>
            <a:endParaRPr lang="en-US" sz="2400" dirty="0"/>
          </a:p>
          <a:p>
            <a:pPr>
              <a:buClr>
                <a:schemeClr val="tx1"/>
              </a:buClr>
              <a:buFont typeface="Arial"/>
              <a:buChar char="•"/>
            </a:pPr>
            <a:r>
              <a:rPr lang="en-US" sz="2400" dirty="0"/>
              <a:t> After the 3</a:t>
            </a:r>
            <a:r>
              <a:rPr lang="en-US" sz="2400" i="1" dirty="0"/>
              <a:t>d</a:t>
            </a:r>
            <a:r>
              <a:rPr lang="en-US" sz="2400" dirty="0"/>
              <a:t> </a:t>
            </a:r>
            <a:r>
              <a:rPr lang="en-US" sz="2400" dirty="0" err="1"/>
              <a:t>subshell</a:t>
            </a:r>
            <a:r>
              <a:rPr lang="en-US" sz="2400" dirty="0"/>
              <a:t> is filled, electrons are next added to the 4</a:t>
            </a:r>
            <a:r>
              <a:rPr lang="en-US" sz="2400" i="1" dirty="0"/>
              <a:t>p </a:t>
            </a:r>
            <a:r>
              <a:rPr lang="en-US" sz="2400" dirty="0" err="1"/>
              <a:t>subshell</a:t>
            </a:r>
            <a:r>
              <a:rPr lang="en-US" sz="2400" dirty="0"/>
              <a:t>.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651358"/>
            <a:ext cx="1226434" cy="833592"/>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7108" y="807551"/>
            <a:ext cx="7045946" cy="508000"/>
          </a:xfrm>
        </p:spPr>
        <p:txBody>
          <a:bodyPr>
            <a:noAutofit/>
          </a:bodyPr>
          <a:lstStyle/>
          <a:p>
            <a:pPr eaLnBrk="1" hangingPunct="1"/>
            <a:r>
              <a:rPr lang="en-US" sz="3200" b="1" dirty="0">
                <a:solidFill>
                  <a:srgbClr val="000090"/>
                </a:solidFill>
                <a:latin typeface="Arial" pitchFamily="-110" charset="0"/>
              </a:rPr>
              <a:t>electron configurations </a:t>
            </a:r>
          </a:p>
        </p:txBody>
      </p:sp>
      <p:sp>
        <p:nvSpPr>
          <p:cNvPr id="22530" name="Rectangle 3"/>
          <p:cNvSpPr>
            <a:spLocks noGrp="1" noChangeArrowheads="1"/>
          </p:cNvSpPr>
          <p:nvPr>
            <p:ph idx="1"/>
          </p:nvPr>
        </p:nvSpPr>
        <p:spPr>
          <a:xfrm>
            <a:off x="177420" y="1636770"/>
            <a:ext cx="11559654" cy="4504723"/>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For the two periods of </a:t>
            </a:r>
            <a:r>
              <a:rPr lang="en-US" sz="2400" b="1" i="1" dirty="0">
                <a:solidFill>
                  <a:srgbClr val="000090"/>
                </a:solidFill>
              </a:rPr>
              <a:t>inner transition metals</a:t>
            </a:r>
            <a:r>
              <a:rPr lang="en-US" sz="2400" dirty="0"/>
              <a:t>, lanthanum (La) through lutetium (Lu) and actinium (Ac) through lawrencium (</a:t>
            </a:r>
            <a:r>
              <a:rPr lang="en-US" sz="2400" dirty="0" err="1"/>
              <a:t>Lr</a:t>
            </a:r>
            <a:r>
              <a:rPr lang="en-US" sz="2400" dirty="0"/>
              <a:t>).</a:t>
            </a:r>
          </a:p>
          <a:p>
            <a:pPr lvl="1">
              <a:buClr>
                <a:schemeClr val="tx1"/>
              </a:buClr>
              <a:buFont typeface="Arial"/>
              <a:buChar char="•"/>
            </a:pPr>
            <a:r>
              <a:rPr lang="en-US" sz="2400" dirty="0"/>
              <a:t>Electrons are added to an </a:t>
            </a:r>
            <a:r>
              <a:rPr lang="en-US" sz="2400" i="1" dirty="0" err="1"/>
              <a:t>f</a:t>
            </a:r>
            <a:r>
              <a:rPr lang="en-US" sz="2400" dirty="0"/>
              <a:t> </a:t>
            </a:r>
            <a:r>
              <a:rPr lang="en-US" sz="2400" dirty="0" err="1"/>
              <a:t>subshell</a:t>
            </a:r>
            <a:r>
              <a:rPr lang="en-US" sz="2400" dirty="0"/>
              <a:t>.</a:t>
            </a:r>
          </a:p>
          <a:p>
            <a:pPr lvl="1">
              <a:buClr>
                <a:schemeClr val="tx1"/>
              </a:buClr>
              <a:buNone/>
            </a:pPr>
            <a:endParaRPr lang="en-US" sz="2400" dirty="0"/>
          </a:p>
          <a:p>
            <a:pPr lvl="1">
              <a:buClr>
                <a:schemeClr val="tx1"/>
              </a:buClr>
              <a:buFont typeface="Arial"/>
              <a:buChar char="•"/>
            </a:pPr>
            <a:r>
              <a:rPr lang="en-US" sz="2400" dirty="0"/>
              <a:t>For </a:t>
            </a:r>
            <a:r>
              <a:rPr lang="en-US" sz="2400" i="1" dirty="0" err="1"/>
              <a:t>l</a:t>
            </a:r>
            <a:r>
              <a:rPr lang="en-US" sz="2400" dirty="0"/>
              <a:t> = 3 [</a:t>
            </a:r>
            <a:r>
              <a:rPr lang="en-US" sz="2400" i="1" dirty="0" err="1"/>
              <a:t>f</a:t>
            </a:r>
            <a:r>
              <a:rPr lang="en-US" sz="2400" dirty="0"/>
              <a:t> </a:t>
            </a:r>
            <a:r>
              <a:rPr lang="en-US" sz="2400" dirty="0" err="1"/>
              <a:t>orbitals</a:t>
            </a:r>
            <a:r>
              <a:rPr lang="en-US" sz="2400" dirty="0"/>
              <a:t>], there are 2</a:t>
            </a:r>
            <a:r>
              <a:rPr lang="en-US" sz="2400" i="1" dirty="0"/>
              <a:t>l</a:t>
            </a:r>
            <a:r>
              <a:rPr lang="en-US" sz="2400" dirty="0"/>
              <a:t> + 1 = 7 values of </a:t>
            </a:r>
            <a:r>
              <a:rPr lang="en-US" sz="2400" i="1" dirty="0"/>
              <a:t>m</a:t>
            </a:r>
            <a:r>
              <a:rPr lang="en-US" sz="2400" i="1" baseline="-25000" dirty="0"/>
              <a:t>l</a:t>
            </a:r>
            <a:r>
              <a:rPr lang="en-US" sz="2400" dirty="0"/>
              <a:t>.</a:t>
            </a:r>
          </a:p>
          <a:p>
            <a:pPr lvl="1">
              <a:buClr>
                <a:schemeClr val="tx1"/>
              </a:buClr>
              <a:buNone/>
            </a:pPr>
            <a:endParaRPr lang="en-US" sz="2400" dirty="0"/>
          </a:p>
          <a:p>
            <a:pPr lvl="1">
              <a:buClr>
                <a:schemeClr val="tx1"/>
              </a:buClr>
              <a:buFont typeface="Arial"/>
              <a:buChar char="•"/>
            </a:pPr>
            <a:r>
              <a:rPr lang="en-US" sz="2400" dirty="0"/>
              <a:t>Seven </a:t>
            </a:r>
            <a:r>
              <a:rPr lang="en-US" sz="2400" i="1" dirty="0" err="1"/>
              <a:t>f</a:t>
            </a:r>
            <a:r>
              <a:rPr lang="en-US" sz="2400" dirty="0"/>
              <a:t> </a:t>
            </a:r>
            <a:r>
              <a:rPr lang="en-US" sz="2400" dirty="0" err="1"/>
              <a:t>orbitals</a:t>
            </a:r>
            <a:r>
              <a:rPr lang="en-US" sz="2400" dirty="0"/>
              <a:t> have a combined capacity of 14 electrons.</a:t>
            </a:r>
          </a:p>
          <a:p>
            <a:pPr lvl="1">
              <a:buClr>
                <a:schemeClr val="tx1"/>
              </a:buClr>
              <a:buFont typeface="Arial"/>
              <a:buChar cha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10640" y="644755"/>
            <a:ext cx="1226434" cy="833592"/>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59230" y="206382"/>
            <a:ext cx="4278085" cy="508000"/>
          </a:xfrm>
        </p:spPr>
        <p:txBody>
          <a:bodyPr>
            <a:noAutofit/>
          </a:bodyPr>
          <a:lstStyle/>
          <a:p>
            <a:pPr eaLnBrk="1" hangingPunct="1"/>
            <a:r>
              <a:rPr lang="en-US" sz="3200" b="1" dirty="0">
                <a:solidFill>
                  <a:srgbClr val="000090"/>
                </a:solidFill>
                <a:latin typeface="Arial" pitchFamily="-110" charset="0"/>
              </a:rPr>
              <a:t>Wave properties</a:t>
            </a:r>
          </a:p>
        </p:txBody>
      </p:sp>
      <p:sp>
        <p:nvSpPr>
          <p:cNvPr id="22530" name="Rectangle 3"/>
          <p:cNvSpPr>
            <a:spLocks noGrp="1" noChangeArrowheads="1"/>
          </p:cNvSpPr>
          <p:nvPr>
            <p:ph idx="1"/>
          </p:nvPr>
        </p:nvSpPr>
        <p:spPr>
          <a:xfrm>
            <a:off x="538844" y="1069409"/>
            <a:ext cx="11168742" cy="5659413"/>
          </a:xfrm>
        </p:spPr>
        <p:txBody>
          <a:bodyPr>
            <a:normAutofit lnSpcReduction="10000"/>
          </a:bodyPr>
          <a:lstStyle/>
          <a:p>
            <a:pPr>
              <a:buClrTx/>
              <a:buFont typeface="Arial"/>
              <a:buChar char="•"/>
            </a:pPr>
            <a:endParaRPr lang="en-US" sz="2400" b="1" dirty="0">
              <a:latin typeface="Arial" pitchFamily="-110" charset="0"/>
            </a:endParaRPr>
          </a:p>
          <a:p>
            <a:pPr algn="just">
              <a:buClr>
                <a:schemeClr val="tx1"/>
              </a:buClr>
              <a:buFont typeface="Arial"/>
              <a:buChar char="•"/>
            </a:pPr>
            <a:r>
              <a:rPr lang="en-US" sz="2400" dirty="0"/>
              <a:t> All </a:t>
            </a:r>
            <a:r>
              <a:rPr lang="en-US" sz="2400" dirty="0" smtClean="0"/>
              <a:t>waves, </a:t>
            </a:r>
            <a:r>
              <a:rPr lang="en-US" sz="2400" dirty="0"/>
              <a:t>including forms of electromagnetic </a:t>
            </a:r>
            <a:r>
              <a:rPr lang="en-US" sz="2400" dirty="0" smtClean="0"/>
              <a:t>radiation, </a:t>
            </a:r>
            <a:r>
              <a:rPr lang="en-US" sz="2400" dirty="0"/>
              <a:t>are characterized by the following:</a:t>
            </a:r>
          </a:p>
          <a:p>
            <a:pPr algn="just">
              <a:buClr>
                <a:schemeClr val="tx1"/>
              </a:buClr>
            </a:pPr>
            <a:endParaRPr lang="en-US" sz="2400" dirty="0"/>
          </a:p>
          <a:p>
            <a:pPr algn="just"/>
            <a:r>
              <a:rPr lang="en-US" sz="2400" b="1" dirty="0">
                <a:solidFill>
                  <a:srgbClr val="000090"/>
                </a:solidFill>
                <a:ea typeface="Osaka" pitchFamily="-110" charset="-128"/>
                <a:cs typeface="Osaka" pitchFamily="-110" charset="-128"/>
              </a:rPr>
              <a:t>1) Wavelength </a:t>
            </a:r>
            <a:r>
              <a:rPr lang="en-US" sz="2400" b="1" dirty="0" smtClean="0">
                <a:solidFill>
                  <a:srgbClr val="000090"/>
                </a:solidFill>
                <a:ea typeface="Osaka" pitchFamily="-110" charset="-128"/>
                <a:cs typeface="Osaka" pitchFamily="-110" charset="-128"/>
              </a:rPr>
              <a:t>(</a:t>
            </a:r>
            <a:r>
              <a:rPr lang="en-US" sz="2400" dirty="0"/>
              <a:t>denoted by </a:t>
            </a:r>
            <a:r>
              <a:rPr lang="el-GR" sz="2400" b="1" dirty="0" smtClean="0">
                <a:solidFill>
                  <a:srgbClr val="000090"/>
                </a:solidFill>
                <a:ea typeface="Osaka" pitchFamily="-110" charset="-128"/>
                <a:cs typeface="Osaka" pitchFamily="-110" charset="-128"/>
              </a:rPr>
              <a:t>λ</a:t>
            </a:r>
            <a:r>
              <a:rPr lang="en-US" sz="2400" b="1" dirty="0" smtClean="0">
                <a:solidFill>
                  <a:srgbClr val="000090"/>
                </a:solidFill>
                <a:ea typeface="Osaka" pitchFamily="-110" charset="-128"/>
                <a:cs typeface="Osaka" pitchFamily="-110" charset="-128"/>
              </a:rPr>
              <a:t> </a:t>
            </a:r>
            <a:r>
              <a:rPr lang="en-US" sz="2400" dirty="0" smtClean="0"/>
              <a:t>the lowercase </a:t>
            </a:r>
            <a:r>
              <a:rPr lang="en-US" sz="2400" dirty="0"/>
              <a:t>Greek letter lambda</a:t>
            </a:r>
            <a:r>
              <a:rPr lang="en-US" sz="2400" b="1" dirty="0" smtClean="0">
                <a:solidFill>
                  <a:srgbClr val="000090"/>
                </a:solidFill>
                <a:ea typeface="Osaka" pitchFamily="-110" charset="-128"/>
                <a:cs typeface="Osaka" pitchFamily="-110" charset="-128"/>
              </a:rPr>
              <a:t>)</a:t>
            </a:r>
            <a:endParaRPr lang="en-US" sz="2400" b="1" dirty="0">
              <a:solidFill>
                <a:srgbClr val="000090"/>
              </a:solidFill>
              <a:ea typeface="Osaka" pitchFamily="-110" charset="-128"/>
              <a:cs typeface="Osaka" pitchFamily="-110" charset="-128"/>
            </a:endParaRPr>
          </a:p>
          <a:p>
            <a:pPr lvl="1" algn="just"/>
            <a:r>
              <a:rPr lang="en-US" sz="2400" dirty="0">
                <a:ea typeface="Osaka" pitchFamily="-110" charset="-128"/>
                <a:cs typeface="Osaka" pitchFamily="-110" charset="-128"/>
              </a:rPr>
              <a:t>Distance between two consecutive peaks or troughs in a wave.</a:t>
            </a:r>
          </a:p>
          <a:p>
            <a:pPr lvl="1" algn="just">
              <a:buNone/>
            </a:pPr>
            <a:endParaRPr lang="en-US" sz="2400" dirty="0">
              <a:ea typeface="Osaka" pitchFamily="-110" charset="-128"/>
              <a:cs typeface="Osaka" pitchFamily="-110" charset="-128"/>
            </a:endParaRPr>
          </a:p>
          <a:p>
            <a:pPr algn="just"/>
            <a:r>
              <a:rPr lang="en-US" sz="2400" b="1" dirty="0">
                <a:solidFill>
                  <a:srgbClr val="000090"/>
                </a:solidFill>
                <a:ea typeface="Osaka" pitchFamily="-110" charset="-128"/>
                <a:cs typeface="Osaka" pitchFamily="-110" charset="-128"/>
              </a:rPr>
              <a:t>2) Frequency </a:t>
            </a:r>
            <a:r>
              <a:rPr lang="en-US" sz="2400" b="1" dirty="0" smtClean="0">
                <a:solidFill>
                  <a:srgbClr val="000090"/>
                </a:solidFill>
                <a:ea typeface="Osaka" pitchFamily="-110" charset="-128"/>
                <a:cs typeface="Osaka" pitchFamily="-110" charset="-128"/>
              </a:rPr>
              <a:t>(</a:t>
            </a:r>
            <a:r>
              <a:rPr lang="en-US" sz="2400" dirty="0"/>
              <a:t>denoted by </a:t>
            </a:r>
            <a:r>
              <a:rPr lang="en-US" sz="2400" b="1" dirty="0" smtClean="0">
                <a:solidFill>
                  <a:srgbClr val="000090"/>
                </a:solidFill>
                <a:latin typeface="Symbol" pitchFamily="-110" charset="2"/>
                <a:ea typeface="Osaka" pitchFamily="-110" charset="-128"/>
                <a:cs typeface="Osaka" pitchFamily="-110" charset="-128"/>
              </a:rPr>
              <a:t>n</a:t>
            </a:r>
            <a:r>
              <a:rPr lang="en-US" sz="2400" dirty="0" smtClean="0"/>
              <a:t>, </a:t>
            </a:r>
            <a:r>
              <a:rPr lang="en-US" sz="2400" dirty="0"/>
              <a:t>the lowercase Greek letter </a:t>
            </a:r>
            <a:r>
              <a:rPr lang="en-US" sz="2400" dirty="0" smtClean="0"/>
              <a:t>nu</a:t>
            </a:r>
            <a:r>
              <a:rPr lang="en-US" sz="2400" b="1" dirty="0" smtClean="0">
                <a:solidFill>
                  <a:srgbClr val="000090"/>
                </a:solidFill>
                <a:ea typeface="Osaka" pitchFamily="-110" charset="-128"/>
                <a:cs typeface="Osaka" pitchFamily="-110" charset="-128"/>
              </a:rPr>
              <a:t>)</a:t>
            </a:r>
            <a:endParaRPr lang="en-US" sz="2400" b="1" dirty="0">
              <a:solidFill>
                <a:srgbClr val="000090"/>
              </a:solidFill>
              <a:ea typeface="Osaka" pitchFamily="-110" charset="-128"/>
              <a:cs typeface="Osaka" pitchFamily="-110" charset="-128"/>
            </a:endParaRPr>
          </a:p>
          <a:p>
            <a:pPr lvl="1" algn="just"/>
            <a:r>
              <a:rPr lang="en-US" sz="2400" dirty="0">
                <a:ea typeface="Osaka" pitchFamily="-110" charset="-128"/>
                <a:cs typeface="Osaka" pitchFamily="-110" charset="-128"/>
              </a:rPr>
              <a:t>Number of successive </a:t>
            </a:r>
            <a:r>
              <a:rPr lang="en-US" sz="2400" dirty="0" smtClean="0">
                <a:ea typeface="Osaka" pitchFamily="-110" charset="-128"/>
                <a:cs typeface="Osaka" pitchFamily="-110" charset="-128"/>
              </a:rPr>
              <a:t>wavelengths</a:t>
            </a:r>
            <a:r>
              <a:rPr lang="ka-GE" sz="2400" dirty="0" smtClean="0">
                <a:ea typeface="Osaka" pitchFamily="-110" charset="-128"/>
                <a:cs typeface="Osaka" pitchFamily="-110" charset="-128"/>
              </a:rPr>
              <a:t>,</a:t>
            </a:r>
            <a:r>
              <a:rPr lang="en-US" sz="2400" dirty="0" smtClean="0">
                <a:ea typeface="Osaka" pitchFamily="-110" charset="-128"/>
                <a:cs typeface="Osaka" pitchFamily="-110" charset="-128"/>
              </a:rPr>
              <a:t> </a:t>
            </a:r>
            <a:r>
              <a:rPr lang="en-US" sz="2400" dirty="0">
                <a:ea typeface="Osaka" pitchFamily="-110" charset="-128"/>
                <a:cs typeface="Osaka" pitchFamily="-110" charset="-128"/>
              </a:rPr>
              <a:t>that pass a given point in a unit time. </a:t>
            </a:r>
          </a:p>
          <a:p>
            <a:pPr lvl="1" algn="just">
              <a:buNone/>
            </a:pPr>
            <a:endParaRPr lang="en-US" sz="2400" b="1" dirty="0">
              <a:solidFill>
                <a:srgbClr val="000090"/>
              </a:solidFill>
              <a:ea typeface="Osaka" pitchFamily="-110" charset="-128"/>
              <a:cs typeface="Osaka" pitchFamily="-110" charset="-128"/>
            </a:endParaRPr>
          </a:p>
          <a:p>
            <a:pPr algn="just"/>
            <a:r>
              <a:rPr lang="en-US" sz="2400" b="1" dirty="0">
                <a:solidFill>
                  <a:srgbClr val="000090"/>
                </a:solidFill>
                <a:ea typeface="Osaka" pitchFamily="-110" charset="-128"/>
                <a:cs typeface="Osaka" pitchFamily="-110" charset="-128"/>
              </a:rPr>
              <a:t>3) Amplitude</a:t>
            </a:r>
          </a:p>
          <a:p>
            <a:pPr lvl="1" algn="just">
              <a:buClr>
                <a:schemeClr val="tx1"/>
              </a:buClr>
            </a:pPr>
            <a:r>
              <a:rPr lang="en-US" sz="2400" dirty="0">
                <a:ea typeface="Osaka" pitchFamily="-110" charset="-128"/>
                <a:cs typeface="Osaka" pitchFamily="-110" charset="-128"/>
              </a:rPr>
              <a:t>One half the distance between the peaks and troughs. </a:t>
            </a: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49969" y="238191"/>
            <a:ext cx="1021389" cy="694225"/>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64024" y="452271"/>
            <a:ext cx="8789591" cy="508000"/>
          </a:xfrm>
        </p:spPr>
        <p:txBody>
          <a:bodyPr>
            <a:noAutofit/>
          </a:bodyPr>
          <a:lstStyle/>
          <a:p>
            <a:pPr eaLnBrk="1" hangingPunct="1"/>
            <a:r>
              <a:rPr lang="en-US" sz="3200" b="1" dirty="0">
                <a:solidFill>
                  <a:srgbClr val="000090"/>
                </a:solidFill>
                <a:latin typeface="Arial" pitchFamily="-110" charset="0"/>
              </a:rPr>
              <a:t>electron configuration exceptions </a:t>
            </a:r>
          </a:p>
        </p:txBody>
      </p:sp>
      <p:sp>
        <p:nvSpPr>
          <p:cNvPr id="22530" name="Rectangle 3"/>
          <p:cNvSpPr>
            <a:spLocks noGrp="1" noChangeArrowheads="1"/>
          </p:cNvSpPr>
          <p:nvPr>
            <p:ph idx="1"/>
          </p:nvPr>
        </p:nvSpPr>
        <p:spPr>
          <a:xfrm>
            <a:off x="218364" y="869908"/>
            <a:ext cx="11573301" cy="5558188"/>
          </a:xfrm>
        </p:spPr>
        <p:txBody>
          <a:bodyPr>
            <a:normAutofit lnSpcReduction="10000"/>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There are some exceptions to the order of filling </a:t>
            </a:r>
            <a:r>
              <a:rPr lang="en-US" sz="2400" dirty="0" err="1"/>
              <a:t>subshells</a:t>
            </a:r>
            <a:r>
              <a:rPr lang="en-US" sz="2400" dirty="0"/>
              <a:t>.</a:t>
            </a:r>
          </a:p>
          <a:p>
            <a:pPr>
              <a:buClr>
                <a:schemeClr val="tx1"/>
              </a:buClr>
              <a:buFont typeface="Arial"/>
              <a:buChar char="•"/>
            </a:pPr>
            <a:endParaRPr lang="en-US" sz="2400" dirty="0"/>
          </a:p>
          <a:p>
            <a:pPr>
              <a:buClr>
                <a:schemeClr val="tx1"/>
              </a:buClr>
              <a:buFont typeface="Arial"/>
              <a:buChar char="•"/>
            </a:pPr>
            <a:r>
              <a:rPr lang="en-US" sz="2400" dirty="0"/>
              <a:t> Examples: Cu and Cr</a:t>
            </a:r>
          </a:p>
          <a:p>
            <a:pPr lvl="1">
              <a:buClr>
                <a:schemeClr val="tx1"/>
              </a:buClr>
              <a:buFont typeface="Arial"/>
              <a:buChar char="•"/>
            </a:pPr>
            <a:r>
              <a:rPr lang="en-US" sz="2400" dirty="0"/>
              <a:t>There is stability associated with a </a:t>
            </a:r>
            <a:r>
              <a:rPr lang="en-US" sz="2400" b="1" i="1" dirty="0">
                <a:solidFill>
                  <a:srgbClr val="000090"/>
                </a:solidFill>
              </a:rPr>
              <a:t>half-filled or fully filled </a:t>
            </a:r>
            <a:r>
              <a:rPr lang="en-US" sz="2400" b="1" i="1" dirty="0" err="1">
                <a:solidFill>
                  <a:srgbClr val="000090"/>
                </a:solidFill>
              </a:rPr>
              <a:t>d</a:t>
            </a:r>
            <a:r>
              <a:rPr lang="en-US" sz="2400" b="1" i="1" dirty="0">
                <a:solidFill>
                  <a:srgbClr val="000090"/>
                </a:solidFill>
              </a:rPr>
              <a:t> </a:t>
            </a:r>
            <a:r>
              <a:rPr lang="en-US" sz="2400" b="1" i="1" dirty="0" err="1">
                <a:solidFill>
                  <a:srgbClr val="000090"/>
                </a:solidFill>
              </a:rPr>
              <a:t>subshell</a:t>
            </a:r>
            <a:r>
              <a:rPr lang="en-US" sz="2400" b="1" i="1" dirty="0">
                <a:solidFill>
                  <a:srgbClr val="000090"/>
                </a:solidFill>
              </a:rPr>
              <a:t>.</a:t>
            </a:r>
          </a:p>
          <a:p>
            <a:pPr lvl="1">
              <a:buClr>
                <a:schemeClr val="tx1"/>
              </a:buClr>
              <a:buFont typeface="Arial"/>
              <a:buChar char="•"/>
            </a:pPr>
            <a:r>
              <a:rPr lang="en-US" sz="2400" dirty="0"/>
              <a:t>An electron shifts from the 4</a:t>
            </a:r>
            <a:r>
              <a:rPr lang="en-US" sz="2400" i="1" dirty="0"/>
              <a:t>s</a:t>
            </a:r>
            <a:r>
              <a:rPr lang="en-US" sz="2400" dirty="0"/>
              <a:t> into the 3</a:t>
            </a:r>
            <a:r>
              <a:rPr lang="en-US" sz="2400" i="1" dirty="0"/>
              <a:t>d</a:t>
            </a:r>
            <a:r>
              <a:rPr lang="en-US" sz="2400" dirty="0"/>
              <a:t> </a:t>
            </a:r>
            <a:r>
              <a:rPr lang="en-US" sz="2400" dirty="0" err="1"/>
              <a:t>subshell</a:t>
            </a:r>
            <a:r>
              <a:rPr lang="en-US" sz="2400" dirty="0"/>
              <a:t> to achieve this stability. </a:t>
            </a:r>
          </a:p>
          <a:p>
            <a:pPr lvl="1">
              <a:buClr>
                <a:schemeClr val="tx1"/>
              </a:buClr>
              <a:buFont typeface="Arial"/>
              <a:buChar char="•"/>
            </a:pPr>
            <a:r>
              <a:rPr lang="en-US" sz="2400" dirty="0"/>
              <a:t>Cu:</a:t>
            </a:r>
          </a:p>
          <a:p>
            <a:pPr lvl="2">
              <a:buClr>
                <a:schemeClr val="tx1"/>
              </a:buClr>
              <a:buFont typeface="Arial"/>
              <a:buChar char="•"/>
            </a:pPr>
            <a:r>
              <a:rPr lang="en-US" sz="2400" dirty="0"/>
              <a:t>Expect: </a:t>
            </a:r>
            <a:r>
              <a:rPr lang="en-US" sz="2400" dirty="0">
                <a:solidFill>
                  <a:schemeClr val="tx1"/>
                </a:solidFill>
              </a:rPr>
              <a:t>[Ar]4s</a:t>
            </a:r>
            <a:r>
              <a:rPr lang="en-US" sz="2400" baseline="30000" dirty="0">
                <a:solidFill>
                  <a:schemeClr val="tx1"/>
                </a:solidFill>
              </a:rPr>
              <a:t>2</a:t>
            </a:r>
            <a:r>
              <a:rPr lang="en-US" sz="2400" dirty="0">
                <a:solidFill>
                  <a:schemeClr val="tx1"/>
                </a:solidFill>
              </a:rPr>
              <a:t>3d</a:t>
            </a:r>
            <a:r>
              <a:rPr lang="en-US" sz="2400" baseline="30000" dirty="0">
                <a:solidFill>
                  <a:schemeClr val="tx1"/>
                </a:solidFill>
              </a:rPr>
              <a:t>9</a:t>
            </a:r>
            <a:endParaRPr lang="en-US" sz="2400" baseline="30000" dirty="0"/>
          </a:p>
          <a:p>
            <a:pPr lvl="2">
              <a:buClr>
                <a:schemeClr val="tx1"/>
              </a:buClr>
              <a:buFont typeface="Arial"/>
              <a:buChar char="•"/>
            </a:pPr>
            <a:r>
              <a:rPr lang="en-US" sz="2400" dirty="0"/>
              <a:t>Actual: </a:t>
            </a:r>
            <a:r>
              <a:rPr lang="en-US" sz="2400" dirty="0">
                <a:solidFill>
                  <a:schemeClr val="tx1"/>
                </a:solidFill>
              </a:rPr>
              <a:t>[Ar]4s</a:t>
            </a:r>
            <a:r>
              <a:rPr lang="en-US" sz="2400" baseline="30000" dirty="0">
                <a:solidFill>
                  <a:schemeClr val="tx1"/>
                </a:solidFill>
              </a:rPr>
              <a:t>1</a:t>
            </a:r>
            <a:r>
              <a:rPr lang="en-US" sz="2400" dirty="0">
                <a:solidFill>
                  <a:schemeClr val="tx1"/>
                </a:solidFill>
              </a:rPr>
              <a:t>3d</a:t>
            </a:r>
            <a:r>
              <a:rPr lang="en-US" sz="2400" baseline="30000" dirty="0">
                <a:solidFill>
                  <a:schemeClr val="tx1"/>
                </a:solidFill>
              </a:rPr>
              <a:t>10</a:t>
            </a:r>
            <a:endParaRPr lang="en-US" sz="2400" dirty="0"/>
          </a:p>
          <a:p>
            <a:pPr lvl="1">
              <a:buClr>
                <a:schemeClr val="tx1"/>
              </a:buClr>
              <a:buFont typeface="Arial"/>
              <a:buChar char="•"/>
            </a:pPr>
            <a:r>
              <a:rPr lang="en-US" sz="2400" dirty="0"/>
              <a:t>Cr</a:t>
            </a:r>
          </a:p>
          <a:p>
            <a:pPr lvl="2">
              <a:buClr>
                <a:schemeClr val="tx1"/>
              </a:buClr>
              <a:buFont typeface="Arial"/>
              <a:buChar char="•"/>
            </a:pPr>
            <a:r>
              <a:rPr lang="en-US" sz="2400" dirty="0"/>
              <a:t>Expect: </a:t>
            </a:r>
            <a:r>
              <a:rPr lang="en-US" sz="2400" dirty="0">
                <a:solidFill>
                  <a:schemeClr val="tx1"/>
                </a:solidFill>
              </a:rPr>
              <a:t>[Ar]4s</a:t>
            </a:r>
            <a:r>
              <a:rPr lang="en-US" sz="2400" baseline="30000" dirty="0">
                <a:solidFill>
                  <a:schemeClr val="tx1"/>
                </a:solidFill>
              </a:rPr>
              <a:t>2</a:t>
            </a:r>
            <a:r>
              <a:rPr lang="en-US" sz="2400" dirty="0">
                <a:solidFill>
                  <a:schemeClr val="tx1"/>
                </a:solidFill>
              </a:rPr>
              <a:t>3d</a:t>
            </a:r>
            <a:r>
              <a:rPr lang="en-US" sz="2400" baseline="30000" dirty="0">
                <a:solidFill>
                  <a:schemeClr val="tx1"/>
                </a:solidFill>
              </a:rPr>
              <a:t>4</a:t>
            </a:r>
            <a:endParaRPr lang="en-US" sz="2400" baseline="30000" dirty="0"/>
          </a:p>
          <a:p>
            <a:pPr lvl="2">
              <a:buClr>
                <a:schemeClr val="tx1"/>
              </a:buClr>
              <a:buFont typeface="Arial"/>
              <a:buChar char="•"/>
            </a:pPr>
            <a:r>
              <a:rPr lang="en-US" sz="2400" dirty="0"/>
              <a:t>Actual: </a:t>
            </a:r>
            <a:r>
              <a:rPr lang="en-US" sz="2400" dirty="0">
                <a:solidFill>
                  <a:schemeClr val="tx1"/>
                </a:solidFill>
              </a:rPr>
              <a:t>[Ar]4s</a:t>
            </a:r>
            <a:r>
              <a:rPr lang="en-US" sz="2400" baseline="30000" dirty="0">
                <a:solidFill>
                  <a:schemeClr val="tx1"/>
                </a:solidFill>
              </a:rPr>
              <a:t>1</a:t>
            </a:r>
            <a:r>
              <a:rPr lang="en-US" sz="2400" dirty="0">
                <a:solidFill>
                  <a:schemeClr val="tx1"/>
                </a:solidFill>
              </a:rPr>
              <a:t>3d</a:t>
            </a:r>
            <a:r>
              <a:rPr lang="en-US" sz="2400" baseline="30000" dirty="0">
                <a:solidFill>
                  <a:schemeClr val="tx1"/>
                </a:solidFill>
              </a:rPr>
              <a:t>5</a:t>
            </a:r>
            <a:endParaRPr lang="en-US" sz="2400" dirty="0"/>
          </a:p>
          <a:p>
            <a:pPr>
              <a:buClr>
                <a:schemeClr val="tx1"/>
              </a:buClr>
              <a:buFont typeface="Arial"/>
              <a:buChar char="•"/>
            </a:pPr>
            <a:endParaRPr lang="en-US" sz="2400" dirty="0"/>
          </a:p>
          <a:p>
            <a:pPr lvl="1">
              <a:buClr>
                <a:schemeClr val="tx1"/>
              </a:buClr>
              <a:buNone/>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9556" y="543475"/>
            <a:ext cx="1226434" cy="833592"/>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86854" y="706271"/>
            <a:ext cx="8303147" cy="508000"/>
          </a:xfrm>
        </p:spPr>
        <p:txBody>
          <a:bodyPr>
            <a:noAutofit/>
          </a:bodyPr>
          <a:lstStyle/>
          <a:p>
            <a:pPr eaLnBrk="1" hangingPunct="1"/>
            <a:r>
              <a:rPr lang="en-US" sz="3200" b="1" dirty="0">
                <a:solidFill>
                  <a:srgbClr val="000090"/>
                </a:solidFill>
                <a:latin typeface="Arial" pitchFamily="-110" charset="0"/>
              </a:rPr>
              <a:t>electron configurations and the periodic table </a:t>
            </a:r>
          </a:p>
        </p:txBody>
      </p:sp>
      <p:sp>
        <p:nvSpPr>
          <p:cNvPr id="22530" name="Rectangle 3"/>
          <p:cNvSpPr>
            <a:spLocks noGrp="1" noChangeArrowheads="1"/>
          </p:cNvSpPr>
          <p:nvPr>
            <p:ph idx="1"/>
          </p:nvPr>
        </p:nvSpPr>
        <p:spPr>
          <a:xfrm>
            <a:off x="586854" y="1214271"/>
            <a:ext cx="11341289" cy="5299595"/>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The periodic table arranges atoms </a:t>
            </a:r>
            <a:r>
              <a:rPr lang="en-US" sz="2400" dirty="0" smtClean="0"/>
              <a:t>so, </a:t>
            </a:r>
            <a:r>
              <a:rPr lang="en-US" sz="2400" dirty="0"/>
              <a:t>that elements with the same chemical and physical properties are in the same group. </a:t>
            </a:r>
          </a:p>
          <a:p>
            <a:pPr>
              <a:buClr>
                <a:schemeClr val="tx1"/>
              </a:buClr>
              <a:buFont typeface="Arial"/>
              <a:buChar char="•"/>
            </a:pPr>
            <a:endParaRPr lang="en-US" sz="2400" dirty="0"/>
          </a:p>
          <a:p>
            <a:pPr>
              <a:buClr>
                <a:schemeClr val="tx1"/>
              </a:buClr>
              <a:buFont typeface="Arial"/>
              <a:buChar char="•"/>
            </a:pPr>
            <a:r>
              <a:rPr lang="en-US" sz="2400" dirty="0"/>
              <a:t> </a:t>
            </a:r>
            <a:r>
              <a:rPr lang="en-US" sz="2400" b="1" i="1" dirty="0"/>
              <a:t>Elements in the same group have similar valence electron configurations. </a:t>
            </a:r>
          </a:p>
          <a:p>
            <a:pPr>
              <a:buClr>
                <a:schemeClr val="tx1"/>
              </a:buClr>
              <a:buFont typeface="Arial"/>
              <a:buChar char="•"/>
            </a:pPr>
            <a:endParaRPr lang="en-US" sz="2400" dirty="0"/>
          </a:p>
          <a:p>
            <a:pPr>
              <a:buClr>
                <a:schemeClr val="tx1"/>
              </a:buClr>
              <a:buFont typeface="Arial"/>
              <a:buChar char="•"/>
            </a:pPr>
            <a:r>
              <a:rPr lang="en-US" sz="2400" dirty="0"/>
              <a:t> Valence electrons play the most important role in chemical reactions.</a:t>
            </a:r>
          </a:p>
          <a:p>
            <a:pPr>
              <a:buClr>
                <a:schemeClr val="tx1"/>
              </a:buClr>
              <a:buFont typeface="Arial"/>
              <a:buChar char="•"/>
            </a:pPr>
            <a:endParaRPr lang="en-US" sz="2400" dirty="0"/>
          </a:p>
          <a:p>
            <a:pPr>
              <a:buClr>
                <a:schemeClr val="tx1"/>
              </a:buClr>
              <a:buFont typeface="Arial"/>
              <a:buChar char="•"/>
            </a:pPr>
            <a:r>
              <a:rPr lang="en-US" sz="2400" dirty="0"/>
              <a:t> This describes </a:t>
            </a:r>
            <a:r>
              <a:rPr lang="en-US" sz="2400" i="1" dirty="0">
                <a:solidFill>
                  <a:srgbClr val="FF0000"/>
                </a:solidFill>
              </a:rPr>
              <a:t>why elements in the same group have similar chemical reactivity. </a:t>
            </a:r>
          </a:p>
          <a:p>
            <a:pPr lvl="1">
              <a:buClr>
                <a:schemeClr val="tx1"/>
              </a:buClr>
              <a:buNone/>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94398" y="405000"/>
            <a:ext cx="1226434" cy="833592"/>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54842" y="706271"/>
            <a:ext cx="8535159" cy="508000"/>
          </a:xfrm>
        </p:spPr>
        <p:txBody>
          <a:bodyPr>
            <a:noAutofit/>
          </a:bodyPr>
          <a:lstStyle/>
          <a:p>
            <a:pPr eaLnBrk="1" hangingPunct="1"/>
            <a:r>
              <a:rPr lang="en-US" sz="3200" b="1" dirty="0">
                <a:solidFill>
                  <a:srgbClr val="000090"/>
                </a:solidFill>
                <a:latin typeface="Arial" pitchFamily="-110" charset="0"/>
              </a:rPr>
              <a:t>electron configurations and the periodic table </a:t>
            </a:r>
          </a:p>
        </p:txBody>
      </p:sp>
      <p:sp>
        <p:nvSpPr>
          <p:cNvPr id="22530" name="Rectangle 3"/>
          <p:cNvSpPr>
            <a:spLocks noGrp="1" noChangeArrowheads="1"/>
          </p:cNvSpPr>
          <p:nvPr>
            <p:ph idx="1"/>
          </p:nvPr>
        </p:nvSpPr>
        <p:spPr>
          <a:xfrm>
            <a:off x="354842" y="1214271"/>
            <a:ext cx="11491415" cy="5313243"/>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Main group elements or</a:t>
            </a:r>
            <a:r>
              <a:rPr lang="en-US" sz="2400" dirty="0"/>
              <a:t> </a:t>
            </a:r>
            <a:r>
              <a:rPr lang="en-US" sz="2400" b="1" i="1" dirty="0">
                <a:solidFill>
                  <a:srgbClr val="000090"/>
                </a:solidFill>
              </a:rPr>
              <a:t>representative elements</a:t>
            </a:r>
            <a:r>
              <a:rPr lang="en-US" sz="2400" dirty="0"/>
              <a:t> are </a:t>
            </a:r>
            <a:r>
              <a:rPr lang="en-US" sz="2400" dirty="0" smtClean="0"/>
              <a:t>those, </a:t>
            </a:r>
            <a:r>
              <a:rPr lang="en-US" sz="2400" dirty="0"/>
              <a:t>in which the last electron added enters an </a:t>
            </a:r>
            <a:r>
              <a:rPr lang="en-US" sz="2400" i="1" dirty="0"/>
              <a:t>s</a:t>
            </a:r>
            <a:r>
              <a:rPr lang="en-US" sz="2400" dirty="0"/>
              <a:t> or a </a:t>
            </a:r>
            <a:r>
              <a:rPr lang="en-US" sz="2400" i="1" dirty="0"/>
              <a:t>p</a:t>
            </a:r>
            <a:r>
              <a:rPr lang="en-US" sz="2400" dirty="0"/>
              <a:t> orbital in the outermost shell.</a:t>
            </a:r>
          </a:p>
          <a:p>
            <a:pPr>
              <a:buClr>
                <a:schemeClr val="tx1"/>
              </a:buClr>
              <a:buFont typeface="Arial"/>
              <a:buChar char="•"/>
            </a:pPr>
            <a:endParaRPr lang="en-US" sz="2400" dirty="0"/>
          </a:p>
          <a:p>
            <a:pPr lvl="1">
              <a:buClr>
                <a:schemeClr val="tx1"/>
              </a:buClr>
              <a:buFont typeface="Arial"/>
              <a:buChar char="•"/>
            </a:pPr>
            <a:r>
              <a:rPr lang="en-US" sz="2400" dirty="0"/>
              <a:t>The valence electrons for main group elements are those with the highest </a:t>
            </a:r>
            <a:r>
              <a:rPr lang="en-US" sz="2400" i="1" dirty="0" err="1"/>
              <a:t>n</a:t>
            </a:r>
            <a:r>
              <a:rPr lang="en-US" sz="2400" dirty="0"/>
              <a:t> level.</a:t>
            </a:r>
          </a:p>
          <a:p>
            <a:pPr lvl="1">
              <a:buClr>
                <a:schemeClr val="tx1"/>
              </a:buClr>
              <a:buFont typeface="Arial"/>
              <a:buChar char="•"/>
            </a:pPr>
            <a:endParaRPr lang="en-US" sz="2400" dirty="0"/>
          </a:p>
          <a:p>
            <a:pPr lvl="1">
              <a:buClr>
                <a:schemeClr val="tx1"/>
              </a:buClr>
              <a:buFont typeface="Arial"/>
              <a:buChar char="•"/>
            </a:pPr>
            <a:r>
              <a:rPr lang="en-US" sz="2400" b="1" dirty="0"/>
              <a:t>Example Gallium (</a:t>
            </a:r>
            <a:r>
              <a:rPr lang="en-US" sz="2400" b="1" dirty="0" err="1"/>
              <a:t>Ga</a:t>
            </a:r>
            <a:r>
              <a:rPr lang="en-US" sz="2400" b="1" dirty="0"/>
              <a:t>): </a:t>
            </a:r>
            <a:r>
              <a:rPr lang="en-US" sz="2400" dirty="0">
                <a:solidFill>
                  <a:schemeClr val="tx1"/>
                </a:solidFill>
              </a:rPr>
              <a:t>[Ar]4s</a:t>
            </a:r>
            <a:r>
              <a:rPr lang="en-US" sz="2400" baseline="30000" dirty="0">
                <a:solidFill>
                  <a:schemeClr val="tx1"/>
                </a:solidFill>
              </a:rPr>
              <a:t>2</a:t>
            </a:r>
            <a:r>
              <a:rPr lang="en-US" sz="2400" dirty="0">
                <a:solidFill>
                  <a:schemeClr val="tx1"/>
                </a:solidFill>
              </a:rPr>
              <a:t>3d</a:t>
            </a:r>
            <a:r>
              <a:rPr lang="en-US" sz="2400" baseline="30000" dirty="0">
                <a:solidFill>
                  <a:schemeClr val="tx1"/>
                </a:solidFill>
              </a:rPr>
              <a:t>10</a:t>
            </a:r>
            <a:r>
              <a:rPr lang="en-US" sz="2400" dirty="0">
                <a:solidFill>
                  <a:schemeClr val="tx1"/>
                </a:solidFill>
              </a:rPr>
              <a:t>4p</a:t>
            </a:r>
            <a:r>
              <a:rPr lang="en-US" sz="2400" baseline="30000" dirty="0">
                <a:solidFill>
                  <a:schemeClr val="tx1"/>
                </a:solidFill>
              </a:rPr>
              <a:t>1</a:t>
            </a:r>
            <a:endParaRPr lang="en-US" sz="2200" dirty="0">
              <a:solidFill>
                <a:schemeClr val="tx1"/>
              </a:solidFill>
            </a:endParaRPr>
          </a:p>
          <a:p>
            <a:pPr lvl="2">
              <a:buClr>
                <a:schemeClr val="tx1"/>
              </a:buClr>
              <a:buFont typeface="Arial"/>
              <a:buChar char="•"/>
            </a:pPr>
            <a:r>
              <a:rPr lang="en-US" sz="2200" dirty="0" err="1">
                <a:solidFill>
                  <a:schemeClr val="tx1"/>
                </a:solidFill>
              </a:rPr>
              <a:t>Ga</a:t>
            </a:r>
            <a:r>
              <a:rPr lang="en-US" sz="2200" dirty="0">
                <a:solidFill>
                  <a:schemeClr val="tx1"/>
                </a:solidFill>
              </a:rPr>
              <a:t> has three valence electrons (4s</a:t>
            </a:r>
            <a:r>
              <a:rPr lang="en-US" sz="2200" baseline="30000" dirty="0">
                <a:solidFill>
                  <a:schemeClr val="tx1"/>
                </a:solidFill>
              </a:rPr>
              <a:t>2 </a:t>
            </a:r>
            <a:r>
              <a:rPr lang="en-US" sz="2200" dirty="0">
                <a:solidFill>
                  <a:schemeClr val="tx1"/>
                </a:solidFill>
              </a:rPr>
              <a:t>and 4p</a:t>
            </a:r>
            <a:r>
              <a:rPr lang="en-US" sz="2200" baseline="30000" dirty="0">
                <a:solidFill>
                  <a:schemeClr val="tx1"/>
                </a:solidFill>
              </a:rPr>
              <a:t>1</a:t>
            </a:r>
            <a:r>
              <a:rPr lang="en-US" sz="2200" dirty="0">
                <a:solidFill>
                  <a:schemeClr val="tx1"/>
                </a:solidFill>
              </a:rPr>
              <a:t>).</a:t>
            </a:r>
          </a:p>
          <a:p>
            <a:pPr lvl="1">
              <a:buClr>
                <a:schemeClr val="tx1"/>
              </a:buClr>
              <a:buFont typeface="Arial"/>
              <a:buChar char="•"/>
            </a:pPr>
            <a:endParaRPr lang="en-US" sz="2200" dirty="0">
              <a:solidFill>
                <a:schemeClr val="tx1"/>
              </a:solidFill>
            </a:endParaRPr>
          </a:p>
          <a:p>
            <a:pPr lvl="2">
              <a:buClr>
                <a:schemeClr val="tx1"/>
              </a:buClr>
              <a:buFont typeface="Arial"/>
              <a:buChar char="•"/>
            </a:pPr>
            <a:r>
              <a:rPr lang="en-US" sz="2200" dirty="0"/>
              <a:t>The completely filled </a:t>
            </a:r>
            <a:r>
              <a:rPr lang="en-US" sz="2200" i="1" dirty="0"/>
              <a:t>3d</a:t>
            </a:r>
            <a:r>
              <a:rPr lang="en-US" sz="2200" dirty="0"/>
              <a:t> </a:t>
            </a:r>
            <a:r>
              <a:rPr lang="en-US" sz="2200" dirty="0" err="1"/>
              <a:t>orbitals</a:t>
            </a:r>
            <a:r>
              <a:rPr lang="en-US" sz="2200" dirty="0"/>
              <a:t> count as core, not valence electrons.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380679"/>
            <a:ext cx="1226434" cy="833592"/>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0376" y="1047523"/>
            <a:ext cx="8316795" cy="508000"/>
          </a:xfrm>
        </p:spPr>
        <p:txBody>
          <a:bodyPr>
            <a:noAutofit/>
          </a:bodyPr>
          <a:lstStyle/>
          <a:p>
            <a:pPr eaLnBrk="1" hangingPunct="1"/>
            <a:r>
              <a:rPr lang="en-US" sz="3200" b="1" dirty="0">
                <a:solidFill>
                  <a:srgbClr val="000090"/>
                </a:solidFill>
                <a:latin typeface="Arial" pitchFamily="-110" charset="0"/>
              </a:rPr>
              <a:t>electron configurations and the periodic table </a:t>
            </a:r>
          </a:p>
        </p:txBody>
      </p:sp>
      <p:sp>
        <p:nvSpPr>
          <p:cNvPr id="22530" name="Rectangle 3"/>
          <p:cNvSpPr>
            <a:spLocks noGrp="1" noChangeArrowheads="1"/>
          </p:cNvSpPr>
          <p:nvPr>
            <p:ph idx="1"/>
          </p:nvPr>
        </p:nvSpPr>
        <p:spPr>
          <a:xfrm>
            <a:off x="450376" y="1374160"/>
            <a:ext cx="11464120" cy="5108527"/>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Transition elements or transition metals </a:t>
            </a:r>
            <a:r>
              <a:rPr lang="en-US" sz="2400" dirty="0"/>
              <a:t>are metallic elements in which the last electron added enters a </a:t>
            </a:r>
            <a:r>
              <a:rPr lang="en-US" sz="2400" i="1" dirty="0" err="1"/>
              <a:t>d</a:t>
            </a:r>
            <a:r>
              <a:rPr lang="en-US" sz="2400" dirty="0"/>
              <a:t> orbital. </a:t>
            </a:r>
          </a:p>
          <a:p>
            <a:pPr>
              <a:buClr>
                <a:schemeClr val="tx1"/>
              </a:buClr>
              <a:buFont typeface="Arial"/>
              <a:buChar char="•"/>
            </a:pPr>
            <a:endParaRPr lang="en-US" sz="2400" dirty="0"/>
          </a:p>
          <a:p>
            <a:pPr lvl="1">
              <a:buClr>
                <a:schemeClr val="tx1"/>
              </a:buClr>
              <a:buFont typeface="Arial"/>
              <a:buChar char="•"/>
            </a:pPr>
            <a:r>
              <a:rPr lang="en-US" sz="2400" dirty="0"/>
              <a:t>The valence electrons (those added after the last noble gas configuration) in these elements include the </a:t>
            </a:r>
            <a:r>
              <a:rPr lang="en-US" sz="2400" i="1" dirty="0"/>
              <a:t>ns</a:t>
            </a:r>
            <a:r>
              <a:rPr lang="en-US" sz="2400" dirty="0"/>
              <a:t> and (</a:t>
            </a:r>
            <a:r>
              <a:rPr lang="en-US" sz="2400" i="1" dirty="0" err="1"/>
              <a:t>n</a:t>
            </a:r>
            <a:r>
              <a:rPr lang="en-US" sz="2400" dirty="0"/>
              <a:t> – 1)</a:t>
            </a:r>
            <a:r>
              <a:rPr lang="en-US" sz="2400" i="1" dirty="0"/>
              <a:t>d</a:t>
            </a:r>
            <a:r>
              <a:rPr lang="en-US" sz="2400" dirty="0"/>
              <a:t> electrons. </a:t>
            </a:r>
          </a:p>
          <a:p>
            <a:pPr lvl="1">
              <a:buClr>
                <a:schemeClr val="tx1"/>
              </a:buClr>
              <a:buFont typeface="Arial"/>
              <a:buChar char="•"/>
            </a:pPr>
            <a:endParaRPr lang="en-US" sz="2400" b="1" dirty="0"/>
          </a:p>
          <a:p>
            <a:pPr lvl="1">
              <a:buClr>
                <a:schemeClr val="tx1"/>
              </a:buClr>
              <a:buFont typeface="Arial"/>
              <a:buChar char="•"/>
            </a:pPr>
            <a:r>
              <a:rPr lang="en-US" sz="2400" b="1" dirty="0"/>
              <a:t>Example Vanadium (V): </a:t>
            </a:r>
            <a:r>
              <a:rPr lang="en-US" sz="2400" dirty="0">
                <a:solidFill>
                  <a:schemeClr val="tx1"/>
                </a:solidFill>
              </a:rPr>
              <a:t>[Ar]4s</a:t>
            </a:r>
            <a:r>
              <a:rPr lang="en-US" sz="2400" baseline="30000" dirty="0">
                <a:solidFill>
                  <a:schemeClr val="tx1"/>
                </a:solidFill>
              </a:rPr>
              <a:t>2</a:t>
            </a:r>
            <a:r>
              <a:rPr lang="en-US" sz="2400" dirty="0">
                <a:solidFill>
                  <a:schemeClr val="tx1"/>
                </a:solidFill>
              </a:rPr>
              <a:t>3d</a:t>
            </a:r>
            <a:r>
              <a:rPr lang="en-US" sz="2400" baseline="30000" dirty="0">
                <a:solidFill>
                  <a:schemeClr val="tx1"/>
                </a:solidFill>
              </a:rPr>
              <a:t>3</a:t>
            </a:r>
            <a:endParaRPr lang="en-US" sz="2200" dirty="0">
              <a:solidFill>
                <a:schemeClr val="tx1"/>
              </a:solidFill>
            </a:endParaRPr>
          </a:p>
          <a:p>
            <a:pPr lvl="2">
              <a:buClr>
                <a:schemeClr val="tx1"/>
              </a:buClr>
              <a:buFont typeface="Arial"/>
              <a:buChar char="•"/>
            </a:pPr>
            <a:endParaRPr lang="en-US" sz="2400" dirty="0">
              <a:solidFill>
                <a:schemeClr val="tx1"/>
              </a:solidFill>
            </a:endParaRPr>
          </a:p>
          <a:p>
            <a:pPr lvl="2">
              <a:buClr>
                <a:schemeClr val="tx1"/>
              </a:buClr>
              <a:buFont typeface="Arial"/>
              <a:buChar char="•"/>
            </a:pPr>
            <a:r>
              <a:rPr lang="en-US" sz="2400" dirty="0">
                <a:solidFill>
                  <a:schemeClr val="tx1"/>
                </a:solidFill>
              </a:rPr>
              <a:t>V has five valence electrons (4s</a:t>
            </a:r>
            <a:r>
              <a:rPr lang="en-US" sz="2400" baseline="30000" dirty="0">
                <a:solidFill>
                  <a:schemeClr val="tx1"/>
                </a:solidFill>
              </a:rPr>
              <a:t>2 </a:t>
            </a:r>
            <a:r>
              <a:rPr lang="en-US" sz="2400" dirty="0">
                <a:solidFill>
                  <a:schemeClr val="tx1"/>
                </a:solidFill>
              </a:rPr>
              <a:t>and 3d</a:t>
            </a:r>
            <a:r>
              <a:rPr lang="en-US" sz="2400" baseline="30000" dirty="0">
                <a:solidFill>
                  <a:schemeClr val="tx1"/>
                </a:solidFill>
              </a:rPr>
              <a:t>3</a:t>
            </a:r>
            <a:r>
              <a:rPr lang="en-US" sz="2400" dirty="0">
                <a:solidFill>
                  <a:schemeClr val="tx1"/>
                </a:solidFill>
              </a:rPr>
              <a:t>).</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98863" y="630727"/>
            <a:ext cx="1226434" cy="833592"/>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13899" y="795917"/>
            <a:ext cx="9280477" cy="508000"/>
          </a:xfrm>
        </p:spPr>
        <p:txBody>
          <a:bodyPr>
            <a:noAutofit/>
          </a:bodyPr>
          <a:lstStyle/>
          <a:p>
            <a:pPr eaLnBrk="1" hangingPunct="1"/>
            <a:r>
              <a:rPr lang="en-US" sz="3200" b="1" dirty="0">
                <a:solidFill>
                  <a:srgbClr val="000090"/>
                </a:solidFill>
                <a:latin typeface="Arial" pitchFamily="-110" charset="0"/>
              </a:rPr>
              <a:t>electron configurations and the periodic table </a:t>
            </a:r>
          </a:p>
        </p:txBody>
      </p:sp>
      <p:sp>
        <p:nvSpPr>
          <p:cNvPr id="22530" name="Rectangle 3"/>
          <p:cNvSpPr>
            <a:spLocks noGrp="1" noChangeArrowheads="1"/>
          </p:cNvSpPr>
          <p:nvPr>
            <p:ph idx="1"/>
          </p:nvPr>
        </p:nvSpPr>
        <p:spPr>
          <a:xfrm>
            <a:off x="313899" y="1290269"/>
            <a:ext cx="11641540" cy="5149470"/>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Inner transition elements </a:t>
            </a:r>
            <a:r>
              <a:rPr lang="en-US" sz="2400" dirty="0"/>
              <a:t>are metallic elements in which the last electron added occupies an </a:t>
            </a:r>
            <a:r>
              <a:rPr lang="en-US" sz="2400" i="1" dirty="0" err="1"/>
              <a:t>f</a:t>
            </a:r>
            <a:r>
              <a:rPr lang="en-US" sz="2400" dirty="0"/>
              <a:t> orbital. </a:t>
            </a:r>
          </a:p>
          <a:p>
            <a:pPr>
              <a:buClr>
                <a:schemeClr val="tx1"/>
              </a:buClr>
              <a:buFont typeface="Arial"/>
              <a:buChar char="•"/>
            </a:pPr>
            <a:endParaRPr lang="en-US" sz="2400" dirty="0"/>
          </a:p>
          <a:p>
            <a:pPr lvl="1">
              <a:buClr>
                <a:schemeClr val="tx1"/>
              </a:buClr>
              <a:buFont typeface="Arial"/>
              <a:buChar char="•"/>
            </a:pPr>
            <a:r>
              <a:rPr lang="en-US" sz="2400" dirty="0"/>
              <a:t>The valence electrons (those added after the last noble gas configuration) in these elements include the </a:t>
            </a:r>
            <a:r>
              <a:rPr lang="en-US" sz="2400" i="1" dirty="0"/>
              <a:t>ns,     </a:t>
            </a:r>
            <a:r>
              <a:rPr lang="en-US" sz="2400" dirty="0"/>
              <a:t>(</a:t>
            </a:r>
            <a:r>
              <a:rPr lang="en-US" sz="2400" i="1" dirty="0" err="1"/>
              <a:t>n</a:t>
            </a:r>
            <a:r>
              <a:rPr lang="en-US" sz="2400" dirty="0"/>
              <a:t> – 2)</a:t>
            </a:r>
            <a:r>
              <a:rPr lang="en-US" sz="2400" i="1" dirty="0"/>
              <a:t>f, </a:t>
            </a:r>
            <a:r>
              <a:rPr lang="en-US" sz="2400" dirty="0"/>
              <a:t>and if present the (</a:t>
            </a:r>
            <a:r>
              <a:rPr lang="en-US" sz="2400" i="1" dirty="0" err="1"/>
              <a:t>n</a:t>
            </a:r>
            <a:r>
              <a:rPr lang="en-US" sz="2400" dirty="0"/>
              <a:t> – 1)</a:t>
            </a:r>
            <a:r>
              <a:rPr lang="en-US" sz="2400" i="1" dirty="0"/>
              <a:t>d </a:t>
            </a:r>
            <a:r>
              <a:rPr lang="en-US" sz="2400" dirty="0" err="1"/>
              <a:t>subshells</a:t>
            </a:r>
            <a:r>
              <a:rPr lang="en-US" sz="2400" dirty="0"/>
              <a:t>.</a:t>
            </a:r>
          </a:p>
          <a:p>
            <a:pPr lvl="1">
              <a:buClr>
                <a:schemeClr val="tx1"/>
              </a:buClr>
              <a:buNone/>
            </a:pPr>
            <a:endParaRPr lang="en-US" sz="2400" b="1" dirty="0"/>
          </a:p>
          <a:p>
            <a:pPr lvl="1">
              <a:buClr>
                <a:schemeClr val="tx1"/>
              </a:buClr>
              <a:buFont typeface="Arial"/>
              <a:buChar char="•"/>
            </a:pPr>
            <a:r>
              <a:rPr lang="en-US" sz="2400" b="1" dirty="0"/>
              <a:t>Example Promethium (Pm): </a:t>
            </a:r>
            <a:r>
              <a:rPr lang="en-US" sz="2400" dirty="0">
                <a:solidFill>
                  <a:schemeClr val="tx1"/>
                </a:solidFill>
              </a:rPr>
              <a:t>[Ar]6s</a:t>
            </a:r>
            <a:r>
              <a:rPr lang="en-US" sz="2400" baseline="30000" dirty="0">
                <a:solidFill>
                  <a:schemeClr val="tx1"/>
                </a:solidFill>
              </a:rPr>
              <a:t>2</a:t>
            </a:r>
            <a:r>
              <a:rPr lang="en-US" sz="2400" dirty="0">
                <a:solidFill>
                  <a:schemeClr val="tx1"/>
                </a:solidFill>
              </a:rPr>
              <a:t>4f</a:t>
            </a:r>
            <a:r>
              <a:rPr lang="en-US" sz="2400" baseline="30000" dirty="0">
                <a:solidFill>
                  <a:schemeClr val="tx1"/>
                </a:solidFill>
              </a:rPr>
              <a:t>5</a:t>
            </a:r>
            <a:endParaRPr lang="en-US" sz="2200" dirty="0">
              <a:solidFill>
                <a:schemeClr val="tx1"/>
              </a:solidFill>
            </a:endParaRPr>
          </a:p>
          <a:p>
            <a:pPr lvl="2">
              <a:buClr>
                <a:schemeClr val="tx1"/>
              </a:buClr>
              <a:buFont typeface="Arial"/>
              <a:buChar char="•"/>
            </a:pPr>
            <a:endParaRPr lang="en-US" sz="2400" dirty="0">
              <a:solidFill>
                <a:schemeClr val="tx1"/>
              </a:solidFill>
            </a:endParaRPr>
          </a:p>
          <a:p>
            <a:pPr lvl="2">
              <a:buClr>
                <a:schemeClr val="tx1"/>
              </a:buClr>
              <a:buFont typeface="Arial"/>
              <a:buChar char="•"/>
            </a:pPr>
            <a:r>
              <a:rPr lang="en-US" sz="2400" dirty="0">
                <a:solidFill>
                  <a:schemeClr val="tx1"/>
                </a:solidFill>
              </a:rPr>
              <a:t>Pm has seven valence electrons (6s</a:t>
            </a:r>
            <a:r>
              <a:rPr lang="en-US" sz="2400" baseline="30000" dirty="0">
                <a:solidFill>
                  <a:schemeClr val="tx1"/>
                </a:solidFill>
              </a:rPr>
              <a:t>2 </a:t>
            </a:r>
            <a:r>
              <a:rPr lang="en-US" sz="2400" dirty="0">
                <a:solidFill>
                  <a:schemeClr val="tx1"/>
                </a:solidFill>
              </a:rPr>
              <a:t>and 4f</a:t>
            </a:r>
            <a:r>
              <a:rPr lang="en-US" sz="2400" baseline="30000" dirty="0">
                <a:solidFill>
                  <a:schemeClr val="tx1"/>
                </a:solidFill>
              </a:rPr>
              <a:t>5</a:t>
            </a:r>
            <a:r>
              <a:rPr lang="en-US" sz="2400" dirty="0">
                <a:solidFill>
                  <a:schemeClr val="tx1"/>
                </a:solidFill>
              </a:rPr>
              <a:t>).</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75783" y="609675"/>
            <a:ext cx="1226434" cy="833592"/>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13899" y="553551"/>
            <a:ext cx="8126440" cy="508000"/>
          </a:xfrm>
        </p:spPr>
        <p:txBody>
          <a:bodyPr>
            <a:noAutofit/>
          </a:bodyPr>
          <a:lstStyle/>
          <a:p>
            <a:pPr eaLnBrk="1" hangingPunct="1"/>
            <a:r>
              <a:rPr lang="en-US" sz="3200" b="1" dirty="0">
                <a:solidFill>
                  <a:srgbClr val="000090"/>
                </a:solidFill>
                <a:latin typeface="Arial" pitchFamily="-110" charset="0"/>
              </a:rPr>
              <a:t>electron configurations of ions</a:t>
            </a:r>
          </a:p>
        </p:txBody>
      </p:sp>
      <p:sp>
        <p:nvSpPr>
          <p:cNvPr id="22530" name="Rectangle 3"/>
          <p:cNvSpPr>
            <a:spLocks noGrp="1" noChangeArrowheads="1"/>
          </p:cNvSpPr>
          <p:nvPr>
            <p:ph idx="1"/>
          </p:nvPr>
        </p:nvSpPr>
        <p:spPr>
          <a:xfrm>
            <a:off x="124701" y="1387143"/>
            <a:ext cx="11668835" cy="4931106"/>
          </a:xfrm>
        </p:spPr>
        <p:txBody>
          <a:bodyPr>
            <a:normAutofit/>
          </a:bodyPr>
          <a:lstStyle/>
          <a:p>
            <a:pPr>
              <a:buClr>
                <a:schemeClr val="tx1"/>
              </a:buClr>
            </a:pPr>
            <a:endParaRPr lang="en-US" sz="2400" b="1" dirty="0">
              <a:latin typeface="Arial" pitchFamily="-110" charset="0"/>
            </a:endParaRPr>
          </a:p>
          <a:p>
            <a:pPr algn="just">
              <a:buClr>
                <a:schemeClr val="tx1"/>
              </a:buClr>
              <a:buFont typeface="Arial"/>
              <a:buChar char="•"/>
            </a:pPr>
            <a:r>
              <a:rPr lang="en-US" sz="2400" b="1" i="1" dirty="0">
                <a:solidFill>
                  <a:srgbClr val="000090"/>
                </a:solidFill>
              </a:rPr>
              <a:t> </a:t>
            </a:r>
            <a:r>
              <a:rPr lang="en-US" sz="2400" dirty="0"/>
              <a:t>Recall, ions are formed when atoms gain or lose electrons.</a:t>
            </a:r>
          </a:p>
          <a:p>
            <a:pPr algn="just">
              <a:buClr>
                <a:schemeClr val="tx1"/>
              </a:buClr>
              <a:buFont typeface="Arial"/>
              <a:buChar char="•"/>
            </a:pPr>
            <a:endParaRPr lang="en-US" sz="2400" dirty="0"/>
          </a:p>
          <a:p>
            <a:pPr algn="just">
              <a:buClr>
                <a:schemeClr val="tx1"/>
              </a:buClr>
              <a:buFont typeface="Arial"/>
              <a:buChar char="•"/>
            </a:pPr>
            <a:r>
              <a:rPr lang="en-US" sz="2400" dirty="0"/>
              <a:t> A </a:t>
            </a:r>
            <a:r>
              <a:rPr lang="en-US" sz="2400" b="1" i="1" dirty="0" err="1">
                <a:solidFill>
                  <a:srgbClr val="000090"/>
                </a:solidFill>
              </a:rPr>
              <a:t>cation</a:t>
            </a:r>
            <a:r>
              <a:rPr lang="en-US" sz="2400" dirty="0"/>
              <a:t> (positively charged ion) forms when one or more </a:t>
            </a:r>
            <a:r>
              <a:rPr lang="en-US" sz="2400" b="1" i="1" dirty="0">
                <a:solidFill>
                  <a:srgbClr val="000090"/>
                </a:solidFill>
              </a:rPr>
              <a:t>electrons are removed </a:t>
            </a:r>
            <a:r>
              <a:rPr lang="en-US" sz="2400" dirty="0"/>
              <a:t>from an atom. </a:t>
            </a:r>
          </a:p>
          <a:p>
            <a:pPr lvl="1" algn="just">
              <a:buClr>
                <a:schemeClr val="tx1"/>
              </a:buClr>
              <a:buFont typeface="Arial"/>
              <a:buChar char="•"/>
            </a:pPr>
            <a:r>
              <a:rPr lang="en-US" sz="2400" dirty="0"/>
              <a:t>For </a:t>
            </a:r>
            <a:r>
              <a:rPr lang="en-US" sz="2400" b="1" i="1" dirty="0"/>
              <a:t>main group elements</a:t>
            </a:r>
            <a:r>
              <a:rPr lang="en-US" sz="2400" dirty="0"/>
              <a:t>, the electrons that were added last are the first electrons removed. </a:t>
            </a:r>
          </a:p>
          <a:p>
            <a:pPr lvl="1" algn="just">
              <a:buClr>
                <a:schemeClr val="tx1"/>
              </a:buClr>
              <a:buFont typeface="Arial"/>
              <a:buChar char="•"/>
            </a:pPr>
            <a:endParaRPr lang="en-US" sz="2400" dirty="0"/>
          </a:p>
          <a:p>
            <a:pPr lvl="1" algn="just">
              <a:buClr>
                <a:schemeClr val="tx1"/>
              </a:buClr>
              <a:buFont typeface="Arial"/>
              <a:buChar char="•"/>
            </a:pPr>
            <a:r>
              <a:rPr lang="en-US" sz="2400" dirty="0"/>
              <a:t>For </a:t>
            </a:r>
            <a:r>
              <a:rPr lang="en-US" sz="2400" b="1" i="1" dirty="0"/>
              <a:t>transition metals and inner transition metals, </a:t>
            </a:r>
            <a:r>
              <a:rPr lang="en-US" sz="2400" dirty="0"/>
              <a:t>the highest </a:t>
            </a:r>
            <a:r>
              <a:rPr lang="en-US" sz="2400" i="1" dirty="0"/>
              <a:t>ns</a:t>
            </a:r>
            <a:r>
              <a:rPr lang="en-US" sz="2400" dirty="0"/>
              <a:t> electrons are lost first, and then the              (</a:t>
            </a:r>
            <a:r>
              <a:rPr lang="en-US" sz="2400" i="1" dirty="0" err="1"/>
              <a:t>n</a:t>
            </a:r>
            <a:r>
              <a:rPr lang="en-US" sz="2400" dirty="0"/>
              <a:t> – 1)</a:t>
            </a:r>
            <a:r>
              <a:rPr lang="en-US" sz="2400" i="1" dirty="0"/>
              <a:t>d</a:t>
            </a:r>
            <a:r>
              <a:rPr lang="en-US" sz="2400" dirty="0"/>
              <a:t> or (</a:t>
            </a:r>
            <a:r>
              <a:rPr lang="en-US" sz="2400" i="1" dirty="0" err="1"/>
              <a:t>n</a:t>
            </a:r>
            <a:r>
              <a:rPr lang="en-US" sz="2400" dirty="0"/>
              <a:t> – 2)</a:t>
            </a:r>
            <a:r>
              <a:rPr lang="en-US" sz="2400" i="1" dirty="0"/>
              <a:t>f</a:t>
            </a:r>
            <a:r>
              <a:rPr lang="en-US" sz="2400" dirty="0"/>
              <a:t> electrons are removed.</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67102" y="553551"/>
            <a:ext cx="1226434" cy="833592"/>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27797" y="840221"/>
            <a:ext cx="8112792" cy="508000"/>
          </a:xfrm>
        </p:spPr>
        <p:txBody>
          <a:bodyPr>
            <a:noAutofit/>
          </a:bodyPr>
          <a:lstStyle/>
          <a:p>
            <a:pPr eaLnBrk="1" hangingPunct="1"/>
            <a:r>
              <a:rPr lang="en-US" sz="3200" b="1" dirty="0">
                <a:solidFill>
                  <a:srgbClr val="000090"/>
                </a:solidFill>
                <a:latin typeface="Arial" pitchFamily="-110" charset="0"/>
              </a:rPr>
              <a:t>electron configurations of ions</a:t>
            </a:r>
          </a:p>
        </p:txBody>
      </p:sp>
      <p:sp>
        <p:nvSpPr>
          <p:cNvPr id="22530" name="Rectangle 3"/>
          <p:cNvSpPr>
            <a:spLocks noGrp="1" noChangeArrowheads="1"/>
          </p:cNvSpPr>
          <p:nvPr>
            <p:ph idx="1"/>
          </p:nvPr>
        </p:nvSpPr>
        <p:spPr>
          <a:xfrm>
            <a:off x="627797" y="1883391"/>
            <a:ext cx="11245755" cy="2497540"/>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An </a:t>
            </a:r>
            <a:r>
              <a:rPr lang="en-US" sz="2400" b="1" i="1" dirty="0">
                <a:solidFill>
                  <a:srgbClr val="000090"/>
                </a:solidFill>
              </a:rPr>
              <a:t>anion</a:t>
            </a:r>
            <a:r>
              <a:rPr lang="en-US" sz="2400" dirty="0"/>
              <a:t> (negatively charged ion) forms when one or more </a:t>
            </a:r>
            <a:r>
              <a:rPr lang="en-US" sz="2400" b="1" i="1" dirty="0">
                <a:solidFill>
                  <a:srgbClr val="000090"/>
                </a:solidFill>
              </a:rPr>
              <a:t>electrons are added </a:t>
            </a:r>
            <a:r>
              <a:rPr lang="en-US" sz="2400" dirty="0"/>
              <a:t>to a parent atom. </a:t>
            </a:r>
          </a:p>
          <a:p>
            <a:pPr lvl="1">
              <a:buClr>
                <a:schemeClr val="tx1"/>
              </a:buClr>
              <a:buFont typeface="Arial"/>
              <a:buChar char="•"/>
            </a:pPr>
            <a:r>
              <a:rPr lang="en-US" sz="2400" dirty="0"/>
              <a:t>The electrons are added in the order predicted by the </a:t>
            </a:r>
            <a:r>
              <a:rPr lang="en-US" sz="2400" dirty="0" err="1"/>
              <a:t>Aufbau</a:t>
            </a:r>
            <a:r>
              <a:rPr lang="en-US" sz="2400" dirty="0"/>
              <a:t> principle.</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71317" y="677425"/>
            <a:ext cx="1226434" cy="833592"/>
          </a:xfrm>
          <a:prstGeom prst="rect">
            <a:avLst/>
          </a:prstGeom>
        </p:spPr>
      </p:pic>
    </p:spTree>
    <p:extLst>
      <p:ext uri="{BB962C8B-B14F-4D97-AF65-F5344CB8AC3E}">
        <p14:creationId xmlns:p14="http://schemas.microsoft.com/office/powerpoint/2010/main" val="22659347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236" y="152718"/>
            <a:ext cx="2543033" cy="556966"/>
          </a:xfrm>
        </p:spPr>
        <p:txBody>
          <a:bodyPr/>
          <a:lstStyle/>
          <a:p>
            <a:r>
              <a:rPr lang="en-US" b="1" dirty="0"/>
              <a:t>Example 6.10</a:t>
            </a:r>
            <a:endParaRPr lang="en-US" dirty="0"/>
          </a:p>
        </p:txBody>
      </p:sp>
      <p:sp>
        <p:nvSpPr>
          <p:cNvPr id="3" name="Content Placeholder 2"/>
          <p:cNvSpPr>
            <a:spLocks noGrp="1"/>
          </p:cNvSpPr>
          <p:nvPr>
            <p:ph idx="1"/>
          </p:nvPr>
        </p:nvSpPr>
        <p:spPr>
          <a:xfrm>
            <a:off x="391236" y="816605"/>
            <a:ext cx="11618793" cy="2846695"/>
          </a:xfrm>
        </p:spPr>
        <p:txBody>
          <a:bodyPr/>
          <a:lstStyle/>
          <a:p>
            <a:r>
              <a:rPr lang="en-US" b="1" dirty="0">
                <a:solidFill>
                  <a:srgbClr val="0070C0"/>
                </a:solidFill>
              </a:rPr>
              <a:t>Quantum Numbers and Electron Configurations</a:t>
            </a:r>
          </a:p>
          <a:p>
            <a:r>
              <a:rPr lang="en-US" dirty="0"/>
              <a:t>What is the electron configuration and orbital diagram for a phosphorus atom? What are the four </a:t>
            </a:r>
            <a:r>
              <a:rPr lang="en-US" dirty="0" smtClean="0"/>
              <a:t>quantum</a:t>
            </a:r>
            <a:r>
              <a:rPr lang="ka-GE" dirty="0" smtClean="0"/>
              <a:t> </a:t>
            </a:r>
            <a:r>
              <a:rPr lang="en-US" dirty="0" smtClean="0"/>
              <a:t>numbers </a:t>
            </a:r>
            <a:r>
              <a:rPr lang="en-US" dirty="0"/>
              <a:t>for the last electron added?</a:t>
            </a:r>
          </a:p>
          <a:p>
            <a:r>
              <a:rPr lang="en-US" b="1" dirty="0">
                <a:solidFill>
                  <a:srgbClr val="0070C0"/>
                </a:solidFill>
              </a:rPr>
              <a:t>Solution</a:t>
            </a:r>
          </a:p>
          <a:p>
            <a:r>
              <a:rPr lang="en-US" dirty="0"/>
              <a:t>The atomic number of phosphorus is 15. Thus, a phosphorus atom contains 15 electrons. The order of </a:t>
            </a:r>
            <a:r>
              <a:rPr lang="en-US" dirty="0" smtClean="0"/>
              <a:t>filling</a:t>
            </a:r>
            <a:r>
              <a:rPr lang="ka-GE" dirty="0" smtClean="0"/>
              <a:t> </a:t>
            </a:r>
            <a:r>
              <a:rPr lang="en-US" dirty="0" smtClean="0"/>
              <a:t>of </a:t>
            </a:r>
            <a:r>
              <a:rPr lang="en-US" dirty="0"/>
              <a:t>the energy levels is 1</a:t>
            </a:r>
            <a:r>
              <a:rPr lang="en-US" i="1" dirty="0"/>
              <a:t>s</a:t>
            </a:r>
            <a:r>
              <a:rPr lang="en-US" dirty="0"/>
              <a:t>, 2</a:t>
            </a:r>
            <a:r>
              <a:rPr lang="en-US" i="1" dirty="0"/>
              <a:t>s</a:t>
            </a:r>
            <a:r>
              <a:rPr lang="en-US" dirty="0"/>
              <a:t>, 2</a:t>
            </a:r>
            <a:r>
              <a:rPr lang="en-US" i="1" dirty="0"/>
              <a:t>p</a:t>
            </a:r>
            <a:r>
              <a:rPr lang="en-US" dirty="0"/>
              <a:t>, 3</a:t>
            </a:r>
            <a:r>
              <a:rPr lang="en-US" i="1" dirty="0"/>
              <a:t>s</a:t>
            </a:r>
            <a:r>
              <a:rPr lang="en-US" dirty="0"/>
              <a:t>, 3</a:t>
            </a:r>
            <a:r>
              <a:rPr lang="en-US" i="1" dirty="0"/>
              <a:t>p</a:t>
            </a:r>
            <a:r>
              <a:rPr lang="en-US" dirty="0"/>
              <a:t>, 4</a:t>
            </a:r>
            <a:r>
              <a:rPr lang="en-US" i="1" dirty="0"/>
              <a:t>s</a:t>
            </a:r>
            <a:r>
              <a:rPr lang="en-US" dirty="0"/>
              <a:t>, . . . The 15 electrons of the phosphorus atom will fill up to </a:t>
            </a:r>
            <a:r>
              <a:rPr lang="en-US" dirty="0" smtClean="0"/>
              <a:t>the</a:t>
            </a:r>
            <a:r>
              <a:rPr lang="ka-GE" dirty="0" smtClean="0"/>
              <a:t> </a:t>
            </a:r>
            <a:r>
              <a:rPr lang="en-US" dirty="0" smtClean="0"/>
              <a:t>3</a:t>
            </a:r>
            <a:r>
              <a:rPr lang="en-US" i="1" dirty="0" smtClean="0"/>
              <a:t>p </a:t>
            </a:r>
            <a:r>
              <a:rPr lang="en-US" dirty="0"/>
              <a:t>orbital, which will contain three electrons: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69600" y="227959"/>
            <a:ext cx="889459" cy="604554"/>
          </a:xfrm>
          <a:prstGeom prst="rect">
            <a:avLst/>
          </a:prstGeom>
        </p:spPr>
      </p:pic>
      <p:sp>
        <p:nvSpPr>
          <p:cNvPr id="5" name="Rectangle 4"/>
          <p:cNvSpPr/>
          <p:nvPr/>
        </p:nvSpPr>
        <p:spPr>
          <a:xfrm>
            <a:off x="334370" y="4910877"/>
            <a:ext cx="11468668" cy="1631216"/>
          </a:xfrm>
          <a:prstGeom prst="rect">
            <a:avLst/>
          </a:prstGeom>
        </p:spPr>
        <p:txBody>
          <a:bodyPr wrap="square">
            <a:spAutoFit/>
          </a:bodyPr>
          <a:lstStyle/>
          <a:p>
            <a:pPr algn="just"/>
            <a:r>
              <a:rPr lang="en-US" sz="2000" dirty="0"/>
              <a:t>The last electron added is a 3</a:t>
            </a:r>
            <a:r>
              <a:rPr lang="en-US" sz="2000" i="1" dirty="0"/>
              <a:t>p </a:t>
            </a:r>
            <a:r>
              <a:rPr lang="en-US" sz="2000" dirty="0"/>
              <a:t>electron. Therefore, </a:t>
            </a:r>
            <a:r>
              <a:rPr lang="en-US" sz="2000" i="1" dirty="0"/>
              <a:t>n </a:t>
            </a:r>
            <a:r>
              <a:rPr lang="en-US" sz="2000" dirty="0"/>
              <a:t>= 3 and, for a </a:t>
            </a:r>
            <a:r>
              <a:rPr lang="en-US" sz="2000" i="1" dirty="0"/>
              <a:t>p</a:t>
            </a:r>
            <a:r>
              <a:rPr lang="en-US" sz="2000" dirty="0"/>
              <a:t>-type orbital, </a:t>
            </a:r>
            <a:r>
              <a:rPr lang="en-US" sz="2000" i="1" dirty="0"/>
              <a:t>l </a:t>
            </a:r>
            <a:r>
              <a:rPr lang="en-US" sz="2000" dirty="0"/>
              <a:t>= 1. </a:t>
            </a:r>
            <a:endParaRPr lang="ka-GE" sz="2000" dirty="0" smtClean="0"/>
          </a:p>
          <a:p>
            <a:pPr algn="just"/>
            <a:r>
              <a:rPr lang="en-US" sz="2000" dirty="0" smtClean="0"/>
              <a:t>The </a:t>
            </a:r>
            <a:r>
              <a:rPr lang="en-US" sz="2000" i="1" dirty="0"/>
              <a:t>ml </a:t>
            </a:r>
            <a:r>
              <a:rPr lang="en-US" sz="2000" dirty="0" smtClean="0"/>
              <a:t>value</a:t>
            </a:r>
            <a:r>
              <a:rPr lang="ka-GE" sz="2000" dirty="0" smtClean="0"/>
              <a:t> </a:t>
            </a:r>
            <a:r>
              <a:rPr lang="en-US" sz="2000" dirty="0" smtClean="0"/>
              <a:t>could </a:t>
            </a:r>
            <a:r>
              <a:rPr lang="en-US" sz="2000" dirty="0"/>
              <a:t>be –1, 0, or +1. </a:t>
            </a:r>
            <a:endParaRPr lang="ka-GE" sz="2000" dirty="0" smtClean="0"/>
          </a:p>
          <a:p>
            <a:pPr algn="just"/>
            <a:r>
              <a:rPr lang="en-US" sz="2000" dirty="0" smtClean="0"/>
              <a:t>The </a:t>
            </a:r>
            <a:r>
              <a:rPr lang="en-US" sz="2000" dirty="0"/>
              <a:t>three </a:t>
            </a:r>
            <a:r>
              <a:rPr lang="en-US" sz="2000" i="1" dirty="0"/>
              <a:t>p </a:t>
            </a:r>
            <a:r>
              <a:rPr lang="en-US" sz="2000" dirty="0"/>
              <a:t>orbitals are degenerate, so any of these </a:t>
            </a:r>
            <a:r>
              <a:rPr lang="en-US" sz="2000" i="1" dirty="0"/>
              <a:t>ml </a:t>
            </a:r>
            <a:r>
              <a:rPr lang="en-US" sz="2000" dirty="0"/>
              <a:t>values is correct. </a:t>
            </a:r>
            <a:endParaRPr lang="ka-GE" sz="2000" dirty="0" smtClean="0"/>
          </a:p>
          <a:p>
            <a:pPr algn="just"/>
            <a:r>
              <a:rPr lang="en-US" sz="2000" dirty="0" smtClean="0"/>
              <a:t>For unpaired</a:t>
            </a:r>
            <a:r>
              <a:rPr lang="ka-GE" sz="2000" dirty="0" smtClean="0"/>
              <a:t> </a:t>
            </a:r>
            <a:r>
              <a:rPr lang="en-US" sz="2000" dirty="0" smtClean="0"/>
              <a:t>electrons</a:t>
            </a:r>
            <a:r>
              <a:rPr lang="en-US" sz="2000" dirty="0"/>
              <a:t>, convention assigns the value of +</a:t>
            </a:r>
            <a:r>
              <a:rPr lang="en-US" sz="2000" dirty="0" smtClean="0"/>
              <a:t>1</a:t>
            </a:r>
            <a:r>
              <a:rPr lang="ka-GE" sz="2000" dirty="0" smtClean="0"/>
              <a:t>/</a:t>
            </a:r>
            <a:r>
              <a:rPr lang="en-US" sz="2000" dirty="0" smtClean="0"/>
              <a:t>2</a:t>
            </a:r>
            <a:r>
              <a:rPr lang="ka-GE" sz="2000" dirty="0" smtClean="0"/>
              <a:t> </a:t>
            </a:r>
            <a:r>
              <a:rPr lang="en-US" sz="2000" dirty="0" smtClean="0"/>
              <a:t>for </a:t>
            </a:r>
            <a:r>
              <a:rPr lang="en-US" sz="2000" dirty="0"/>
              <a:t>the spin quantum number; thus, </a:t>
            </a:r>
            <a:r>
              <a:rPr lang="en-US" sz="2000" i="1" dirty="0" err="1"/>
              <a:t>m</a:t>
            </a:r>
            <a:r>
              <a:rPr lang="en-US" sz="2000" i="1" baseline="-25000" dirty="0" err="1"/>
              <a:t>s</a:t>
            </a:r>
            <a:r>
              <a:rPr lang="en-US" sz="2000" i="1" dirty="0"/>
              <a:t> </a:t>
            </a:r>
            <a:r>
              <a:rPr lang="en-US" sz="2000" dirty="0"/>
              <a:t>= +</a:t>
            </a:r>
            <a:r>
              <a:rPr lang="en-US" sz="2000" dirty="0" smtClean="0"/>
              <a:t>1</a:t>
            </a:r>
            <a:r>
              <a:rPr lang="ka-GE" sz="2000" dirty="0" smtClean="0"/>
              <a:t>/</a:t>
            </a:r>
            <a:r>
              <a:rPr lang="en-US" sz="2000" dirty="0" smtClean="0"/>
              <a:t>2</a:t>
            </a:r>
            <a:endParaRPr lang="en-US" sz="2000" dirty="0"/>
          </a:p>
        </p:txBody>
      </p:sp>
      <p:pic>
        <p:nvPicPr>
          <p:cNvPr id="7" name="Picture 6"/>
          <p:cNvPicPr>
            <a:picLocks noChangeAspect="1"/>
          </p:cNvPicPr>
          <p:nvPr/>
        </p:nvPicPr>
        <p:blipFill>
          <a:blip r:embed="rId3"/>
          <a:stretch>
            <a:fillRect/>
          </a:stretch>
        </p:blipFill>
        <p:spPr>
          <a:xfrm>
            <a:off x="1501253" y="3663300"/>
            <a:ext cx="8283880" cy="1116267"/>
          </a:xfrm>
          <a:prstGeom prst="rect">
            <a:avLst/>
          </a:prstGeom>
        </p:spPr>
      </p:pic>
    </p:spTree>
    <p:extLst>
      <p:ext uri="{BB962C8B-B14F-4D97-AF65-F5344CB8AC3E}">
        <p14:creationId xmlns:p14="http://schemas.microsoft.com/office/powerpoint/2010/main" val="27018450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966113" cy="659535"/>
          </a:xfrm>
        </p:spPr>
        <p:txBody>
          <a:bodyPr>
            <a:normAutofit/>
          </a:bodyPr>
          <a:lstStyle/>
          <a:p>
            <a:r>
              <a:rPr lang="en-US" sz="2800" dirty="0"/>
              <a:t>Example 6.11</a:t>
            </a:r>
          </a:p>
        </p:txBody>
      </p:sp>
      <p:sp>
        <p:nvSpPr>
          <p:cNvPr id="7" name="Text Placeholder 6"/>
          <p:cNvSpPr>
            <a:spLocks noGrp="1"/>
          </p:cNvSpPr>
          <p:nvPr>
            <p:ph type="body" sz="quarter" idx="14"/>
          </p:nvPr>
        </p:nvSpPr>
        <p:spPr>
          <a:xfrm>
            <a:off x="609600" y="1177768"/>
            <a:ext cx="10977355" cy="5250327"/>
          </a:xfrm>
        </p:spPr>
        <p:txBody>
          <a:bodyPr>
            <a:noAutofit/>
          </a:bodyPr>
          <a:lstStyle/>
          <a:p>
            <a:r>
              <a:rPr lang="en-US" sz="2400" b="1" dirty="0">
                <a:solidFill>
                  <a:srgbClr val="0070C0"/>
                </a:solidFill>
              </a:rPr>
              <a:t>Predicting Electron Configurations of Ions</a:t>
            </a:r>
            <a:endParaRPr lang="en-US" sz="2400" dirty="0">
              <a:solidFill>
                <a:srgbClr val="0070C0"/>
              </a:solidFill>
            </a:endParaRPr>
          </a:p>
          <a:p>
            <a:r>
              <a:rPr lang="en-US" sz="2400" dirty="0"/>
              <a:t>What is the electron configuration of:</a:t>
            </a:r>
          </a:p>
          <a:p>
            <a:r>
              <a:rPr lang="en-US" sz="2400" dirty="0"/>
              <a:t>(a) Na</a:t>
            </a:r>
            <a:r>
              <a:rPr lang="en-US" sz="2400" baseline="30000" dirty="0"/>
              <a:t>+</a:t>
            </a:r>
            <a:endParaRPr lang="en-US" sz="2400" dirty="0"/>
          </a:p>
          <a:p>
            <a:r>
              <a:rPr lang="en-US" sz="2400" dirty="0"/>
              <a:t>(</a:t>
            </a:r>
            <a:r>
              <a:rPr lang="en-US" sz="2400" dirty="0" err="1"/>
              <a:t>b</a:t>
            </a:r>
            <a:r>
              <a:rPr lang="en-US" sz="2400" dirty="0"/>
              <a:t>) P</a:t>
            </a:r>
            <a:r>
              <a:rPr lang="en-US" sz="2400" baseline="30000" dirty="0"/>
              <a:t>3–</a:t>
            </a:r>
            <a:endParaRPr lang="en-US" sz="2400" dirty="0"/>
          </a:p>
          <a:p>
            <a:r>
              <a:rPr lang="en-US" sz="2400" dirty="0"/>
              <a:t>(</a:t>
            </a:r>
            <a:r>
              <a:rPr lang="en-US" sz="2400" dirty="0" err="1"/>
              <a:t>c</a:t>
            </a:r>
            <a:r>
              <a:rPr lang="en-US" sz="2400" dirty="0"/>
              <a:t>) Al</a:t>
            </a:r>
            <a:r>
              <a:rPr lang="en-US" sz="2400" baseline="30000" dirty="0"/>
              <a:t>2+</a:t>
            </a:r>
            <a:endParaRPr lang="en-US" sz="2400" dirty="0"/>
          </a:p>
          <a:p>
            <a:r>
              <a:rPr lang="en-US" sz="2400" dirty="0"/>
              <a:t>(</a:t>
            </a:r>
            <a:r>
              <a:rPr lang="en-US" sz="2400" dirty="0" err="1"/>
              <a:t>d</a:t>
            </a:r>
            <a:r>
              <a:rPr lang="en-US" sz="2400" dirty="0"/>
              <a:t>) Fe</a:t>
            </a:r>
            <a:r>
              <a:rPr lang="en-US" sz="2400" baseline="30000" dirty="0"/>
              <a:t>2+</a:t>
            </a:r>
            <a:endParaRPr lang="en-US" sz="2400" dirty="0"/>
          </a:p>
          <a:p>
            <a:r>
              <a:rPr lang="en-US" sz="2400" dirty="0"/>
              <a:t>(e) Sm</a:t>
            </a:r>
            <a:r>
              <a:rPr lang="en-US" sz="2400" baseline="30000" dirty="0"/>
              <a:t>3</a:t>
            </a:r>
            <a:r>
              <a:rPr lang="en-US" sz="2400" baseline="30000" dirty="0" smtClean="0"/>
              <a:t>+ </a:t>
            </a:r>
            <a:r>
              <a:rPr lang="en-US" sz="2400" dirty="0"/>
              <a:t>(</a:t>
            </a:r>
            <a:r>
              <a:rPr lang="en-US" sz="2400" dirty="0" smtClean="0"/>
              <a:t>Samarium)</a:t>
            </a:r>
            <a:endParaRPr lang="en-US" sz="2400" dirty="0"/>
          </a:p>
          <a:p>
            <a:r>
              <a:rPr lang="en-US" b="1" dirty="0">
                <a:solidFill>
                  <a:srgbClr val="0070C0"/>
                </a:solidFill>
              </a:rPr>
              <a:t>Solution</a:t>
            </a:r>
            <a:endParaRPr lang="en-US" sz="2400" baseline="30000" dirty="0">
              <a:solidFill>
                <a:srgbClr val="0070C0"/>
              </a:solidFill>
            </a:endParaRPr>
          </a:p>
          <a:p>
            <a:pPr algn="just"/>
            <a:r>
              <a:rPr lang="en-US" sz="2400" dirty="0"/>
              <a:t>First, write out the electron configuration for the parent atom, and then add or remove the appropriate number of electrons from the correct </a:t>
            </a:r>
            <a:r>
              <a:rPr lang="en-US" sz="2400" dirty="0" err="1"/>
              <a:t>orbital(s</a:t>
            </a:r>
            <a:r>
              <a:rPr lang="en-US" sz="2400" dirty="0"/>
              <a:t>). </a:t>
            </a:r>
          </a:p>
          <a:p>
            <a:endParaRPr lang="en-US" sz="2400" dirty="0"/>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241327"/>
            <a:ext cx="1226434" cy="833592"/>
          </a:xfrm>
          <a:prstGeom prst="rect">
            <a:avLst/>
          </a:prstGeom>
        </p:spPr>
      </p:pic>
    </p:spTree>
    <p:extLst>
      <p:ext uri="{BB962C8B-B14F-4D97-AF65-F5344CB8AC3E}">
        <p14:creationId xmlns:p14="http://schemas.microsoft.com/office/powerpoint/2010/main" val="43706410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644755"/>
            <a:ext cx="3061648" cy="659535"/>
          </a:xfrm>
        </p:spPr>
        <p:txBody>
          <a:bodyPr>
            <a:normAutofit/>
          </a:bodyPr>
          <a:lstStyle/>
          <a:p>
            <a:r>
              <a:rPr lang="en-US" sz="2800" dirty="0"/>
              <a:t>Example 6.11</a:t>
            </a:r>
          </a:p>
        </p:txBody>
      </p:sp>
      <p:sp>
        <p:nvSpPr>
          <p:cNvPr id="7" name="Text Placeholder 6"/>
          <p:cNvSpPr>
            <a:spLocks noGrp="1"/>
          </p:cNvSpPr>
          <p:nvPr>
            <p:ph type="body" sz="quarter" idx="14"/>
          </p:nvPr>
        </p:nvSpPr>
        <p:spPr>
          <a:xfrm>
            <a:off x="609601" y="2275340"/>
            <a:ext cx="11277600" cy="2979048"/>
          </a:xfrm>
        </p:spPr>
        <p:txBody>
          <a:bodyPr>
            <a:noAutofit/>
          </a:bodyPr>
          <a:lstStyle/>
          <a:p>
            <a:pPr marL="457200" indent="-457200">
              <a:buAutoNum type="alphaLcParenBoth"/>
            </a:pPr>
            <a:r>
              <a:rPr lang="en-US" sz="2400" dirty="0"/>
              <a:t>Na: 1</a:t>
            </a:r>
            <a:r>
              <a:rPr lang="en-US" sz="2400" i="1" dirty="0"/>
              <a:t>s</a:t>
            </a:r>
            <a:r>
              <a:rPr lang="en-US" sz="2400" baseline="30000" dirty="0"/>
              <a:t>2</a:t>
            </a:r>
            <a:r>
              <a:rPr lang="en-US" sz="2400" dirty="0"/>
              <a:t>2</a:t>
            </a:r>
            <a:r>
              <a:rPr lang="en-US" sz="2400" i="1" dirty="0"/>
              <a:t>s</a:t>
            </a:r>
            <a:r>
              <a:rPr lang="en-US" sz="2400" baseline="30000" dirty="0"/>
              <a:t>2</a:t>
            </a:r>
            <a:r>
              <a:rPr lang="en-US" sz="2400" dirty="0"/>
              <a:t>2</a:t>
            </a:r>
            <a:r>
              <a:rPr lang="en-US" sz="2400" i="1" dirty="0"/>
              <a:t>p</a:t>
            </a:r>
            <a:r>
              <a:rPr lang="en-US" sz="2400" baseline="30000" dirty="0"/>
              <a:t>6</a:t>
            </a:r>
            <a:r>
              <a:rPr lang="en-US" sz="2400" dirty="0"/>
              <a:t>3</a:t>
            </a:r>
            <a:r>
              <a:rPr lang="en-US" sz="2400" i="1" dirty="0"/>
              <a:t>s</a:t>
            </a:r>
            <a:r>
              <a:rPr lang="en-US" sz="2400" baseline="30000" dirty="0"/>
              <a:t>1</a:t>
            </a:r>
            <a:r>
              <a:rPr lang="en-US" sz="2400" dirty="0"/>
              <a:t>. Sodium loses one electron.  </a:t>
            </a:r>
            <a:r>
              <a:rPr lang="en-US" sz="2400" dirty="0" smtClean="0"/>
              <a:t>Na</a:t>
            </a:r>
            <a:r>
              <a:rPr lang="en-US" sz="2400" baseline="30000" dirty="0"/>
              <a:t>+</a:t>
            </a:r>
            <a:r>
              <a:rPr lang="en-US" sz="2400" dirty="0"/>
              <a:t>: 1</a:t>
            </a:r>
            <a:r>
              <a:rPr lang="en-US" sz="2400" i="1" dirty="0"/>
              <a:t>s</a:t>
            </a:r>
            <a:r>
              <a:rPr lang="en-US" sz="2400" baseline="30000" dirty="0"/>
              <a:t>2</a:t>
            </a:r>
            <a:r>
              <a:rPr lang="en-US" sz="2400" dirty="0"/>
              <a:t>2</a:t>
            </a:r>
            <a:r>
              <a:rPr lang="en-US" sz="2400" i="1" dirty="0"/>
              <a:t>s</a:t>
            </a:r>
            <a:r>
              <a:rPr lang="en-US" sz="2400" baseline="30000" dirty="0"/>
              <a:t>2</a:t>
            </a:r>
            <a:r>
              <a:rPr lang="en-US" sz="2400" dirty="0"/>
              <a:t>2</a:t>
            </a:r>
            <a:r>
              <a:rPr lang="en-US" sz="2400" i="1" dirty="0"/>
              <a:t>p</a:t>
            </a:r>
            <a:r>
              <a:rPr lang="en-US" sz="2400" baseline="30000" dirty="0"/>
              <a:t>6</a:t>
            </a:r>
            <a:endParaRPr lang="en-US" sz="2400" dirty="0"/>
          </a:p>
          <a:p>
            <a:pPr marL="457200" indent="-457200">
              <a:buAutoNum type="alphaLcParenBoth"/>
            </a:pPr>
            <a:endParaRPr lang="en-US" sz="2400" dirty="0"/>
          </a:p>
          <a:p>
            <a:pPr marL="457200" indent="-457200">
              <a:buAutoNum type="alphaLcParenBoth"/>
            </a:pPr>
            <a:r>
              <a:rPr lang="en-US" sz="2400" dirty="0"/>
              <a:t>P: 1</a:t>
            </a:r>
            <a:r>
              <a:rPr lang="en-US" sz="2400" i="1" dirty="0"/>
              <a:t>s</a:t>
            </a:r>
            <a:r>
              <a:rPr lang="en-US" sz="2400" baseline="30000" dirty="0"/>
              <a:t>2</a:t>
            </a:r>
            <a:r>
              <a:rPr lang="en-US" sz="2400" dirty="0"/>
              <a:t>2</a:t>
            </a:r>
            <a:r>
              <a:rPr lang="en-US" sz="2400" i="1" dirty="0"/>
              <a:t>s</a:t>
            </a:r>
            <a:r>
              <a:rPr lang="en-US" sz="2400" baseline="30000" dirty="0"/>
              <a:t>2</a:t>
            </a:r>
            <a:r>
              <a:rPr lang="en-US" sz="2400" dirty="0"/>
              <a:t>2</a:t>
            </a:r>
            <a:r>
              <a:rPr lang="en-US" sz="2400" i="1" dirty="0"/>
              <a:t>p</a:t>
            </a:r>
            <a:r>
              <a:rPr lang="en-US" sz="2400" baseline="30000" dirty="0"/>
              <a:t>6</a:t>
            </a:r>
            <a:r>
              <a:rPr lang="en-US" sz="2400" dirty="0"/>
              <a:t>3</a:t>
            </a:r>
            <a:r>
              <a:rPr lang="en-US" sz="2400" i="1" dirty="0"/>
              <a:t>s</a:t>
            </a:r>
            <a:r>
              <a:rPr lang="en-US" sz="2400" baseline="30000" dirty="0"/>
              <a:t>2</a:t>
            </a:r>
            <a:r>
              <a:rPr lang="en-US" sz="2400" dirty="0"/>
              <a:t>3</a:t>
            </a:r>
            <a:r>
              <a:rPr lang="en-US" sz="2400" i="1" dirty="0"/>
              <a:t>p</a:t>
            </a:r>
            <a:r>
              <a:rPr lang="en-US" sz="2400" baseline="30000" dirty="0"/>
              <a:t>3</a:t>
            </a:r>
            <a:r>
              <a:rPr lang="en-US" sz="2400" dirty="0"/>
              <a:t>. Phosphorus gains three electrons. P</a:t>
            </a:r>
            <a:r>
              <a:rPr lang="en-US" sz="2400" baseline="30000" dirty="0"/>
              <a:t>3−</a:t>
            </a:r>
            <a:r>
              <a:rPr lang="en-US" sz="2400" dirty="0"/>
              <a:t>: 1</a:t>
            </a:r>
            <a:r>
              <a:rPr lang="en-US" sz="2400" i="1" dirty="0"/>
              <a:t>s</a:t>
            </a:r>
            <a:r>
              <a:rPr lang="en-US" sz="2400" baseline="30000" dirty="0"/>
              <a:t>2</a:t>
            </a:r>
            <a:r>
              <a:rPr lang="en-US" sz="2400" dirty="0"/>
              <a:t>2</a:t>
            </a:r>
            <a:r>
              <a:rPr lang="en-US" sz="2400" i="1" dirty="0"/>
              <a:t>s</a:t>
            </a:r>
            <a:r>
              <a:rPr lang="en-US" sz="2400" baseline="30000" dirty="0"/>
              <a:t>2</a:t>
            </a:r>
            <a:r>
              <a:rPr lang="en-US" sz="2400" dirty="0"/>
              <a:t>2</a:t>
            </a:r>
            <a:r>
              <a:rPr lang="en-US" sz="2400" i="1" dirty="0"/>
              <a:t>p</a:t>
            </a:r>
            <a:r>
              <a:rPr lang="en-US" sz="2400" baseline="30000" dirty="0"/>
              <a:t>6</a:t>
            </a:r>
            <a:r>
              <a:rPr lang="en-US" sz="2400" dirty="0"/>
              <a:t>3</a:t>
            </a:r>
            <a:r>
              <a:rPr lang="en-US" sz="2400" i="1" dirty="0"/>
              <a:t>s</a:t>
            </a:r>
            <a:r>
              <a:rPr lang="en-US" sz="2400" baseline="30000" dirty="0"/>
              <a:t>2</a:t>
            </a:r>
            <a:r>
              <a:rPr lang="en-US" sz="2400" dirty="0"/>
              <a:t>3</a:t>
            </a:r>
            <a:r>
              <a:rPr lang="en-US" sz="2400" i="1" dirty="0"/>
              <a:t>p</a:t>
            </a:r>
            <a:r>
              <a:rPr lang="en-US" sz="2400" baseline="30000" dirty="0"/>
              <a:t>6</a:t>
            </a:r>
            <a:endParaRPr lang="en-US" sz="2400" dirty="0"/>
          </a:p>
          <a:p>
            <a:pPr marL="457200" indent="-457200">
              <a:buAutoNum type="alphaLcParenBoth"/>
            </a:pPr>
            <a:endParaRPr lang="en-US" sz="2400" dirty="0"/>
          </a:p>
          <a:p>
            <a:pPr marL="457200" indent="-457200">
              <a:buAutoNum type="alphaLcParenBoth"/>
            </a:pPr>
            <a:r>
              <a:rPr lang="en-US" sz="2400" dirty="0"/>
              <a:t>Al: 1</a:t>
            </a:r>
            <a:r>
              <a:rPr lang="en-US" sz="2400" i="1" dirty="0"/>
              <a:t>s</a:t>
            </a:r>
            <a:r>
              <a:rPr lang="en-US" sz="2400" baseline="30000" dirty="0"/>
              <a:t>2</a:t>
            </a:r>
            <a:r>
              <a:rPr lang="en-US" sz="2400" dirty="0"/>
              <a:t>2</a:t>
            </a:r>
            <a:r>
              <a:rPr lang="en-US" sz="2400" i="1" dirty="0"/>
              <a:t>s</a:t>
            </a:r>
            <a:r>
              <a:rPr lang="en-US" sz="2400" baseline="30000" dirty="0"/>
              <a:t>2</a:t>
            </a:r>
            <a:r>
              <a:rPr lang="en-US" sz="2400" dirty="0"/>
              <a:t>2</a:t>
            </a:r>
            <a:r>
              <a:rPr lang="en-US" sz="2400" i="1" dirty="0"/>
              <a:t>p</a:t>
            </a:r>
            <a:r>
              <a:rPr lang="en-US" sz="2400" baseline="30000" dirty="0"/>
              <a:t>6</a:t>
            </a:r>
            <a:r>
              <a:rPr lang="en-US" sz="2400" dirty="0"/>
              <a:t>3</a:t>
            </a:r>
            <a:r>
              <a:rPr lang="en-US" sz="2400" i="1" dirty="0"/>
              <a:t>s</a:t>
            </a:r>
            <a:r>
              <a:rPr lang="en-US" sz="2400" baseline="30000" dirty="0"/>
              <a:t>2</a:t>
            </a:r>
            <a:r>
              <a:rPr lang="en-US" sz="2400" dirty="0"/>
              <a:t>3</a:t>
            </a:r>
            <a:r>
              <a:rPr lang="en-US" sz="2400" i="1" dirty="0"/>
              <a:t>p</a:t>
            </a:r>
            <a:r>
              <a:rPr lang="en-US" sz="2400" baseline="30000" dirty="0"/>
              <a:t>1</a:t>
            </a:r>
            <a:r>
              <a:rPr lang="en-US" sz="2400" dirty="0"/>
              <a:t>. Aluminum loses two electrons. Al</a:t>
            </a:r>
            <a:r>
              <a:rPr lang="en-US" sz="2400" baseline="30000" dirty="0"/>
              <a:t>2+</a:t>
            </a:r>
            <a:r>
              <a:rPr lang="en-US" sz="2400" dirty="0"/>
              <a:t>: 1</a:t>
            </a:r>
            <a:r>
              <a:rPr lang="en-US" sz="2400" i="1" dirty="0"/>
              <a:t>s</a:t>
            </a:r>
            <a:r>
              <a:rPr lang="en-US" sz="2400" baseline="30000" dirty="0"/>
              <a:t>2</a:t>
            </a:r>
            <a:r>
              <a:rPr lang="en-US" sz="2400" dirty="0"/>
              <a:t>2</a:t>
            </a:r>
            <a:r>
              <a:rPr lang="en-US" sz="2400" i="1" dirty="0"/>
              <a:t>s</a:t>
            </a:r>
            <a:r>
              <a:rPr lang="en-US" sz="2400" baseline="30000" dirty="0"/>
              <a:t>2</a:t>
            </a:r>
            <a:r>
              <a:rPr lang="en-US" sz="2400" dirty="0"/>
              <a:t>2</a:t>
            </a:r>
            <a:r>
              <a:rPr lang="en-US" sz="2400" i="1" dirty="0"/>
              <a:t>p</a:t>
            </a:r>
            <a:r>
              <a:rPr lang="en-US" sz="2400" baseline="30000" dirty="0"/>
              <a:t>6</a:t>
            </a:r>
            <a:r>
              <a:rPr lang="en-US" sz="2400" dirty="0"/>
              <a:t>3</a:t>
            </a:r>
            <a:r>
              <a:rPr lang="en-US" sz="2400" i="1" dirty="0"/>
              <a:t>s</a:t>
            </a:r>
            <a:r>
              <a:rPr lang="en-US" sz="2400" baseline="30000" dirty="0"/>
              <a:t>1</a:t>
            </a:r>
            <a:endParaRPr lang="en-US" sz="2400" dirty="0"/>
          </a:p>
          <a:p>
            <a:endParaRPr lang="en-US" sz="2400" dirty="0"/>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66600" y="539427"/>
            <a:ext cx="1226434" cy="833592"/>
          </a:xfrm>
          <a:prstGeom prst="rect">
            <a:avLst/>
          </a:prstGeom>
        </p:spPr>
      </p:pic>
    </p:spTree>
    <p:extLst>
      <p:ext uri="{BB962C8B-B14F-4D97-AF65-F5344CB8AC3E}">
        <p14:creationId xmlns:p14="http://schemas.microsoft.com/office/powerpoint/2010/main" val="437064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9167"/>
            <a:ext cx="4288971" cy="642575"/>
          </a:xfrm>
        </p:spPr>
        <p:txBody>
          <a:bodyPr>
            <a:normAutofit/>
          </a:bodyPr>
          <a:lstStyle/>
          <a:p>
            <a:r>
              <a:rPr lang="en-US" sz="3200" b="1" dirty="0">
                <a:solidFill>
                  <a:srgbClr val="000090"/>
                </a:solidFill>
                <a:latin typeface="Arial" pitchFamily="-110" charset="0"/>
              </a:rPr>
              <a:t>Wave properties</a:t>
            </a:r>
            <a:endParaRPr lang="en-US" sz="3200" dirty="0"/>
          </a:p>
        </p:txBody>
      </p:sp>
      <p:sp>
        <p:nvSpPr>
          <p:cNvPr id="3" name="Content Placeholder 2"/>
          <p:cNvSpPr>
            <a:spLocks noGrp="1"/>
          </p:cNvSpPr>
          <p:nvPr>
            <p:ph idx="1"/>
          </p:nvPr>
        </p:nvSpPr>
        <p:spPr>
          <a:xfrm>
            <a:off x="195944" y="1364372"/>
            <a:ext cx="11511644" cy="5172906"/>
          </a:xfrm>
        </p:spPr>
        <p:txBody>
          <a:bodyPr>
            <a:normAutofit/>
          </a:bodyPr>
          <a:lstStyle/>
          <a:p>
            <a:pPr marL="457200" indent="-457200" algn="just">
              <a:buFont typeface="Arial" panose="020B0604020202020204" pitchFamily="34" charset="0"/>
              <a:buChar char="•"/>
            </a:pPr>
            <a:r>
              <a:rPr lang="en-US" sz="2800" dirty="0"/>
              <a:t>Electromagnetic waves have </a:t>
            </a:r>
            <a:r>
              <a:rPr lang="en-US" sz="2800" dirty="0" smtClean="0"/>
              <a:t>wavelengths, </a:t>
            </a:r>
            <a:r>
              <a:rPr lang="en-US" sz="2800" dirty="0"/>
              <a:t>that fall within an enormous </a:t>
            </a:r>
            <a:r>
              <a:rPr lang="en-US" sz="2800" dirty="0" smtClean="0"/>
              <a:t>range- wavelengths of </a:t>
            </a:r>
            <a:r>
              <a:rPr lang="en-US" sz="2800" dirty="0"/>
              <a:t>kilometers (10</a:t>
            </a:r>
            <a:r>
              <a:rPr lang="en-US" sz="2800" baseline="30000" dirty="0"/>
              <a:t>3</a:t>
            </a:r>
            <a:r>
              <a:rPr lang="en-US" sz="2800" dirty="0"/>
              <a:t> m) to </a:t>
            </a:r>
            <a:r>
              <a:rPr lang="en-US" sz="2800" dirty="0" err="1"/>
              <a:t>picometers</a:t>
            </a:r>
            <a:r>
              <a:rPr lang="en-US" sz="2800" dirty="0"/>
              <a:t> (10</a:t>
            </a:r>
            <a:r>
              <a:rPr lang="en-US" sz="2800" baseline="30000" dirty="0"/>
              <a:t>−12</a:t>
            </a:r>
            <a:r>
              <a:rPr lang="en-US" sz="2800" dirty="0"/>
              <a:t> m) have been observed</a:t>
            </a:r>
            <a:r>
              <a:rPr lang="en-US" sz="2800" dirty="0" smtClean="0"/>
              <a:t>.</a:t>
            </a:r>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r>
              <a:rPr lang="en-US" sz="2800" dirty="0"/>
              <a:t>The frequency is the number of wave </a:t>
            </a:r>
            <a:r>
              <a:rPr lang="en-US" sz="2800" dirty="0" smtClean="0"/>
              <a:t>cycles, that pass </a:t>
            </a:r>
            <a:r>
              <a:rPr lang="en-US" sz="2800" dirty="0"/>
              <a:t>a specified point in space in a specified amount of time (in the SI system, this is measured in seconds). </a:t>
            </a:r>
            <a:endParaRPr lang="en-US" sz="2800" dirty="0" smtClean="0"/>
          </a:p>
          <a:p>
            <a:pPr algn="just"/>
            <a:endParaRPr lang="en-US" sz="2800" dirty="0" smtClean="0"/>
          </a:p>
          <a:p>
            <a:pPr marL="457200" indent="-457200" algn="just">
              <a:buFont typeface="Arial" panose="020B0604020202020204" pitchFamily="34" charset="0"/>
              <a:buChar char="•"/>
            </a:pPr>
            <a:r>
              <a:rPr lang="en-US" sz="2800" dirty="0" smtClean="0"/>
              <a:t>A cycle corresponds </a:t>
            </a:r>
            <a:r>
              <a:rPr lang="en-US" sz="2800" dirty="0"/>
              <a:t>to one complete wavelength.</a:t>
            </a:r>
            <a:endParaRPr lang="en-US" sz="2800" dirty="0" smtClean="0"/>
          </a:p>
          <a:p>
            <a:pPr marL="457200" indent="-457200" algn="just">
              <a:buFont typeface="Arial" panose="020B0604020202020204" pitchFamily="34" charset="0"/>
              <a:buChar char="•"/>
            </a:pPr>
            <a:endParaRPr lang="en-US" sz="28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40460" y="239167"/>
            <a:ext cx="1226434" cy="833592"/>
          </a:xfrm>
          <a:prstGeom prst="rect">
            <a:avLst/>
          </a:prstGeom>
        </p:spPr>
      </p:pic>
    </p:spTree>
    <p:extLst>
      <p:ext uri="{BB962C8B-B14F-4D97-AF65-F5344CB8AC3E}">
        <p14:creationId xmlns:p14="http://schemas.microsoft.com/office/powerpoint/2010/main" val="60732608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979761" cy="659535"/>
          </a:xfrm>
        </p:spPr>
        <p:txBody>
          <a:bodyPr>
            <a:normAutofit/>
          </a:bodyPr>
          <a:lstStyle/>
          <a:p>
            <a:r>
              <a:rPr lang="en-US" sz="2800" dirty="0"/>
              <a:t>Example 6.11</a:t>
            </a:r>
          </a:p>
        </p:txBody>
      </p:sp>
      <p:sp>
        <p:nvSpPr>
          <p:cNvPr id="7" name="Text Placeholder 6"/>
          <p:cNvSpPr>
            <a:spLocks noGrp="1"/>
          </p:cNvSpPr>
          <p:nvPr>
            <p:ph type="body" sz="quarter" idx="14"/>
          </p:nvPr>
        </p:nvSpPr>
        <p:spPr>
          <a:xfrm>
            <a:off x="341194" y="1386943"/>
            <a:ext cx="11341290" cy="1166382"/>
          </a:xfrm>
        </p:spPr>
        <p:txBody>
          <a:bodyPr>
            <a:noAutofit/>
          </a:bodyPr>
          <a:lstStyle/>
          <a:p>
            <a:pPr algn="just"/>
            <a:r>
              <a:rPr lang="en-US" sz="2400" dirty="0">
                <a:solidFill>
                  <a:srgbClr val="6CB255"/>
                </a:solidFill>
              </a:rPr>
              <a:t>(</a:t>
            </a:r>
            <a:r>
              <a:rPr lang="en-US" sz="2400" dirty="0" err="1">
                <a:solidFill>
                  <a:srgbClr val="6CB255"/>
                </a:solidFill>
              </a:rPr>
              <a:t>d</a:t>
            </a:r>
            <a:r>
              <a:rPr lang="en-US" sz="2400" dirty="0">
                <a:solidFill>
                  <a:srgbClr val="6CB255"/>
                </a:solidFill>
              </a:rPr>
              <a:t>) </a:t>
            </a:r>
            <a:r>
              <a:rPr lang="en-US" sz="2400" dirty="0"/>
              <a:t>Fe: 1</a:t>
            </a:r>
            <a:r>
              <a:rPr lang="en-US" sz="2400" i="1" dirty="0"/>
              <a:t>s</a:t>
            </a:r>
            <a:r>
              <a:rPr lang="en-US" sz="2400" baseline="30000" dirty="0"/>
              <a:t>2</a:t>
            </a:r>
            <a:r>
              <a:rPr lang="en-US" sz="2400" dirty="0"/>
              <a:t>2</a:t>
            </a:r>
            <a:r>
              <a:rPr lang="en-US" sz="2400" i="1" dirty="0"/>
              <a:t>s</a:t>
            </a:r>
            <a:r>
              <a:rPr lang="en-US" sz="2400" baseline="30000" dirty="0"/>
              <a:t>2</a:t>
            </a:r>
            <a:r>
              <a:rPr lang="en-US" sz="2400" dirty="0"/>
              <a:t>2</a:t>
            </a:r>
            <a:r>
              <a:rPr lang="en-US" sz="2400" i="1" dirty="0"/>
              <a:t>p</a:t>
            </a:r>
            <a:r>
              <a:rPr lang="en-US" sz="2400" baseline="30000" dirty="0"/>
              <a:t>6</a:t>
            </a:r>
            <a:r>
              <a:rPr lang="en-US" sz="2400" dirty="0"/>
              <a:t>3</a:t>
            </a:r>
            <a:r>
              <a:rPr lang="en-US" sz="2400" i="1" dirty="0"/>
              <a:t>s</a:t>
            </a:r>
            <a:r>
              <a:rPr lang="en-US" sz="2400" baseline="30000" dirty="0"/>
              <a:t>2</a:t>
            </a:r>
            <a:r>
              <a:rPr lang="en-US" sz="2400" dirty="0"/>
              <a:t>3</a:t>
            </a:r>
            <a:r>
              <a:rPr lang="en-US" sz="2400" i="1" dirty="0"/>
              <a:t>p</a:t>
            </a:r>
            <a:r>
              <a:rPr lang="en-US" sz="2400" baseline="30000" dirty="0"/>
              <a:t>6</a:t>
            </a:r>
            <a:r>
              <a:rPr lang="en-US" sz="2400" dirty="0"/>
              <a:t>4</a:t>
            </a:r>
            <a:r>
              <a:rPr lang="en-US" sz="2400" i="1" dirty="0"/>
              <a:t>s</a:t>
            </a:r>
            <a:r>
              <a:rPr lang="en-US" sz="2400" baseline="30000" dirty="0"/>
              <a:t>2</a:t>
            </a:r>
            <a:r>
              <a:rPr lang="en-US" sz="2400" dirty="0"/>
              <a:t>3</a:t>
            </a:r>
            <a:r>
              <a:rPr lang="en-US" sz="2400" i="1" dirty="0"/>
              <a:t>d</a:t>
            </a:r>
            <a:r>
              <a:rPr lang="en-US" sz="2400" baseline="30000" dirty="0"/>
              <a:t>6</a:t>
            </a:r>
            <a:r>
              <a:rPr lang="en-US" sz="2400" dirty="0"/>
              <a:t>. Iron loses two electrons and, since it is a transition metal, they are removed from the 4</a:t>
            </a:r>
            <a:r>
              <a:rPr lang="en-US" sz="2400" i="1" dirty="0"/>
              <a:t>s</a:t>
            </a:r>
            <a:r>
              <a:rPr lang="en-US" sz="2400" dirty="0"/>
              <a:t> orbital.</a:t>
            </a:r>
          </a:p>
          <a:p>
            <a:pPr algn="just"/>
            <a:r>
              <a:rPr lang="en-US" sz="2400" dirty="0"/>
              <a:t>      Fe</a:t>
            </a:r>
            <a:r>
              <a:rPr lang="en-US" sz="2400" baseline="30000" dirty="0"/>
              <a:t>2+</a:t>
            </a:r>
            <a:r>
              <a:rPr lang="en-US" sz="2400" dirty="0"/>
              <a:t>: 1</a:t>
            </a:r>
            <a:r>
              <a:rPr lang="en-US" sz="2400" i="1" dirty="0"/>
              <a:t>s</a:t>
            </a:r>
            <a:r>
              <a:rPr lang="en-US" sz="2400" baseline="30000" dirty="0"/>
              <a:t>2</a:t>
            </a:r>
            <a:r>
              <a:rPr lang="en-US" sz="2400" dirty="0"/>
              <a:t>2</a:t>
            </a:r>
            <a:r>
              <a:rPr lang="en-US" sz="2400" i="1" dirty="0"/>
              <a:t>s</a:t>
            </a:r>
            <a:r>
              <a:rPr lang="en-US" sz="2400" baseline="30000" dirty="0"/>
              <a:t>2</a:t>
            </a:r>
            <a:r>
              <a:rPr lang="en-US" sz="2400" dirty="0"/>
              <a:t>2</a:t>
            </a:r>
            <a:r>
              <a:rPr lang="en-US" sz="2400" i="1" dirty="0"/>
              <a:t>p</a:t>
            </a:r>
            <a:r>
              <a:rPr lang="en-US" sz="2400" baseline="30000" dirty="0"/>
              <a:t>6</a:t>
            </a:r>
            <a:r>
              <a:rPr lang="en-US" sz="2400" dirty="0"/>
              <a:t>3</a:t>
            </a:r>
            <a:r>
              <a:rPr lang="en-US" sz="2400" i="1" dirty="0"/>
              <a:t>s</a:t>
            </a:r>
            <a:r>
              <a:rPr lang="en-US" sz="2400" baseline="30000" dirty="0"/>
              <a:t>2</a:t>
            </a:r>
            <a:r>
              <a:rPr lang="en-US" sz="2400" dirty="0"/>
              <a:t>3</a:t>
            </a:r>
            <a:r>
              <a:rPr lang="en-US" sz="2400" i="1" dirty="0"/>
              <a:t>p</a:t>
            </a:r>
            <a:r>
              <a:rPr lang="en-US" sz="2400" baseline="30000" dirty="0"/>
              <a:t>6</a:t>
            </a:r>
            <a:r>
              <a:rPr lang="en-US" sz="2400" dirty="0"/>
              <a:t>3</a:t>
            </a:r>
            <a:r>
              <a:rPr lang="en-US" sz="2400" i="1" dirty="0"/>
              <a:t>d</a:t>
            </a:r>
            <a:r>
              <a:rPr lang="en-US" sz="2400" baseline="30000" dirty="0"/>
              <a:t>6</a:t>
            </a:r>
            <a:endParaRPr lang="en-US" sz="2400" dirty="0"/>
          </a:p>
          <a:p>
            <a:endParaRPr lang="en-US" sz="2400" dirty="0"/>
          </a:p>
          <a:p>
            <a:pPr algn="just"/>
            <a:r>
              <a:rPr lang="en-US" sz="2400" dirty="0">
                <a:solidFill>
                  <a:srgbClr val="6CB255"/>
                </a:solidFill>
              </a:rPr>
              <a:t>(</a:t>
            </a:r>
            <a:r>
              <a:rPr lang="en-US" sz="2400" dirty="0" err="1">
                <a:solidFill>
                  <a:srgbClr val="6CB255"/>
                </a:solidFill>
              </a:rPr>
              <a:t>e</a:t>
            </a:r>
            <a:r>
              <a:rPr lang="en-US" sz="2400" dirty="0">
                <a:solidFill>
                  <a:srgbClr val="6CB255"/>
                </a:solidFill>
              </a:rPr>
              <a:t>) </a:t>
            </a:r>
            <a:r>
              <a:rPr lang="en-US" sz="2400" dirty="0" err="1"/>
              <a:t>Sm</a:t>
            </a:r>
            <a:r>
              <a:rPr lang="en-US" sz="2400" dirty="0"/>
              <a:t>: 1</a:t>
            </a:r>
            <a:r>
              <a:rPr lang="en-US" sz="2400" i="1" dirty="0"/>
              <a:t>s</a:t>
            </a:r>
            <a:r>
              <a:rPr lang="en-US" sz="2400" baseline="30000" dirty="0"/>
              <a:t>2</a:t>
            </a:r>
            <a:r>
              <a:rPr lang="en-US" sz="2400" dirty="0"/>
              <a:t>2</a:t>
            </a:r>
            <a:r>
              <a:rPr lang="en-US" sz="2400" i="1" dirty="0"/>
              <a:t>s</a:t>
            </a:r>
            <a:r>
              <a:rPr lang="en-US" sz="2400" baseline="30000" dirty="0"/>
              <a:t>2</a:t>
            </a:r>
            <a:r>
              <a:rPr lang="en-US" sz="2400" dirty="0"/>
              <a:t>2</a:t>
            </a:r>
            <a:r>
              <a:rPr lang="en-US" sz="2400" i="1" dirty="0"/>
              <a:t>p</a:t>
            </a:r>
            <a:r>
              <a:rPr lang="en-US" sz="2400" baseline="30000" dirty="0"/>
              <a:t>6</a:t>
            </a:r>
            <a:r>
              <a:rPr lang="en-US" sz="2400" dirty="0"/>
              <a:t>3</a:t>
            </a:r>
            <a:r>
              <a:rPr lang="en-US" sz="2400" i="1" dirty="0"/>
              <a:t>s</a:t>
            </a:r>
            <a:r>
              <a:rPr lang="en-US" sz="2400" baseline="30000" dirty="0"/>
              <a:t>2</a:t>
            </a:r>
            <a:r>
              <a:rPr lang="en-US" sz="2400" dirty="0"/>
              <a:t>3</a:t>
            </a:r>
            <a:r>
              <a:rPr lang="en-US" sz="2400" i="1" dirty="0"/>
              <a:t>p</a:t>
            </a:r>
            <a:r>
              <a:rPr lang="en-US" sz="2400" baseline="30000" dirty="0"/>
              <a:t>6</a:t>
            </a:r>
            <a:r>
              <a:rPr lang="en-US" sz="2400" dirty="0"/>
              <a:t>4</a:t>
            </a:r>
            <a:r>
              <a:rPr lang="en-US" sz="2400" i="1" dirty="0"/>
              <a:t>s</a:t>
            </a:r>
            <a:r>
              <a:rPr lang="en-US" sz="2400" baseline="30000" dirty="0"/>
              <a:t>2</a:t>
            </a:r>
            <a:r>
              <a:rPr lang="en-US" sz="2400" dirty="0"/>
              <a:t>3</a:t>
            </a:r>
            <a:r>
              <a:rPr lang="en-US" sz="2400" i="1" dirty="0"/>
              <a:t>d</a:t>
            </a:r>
            <a:r>
              <a:rPr lang="en-US" sz="2400" baseline="30000" dirty="0"/>
              <a:t>10</a:t>
            </a:r>
            <a:r>
              <a:rPr lang="en-US" sz="2400" dirty="0"/>
              <a:t>4</a:t>
            </a:r>
            <a:r>
              <a:rPr lang="en-US" sz="2400" i="1" dirty="0"/>
              <a:t>p</a:t>
            </a:r>
            <a:r>
              <a:rPr lang="en-US" sz="2400" baseline="30000" dirty="0"/>
              <a:t>6</a:t>
            </a:r>
            <a:r>
              <a:rPr lang="en-US" sz="2400" dirty="0"/>
              <a:t>5</a:t>
            </a:r>
            <a:r>
              <a:rPr lang="en-US" sz="2400" i="1" dirty="0"/>
              <a:t>s</a:t>
            </a:r>
            <a:r>
              <a:rPr lang="en-US" sz="2400" baseline="30000" dirty="0"/>
              <a:t>2</a:t>
            </a:r>
            <a:r>
              <a:rPr lang="en-US" sz="2400" dirty="0"/>
              <a:t>4</a:t>
            </a:r>
            <a:r>
              <a:rPr lang="en-US" sz="2400" i="1" dirty="0"/>
              <a:t>d</a:t>
            </a:r>
            <a:r>
              <a:rPr lang="en-US" sz="2400" baseline="30000" dirty="0"/>
              <a:t>10</a:t>
            </a:r>
            <a:r>
              <a:rPr lang="en-US" sz="2400" dirty="0"/>
              <a:t>5</a:t>
            </a:r>
            <a:r>
              <a:rPr lang="en-US" sz="2400" i="1" dirty="0"/>
              <a:t>p</a:t>
            </a:r>
            <a:r>
              <a:rPr lang="en-US" sz="2400" baseline="30000" dirty="0"/>
              <a:t>6</a:t>
            </a:r>
            <a:r>
              <a:rPr lang="en-US" sz="2400" dirty="0"/>
              <a:t>6</a:t>
            </a:r>
            <a:r>
              <a:rPr lang="en-US" sz="2400" i="1" dirty="0"/>
              <a:t>s</a:t>
            </a:r>
            <a:r>
              <a:rPr lang="en-US" sz="2400" baseline="30000" dirty="0"/>
              <a:t>2</a:t>
            </a:r>
            <a:r>
              <a:rPr lang="en-US" sz="2400" dirty="0"/>
              <a:t>4</a:t>
            </a:r>
            <a:r>
              <a:rPr lang="en-US" sz="2400" i="1" dirty="0"/>
              <a:t>f</a:t>
            </a:r>
            <a:r>
              <a:rPr lang="en-US" sz="2400" baseline="30000" dirty="0"/>
              <a:t>6</a:t>
            </a:r>
            <a:r>
              <a:rPr lang="en-US" sz="2400" dirty="0"/>
              <a:t>. Samarium loses three electrons. The first two will be lost from the 6</a:t>
            </a:r>
            <a:r>
              <a:rPr lang="en-US" sz="2400" i="1" dirty="0"/>
              <a:t>s</a:t>
            </a:r>
            <a:r>
              <a:rPr lang="en-US" sz="2400" dirty="0"/>
              <a:t> orbital, and the final one is removed from the 4</a:t>
            </a:r>
            <a:r>
              <a:rPr lang="en-US" sz="2400" i="1" dirty="0"/>
              <a:t>f</a:t>
            </a:r>
            <a:r>
              <a:rPr lang="en-US" sz="2400" dirty="0"/>
              <a:t> orbital. </a:t>
            </a:r>
          </a:p>
          <a:p>
            <a:r>
              <a:rPr lang="en-US" sz="2400" dirty="0"/>
              <a:t>     Sm</a:t>
            </a:r>
            <a:r>
              <a:rPr lang="en-US" sz="2400" baseline="30000" dirty="0"/>
              <a:t>3+</a:t>
            </a:r>
            <a:r>
              <a:rPr lang="en-US" sz="2400" dirty="0"/>
              <a:t>: 1</a:t>
            </a:r>
            <a:r>
              <a:rPr lang="en-US" sz="2400" i="1" dirty="0"/>
              <a:t>s</a:t>
            </a:r>
            <a:r>
              <a:rPr lang="en-US" sz="2400" baseline="30000" dirty="0"/>
              <a:t>2</a:t>
            </a:r>
            <a:r>
              <a:rPr lang="en-US" sz="2400" dirty="0"/>
              <a:t>2</a:t>
            </a:r>
            <a:r>
              <a:rPr lang="en-US" sz="2400" i="1" dirty="0"/>
              <a:t>s</a:t>
            </a:r>
            <a:r>
              <a:rPr lang="en-US" sz="2400" baseline="30000" dirty="0"/>
              <a:t>2</a:t>
            </a:r>
            <a:r>
              <a:rPr lang="en-US" sz="2400" dirty="0"/>
              <a:t>2</a:t>
            </a:r>
            <a:r>
              <a:rPr lang="en-US" sz="2400" i="1" dirty="0"/>
              <a:t>p</a:t>
            </a:r>
            <a:r>
              <a:rPr lang="en-US" sz="2400" baseline="30000" dirty="0"/>
              <a:t>6</a:t>
            </a:r>
            <a:r>
              <a:rPr lang="en-US" sz="2400" dirty="0"/>
              <a:t>3</a:t>
            </a:r>
            <a:r>
              <a:rPr lang="en-US" sz="2400" i="1" dirty="0"/>
              <a:t>s</a:t>
            </a:r>
            <a:r>
              <a:rPr lang="en-US" sz="2400" baseline="30000" dirty="0"/>
              <a:t>2</a:t>
            </a:r>
            <a:r>
              <a:rPr lang="en-US" sz="2400" dirty="0"/>
              <a:t>3</a:t>
            </a:r>
            <a:r>
              <a:rPr lang="en-US" sz="2400" i="1" dirty="0"/>
              <a:t>p</a:t>
            </a:r>
            <a:r>
              <a:rPr lang="en-US" sz="2400" baseline="30000" dirty="0"/>
              <a:t>6</a:t>
            </a:r>
            <a:r>
              <a:rPr lang="en-US" sz="2400" dirty="0"/>
              <a:t>4</a:t>
            </a:r>
            <a:r>
              <a:rPr lang="en-US" sz="2400" i="1" dirty="0"/>
              <a:t>s</a:t>
            </a:r>
            <a:r>
              <a:rPr lang="en-US" sz="2400" baseline="30000" dirty="0"/>
              <a:t>2</a:t>
            </a:r>
            <a:r>
              <a:rPr lang="en-US" sz="2400" dirty="0"/>
              <a:t>3</a:t>
            </a:r>
            <a:r>
              <a:rPr lang="en-US" sz="2400" i="1" dirty="0"/>
              <a:t>d</a:t>
            </a:r>
            <a:r>
              <a:rPr lang="en-US" sz="2400" baseline="30000" dirty="0"/>
              <a:t>10</a:t>
            </a:r>
            <a:r>
              <a:rPr lang="en-US" sz="2400" dirty="0"/>
              <a:t>4</a:t>
            </a:r>
            <a:r>
              <a:rPr lang="en-US" sz="2400" i="1" dirty="0"/>
              <a:t>p</a:t>
            </a:r>
            <a:r>
              <a:rPr lang="en-US" sz="2400" baseline="30000" dirty="0"/>
              <a:t>6</a:t>
            </a:r>
            <a:r>
              <a:rPr lang="en-US" sz="2400" dirty="0"/>
              <a:t>5</a:t>
            </a:r>
            <a:r>
              <a:rPr lang="en-US" sz="2400" i="1" dirty="0"/>
              <a:t>s</a:t>
            </a:r>
            <a:r>
              <a:rPr lang="en-US" sz="2400" baseline="30000" dirty="0"/>
              <a:t>2</a:t>
            </a:r>
            <a:r>
              <a:rPr lang="en-US" sz="2400" dirty="0"/>
              <a:t>4</a:t>
            </a:r>
            <a:r>
              <a:rPr lang="en-US" sz="2400" i="1" dirty="0"/>
              <a:t>d</a:t>
            </a:r>
            <a:r>
              <a:rPr lang="en-US" sz="2400" baseline="30000" dirty="0"/>
              <a:t>10</a:t>
            </a:r>
            <a:r>
              <a:rPr lang="en-US" sz="2400" dirty="0"/>
              <a:t>5</a:t>
            </a:r>
            <a:r>
              <a:rPr lang="en-US" sz="2400" i="1" dirty="0"/>
              <a:t>p</a:t>
            </a:r>
            <a:r>
              <a:rPr lang="en-US" sz="2400" baseline="30000" dirty="0"/>
              <a:t>6</a:t>
            </a:r>
            <a:r>
              <a:rPr lang="en-US" sz="2400" dirty="0"/>
              <a:t>4</a:t>
            </a:r>
            <a:r>
              <a:rPr lang="en-US" sz="2400" i="1" dirty="0"/>
              <a:t>f</a:t>
            </a:r>
            <a:r>
              <a:rPr lang="en-US" sz="2400" baseline="30000" dirty="0"/>
              <a:t>5</a:t>
            </a:r>
            <a:endParaRPr lang="en-US" sz="2400" dirty="0"/>
          </a:p>
          <a:p>
            <a:pPr marL="457200" indent="-457200">
              <a:buAutoNum type="alphaLcParenBoth"/>
            </a:pPr>
            <a:endParaRPr lang="en-US" sz="2400" dirty="0"/>
          </a:p>
          <a:p>
            <a:endParaRPr lang="en-US" sz="2400" dirty="0"/>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98612" y="310311"/>
            <a:ext cx="1226434" cy="833592"/>
          </a:xfrm>
          <a:prstGeom prst="rect">
            <a:avLst/>
          </a:prstGeom>
        </p:spPr>
      </p:pic>
    </p:spTree>
    <p:extLst>
      <p:ext uri="{BB962C8B-B14F-4D97-AF65-F5344CB8AC3E}">
        <p14:creationId xmlns:p14="http://schemas.microsoft.com/office/powerpoint/2010/main" val="43706410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292" y="313898"/>
            <a:ext cx="8124967" cy="896521"/>
          </a:xfrm>
        </p:spPr>
        <p:txBody>
          <a:bodyPr>
            <a:noAutofit/>
          </a:bodyPr>
          <a:lstStyle/>
          <a:p>
            <a:r>
              <a:rPr lang="en-US" sz="2800" b="1" dirty="0">
                <a:latin typeface="+mn-lt"/>
              </a:rPr>
              <a:t>6.5 Periodic Variations in Element Properties</a:t>
            </a:r>
            <a:endParaRPr lang="en-US" sz="2800" dirty="0">
              <a:latin typeface="+mn-lt"/>
            </a:endParaRPr>
          </a:p>
        </p:txBody>
      </p:sp>
      <p:sp>
        <p:nvSpPr>
          <p:cNvPr id="3" name="Content Placeholder 2"/>
          <p:cNvSpPr>
            <a:spLocks noGrp="1"/>
          </p:cNvSpPr>
          <p:nvPr>
            <p:ph idx="1"/>
          </p:nvPr>
        </p:nvSpPr>
        <p:spPr>
          <a:xfrm>
            <a:off x="651828" y="2325807"/>
            <a:ext cx="11112541" cy="2478205"/>
          </a:xfrm>
        </p:spPr>
        <p:txBody>
          <a:bodyPr>
            <a:normAutofit/>
          </a:bodyPr>
          <a:lstStyle/>
          <a:p>
            <a:pPr algn="just"/>
            <a:r>
              <a:rPr lang="en-US" sz="2800" dirty="0"/>
              <a:t>By the end of this section, you will be able to:</a:t>
            </a:r>
          </a:p>
          <a:p>
            <a:pPr marL="463550" indent="-68263" algn="just"/>
            <a:r>
              <a:rPr lang="en-US" sz="2800" dirty="0"/>
              <a:t>• Describe and explain the observed trends in atomic size, ionization energy, and electron affinity of </a:t>
            </a:r>
            <a:r>
              <a:rPr lang="en-US" sz="2800" dirty="0" smtClean="0"/>
              <a:t>the</a:t>
            </a:r>
            <a:r>
              <a:rPr lang="ka-GE" sz="2800" dirty="0" smtClean="0"/>
              <a:t> </a:t>
            </a:r>
            <a:r>
              <a:rPr lang="en-US" sz="2800" dirty="0" smtClean="0"/>
              <a:t>elements.</a:t>
            </a:r>
            <a:endParaRPr lang="en-US" sz="28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98612" y="310311"/>
            <a:ext cx="1226434" cy="833592"/>
          </a:xfrm>
          <a:prstGeom prst="rect">
            <a:avLst/>
          </a:prstGeom>
        </p:spPr>
      </p:pic>
    </p:spTree>
    <p:extLst>
      <p:ext uri="{BB962C8B-B14F-4D97-AF65-F5344CB8AC3E}">
        <p14:creationId xmlns:p14="http://schemas.microsoft.com/office/powerpoint/2010/main" val="189347584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95785" y="747515"/>
            <a:ext cx="8194334" cy="508000"/>
          </a:xfrm>
        </p:spPr>
        <p:txBody>
          <a:bodyPr>
            <a:noAutofit/>
          </a:bodyPr>
          <a:lstStyle/>
          <a:p>
            <a:pPr eaLnBrk="1" hangingPunct="1"/>
            <a:r>
              <a:rPr lang="en-US" sz="3200" b="1" dirty="0" smtClean="0">
                <a:solidFill>
                  <a:srgbClr val="000090"/>
                </a:solidFill>
                <a:latin typeface="Arial" pitchFamily="-110" charset="0"/>
              </a:rPr>
              <a:t>periodic </a:t>
            </a:r>
            <a:r>
              <a:rPr lang="en-US" sz="3200" b="1" dirty="0">
                <a:solidFill>
                  <a:srgbClr val="000090"/>
                </a:solidFill>
                <a:latin typeface="Arial" pitchFamily="-110" charset="0"/>
              </a:rPr>
              <a:t>variations in element properties</a:t>
            </a:r>
          </a:p>
        </p:txBody>
      </p:sp>
      <p:sp>
        <p:nvSpPr>
          <p:cNvPr id="22530" name="Rectangle 3"/>
          <p:cNvSpPr>
            <a:spLocks noGrp="1" noChangeArrowheads="1"/>
          </p:cNvSpPr>
          <p:nvPr>
            <p:ph idx="1"/>
          </p:nvPr>
        </p:nvSpPr>
        <p:spPr>
          <a:xfrm>
            <a:off x="395786" y="1447797"/>
            <a:ext cx="11600596" cy="5034890"/>
          </a:xfrm>
        </p:spPr>
        <p:txBody>
          <a:bodyPr>
            <a:normAutofit/>
          </a:bodyPr>
          <a:lstStyle/>
          <a:p>
            <a:pPr>
              <a:buClr>
                <a:schemeClr val="tx1"/>
              </a:buClr>
              <a:buFont typeface="Arial"/>
              <a:buChar char="•"/>
            </a:pPr>
            <a:endParaRPr lang="en-US" sz="2400" b="1" dirty="0">
              <a:latin typeface="Arial" pitchFamily="-110" charset="0"/>
            </a:endParaRPr>
          </a:p>
          <a:p>
            <a:pPr>
              <a:buClr>
                <a:schemeClr val="tx1"/>
              </a:buClr>
              <a:buFont typeface="Arial"/>
              <a:buChar char="•"/>
            </a:pPr>
            <a:r>
              <a:rPr lang="en-US" sz="2400" dirty="0"/>
              <a:t> Many properties of the elements vary periodically as the electronic structure of the elements changes. </a:t>
            </a:r>
          </a:p>
          <a:p>
            <a:pPr>
              <a:buClr>
                <a:schemeClr val="tx1"/>
              </a:buClr>
              <a:buFont typeface="Arial"/>
              <a:buChar char="•"/>
            </a:pPr>
            <a:endParaRPr lang="en-US" sz="2400" b="1" i="1" dirty="0"/>
          </a:p>
          <a:p>
            <a:pPr>
              <a:buClr>
                <a:schemeClr val="tx1"/>
              </a:buClr>
              <a:buFont typeface="Arial"/>
              <a:buChar char="•"/>
            </a:pPr>
            <a:r>
              <a:rPr lang="en-US" sz="2400" b="1" i="1" dirty="0"/>
              <a:t> </a:t>
            </a:r>
            <a:r>
              <a:rPr lang="en-US" sz="2400" dirty="0"/>
              <a:t>These properties govern the chemical behavior of elements. </a:t>
            </a:r>
            <a:endParaRPr lang="en-US" sz="2400" b="1" i="1" dirty="0"/>
          </a:p>
          <a:p>
            <a:pPr>
              <a:buClr>
                <a:schemeClr val="tx1"/>
              </a:buClr>
              <a:buFont typeface="Arial"/>
              <a:buChar char="•"/>
            </a:pPr>
            <a:endParaRPr lang="en-US" sz="2400" dirty="0"/>
          </a:p>
          <a:p>
            <a:pPr>
              <a:buClr>
                <a:schemeClr val="tx1"/>
              </a:buClr>
              <a:buFont typeface="Arial"/>
              <a:buChar char="•"/>
            </a:pPr>
            <a:r>
              <a:rPr lang="en-US" sz="2400" b="1" dirty="0"/>
              <a:t> These periodic properties include: </a:t>
            </a:r>
          </a:p>
          <a:p>
            <a:pPr lvl="1">
              <a:buClr>
                <a:schemeClr val="tx1"/>
              </a:buClr>
              <a:buNone/>
            </a:pPr>
            <a:r>
              <a:rPr lang="en-US" sz="2400" dirty="0">
                <a:cs typeface="MS PGothic" pitchFamily="34" charset="-128"/>
              </a:rPr>
              <a:t>1) </a:t>
            </a:r>
            <a:r>
              <a:rPr lang="en-US" sz="2400" dirty="0"/>
              <a:t>Size (radius) of atoms and ions</a:t>
            </a:r>
          </a:p>
          <a:p>
            <a:pPr lvl="1">
              <a:buClr>
                <a:schemeClr val="tx1"/>
              </a:buClr>
              <a:buNone/>
            </a:pPr>
            <a:r>
              <a:rPr lang="en-US" sz="2400" dirty="0"/>
              <a:t>2) Ionization energies</a:t>
            </a:r>
          </a:p>
          <a:p>
            <a:pPr lvl="1">
              <a:buClr>
                <a:schemeClr val="tx1"/>
              </a:buClr>
              <a:buNone/>
            </a:pPr>
            <a:r>
              <a:rPr lang="en-US" sz="2400" dirty="0"/>
              <a:t>3) Electron affinities</a:t>
            </a:r>
            <a:endParaRPr lang="en-US" sz="2400" dirty="0">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47752" y="330719"/>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86854" y="511247"/>
            <a:ext cx="7263095" cy="508000"/>
          </a:xfrm>
        </p:spPr>
        <p:txBody>
          <a:bodyPr>
            <a:noAutofit/>
          </a:bodyPr>
          <a:lstStyle/>
          <a:p>
            <a:r>
              <a:rPr lang="en-US" sz="3200" b="1" dirty="0">
                <a:solidFill>
                  <a:srgbClr val="000090"/>
                </a:solidFill>
                <a:latin typeface="+mn-lt"/>
              </a:rPr>
              <a:t>Variations in covalent radius</a:t>
            </a:r>
            <a:endParaRPr lang="en-US" sz="4000" b="1" dirty="0">
              <a:solidFill>
                <a:srgbClr val="000090"/>
              </a:solidFill>
              <a:latin typeface="+mn-lt"/>
            </a:endParaRPr>
          </a:p>
        </p:txBody>
      </p:sp>
      <p:sp>
        <p:nvSpPr>
          <p:cNvPr id="22530" name="Rectangle 3"/>
          <p:cNvSpPr>
            <a:spLocks noGrp="1" noChangeArrowheads="1"/>
          </p:cNvSpPr>
          <p:nvPr>
            <p:ph idx="1"/>
          </p:nvPr>
        </p:nvSpPr>
        <p:spPr>
          <a:xfrm>
            <a:off x="586854" y="1379558"/>
            <a:ext cx="10877265" cy="5243677"/>
          </a:xfrm>
        </p:spPr>
        <p:txBody>
          <a:bodyPr>
            <a:normAutofit/>
          </a:bodyPr>
          <a:lstStyle/>
          <a:p>
            <a:pPr>
              <a:buClr>
                <a:schemeClr val="tx1"/>
              </a:buClr>
              <a:buFont typeface="Arial"/>
              <a:buChar char="•"/>
            </a:pPr>
            <a:endParaRPr lang="en-US" sz="2400" b="1" dirty="0">
              <a:latin typeface="Arial" pitchFamily="-110" charset="0"/>
            </a:endParaRPr>
          </a:p>
          <a:p>
            <a:pPr>
              <a:buClr>
                <a:schemeClr val="tx1"/>
              </a:buClr>
              <a:buFont typeface="Arial"/>
              <a:buChar char="•"/>
            </a:pPr>
            <a:r>
              <a:rPr lang="en-US" sz="2400" dirty="0"/>
              <a:t> The </a:t>
            </a:r>
            <a:r>
              <a:rPr lang="en-US" sz="2400" b="1" i="1" dirty="0">
                <a:solidFill>
                  <a:srgbClr val="000090"/>
                </a:solidFill>
              </a:rPr>
              <a:t>covalent radius </a:t>
            </a:r>
            <a:r>
              <a:rPr lang="en-US" sz="2400" dirty="0"/>
              <a:t>is defined as one-half the distance between the nuclei of two identical </a:t>
            </a:r>
            <a:r>
              <a:rPr lang="en-US" sz="2400" dirty="0" smtClean="0"/>
              <a:t>atoms, </a:t>
            </a:r>
            <a:r>
              <a:rPr lang="en-US" sz="2400" dirty="0"/>
              <a:t>when they are joined by a covalent bond.  </a:t>
            </a:r>
          </a:p>
          <a:p>
            <a:pPr>
              <a:buClr>
                <a:schemeClr val="tx1"/>
              </a:buClr>
              <a:buFont typeface="Arial"/>
              <a:buChar char="•"/>
            </a:pPr>
            <a:endParaRPr lang="en-US" sz="2400" dirty="0">
              <a:solidFill>
                <a:srgbClr val="000000"/>
              </a:solidFill>
              <a:cs typeface="MS PGothic" pitchFamily="34" charset="-128"/>
            </a:endParaRPr>
          </a:p>
          <a:p>
            <a:pPr>
              <a:buClr>
                <a:schemeClr val="tx1"/>
              </a:buClr>
              <a:buFont typeface="Arial"/>
              <a:buChar char="•"/>
            </a:pPr>
            <a:r>
              <a:rPr lang="en-US" sz="2400" b="1" i="1" dirty="0">
                <a:solidFill>
                  <a:srgbClr val="000090"/>
                </a:solidFill>
                <a:cs typeface="MS PGothic" pitchFamily="34" charset="-128"/>
              </a:rPr>
              <a:t> Down a group:</a:t>
            </a:r>
          </a:p>
          <a:p>
            <a:pPr lvl="1">
              <a:buClr>
                <a:schemeClr val="tx1"/>
              </a:buClr>
              <a:buFont typeface="Arial"/>
              <a:buChar char="•"/>
            </a:pPr>
            <a:r>
              <a:rPr lang="en-US" sz="2400" dirty="0"/>
              <a:t>The principal quantum number, </a:t>
            </a:r>
            <a:r>
              <a:rPr lang="en-US" sz="2400" i="1" dirty="0" err="1"/>
              <a:t>n</a:t>
            </a:r>
            <a:r>
              <a:rPr lang="en-US" sz="2400" dirty="0"/>
              <a:t>, increases by one for each element. </a:t>
            </a:r>
          </a:p>
          <a:p>
            <a:pPr lvl="1">
              <a:buClr>
                <a:schemeClr val="tx1"/>
              </a:buClr>
              <a:buFont typeface="Arial"/>
              <a:buChar char="•"/>
            </a:pPr>
            <a:r>
              <a:rPr lang="en-US" sz="2400" dirty="0"/>
              <a:t>The electrons are added to a region of </a:t>
            </a:r>
            <a:r>
              <a:rPr lang="en-US" sz="2400" dirty="0" smtClean="0"/>
              <a:t>space, </a:t>
            </a:r>
            <a:r>
              <a:rPr lang="en-US" sz="2400" dirty="0"/>
              <a:t>that is increasingly farther from the nucleus. </a:t>
            </a:r>
          </a:p>
          <a:p>
            <a:pPr lvl="1">
              <a:buClr>
                <a:schemeClr val="tx1"/>
              </a:buClr>
              <a:buFont typeface="Arial"/>
              <a:buChar char="•"/>
            </a:pPr>
            <a:r>
              <a:rPr lang="en-US" sz="2400" b="1" i="1" dirty="0">
                <a:solidFill>
                  <a:srgbClr val="000090"/>
                </a:solidFill>
              </a:rPr>
              <a:t>The size of the atom (and its covalent radius) increases down a group. </a:t>
            </a:r>
            <a:endParaRPr lang="en-US" sz="2400" b="1" i="1" dirty="0">
              <a:solidFill>
                <a:srgbClr val="00009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0376" y="314987"/>
            <a:ext cx="2775045" cy="659535"/>
          </a:xfrm>
        </p:spPr>
        <p:txBody>
          <a:bodyPr/>
          <a:lstStyle/>
          <a:p>
            <a:r>
              <a:rPr lang="en-US" dirty="0"/>
              <a:t>Figure </a:t>
            </a:r>
            <a:r>
              <a:rPr lang="en-US" dirty="0" smtClean="0"/>
              <a:t>6.31(a)</a:t>
            </a:r>
            <a:endParaRPr lang="en-US" dirty="0"/>
          </a:p>
        </p:txBody>
      </p:sp>
      <p:pic>
        <p:nvPicPr>
          <p:cNvPr id="2" name="Picture Placeholder 1" descr="CNX_Chem_06_05_CovalradiT.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77" r="-3077" b="64762"/>
          <a:stretch>
            <a:fillRect/>
          </a:stretch>
        </p:blipFill>
        <p:spPr>
          <a:xfrm>
            <a:off x="786235" y="1284468"/>
            <a:ext cx="10123632" cy="2714326"/>
          </a:xfrm>
        </p:spPr>
      </p:pic>
      <p:sp>
        <p:nvSpPr>
          <p:cNvPr id="7" name="Text Placeholder 6"/>
          <p:cNvSpPr>
            <a:spLocks noGrp="1"/>
          </p:cNvSpPr>
          <p:nvPr>
            <p:ph type="body" sz="quarter" idx="14"/>
          </p:nvPr>
        </p:nvSpPr>
        <p:spPr>
          <a:xfrm>
            <a:off x="272955" y="4343176"/>
            <a:ext cx="11380501" cy="1166382"/>
          </a:xfrm>
        </p:spPr>
        <p:txBody>
          <a:bodyPr>
            <a:noAutofit/>
          </a:bodyPr>
          <a:lstStyle/>
          <a:p>
            <a:pPr marL="342900" indent="-342900" algn="just">
              <a:buAutoNum type="alphaLcParenBoth"/>
            </a:pPr>
            <a:r>
              <a:rPr lang="en-US" dirty="0" smtClean="0"/>
              <a:t>The </a:t>
            </a:r>
            <a:r>
              <a:rPr lang="en-US" dirty="0"/>
              <a:t>radius of an atom is defined as one-half the distance between the nuclei in a </a:t>
            </a:r>
            <a:r>
              <a:rPr lang="en-US" dirty="0" smtClean="0"/>
              <a:t>molecule consisting </a:t>
            </a:r>
            <a:r>
              <a:rPr lang="en-US" dirty="0"/>
              <a:t>of two identical atoms joined by a covalent bond. </a:t>
            </a:r>
            <a:endParaRPr lang="ka-GE" dirty="0" smtClean="0"/>
          </a:p>
          <a:p>
            <a:pPr marL="342900" indent="-342900" algn="just">
              <a:buAutoNum type="alphaLcParenBoth"/>
            </a:pPr>
            <a:r>
              <a:rPr lang="en-US" dirty="0" smtClean="0"/>
              <a:t>The </a:t>
            </a:r>
            <a:r>
              <a:rPr lang="en-US" dirty="0"/>
              <a:t>atomic radius for the halogens increases down </a:t>
            </a:r>
            <a:r>
              <a:rPr lang="en-US" dirty="0" smtClean="0"/>
              <a:t>the group </a:t>
            </a:r>
            <a:r>
              <a:rPr lang="en-US" dirty="0"/>
              <a:t>as </a:t>
            </a:r>
            <a:r>
              <a:rPr lang="en-US" i="1" dirty="0"/>
              <a:t>n </a:t>
            </a:r>
            <a:r>
              <a:rPr lang="en-US" dirty="0" smtClean="0"/>
              <a:t>increases.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27022" y="557726"/>
            <a:ext cx="1226434" cy="833592"/>
          </a:xfrm>
          <a:prstGeom prst="rect">
            <a:avLst/>
          </a:prstGeom>
        </p:spPr>
      </p:pic>
    </p:spTree>
    <p:extLst>
      <p:ext uri="{BB962C8B-B14F-4D97-AF65-F5344CB8AC3E}">
        <p14:creationId xmlns:p14="http://schemas.microsoft.com/office/powerpoint/2010/main" val="174049961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46012" y="508459"/>
            <a:ext cx="6553200" cy="508000"/>
          </a:xfrm>
        </p:spPr>
        <p:txBody>
          <a:bodyPr>
            <a:noAutofit/>
          </a:bodyPr>
          <a:lstStyle/>
          <a:p>
            <a:pPr eaLnBrk="1" hangingPunct="1"/>
            <a:r>
              <a:rPr lang="en-US" sz="3200" b="1" dirty="0">
                <a:solidFill>
                  <a:srgbClr val="000090"/>
                </a:solidFill>
                <a:latin typeface="Arial" pitchFamily="-110" charset="0"/>
              </a:rPr>
              <a:t>Effective nuclear charge</a:t>
            </a:r>
          </a:p>
        </p:txBody>
      </p:sp>
      <p:sp>
        <p:nvSpPr>
          <p:cNvPr id="22530" name="Rectangle 3"/>
          <p:cNvSpPr>
            <a:spLocks noGrp="1" noChangeArrowheads="1"/>
          </p:cNvSpPr>
          <p:nvPr>
            <p:ph idx="1"/>
          </p:nvPr>
        </p:nvSpPr>
        <p:spPr>
          <a:xfrm>
            <a:off x="382137" y="1092955"/>
            <a:ext cx="11341289" cy="5116776"/>
          </a:xfrm>
        </p:spPr>
        <p:txBody>
          <a:bodyPr>
            <a:normAutofit/>
          </a:bodyPr>
          <a:lstStyle/>
          <a:p>
            <a:pPr>
              <a:buClr>
                <a:schemeClr val="tx1"/>
              </a:buClr>
              <a:buFont typeface="Arial"/>
              <a:buChar char="•"/>
            </a:pPr>
            <a:endParaRPr lang="en-US" sz="2400" b="1" dirty="0">
              <a:latin typeface="Arial" pitchFamily="-110" charset="0"/>
            </a:endParaRPr>
          </a:p>
          <a:p>
            <a:pPr>
              <a:buClr>
                <a:schemeClr val="tx1"/>
              </a:buClr>
              <a:buFont typeface="Arial"/>
              <a:buChar char="•"/>
            </a:pPr>
            <a:r>
              <a:rPr lang="en-US" sz="2400" dirty="0"/>
              <a:t> </a:t>
            </a:r>
            <a:r>
              <a:rPr lang="en-US" sz="2400" b="1" i="1" dirty="0">
                <a:solidFill>
                  <a:srgbClr val="000090"/>
                </a:solidFill>
              </a:rPr>
              <a:t>Effective nuclear charge, </a:t>
            </a:r>
            <a:r>
              <a:rPr lang="en-US" sz="2400" b="1" i="1" dirty="0" err="1">
                <a:solidFill>
                  <a:srgbClr val="000090"/>
                </a:solidFill>
              </a:rPr>
              <a:t>Z</a:t>
            </a:r>
            <a:r>
              <a:rPr lang="en-US" sz="2400" b="1" i="1" baseline="-25000" dirty="0" err="1">
                <a:solidFill>
                  <a:srgbClr val="000090"/>
                </a:solidFill>
              </a:rPr>
              <a:t>eff</a:t>
            </a:r>
            <a:r>
              <a:rPr lang="en-US" sz="2400" b="1" i="1" dirty="0">
                <a:solidFill>
                  <a:srgbClr val="000090"/>
                </a:solidFill>
              </a:rPr>
              <a:t>, </a:t>
            </a:r>
            <a:r>
              <a:rPr lang="en-US" sz="2400" dirty="0"/>
              <a:t>is the pull exerted on a specific electron by the nucleus, taking into account any electron–electron repulsions.</a:t>
            </a:r>
          </a:p>
          <a:p>
            <a:pPr>
              <a:buClr>
                <a:schemeClr val="tx1"/>
              </a:buClr>
              <a:buFont typeface="Arial"/>
              <a:buChar char="•"/>
            </a:pPr>
            <a:endParaRPr lang="en-US" sz="2400" b="1" i="1" dirty="0">
              <a:solidFill>
                <a:srgbClr val="000090"/>
              </a:solidFill>
              <a:cs typeface="MS PGothic" pitchFamily="34" charset="-128"/>
            </a:endParaRPr>
          </a:p>
          <a:p>
            <a:pPr>
              <a:buClr>
                <a:schemeClr val="tx1"/>
              </a:buClr>
              <a:buFont typeface="Arial"/>
              <a:buChar char="•"/>
            </a:pPr>
            <a:r>
              <a:rPr lang="en-US" sz="2400" b="1" i="1" dirty="0">
                <a:solidFill>
                  <a:srgbClr val="000090"/>
                </a:solidFill>
                <a:cs typeface="MS PGothic" pitchFamily="34" charset="-128"/>
              </a:rPr>
              <a:t> </a:t>
            </a:r>
            <a:r>
              <a:rPr lang="en-US" sz="2400" dirty="0"/>
              <a:t>For hydrogen, there is only one electron and so the nuclear charge (</a:t>
            </a:r>
            <a:r>
              <a:rPr lang="en-US" sz="2400" i="1" dirty="0"/>
              <a:t>Z</a:t>
            </a:r>
            <a:r>
              <a:rPr lang="en-US" sz="2400" dirty="0"/>
              <a:t>) and the effective nuclear charge (</a:t>
            </a:r>
            <a:r>
              <a:rPr lang="en-US" sz="2400" i="1" dirty="0" err="1"/>
              <a:t>Z</a:t>
            </a:r>
            <a:r>
              <a:rPr lang="en-US" sz="2400" baseline="-25000" dirty="0" err="1"/>
              <a:t>eff</a:t>
            </a:r>
            <a:r>
              <a:rPr lang="en-US" sz="2400" dirty="0"/>
              <a:t>) are equal. </a:t>
            </a:r>
          </a:p>
          <a:p>
            <a:pPr>
              <a:buClr>
                <a:schemeClr val="tx1"/>
              </a:buClr>
              <a:buFont typeface="Arial"/>
              <a:buChar char="•"/>
            </a:pPr>
            <a:endParaRPr lang="en-US" sz="2400" dirty="0"/>
          </a:p>
          <a:p>
            <a:pPr>
              <a:buClr>
                <a:schemeClr val="tx1"/>
              </a:buClr>
              <a:buFont typeface="Arial"/>
              <a:buChar char="•"/>
            </a:pPr>
            <a:r>
              <a:rPr lang="en-US" sz="2400" dirty="0"/>
              <a:t> For all other atoms, the electron of interest are partially </a:t>
            </a:r>
            <a:r>
              <a:rPr lang="en-US" sz="2400" b="1" i="1" dirty="0">
                <a:solidFill>
                  <a:srgbClr val="000090"/>
                </a:solidFill>
              </a:rPr>
              <a:t>shielded</a:t>
            </a:r>
            <a:r>
              <a:rPr lang="en-US" sz="2400" dirty="0"/>
              <a:t> from the pull of the nucleus by the other </a:t>
            </a:r>
            <a:r>
              <a:rPr lang="en-US" sz="2400" dirty="0" err="1"/>
              <a:t>electron(s</a:t>
            </a:r>
            <a:r>
              <a:rPr lang="en-US" sz="2400" dirty="0"/>
              <a:t>) present. </a:t>
            </a:r>
            <a:endParaRPr lang="en-US" sz="2400" b="1" i="1" dirty="0">
              <a:solidFill>
                <a:srgbClr val="00009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599663"/>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77671" y="494296"/>
            <a:ext cx="6553200" cy="508000"/>
          </a:xfrm>
        </p:spPr>
        <p:txBody>
          <a:bodyPr>
            <a:noAutofit/>
          </a:bodyPr>
          <a:lstStyle/>
          <a:p>
            <a:pPr eaLnBrk="1" hangingPunct="1"/>
            <a:r>
              <a:rPr lang="en-US" sz="3200" b="1" dirty="0">
                <a:solidFill>
                  <a:srgbClr val="000090"/>
                </a:solidFill>
                <a:latin typeface="Arial" pitchFamily="-110" charset="0"/>
              </a:rPr>
              <a:t>Effective nuclear charge</a:t>
            </a:r>
          </a:p>
        </p:txBody>
      </p:sp>
      <p:sp>
        <p:nvSpPr>
          <p:cNvPr id="22530" name="Rectangle 3"/>
          <p:cNvSpPr>
            <a:spLocks noGrp="1" noChangeArrowheads="1"/>
          </p:cNvSpPr>
          <p:nvPr>
            <p:ph idx="1"/>
          </p:nvPr>
        </p:nvSpPr>
        <p:spPr>
          <a:xfrm>
            <a:off x="477671" y="1393206"/>
            <a:ext cx="11436824" cy="4972565"/>
          </a:xfrm>
        </p:spPr>
        <p:txBody>
          <a:bodyPr>
            <a:normAutofit/>
          </a:bodyPr>
          <a:lstStyle/>
          <a:p>
            <a:pPr>
              <a:buClr>
                <a:schemeClr val="tx1"/>
              </a:buClr>
              <a:buFont typeface="Arial"/>
              <a:buChar char="•"/>
            </a:pPr>
            <a:endParaRPr lang="en-US" sz="2400" b="1" dirty="0">
              <a:latin typeface="Arial" pitchFamily="-110" charset="0"/>
            </a:endParaRPr>
          </a:p>
          <a:p>
            <a:pPr algn="just">
              <a:buClr>
                <a:schemeClr val="tx1"/>
              </a:buClr>
              <a:buFont typeface="Arial"/>
              <a:buChar char="•"/>
            </a:pPr>
            <a:r>
              <a:rPr lang="en-US" sz="2400" dirty="0"/>
              <a:t> Core electrons are adept at shielding, while electrons in the same valence shell do not block the nuclear attraction experienced by each other as efficiently. </a:t>
            </a:r>
          </a:p>
          <a:p>
            <a:pPr algn="just">
              <a:buClr>
                <a:schemeClr val="tx1"/>
              </a:buClr>
              <a:buFont typeface="Arial"/>
              <a:buChar char="•"/>
            </a:pPr>
            <a:endParaRPr lang="en-US" sz="2400" b="1" i="1" dirty="0">
              <a:solidFill>
                <a:srgbClr val="000090"/>
              </a:solidFill>
              <a:cs typeface="MS PGothic" pitchFamily="34" charset="-128"/>
            </a:endParaRPr>
          </a:p>
          <a:p>
            <a:pPr algn="just">
              <a:buClr>
                <a:schemeClr val="tx1"/>
              </a:buClr>
              <a:buFont typeface="Arial"/>
              <a:buChar char="•"/>
            </a:pPr>
            <a:r>
              <a:rPr lang="en-US" sz="2400" b="1" i="1" dirty="0">
                <a:solidFill>
                  <a:srgbClr val="000090"/>
                </a:solidFill>
                <a:cs typeface="MS PGothic" pitchFamily="34" charset="-128"/>
              </a:rPr>
              <a:t> </a:t>
            </a:r>
            <a:r>
              <a:rPr lang="en-US" sz="2400" dirty="0"/>
              <a:t>Each time we move from one element to the next across a period, </a:t>
            </a:r>
            <a:r>
              <a:rPr lang="en-US" sz="2400" i="1" dirty="0"/>
              <a:t>Z</a:t>
            </a:r>
            <a:r>
              <a:rPr lang="en-US" sz="2400" dirty="0"/>
              <a:t> increases by one, but the shielding increases only slightly due to </a:t>
            </a:r>
            <a:r>
              <a:rPr lang="en-US" sz="2400" dirty="0" smtClean="0"/>
              <a:t>electrons, </a:t>
            </a:r>
            <a:r>
              <a:rPr lang="en-US" sz="2400" dirty="0"/>
              <a:t>being added only to the valence shell.</a:t>
            </a:r>
          </a:p>
          <a:p>
            <a:pPr algn="just">
              <a:buClr>
                <a:schemeClr val="tx1"/>
              </a:buClr>
              <a:buFont typeface="Arial"/>
              <a:buChar char="•"/>
            </a:pPr>
            <a:endParaRPr lang="en-US" sz="2400" i="1" dirty="0"/>
          </a:p>
          <a:p>
            <a:pPr algn="just">
              <a:buClr>
                <a:schemeClr val="tx1"/>
              </a:buClr>
              <a:buFont typeface="Arial"/>
              <a:buChar char="•"/>
            </a:pPr>
            <a:r>
              <a:rPr lang="en-US" sz="2400" i="1" dirty="0"/>
              <a:t> </a:t>
            </a:r>
            <a:r>
              <a:rPr lang="en-US" sz="2400" b="1" i="1" dirty="0" err="1">
                <a:solidFill>
                  <a:srgbClr val="000090"/>
                </a:solidFill>
              </a:rPr>
              <a:t>Z</a:t>
            </a:r>
            <a:r>
              <a:rPr lang="en-US" sz="2400" b="1" i="1" baseline="-25000" dirty="0" err="1">
                <a:solidFill>
                  <a:srgbClr val="000090"/>
                </a:solidFill>
              </a:rPr>
              <a:t>eff</a:t>
            </a:r>
            <a:r>
              <a:rPr lang="en-US" sz="2400" b="1" i="1" dirty="0">
                <a:solidFill>
                  <a:srgbClr val="000090"/>
                </a:solidFill>
              </a:rPr>
              <a:t> increases as we move from left to right across a period. </a:t>
            </a:r>
          </a:p>
          <a:p>
            <a:pPr>
              <a:buClr>
                <a:schemeClr val="tx1"/>
              </a:buClr>
            </a:pPr>
            <a:endParaRPr lang="en-US" sz="2400" b="1" i="1" dirty="0">
              <a:solidFill>
                <a:srgbClr val="00009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57669" y="270036"/>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55194" y="563955"/>
            <a:ext cx="6553200" cy="508000"/>
          </a:xfrm>
        </p:spPr>
        <p:txBody>
          <a:bodyPr>
            <a:noAutofit/>
          </a:bodyPr>
          <a:lstStyle/>
          <a:p>
            <a:pPr eaLnBrk="1" hangingPunct="1"/>
            <a:r>
              <a:rPr lang="en-US" sz="3200" b="1" dirty="0">
                <a:solidFill>
                  <a:srgbClr val="000090"/>
                </a:solidFill>
                <a:latin typeface="Arial" pitchFamily="-110" charset="0"/>
              </a:rPr>
              <a:t>Variations in covalent radii</a:t>
            </a:r>
          </a:p>
        </p:txBody>
      </p:sp>
      <p:sp>
        <p:nvSpPr>
          <p:cNvPr id="22530" name="Rectangle 3"/>
          <p:cNvSpPr>
            <a:spLocks noGrp="1" noChangeArrowheads="1"/>
          </p:cNvSpPr>
          <p:nvPr>
            <p:ph idx="1"/>
          </p:nvPr>
        </p:nvSpPr>
        <p:spPr>
          <a:xfrm>
            <a:off x="382137" y="1839529"/>
            <a:ext cx="11245756" cy="4029008"/>
          </a:xfrm>
        </p:spPr>
        <p:txBody>
          <a:bodyPr>
            <a:normAutofit/>
          </a:bodyPr>
          <a:lstStyle/>
          <a:p>
            <a:pPr>
              <a:buClr>
                <a:schemeClr val="tx1"/>
              </a:buClr>
            </a:pPr>
            <a:endParaRPr lang="en-US" sz="2400" dirty="0">
              <a:solidFill>
                <a:srgbClr val="000000"/>
              </a:solidFill>
              <a:cs typeface="MS PGothic" pitchFamily="34" charset="-128"/>
            </a:endParaRPr>
          </a:p>
          <a:p>
            <a:pPr>
              <a:buClr>
                <a:schemeClr val="tx1"/>
              </a:buClr>
              <a:buFont typeface="Arial"/>
              <a:buChar char="•"/>
            </a:pPr>
            <a:r>
              <a:rPr lang="en-US" sz="2400" b="1" i="1" dirty="0">
                <a:solidFill>
                  <a:srgbClr val="000090"/>
                </a:solidFill>
                <a:cs typeface="MS PGothic" pitchFamily="34" charset="-128"/>
              </a:rPr>
              <a:t> Across a period:</a:t>
            </a:r>
          </a:p>
          <a:p>
            <a:pPr lvl="1">
              <a:buClr>
                <a:schemeClr val="tx1"/>
              </a:buClr>
              <a:buFont typeface="Arial"/>
              <a:buChar char="•"/>
            </a:pPr>
            <a:r>
              <a:rPr lang="en-US" sz="2400" dirty="0"/>
              <a:t>A stronger pull (higher effective nuclear charge) is experienced by the outermost electrons, drawing them closer to the nucleus. </a:t>
            </a:r>
          </a:p>
          <a:p>
            <a:pPr lvl="1">
              <a:buClr>
                <a:schemeClr val="tx1"/>
              </a:buClr>
              <a:buNone/>
            </a:pPr>
            <a:endParaRPr lang="en-US" sz="2400" dirty="0"/>
          </a:p>
          <a:p>
            <a:pPr lvl="1">
              <a:buClr>
                <a:schemeClr val="tx1"/>
              </a:buClr>
              <a:buFont typeface="Arial"/>
              <a:buChar char="•"/>
            </a:pPr>
            <a:r>
              <a:rPr lang="en-US" sz="2400" b="1" i="1" dirty="0">
                <a:solidFill>
                  <a:srgbClr val="000090"/>
                </a:solidFill>
              </a:rPr>
              <a:t>The size of the atom (and its covalent radius) decreases across a period. </a:t>
            </a:r>
            <a:endParaRPr lang="en-US" sz="2400" b="1" i="1" dirty="0">
              <a:solidFill>
                <a:srgbClr val="00009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12260" y="622150"/>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241327"/>
            <a:ext cx="2829636" cy="659535"/>
          </a:xfrm>
        </p:spPr>
        <p:txBody>
          <a:bodyPr/>
          <a:lstStyle/>
          <a:p>
            <a:r>
              <a:rPr lang="en-US" dirty="0"/>
              <a:t>Figure </a:t>
            </a:r>
            <a:r>
              <a:rPr lang="en-US" dirty="0" smtClean="0"/>
              <a:t>6.31(b)</a:t>
            </a:r>
            <a:endParaRPr lang="en-US" dirty="0"/>
          </a:p>
        </p:txBody>
      </p:sp>
      <p:pic>
        <p:nvPicPr>
          <p:cNvPr id="2" name="Picture Placeholder 1" descr="CNX_Chem_06_05_CovalradiT.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77" t="34286" r="-3077"/>
          <a:stretch>
            <a:fillRect/>
          </a:stretch>
        </p:blipFill>
        <p:spPr>
          <a:xfrm>
            <a:off x="1446664" y="914070"/>
            <a:ext cx="9255052" cy="4627514"/>
          </a:xfrm>
        </p:spPr>
      </p:pic>
      <p:sp>
        <p:nvSpPr>
          <p:cNvPr id="7" name="Text Placeholder 6"/>
          <p:cNvSpPr>
            <a:spLocks noGrp="1"/>
          </p:cNvSpPr>
          <p:nvPr>
            <p:ph type="body" sz="quarter" idx="14"/>
          </p:nvPr>
        </p:nvSpPr>
        <p:spPr>
          <a:xfrm>
            <a:off x="750628" y="5651288"/>
            <a:ext cx="11013742" cy="858694"/>
          </a:xfrm>
        </p:spPr>
        <p:txBody>
          <a:bodyPr>
            <a:normAutofit/>
          </a:bodyPr>
          <a:lstStyle/>
          <a:p>
            <a:pPr marL="342900" indent="-342900">
              <a:buAutoNum type="alphaLcParenBoth"/>
            </a:pPr>
            <a:r>
              <a:rPr lang="en-US" dirty="0" smtClean="0"/>
              <a:t>Covalent </a:t>
            </a:r>
            <a:r>
              <a:rPr lang="en-US" dirty="0"/>
              <a:t>radii of the elements are shown to scale. The general trend </a:t>
            </a:r>
            <a:r>
              <a:rPr lang="en-US" dirty="0" smtClean="0"/>
              <a:t>is, </a:t>
            </a:r>
            <a:r>
              <a:rPr lang="en-US" dirty="0"/>
              <a:t>that radii </a:t>
            </a:r>
            <a:r>
              <a:rPr lang="en-US" dirty="0" smtClean="0"/>
              <a:t>increase down </a:t>
            </a:r>
            <a:r>
              <a:rPr lang="en-US" dirty="0"/>
              <a:t>a group and decrease across a period.</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1" y="350617"/>
            <a:ext cx="1226434" cy="833592"/>
          </a:xfrm>
          <a:prstGeom prst="rect">
            <a:avLst/>
          </a:prstGeom>
        </p:spPr>
      </p:pic>
      <p:sp>
        <p:nvSpPr>
          <p:cNvPr id="8" name="TextBox 7"/>
          <p:cNvSpPr txBox="1"/>
          <p:nvPr/>
        </p:nvSpPr>
        <p:spPr>
          <a:xfrm>
            <a:off x="-866588" y="534894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4049961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6782" y="314987"/>
            <a:ext cx="2201839" cy="659535"/>
          </a:xfrm>
        </p:spPr>
        <p:txBody>
          <a:bodyPr/>
          <a:lstStyle/>
          <a:p>
            <a:r>
              <a:rPr lang="en-US" dirty="0"/>
              <a:t>Figure </a:t>
            </a:r>
            <a:r>
              <a:rPr lang="en-US" dirty="0" smtClean="0"/>
              <a:t>6.32</a:t>
            </a:r>
            <a:endParaRPr lang="en-US" dirty="0"/>
          </a:p>
        </p:txBody>
      </p:sp>
      <p:pic>
        <p:nvPicPr>
          <p:cNvPr id="2" name="Picture Placeholder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2538621" y="60122"/>
            <a:ext cx="7369654" cy="5419531"/>
          </a:xfrm>
        </p:spPr>
      </p:pic>
      <p:sp>
        <p:nvSpPr>
          <p:cNvPr id="7" name="Text Placeholder 6"/>
          <p:cNvSpPr>
            <a:spLocks noGrp="1"/>
          </p:cNvSpPr>
          <p:nvPr>
            <p:ph type="body" sz="quarter" idx="14"/>
          </p:nvPr>
        </p:nvSpPr>
        <p:spPr>
          <a:xfrm>
            <a:off x="336783" y="5479653"/>
            <a:ext cx="11632304" cy="1207750"/>
          </a:xfrm>
        </p:spPr>
        <p:txBody>
          <a:bodyPr>
            <a:noAutofit/>
          </a:bodyPr>
          <a:lstStyle/>
          <a:p>
            <a:pPr algn="just"/>
            <a:r>
              <a:rPr lang="en-US" sz="2400" dirty="0"/>
              <a:t>Within each period, the trend in atomic radius decreases as </a:t>
            </a:r>
            <a:r>
              <a:rPr lang="en-US" sz="2400" i="1" dirty="0"/>
              <a:t>Z </a:t>
            </a:r>
            <a:r>
              <a:rPr lang="en-US" sz="2400" dirty="0"/>
              <a:t>increases; for example, from K to Kr. Within each group (e.g., the alkali metals shown in purple), the trend is that atomic radius increases as </a:t>
            </a:r>
            <a:r>
              <a:rPr lang="en-US" sz="2400" i="1" dirty="0"/>
              <a:t>Z </a:t>
            </a:r>
            <a:r>
              <a:rPr lang="en-US" sz="2400" dirty="0"/>
              <a:t>increases.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94398" y="227958"/>
            <a:ext cx="1226434" cy="833592"/>
          </a:xfrm>
          <a:prstGeom prst="rect">
            <a:avLst/>
          </a:prstGeom>
        </p:spPr>
      </p:pic>
    </p:spTree>
    <p:extLst>
      <p:ext uri="{BB962C8B-B14F-4D97-AF65-F5344CB8AC3E}">
        <p14:creationId xmlns:p14="http://schemas.microsoft.com/office/powerpoint/2010/main" val="478613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75933" y="379835"/>
            <a:ext cx="2972651" cy="508000"/>
          </a:xfrm>
        </p:spPr>
        <p:txBody>
          <a:bodyPr>
            <a:noAutofit/>
          </a:bodyPr>
          <a:lstStyle/>
          <a:p>
            <a:pPr eaLnBrk="1" hangingPunct="1"/>
            <a:r>
              <a:rPr lang="en-US" sz="3200" b="1" dirty="0">
                <a:solidFill>
                  <a:srgbClr val="000090"/>
                </a:solidFill>
                <a:latin typeface="Arial" pitchFamily="-110" charset="0"/>
              </a:rPr>
              <a:t>frequency</a:t>
            </a:r>
          </a:p>
        </p:txBody>
      </p:sp>
      <p:sp>
        <p:nvSpPr>
          <p:cNvPr id="22530" name="Rectangle 3"/>
          <p:cNvSpPr>
            <a:spLocks noGrp="1" noChangeArrowheads="1"/>
          </p:cNvSpPr>
          <p:nvPr>
            <p:ph idx="1"/>
          </p:nvPr>
        </p:nvSpPr>
        <p:spPr>
          <a:xfrm>
            <a:off x="408214" y="1087942"/>
            <a:ext cx="11299372" cy="4255156"/>
          </a:xfrm>
        </p:spPr>
        <p:txBody>
          <a:bodyPr>
            <a:normAutofit/>
          </a:bodyPr>
          <a:lstStyle/>
          <a:p>
            <a:pPr>
              <a:buClrTx/>
              <a:buFont typeface="Arial"/>
              <a:buChar char="•"/>
            </a:pPr>
            <a:endParaRPr lang="en-US" sz="2400" b="1" dirty="0">
              <a:latin typeface="Arial" pitchFamily="-110" charset="0"/>
            </a:endParaRPr>
          </a:p>
          <a:p>
            <a:pPr algn="just">
              <a:buClr>
                <a:schemeClr val="tx1"/>
              </a:buClr>
              <a:buFont typeface="Arial"/>
              <a:buChar char="•"/>
            </a:pPr>
            <a:r>
              <a:rPr lang="en-US" sz="2400" dirty="0"/>
              <a:t> </a:t>
            </a:r>
            <a:r>
              <a:rPr lang="en-US" sz="2800" dirty="0"/>
              <a:t>The unit for frequency, expressed as cycles per second   (s</a:t>
            </a:r>
            <a:r>
              <a:rPr lang="en-US" sz="2800" baseline="30000" dirty="0"/>
              <a:t>−1</a:t>
            </a:r>
            <a:r>
              <a:rPr lang="en-US" sz="2800" dirty="0"/>
              <a:t>), is the </a:t>
            </a:r>
            <a:r>
              <a:rPr lang="en-US" sz="2800" b="1" i="1" dirty="0">
                <a:solidFill>
                  <a:srgbClr val="000090"/>
                </a:solidFill>
              </a:rPr>
              <a:t>hertz (Hz). </a:t>
            </a:r>
          </a:p>
          <a:p>
            <a:pPr algn="just">
              <a:buClr>
                <a:schemeClr val="tx1"/>
              </a:buClr>
            </a:pPr>
            <a:endParaRPr lang="en-US" sz="2800" dirty="0"/>
          </a:p>
          <a:p>
            <a:pPr algn="just">
              <a:buClr>
                <a:schemeClr val="tx1"/>
              </a:buClr>
              <a:buFont typeface="Arial"/>
              <a:buChar char="•"/>
            </a:pPr>
            <a:r>
              <a:rPr lang="en-US" sz="2800" dirty="0"/>
              <a:t> Common multiples of the hertz are often used.</a:t>
            </a:r>
          </a:p>
          <a:p>
            <a:pPr lvl="1" algn="just">
              <a:buClr>
                <a:schemeClr val="tx1"/>
              </a:buClr>
              <a:buFont typeface="Arial"/>
              <a:buChar char="•"/>
            </a:pPr>
            <a:r>
              <a:rPr lang="en-US" sz="2800" dirty="0"/>
              <a:t>Megahertz, (1 MHz = 1 × 10</a:t>
            </a:r>
            <a:r>
              <a:rPr lang="en-US" sz="2800" baseline="30000" dirty="0"/>
              <a:t>6</a:t>
            </a:r>
            <a:r>
              <a:rPr lang="en-US" sz="2800" dirty="0"/>
              <a:t> Hz) </a:t>
            </a:r>
          </a:p>
          <a:p>
            <a:pPr lvl="1" algn="just">
              <a:buClr>
                <a:schemeClr val="tx1"/>
              </a:buClr>
              <a:buFont typeface="Arial"/>
              <a:buChar char="•"/>
            </a:pPr>
            <a:r>
              <a:rPr lang="en-US" sz="2800" dirty="0"/>
              <a:t>Gigahertz (1 GHz = 1 × 10</a:t>
            </a:r>
            <a:r>
              <a:rPr lang="en-US" sz="2800" baseline="30000" dirty="0"/>
              <a:t>9</a:t>
            </a:r>
            <a:r>
              <a:rPr lang="en-US" sz="2800" dirty="0"/>
              <a:t> Hz)</a:t>
            </a:r>
            <a:endParaRPr lang="en-US" sz="2800" dirty="0">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81152" y="47103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14149" y="428442"/>
            <a:ext cx="6553200" cy="508000"/>
          </a:xfrm>
        </p:spPr>
        <p:txBody>
          <a:bodyPr>
            <a:noAutofit/>
          </a:bodyPr>
          <a:lstStyle/>
          <a:p>
            <a:pPr eaLnBrk="1" hangingPunct="1"/>
            <a:r>
              <a:rPr lang="en-US" sz="3200" b="1" dirty="0">
                <a:solidFill>
                  <a:srgbClr val="000090"/>
                </a:solidFill>
                <a:latin typeface="Arial" pitchFamily="-110" charset="0"/>
              </a:rPr>
              <a:t>Variations in ionic radii </a:t>
            </a:r>
          </a:p>
        </p:txBody>
      </p:sp>
      <p:sp>
        <p:nvSpPr>
          <p:cNvPr id="22530" name="Rectangle 3"/>
          <p:cNvSpPr>
            <a:spLocks noGrp="1" noChangeArrowheads="1"/>
          </p:cNvSpPr>
          <p:nvPr>
            <p:ph idx="1"/>
          </p:nvPr>
        </p:nvSpPr>
        <p:spPr>
          <a:xfrm>
            <a:off x="614149" y="959836"/>
            <a:ext cx="11177517" cy="5094516"/>
          </a:xfrm>
        </p:spPr>
        <p:txBody>
          <a:bodyPr>
            <a:normAutofit/>
          </a:bodyPr>
          <a:lstStyle/>
          <a:p>
            <a:pPr>
              <a:buClr>
                <a:schemeClr val="tx1"/>
              </a:buClr>
              <a:buFont typeface="Arial"/>
              <a:buChar char="•"/>
            </a:pPr>
            <a:endParaRPr lang="en-US" sz="2400" b="1" dirty="0">
              <a:latin typeface="Arial" pitchFamily="-110" charset="0"/>
            </a:endParaRPr>
          </a:p>
          <a:p>
            <a:pPr algn="just">
              <a:buClr>
                <a:schemeClr val="tx1"/>
              </a:buClr>
              <a:buFont typeface="Arial"/>
              <a:buChar char="•"/>
            </a:pPr>
            <a:r>
              <a:rPr lang="en-US" sz="2400" b="1" i="1" dirty="0">
                <a:solidFill>
                  <a:srgbClr val="000090"/>
                </a:solidFill>
              </a:rPr>
              <a:t> Ionic radius </a:t>
            </a:r>
            <a:r>
              <a:rPr lang="en-US" sz="2400" dirty="0"/>
              <a:t>is the measure used to describe the size of an ion. </a:t>
            </a:r>
          </a:p>
          <a:p>
            <a:pPr algn="just">
              <a:buClr>
                <a:schemeClr val="tx1"/>
              </a:buClr>
              <a:buFont typeface="Arial"/>
              <a:buChar char="•"/>
            </a:pPr>
            <a:endParaRPr lang="en-US" sz="2400" dirty="0"/>
          </a:p>
          <a:p>
            <a:pPr algn="just">
              <a:buClr>
                <a:schemeClr val="tx1"/>
              </a:buClr>
              <a:buFont typeface="Arial"/>
              <a:buChar char="•"/>
            </a:pPr>
            <a:r>
              <a:rPr lang="en-US" sz="2400" dirty="0"/>
              <a:t> A </a:t>
            </a:r>
            <a:r>
              <a:rPr lang="en-US" sz="2400" dirty="0" err="1"/>
              <a:t>cation</a:t>
            </a:r>
            <a:r>
              <a:rPr lang="en-US" sz="2400" dirty="0"/>
              <a:t> always has fewer electrons and the same number of protons as the parent atom.</a:t>
            </a:r>
          </a:p>
          <a:p>
            <a:pPr algn="just">
              <a:buClr>
                <a:schemeClr val="tx1"/>
              </a:buClr>
            </a:pPr>
            <a:endParaRPr lang="en-US" sz="2400" b="1" i="1" dirty="0">
              <a:solidFill>
                <a:srgbClr val="000090"/>
              </a:solidFill>
              <a:cs typeface="MS PGothic" pitchFamily="34" charset="-128"/>
            </a:endParaRPr>
          </a:p>
          <a:p>
            <a:pPr algn="just">
              <a:buClr>
                <a:schemeClr val="tx1"/>
              </a:buClr>
              <a:buFont typeface="Arial"/>
              <a:buChar char="•"/>
            </a:pPr>
            <a:r>
              <a:rPr lang="en-US" sz="2400" b="1" i="1" dirty="0">
                <a:solidFill>
                  <a:srgbClr val="000090"/>
                </a:solidFill>
                <a:cs typeface="MS PGothic" pitchFamily="34" charset="-128"/>
              </a:rPr>
              <a:t> </a:t>
            </a:r>
            <a:r>
              <a:rPr lang="en-US" sz="2400" dirty="0"/>
              <a:t>As electrons are removed from the outer valence shell, the remaining electrons experience a greater </a:t>
            </a:r>
            <a:r>
              <a:rPr lang="en-US" sz="2400" i="1" dirty="0" err="1"/>
              <a:t>Z</a:t>
            </a:r>
            <a:r>
              <a:rPr lang="en-US" sz="2400" baseline="-25000" dirty="0" err="1"/>
              <a:t>eff</a:t>
            </a:r>
            <a:r>
              <a:rPr lang="en-US" sz="2400" baseline="-25000" dirty="0"/>
              <a:t> </a:t>
            </a:r>
            <a:r>
              <a:rPr lang="en-US" sz="2400" dirty="0"/>
              <a:t>charge and are drawn even closer to the nucleus.</a:t>
            </a:r>
          </a:p>
          <a:p>
            <a:pPr algn="just">
              <a:buClr>
                <a:schemeClr val="tx1"/>
              </a:buClr>
              <a:buFont typeface="Arial"/>
              <a:buChar char="•"/>
            </a:pPr>
            <a:endParaRPr lang="en-US" sz="2400" dirty="0"/>
          </a:p>
          <a:p>
            <a:pPr algn="just">
              <a:buClr>
                <a:schemeClr val="tx1"/>
              </a:buClr>
              <a:buFont typeface="Arial"/>
              <a:buChar char="•"/>
            </a:pPr>
            <a:r>
              <a:rPr lang="en-US" sz="2400" b="1" i="1" dirty="0">
                <a:solidFill>
                  <a:srgbClr val="000090"/>
                </a:solidFill>
              </a:rPr>
              <a:t> A </a:t>
            </a:r>
            <a:r>
              <a:rPr lang="en-US" sz="2400" b="1" i="1" dirty="0" err="1">
                <a:solidFill>
                  <a:srgbClr val="000090"/>
                </a:solidFill>
              </a:rPr>
              <a:t>cation</a:t>
            </a:r>
            <a:r>
              <a:rPr lang="en-US" sz="2400" b="1" i="1" dirty="0">
                <a:solidFill>
                  <a:srgbClr val="000090"/>
                </a:solidFill>
              </a:rPr>
              <a:t> is always smaller than the atom from which it is derived.</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65232" y="265646"/>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77672" y="644755"/>
            <a:ext cx="6553200" cy="508000"/>
          </a:xfrm>
        </p:spPr>
        <p:txBody>
          <a:bodyPr>
            <a:noAutofit/>
          </a:bodyPr>
          <a:lstStyle/>
          <a:p>
            <a:pPr eaLnBrk="1" hangingPunct="1"/>
            <a:r>
              <a:rPr lang="en-US" sz="3200" b="1" dirty="0">
                <a:solidFill>
                  <a:srgbClr val="000090"/>
                </a:solidFill>
                <a:latin typeface="Arial" pitchFamily="-110" charset="0"/>
              </a:rPr>
              <a:t>Variations in ionic radii </a:t>
            </a:r>
          </a:p>
        </p:txBody>
      </p:sp>
      <p:sp>
        <p:nvSpPr>
          <p:cNvPr id="22530" name="Rectangle 3"/>
          <p:cNvSpPr>
            <a:spLocks noGrp="1" noChangeArrowheads="1"/>
          </p:cNvSpPr>
          <p:nvPr>
            <p:ph idx="1"/>
          </p:nvPr>
        </p:nvSpPr>
        <p:spPr>
          <a:xfrm>
            <a:off x="477672" y="1342631"/>
            <a:ext cx="11464119" cy="4798861"/>
          </a:xfrm>
        </p:spPr>
        <p:txBody>
          <a:bodyPr>
            <a:normAutofit/>
          </a:bodyPr>
          <a:lstStyle/>
          <a:p>
            <a:pPr>
              <a:buClr>
                <a:schemeClr val="tx1"/>
              </a:buClr>
            </a:pPr>
            <a:endParaRPr lang="en-US" sz="2400" dirty="0"/>
          </a:p>
          <a:p>
            <a:pPr algn="just">
              <a:buClr>
                <a:schemeClr val="tx1"/>
              </a:buClr>
              <a:buFont typeface="Arial"/>
              <a:buChar char="•"/>
            </a:pPr>
            <a:r>
              <a:rPr lang="en-US" sz="2400" dirty="0"/>
              <a:t> An anion always has more electrons and the same number of protons as the parent atom.</a:t>
            </a:r>
          </a:p>
          <a:p>
            <a:pPr algn="just">
              <a:buClr>
                <a:schemeClr val="tx1"/>
              </a:buClr>
              <a:buFont typeface="Arial"/>
              <a:buChar char="•"/>
            </a:pPr>
            <a:endParaRPr lang="en-US" sz="2400" dirty="0"/>
          </a:p>
          <a:p>
            <a:pPr algn="just">
              <a:buClr>
                <a:schemeClr val="tx1"/>
              </a:buClr>
              <a:buFont typeface="Arial"/>
              <a:buChar char="•"/>
            </a:pPr>
            <a:r>
              <a:rPr lang="en-US" sz="2400" dirty="0"/>
              <a:t> This results in a greater repulsion among the electrons and a decrease in </a:t>
            </a:r>
            <a:r>
              <a:rPr lang="en-US" sz="2400" i="1" dirty="0" err="1"/>
              <a:t>Z</a:t>
            </a:r>
            <a:r>
              <a:rPr lang="en-US" sz="2400" baseline="-25000" dirty="0" err="1"/>
              <a:t>eff</a:t>
            </a:r>
            <a:r>
              <a:rPr lang="en-US" sz="2400" dirty="0"/>
              <a:t>. </a:t>
            </a:r>
          </a:p>
          <a:p>
            <a:pPr algn="just">
              <a:buClr>
                <a:schemeClr val="tx1"/>
              </a:buClr>
              <a:buFont typeface="Arial"/>
              <a:buChar char="•"/>
            </a:pPr>
            <a:endParaRPr lang="en-US" sz="2400" dirty="0"/>
          </a:p>
          <a:p>
            <a:pPr algn="just">
              <a:buClr>
                <a:schemeClr val="tx1"/>
              </a:buClr>
              <a:buFont typeface="Arial"/>
              <a:buChar char="•"/>
            </a:pPr>
            <a:r>
              <a:rPr lang="en-US" sz="2400" dirty="0"/>
              <a:t> This causes the valence electrons to be farther from the nucleus. </a:t>
            </a:r>
          </a:p>
          <a:p>
            <a:pPr algn="just">
              <a:buClr>
                <a:schemeClr val="tx1"/>
              </a:buClr>
              <a:buFont typeface="Arial"/>
              <a:buChar char="•"/>
            </a:pPr>
            <a:endParaRPr lang="en-US" sz="2400" dirty="0"/>
          </a:p>
          <a:p>
            <a:pPr algn="just">
              <a:buClr>
                <a:schemeClr val="tx1"/>
              </a:buClr>
              <a:buFont typeface="Arial"/>
              <a:buChar char="•"/>
            </a:pPr>
            <a:r>
              <a:rPr lang="en-US" sz="2400" b="1" i="1" dirty="0">
                <a:solidFill>
                  <a:srgbClr val="000090"/>
                </a:solidFill>
              </a:rPr>
              <a:t> An anion is always </a:t>
            </a:r>
            <a:r>
              <a:rPr lang="en-US" sz="2400" b="1" i="1" dirty="0" smtClean="0">
                <a:solidFill>
                  <a:srgbClr val="000090"/>
                </a:solidFill>
              </a:rPr>
              <a:t>larger, </a:t>
            </a:r>
            <a:r>
              <a:rPr lang="en-US" sz="2400" b="1" i="1" dirty="0">
                <a:solidFill>
                  <a:srgbClr val="000090"/>
                </a:solidFill>
              </a:rPr>
              <a:t>than the atom from which it is derived.</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84965" y="644755"/>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241327"/>
            <a:ext cx="2351964" cy="659535"/>
          </a:xfrm>
        </p:spPr>
        <p:txBody>
          <a:bodyPr/>
          <a:lstStyle/>
          <a:p>
            <a:r>
              <a:rPr lang="en-US" dirty="0"/>
              <a:t>Figure </a:t>
            </a:r>
            <a:r>
              <a:rPr lang="en-US" dirty="0" smtClean="0"/>
              <a:t>6.33</a:t>
            </a:r>
            <a:endParaRPr lang="en-US" dirty="0"/>
          </a:p>
        </p:txBody>
      </p:sp>
      <p:pic>
        <p:nvPicPr>
          <p:cNvPr id="2" name="Picture Placeholder 1" descr="CNX_Chem_06_05_Ionradii.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385" t="-105034" r="15385" b="-105034"/>
          <a:stretch>
            <a:fillRect/>
          </a:stretch>
        </p:blipFill>
        <p:spPr>
          <a:xfrm>
            <a:off x="2207017" y="484066"/>
            <a:ext cx="7905346" cy="4956769"/>
          </a:xfrm>
        </p:spPr>
      </p:pic>
      <p:sp>
        <p:nvSpPr>
          <p:cNvPr id="7" name="Text Placeholder 6"/>
          <p:cNvSpPr>
            <a:spLocks noGrp="1"/>
          </p:cNvSpPr>
          <p:nvPr>
            <p:ph type="body" sz="quarter" idx="14"/>
          </p:nvPr>
        </p:nvSpPr>
        <p:spPr>
          <a:xfrm>
            <a:off x="272955" y="4808127"/>
            <a:ext cx="11655188" cy="1128649"/>
          </a:xfrm>
        </p:spPr>
        <p:txBody>
          <a:bodyPr>
            <a:noAutofit/>
          </a:bodyPr>
          <a:lstStyle/>
          <a:p>
            <a:r>
              <a:rPr lang="en-US" sz="2400" dirty="0"/>
              <a:t>The radius for a cation is </a:t>
            </a:r>
            <a:r>
              <a:rPr lang="en-US" sz="2400" dirty="0" smtClean="0"/>
              <a:t>smaller, </a:t>
            </a:r>
            <a:r>
              <a:rPr lang="en-US" sz="2400" dirty="0"/>
              <a:t>than the parent atom (Al), due to the lost electrons; the radius for </a:t>
            </a:r>
            <a:r>
              <a:rPr lang="en-US" sz="2400" dirty="0" smtClean="0"/>
              <a:t>an anion </a:t>
            </a:r>
            <a:r>
              <a:rPr lang="en-US" sz="2400" dirty="0"/>
              <a:t>is </a:t>
            </a:r>
            <a:r>
              <a:rPr lang="en-US" sz="2400" dirty="0" smtClean="0"/>
              <a:t>larger, </a:t>
            </a:r>
            <a:r>
              <a:rPr lang="en-US" sz="2400" dirty="0"/>
              <a:t>than the parent (S), due to the gained electrons.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1" y="484066"/>
            <a:ext cx="1226434" cy="833592"/>
          </a:xfrm>
          <a:prstGeom prst="rect">
            <a:avLst/>
          </a:prstGeom>
        </p:spPr>
      </p:pic>
    </p:spTree>
    <p:extLst>
      <p:ext uri="{BB962C8B-B14F-4D97-AF65-F5344CB8AC3E}">
        <p14:creationId xmlns:p14="http://schemas.microsoft.com/office/powerpoint/2010/main" val="321065325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37080" y="553551"/>
            <a:ext cx="3534669" cy="508000"/>
          </a:xfrm>
        </p:spPr>
        <p:txBody>
          <a:bodyPr>
            <a:noAutofit/>
          </a:bodyPr>
          <a:lstStyle/>
          <a:p>
            <a:pPr eaLnBrk="1" hangingPunct="1"/>
            <a:r>
              <a:rPr lang="en-US" sz="3200" b="1" dirty="0" err="1">
                <a:solidFill>
                  <a:srgbClr val="000090"/>
                </a:solidFill>
                <a:latin typeface="Arial" pitchFamily="-110" charset="0"/>
              </a:rPr>
              <a:t>isoelectronic</a:t>
            </a:r>
            <a:endParaRPr lang="en-US" sz="3200" b="1" dirty="0">
              <a:solidFill>
                <a:srgbClr val="000090"/>
              </a:solidFill>
              <a:latin typeface="Arial" pitchFamily="-110" charset="0"/>
            </a:endParaRPr>
          </a:p>
        </p:txBody>
      </p:sp>
      <p:sp>
        <p:nvSpPr>
          <p:cNvPr id="22530" name="Rectangle 3"/>
          <p:cNvSpPr>
            <a:spLocks noGrp="1" noChangeArrowheads="1"/>
          </p:cNvSpPr>
          <p:nvPr>
            <p:ph idx="1"/>
          </p:nvPr>
        </p:nvSpPr>
        <p:spPr>
          <a:xfrm>
            <a:off x="586854" y="1288041"/>
            <a:ext cx="11095630" cy="5140055"/>
          </a:xfrm>
        </p:spPr>
        <p:txBody>
          <a:bodyPr>
            <a:normAutofit fontScale="92500" lnSpcReduction="10000"/>
          </a:bodyPr>
          <a:lstStyle/>
          <a:p>
            <a:pPr>
              <a:buClr>
                <a:schemeClr val="tx1"/>
              </a:buClr>
            </a:pPr>
            <a:endParaRPr lang="en-US" sz="2400" dirty="0"/>
          </a:p>
          <a:p>
            <a:pPr>
              <a:buClr>
                <a:schemeClr val="tx1"/>
              </a:buClr>
              <a:buFont typeface="Arial"/>
              <a:buChar char="•"/>
            </a:pPr>
            <a:r>
              <a:rPr lang="en-US" sz="2400" dirty="0"/>
              <a:t> Atoms and </a:t>
            </a:r>
            <a:r>
              <a:rPr lang="en-US" sz="2400" dirty="0" smtClean="0"/>
              <a:t>ions, </a:t>
            </a:r>
            <a:r>
              <a:rPr lang="en-US" sz="2400" dirty="0"/>
              <a:t>that have the same electron configuration are said to be </a:t>
            </a:r>
            <a:r>
              <a:rPr lang="en-US" sz="2400" b="1" i="1" dirty="0">
                <a:solidFill>
                  <a:srgbClr val="000090"/>
                </a:solidFill>
              </a:rPr>
              <a:t>isoelectronic</a:t>
            </a:r>
            <a:r>
              <a:rPr lang="en-US" sz="2400" dirty="0"/>
              <a:t>. </a:t>
            </a:r>
          </a:p>
          <a:p>
            <a:pPr>
              <a:buClr>
                <a:schemeClr val="tx1"/>
              </a:buClr>
              <a:buFont typeface="Arial"/>
              <a:buChar char="•"/>
            </a:pPr>
            <a:endParaRPr lang="en-US" sz="2400" dirty="0"/>
          </a:p>
          <a:p>
            <a:pPr>
              <a:buClr>
                <a:schemeClr val="tx1"/>
              </a:buClr>
              <a:buFont typeface="Arial"/>
              <a:buChar char="•"/>
            </a:pPr>
            <a:r>
              <a:rPr lang="en-US" sz="2400" b="1" dirty="0"/>
              <a:t> Examples of </a:t>
            </a:r>
            <a:r>
              <a:rPr lang="en-US" sz="2400" b="1" dirty="0" err="1"/>
              <a:t>isoelectronic</a:t>
            </a:r>
            <a:r>
              <a:rPr lang="en-US" sz="2400" b="1" dirty="0"/>
              <a:t> species:</a:t>
            </a:r>
          </a:p>
          <a:p>
            <a:pPr lvl="1">
              <a:buClr>
                <a:schemeClr val="tx1"/>
              </a:buClr>
              <a:buFont typeface="Arial"/>
              <a:buChar char="•"/>
            </a:pPr>
            <a:r>
              <a:rPr lang="en-US" sz="2400" dirty="0"/>
              <a:t>N</a:t>
            </a:r>
            <a:r>
              <a:rPr lang="en-US" sz="2400" baseline="30000" dirty="0"/>
              <a:t>3–</a:t>
            </a:r>
            <a:r>
              <a:rPr lang="en-US" sz="2400" dirty="0"/>
              <a:t>, O</a:t>
            </a:r>
            <a:r>
              <a:rPr lang="en-US" sz="2400" baseline="30000" dirty="0"/>
              <a:t>2–</a:t>
            </a:r>
            <a:r>
              <a:rPr lang="en-US" sz="2400" dirty="0"/>
              <a:t>, F</a:t>
            </a:r>
            <a:r>
              <a:rPr lang="en-US" sz="2400" baseline="30000" dirty="0"/>
              <a:t>–</a:t>
            </a:r>
            <a:r>
              <a:rPr lang="en-US" sz="2400" dirty="0"/>
              <a:t>, Ne, Na</a:t>
            </a:r>
            <a:r>
              <a:rPr lang="en-US" sz="2400" baseline="30000" dirty="0"/>
              <a:t>+</a:t>
            </a:r>
            <a:r>
              <a:rPr lang="en-US" sz="2400" dirty="0"/>
              <a:t>, Mg</a:t>
            </a:r>
            <a:r>
              <a:rPr lang="en-US" sz="2400" baseline="30000" dirty="0"/>
              <a:t>2+</a:t>
            </a:r>
            <a:r>
              <a:rPr lang="en-US" sz="2400" dirty="0"/>
              <a:t>, and Al</a:t>
            </a:r>
            <a:r>
              <a:rPr lang="en-US" sz="2400" baseline="30000" dirty="0"/>
              <a:t>3+</a:t>
            </a:r>
            <a:r>
              <a:rPr lang="en-US" sz="2400" dirty="0"/>
              <a:t> (1</a:t>
            </a:r>
            <a:r>
              <a:rPr lang="en-US" sz="2400" i="1" dirty="0"/>
              <a:t>s</a:t>
            </a:r>
            <a:r>
              <a:rPr lang="en-US" sz="2400" baseline="30000" dirty="0"/>
              <a:t>2</a:t>
            </a:r>
            <a:r>
              <a:rPr lang="en-US" sz="2400" dirty="0"/>
              <a:t>2</a:t>
            </a:r>
            <a:r>
              <a:rPr lang="en-US" sz="2400" i="1" dirty="0"/>
              <a:t>s</a:t>
            </a:r>
            <a:r>
              <a:rPr lang="en-US" sz="2400" baseline="30000" dirty="0"/>
              <a:t>2</a:t>
            </a:r>
            <a:r>
              <a:rPr lang="en-US" sz="2400" dirty="0"/>
              <a:t>2</a:t>
            </a:r>
            <a:r>
              <a:rPr lang="en-US" sz="2400" i="1" dirty="0"/>
              <a:t>p</a:t>
            </a:r>
            <a:r>
              <a:rPr lang="en-US" sz="2400" baseline="30000" dirty="0"/>
              <a:t>6</a:t>
            </a:r>
            <a:r>
              <a:rPr lang="en-US" sz="2400" dirty="0"/>
              <a:t>). </a:t>
            </a:r>
          </a:p>
          <a:p>
            <a:pPr lvl="1">
              <a:buClr>
                <a:schemeClr val="tx1"/>
              </a:buClr>
              <a:buFont typeface="Arial"/>
              <a:buChar char="•"/>
            </a:pPr>
            <a:r>
              <a:rPr lang="en-US" sz="2400" dirty="0"/>
              <a:t>P</a:t>
            </a:r>
            <a:r>
              <a:rPr lang="en-US" sz="2400" baseline="30000" dirty="0"/>
              <a:t>3–</a:t>
            </a:r>
            <a:r>
              <a:rPr lang="en-US" sz="2400" dirty="0"/>
              <a:t>, S</a:t>
            </a:r>
            <a:r>
              <a:rPr lang="en-US" sz="2400" baseline="30000" dirty="0"/>
              <a:t>2–</a:t>
            </a:r>
            <a:r>
              <a:rPr lang="en-US" sz="2400" dirty="0"/>
              <a:t>, </a:t>
            </a:r>
            <a:r>
              <a:rPr lang="en-US" sz="2400" dirty="0" err="1"/>
              <a:t>Cl</a:t>
            </a:r>
            <a:r>
              <a:rPr lang="en-US" sz="2400" baseline="30000" dirty="0"/>
              <a:t>–</a:t>
            </a:r>
            <a:r>
              <a:rPr lang="en-US" sz="2400" dirty="0"/>
              <a:t>, </a:t>
            </a:r>
            <a:r>
              <a:rPr lang="en-US" sz="2400" dirty="0" err="1"/>
              <a:t>Ar</a:t>
            </a:r>
            <a:r>
              <a:rPr lang="en-US" sz="2400" dirty="0"/>
              <a:t>, K</a:t>
            </a:r>
            <a:r>
              <a:rPr lang="en-US" sz="2400" baseline="30000" dirty="0"/>
              <a:t>+</a:t>
            </a:r>
            <a:r>
              <a:rPr lang="en-US" sz="2400" dirty="0"/>
              <a:t>, Ca</a:t>
            </a:r>
            <a:r>
              <a:rPr lang="en-US" sz="2400" baseline="30000" dirty="0"/>
              <a:t>2+</a:t>
            </a:r>
            <a:r>
              <a:rPr lang="en-US" sz="2400" dirty="0"/>
              <a:t>, and Sc</a:t>
            </a:r>
            <a:r>
              <a:rPr lang="en-US" sz="2400" baseline="30000" dirty="0"/>
              <a:t>3+</a:t>
            </a:r>
            <a:r>
              <a:rPr lang="en-US" sz="2400" dirty="0"/>
              <a:t> ([Ne]3</a:t>
            </a:r>
            <a:r>
              <a:rPr lang="en-US" sz="2400" i="1" dirty="0"/>
              <a:t>s</a:t>
            </a:r>
            <a:r>
              <a:rPr lang="en-US" sz="2400" baseline="30000" dirty="0"/>
              <a:t>2</a:t>
            </a:r>
            <a:r>
              <a:rPr lang="en-US" sz="2400" dirty="0"/>
              <a:t>3</a:t>
            </a:r>
            <a:r>
              <a:rPr lang="en-US" sz="2400" i="1" dirty="0"/>
              <a:t>p</a:t>
            </a:r>
            <a:r>
              <a:rPr lang="en-US" sz="2400" baseline="30000" dirty="0"/>
              <a:t>6</a:t>
            </a:r>
            <a:r>
              <a:rPr lang="en-US" sz="2400" dirty="0"/>
              <a:t>). </a:t>
            </a:r>
          </a:p>
          <a:p>
            <a:pPr>
              <a:buClr>
                <a:schemeClr val="tx1"/>
              </a:buClr>
              <a:buFont typeface="Arial"/>
              <a:buChar char="•"/>
            </a:pPr>
            <a:endParaRPr lang="en-US" sz="2400" dirty="0"/>
          </a:p>
          <a:p>
            <a:pPr>
              <a:buClr>
                <a:schemeClr val="tx1"/>
              </a:buClr>
              <a:buFont typeface="Arial"/>
              <a:buChar char="•"/>
            </a:pPr>
            <a:r>
              <a:rPr lang="en-US" sz="2400" dirty="0"/>
              <a:t> For atoms or </a:t>
            </a:r>
            <a:r>
              <a:rPr lang="en-US" sz="2400" dirty="0" smtClean="0"/>
              <a:t>ions, </a:t>
            </a:r>
            <a:r>
              <a:rPr lang="en-US" sz="2400" dirty="0"/>
              <a:t>that are isoelectronic, the number of protons determines the size. </a:t>
            </a:r>
          </a:p>
          <a:p>
            <a:pPr>
              <a:buClr>
                <a:schemeClr val="tx1"/>
              </a:buClr>
              <a:buFont typeface="Arial"/>
              <a:buChar char="•"/>
            </a:pPr>
            <a:endParaRPr lang="en-US" sz="2400" dirty="0"/>
          </a:p>
          <a:p>
            <a:pPr>
              <a:buClr>
                <a:schemeClr val="tx1"/>
              </a:buClr>
              <a:buFont typeface="Arial"/>
              <a:buChar char="•"/>
            </a:pPr>
            <a:r>
              <a:rPr lang="en-US" sz="2400" dirty="0"/>
              <a:t> </a:t>
            </a:r>
            <a:r>
              <a:rPr lang="en-US" sz="2400" b="1" i="1" dirty="0">
                <a:solidFill>
                  <a:srgbClr val="000090"/>
                </a:solidFill>
              </a:rPr>
              <a:t>The greater the nuclear charge, the smaller the radius in a series of </a:t>
            </a:r>
            <a:r>
              <a:rPr lang="en-US" sz="2400" b="1" i="1" dirty="0" err="1">
                <a:solidFill>
                  <a:srgbClr val="000090"/>
                </a:solidFill>
              </a:rPr>
              <a:t>isoelectronic</a:t>
            </a:r>
            <a:r>
              <a:rPr lang="en-US" sz="2400" b="1" i="1" dirty="0">
                <a:solidFill>
                  <a:srgbClr val="000090"/>
                </a:solidFill>
              </a:rPr>
              <a:t> ions and atoms.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390755"/>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0376" y="568223"/>
            <a:ext cx="4299045" cy="508000"/>
          </a:xfrm>
        </p:spPr>
        <p:txBody>
          <a:bodyPr>
            <a:noAutofit/>
          </a:bodyPr>
          <a:lstStyle/>
          <a:p>
            <a:pPr eaLnBrk="1" hangingPunct="1"/>
            <a:r>
              <a:rPr lang="en-US" sz="3200" b="1" dirty="0">
                <a:solidFill>
                  <a:srgbClr val="000090"/>
                </a:solidFill>
                <a:latin typeface="Arial" pitchFamily="-110" charset="0"/>
              </a:rPr>
              <a:t>ionization energy</a:t>
            </a:r>
          </a:p>
        </p:txBody>
      </p:sp>
      <p:sp>
        <p:nvSpPr>
          <p:cNvPr id="22530" name="Rectangle 3"/>
          <p:cNvSpPr>
            <a:spLocks noGrp="1" noChangeArrowheads="1"/>
          </p:cNvSpPr>
          <p:nvPr>
            <p:ph idx="1"/>
          </p:nvPr>
        </p:nvSpPr>
        <p:spPr>
          <a:xfrm>
            <a:off x="450376" y="1286032"/>
            <a:ext cx="11191164" cy="5346780"/>
          </a:xfrm>
        </p:spPr>
        <p:txBody>
          <a:bodyPr>
            <a:normAutofit/>
          </a:bodyPr>
          <a:lstStyle/>
          <a:p>
            <a:pPr>
              <a:buClr>
                <a:schemeClr val="tx1"/>
              </a:buClr>
            </a:pPr>
            <a:endParaRPr lang="en-US" sz="2400" dirty="0"/>
          </a:p>
          <a:p>
            <a:pPr>
              <a:buClrTx/>
              <a:buFont typeface="Arial"/>
              <a:buChar char="•"/>
            </a:pPr>
            <a:r>
              <a:rPr lang="en-US" sz="2400" dirty="0"/>
              <a:t> The amount of energy required to remove the most loosely bound electron from a gaseous atom in its ground state is called its </a:t>
            </a:r>
            <a:r>
              <a:rPr lang="en-US" sz="2400" b="1" i="1" dirty="0">
                <a:solidFill>
                  <a:srgbClr val="000090"/>
                </a:solidFill>
              </a:rPr>
              <a:t>first ionization energy (IE</a:t>
            </a:r>
            <a:r>
              <a:rPr lang="en-US" sz="2400" b="1" i="1" baseline="-25000" dirty="0">
                <a:solidFill>
                  <a:srgbClr val="000090"/>
                </a:solidFill>
              </a:rPr>
              <a:t>1</a:t>
            </a:r>
            <a:r>
              <a:rPr lang="en-US" sz="2400" b="1" i="1" dirty="0">
                <a:solidFill>
                  <a:srgbClr val="000090"/>
                </a:solidFill>
              </a:rPr>
              <a:t>)</a:t>
            </a:r>
            <a:r>
              <a:rPr lang="en-US" sz="2400" dirty="0"/>
              <a:t>. </a:t>
            </a:r>
          </a:p>
          <a:p>
            <a:pPr algn="ctr"/>
            <a:r>
              <a:rPr lang="en-US" sz="2400" dirty="0" err="1"/>
              <a:t>X(</a:t>
            </a:r>
            <a:r>
              <a:rPr lang="en-US" sz="2400" i="1" dirty="0" err="1"/>
              <a:t>g</a:t>
            </a:r>
            <a:r>
              <a:rPr lang="en-US" sz="2400" dirty="0"/>
              <a:t>)	⟶	</a:t>
            </a:r>
            <a:r>
              <a:rPr lang="en-US" sz="2400" dirty="0" err="1"/>
              <a:t>X</a:t>
            </a:r>
            <a:r>
              <a:rPr lang="en-US" sz="2400" baseline="30000" dirty="0" err="1"/>
              <a:t>+</a:t>
            </a:r>
            <a:r>
              <a:rPr lang="en-US" sz="2400" dirty="0" err="1"/>
              <a:t>(</a:t>
            </a:r>
            <a:r>
              <a:rPr lang="en-US" sz="2400" i="1" dirty="0" err="1"/>
              <a:t>g</a:t>
            </a:r>
            <a:r>
              <a:rPr lang="en-US" sz="2400" dirty="0"/>
              <a:t>)   +   </a:t>
            </a:r>
            <a:r>
              <a:rPr lang="en-US" sz="2400" dirty="0" err="1"/>
              <a:t>e</a:t>
            </a:r>
            <a:r>
              <a:rPr lang="en-US" sz="2400" baseline="30000" dirty="0"/>
              <a:t>−</a:t>
            </a:r>
            <a:r>
              <a:rPr lang="en-US" sz="2400" dirty="0"/>
              <a:t>		IE</a:t>
            </a:r>
            <a:r>
              <a:rPr lang="en-US" sz="2400" baseline="-25000" dirty="0"/>
              <a:t>1</a:t>
            </a:r>
          </a:p>
          <a:p>
            <a:endParaRPr lang="en-US" sz="2400" dirty="0"/>
          </a:p>
          <a:p>
            <a:pPr>
              <a:buClrTx/>
              <a:buFont typeface="Arial"/>
              <a:buChar char="•"/>
            </a:pPr>
            <a:r>
              <a:rPr lang="en-US" sz="2400" dirty="0"/>
              <a:t> The energy required to remove the second most loosely bound electron is called the </a:t>
            </a:r>
            <a:r>
              <a:rPr lang="en-US" sz="2400" b="1" i="1" dirty="0">
                <a:solidFill>
                  <a:srgbClr val="000090"/>
                </a:solidFill>
              </a:rPr>
              <a:t>second ionization energy (IE</a:t>
            </a:r>
            <a:r>
              <a:rPr lang="en-US" sz="2400" b="1" i="1" baseline="-25000" dirty="0">
                <a:solidFill>
                  <a:srgbClr val="000090"/>
                </a:solidFill>
              </a:rPr>
              <a:t>2</a:t>
            </a:r>
            <a:r>
              <a:rPr lang="en-US" sz="2400" b="1" i="1" dirty="0">
                <a:solidFill>
                  <a:srgbClr val="000090"/>
                </a:solidFill>
              </a:rPr>
              <a:t>)</a:t>
            </a:r>
            <a:r>
              <a:rPr lang="en-US" sz="2400" dirty="0"/>
              <a:t>.</a:t>
            </a:r>
          </a:p>
          <a:p>
            <a:pPr algn="ctr"/>
            <a:r>
              <a:rPr lang="en-US" sz="2400" dirty="0" err="1"/>
              <a:t>X</a:t>
            </a:r>
            <a:r>
              <a:rPr lang="en-US" sz="2400" baseline="30000" dirty="0" err="1"/>
              <a:t>+</a:t>
            </a:r>
            <a:r>
              <a:rPr lang="en-US" sz="2400" dirty="0" err="1"/>
              <a:t>(</a:t>
            </a:r>
            <a:r>
              <a:rPr lang="en-US" sz="2400" i="1" dirty="0" err="1"/>
              <a:t>g</a:t>
            </a:r>
            <a:r>
              <a:rPr lang="en-US" sz="2400" dirty="0"/>
              <a:t>) 	⟶	X</a:t>
            </a:r>
            <a:r>
              <a:rPr lang="en-US" sz="2400" baseline="30000" dirty="0"/>
              <a:t>2+</a:t>
            </a:r>
            <a:r>
              <a:rPr lang="en-US" sz="2400" dirty="0"/>
              <a:t>(</a:t>
            </a:r>
            <a:r>
              <a:rPr lang="en-US" sz="2400" i="1" dirty="0"/>
              <a:t>g</a:t>
            </a:r>
            <a:r>
              <a:rPr lang="en-US" sz="2400" dirty="0"/>
              <a:t>)   +   </a:t>
            </a:r>
            <a:r>
              <a:rPr lang="en-US" sz="2400" dirty="0" err="1"/>
              <a:t>e</a:t>
            </a:r>
            <a:r>
              <a:rPr lang="en-US" sz="2400" baseline="30000" dirty="0"/>
              <a:t>−</a:t>
            </a:r>
            <a:r>
              <a:rPr lang="en-US" sz="2400" dirty="0"/>
              <a:t>		IE</a:t>
            </a:r>
            <a:r>
              <a:rPr lang="en-US" sz="2400" baseline="-25000" dirty="0"/>
              <a:t>2</a:t>
            </a:r>
          </a:p>
          <a:p>
            <a:pPr>
              <a:buClrTx/>
            </a:pPr>
            <a:endParaRPr lang="en-US" sz="2400" baseline="-25000" dirty="0"/>
          </a:p>
          <a:p>
            <a:pPr>
              <a:buClrTx/>
              <a:buFont typeface="Arial"/>
              <a:buChar char="•"/>
            </a:pPr>
            <a:r>
              <a:rPr lang="en-US" sz="2400" dirty="0"/>
              <a:t> The energy required to remove the third electron is the third ionization energy, and so on.</a:t>
            </a:r>
            <a:endParaRPr lang="en-US" sz="2400" baseline="-25000" dirty="0"/>
          </a:p>
          <a:p>
            <a:endParaRPr lang="en-US" sz="2400" dirty="0"/>
          </a:p>
          <a:p>
            <a:pPr>
              <a:buClr>
                <a:schemeClr val="tx1"/>
              </a:buClr>
              <a:buFont typeface="Arial"/>
              <a:buChar char="•"/>
            </a:pP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34839" y="592544"/>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86603" y="494784"/>
            <a:ext cx="8302801" cy="508000"/>
          </a:xfrm>
        </p:spPr>
        <p:txBody>
          <a:bodyPr>
            <a:noAutofit/>
          </a:bodyPr>
          <a:lstStyle/>
          <a:p>
            <a:pPr eaLnBrk="1" hangingPunct="1"/>
            <a:r>
              <a:rPr lang="en-US" sz="3200" b="1" dirty="0">
                <a:solidFill>
                  <a:srgbClr val="000090"/>
                </a:solidFill>
                <a:latin typeface="Arial" pitchFamily="-110" charset="0"/>
              </a:rPr>
              <a:t>Variations in ionization energies</a:t>
            </a:r>
          </a:p>
        </p:txBody>
      </p:sp>
      <p:sp>
        <p:nvSpPr>
          <p:cNvPr id="22530" name="Rectangle 3"/>
          <p:cNvSpPr>
            <a:spLocks noGrp="1" noChangeArrowheads="1"/>
          </p:cNvSpPr>
          <p:nvPr>
            <p:ph idx="1"/>
          </p:nvPr>
        </p:nvSpPr>
        <p:spPr>
          <a:xfrm>
            <a:off x="286603" y="1003309"/>
            <a:ext cx="11905397" cy="5506673"/>
          </a:xfrm>
        </p:spPr>
        <p:txBody>
          <a:bodyPr>
            <a:normAutofit/>
          </a:bodyPr>
          <a:lstStyle/>
          <a:p>
            <a:pPr>
              <a:buClr>
                <a:schemeClr val="tx1"/>
              </a:buClr>
            </a:pPr>
            <a:endParaRPr lang="en-US" sz="2400" dirty="0"/>
          </a:p>
          <a:p>
            <a:pPr algn="just">
              <a:buClrTx/>
              <a:buFont typeface="Arial"/>
              <a:buChar char="•"/>
            </a:pPr>
            <a:r>
              <a:rPr lang="en-US" sz="2400" dirty="0"/>
              <a:t> Energy is always required to remove electrons from atoms or ions, so ionization processes are endothermic and IE values are always positive. </a:t>
            </a:r>
          </a:p>
          <a:p>
            <a:pPr algn="just">
              <a:buClrTx/>
              <a:buFont typeface="Arial"/>
              <a:buChar char="•"/>
            </a:pPr>
            <a:endParaRPr lang="en-US" sz="2400" dirty="0"/>
          </a:p>
          <a:p>
            <a:pPr algn="just">
              <a:buClrTx/>
              <a:buFont typeface="Arial"/>
              <a:buChar char="•"/>
            </a:pPr>
            <a:r>
              <a:rPr lang="en-US" sz="2400" dirty="0"/>
              <a:t> As size (atomic radius) increases, the ionization energy decreases. </a:t>
            </a:r>
          </a:p>
          <a:p>
            <a:pPr algn="just">
              <a:buClrTx/>
            </a:pPr>
            <a:endParaRPr lang="en-US" sz="2400" dirty="0"/>
          </a:p>
          <a:p>
            <a:pPr algn="just">
              <a:buClrTx/>
              <a:buFont typeface="Arial"/>
              <a:buChar char="•"/>
            </a:pPr>
            <a:r>
              <a:rPr lang="en-US" sz="2400" b="1" i="1" dirty="0">
                <a:solidFill>
                  <a:srgbClr val="000090"/>
                </a:solidFill>
              </a:rPr>
              <a:t> First ionization energies: </a:t>
            </a:r>
          </a:p>
          <a:p>
            <a:pPr lvl="1" algn="just">
              <a:buClrTx/>
              <a:buFont typeface="Arial"/>
              <a:buChar char="•"/>
            </a:pPr>
            <a:r>
              <a:rPr lang="en-US" sz="2400" b="1" i="1" dirty="0">
                <a:solidFill>
                  <a:srgbClr val="000090"/>
                </a:solidFill>
              </a:rPr>
              <a:t>Decrease down a group</a:t>
            </a:r>
          </a:p>
          <a:p>
            <a:pPr lvl="1" algn="just">
              <a:buClrTx/>
              <a:buFont typeface="Arial"/>
              <a:buChar char="•"/>
            </a:pPr>
            <a:r>
              <a:rPr lang="en-US" sz="2400" b="1" i="1" dirty="0">
                <a:solidFill>
                  <a:srgbClr val="000090"/>
                </a:solidFill>
              </a:rPr>
              <a:t>Increase across a period</a:t>
            </a:r>
          </a:p>
          <a:p>
            <a:pPr algn="just">
              <a:buClrTx/>
            </a:pPr>
            <a:endParaRPr lang="en-US" sz="2400" dirty="0"/>
          </a:p>
          <a:p>
            <a:pPr algn="just">
              <a:buClrTx/>
              <a:buFont typeface="Arial"/>
              <a:buChar char="•"/>
            </a:pPr>
            <a:r>
              <a:rPr lang="en-US" sz="2400" dirty="0"/>
              <a:t> There are some deviations from this trend.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53204" y="494784"/>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2873" y="241327"/>
            <a:ext cx="2256430" cy="659535"/>
          </a:xfrm>
        </p:spPr>
        <p:txBody>
          <a:bodyPr/>
          <a:lstStyle/>
          <a:p>
            <a:r>
              <a:rPr lang="en-US" dirty="0"/>
              <a:t>Figure </a:t>
            </a:r>
            <a:r>
              <a:rPr lang="en-US" dirty="0" smtClean="0"/>
              <a:t>6.34</a:t>
            </a:r>
            <a:endParaRPr lang="en-US" dirty="0"/>
          </a:p>
        </p:txBody>
      </p:sp>
      <p:pic>
        <p:nvPicPr>
          <p:cNvPr id="2" name="Picture Placeholder 1" descr="CNX_Chem_06_05_Firstiongr.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72" r="-5372"/>
          <a:stretch>
            <a:fillRect/>
          </a:stretch>
        </p:blipFill>
        <p:spPr>
          <a:xfrm>
            <a:off x="2100614" y="354952"/>
            <a:ext cx="8107849" cy="5175490"/>
          </a:xfrm>
        </p:spPr>
      </p:pic>
      <p:sp>
        <p:nvSpPr>
          <p:cNvPr id="7" name="Text Placeholder 6"/>
          <p:cNvSpPr>
            <a:spLocks noGrp="1"/>
          </p:cNvSpPr>
          <p:nvPr>
            <p:ph type="body" sz="quarter" idx="14"/>
          </p:nvPr>
        </p:nvSpPr>
        <p:spPr>
          <a:xfrm>
            <a:off x="423081" y="5471012"/>
            <a:ext cx="11341289" cy="1166382"/>
          </a:xfrm>
        </p:spPr>
        <p:txBody>
          <a:bodyPr>
            <a:normAutofit/>
          </a:bodyPr>
          <a:lstStyle/>
          <a:p>
            <a:r>
              <a:rPr lang="en-US" sz="2800" dirty="0"/>
              <a:t>The first ionization energy of the elements in the first five periods are plotted against their atomic number.</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62636" y="252000"/>
            <a:ext cx="1226434" cy="833592"/>
          </a:xfrm>
          <a:prstGeom prst="rect">
            <a:avLst/>
          </a:prstGeom>
        </p:spPr>
      </p:pic>
    </p:spTree>
    <p:extLst>
      <p:ext uri="{BB962C8B-B14F-4D97-AF65-F5344CB8AC3E}">
        <p14:creationId xmlns:p14="http://schemas.microsoft.com/office/powerpoint/2010/main" val="263513800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8406" y="205818"/>
            <a:ext cx="2201839" cy="659535"/>
          </a:xfrm>
        </p:spPr>
        <p:txBody>
          <a:bodyPr/>
          <a:lstStyle/>
          <a:p>
            <a:r>
              <a:rPr lang="en-US" dirty="0"/>
              <a:t>Figure </a:t>
            </a:r>
            <a:r>
              <a:rPr lang="en-US" dirty="0" smtClean="0"/>
              <a:t>6.35</a:t>
            </a:r>
            <a:endParaRPr lang="en-US" dirty="0"/>
          </a:p>
        </p:txBody>
      </p:sp>
      <p:pic>
        <p:nvPicPr>
          <p:cNvPr id="2" name="Picture Placeholder 1" descr="CNX_Chem_06_05_Firstionen.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53" r="-5553"/>
          <a:stretch>
            <a:fillRect/>
          </a:stretch>
        </p:blipFill>
        <p:spPr>
          <a:xfrm>
            <a:off x="1572386" y="908135"/>
            <a:ext cx="8910421" cy="3867970"/>
          </a:xfrm>
        </p:spPr>
      </p:pic>
      <p:sp>
        <p:nvSpPr>
          <p:cNvPr id="7" name="Text Placeholder 6"/>
          <p:cNvSpPr>
            <a:spLocks noGrp="1"/>
          </p:cNvSpPr>
          <p:nvPr>
            <p:ph type="body" sz="quarter" idx="14"/>
          </p:nvPr>
        </p:nvSpPr>
        <p:spPr>
          <a:xfrm>
            <a:off x="627797" y="5162641"/>
            <a:ext cx="11160916" cy="1166382"/>
          </a:xfrm>
        </p:spPr>
        <p:txBody>
          <a:bodyPr>
            <a:normAutofit/>
          </a:bodyPr>
          <a:lstStyle/>
          <a:p>
            <a:r>
              <a:rPr lang="en-US" sz="2800" dirty="0"/>
              <a:t>This version of the periodic table shows the first ionization </a:t>
            </a:r>
            <a:r>
              <a:rPr lang="en-US" sz="2800" dirty="0" smtClean="0"/>
              <a:t>energy </a:t>
            </a:r>
            <a:r>
              <a:rPr lang="en-US" sz="2800" dirty="0"/>
              <a:t>(IE</a:t>
            </a:r>
            <a:r>
              <a:rPr lang="en-US" sz="2800" baseline="-25000" dirty="0"/>
              <a:t>1</a:t>
            </a:r>
            <a:r>
              <a:rPr lang="en-US" sz="2800" dirty="0"/>
              <a:t>), in kJ/mol, of </a:t>
            </a:r>
            <a:r>
              <a:rPr lang="en-US" sz="2800" dirty="0" smtClean="0"/>
              <a:t>selected </a:t>
            </a:r>
            <a:r>
              <a:rPr lang="fr-FR" sz="2800" dirty="0" err="1" smtClean="0"/>
              <a:t>elements</a:t>
            </a:r>
            <a:r>
              <a:rPr lang="fr-FR" sz="2800" dirty="0"/>
              <a:t>.</a:t>
            </a:r>
            <a:endParaRPr lang="en-US" sz="28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62279" y="227959"/>
            <a:ext cx="1226434" cy="833592"/>
          </a:xfrm>
          <a:prstGeom prst="rect">
            <a:avLst/>
          </a:prstGeom>
        </p:spPr>
      </p:pic>
    </p:spTree>
    <p:extLst>
      <p:ext uri="{BB962C8B-B14F-4D97-AF65-F5344CB8AC3E}">
        <p14:creationId xmlns:p14="http://schemas.microsoft.com/office/powerpoint/2010/main" val="243419800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23081" y="361104"/>
            <a:ext cx="9062114" cy="508000"/>
          </a:xfrm>
        </p:spPr>
        <p:txBody>
          <a:bodyPr>
            <a:noAutofit/>
          </a:bodyPr>
          <a:lstStyle/>
          <a:p>
            <a:pPr eaLnBrk="1" hangingPunct="1"/>
            <a:r>
              <a:rPr lang="en-US" sz="3200" b="1" dirty="0">
                <a:solidFill>
                  <a:srgbClr val="000090"/>
                </a:solidFill>
                <a:latin typeface="Arial" pitchFamily="-110" charset="0"/>
              </a:rPr>
              <a:t>Deviations in ionization energy trend</a:t>
            </a:r>
          </a:p>
        </p:txBody>
      </p:sp>
      <p:sp>
        <p:nvSpPr>
          <p:cNvPr id="22530" name="Rectangle 3"/>
          <p:cNvSpPr>
            <a:spLocks noGrp="1" noChangeArrowheads="1"/>
          </p:cNvSpPr>
          <p:nvPr>
            <p:ph idx="1"/>
          </p:nvPr>
        </p:nvSpPr>
        <p:spPr>
          <a:xfrm>
            <a:off x="423081" y="1345161"/>
            <a:ext cx="11477767" cy="5329252"/>
          </a:xfrm>
        </p:spPr>
        <p:txBody>
          <a:bodyPr>
            <a:normAutofit/>
          </a:bodyPr>
          <a:lstStyle/>
          <a:p>
            <a:pPr>
              <a:buClr>
                <a:schemeClr val="tx1"/>
              </a:buClr>
            </a:pPr>
            <a:endParaRPr lang="en-US" sz="2400" dirty="0"/>
          </a:p>
          <a:p>
            <a:pPr>
              <a:buClrTx/>
              <a:buFont typeface="Arial"/>
              <a:buChar char="•"/>
            </a:pPr>
            <a:r>
              <a:rPr lang="en-US" sz="2400" b="1" i="1" dirty="0"/>
              <a:t> Deviation: </a:t>
            </a:r>
            <a:r>
              <a:rPr lang="en-US" sz="2400" dirty="0"/>
              <a:t>Beryllium (Be) has a higher IE</a:t>
            </a:r>
            <a:r>
              <a:rPr lang="en-US" sz="2400" baseline="-25000" dirty="0"/>
              <a:t>1</a:t>
            </a:r>
            <a:r>
              <a:rPr lang="en-US" sz="2400" dirty="0"/>
              <a:t> than Boron (B).</a:t>
            </a:r>
          </a:p>
          <a:p>
            <a:pPr lvl="1">
              <a:buClrTx/>
              <a:buFont typeface="Arial"/>
              <a:buChar char="•"/>
            </a:pPr>
            <a:r>
              <a:rPr lang="en-US" sz="2400" dirty="0"/>
              <a:t>The electron removed during the ionization of beryllium ([He]2</a:t>
            </a:r>
            <a:r>
              <a:rPr lang="en-US" sz="2400" i="1" dirty="0"/>
              <a:t>s</a:t>
            </a:r>
            <a:r>
              <a:rPr lang="en-US" sz="2400" baseline="30000" dirty="0"/>
              <a:t>2</a:t>
            </a:r>
            <a:r>
              <a:rPr lang="en-US" sz="2400" dirty="0"/>
              <a:t>) is an </a:t>
            </a:r>
            <a:r>
              <a:rPr lang="en-US" sz="2400" i="1" dirty="0" err="1"/>
              <a:t>s</a:t>
            </a:r>
            <a:r>
              <a:rPr lang="en-US" sz="2400" dirty="0"/>
              <a:t> electron.</a:t>
            </a:r>
          </a:p>
          <a:p>
            <a:pPr lvl="1">
              <a:buClrTx/>
              <a:buNone/>
            </a:pPr>
            <a:endParaRPr lang="en-US" sz="2400" dirty="0"/>
          </a:p>
          <a:p>
            <a:pPr lvl="1">
              <a:buClrTx/>
              <a:buFont typeface="Arial"/>
              <a:buChar char="•"/>
            </a:pPr>
            <a:r>
              <a:rPr lang="en-US" sz="2400" dirty="0"/>
              <a:t>The electron removed during the ionization of boron ([He]2</a:t>
            </a:r>
            <a:r>
              <a:rPr lang="en-US" sz="2400" i="1" dirty="0"/>
              <a:t>s</a:t>
            </a:r>
            <a:r>
              <a:rPr lang="en-US" sz="2400" baseline="30000" dirty="0"/>
              <a:t>2</a:t>
            </a:r>
            <a:r>
              <a:rPr lang="en-US" sz="2400" dirty="0"/>
              <a:t>2</a:t>
            </a:r>
            <a:r>
              <a:rPr lang="en-US" sz="2400" i="1" dirty="0"/>
              <a:t>p</a:t>
            </a:r>
            <a:r>
              <a:rPr lang="en-US" sz="2400" baseline="30000" dirty="0"/>
              <a:t>1</a:t>
            </a:r>
            <a:r>
              <a:rPr lang="en-US" sz="2400" dirty="0"/>
              <a:t>) is a </a:t>
            </a:r>
            <a:r>
              <a:rPr lang="en-US" sz="2400" i="1" dirty="0" err="1"/>
              <a:t>p</a:t>
            </a:r>
            <a:r>
              <a:rPr lang="en-US" sz="2400" dirty="0"/>
              <a:t> electron. </a:t>
            </a:r>
          </a:p>
          <a:p>
            <a:pPr lvl="1">
              <a:buClrTx/>
              <a:buNone/>
            </a:pPr>
            <a:endParaRPr lang="en-US" sz="2400" dirty="0"/>
          </a:p>
          <a:p>
            <a:pPr lvl="1">
              <a:buClrTx/>
              <a:buFont typeface="Arial"/>
              <a:buChar char="•"/>
            </a:pPr>
            <a:r>
              <a:rPr lang="en-US" sz="2400" dirty="0"/>
              <a:t>The energy of a </a:t>
            </a:r>
            <a:r>
              <a:rPr lang="en-US" sz="2400" dirty="0" err="1"/>
              <a:t>subshell</a:t>
            </a:r>
            <a:r>
              <a:rPr lang="en-US" sz="2400" dirty="0"/>
              <a:t> increases as </a:t>
            </a:r>
            <a:r>
              <a:rPr lang="en-US" sz="2400" i="1" dirty="0" err="1"/>
              <a:t>l</a:t>
            </a:r>
            <a:r>
              <a:rPr lang="en-US" sz="2400" dirty="0"/>
              <a:t> increases. </a:t>
            </a:r>
          </a:p>
          <a:p>
            <a:pPr lvl="1">
              <a:buClrTx/>
              <a:buNone/>
            </a:pPr>
            <a:endParaRPr lang="en-US" sz="2400" dirty="0"/>
          </a:p>
          <a:p>
            <a:pPr lvl="1">
              <a:buClrTx/>
              <a:buFont typeface="Arial"/>
              <a:buChar char="•"/>
            </a:pPr>
            <a:r>
              <a:rPr lang="en-US" sz="2400" dirty="0"/>
              <a:t>This means that an </a:t>
            </a:r>
            <a:r>
              <a:rPr lang="en-US" sz="2400" i="1" dirty="0" err="1"/>
              <a:t>s</a:t>
            </a:r>
            <a:r>
              <a:rPr lang="en-US" sz="2400" dirty="0"/>
              <a:t> electron is harder to remove from an atom than a </a:t>
            </a:r>
            <a:r>
              <a:rPr lang="en-US" sz="2400" i="1" dirty="0" err="1"/>
              <a:t>p</a:t>
            </a:r>
            <a:r>
              <a:rPr lang="en-US" sz="2400" dirty="0"/>
              <a:t> electron in the same shell.</a:t>
            </a:r>
          </a:p>
          <a:p>
            <a:pPr lvl="1">
              <a:buClrTx/>
              <a:buFont typeface="Arial"/>
              <a:buChar cha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74414" y="361104"/>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73206" y="837161"/>
            <a:ext cx="8166323" cy="508000"/>
          </a:xfrm>
        </p:spPr>
        <p:txBody>
          <a:bodyPr>
            <a:noAutofit/>
          </a:bodyPr>
          <a:lstStyle/>
          <a:p>
            <a:pPr eaLnBrk="1" hangingPunct="1"/>
            <a:r>
              <a:rPr lang="en-US" sz="3200" b="1" dirty="0">
                <a:solidFill>
                  <a:srgbClr val="000090"/>
                </a:solidFill>
                <a:latin typeface="Arial" pitchFamily="-110" charset="0"/>
              </a:rPr>
              <a:t>Deviations in ionization energy trend</a:t>
            </a:r>
          </a:p>
        </p:txBody>
      </p:sp>
      <p:sp>
        <p:nvSpPr>
          <p:cNvPr id="22530" name="Rectangle 3"/>
          <p:cNvSpPr>
            <a:spLocks noGrp="1" noChangeArrowheads="1"/>
          </p:cNvSpPr>
          <p:nvPr>
            <p:ph idx="1"/>
          </p:nvPr>
        </p:nvSpPr>
        <p:spPr>
          <a:xfrm>
            <a:off x="327546" y="1003309"/>
            <a:ext cx="11464119" cy="5383843"/>
          </a:xfrm>
        </p:spPr>
        <p:txBody>
          <a:bodyPr>
            <a:normAutofit/>
          </a:bodyPr>
          <a:lstStyle/>
          <a:p>
            <a:pPr>
              <a:buClr>
                <a:schemeClr val="tx1"/>
              </a:buClr>
            </a:pPr>
            <a:endParaRPr lang="en-US" sz="2400" dirty="0"/>
          </a:p>
          <a:p>
            <a:pPr>
              <a:buClrTx/>
              <a:buFont typeface="Arial"/>
              <a:buChar char="•"/>
            </a:pPr>
            <a:r>
              <a:rPr lang="en-US" sz="2400" b="1" i="1" dirty="0"/>
              <a:t> Deviation: </a:t>
            </a:r>
            <a:r>
              <a:rPr lang="en-US" sz="2400" dirty="0"/>
              <a:t>Oxygen (O) has a lower IE</a:t>
            </a:r>
            <a:r>
              <a:rPr lang="en-US" sz="2400" baseline="-25000" dirty="0"/>
              <a:t>1</a:t>
            </a:r>
            <a:r>
              <a:rPr lang="en-US" sz="2400" dirty="0"/>
              <a:t> than nitrogen (N).</a:t>
            </a:r>
          </a:p>
          <a:p>
            <a:pPr lvl="1">
              <a:buClrTx/>
              <a:buFont typeface="Arial"/>
              <a:buChar char="•"/>
            </a:pPr>
            <a:r>
              <a:rPr lang="en-US" sz="2400" dirty="0"/>
              <a:t>Removing one electron from O will eliminate the electron–electron repulsion caused by pairing the electrons in the 2</a:t>
            </a:r>
            <a:r>
              <a:rPr lang="en-US" sz="2400" i="1" dirty="0"/>
              <a:t>p</a:t>
            </a:r>
            <a:r>
              <a:rPr lang="en-US" sz="2400" dirty="0"/>
              <a:t> orbital.</a:t>
            </a:r>
          </a:p>
          <a:p>
            <a:pPr lvl="1">
              <a:buClrTx/>
              <a:buFont typeface="Arial"/>
              <a:buChar char="•"/>
            </a:pPr>
            <a:endParaRPr lang="en-US" sz="2400" dirty="0"/>
          </a:p>
          <a:p>
            <a:pPr lvl="1">
              <a:buClrTx/>
              <a:buNone/>
            </a:pPr>
            <a:endParaRPr lang="en-US" sz="2400" dirty="0"/>
          </a:p>
          <a:p>
            <a:pPr lvl="1">
              <a:buClrTx/>
              <a:buNone/>
            </a:pPr>
            <a:endParaRPr lang="en-US" sz="2400" dirty="0"/>
          </a:p>
          <a:p>
            <a:pPr lvl="1">
              <a:buClrTx/>
              <a:buNone/>
            </a:pPr>
            <a:endParaRPr lang="en-US" sz="2400" dirty="0"/>
          </a:p>
          <a:p>
            <a:pPr lvl="1">
              <a:buClrTx/>
              <a:buNone/>
            </a:pPr>
            <a:endParaRPr lang="en-US" sz="2400" dirty="0"/>
          </a:p>
          <a:p>
            <a:pPr lvl="1">
              <a:buClrTx/>
              <a:buFont typeface="Arial"/>
              <a:buChar char="•"/>
            </a:pPr>
            <a:r>
              <a:rPr lang="en-US" sz="2400" dirty="0"/>
              <a:t>This </a:t>
            </a:r>
            <a:r>
              <a:rPr lang="en-US" sz="2400" dirty="0" smtClean="0"/>
              <a:t>means</a:t>
            </a:r>
            <a:r>
              <a:rPr lang="ka-GE" sz="2400" dirty="0" smtClean="0"/>
              <a:t>,</a:t>
            </a:r>
            <a:r>
              <a:rPr lang="en-US" sz="2400" dirty="0" smtClean="0"/>
              <a:t> </a:t>
            </a:r>
            <a:r>
              <a:rPr lang="en-US" sz="2400" dirty="0"/>
              <a:t>that removing an electron from O is more energetically </a:t>
            </a:r>
            <a:r>
              <a:rPr lang="en-US" sz="2400" dirty="0" smtClean="0"/>
              <a:t>favorable</a:t>
            </a:r>
            <a:r>
              <a:rPr lang="ka-GE" sz="2400" dirty="0" smtClean="0"/>
              <a:t>,</a:t>
            </a:r>
            <a:r>
              <a:rPr lang="en-US" sz="2400" dirty="0" smtClean="0"/>
              <a:t> </a:t>
            </a:r>
            <a:r>
              <a:rPr lang="en-US" sz="2400" dirty="0"/>
              <a:t>than removing an electron from N.</a:t>
            </a:r>
          </a:p>
          <a:p>
            <a:pPr lvl="1">
              <a:buClrTx/>
              <a:buFont typeface="Arial"/>
              <a:buChar cha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57919" y="503439"/>
            <a:ext cx="1226434" cy="833592"/>
          </a:xfrm>
          <a:prstGeom prst="rect">
            <a:avLst/>
          </a:prstGeom>
        </p:spPr>
      </p:pic>
      <p:pic>
        <p:nvPicPr>
          <p:cNvPr id="5" name="Picture Placeholder 1" descr="CNX_Chem_06_05_Oxygen122_img.jpg"/>
          <p:cNvPicPr>
            <a:picLocks noChangeAspect="1"/>
          </p:cNvPicPr>
          <p:nvPr/>
        </p:nvPicPr>
        <p:blipFill>
          <a:blip r:embed="rId3">
            <a:extLst>
              <a:ext uri="{28A0092B-C50C-407E-A947-70E740481C1C}">
                <a14:useLocalDpi xmlns:a14="http://schemas.microsoft.com/office/drawing/2010/main" val="0"/>
              </a:ext>
            </a:extLst>
          </a:blip>
          <a:srcRect t="-3509" b="-3509"/>
          <a:stretch>
            <a:fillRect/>
          </a:stretch>
        </p:blipFill>
        <p:spPr>
          <a:xfrm>
            <a:off x="2085788" y="3223853"/>
            <a:ext cx="7003622" cy="1314520"/>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5057" y="135890"/>
            <a:ext cx="2117271" cy="398075"/>
          </a:xfrm>
        </p:spPr>
        <p:txBody>
          <a:bodyPr>
            <a:normAutofit fontScale="90000"/>
          </a:bodyPr>
          <a:lstStyle/>
          <a:p>
            <a:r>
              <a:rPr lang="en-US" dirty="0"/>
              <a:t>Figure </a:t>
            </a:r>
            <a:r>
              <a:rPr lang="en-US" dirty="0" smtClean="0"/>
              <a:t>6.2</a:t>
            </a:r>
            <a:endParaRPr lang="en-US" dirty="0"/>
          </a:p>
        </p:txBody>
      </p:sp>
      <p:sp>
        <p:nvSpPr>
          <p:cNvPr id="7" name="Text Placeholder 6"/>
          <p:cNvSpPr>
            <a:spLocks noGrp="1"/>
          </p:cNvSpPr>
          <p:nvPr>
            <p:ph type="body" sz="quarter" idx="14"/>
          </p:nvPr>
        </p:nvSpPr>
        <p:spPr>
          <a:xfrm>
            <a:off x="588191" y="5677406"/>
            <a:ext cx="11385175" cy="1064537"/>
          </a:xfrm>
        </p:spPr>
        <p:txBody>
          <a:bodyPr>
            <a:normAutofit fontScale="92500" lnSpcReduction="10000"/>
          </a:bodyPr>
          <a:lstStyle/>
          <a:p>
            <a:r>
              <a:rPr lang="en-US" sz="1800" dirty="0"/>
              <a:t>One-dimensional sinusoidal </a:t>
            </a:r>
            <a:r>
              <a:rPr lang="en-US" sz="1800" dirty="0" smtClean="0"/>
              <a:t>waves </a:t>
            </a:r>
            <a:r>
              <a:rPr lang="en-US" sz="1800" dirty="0"/>
              <a:t>show the relationship among wavelength, frequency, and speed. </a:t>
            </a:r>
            <a:endParaRPr lang="en-US" sz="1800" dirty="0" smtClean="0"/>
          </a:p>
          <a:p>
            <a:r>
              <a:rPr lang="en-US" sz="1800" dirty="0" smtClean="0"/>
              <a:t>The </a:t>
            </a:r>
            <a:r>
              <a:rPr lang="en-US" sz="1800" dirty="0"/>
              <a:t>wave with the shortest wavelength has the highest frequency. </a:t>
            </a:r>
            <a:endParaRPr lang="en-US" sz="1800" dirty="0" smtClean="0"/>
          </a:p>
          <a:p>
            <a:r>
              <a:rPr lang="en-US" sz="1800" dirty="0" smtClean="0"/>
              <a:t>Amplitude </a:t>
            </a:r>
            <a:r>
              <a:rPr lang="en-US" sz="1800" dirty="0"/>
              <a:t>is one-half the height of the wave from peak to trough.</a:t>
            </a:r>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46932" y="241327"/>
            <a:ext cx="1226434" cy="833592"/>
          </a:xfrm>
          <a:prstGeom prst="rect">
            <a:avLst/>
          </a:prstGeom>
        </p:spPr>
      </p:pic>
      <p:pic>
        <p:nvPicPr>
          <p:cNvPr id="8" name="Picture 7"/>
          <p:cNvPicPr>
            <a:picLocks noChangeAspect="1"/>
          </p:cNvPicPr>
          <p:nvPr/>
        </p:nvPicPr>
        <p:blipFill>
          <a:blip r:embed="rId3"/>
          <a:stretch>
            <a:fillRect/>
          </a:stretch>
        </p:blipFill>
        <p:spPr>
          <a:xfrm>
            <a:off x="450980" y="470408"/>
            <a:ext cx="10688049" cy="5206998"/>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59559" y="837161"/>
            <a:ext cx="8179970" cy="508000"/>
          </a:xfrm>
        </p:spPr>
        <p:txBody>
          <a:bodyPr>
            <a:noAutofit/>
          </a:bodyPr>
          <a:lstStyle/>
          <a:p>
            <a:pPr eaLnBrk="1" hangingPunct="1"/>
            <a:r>
              <a:rPr lang="en-US" sz="3200" b="1" dirty="0">
                <a:solidFill>
                  <a:srgbClr val="000090"/>
                </a:solidFill>
                <a:latin typeface="Arial" pitchFamily="-110" charset="0"/>
              </a:rPr>
              <a:t>Successive ionization energies</a:t>
            </a:r>
          </a:p>
        </p:txBody>
      </p:sp>
      <p:sp>
        <p:nvSpPr>
          <p:cNvPr id="22530" name="Rectangle 3"/>
          <p:cNvSpPr>
            <a:spLocks noGrp="1" noChangeArrowheads="1"/>
          </p:cNvSpPr>
          <p:nvPr>
            <p:ph idx="1"/>
          </p:nvPr>
        </p:nvSpPr>
        <p:spPr>
          <a:xfrm>
            <a:off x="559559" y="1619330"/>
            <a:ext cx="11286698" cy="4290151"/>
          </a:xfrm>
        </p:spPr>
        <p:txBody>
          <a:bodyPr>
            <a:normAutofit/>
          </a:bodyPr>
          <a:lstStyle/>
          <a:p>
            <a:pPr>
              <a:buClr>
                <a:schemeClr val="tx1"/>
              </a:buClr>
            </a:pPr>
            <a:endParaRPr lang="en-US" sz="2400" dirty="0"/>
          </a:p>
          <a:p>
            <a:pPr>
              <a:buClrTx/>
              <a:buFont typeface="Arial"/>
              <a:buChar char="•"/>
            </a:pPr>
            <a:r>
              <a:rPr lang="en-US" sz="2400" b="1" i="1" dirty="0"/>
              <a:t> </a:t>
            </a:r>
            <a:r>
              <a:rPr lang="en-US" sz="2400" dirty="0"/>
              <a:t>Removing an electron from a cation is more </a:t>
            </a:r>
            <a:r>
              <a:rPr lang="en-US" sz="2400" dirty="0" smtClean="0"/>
              <a:t>difficult</a:t>
            </a:r>
            <a:r>
              <a:rPr lang="ka-GE" sz="2400" dirty="0" smtClean="0"/>
              <a:t>,</a:t>
            </a:r>
            <a:r>
              <a:rPr lang="en-US" sz="2400" dirty="0" smtClean="0"/>
              <a:t> </a:t>
            </a:r>
            <a:r>
              <a:rPr lang="en-US" sz="2400" dirty="0"/>
              <a:t>than removing an electron from a neutral </a:t>
            </a:r>
            <a:r>
              <a:rPr lang="en-US" sz="2400" dirty="0" smtClean="0"/>
              <a:t>atom</a:t>
            </a:r>
            <a:r>
              <a:rPr lang="ka-GE" sz="2400" dirty="0" smtClean="0"/>
              <a:t>,</a:t>
            </a:r>
            <a:r>
              <a:rPr lang="en-US" sz="2400" dirty="0" smtClean="0"/>
              <a:t> </a:t>
            </a:r>
            <a:r>
              <a:rPr lang="en-US" sz="2400" dirty="0"/>
              <a:t>because of the greater electrostatic attraction to the cation.</a:t>
            </a:r>
          </a:p>
          <a:p>
            <a:pPr>
              <a:buClrTx/>
              <a:buFont typeface="Arial"/>
              <a:buChar char="•"/>
            </a:pPr>
            <a:endParaRPr lang="en-US" sz="2400" dirty="0"/>
          </a:p>
          <a:p>
            <a:pPr>
              <a:buClrTx/>
              <a:buFont typeface="Arial"/>
              <a:buChar char="•"/>
            </a:pPr>
            <a:r>
              <a:rPr lang="en-US" sz="2400" dirty="0"/>
              <a:t> Likewise, removing an electron from a cation with a higher positive </a:t>
            </a:r>
            <a:r>
              <a:rPr lang="en-US" sz="2400" dirty="0" smtClean="0"/>
              <a:t>charge</a:t>
            </a:r>
            <a:r>
              <a:rPr lang="ka-GE" sz="2400" dirty="0" smtClean="0"/>
              <a:t>,</a:t>
            </a:r>
            <a:r>
              <a:rPr lang="en-US" sz="2400" dirty="0" smtClean="0"/>
              <a:t> </a:t>
            </a:r>
            <a:r>
              <a:rPr lang="en-US" sz="2400" dirty="0"/>
              <a:t>is more difficult than removing an electron from an ion with a lower charge. </a:t>
            </a:r>
          </a:p>
          <a:p>
            <a:pPr>
              <a:buClrTx/>
              <a:buFont typeface="Arial"/>
              <a:buChar char="•"/>
            </a:pPr>
            <a:endParaRPr lang="en-US" sz="2400" dirty="0"/>
          </a:p>
          <a:p>
            <a:pPr>
              <a:buClrTx/>
              <a:buFont typeface="Arial"/>
              <a:buChar char="•"/>
            </a:pPr>
            <a:r>
              <a:rPr lang="en-US" sz="2400" b="1" i="1" dirty="0">
                <a:solidFill>
                  <a:srgbClr val="000090"/>
                </a:solidFill>
              </a:rPr>
              <a:t> Thus, successive ionization energies for an element always increase.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75783" y="644755"/>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04968" y="1159285"/>
            <a:ext cx="8629120" cy="508000"/>
          </a:xfrm>
        </p:spPr>
        <p:txBody>
          <a:bodyPr>
            <a:noAutofit/>
          </a:bodyPr>
          <a:lstStyle/>
          <a:p>
            <a:pPr eaLnBrk="1" hangingPunct="1"/>
            <a:r>
              <a:rPr lang="en-US" sz="3200" b="1" dirty="0">
                <a:solidFill>
                  <a:srgbClr val="000090"/>
                </a:solidFill>
                <a:latin typeface="Arial" pitchFamily="-110" charset="0"/>
              </a:rPr>
              <a:t>Successive ionization energies for selected elements (</a:t>
            </a:r>
            <a:r>
              <a:rPr lang="en-US" sz="3200" b="1" dirty="0" err="1">
                <a:solidFill>
                  <a:srgbClr val="000090"/>
                </a:solidFill>
                <a:latin typeface="Arial" pitchFamily="-110" charset="0"/>
              </a:rPr>
              <a:t>kj</a:t>
            </a:r>
            <a:r>
              <a:rPr lang="en-US" sz="3200" b="1" dirty="0">
                <a:solidFill>
                  <a:srgbClr val="000090"/>
                </a:solidFill>
                <a:latin typeface="Arial" pitchFamily="-110" charset="0"/>
              </a:rPr>
              <a:t>/mol)</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80750" y="742489"/>
            <a:ext cx="1226434" cy="833592"/>
          </a:xfrm>
          <a:prstGeom prst="rect">
            <a:avLst/>
          </a:prstGeom>
        </p:spPr>
      </p:pic>
      <p:sp>
        <p:nvSpPr>
          <p:cNvPr id="5" name="Rectangle 4"/>
          <p:cNvSpPr/>
          <p:nvPr/>
        </p:nvSpPr>
        <p:spPr>
          <a:xfrm>
            <a:off x="723332" y="2655489"/>
            <a:ext cx="10972800" cy="3416320"/>
          </a:xfrm>
          <a:prstGeom prst="rect">
            <a:avLst/>
          </a:prstGeom>
        </p:spPr>
        <p:txBody>
          <a:bodyPr wrap="square">
            <a:spAutoFit/>
          </a:bodyPr>
          <a:lstStyle/>
          <a:p>
            <a:r>
              <a:rPr lang="en-US" b="1" dirty="0"/>
              <a:t>Element 	IE</a:t>
            </a:r>
            <a:r>
              <a:rPr lang="en-US" b="1" baseline="-25000" dirty="0"/>
              <a:t>1</a:t>
            </a:r>
            <a:r>
              <a:rPr lang="en-US" b="1" dirty="0"/>
              <a:t> 	IE</a:t>
            </a:r>
            <a:r>
              <a:rPr lang="en-US" b="1" baseline="-25000" dirty="0"/>
              <a:t>2</a:t>
            </a:r>
            <a:r>
              <a:rPr lang="en-US" b="1" dirty="0"/>
              <a:t> 	IE</a:t>
            </a:r>
            <a:r>
              <a:rPr lang="en-US" b="1" baseline="-25000" dirty="0"/>
              <a:t>3</a:t>
            </a:r>
            <a:r>
              <a:rPr lang="en-US" b="1" dirty="0"/>
              <a:t> 	IE</a:t>
            </a:r>
            <a:r>
              <a:rPr lang="en-US" b="1" baseline="-25000" dirty="0"/>
              <a:t>4</a:t>
            </a:r>
            <a:r>
              <a:rPr lang="en-US" b="1" dirty="0"/>
              <a:t> 	IE</a:t>
            </a:r>
            <a:r>
              <a:rPr lang="en-US" b="1" baseline="-25000" dirty="0"/>
              <a:t>5</a:t>
            </a:r>
            <a:r>
              <a:rPr lang="en-US" b="1" dirty="0"/>
              <a:t> 	IE</a:t>
            </a:r>
            <a:r>
              <a:rPr lang="en-US" b="1" baseline="-25000" dirty="0"/>
              <a:t>6</a:t>
            </a:r>
            <a:r>
              <a:rPr lang="en-US" b="1" dirty="0"/>
              <a:t> 	IE</a:t>
            </a:r>
            <a:r>
              <a:rPr lang="en-US" b="1" baseline="-25000" dirty="0"/>
              <a:t>7</a:t>
            </a:r>
          </a:p>
          <a:p>
            <a:r>
              <a:rPr lang="en-US" dirty="0"/>
              <a:t>K 		418.8 	3051.8 	4419.6 	5876.9 	7975.5 	9590.6 	11343</a:t>
            </a:r>
          </a:p>
          <a:p>
            <a:endParaRPr lang="en-US" dirty="0"/>
          </a:p>
          <a:p>
            <a:r>
              <a:rPr lang="en-US" dirty="0"/>
              <a:t>Ca 		589.8 	1145.4 	4912.4 	6490.6 	8153.0 	10495.7 	12272.9</a:t>
            </a:r>
          </a:p>
          <a:p>
            <a:endParaRPr lang="en-US" dirty="0"/>
          </a:p>
          <a:p>
            <a:r>
              <a:rPr lang="en-US" dirty="0"/>
              <a:t>Sc 		633.1 	1235.0 	2388.7 	7090.6 	8842.9 	10679.0 	13315.0</a:t>
            </a:r>
          </a:p>
          <a:p>
            <a:endParaRPr lang="en-US" dirty="0"/>
          </a:p>
          <a:p>
            <a:r>
              <a:rPr lang="en-US" dirty="0" err="1"/>
              <a:t>Ga</a:t>
            </a:r>
            <a:r>
              <a:rPr lang="en-US" dirty="0"/>
              <a:t> 		578.8 	1979.4 	2964.6 	6180 	8298.7 	10873.9 	13594.8</a:t>
            </a:r>
          </a:p>
          <a:p>
            <a:endParaRPr lang="en-US" dirty="0"/>
          </a:p>
          <a:p>
            <a:r>
              <a:rPr lang="en-US" dirty="0" err="1"/>
              <a:t>Ge</a:t>
            </a:r>
            <a:r>
              <a:rPr lang="en-US" dirty="0"/>
              <a:t> 		762.2 	1537.5 	3302.1 	4410.6 	9021.4 	</a:t>
            </a:r>
          </a:p>
          <a:p>
            <a:endParaRPr lang="en-US" dirty="0"/>
          </a:p>
          <a:p>
            <a:r>
              <a:rPr lang="en-US" dirty="0"/>
              <a:t>As 		944.5 	1793.6 	2735.5 	4836.8 	6042.9 	12311.5 	</a:t>
            </a:r>
          </a:p>
        </p:txBody>
      </p:sp>
    </p:spTree>
    <p:extLst>
      <p:ext uri="{BB962C8B-B14F-4D97-AF65-F5344CB8AC3E}">
        <p14:creationId xmlns:p14="http://schemas.microsoft.com/office/powerpoint/2010/main" val="350681506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36729" y="837161"/>
            <a:ext cx="8302800" cy="508000"/>
          </a:xfrm>
        </p:spPr>
        <p:txBody>
          <a:bodyPr>
            <a:noAutofit/>
          </a:bodyPr>
          <a:lstStyle/>
          <a:p>
            <a:pPr eaLnBrk="1" hangingPunct="1"/>
            <a:r>
              <a:rPr lang="en-US" sz="3200" b="1" dirty="0">
                <a:solidFill>
                  <a:srgbClr val="000090"/>
                </a:solidFill>
                <a:latin typeface="Arial" pitchFamily="-110" charset="0"/>
              </a:rPr>
              <a:t>Successive ionization energies</a:t>
            </a:r>
          </a:p>
        </p:txBody>
      </p:sp>
      <p:sp>
        <p:nvSpPr>
          <p:cNvPr id="22530" name="Rectangle 3"/>
          <p:cNvSpPr>
            <a:spLocks noGrp="1" noChangeArrowheads="1"/>
          </p:cNvSpPr>
          <p:nvPr>
            <p:ph idx="1"/>
          </p:nvPr>
        </p:nvSpPr>
        <p:spPr>
          <a:xfrm>
            <a:off x="436729" y="1383130"/>
            <a:ext cx="11382232" cy="5269488"/>
          </a:xfrm>
        </p:spPr>
        <p:txBody>
          <a:bodyPr>
            <a:normAutofit/>
          </a:bodyPr>
          <a:lstStyle/>
          <a:p>
            <a:pPr>
              <a:buClr>
                <a:schemeClr val="tx1"/>
              </a:buClr>
            </a:pPr>
            <a:endParaRPr lang="en-US" sz="2400" dirty="0"/>
          </a:p>
          <a:p>
            <a:pPr algn="just">
              <a:buClrTx/>
              <a:buFont typeface="Arial"/>
              <a:buChar char="•"/>
            </a:pPr>
            <a:r>
              <a:rPr lang="en-US" sz="2400" b="1" i="1" dirty="0"/>
              <a:t> </a:t>
            </a:r>
            <a:r>
              <a:rPr lang="en-US" sz="2400" dirty="0"/>
              <a:t>At some point, there is always a large increase in successive ionization energies for an element. </a:t>
            </a:r>
          </a:p>
          <a:p>
            <a:pPr algn="just">
              <a:buClrTx/>
              <a:buFont typeface="Arial"/>
              <a:buChar char="•"/>
            </a:pPr>
            <a:endParaRPr lang="en-US" sz="2400" dirty="0"/>
          </a:p>
          <a:p>
            <a:pPr algn="just">
              <a:buClrTx/>
              <a:buFont typeface="Arial"/>
              <a:buChar char="•"/>
            </a:pPr>
            <a:r>
              <a:rPr lang="en-US" sz="2400" dirty="0"/>
              <a:t> </a:t>
            </a:r>
            <a:r>
              <a:rPr lang="en-US" sz="2400" b="1" i="1" dirty="0">
                <a:solidFill>
                  <a:srgbClr val="000090"/>
                </a:solidFill>
              </a:rPr>
              <a:t>This large increase corresponds to the removal of core electrons, </a:t>
            </a:r>
            <a:r>
              <a:rPr lang="en-US" sz="2400" dirty="0"/>
              <a:t>which are harder to remove than the valence electrons. </a:t>
            </a:r>
          </a:p>
          <a:p>
            <a:pPr algn="just">
              <a:buClrTx/>
              <a:buFont typeface="Arial"/>
              <a:buChar char="•"/>
            </a:pPr>
            <a:endParaRPr lang="en-US" sz="2400" dirty="0"/>
          </a:p>
          <a:p>
            <a:pPr algn="just">
              <a:buClrTx/>
              <a:buFont typeface="Arial"/>
              <a:buChar char="•"/>
            </a:pPr>
            <a:r>
              <a:rPr lang="en-US" sz="2400" b="1" dirty="0"/>
              <a:t> Example: </a:t>
            </a:r>
          </a:p>
          <a:p>
            <a:pPr lvl="1" algn="just">
              <a:buClrTx/>
              <a:buFont typeface="Arial"/>
              <a:buChar char="•"/>
            </a:pPr>
            <a:r>
              <a:rPr lang="en-US" sz="2400" dirty="0"/>
              <a:t>Sc and </a:t>
            </a:r>
            <a:r>
              <a:rPr lang="en-US" sz="2400" dirty="0" err="1"/>
              <a:t>Ga</a:t>
            </a:r>
            <a:r>
              <a:rPr lang="en-US" sz="2400" dirty="0"/>
              <a:t> both have three valence electrons.</a:t>
            </a:r>
          </a:p>
          <a:p>
            <a:pPr lvl="1" algn="just">
              <a:buClrTx/>
              <a:buFont typeface="Arial"/>
              <a:buChar char="•"/>
            </a:pPr>
            <a:r>
              <a:rPr lang="en-US" sz="2400" dirty="0"/>
              <a:t>The large increase in ionization energy occurs after the third ionization.</a:t>
            </a: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644755"/>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95785" y="521273"/>
            <a:ext cx="6553200" cy="508000"/>
          </a:xfrm>
        </p:spPr>
        <p:txBody>
          <a:bodyPr>
            <a:noAutofit/>
          </a:bodyPr>
          <a:lstStyle/>
          <a:p>
            <a:pPr eaLnBrk="1" hangingPunct="1"/>
            <a:r>
              <a:rPr lang="en-US" sz="3200" b="1" dirty="0">
                <a:solidFill>
                  <a:srgbClr val="000090"/>
                </a:solidFill>
                <a:latin typeface="Arial" pitchFamily="-110" charset="0"/>
              </a:rPr>
              <a:t>electron affinity</a:t>
            </a:r>
          </a:p>
        </p:txBody>
      </p:sp>
      <p:sp>
        <p:nvSpPr>
          <p:cNvPr id="22530" name="Rectangle 3"/>
          <p:cNvSpPr>
            <a:spLocks noGrp="1" noChangeArrowheads="1"/>
          </p:cNvSpPr>
          <p:nvPr>
            <p:ph idx="1"/>
          </p:nvPr>
        </p:nvSpPr>
        <p:spPr>
          <a:xfrm>
            <a:off x="395785" y="853899"/>
            <a:ext cx="11300345" cy="5697026"/>
          </a:xfrm>
        </p:spPr>
        <p:txBody>
          <a:bodyPr>
            <a:normAutofit/>
          </a:bodyPr>
          <a:lstStyle/>
          <a:p>
            <a:pPr>
              <a:buClr>
                <a:schemeClr val="tx1"/>
              </a:buClr>
            </a:pPr>
            <a:endParaRPr lang="en-US" sz="2400" dirty="0"/>
          </a:p>
          <a:p>
            <a:pPr algn="just">
              <a:buClrTx/>
              <a:buFont typeface="Arial"/>
              <a:buChar char="•"/>
            </a:pPr>
            <a:r>
              <a:rPr lang="en-US" sz="2400" dirty="0"/>
              <a:t> The </a:t>
            </a:r>
            <a:r>
              <a:rPr lang="en-US" sz="2400" b="1" i="1" dirty="0">
                <a:solidFill>
                  <a:srgbClr val="000090"/>
                </a:solidFill>
              </a:rPr>
              <a:t>electron affinity (EA) </a:t>
            </a:r>
            <a:r>
              <a:rPr lang="en-US" sz="2400" dirty="0"/>
              <a:t>is the energy change for the process of adding an electron to a gaseous atom to form an anion.</a:t>
            </a:r>
          </a:p>
          <a:p>
            <a:pPr algn="just"/>
            <a:r>
              <a:rPr lang="en-US" sz="2400" dirty="0" err="1"/>
              <a:t>X(</a:t>
            </a:r>
            <a:r>
              <a:rPr lang="en-US" sz="2400" i="1" dirty="0" err="1"/>
              <a:t>g</a:t>
            </a:r>
            <a:r>
              <a:rPr lang="en-US" sz="2400" dirty="0"/>
              <a:t>)   +   </a:t>
            </a:r>
            <a:r>
              <a:rPr lang="en-US" sz="2400" dirty="0" err="1"/>
              <a:t>e</a:t>
            </a:r>
            <a:r>
              <a:rPr lang="en-US" sz="2400" baseline="30000" dirty="0"/>
              <a:t>−</a:t>
            </a:r>
            <a:r>
              <a:rPr lang="en-US" sz="2400" dirty="0"/>
              <a:t>   ⟶   </a:t>
            </a:r>
            <a:r>
              <a:rPr lang="en-US" sz="2400" dirty="0" err="1"/>
              <a:t>X</a:t>
            </a:r>
            <a:r>
              <a:rPr lang="en-US" sz="2400" baseline="30000" dirty="0" err="1"/>
              <a:t>−</a:t>
            </a:r>
            <a:r>
              <a:rPr lang="en-US" sz="2400" dirty="0" err="1"/>
              <a:t>(</a:t>
            </a:r>
            <a:r>
              <a:rPr lang="en-US" sz="2400" i="1" dirty="0" err="1"/>
              <a:t>g</a:t>
            </a:r>
            <a:r>
              <a:rPr lang="en-US" sz="2400" dirty="0"/>
              <a:t>)	EA</a:t>
            </a:r>
            <a:r>
              <a:rPr lang="en-US" sz="2400" baseline="-25000" dirty="0"/>
              <a:t>1</a:t>
            </a:r>
          </a:p>
          <a:p>
            <a:pPr algn="just"/>
            <a:endParaRPr lang="en-US" sz="2400" dirty="0"/>
          </a:p>
          <a:p>
            <a:pPr algn="just">
              <a:buClrTx/>
              <a:buFont typeface="Arial"/>
              <a:buChar char="•"/>
            </a:pPr>
            <a:r>
              <a:rPr lang="en-US" sz="2400" dirty="0"/>
              <a:t> This process can be either endothermic or exothermic, depending on the element.</a:t>
            </a:r>
          </a:p>
          <a:p>
            <a:pPr lvl="1" algn="just">
              <a:buClrTx/>
              <a:buFont typeface="Arial"/>
              <a:buChar char="•"/>
            </a:pPr>
            <a:r>
              <a:rPr lang="en-US" sz="2400" dirty="0"/>
              <a:t>For some elements </a:t>
            </a:r>
            <a:r>
              <a:rPr lang="en-US" sz="2400" b="1" i="1" dirty="0">
                <a:solidFill>
                  <a:srgbClr val="FF0000"/>
                </a:solidFill>
              </a:rPr>
              <a:t>energy is released </a:t>
            </a:r>
            <a:r>
              <a:rPr lang="en-US" sz="2400" dirty="0"/>
              <a:t>when the gaseous atom accepts an electron </a:t>
            </a:r>
            <a:r>
              <a:rPr lang="en-US" sz="2400" b="1" i="1" dirty="0">
                <a:solidFill>
                  <a:srgbClr val="FF0000"/>
                </a:solidFill>
              </a:rPr>
              <a:t>(negative EA).</a:t>
            </a:r>
          </a:p>
          <a:p>
            <a:pPr lvl="1" algn="just">
              <a:buClrTx/>
              <a:buNone/>
            </a:pPr>
            <a:endParaRPr lang="en-US" sz="2400" dirty="0"/>
          </a:p>
          <a:p>
            <a:pPr lvl="1" algn="just">
              <a:buClrTx/>
              <a:buFont typeface="Arial"/>
              <a:buChar char="•"/>
            </a:pPr>
            <a:r>
              <a:rPr lang="en-US" sz="2400" dirty="0"/>
              <a:t>For other elements </a:t>
            </a:r>
            <a:r>
              <a:rPr lang="en-US" sz="2400" b="1" i="1" dirty="0">
                <a:solidFill>
                  <a:srgbClr val="660066"/>
                </a:solidFill>
              </a:rPr>
              <a:t>energy is required </a:t>
            </a:r>
            <a:r>
              <a:rPr lang="en-US" sz="2400" dirty="0"/>
              <a:t>for the gaseous atom to accept an electron </a:t>
            </a:r>
            <a:r>
              <a:rPr lang="en-US" sz="2400" b="1" i="1" dirty="0">
                <a:solidFill>
                  <a:srgbClr val="660066"/>
                </a:solidFill>
              </a:rPr>
              <a:t>(positive EA).</a:t>
            </a:r>
          </a:p>
          <a:p>
            <a:pPr lvl="1">
              <a:buClrTx/>
              <a:buFont typeface="Arial"/>
              <a:buChar char="•"/>
            </a:pPr>
            <a:endParaRPr lang="en-US" sz="2400" dirty="0"/>
          </a:p>
          <a:p>
            <a:pPr>
              <a:buClrTx/>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4" y="281463"/>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59558" y="777397"/>
            <a:ext cx="8179971" cy="508000"/>
          </a:xfrm>
        </p:spPr>
        <p:txBody>
          <a:bodyPr>
            <a:noAutofit/>
          </a:bodyPr>
          <a:lstStyle/>
          <a:p>
            <a:pPr eaLnBrk="1" hangingPunct="1"/>
            <a:r>
              <a:rPr lang="en-US" sz="3200" b="1" dirty="0">
                <a:solidFill>
                  <a:srgbClr val="000090"/>
                </a:solidFill>
                <a:latin typeface="Arial" pitchFamily="-110" charset="0"/>
              </a:rPr>
              <a:t>Variations in electron affinities</a:t>
            </a:r>
          </a:p>
        </p:txBody>
      </p:sp>
      <p:sp>
        <p:nvSpPr>
          <p:cNvPr id="22530" name="Rectangle 3"/>
          <p:cNvSpPr>
            <a:spLocks noGrp="1" noChangeArrowheads="1"/>
          </p:cNvSpPr>
          <p:nvPr>
            <p:ph idx="1"/>
          </p:nvPr>
        </p:nvSpPr>
        <p:spPr>
          <a:xfrm>
            <a:off x="259308" y="1621662"/>
            <a:ext cx="11327647" cy="4562391"/>
          </a:xfrm>
        </p:spPr>
        <p:txBody>
          <a:bodyPr>
            <a:normAutofit/>
          </a:bodyPr>
          <a:lstStyle/>
          <a:p>
            <a:pPr>
              <a:buClr>
                <a:schemeClr val="tx1"/>
              </a:buClr>
            </a:pPr>
            <a:endParaRPr lang="en-US" sz="2400" dirty="0"/>
          </a:p>
          <a:p>
            <a:pPr algn="just">
              <a:buClrTx/>
              <a:buFont typeface="Arial"/>
              <a:buChar char="•"/>
            </a:pPr>
            <a:r>
              <a:rPr lang="en-US" sz="2400" dirty="0"/>
              <a:t> It becomes easier to add an electron as the effective nuclear charge of the atoms increases.</a:t>
            </a:r>
          </a:p>
          <a:p>
            <a:pPr algn="just">
              <a:buClrTx/>
              <a:buFont typeface="Arial"/>
              <a:buChar char="•"/>
            </a:pPr>
            <a:endParaRPr lang="en-US" sz="2400" dirty="0"/>
          </a:p>
          <a:p>
            <a:pPr algn="just">
              <a:buClrTx/>
              <a:buFont typeface="Arial"/>
              <a:buChar char="•"/>
            </a:pPr>
            <a:r>
              <a:rPr lang="en-US" sz="2400" dirty="0"/>
              <a:t> </a:t>
            </a:r>
            <a:r>
              <a:rPr lang="en-US" sz="2400" b="1" i="1" dirty="0">
                <a:solidFill>
                  <a:srgbClr val="000090"/>
                </a:solidFill>
              </a:rPr>
              <a:t>Electron Affinities becomes more negative across a period. </a:t>
            </a:r>
          </a:p>
          <a:p>
            <a:pPr algn="just">
              <a:buClrTx/>
              <a:buFont typeface="Arial"/>
              <a:buChar char="•"/>
            </a:pPr>
            <a:endParaRPr lang="en-US" sz="2400" b="1" i="1" dirty="0">
              <a:solidFill>
                <a:srgbClr val="000090"/>
              </a:solidFill>
            </a:endParaRPr>
          </a:p>
          <a:p>
            <a:pPr algn="just">
              <a:buClrTx/>
              <a:buFont typeface="Arial"/>
              <a:buChar char="•"/>
            </a:pPr>
            <a:r>
              <a:rPr lang="en-US" sz="2400" b="1" i="1" dirty="0">
                <a:solidFill>
                  <a:srgbClr val="000090"/>
                </a:solidFill>
              </a:rPr>
              <a:t> </a:t>
            </a:r>
            <a:r>
              <a:rPr lang="en-US" sz="2400" b="1" i="1" dirty="0"/>
              <a:t>There are some deviations from this trend. </a:t>
            </a:r>
          </a:p>
          <a:p>
            <a:pPr>
              <a:buClrTx/>
            </a:pPr>
            <a:endParaRPr lang="en-US" sz="2400" dirty="0"/>
          </a:p>
          <a:p>
            <a:pPr>
              <a:buClrTx/>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788070"/>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2388" y="777397"/>
            <a:ext cx="8057141" cy="508000"/>
          </a:xfrm>
        </p:spPr>
        <p:txBody>
          <a:bodyPr>
            <a:noAutofit/>
          </a:bodyPr>
          <a:lstStyle/>
          <a:p>
            <a:pPr eaLnBrk="1" hangingPunct="1"/>
            <a:r>
              <a:rPr lang="en-US" sz="3200" b="1" dirty="0">
                <a:solidFill>
                  <a:srgbClr val="000090"/>
                </a:solidFill>
                <a:latin typeface="Arial" pitchFamily="-110" charset="0"/>
              </a:rPr>
              <a:t>Deviations in electron affinity trend</a:t>
            </a:r>
          </a:p>
        </p:txBody>
      </p:sp>
      <p:sp>
        <p:nvSpPr>
          <p:cNvPr id="22530" name="Rectangle 3"/>
          <p:cNvSpPr>
            <a:spLocks noGrp="1" noChangeArrowheads="1"/>
          </p:cNvSpPr>
          <p:nvPr>
            <p:ph idx="1"/>
          </p:nvPr>
        </p:nvSpPr>
        <p:spPr>
          <a:xfrm>
            <a:off x="491320" y="1033191"/>
            <a:ext cx="10918208" cy="5572325"/>
          </a:xfrm>
        </p:spPr>
        <p:txBody>
          <a:bodyPr>
            <a:normAutofit lnSpcReduction="10000"/>
          </a:bodyPr>
          <a:lstStyle/>
          <a:p>
            <a:pPr>
              <a:buClr>
                <a:schemeClr val="tx1"/>
              </a:buClr>
            </a:pPr>
            <a:endParaRPr lang="en-US" sz="2400" dirty="0"/>
          </a:p>
          <a:p>
            <a:pPr>
              <a:buClrTx/>
              <a:buFont typeface="Arial"/>
              <a:buChar char="•"/>
            </a:pPr>
            <a:r>
              <a:rPr lang="en-US" sz="2400" dirty="0"/>
              <a:t> </a:t>
            </a:r>
            <a:r>
              <a:rPr lang="en-US" sz="2400" b="1" i="1" dirty="0">
                <a:solidFill>
                  <a:srgbClr val="000090"/>
                </a:solidFill>
              </a:rPr>
              <a:t>The noble gases, group 18</a:t>
            </a:r>
            <a:r>
              <a:rPr lang="en-US" sz="2400" dirty="0"/>
              <a:t>, have a completely filled shell and the incoming electron must be added to a higher energy </a:t>
            </a:r>
            <a:r>
              <a:rPr lang="en-US" sz="2400" i="1" dirty="0" err="1"/>
              <a:t>n</a:t>
            </a:r>
            <a:r>
              <a:rPr lang="en-US" sz="2400" dirty="0"/>
              <a:t> level.</a:t>
            </a:r>
          </a:p>
          <a:p>
            <a:pPr>
              <a:buClrTx/>
              <a:buFont typeface="Arial"/>
              <a:buChar char="•"/>
            </a:pPr>
            <a:endParaRPr lang="en-US" sz="2400" dirty="0"/>
          </a:p>
          <a:p>
            <a:pPr>
              <a:buClrTx/>
              <a:buFont typeface="Arial"/>
              <a:buChar char="•"/>
            </a:pPr>
            <a:r>
              <a:rPr lang="en-US" sz="2400" dirty="0">
                <a:solidFill>
                  <a:srgbClr val="000090"/>
                </a:solidFill>
              </a:rPr>
              <a:t> </a:t>
            </a:r>
            <a:r>
              <a:rPr lang="en-US" sz="2400" b="1" i="1" dirty="0">
                <a:solidFill>
                  <a:srgbClr val="000090"/>
                </a:solidFill>
              </a:rPr>
              <a:t>Group 2 </a:t>
            </a:r>
            <a:r>
              <a:rPr lang="en-US" sz="2400" dirty="0"/>
              <a:t>has a filled </a:t>
            </a:r>
            <a:r>
              <a:rPr lang="en-US" sz="2400" i="1" dirty="0"/>
              <a:t>ns</a:t>
            </a:r>
            <a:r>
              <a:rPr lang="en-US" sz="2400" dirty="0"/>
              <a:t> </a:t>
            </a:r>
            <a:r>
              <a:rPr lang="en-US" sz="2400" dirty="0" err="1"/>
              <a:t>subshell</a:t>
            </a:r>
            <a:r>
              <a:rPr lang="en-US" sz="2400" dirty="0"/>
              <a:t>, and so the next electron added goes into the higher energy </a:t>
            </a:r>
            <a:r>
              <a:rPr lang="en-US" sz="2400" i="1" dirty="0" err="1"/>
              <a:t>np</a:t>
            </a:r>
            <a:r>
              <a:rPr lang="en-US" sz="2400" dirty="0"/>
              <a:t> </a:t>
            </a:r>
            <a:r>
              <a:rPr lang="en-US" sz="2400" dirty="0" err="1"/>
              <a:t>subshell</a:t>
            </a:r>
            <a:r>
              <a:rPr lang="en-US" sz="2400" dirty="0"/>
              <a:t>. </a:t>
            </a:r>
          </a:p>
          <a:p>
            <a:pPr>
              <a:buClrTx/>
              <a:buFont typeface="Arial"/>
              <a:buChar char="•"/>
            </a:pPr>
            <a:endParaRPr lang="en-US" sz="2400" dirty="0"/>
          </a:p>
          <a:p>
            <a:pPr>
              <a:buClrTx/>
              <a:buFont typeface="Arial"/>
              <a:buChar char="•"/>
            </a:pPr>
            <a:r>
              <a:rPr lang="en-US" sz="2400" b="1" i="1" dirty="0">
                <a:solidFill>
                  <a:srgbClr val="000090"/>
                </a:solidFill>
              </a:rPr>
              <a:t> Group 15 </a:t>
            </a:r>
            <a:r>
              <a:rPr lang="en-US" sz="2400" dirty="0"/>
              <a:t>has a half-filled </a:t>
            </a:r>
            <a:r>
              <a:rPr lang="en-US" sz="2400" i="1" dirty="0" err="1"/>
              <a:t>np</a:t>
            </a:r>
            <a:r>
              <a:rPr lang="en-US" sz="2400" dirty="0"/>
              <a:t> </a:t>
            </a:r>
            <a:r>
              <a:rPr lang="en-US" sz="2400" dirty="0" err="1"/>
              <a:t>subshell</a:t>
            </a:r>
            <a:r>
              <a:rPr lang="en-US" sz="2400" dirty="0"/>
              <a:t> and the next electron must be paired with an existing </a:t>
            </a:r>
            <a:r>
              <a:rPr lang="en-US" sz="2400" i="1" dirty="0" err="1"/>
              <a:t>np</a:t>
            </a:r>
            <a:r>
              <a:rPr lang="en-US" sz="2400" dirty="0"/>
              <a:t> electron. </a:t>
            </a:r>
          </a:p>
          <a:p>
            <a:pPr>
              <a:buClrTx/>
              <a:buFont typeface="Arial"/>
              <a:buChar char="•"/>
            </a:pPr>
            <a:endParaRPr lang="en-US" sz="2400" dirty="0"/>
          </a:p>
          <a:p>
            <a:pPr>
              <a:buClrTx/>
              <a:buFont typeface="Arial"/>
              <a:buChar char="•"/>
            </a:pPr>
            <a:r>
              <a:rPr lang="en-US" sz="2400" dirty="0"/>
              <a:t> In all of these cases, the initial relative stability of the electron configuration disrupts the trend in EA.</a:t>
            </a:r>
          </a:p>
          <a:p>
            <a:pPr>
              <a:buClrTx/>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360601"/>
            <a:ext cx="1226434" cy="833592"/>
          </a:xfrm>
          <a:prstGeom prst="rect">
            <a:avLst/>
          </a:prstGeom>
        </p:spPr>
      </p:pic>
    </p:spTree>
    <p:extLst>
      <p:ext uri="{BB962C8B-B14F-4D97-AF65-F5344CB8AC3E}">
        <p14:creationId xmlns:p14="http://schemas.microsoft.com/office/powerpoint/2010/main" val="393380916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3816" y="149573"/>
            <a:ext cx="2242782" cy="659535"/>
          </a:xfrm>
        </p:spPr>
        <p:txBody>
          <a:bodyPr/>
          <a:lstStyle/>
          <a:p>
            <a:r>
              <a:rPr lang="en-US" dirty="0"/>
              <a:t>Figure </a:t>
            </a:r>
            <a:r>
              <a:rPr lang="en-US" dirty="0" smtClean="0"/>
              <a:t>6.36</a:t>
            </a:r>
            <a:endParaRPr lang="en-US" dirty="0"/>
          </a:p>
        </p:txBody>
      </p:sp>
      <p:pic>
        <p:nvPicPr>
          <p:cNvPr id="2" name="Picture Placeholder 1" descr="CNX_Chem_06_05_Elaffin.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414" r="-7414"/>
          <a:stretch>
            <a:fillRect/>
          </a:stretch>
        </p:blipFill>
        <p:spPr>
          <a:xfrm>
            <a:off x="1065136" y="853362"/>
            <a:ext cx="10138392" cy="4401026"/>
          </a:xfrm>
        </p:spPr>
      </p:pic>
      <p:sp>
        <p:nvSpPr>
          <p:cNvPr id="7" name="Text Placeholder 6"/>
          <p:cNvSpPr>
            <a:spLocks noGrp="1"/>
          </p:cNvSpPr>
          <p:nvPr>
            <p:ph type="body" sz="quarter" idx="14"/>
          </p:nvPr>
        </p:nvSpPr>
        <p:spPr>
          <a:xfrm>
            <a:off x="625581" y="5650674"/>
            <a:ext cx="11095630" cy="804717"/>
          </a:xfrm>
        </p:spPr>
        <p:txBody>
          <a:bodyPr>
            <a:normAutofit/>
          </a:bodyPr>
          <a:lstStyle/>
          <a:p>
            <a:r>
              <a:rPr lang="en-US" dirty="0"/>
              <a:t>This version of the periodic table displays the electron affinity values (in kJ/</a:t>
            </a:r>
            <a:r>
              <a:rPr lang="en-US" dirty="0" err="1"/>
              <a:t>mol</a:t>
            </a:r>
            <a:r>
              <a:rPr lang="en-US" dirty="0"/>
              <a:t>) for selected elements.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90311" y="227959"/>
            <a:ext cx="1226434" cy="833592"/>
          </a:xfrm>
          <a:prstGeom prst="rect">
            <a:avLst/>
          </a:prstGeom>
        </p:spPr>
      </p:pic>
    </p:spTree>
    <p:extLst>
      <p:ext uri="{BB962C8B-B14F-4D97-AF65-F5344CB8AC3E}">
        <p14:creationId xmlns:p14="http://schemas.microsoft.com/office/powerpoint/2010/main" val="336540950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1981200" y="1107618"/>
            <a:ext cx="8062912" cy="5256973"/>
          </a:xfrm>
        </p:spPr>
        <p:txBody>
          <a:bodyPr anchor="ctr">
            <a:noAutofit/>
          </a:bodyPr>
          <a:lstStyle/>
          <a:p>
            <a:pPr algn="ctr"/>
            <a:r>
              <a:rPr lang="en-US" sz="1600" dirty="0">
                <a:solidFill>
                  <a:schemeClr val="tx1"/>
                </a:solidFill>
              </a:rPr>
              <a:t>This file is copyright 2018, Rice University. All Rights Reserved.</a:t>
            </a:r>
          </a:p>
          <a:p>
            <a:endParaRPr lang="en-US" sz="16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54870" y="252280"/>
            <a:ext cx="1226434" cy="833592"/>
          </a:xfrm>
          <a:prstGeom prst="rect">
            <a:avLst/>
          </a:prstGeom>
        </p:spPr>
      </p:pic>
    </p:spTree>
    <p:extLst>
      <p:ext uri="{BB962C8B-B14F-4D97-AF65-F5344CB8AC3E}">
        <p14:creationId xmlns:p14="http://schemas.microsoft.com/office/powerpoint/2010/main" val="674073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91886" y="352946"/>
            <a:ext cx="8119892" cy="508000"/>
          </a:xfrm>
        </p:spPr>
        <p:txBody>
          <a:bodyPr>
            <a:noAutofit/>
          </a:bodyPr>
          <a:lstStyle/>
          <a:p>
            <a:pPr eaLnBrk="1" hangingPunct="1"/>
            <a:r>
              <a:rPr lang="en-US" sz="3200" b="1" dirty="0">
                <a:solidFill>
                  <a:srgbClr val="000090"/>
                </a:solidFill>
                <a:latin typeface="Arial" pitchFamily="-110" charset="0"/>
              </a:rPr>
              <a:t>Wavelength, frequency, and speed</a:t>
            </a:r>
          </a:p>
        </p:txBody>
      </p:sp>
      <p:sp>
        <p:nvSpPr>
          <p:cNvPr id="22530" name="Rectangle 3"/>
          <p:cNvSpPr>
            <a:spLocks noGrp="1" noChangeArrowheads="1"/>
          </p:cNvSpPr>
          <p:nvPr>
            <p:ph idx="1"/>
          </p:nvPr>
        </p:nvSpPr>
        <p:spPr>
          <a:xfrm>
            <a:off x="538843" y="1020038"/>
            <a:ext cx="11283043" cy="5282791"/>
          </a:xfrm>
        </p:spPr>
        <p:txBody>
          <a:bodyPr>
            <a:normAutofit/>
          </a:bodyPr>
          <a:lstStyle/>
          <a:p>
            <a:pPr>
              <a:buClr>
                <a:schemeClr val="tx1"/>
              </a:buClr>
              <a:buFont typeface="Arial"/>
              <a:buChar char="•"/>
            </a:pPr>
            <a:endParaRPr lang="en-US" sz="2400" b="1" dirty="0">
              <a:latin typeface="Arial" pitchFamily="-110" charset="0"/>
            </a:endParaRPr>
          </a:p>
          <a:p>
            <a:pPr>
              <a:buClr>
                <a:schemeClr val="tx1"/>
              </a:buClr>
              <a:buFont typeface="Arial"/>
              <a:buChar char="•"/>
            </a:pPr>
            <a:r>
              <a:rPr lang="en-US" sz="2400" dirty="0"/>
              <a:t> The product of a wave's wavelength (</a:t>
            </a:r>
            <a:r>
              <a:rPr lang="en-US" sz="2400" i="1" dirty="0" err="1"/>
              <a:t>λ</a:t>
            </a:r>
            <a:r>
              <a:rPr lang="en-US" sz="2400" dirty="0"/>
              <a:t>) and its frequency (</a:t>
            </a:r>
            <a:r>
              <a:rPr lang="en-US" sz="2400" i="1" dirty="0" err="1"/>
              <a:t>ν</a:t>
            </a:r>
            <a:r>
              <a:rPr lang="en-US" sz="2400" dirty="0"/>
              <a:t>), </a:t>
            </a:r>
            <a:r>
              <a:rPr lang="en-US" sz="2400" i="1" dirty="0" err="1"/>
              <a:t>λν</a:t>
            </a:r>
            <a:r>
              <a:rPr lang="en-US" sz="2400" dirty="0"/>
              <a:t>, is the speed of the wave. </a:t>
            </a:r>
          </a:p>
          <a:p>
            <a:pPr>
              <a:buClr>
                <a:schemeClr val="tx1"/>
              </a:buClr>
              <a:buFont typeface="Arial"/>
              <a:buChar char="•"/>
            </a:pPr>
            <a:endParaRPr lang="en-US" sz="2400" dirty="0"/>
          </a:p>
          <a:p>
            <a:pPr>
              <a:buClr>
                <a:schemeClr val="tx1"/>
              </a:buClr>
              <a:buFont typeface="Arial"/>
              <a:buChar char="•"/>
            </a:pPr>
            <a:r>
              <a:rPr lang="en-US" sz="2400" dirty="0"/>
              <a:t> Thus, for electromagnetic radiation in a vacuum:</a:t>
            </a:r>
          </a:p>
          <a:p>
            <a:pPr>
              <a:buClr>
                <a:schemeClr val="tx1"/>
              </a:buClr>
            </a:pPr>
            <a:endParaRPr lang="en-US" sz="2400" dirty="0"/>
          </a:p>
          <a:p>
            <a:pPr algn="ctr">
              <a:buClr>
                <a:schemeClr val="tx1"/>
              </a:buClr>
            </a:pPr>
            <a:r>
              <a:rPr lang="en-US" sz="2400" i="1" dirty="0" err="1"/>
              <a:t>c</a:t>
            </a:r>
            <a:r>
              <a:rPr lang="en-US" sz="2400" i="1" dirty="0"/>
              <a:t>  </a:t>
            </a:r>
            <a:r>
              <a:rPr lang="en-US" sz="2400" dirty="0"/>
              <a:t>=  2.998 × 10</a:t>
            </a:r>
            <a:r>
              <a:rPr lang="en-US" sz="2400" baseline="30000" dirty="0"/>
              <a:t>8 </a:t>
            </a:r>
            <a:r>
              <a:rPr lang="en-US" sz="2400" dirty="0" err="1"/>
              <a:t>m/s</a:t>
            </a:r>
            <a:r>
              <a:rPr lang="en-US" sz="2400" baseline="30000" dirty="0"/>
              <a:t>  </a:t>
            </a:r>
            <a:r>
              <a:rPr lang="en-US" sz="2400" dirty="0"/>
              <a:t>=  </a:t>
            </a:r>
            <a:r>
              <a:rPr lang="en-US" sz="2400" i="1" dirty="0" err="1"/>
              <a:t>λν</a:t>
            </a:r>
            <a:endParaRPr lang="en-US" sz="2400" i="1" dirty="0"/>
          </a:p>
          <a:p>
            <a:pPr>
              <a:buClr>
                <a:schemeClr val="tx1"/>
              </a:buClr>
              <a:buFont typeface="Arial"/>
              <a:buChar char="•"/>
            </a:pPr>
            <a:endParaRPr lang="en-US" sz="2400" i="1" dirty="0"/>
          </a:p>
          <a:p>
            <a:pPr>
              <a:buClr>
                <a:schemeClr val="tx1"/>
              </a:buClr>
              <a:buFont typeface="Arial"/>
              <a:buChar char="•"/>
            </a:pPr>
            <a:r>
              <a:rPr lang="en-US" sz="2400" i="1" dirty="0"/>
              <a:t> </a:t>
            </a:r>
            <a:r>
              <a:rPr lang="en-US" sz="2400" dirty="0"/>
              <a:t>Wavelength and frequency are </a:t>
            </a:r>
            <a:r>
              <a:rPr lang="en-US" sz="2400" b="1" i="1" dirty="0"/>
              <a:t>inversely proportional</a:t>
            </a:r>
            <a:r>
              <a:rPr lang="en-US" sz="2400" dirty="0"/>
              <a:t>:</a:t>
            </a:r>
          </a:p>
          <a:p>
            <a:pPr lvl="1">
              <a:buClr>
                <a:schemeClr val="tx1"/>
              </a:buClr>
              <a:buFont typeface="Arial"/>
              <a:buChar char="•"/>
            </a:pPr>
            <a:r>
              <a:rPr lang="en-US" sz="2400" dirty="0"/>
              <a:t>As the wavelength increases, the frequency decreases and vice-versa.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17958" y="389234"/>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4466" y="169255"/>
            <a:ext cx="2325329" cy="659535"/>
          </a:xfrm>
        </p:spPr>
        <p:txBody>
          <a:bodyPr/>
          <a:lstStyle/>
          <a:p>
            <a:r>
              <a:rPr lang="en-US" dirty="0"/>
              <a:t>Figure </a:t>
            </a:r>
            <a:r>
              <a:rPr lang="en-US" dirty="0" smtClean="0"/>
              <a:t>6.1</a:t>
            </a:r>
            <a:endParaRPr lang="en-US" dirty="0"/>
          </a:p>
        </p:txBody>
      </p:sp>
      <p:pic>
        <p:nvPicPr>
          <p:cNvPr id="2" name="Picture Placeholder 1" descr="CNX_Chem_06_00_CrabNeb.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a:xfrm>
            <a:off x="447367" y="803933"/>
            <a:ext cx="10750551" cy="3500071"/>
          </a:xfrm>
        </p:spPr>
      </p:pic>
      <p:sp>
        <p:nvSpPr>
          <p:cNvPr id="7" name="Text Placeholder 6"/>
          <p:cNvSpPr>
            <a:spLocks noGrp="1"/>
          </p:cNvSpPr>
          <p:nvPr>
            <p:ph type="body" sz="quarter" idx="14"/>
          </p:nvPr>
        </p:nvSpPr>
        <p:spPr>
          <a:xfrm>
            <a:off x="324466" y="4637504"/>
            <a:ext cx="11636476" cy="2008956"/>
          </a:xfrm>
        </p:spPr>
        <p:txBody>
          <a:bodyPr>
            <a:noAutofit/>
          </a:bodyPr>
          <a:lstStyle/>
          <a:p>
            <a:pPr algn="just"/>
            <a:r>
              <a:rPr lang="en-US" dirty="0"/>
              <a:t>The Crab Nebula consists of remnants of a supernova (the explosion of a star). </a:t>
            </a:r>
            <a:endParaRPr lang="en-US" dirty="0" smtClean="0"/>
          </a:p>
          <a:p>
            <a:pPr algn="just"/>
            <a:r>
              <a:rPr lang="en-US" dirty="0" smtClean="0"/>
              <a:t>NASA’s </a:t>
            </a:r>
            <a:r>
              <a:rPr lang="en-US" dirty="0"/>
              <a:t>Hubble Space Telescope produced this composite image. </a:t>
            </a:r>
            <a:endParaRPr lang="en-US" dirty="0" smtClean="0"/>
          </a:p>
          <a:p>
            <a:pPr algn="just"/>
            <a:r>
              <a:rPr lang="en-US" dirty="0" smtClean="0"/>
              <a:t>Measurements </a:t>
            </a:r>
            <a:r>
              <a:rPr lang="en-US" dirty="0"/>
              <a:t>of the emitted light </a:t>
            </a:r>
            <a:r>
              <a:rPr lang="en-US" dirty="0" smtClean="0"/>
              <a:t>wavelengths</a:t>
            </a:r>
            <a:r>
              <a:rPr lang="ka-GE" dirty="0" smtClean="0"/>
              <a:t>,</a:t>
            </a:r>
            <a:r>
              <a:rPr lang="en-US" dirty="0" smtClean="0"/>
              <a:t> </a:t>
            </a:r>
            <a:r>
              <a:rPr lang="en-US" dirty="0"/>
              <a:t>enabled astronomers to identify the elements in the nebula, </a:t>
            </a:r>
            <a:r>
              <a:rPr lang="en-US" dirty="0" smtClean="0"/>
              <a:t>determining</a:t>
            </a:r>
            <a:r>
              <a:rPr lang="ka-GE" dirty="0" smtClean="0"/>
              <a:t>,</a:t>
            </a:r>
            <a:r>
              <a:rPr lang="en-US" dirty="0" smtClean="0"/>
              <a:t> </a:t>
            </a:r>
            <a:r>
              <a:rPr lang="en-US" dirty="0"/>
              <a:t>that it contains specific ions including S</a:t>
            </a:r>
            <a:r>
              <a:rPr lang="en-US" baseline="30000" dirty="0"/>
              <a:t>+</a:t>
            </a:r>
            <a:r>
              <a:rPr lang="en-US" dirty="0"/>
              <a:t> (green filaments) and O</a:t>
            </a:r>
            <a:r>
              <a:rPr lang="en-US" baseline="30000" dirty="0"/>
              <a:t>2+ </a:t>
            </a:r>
            <a:r>
              <a:rPr lang="en-US" dirty="0"/>
              <a:t>(red </a:t>
            </a:r>
            <a:r>
              <a:rPr lang="en-US" dirty="0" err="1" smtClean="0"/>
              <a:t>modiffilaments</a:t>
            </a:r>
            <a:r>
              <a:rPr lang="en-US" dirty="0"/>
              <a:t>). (credit: </a:t>
            </a:r>
            <a:r>
              <a:rPr lang="en-US" dirty="0" err="1" smtClean="0"/>
              <a:t>ication</a:t>
            </a:r>
            <a:r>
              <a:rPr lang="en-US" dirty="0" smtClean="0"/>
              <a:t> </a:t>
            </a:r>
            <a:r>
              <a:rPr lang="en-US" dirty="0"/>
              <a:t>of work by NASA and ESA)</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07602" y="241327"/>
            <a:ext cx="1226434" cy="833592"/>
          </a:xfrm>
          <a:prstGeom prst="rect">
            <a:avLst/>
          </a:prstGeom>
        </p:spPr>
      </p:pic>
    </p:spTree>
    <p:extLst>
      <p:ext uri="{BB962C8B-B14F-4D97-AF65-F5344CB8AC3E}">
        <p14:creationId xmlns:p14="http://schemas.microsoft.com/office/powerpoint/2010/main" val="1876367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24655" y="336435"/>
            <a:ext cx="6553200" cy="508000"/>
          </a:xfrm>
        </p:spPr>
        <p:txBody>
          <a:bodyPr>
            <a:noAutofit/>
          </a:bodyPr>
          <a:lstStyle/>
          <a:p>
            <a:pPr eaLnBrk="1" hangingPunct="1"/>
            <a:r>
              <a:rPr lang="en-US" sz="3200" b="1" dirty="0">
                <a:solidFill>
                  <a:srgbClr val="000090"/>
                </a:solidFill>
                <a:latin typeface="Arial" pitchFamily="-110" charset="0"/>
              </a:rPr>
              <a:t>Electromagnetic spectrum</a:t>
            </a:r>
          </a:p>
        </p:txBody>
      </p:sp>
      <p:sp>
        <p:nvSpPr>
          <p:cNvPr id="22530" name="Rectangle 3"/>
          <p:cNvSpPr>
            <a:spLocks noGrp="1" noChangeArrowheads="1"/>
          </p:cNvSpPr>
          <p:nvPr>
            <p:ph idx="1"/>
          </p:nvPr>
        </p:nvSpPr>
        <p:spPr>
          <a:xfrm>
            <a:off x="571500" y="1356358"/>
            <a:ext cx="11342996" cy="4596991"/>
          </a:xfrm>
        </p:spPr>
        <p:txBody>
          <a:bodyPr>
            <a:normAutofit lnSpcReduction="10000"/>
          </a:bodyPr>
          <a:lstStyle/>
          <a:p>
            <a:pPr>
              <a:buClr>
                <a:schemeClr val="tx1"/>
              </a:buClr>
              <a:buFont typeface="Arial"/>
              <a:buChar char="•"/>
            </a:pPr>
            <a:endParaRPr lang="en-US" sz="2400" b="1" dirty="0">
              <a:latin typeface="Arial" pitchFamily="-110" charset="0"/>
            </a:endParaRPr>
          </a:p>
          <a:p>
            <a:pPr algn="just">
              <a:buClr>
                <a:schemeClr val="tx1"/>
              </a:buClr>
              <a:buFont typeface="Arial"/>
              <a:buChar char="•"/>
            </a:pPr>
            <a:r>
              <a:rPr lang="en-US" sz="2400" dirty="0"/>
              <a:t> </a:t>
            </a:r>
            <a:r>
              <a:rPr lang="en-US" sz="2800" dirty="0"/>
              <a:t>The </a:t>
            </a:r>
            <a:r>
              <a:rPr lang="en-US" sz="2800" b="1" i="1" dirty="0">
                <a:solidFill>
                  <a:srgbClr val="000090"/>
                </a:solidFill>
              </a:rPr>
              <a:t>electromagnetic spectrum </a:t>
            </a:r>
            <a:r>
              <a:rPr lang="en-US" sz="2800" dirty="0"/>
              <a:t>is the range of all types of electromagnetic radiation.</a:t>
            </a:r>
          </a:p>
          <a:p>
            <a:pPr algn="just">
              <a:buClr>
                <a:schemeClr val="tx1"/>
              </a:buClr>
              <a:buFont typeface="Arial"/>
              <a:buChar char="•"/>
            </a:pPr>
            <a:endParaRPr lang="en-US" sz="2800" dirty="0"/>
          </a:p>
          <a:p>
            <a:pPr algn="just">
              <a:buClr>
                <a:schemeClr val="tx1"/>
              </a:buClr>
              <a:buFont typeface="Arial"/>
              <a:buChar char="•"/>
            </a:pPr>
            <a:r>
              <a:rPr lang="en-US" sz="2800" dirty="0"/>
              <a:t> Visible light makes up only a small portion of the electromagnetic spectrum. </a:t>
            </a:r>
          </a:p>
          <a:p>
            <a:pPr algn="just">
              <a:buClr>
                <a:schemeClr val="tx1"/>
              </a:buClr>
              <a:buFont typeface="Arial"/>
              <a:buChar char="•"/>
            </a:pPr>
            <a:endParaRPr lang="en-US" sz="2800" dirty="0"/>
          </a:p>
          <a:p>
            <a:pPr algn="just">
              <a:buClr>
                <a:schemeClr val="tx1"/>
              </a:buClr>
              <a:buFont typeface="Arial"/>
              <a:buChar char="•"/>
            </a:pPr>
            <a:r>
              <a:rPr lang="en-US" sz="2800" dirty="0"/>
              <a:t> Each of the various colors of visible light has specific frequencies and wavelengths associated with them.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16783" y="17363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464788"/>
            <a:ext cx="6150429" cy="756875"/>
          </a:xfrm>
        </p:spPr>
        <p:txBody>
          <a:bodyPr>
            <a:normAutofit/>
          </a:bodyPr>
          <a:lstStyle/>
          <a:p>
            <a:r>
              <a:rPr lang="en-US" sz="2800" b="1" dirty="0">
                <a:solidFill>
                  <a:srgbClr val="000090"/>
                </a:solidFill>
                <a:latin typeface="Arial" pitchFamily="-110" charset="0"/>
              </a:rPr>
              <a:t>Electromagnetic spectrum</a:t>
            </a:r>
            <a:endParaRPr lang="en-US" sz="2800" dirty="0"/>
          </a:p>
        </p:txBody>
      </p:sp>
      <p:sp>
        <p:nvSpPr>
          <p:cNvPr id="3" name="Content Placeholder 2"/>
          <p:cNvSpPr>
            <a:spLocks noGrp="1"/>
          </p:cNvSpPr>
          <p:nvPr>
            <p:ph idx="1"/>
          </p:nvPr>
        </p:nvSpPr>
        <p:spPr>
          <a:xfrm>
            <a:off x="375557" y="1915888"/>
            <a:ext cx="11348357" cy="4280196"/>
          </a:xfrm>
        </p:spPr>
        <p:txBody>
          <a:bodyPr>
            <a:normAutofit/>
          </a:bodyPr>
          <a:lstStyle/>
          <a:p>
            <a:pPr marL="457200" indent="-457200" algn="just">
              <a:buClrTx/>
              <a:buFont typeface="Wingdings" panose="05000000000000000000" pitchFamily="2" charset="2"/>
              <a:buChar char="§"/>
            </a:pPr>
            <a:r>
              <a:rPr lang="en-US" sz="2800" dirty="0"/>
              <a:t>Because the </a:t>
            </a:r>
            <a:r>
              <a:rPr lang="en-US" sz="2800" dirty="0" smtClean="0"/>
              <a:t>Technologies</a:t>
            </a:r>
            <a:r>
              <a:rPr lang="ka-GE" sz="2800" dirty="0" smtClean="0"/>
              <a:t>,</a:t>
            </a:r>
            <a:r>
              <a:rPr lang="en-US" sz="2800" dirty="0" smtClean="0"/>
              <a:t> </a:t>
            </a:r>
            <a:r>
              <a:rPr lang="en-US" sz="2800" dirty="0"/>
              <a:t>developed to work in various parts of the </a:t>
            </a:r>
            <a:r>
              <a:rPr lang="en-US" sz="2800" dirty="0" smtClean="0"/>
              <a:t>electromagnetic</a:t>
            </a:r>
            <a:r>
              <a:rPr lang="ka-GE" sz="2800" dirty="0" smtClean="0"/>
              <a:t> </a:t>
            </a:r>
            <a:r>
              <a:rPr lang="en-US" sz="2800" dirty="0" smtClean="0"/>
              <a:t>spectrum</a:t>
            </a:r>
            <a:r>
              <a:rPr lang="ka-GE" sz="2800" dirty="0" smtClean="0"/>
              <a:t>,</a:t>
            </a:r>
            <a:r>
              <a:rPr lang="en-US" sz="2800" dirty="0" smtClean="0"/>
              <a:t> </a:t>
            </a:r>
            <a:r>
              <a:rPr lang="en-US" sz="2800" dirty="0"/>
              <a:t>are different, for reasons of convenience and historical legacies, different units are typically used </a:t>
            </a:r>
            <a:r>
              <a:rPr lang="en-US" sz="2800" dirty="0" smtClean="0"/>
              <a:t>for</a:t>
            </a:r>
            <a:r>
              <a:rPr lang="ka-GE" sz="2800" dirty="0" smtClean="0"/>
              <a:t> </a:t>
            </a:r>
            <a:r>
              <a:rPr lang="en-US" sz="2800" dirty="0" smtClean="0"/>
              <a:t>different </a:t>
            </a:r>
            <a:r>
              <a:rPr lang="en-US" sz="2800" dirty="0"/>
              <a:t>parts of the spectrum. </a:t>
            </a:r>
            <a:endParaRPr lang="ka-GE" sz="2800" dirty="0" smtClean="0"/>
          </a:p>
          <a:p>
            <a:pPr algn="just">
              <a:buClrTx/>
            </a:pPr>
            <a:endParaRPr lang="ka-GE" sz="2800" dirty="0" smtClean="0"/>
          </a:p>
          <a:p>
            <a:pPr marL="457200" indent="-457200" algn="just">
              <a:buClrTx/>
              <a:buFont typeface="Wingdings" panose="05000000000000000000" pitchFamily="2" charset="2"/>
              <a:buChar char="§"/>
            </a:pPr>
            <a:r>
              <a:rPr lang="en-US" sz="2800" dirty="0" smtClean="0"/>
              <a:t>For </a:t>
            </a:r>
            <a:r>
              <a:rPr lang="en-US" sz="2800" dirty="0"/>
              <a:t>example, radio waves are usually specified as frequencies (typically in units </a:t>
            </a:r>
            <a:r>
              <a:rPr lang="en-US" sz="2800" dirty="0" smtClean="0"/>
              <a:t>of</a:t>
            </a:r>
            <a:r>
              <a:rPr lang="ka-GE" sz="2800" dirty="0" smtClean="0"/>
              <a:t> </a:t>
            </a:r>
            <a:r>
              <a:rPr lang="en-US" sz="2800" dirty="0" smtClean="0"/>
              <a:t>MHz</a:t>
            </a:r>
            <a:r>
              <a:rPr lang="en-US" sz="2800" dirty="0"/>
              <a:t>), while the visible region is usually specified in wavelengths (typically in units of nm or angstroms).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38025" y="318803"/>
            <a:ext cx="1328345" cy="902860"/>
          </a:xfrm>
          <a:prstGeom prst="rect">
            <a:avLst/>
          </a:prstGeom>
        </p:spPr>
      </p:pic>
    </p:spTree>
    <p:extLst>
      <p:ext uri="{BB962C8B-B14F-4D97-AF65-F5344CB8AC3E}">
        <p14:creationId xmlns:p14="http://schemas.microsoft.com/office/powerpoint/2010/main" val="3723891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89077"/>
            <a:ext cx="2020049" cy="659535"/>
          </a:xfrm>
        </p:spPr>
        <p:txBody>
          <a:bodyPr/>
          <a:lstStyle/>
          <a:p>
            <a:r>
              <a:rPr lang="en-US" dirty="0"/>
              <a:t>Figure </a:t>
            </a:r>
            <a:r>
              <a:rPr lang="en-US" dirty="0" smtClean="0"/>
              <a:t>6.3</a:t>
            </a:r>
            <a:endParaRPr lang="en-US" dirty="0"/>
          </a:p>
        </p:txBody>
      </p:sp>
      <p:pic>
        <p:nvPicPr>
          <p:cNvPr id="2" name="Picture Placeholder 1" descr="CNX_Chem_06_01_emspectrum.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31" r="-1231"/>
          <a:stretch>
            <a:fillRect/>
          </a:stretch>
        </p:blipFill>
        <p:spPr>
          <a:xfrm>
            <a:off x="2347416" y="150604"/>
            <a:ext cx="7890120" cy="4895718"/>
          </a:xfrm>
        </p:spPr>
      </p:pic>
      <p:sp>
        <p:nvSpPr>
          <p:cNvPr id="7" name="Text Placeholder 6"/>
          <p:cNvSpPr>
            <a:spLocks noGrp="1"/>
          </p:cNvSpPr>
          <p:nvPr>
            <p:ph type="body" sz="quarter" idx="14"/>
          </p:nvPr>
        </p:nvSpPr>
        <p:spPr>
          <a:xfrm>
            <a:off x="152400" y="5046322"/>
            <a:ext cx="11803039" cy="1572842"/>
          </a:xfrm>
        </p:spPr>
        <p:txBody>
          <a:bodyPr>
            <a:noAutofit/>
          </a:bodyPr>
          <a:lstStyle/>
          <a:p>
            <a:pPr algn="just"/>
            <a:r>
              <a:rPr lang="en-US" sz="1800" dirty="0"/>
              <a:t>Portions of the electromagnetic spectrum are shown in order of decreasing frequency and increasing wavelength. Examples of some applications for various wavelengths include positron emission tomography (PET) scans, X-ray imaging, remote controls, wireless Internet, cellular telephones, and radios. </a:t>
            </a:r>
            <a:endParaRPr lang="en-US" sz="1800" dirty="0" smtClean="0"/>
          </a:p>
          <a:p>
            <a:pPr algn="just"/>
            <a:r>
              <a:rPr lang="en-US" sz="1000" dirty="0" smtClean="0"/>
              <a:t>(</a:t>
            </a:r>
            <a:r>
              <a:rPr lang="en-US" sz="1000" dirty="0"/>
              <a:t>credit “Cosmic ray”: modification of work by NASA; credit “PET scan": modification of work by the National Institute of Health; credit “X-ray”: modification of work by Dr. </a:t>
            </a:r>
            <a:r>
              <a:rPr lang="en-US" sz="1000" dirty="0" err="1"/>
              <a:t>Jochen</a:t>
            </a:r>
            <a:r>
              <a:rPr lang="en-US" sz="1000" dirty="0"/>
              <a:t> </a:t>
            </a:r>
            <a:r>
              <a:rPr lang="en-US" sz="1000" dirty="0" err="1"/>
              <a:t>Lengerke</a:t>
            </a:r>
            <a:r>
              <a:rPr lang="en-US" sz="1000" dirty="0"/>
              <a:t>; credit “Dental curing": modification of work by the Department of the Navy; credit “Night vision": modification of work by the Department of the Army; credit “Remote": modification of work by </a:t>
            </a:r>
            <a:r>
              <a:rPr lang="en-US" sz="1000" dirty="0" err="1"/>
              <a:t>Emilian</a:t>
            </a:r>
            <a:r>
              <a:rPr lang="en-US" sz="1000" dirty="0"/>
              <a:t> Robert </a:t>
            </a:r>
            <a:r>
              <a:rPr lang="en-US" sz="1000" dirty="0" err="1"/>
              <a:t>Vicol</a:t>
            </a:r>
            <a:r>
              <a:rPr lang="en-US" sz="1000" dirty="0"/>
              <a:t>; credit “Cell phone": modification of work by Brett Jordan; credit “Microwave oven”: modification of work by Billy </a:t>
            </a:r>
            <a:r>
              <a:rPr lang="en-US" sz="1000" dirty="0" err="1"/>
              <a:t>Mabray</a:t>
            </a:r>
            <a:r>
              <a:rPr lang="en-US" sz="1000" dirty="0"/>
              <a:t>; credit “Ultrasound": modification of work by Jane Whitney; credit “AM radio”: modification of work by Dave Clausen)</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0137" y="289077"/>
            <a:ext cx="1226434" cy="833592"/>
          </a:xfrm>
          <a:prstGeom prst="rect">
            <a:avLst/>
          </a:prstGeom>
        </p:spPr>
      </p:pic>
    </p:spTree>
    <p:extLst>
      <p:ext uri="{BB962C8B-B14F-4D97-AF65-F5344CB8AC3E}">
        <p14:creationId xmlns:p14="http://schemas.microsoft.com/office/powerpoint/2010/main" val="434458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241327"/>
            <a:ext cx="2884714" cy="659535"/>
          </a:xfrm>
        </p:spPr>
        <p:txBody>
          <a:bodyPr>
            <a:normAutofit/>
          </a:bodyPr>
          <a:lstStyle/>
          <a:p>
            <a:r>
              <a:rPr lang="en-US" sz="2800" dirty="0"/>
              <a:t>Example 6.1</a:t>
            </a:r>
          </a:p>
        </p:txBody>
      </p:sp>
      <p:sp>
        <p:nvSpPr>
          <p:cNvPr id="7" name="Text Placeholder 6"/>
          <p:cNvSpPr>
            <a:spLocks noGrp="1"/>
          </p:cNvSpPr>
          <p:nvPr>
            <p:ph type="body" sz="quarter" idx="14"/>
          </p:nvPr>
        </p:nvSpPr>
        <p:spPr>
          <a:xfrm>
            <a:off x="609601" y="1180041"/>
            <a:ext cx="11212285" cy="5237087"/>
          </a:xfrm>
        </p:spPr>
        <p:txBody>
          <a:bodyPr>
            <a:noAutofit/>
          </a:bodyPr>
          <a:lstStyle/>
          <a:p>
            <a:pPr algn="just"/>
            <a:r>
              <a:rPr lang="en-US" sz="3200" b="1" dirty="0">
                <a:solidFill>
                  <a:srgbClr val="002060"/>
                </a:solidFill>
              </a:rPr>
              <a:t>Determining the Frequency and Wavelength of Radiation</a:t>
            </a:r>
            <a:endParaRPr lang="ka-GE" sz="3200" dirty="0" smtClean="0">
              <a:solidFill>
                <a:srgbClr val="002060"/>
              </a:solidFill>
            </a:endParaRPr>
          </a:p>
          <a:p>
            <a:pPr algn="just"/>
            <a:r>
              <a:rPr lang="en-US" sz="3200" dirty="0" smtClean="0"/>
              <a:t>A </a:t>
            </a:r>
            <a:r>
              <a:rPr lang="en-US" sz="3200" dirty="0"/>
              <a:t>sodium streetlight gives off yellow </a:t>
            </a:r>
            <a:r>
              <a:rPr lang="en-US" sz="3200" dirty="0" smtClean="0"/>
              <a:t>light</a:t>
            </a:r>
            <a:r>
              <a:rPr lang="ka-GE" sz="3200" dirty="0" smtClean="0"/>
              <a:t>,</a:t>
            </a:r>
            <a:r>
              <a:rPr lang="en-US" sz="3200" dirty="0" smtClean="0"/>
              <a:t> </a:t>
            </a:r>
            <a:r>
              <a:rPr lang="en-US" sz="3200" dirty="0"/>
              <a:t>that has a wavelength of 589 nm (1 nm = 1 × 10</a:t>
            </a:r>
            <a:r>
              <a:rPr lang="en-US" sz="3200" baseline="30000" dirty="0"/>
              <a:t>−9</a:t>
            </a:r>
            <a:r>
              <a:rPr lang="en-US" sz="3200" dirty="0"/>
              <a:t> m). What is the frequency of this light</a:t>
            </a:r>
            <a:r>
              <a:rPr lang="en-US" sz="3200" dirty="0" smtClean="0"/>
              <a:t>?</a:t>
            </a:r>
            <a:endParaRPr lang="en-US" sz="3200" dirty="0"/>
          </a:p>
          <a:p>
            <a:pPr algn="just"/>
            <a:r>
              <a:rPr lang="en-US" sz="3200" b="1" dirty="0">
                <a:solidFill>
                  <a:srgbClr val="0070C0"/>
                </a:solidFill>
              </a:rPr>
              <a:t>Solution</a:t>
            </a:r>
            <a:endParaRPr lang="ka-GE" sz="3200" dirty="0" smtClean="0">
              <a:solidFill>
                <a:srgbClr val="0070C0"/>
              </a:solidFill>
            </a:endParaRPr>
          </a:p>
          <a:p>
            <a:pPr algn="just"/>
            <a:r>
              <a:rPr lang="en-US" sz="3200" dirty="0" smtClean="0"/>
              <a:t>We </a:t>
            </a:r>
            <a:r>
              <a:rPr lang="en-US" sz="3200" dirty="0"/>
              <a:t>can rearrange the equation </a:t>
            </a:r>
            <a:r>
              <a:rPr lang="en-US" sz="3200" i="1" dirty="0"/>
              <a:t>c</a:t>
            </a:r>
            <a:r>
              <a:rPr lang="en-US" sz="3200" dirty="0"/>
              <a:t> = </a:t>
            </a:r>
            <a:r>
              <a:rPr lang="en-US" sz="3200" i="1" dirty="0" err="1"/>
              <a:t>λν</a:t>
            </a:r>
            <a:r>
              <a:rPr lang="en-US" sz="3200" dirty="0"/>
              <a:t> to solve for the frequency:</a:t>
            </a:r>
          </a:p>
          <a:p>
            <a:endParaRPr lang="en-US" sz="2400" dirty="0"/>
          </a:p>
          <a:p>
            <a:endParaRPr lang="en-US" sz="24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graphicFrame>
        <p:nvGraphicFramePr>
          <p:cNvPr id="56322" name="Object 2"/>
          <p:cNvGraphicFramePr>
            <a:graphicFrameLocks noChangeAspect="1"/>
          </p:cNvGraphicFramePr>
          <p:nvPr>
            <p:extLst>
              <p:ext uri="{D42A27DB-BD31-4B8C-83A1-F6EECF244321}">
                <p14:modId xmlns:p14="http://schemas.microsoft.com/office/powerpoint/2010/main" val="2543669186"/>
              </p:ext>
            </p:extLst>
          </p:nvPr>
        </p:nvGraphicFramePr>
        <p:xfrm>
          <a:off x="5593837" y="5084984"/>
          <a:ext cx="949898" cy="886953"/>
        </p:xfrm>
        <a:graphic>
          <a:graphicData uri="http://schemas.openxmlformats.org/presentationml/2006/ole">
            <mc:AlternateContent xmlns:mc="http://schemas.openxmlformats.org/markup-compatibility/2006">
              <mc:Choice xmlns:v="urn:schemas-microsoft-com:vml" Requires="v">
                <p:oleObj spid="_x0000_s350522" name="Equation" r:id="rId4" imgW="381000" imgH="355600" progId="Equation.3">
                  <p:embed/>
                </p:oleObj>
              </mc:Choice>
              <mc:Fallback>
                <p:oleObj name="Equation" r:id="rId4" imgW="381000" imgH="3556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3837" y="5084984"/>
                        <a:ext cx="949898" cy="886953"/>
                      </a:xfrm>
                      <a:prstGeom prst="rect">
                        <a:avLst/>
                      </a:prstGeom>
                      <a:noFill/>
                    </p:spPr>
                  </p:pic>
                </p:oleObj>
              </mc:Fallback>
            </mc:AlternateContent>
          </a:graphicData>
        </a:graphic>
      </p:graphicFrame>
    </p:spTree>
    <p:extLst>
      <p:ext uri="{BB962C8B-B14F-4D97-AF65-F5344CB8AC3E}">
        <p14:creationId xmlns:p14="http://schemas.microsoft.com/office/powerpoint/2010/main" val="437064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3178629" cy="659535"/>
          </a:xfrm>
        </p:spPr>
        <p:txBody>
          <a:bodyPr>
            <a:normAutofit/>
          </a:bodyPr>
          <a:lstStyle/>
          <a:p>
            <a:r>
              <a:rPr lang="en-US" sz="2800" dirty="0"/>
              <a:t>Example 6.1</a:t>
            </a:r>
          </a:p>
        </p:txBody>
      </p:sp>
      <p:sp>
        <p:nvSpPr>
          <p:cNvPr id="7" name="Text Placeholder 6"/>
          <p:cNvSpPr>
            <a:spLocks noGrp="1"/>
          </p:cNvSpPr>
          <p:nvPr>
            <p:ph type="body" sz="quarter" idx="14"/>
          </p:nvPr>
        </p:nvSpPr>
        <p:spPr>
          <a:xfrm>
            <a:off x="767443" y="1747838"/>
            <a:ext cx="10940143" cy="1166382"/>
          </a:xfrm>
        </p:spPr>
        <p:txBody>
          <a:bodyPr>
            <a:noAutofit/>
          </a:bodyPr>
          <a:lstStyle/>
          <a:p>
            <a:r>
              <a:rPr lang="en-US" sz="2800" dirty="0"/>
              <a:t>Since </a:t>
            </a:r>
            <a:r>
              <a:rPr lang="en-US" sz="2800" i="1" dirty="0" err="1"/>
              <a:t>c</a:t>
            </a:r>
            <a:r>
              <a:rPr lang="en-US" sz="2800" dirty="0"/>
              <a:t> is expressed in meters per second, we must also convert 589 nm to meters.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09465" y="155376"/>
            <a:ext cx="1357678" cy="922797"/>
          </a:xfrm>
          <a:prstGeom prst="rect">
            <a:avLst/>
          </a:prstGeom>
        </p:spPr>
      </p:pic>
      <p:graphicFrame>
        <p:nvGraphicFramePr>
          <p:cNvPr id="350211" name="Object 3"/>
          <p:cNvGraphicFramePr>
            <a:graphicFrameLocks noChangeAspect="1"/>
          </p:cNvGraphicFramePr>
          <p:nvPr>
            <p:extLst>
              <p:ext uri="{D42A27DB-BD31-4B8C-83A1-F6EECF244321}">
                <p14:modId xmlns:p14="http://schemas.microsoft.com/office/powerpoint/2010/main" val="2188311715"/>
              </p:ext>
            </p:extLst>
          </p:nvPr>
        </p:nvGraphicFramePr>
        <p:xfrm>
          <a:off x="1611808" y="3779204"/>
          <a:ext cx="8748713" cy="1230312"/>
        </p:xfrm>
        <a:graphic>
          <a:graphicData uri="http://schemas.openxmlformats.org/presentationml/2006/ole">
            <mc:AlternateContent xmlns:mc="http://schemas.openxmlformats.org/markup-compatibility/2006">
              <mc:Choice xmlns:v="urn:schemas-microsoft-com:vml" Requires="v">
                <p:oleObj spid="_x0000_s351547" name="Equation" r:id="rId4" imgW="3162300" imgH="444500" progId="Equation.3">
                  <p:embed/>
                </p:oleObj>
              </mc:Choice>
              <mc:Fallback>
                <p:oleObj name="Equation" r:id="rId4" imgW="3162300" imgH="44450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1808" y="3779204"/>
                        <a:ext cx="8748713" cy="1230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Connector 7"/>
          <p:cNvCxnSpPr/>
          <p:nvPr/>
        </p:nvCxnSpPr>
        <p:spPr>
          <a:xfrm rot="5400000">
            <a:off x="3914588" y="4715827"/>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4512236" y="3946124"/>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6350001" y="4638553"/>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6798237" y="3946123"/>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7064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64" y="260814"/>
            <a:ext cx="5415643" cy="495618"/>
          </a:xfrm>
        </p:spPr>
        <p:txBody>
          <a:bodyPr>
            <a:noAutofit/>
          </a:bodyPr>
          <a:lstStyle/>
          <a:p>
            <a:r>
              <a:rPr lang="en-US" sz="2800" b="1" dirty="0">
                <a:latin typeface="+mn-lt"/>
              </a:rPr>
              <a:t>Chemistry in Everyday Life</a:t>
            </a:r>
            <a:endParaRPr lang="en-US" sz="2800" dirty="0">
              <a:latin typeface="+mn-lt"/>
            </a:endParaRPr>
          </a:p>
        </p:txBody>
      </p:sp>
      <p:sp>
        <p:nvSpPr>
          <p:cNvPr id="3" name="Content Placeholder 2"/>
          <p:cNvSpPr>
            <a:spLocks noGrp="1"/>
          </p:cNvSpPr>
          <p:nvPr>
            <p:ph idx="1"/>
          </p:nvPr>
        </p:nvSpPr>
        <p:spPr>
          <a:xfrm>
            <a:off x="465364" y="789864"/>
            <a:ext cx="11000014" cy="5829299"/>
          </a:xfrm>
        </p:spPr>
        <p:txBody>
          <a:bodyPr>
            <a:normAutofit lnSpcReduction="10000"/>
          </a:bodyPr>
          <a:lstStyle/>
          <a:p>
            <a:r>
              <a:rPr lang="en-US" sz="3200" b="1" dirty="0">
                <a:solidFill>
                  <a:srgbClr val="0070C0"/>
                </a:solidFill>
              </a:rPr>
              <a:t>Wireless </a:t>
            </a:r>
            <a:r>
              <a:rPr lang="en-US" sz="3200" b="1" dirty="0" smtClean="0">
                <a:solidFill>
                  <a:srgbClr val="0070C0"/>
                </a:solidFill>
              </a:rPr>
              <a:t>Communication</a:t>
            </a:r>
            <a:endParaRPr lang="ka-GE" sz="3200" b="1" dirty="0" smtClean="0">
              <a:solidFill>
                <a:srgbClr val="0070C0"/>
              </a:solidFill>
            </a:endParaRPr>
          </a:p>
          <a:p>
            <a:pPr marL="457200" indent="-457200" algn="just">
              <a:buClrTx/>
              <a:buFont typeface="Arial" panose="020B0604020202020204" pitchFamily="34" charset="0"/>
              <a:buChar char="•"/>
            </a:pPr>
            <a:r>
              <a:rPr lang="en-US" sz="2800" dirty="0"/>
              <a:t>Many valuable technologies operate in the radio (3 kHz-300 GHz) frequency region of the </a:t>
            </a:r>
            <a:r>
              <a:rPr lang="en-US" sz="2800" dirty="0" smtClean="0"/>
              <a:t>electromagnetic</a:t>
            </a:r>
            <a:r>
              <a:rPr lang="ka-GE" sz="2800" dirty="0" smtClean="0"/>
              <a:t> </a:t>
            </a:r>
            <a:r>
              <a:rPr lang="en-US" sz="2800" dirty="0" smtClean="0"/>
              <a:t>spectrum</a:t>
            </a:r>
            <a:r>
              <a:rPr lang="en-US" sz="2800" dirty="0"/>
              <a:t>. </a:t>
            </a:r>
            <a:endParaRPr lang="ru-RU" sz="2800" dirty="0" smtClean="0"/>
          </a:p>
          <a:p>
            <a:pPr marL="457200" indent="-457200" algn="just">
              <a:buClrTx/>
              <a:buFont typeface="Arial" panose="020B0604020202020204" pitchFamily="34" charset="0"/>
              <a:buChar char="•"/>
            </a:pPr>
            <a:r>
              <a:rPr lang="en-US" sz="2800" dirty="0" smtClean="0"/>
              <a:t>At </a:t>
            </a:r>
            <a:r>
              <a:rPr lang="en-US" sz="2800" dirty="0"/>
              <a:t>the low frequency (low energy, long wavelength) end of this region are AM (amplitude modulation</a:t>
            </a:r>
            <a:r>
              <a:rPr lang="en-US" sz="2800" dirty="0" smtClean="0"/>
              <a:t>)</a:t>
            </a:r>
            <a:r>
              <a:rPr lang="ka-GE" sz="2800" dirty="0" smtClean="0"/>
              <a:t> </a:t>
            </a:r>
            <a:r>
              <a:rPr lang="en-US" sz="2800" dirty="0" smtClean="0"/>
              <a:t>radio </a:t>
            </a:r>
            <a:r>
              <a:rPr lang="en-US" sz="2800" dirty="0"/>
              <a:t>signals (540-2830 kHz) that can travel long distances</a:t>
            </a:r>
            <a:r>
              <a:rPr lang="en-US" sz="2800" dirty="0" smtClean="0"/>
              <a:t>.</a:t>
            </a:r>
            <a:endParaRPr lang="ka-GE" sz="2800" dirty="0" smtClean="0"/>
          </a:p>
          <a:p>
            <a:pPr marL="457200" indent="-457200" algn="just">
              <a:buClrTx/>
              <a:buFont typeface="Arial" panose="020B0604020202020204" pitchFamily="34" charset="0"/>
              <a:buChar char="•"/>
            </a:pPr>
            <a:r>
              <a:rPr lang="en-US" sz="2800" dirty="0"/>
              <a:t>FM (frequency modulation) radio signals are </a:t>
            </a:r>
            <a:r>
              <a:rPr lang="en-US" sz="2800" dirty="0" smtClean="0"/>
              <a:t>used</a:t>
            </a:r>
            <a:r>
              <a:rPr lang="ka-GE" sz="2800" dirty="0" smtClean="0"/>
              <a:t> </a:t>
            </a:r>
            <a:r>
              <a:rPr lang="en-US" sz="2800" dirty="0" smtClean="0"/>
              <a:t>at </a:t>
            </a:r>
            <a:r>
              <a:rPr lang="en-US" sz="2800" dirty="0"/>
              <a:t>higher frequencies (87.5-108.0 MHz). </a:t>
            </a:r>
            <a:endParaRPr lang="en-US" sz="2800" dirty="0" smtClean="0"/>
          </a:p>
          <a:p>
            <a:pPr marL="457200" indent="-457200" algn="just">
              <a:buClrTx/>
              <a:buFont typeface="Arial" panose="020B0604020202020204" pitchFamily="34" charset="0"/>
              <a:buChar char="•"/>
            </a:pPr>
            <a:r>
              <a:rPr lang="en-US" sz="2800" dirty="0" smtClean="0"/>
              <a:t>In </a:t>
            </a:r>
            <a:r>
              <a:rPr lang="en-US" sz="2800" dirty="0"/>
              <a:t>AM radio, the information is transmitted by varying the </a:t>
            </a:r>
            <a:r>
              <a:rPr lang="en-US" sz="2800" dirty="0" smtClean="0"/>
              <a:t>amplitude</a:t>
            </a:r>
            <a:r>
              <a:rPr lang="ka-GE" sz="2800" dirty="0" smtClean="0"/>
              <a:t> </a:t>
            </a:r>
            <a:r>
              <a:rPr lang="en-US" sz="2800" dirty="0" smtClean="0"/>
              <a:t>of </a:t>
            </a:r>
            <a:r>
              <a:rPr lang="en-US" sz="2800" dirty="0"/>
              <a:t>the </a:t>
            </a:r>
            <a:r>
              <a:rPr lang="en-US" sz="2800" dirty="0" smtClean="0"/>
              <a:t>wave</a:t>
            </a:r>
            <a:r>
              <a:rPr lang="ka-GE" sz="2800" dirty="0" smtClean="0"/>
              <a:t>. </a:t>
            </a:r>
          </a:p>
          <a:p>
            <a:pPr marL="457200" indent="-457200" algn="just">
              <a:buClrTx/>
              <a:buFont typeface="Arial" panose="020B0604020202020204" pitchFamily="34" charset="0"/>
              <a:buChar char="•"/>
            </a:pPr>
            <a:r>
              <a:rPr lang="en-US" sz="2800" dirty="0" smtClean="0"/>
              <a:t>In </a:t>
            </a:r>
            <a:r>
              <a:rPr lang="en-US" sz="2800" dirty="0"/>
              <a:t>FM radio, by contrast, the amplitude is constant and the instantaneous </a:t>
            </a:r>
            <a:r>
              <a:rPr lang="en-US" sz="2800" dirty="0" smtClean="0"/>
              <a:t>frequency</a:t>
            </a:r>
            <a:r>
              <a:rPr lang="ka-GE" sz="2800" dirty="0" smtClean="0"/>
              <a:t> </a:t>
            </a:r>
            <a:r>
              <a:rPr lang="en-US" sz="2800" dirty="0" smtClean="0"/>
              <a:t>varies</a:t>
            </a:r>
            <a:r>
              <a:rPr lang="en-US" sz="2800" dirty="0"/>
              <a:t>.</a:t>
            </a:r>
            <a:endParaRPr lang="en-US" sz="2800" dirty="0">
              <a:solidFill>
                <a:srgbClr val="0070C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63131" y="228195"/>
            <a:ext cx="1150146" cy="781740"/>
          </a:xfrm>
          <a:prstGeom prst="rect">
            <a:avLst/>
          </a:prstGeom>
        </p:spPr>
      </p:pic>
    </p:spTree>
    <p:extLst>
      <p:ext uri="{BB962C8B-B14F-4D97-AF65-F5344CB8AC3E}">
        <p14:creationId xmlns:p14="http://schemas.microsoft.com/office/powerpoint/2010/main" val="3165343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67" y="182216"/>
            <a:ext cx="4974771" cy="467754"/>
          </a:xfrm>
        </p:spPr>
        <p:txBody>
          <a:bodyPr>
            <a:normAutofit/>
          </a:bodyPr>
          <a:lstStyle/>
          <a:p>
            <a:r>
              <a:rPr lang="en-US" b="1" dirty="0">
                <a:solidFill>
                  <a:srgbClr val="0070C0"/>
                </a:solidFill>
              </a:rPr>
              <a:t>Wireless </a:t>
            </a:r>
            <a:r>
              <a:rPr lang="en-US" b="1" dirty="0" smtClean="0">
                <a:solidFill>
                  <a:srgbClr val="0070C0"/>
                </a:solidFill>
              </a:rPr>
              <a:t>Communication</a:t>
            </a:r>
            <a:endParaRPr lang="en-US" dirty="0"/>
          </a:p>
        </p:txBody>
      </p:sp>
      <p:sp>
        <p:nvSpPr>
          <p:cNvPr id="3" name="Content Placeholder 2"/>
          <p:cNvSpPr>
            <a:spLocks noGrp="1"/>
          </p:cNvSpPr>
          <p:nvPr>
            <p:ph idx="1"/>
          </p:nvPr>
        </p:nvSpPr>
        <p:spPr>
          <a:xfrm>
            <a:off x="424543" y="1233985"/>
            <a:ext cx="11332027" cy="4713513"/>
          </a:xfrm>
        </p:spPr>
        <p:txBody>
          <a:bodyPr>
            <a:noAutofit/>
          </a:bodyPr>
          <a:lstStyle/>
          <a:p>
            <a:pPr marL="342900" indent="-342900" algn="just">
              <a:buFont typeface="Arial" panose="020B0604020202020204" pitchFamily="34" charset="0"/>
              <a:buChar char="•"/>
            </a:pPr>
            <a:r>
              <a:rPr lang="en-US" sz="2800" dirty="0"/>
              <a:t>Other </a:t>
            </a:r>
            <a:r>
              <a:rPr lang="en-US" sz="2800" dirty="0" smtClean="0"/>
              <a:t>technologies, </a:t>
            </a:r>
            <a:r>
              <a:rPr lang="en-US" sz="2800" dirty="0"/>
              <a:t>also operate in the radio-wave portion of the electromagnetic spectrum. </a:t>
            </a:r>
            <a:endParaRPr lang="ka-GE" sz="2800" dirty="0" smtClean="0"/>
          </a:p>
          <a:p>
            <a:pPr marL="342900" indent="-342900" algn="just">
              <a:buFont typeface="Arial" panose="020B0604020202020204" pitchFamily="34" charset="0"/>
              <a:buChar char="•"/>
            </a:pPr>
            <a:r>
              <a:rPr lang="en-US" sz="2800" dirty="0" smtClean="0"/>
              <a:t>For </a:t>
            </a:r>
            <a:r>
              <a:rPr lang="en-US" sz="2800" dirty="0"/>
              <a:t>example, </a:t>
            </a:r>
            <a:r>
              <a:rPr lang="en-US" sz="2800" dirty="0" smtClean="0"/>
              <a:t>4G</a:t>
            </a:r>
            <a:r>
              <a:rPr lang="ka-GE" sz="2800" dirty="0" smtClean="0"/>
              <a:t> </a:t>
            </a:r>
            <a:r>
              <a:rPr lang="en-US" sz="2800" dirty="0" smtClean="0"/>
              <a:t>cellular </a:t>
            </a:r>
            <a:r>
              <a:rPr lang="en-US" sz="2800" dirty="0"/>
              <a:t>telephone signals are approximately 880 MHz, while Global Positioning System (GPS) signals </a:t>
            </a:r>
            <a:r>
              <a:rPr lang="en-US" sz="2800" dirty="0" smtClean="0"/>
              <a:t>operate</a:t>
            </a:r>
            <a:r>
              <a:rPr lang="ka-GE" sz="2800" dirty="0" smtClean="0"/>
              <a:t> </a:t>
            </a:r>
            <a:r>
              <a:rPr lang="en-US" sz="2800" dirty="0" smtClean="0"/>
              <a:t>at </a:t>
            </a:r>
            <a:r>
              <a:rPr lang="en-US" sz="2800" dirty="0"/>
              <a:t>1.228 and 1.575 GHz, local area wireless technology (Wi-Fi) networks operate at 2.4 to 5 GHz, and </a:t>
            </a:r>
            <a:r>
              <a:rPr lang="en-US" sz="2800" dirty="0" smtClean="0"/>
              <a:t>highway</a:t>
            </a:r>
            <a:r>
              <a:rPr lang="ka-GE" sz="2800" dirty="0" smtClean="0"/>
              <a:t> </a:t>
            </a:r>
            <a:r>
              <a:rPr lang="en-US" sz="2800" dirty="0" smtClean="0"/>
              <a:t>toll </a:t>
            </a:r>
            <a:r>
              <a:rPr lang="en-US" sz="2800" dirty="0"/>
              <a:t>sensors operate at 5.8 GHz. </a:t>
            </a:r>
            <a:endParaRPr lang="ka-GE" sz="2800" dirty="0" smtClean="0"/>
          </a:p>
          <a:p>
            <a:pPr marL="342900" indent="-342900" algn="just">
              <a:buFont typeface="Arial" panose="020B0604020202020204" pitchFamily="34" charset="0"/>
              <a:buChar char="•"/>
            </a:pPr>
            <a:r>
              <a:rPr lang="en-US" sz="2800" dirty="0" smtClean="0"/>
              <a:t>The </a:t>
            </a:r>
            <a:r>
              <a:rPr lang="en-US" sz="2800" dirty="0"/>
              <a:t>frequencies associated with these </a:t>
            </a:r>
            <a:r>
              <a:rPr lang="en-US" sz="2800" dirty="0" smtClean="0"/>
              <a:t>applications, </a:t>
            </a:r>
            <a:r>
              <a:rPr lang="en-US" sz="2800" dirty="0"/>
              <a:t>are convenient </a:t>
            </a:r>
            <a:r>
              <a:rPr lang="en-US" sz="2800" dirty="0" smtClean="0"/>
              <a:t>because</a:t>
            </a:r>
            <a:r>
              <a:rPr lang="ka-GE" sz="2800" dirty="0" smtClean="0"/>
              <a:t> </a:t>
            </a:r>
            <a:r>
              <a:rPr lang="en-US" sz="2800" dirty="0" smtClean="0"/>
              <a:t>such </a:t>
            </a:r>
            <a:r>
              <a:rPr lang="en-US" sz="2800" dirty="0"/>
              <a:t>waves tend not to be absorbed much by common building materials.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02682" y="153674"/>
            <a:ext cx="1199548" cy="815318"/>
          </a:xfrm>
          <a:prstGeom prst="rect">
            <a:avLst/>
          </a:prstGeom>
        </p:spPr>
      </p:pic>
    </p:spTree>
    <p:extLst>
      <p:ext uri="{BB962C8B-B14F-4D97-AF65-F5344CB8AC3E}">
        <p14:creationId xmlns:p14="http://schemas.microsoft.com/office/powerpoint/2010/main" val="56474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303" y="328549"/>
            <a:ext cx="1700270" cy="659535"/>
          </a:xfrm>
        </p:spPr>
        <p:txBody>
          <a:bodyPr>
            <a:normAutofit/>
          </a:bodyPr>
          <a:lstStyle/>
          <a:p>
            <a:r>
              <a:rPr lang="en-US" sz="1800" dirty="0"/>
              <a:t>Figure </a:t>
            </a:r>
            <a:r>
              <a:rPr lang="en-US" sz="1800" dirty="0" smtClean="0"/>
              <a:t>6.4</a:t>
            </a:r>
            <a:endParaRPr lang="en-US" sz="1800" dirty="0"/>
          </a:p>
        </p:txBody>
      </p:sp>
      <p:pic>
        <p:nvPicPr>
          <p:cNvPr id="2" name="Picture Placeholder 1" descr="CNX_Chem_06_01_RadioCell.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72" r="-872"/>
          <a:stretch>
            <a:fillRect/>
          </a:stretch>
        </p:blipFill>
        <p:spPr>
          <a:xfrm>
            <a:off x="1896657" y="658316"/>
            <a:ext cx="9020846" cy="3915905"/>
          </a:xfrm>
        </p:spPr>
      </p:pic>
      <p:sp>
        <p:nvSpPr>
          <p:cNvPr id="7" name="Text Placeholder 6"/>
          <p:cNvSpPr>
            <a:spLocks noGrp="1"/>
          </p:cNvSpPr>
          <p:nvPr>
            <p:ph type="body" sz="quarter" idx="14"/>
          </p:nvPr>
        </p:nvSpPr>
        <p:spPr>
          <a:xfrm>
            <a:off x="292303" y="4867745"/>
            <a:ext cx="11576957" cy="1601294"/>
          </a:xfrm>
        </p:spPr>
        <p:txBody>
          <a:bodyPr>
            <a:noAutofit/>
          </a:bodyPr>
          <a:lstStyle/>
          <a:p>
            <a:pPr algn="just"/>
            <a:r>
              <a:rPr lang="en-US" sz="2400" dirty="0"/>
              <a:t>Radio and cell towers are typically used to transmit long-wavelength electromagnetic radiation. Increasingly, cell towers are designed to blend in with the landscape, as with the Tucson, Arizona, cell tower (right) disguised as a palm tree. </a:t>
            </a:r>
            <a:endParaRPr lang="ka-GE" sz="2400" dirty="0" smtClean="0"/>
          </a:p>
          <a:p>
            <a:pPr algn="just"/>
            <a:r>
              <a:rPr lang="en-US" sz="1400" dirty="0" smtClean="0"/>
              <a:t>(</a:t>
            </a:r>
            <a:r>
              <a:rPr lang="en-US" sz="1400" dirty="0"/>
              <a:t>credit left: modification of work by Sir Mildred Pierce; credit middle: modification of work by M.O. Stevens)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39356" y="32834"/>
            <a:ext cx="1038290" cy="705713"/>
          </a:xfrm>
          <a:prstGeom prst="rect">
            <a:avLst/>
          </a:prstGeom>
        </p:spPr>
      </p:pic>
    </p:spTree>
    <p:extLst>
      <p:ext uri="{BB962C8B-B14F-4D97-AF65-F5344CB8AC3E}">
        <p14:creationId xmlns:p14="http://schemas.microsoft.com/office/powerpoint/2010/main" val="2043180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215243" cy="659535"/>
          </a:xfrm>
        </p:spPr>
        <p:txBody>
          <a:bodyPr/>
          <a:lstStyle/>
          <a:p>
            <a:r>
              <a:rPr lang="en-US" dirty="0"/>
              <a:t>Figure </a:t>
            </a:r>
            <a:r>
              <a:rPr lang="en-US" dirty="0" smtClean="0"/>
              <a:t>6.5</a:t>
            </a:r>
            <a:endParaRPr lang="en-US" dirty="0"/>
          </a:p>
        </p:txBody>
      </p:sp>
      <p:pic>
        <p:nvPicPr>
          <p:cNvPr id="2" name="Picture Placeholder 1" descr="CNX_Chem_06_01_AMFM.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478" r="-17478"/>
          <a:stretch>
            <a:fillRect/>
          </a:stretch>
        </p:blipFill>
        <p:spPr>
          <a:xfrm>
            <a:off x="1464914" y="571094"/>
            <a:ext cx="9185767" cy="3987496"/>
          </a:xfrm>
        </p:spPr>
      </p:pic>
      <p:sp>
        <p:nvSpPr>
          <p:cNvPr id="7" name="Text Placeholder 6"/>
          <p:cNvSpPr>
            <a:spLocks noGrp="1"/>
          </p:cNvSpPr>
          <p:nvPr>
            <p:ph type="body" sz="quarter" idx="14"/>
          </p:nvPr>
        </p:nvSpPr>
        <p:spPr>
          <a:xfrm>
            <a:off x="816429" y="5182818"/>
            <a:ext cx="10744200" cy="1166382"/>
          </a:xfrm>
        </p:spPr>
        <p:txBody>
          <a:bodyPr>
            <a:noAutofit/>
          </a:bodyPr>
          <a:lstStyle/>
          <a:p>
            <a:pPr algn="just"/>
            <a:r>
              <a:rPr lang="en-US" sz="2800" dirty="0"/>
              <a:t>This schematic </a:t>
            </a:r>
            <a:r>
              <a:rPr lang="en-US" sz="2800" dirty="0" smtClean="0"/>
              <a:t>depicts, </a:t>
            </a:r>
            <a:r>
              <a:rPr lang="en-US" sz="2800" dirty="0"/>
              <a:t>how amplitude modulation (AM) and frequency modulation (FM) can be used to transmit a radio wave.</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02887" y="254435"/>
            <a:ext cx="1557742" cy="1058778"/>
          </a:xfrm>
          <a:prstGeom prst="rect">
            <a:avLst/>
          </a:prstGeom>
        </p:spPr>
      </p:pic>
    </p:spTree>
    <p:extLst>
      <p:ext uri="{BB962C8B-B14F-4D97-AF65-F5344CB8AC3E}">
        <p14:creationId xmlns:p14="http://schemas.microsoft.com/office/powerpoint/2010/main" val="1239191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38224" y="194661"/>
            <a:ext cx="5589370" cy="508000"/>
          </a:xfrm>
        </p:spPr>
        <p:txBody>
          <a:bodyPr>
            <a:noAutofit/>
          </a:bodyPr>
          <a:lstStyle/>
          <a:p>
            <a:pPr eaLnBrk="1" hangingPunct="1"/>
            <a:r>
              <a:rPr lang="en-US" sz="3200" b="1" dirty="0">
                <a:solidFill>
                  <a:srgbClr val="000090"/>
                </a:solidFill>
                <a:latin typeface="Arial" pitchFamily="-110" charset="0"/>
              </a:rPr>
              <a:t>Interference patterns</a:t>
            </a:r>
          </a:p>
        </p:txBody>
      </p:sp>
      <p:sp>
        <p:nvSpPr>
          <p:cNvPr id="22530" name="Rectangle 3"/>
          <p:cNvSpPr>
            <a:spLocks noGrp="1" noChangeArrowheads="1"/>
          </p:cNvSpPr>
          <p:nvPr>
            <p:ph idx="1"/>
          </p:nvPr>
        </p:nvSpPr>
        <p:spPr>
          <a:xfrm>
            <a:off x="238224" y="2222247"/>
            <a:ext cx="11569689" cy="2690947"/>
          </a:xfrm>
        </p:spPr>
        <p:txBody>
          <a:bodyPr>
            <a:noAutofit/>
          </a:bodyPr>
          <a:lstStyle/>
          <a:p>
            <a:pPr marL="457200" indent="-457200" algn="just">
              <a:buClrTx/>
              <a:buFont typeface="Arial" panose="020B0604020202020204" pitchFamily="34" charset="0"/>
              <a:buChar char="•"/>
            </a:pPr>
            <a:r>
              <a:rPr lang="en-US" sz="2800" dirty="0" smtClean="0"/>
              <a:t>One </a:t>
            </a:r>
            <a:r>
              <a:rPr lang="en-US" sz="2800" dirty="0"/>
              <a:t>particularly characteristic phenomenon of waves </a:t>
            </a:r>
            <a:r>
              <a:rPr lang="en-US" sz="2800" dirty="0" smtClean="0"/>
              <a:t>results, </a:t>
            </a:r>
            <a:r>
              <a:rPr lang="en-US" sz="2800" dirty="0"/>
              <a:t>when two or more waves come into </a:t>
            </a:r>
            <a:r>
              <a:rPr lang="en-US" sz="2800" dirty="0" smtClean="0"/>
              <a:t>contact</a:t>
            </a:r>
            <a:r>
              <a:rPr lang="ka-GE" sz="2800" dirty="0" smtClean="0"/>
              <a:t>: </a:t>
            </a:r>
            <a:r>
              <a:rPr lang="en-US" sz="2800" dirty="0" smtClean="0"/>
              <a:t>They</a:t>
            </a:r>
            <a:r>
              <a:rPr lang="ka-GE" sz="2800" dirty="0" smtClean="0"/>
              <a:t> </a:t>
            </a:r>
            <a:r>
              <a:rPr lang="en-US" sz="2800" dirty="0" smtClean="0"/>
              <a:t>interfere </a:t>
            </a:r>
            <a:r>
              <a:rPr lang="en-US" sz="2800" dirty="0"/>
              <a:t>with each other</a:t>
            </a:r>
            <a:r>
              <a:rPr lang="en-US" sz="2800" dirty="0" smtClean="0"/>
              <a:t>.</a:t>
            </a:r>
            <a:endParaRPr lang="ka-GE" sz="2800" dirty="0" smtClean="0"/>
          </a:p>
          <a:p>
            <a:pPr algn="just">
              <a:buClrTx/>
            </a:pPr>
            <a:r>
              <a:rPr lang="en-US" sz="2800" dirty="0" smtClean="0"/>
              <a:t> </a:t>
            </a:r>
            <a:endParaRPr lang="ka-GE" sz="2800" dirty="0" smtClean="0"/>
          </a:p>
          <a:p>
            <a:pPr marL="457200" indent="-457200" algn="just">
              <a:buClrTx/>
              <a:buFont typeface="Arial" panose="020B0604020202020204" pitchFamily="34" charset="0"/>
              <a:buChar char="•"/>
            </a:pPr>
            <a:r>
              <a:rPr lang="en-US" sz="2800" b="1" i="1" dirty="0" smtClean="0">
                <a:solidFill>
                  <a:srgbClr val="000090"/>
                </a:solidFill>
              </a:rPr>
              <a:t>Interference </a:t>
            </a:r>
            <a:r>
              <a:rPr lang="en-US" sz="2800" b="1" i="1" dirty="0">
                <a:solidFill>
                  <a:srgbClr val="000090"/>
                </a:solidFill>
              </a:rPr>
              <a:t>patterns </a:t>
            </a:r>
            <a:r>
              <a:rPr lang="en-US" sz="2800" dirty="0" smtClean="0"/>
              <a:t>arise, </a:t>
            </a:r>
            <a:r>
              <a:rPr lang="en-US" sz="2800" dirty="0"/>
              <a:t>when light passes through narrow slits closely spaced about a wavelength apart. </a:t>
            </a:r>
          </a:p>
          <a:p>
            <a:pPr algn="just">
              <a:buClr>
                <a:schemeClr val="tx1"/>
              </a:buClr>
            </a:pPr>
            <a:endParaRPr lang="en-US" sz="2800" dirty="0"/>
          </a:p>
          <a:p>
            <a:pPr>
              <a:buClr>
                <a:schemeClr val="tx1"/>
              </a:buClr>
            </a:pP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04309" y="172647"/>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213" y="501445"/>
            <a:ext cx="3409335" cy="671268"/>
          </a:xfrm>
        </p:spPr>
        <p:txBody>
          <a:bodyPr wrap="square" numCol="1" anchorCtr="0" compatLnSpc="1">
            <a:prstTxWarp prst="textNoShape">
              <a:avLst/>
            </a:prstTxWarp>
            <a:normAutofit/>
          </a:bodyPr>
          <a:lstStyle/>
          <a:p>
            <a:pPr eaLnBrk="1" hangingPunct="1">
              <a:defRPr/>
            </a:pPr>
            <a:r>
              <a:rPr lang="en-US" sz="2800" b="1" dirty="0">
                <a:solidFill>
                  <a:srgbClr val="000090"/>
                </a:solidFill>
                <a:ea typeface="ＭＳ Ｐゴシック" charset="0"/>
                <a:cs typeface="ＭＳ Ｐゴシック" charset="0"/>
              </a:rPr>
              <a:t>Ch. 6 Outline</a:t>
            </a:r>
          </a:p>
        </p:txBody>
      </p:sp>
      <p:sp>
        <p:nvSpPr>
          <p:cNvPr id="20483" name="Content Placeholder 2"/>
          <p:cNvSpPr>
            <a:spLocks noGrp="1"/>
          </p:cNvSpPr>
          <p:nvPr>
            <p:ph idx="1"/>
          </p:nvPr>
        </p:nvSpPr>
        <p:spPr>
          <a:xfrm>
            <a:off x="977286" y="1570164"/>
            <a:ext cx="10382864" cy="5029177"/>
          </a:xfrm>
        </p:spPr>
        <p:txBody>
          <a:bodyPr>
            <a:normAutofit/>
          </a:bodyPr>
          <a:lstStyle/>
          <a:p>
            <a:pPr marL="514350" indent="-514350">
              <a:lnSpc>
                <a:spcPct val="90000"/>
              </a:lnSpc>
            </a:pPr>
            <a:r>
              <a:rPr lang="en-US" sz="2800" dirty="0">
                <a:latin typeface="Arial" pitchFamily="-110" charset="0"/>
              </a:rPr>
              <a:t>6.1: Electromagnetic Energy</a:t>
            </a:r>
          </a:p>
          <a:p>
            <a:pPr marL="514350" indent="-514350">
              <a:lnSpc>
                <a:spcPct val="90000"/>
              </a:lnSpc>
            </a:pPr>
            <a:endParaRPr lang="en-US" sz="2800" dirty="0">
              <a:latin typeface="Arial" pitchFamily="-110" charset="0"/>
            </a:endParaRPr>
          </a:p>
          <a:p>
            <a:pPr marL="688975" indent="-688975">
              <a:lnSpc>
                <a:spcPct val="90000"/>
              </a:lnSpc>
            </a:pPr>
            <a:r>
              <a:rPr lang="en-US" sz="2800" dirty="0">
                <a:latin typeface="Arial" pitchFamily="-110" charset="0"/>
              </a:rPr>
              <a:t>6.2: The Bohr Model</a:t>
            </a:r>
          </a:p>
          <a:p>
            <a:pPr marL="514350" indent="-514350">
              <a:lnSpc>
                <a:spcPct val="90000"/>
              </a:lnSpc>
            </a:pPr>
            <a:endParaRPr lang="en-US" sz="2800" dirty="0">
              <a:latin typeface="Arial" pitchFamily="-110" charset="0"/>
            </a:endParaRPr>
          </a:p>
          <a:p>
            <a:pPr marL="514350" indent="-514350">
              <a:lnSpc>
                <a:spcPct val="90000"/>
              </a:lnSpc>
            </a:pPr>
            <a:r>
              <a:rPr lang="en-US" sz="2800" dirty="0">
                <a:latin typeface="Arial" pitchFamily="-110" charset="0"/>
              </a:rPr>
              <a:t>6.3: Development of Quantum Theory</a:t>
            </a:r>
          </a:p>
          <a:p>
            <a:pPr marL="514350" indent="-514350">
              <a:lnSpc>
                <a:spcPct val="90000"/>
              </a:lnSpc>
            </a:pPr>
            <a:endParaRPr lang="en-US" sz="2800" dirty="0">
              <a:latin typeface="Arial" pitchFamily="-110" charset="0"/>
            </a:endParaRPr>
          </a:p>
          <a:p>
            <a:pPr marL="687388" indent="-687388">
              <a:lnSpc>
                <a:spcPct val="90000"/>
              </a:lnSpc>
            </a:pPr>
            <a:r>
              <a:rPr lang="en-US" sz="2800" dirty="0">
                <a:latin typeface="Arial" pitchFamily="-110" charset="0"/>
              </a:rPr>
              <a:t>6.4: Electronic Structure of Atoms (Electron   Configurations)</a:t>
            </a:r>
          </a:p>
          <a:p>
            <a:pPr marL="514350" indent="-514350">
              <a:lnSpc>
                <a:spcPct val="90000"/>
              </a:lnSpc>
            </a:pPr>
            <a:endParaRPr lang="en-US" sz="2800" dirty="0">
              <a:latin typeface="Arial" pitchFamily="-110" charset="0"/>
            </a:endParaRPr>
          </a:p>
          <a:p>
            <a:pPr marL="514350" indent="-514350">
              <a:lnSpc>
                <a:spcPct val="90000"/>
              </a:lnSpc>
            </a:pPr>
            <a:r>
              <a:rPr lang="en-US" sz="2800" dirty="0">
                <a:latin typeface="Arial" pitchFamily="-110" charset="0"/>
              </a:rPr>
              <a:t>6.5: Periodic Variations in Element Properties</a:t>
            </a:r>
          </a:p>
          <a:p>
            <a:pPr marL="514350" indent="-514350">
              <a:lnSpc>
                <a:spcPct val="90000"/>
              </a:lnSpc>
            </a:pPr>
            <a:endParaRPr lang="en-US" sz="2800" dirty="0">
              <a:latin typeface="Arial" pitchFamily="-110" charset="0"/>
            </a:endParaRPr>
          </a:p>
          <a:p>
            <a:endParaRPr lang="en-US" sz="2800" dirty="0">
              <a:latin typeface="Arial" charset="0"/>
              <a:ea typeface="MS PGothic" charset="0"/>
            </a:endParaRPr>
          </a:p>
          <a:p>
            <a:endParaRPr lang="en-US" sz="2800" dirty="0">
              <a:latin typeface="Arial" charset="0"/>
              <a:ea typeface="MS PGothic" charset="0"/>
            </a:endParaRPr>
          </a:p>
        </p:txBody>
      </p:sp>
      <p:sp>
        <p:nvSpPr>
          <p:cNvPr id="20484" name="Slide Number Placeholder 3"/>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C4F7D93-D11A-E34C-9953-463F5D9E91E6}" type="slidenum">
              <a:rPr lang="en-US" sz="1400">
                <a:solidFill>
                  <a:srgbClr val="FFFFFF"/>
                </a:solidFill>
              </a:rPr>
              <a:pPr/>
              <a:t>3</a:t>
            </a:fld>
            <a:endParaRPr lang="en-US" sz="1400">
              <a:solidFill>
                <a:srgbClr val="FFFFFF"/>
              </a:solidFill>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644755"/>
            <a:ext cx="1226434" cy="83359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75" y="400013"/>
            <a:ext cx="5572835" cy="568975"/>
          </a:xfrm>
        </p:spPr>
        <p:txBody>
          <a:bodyPr>
            <a:noAutofit/>
          </a:bodyPr>
          <a:lstStyle/>
          <a:p>
            <a:r>
              <a:rPr lang="en-US" sz="3200" b="1" dirty="0">
                <a:solidFill>
                  <a:srgbClr val="000090"/>
                </a:solidFill>
                <a:latin typeface="Arial" pitchFamily="-110" charset="0"/>
              </a:rPr>
              <a:t>Interference patterns</a:t>
            </a:r>
            <a:endParaRPr lang="en-US" sz="3200" dirty="0"/>
          </a:p>
        </p:txBody>
      </p:sp>
      <p:sp>
        <p:nvSpPr>
          <p:cNvPr id="3" name="Content Placeholder 2"/>
          <p:cNvSpPr>
            <a:spLocks noGrp="1"/>
          </p:cNvSpPr>
          <p:nvPr>
            <p:ph idx="1"/>
          </p:nvPr>
        </p:nvSpPr>
        <p:spPr>
          <a:xfrm>
            <a:off x="359391" y="1670714"/>
            <a:ext cx="11345838" cy="4373563"/>
          </a:xfrm>
        </p:spPr>
        <p:txBody>
          <a:bodyPr>
            <a:normAutofit lnSpcReduction="10000"/>
          </a:bodyPr>
          <a:lstStyle/>
          <a:p>
            <a:pPr marL="457200" indent="-457200" algn="just">
              <a:buClrTx/>
              <a:buFont typeface="Arial" panose="020B0604020202020204" pitchFamily="34" charset="0"/>
              <a:buChar char="•"/>
            </a:pPr>
            <a:r>
              <a:rPr lang="en-US" sz="3200" dirty="0"/>
              <a:t>The fringe patterns, produced depend on the wavelength, with the</a:t>
            </a:r>
            <a:r>
              <a:rPr lang="ka-GE" sz="3200" dirty="0"/>
              <a:t> </a:t>
            </a:r>
            <a:r>
              <a:rPr lang="en-US" sz="3200" dirty="0"/>
              <a:t>fringes</a:t>
            </a:r>
            <a:r>
              <a:rPr lang="ka-GE" sz="3200" dirty="0"/>
              <a:t>,</a:t>
            </a:r>
            <a:r>
              <a:rPr lang="en-US" sz="3200" dirty="0"/>
              <a:t> being more closely spaced for shorter wavelength light</a:t>
            </a:r>
            <a:r>
              <a:rPr lang="ka-GE" sz="3200" dirty="0"/>
              <a:t>,</a:t>
            </a:r>
            <a:r>
              <a:rPr lang="en-US" sz="3200" dirty="0"/>
              <a:t> passing through a given set of slits</a:t>
            </a:r>
            <a:r>
              <a:rPr lang="en-US" sz="3200" dirty="0" smtClean="0"/>
              <a:t>.</a:t>
            </a:r>
            <a:endParaRPr lang="ka-GE" sz="3200" dirty="0" smtClean="0"/>
          </a:p>
          <a:p>
            <a:pPr algn="just">
              <a:buClrTx/>
            </a:pPr>
            <a:r>
              <a:rPr lang="en-US" sz="3200" dirty="0" smtClean="0"/>
              <a:t> </a:t>
            </a:r>
            <a:endParaRPr lang="ka-GE" sz="3200" dirty="0"/>
          </a:p>
          <a:p>
            <a:pPr marL="457200" indent="-457200" algn="just">
              <a:buClrTx/>
              <a:buFont typeface="Arial" panose="020B0604020202020204" pitchFamily="34" charset="0"/>
              <a:buChar char="•"/>
            </a:pPr>
            <a:r>
              <a:rPr lang="en-US" sz="3200" dirty="0"/>
              <a:t>When the light</a:t>
            </a:r>
            <a:r>
              <a:rPr lang="ka-GE" sz="3200" dirty="0"/>
              <a:t> </a:t>
            </a:r>
            <a:r>
              <a:rPr lang="en-US" sz="3200" dirty="0"/>
              <a:t>passes through the two slits, each slit effectively acts as a new source, resulting in two closely spaced waves</a:t>
            </a:r>
            <a:r>
              <a:rPr lang="ka-GE" sz="3200" dirty="0"/>
              <a:t>,</a:t>
            </a:r>
            <a:r>
              <a:rPr lang="en-US" sz="3200" dirty="0"/>
              <a:t> coming</a:t>
            </a:r>
            <a:r>
              <a:rPr lang="ka-GE" sz="3200" dirty="0"/>
              <a:t> </a:t>
            </a:r>
            <a:r>
              <a:rPr lang="en-US" sz="3200" dirty="0"/>
              <a:t>into contact at the detector (the camera in this case).</a:t>
            </a:r>
          </a:p>
          <a:p>
            <a:endParaRPr lang="en-US"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59115" y="172647"/>
            <a:ext cx="1171628" cy="796341"/>
          </a:xfrm>
          <a:prstGeom prst="rect">
            <a:avLst/>
          </a:prstGeom>
        </p:spPr>
      </p:pic>
    </p:spTree>
    <p:extLst>
      <p:ext uri="{BB962C8B-B14F-4D97-AF65-F5344CB8AC3E}">
        <p14:creationId xmlns:p14="http://schemas.microsoft.com/office/powerpoint/2010/main" val="3038438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94721"/>
            <a:ext cx="5105400" cy="593589"/>
          </a:xfrm>
        </p:spPr>
        <p:txBody>
          <a:bodyPr>
            <a:normAutofit/>
          </a:bodyPr>
          <a:lstStyle/>
          <a:p>
            <a:r>
              <a:rPr lang="en-US" sz="2800" b="1" dirty="0">
                <a:solidFill>
                  <a:srgbClr val="000090"/>
                </a:solidFill>
                <a:latin typeface="Arial" pitchFamily="-110" charset="0"/>
              </a:rPr>
              <a:t>Interference patterns</a:t>
            </a:r>
            <a:endParaRPr lang="en-US" sz="2800" dirty="0"/>
          </a:p>
        </p:txBody>
      </p:sp>
      <p:sp>
        <p:nvSpPr>
          <p:cNvPr id="3" name="Content Placeholder 2"/>
          <p:cNvSpPr>
            <a:spLocks noGrp="1"/>
          </p:cNvSpPr>
          <p:nvPr>
            <p:ph idx="1"/>
          </p:nvPr>
        </p:nvSpPr>
        <p:spPr>
          <a:xfrm>
            <a:off x="609599" y="1347523"/>
            <a:ext cx="11032671" cy="5200234"/>
          </a:xfrm>
        </p:spPr>
        <p:txBody>
          <a:bodyPr>
            <a:normAutofit/>
          </a:bodyPr>
          <a:lstStyle/>
          <a:p>
            <a:pPr algn="just">
              <a:buClr>
                <a:schemeClr val="tx1"/>
              </a:buClr>
              <a:buFont typeface="Arial"/>
              <a:buChar char="•"/>
            </a:pPr>
            <a:r>
              <a:rPr lang="en-US" sz="2800" dirty="0"/>
              <a:t>The dark regions correspond to </a:t>
            </a:r>
            <a:r>
              <a:rPr lang="en-US" sz="2800" dirty="0" smtClean="0"/>
              <a:t>regions</a:t>
            </a:r>
            <a:r>
              <a:rPr lang="ka-GE" sz="2800" dirty="0" smtClean="0"/>
              <a:t>,</a:t>
            </a:r>
            <a:r>
              <a:rPr lang="en-US" sz="2800" dirty="0" smtClean="0"/>
              <a:t> </a:t>
            </a:r>
            <a:r>
              <a:rPr lang="en-US" sz="2800" dirty="0"/>
              <a:t>where the peaks for the wave from one </a:t>
            </a:r>
            <a:r>
              <a:rPr lang="en-US" sz="2800" dirty="0" smtClean="0"/>
              <a:t>slit, </a:t>
            </a:r>
            <a:r>
              <a:rPr lang="en-US" sz="2800" dirty="0"/>
              <a:t>happen to coincide with the troughs for the wave from the other slit </a:t>
            </a:r>
            <a:r>
              <a:rPr lang="en-US" sz="2800" b="1" i="1" dirty="0">
                <a:solidFill>
                  <a:srgbClr val="000090"/>
                </a:solidFill>
              </a:rPr>
              <a:t>(destructive interference).</a:t>
            </a:r>
          </a:p>
          <a:p>
            <a:pPr algn="just">
              <a:buClr>
                <a:schemeClr val="tx1"/>
              </a:buClr>
            </a:pPr>
            <a:endParaRPr lang="ka-GE" sz="2800" dirty="0" smtClean="0"/>
          </a:p>
          <a:p>
            <a:pPr algn="just">
              <a:buClr>
                <a:schemeClr val="tx1"/>
              </a:buClr>
              <a:buFont typeface="Arial"/>
              <a:buChar char="•"/>
            </a:pPr>
            <a:r>
              <a:rPr lang="en-US" sz="2800" dirty="0" smtClean="0"/>
              <a:t>The </a:t>
            </a:r>
            <a:r>
              <a:rPr lang="en-US" sz="2800" dirty="0"/>
              <a:t>brightest regions correspond to the </a:t>
            </a:r>
            <a:r>
              <a:rPr lang="en-US" sz="2800" dirty="0" smtClean="0"/>
              <a:t>regions</a:t>
            </a:r>
            <a:r>
              <a:rPr lang="ka-GE" sz="2800" dirty="0" smtClean="0"/>
              <a:t>,</a:t>
            </a:r>
            <a:r>
              <a:rPr lang="en-US" sz="2800" dirty="0" smtClean="0"/>
              <a:t> </a:t>
            </a:r>
            <a:r>
              <a:rPr lang="en-US" sz="2800" dirty="0"/>
              <a:t>where the peaks for the two waves (or their two troughs) happen to coincide </a:t>
            </a:r>
            <a:r>
              <a:rPr lang="en-US" sz="2800" b="1" i="1" dirty="0">
                <a:solidFill>
                  <a:srgbClr val="000090"/>
                </a:solidFill>
              </a:rPr>
              <a:t>(constructive interference).</a:t>
            </a:r>
          </a:p>
          <a:p>
            <a:endParaRPr lang="en-US"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56383" y="384325"/>
            <a:ext cx="1226434" cy="833592"/>
          </a:xfrm>
          <a:prstGeom prst="rect">
            <a:avLst/>
          </a:prstGeom>
        </p:spPr>
      </p:pic>
    </p:spTree>
    <p:extLst>
      <p:ext uri="{BB962C8B-B14F-4D97-AF65-F5344CB8AC3E}">
        <p14:creationId xmlns:p14="http://schemas.microsoft.com/office/powerpoint/2010/main" val="2948716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021" y="384325"/>
            <a:ext cx="4139821" cy="609918"/>
          </a:xfrm>
        </p:spPr>
        <p:txBody>
          <a:bodyPr/>
          <a:lstStyle/>
          <a:p>
            <a:r>
              <a:rPr lang="en-US" b="1" dirty="0">
                <a:solidFill>
                  <a:srgbClr val="000090"/>
                </a:solidFill>
                <a:latin typeface="Arial" pitchFamily="-110" charset="0"/>
              </a:rPr>
              <a:t>Interference patterns</a:t>
            </a:r>
            <a:endParaRPr lang="en-US" dirty="0"/>
          </a:p>
        </p:txBody>
      </p:sp>
      <p:sp>
        <p:nvSpPr>
          <p:cNvPr id="3" name="Content Placeholder 2"/>
          <p:cNvSpPr>
            <a:spLocks noGrp="1"/>
          </p:cNvSpPr>
          <p:nvPr>
            <p:ph idx="1"/>
          </p:nvPr>
        </p:nvSpPr>
        <p:spPr>
          <a:xfrm>
            <a:off x="609600" y="1643419"/>
            <a:ext cx="10909110" cy="4373563"/>
          </a:xfrm>
        </p:spPr>
        <p:txBody>
          <a:bodyPr/>
          <a:lstStyle/>
          <a:p>
            <a:pPr marL="65088" algn="just">
              <a:buFont typeface="Arial" panose="020B0604020202020204" pitchFamily="34" charset="0"/>
              <a:buChar char="•"/>
            </a:pPr>
            <a:r>
              <a:rPr lang="en-US" sz="3200" dirty="0"/>
              <a:t>Likewise, when two stones are tossed close together into a</a:t>
            </a:r>
            <a:r>
              <a:rPr lang="ka-GE" sz="3200" dirty="0"/>
              <a:t> </a:t>
            </a:r>
            <a:r>
              <a:rPr lang="en-US" sz="3200" dirty="0"/>
              <a:t>pond, interference patterns are visible in the interactions between the waves</a:t>
            </a:r>
            <a:r>
              <a:rPr lang="ka-GE" sz="3200" dirty="0"/>
              <a:t>,</a:t>
            </a:r>
            <a:r>
              <a:rPr lang="en-US" sz="3200" dirty="0"/>
              <a:t> produced by the stones</a:t>
            </a:r>
            <a:r>
              <a:rPr lang="en-US" sz="3200" dirty="0" smtClean="0"/>
              <a:t>.</a:t>
            </a:r>
            <a:endParaRPr lang="ka-GE" sz="3200" dirty="0" smtClean="0"/>
          </a:p>
          <a:p>
            <a:pPr marL="65088" algn="just"/>
            <a:endParaRPr lang="en-US" sz="3200" b="1" i="1" dirty="0">
              <a:solidFill>
                <a:srgbClr val="000090"/>
              </a:solidFill>
            </a:endParaRPr>
          </a:p>
          <a:p>
            <a:pPr algn="just">
              <a:buClr>
                <a:schemeClr val="tx1"/>
              </a:buClr>
              <a:buFont typeface="Arial"/>
              <a:buChar char="•"/>
            </a:pPr>
            <a:r>
              <a:rPr lang="en-US" sz="3200" dirty="0"/>
              <a:t> Such</a:t>
            </a:r>
            <a:r>
              <a:rPr lang="ka-GE" sz="3200" dirty="0"/>
              <a:t>,</a:t>
            </a:r>
            <a:r>
              <a:rPr lang="en-US" sz="3200" dirty="0"/>
              <a:t> interference patterns cannot be explained by particles, moving according to the laws of classical mechanics.</a:t>
            </a:r>
            <a:endParaRPr lang="en-US" sz="3200" b="1" i="1" dirty="0">
              <a:solidFill>
                <a:srgbClr val="000090"/>
              </a:solidFill>
            </a:endParaRPr>
          </a:p>
          <a:p>
            <a:endParaRPr lang="en-US"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56587" y="397972"/>
            <a:ext cx="1081072" cy="734791"/>
          </a:xfrm>
          <a:prstGeom prst="rect">
            <a:avLst/>
          </a:prstGeom>
        </p:spPr>
      </p:pic>
    </p:spTree>
    <p:extLst>
      <p:ext uri="{BB962C8B-B14F-4D97-AF65-F5344CB8AC3E}">
        <p14:creationId xmlns:p14="http://schemas.microsoft.com/office/powerpoint/2010/main" val="1720746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215243" cy="659535"/>
          </a:xfrm>
        </p:spPr>
        <p:txBody>
          <a:bodyPr/>
          <a:lstStyle/>
          <a:p>
            <a:r>
              <a:rPr lang="en-US" dirty="0"/>
              <a:t>Figure </a:t>
            </a:r>
            <a:r>
              <a:rPr lang="en-US" dirty="0" smtClean="0"/>
              <a:t>6.6</a:t>
            </a:r>
            <a:endParaRPr lang="en-US" dirty="0"/>
          </a:p>
        </p:txBody>
      </p:sp>
      <p:pic>
        <p:nvPicPr>
          <p:cNvPr id="2" name="Picture Placeholder 1" descr="CNX_Chem_06_01_LiteInterf.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1087" b="-61087"/>
          <a:stretch>
            <a:fillRect/>
          </a:stretch>
        </p:blipFill>
        <p:spPr>
          <a:xfrm>
            <a:off x="609599" y="446700"/>
            <a:ext cx="10977356" cy="3573912"/>
          </a:xfrm>
        </p:spPr>
      </p:pic>
      <p:sp>
        <p:nvSpPr>
          <p:cNvPr id="7" name="Text Placeholder 6"/>
          <p:cNvSpPr>
            <a:spLocks noGrp="1"/>
          </p:cNvSpPr>
          <p:nvPr>
            <p:ph type="body" sz="quarter" idx="14"/>
          </p:nvPr>
        </p:nvSpPr>
        <p:spPr>
          <a:xfrm>
            <a:off x="783771" y="4381548"/>
            <a:ext cx="10803184" cy="1904951"/>
          </a:xfrm>
        </p:spPr>
        <p:txBody>
          <a:bodyPr>
            <a:noAutofit/>
          </a:bodyPr>
          <a:lstStyle/>
          <a:p>
            <a:pPr algn="just"/>
            <a:r>
              <a:rPr lang="en-US" sz="2800" dirty="0"/>
              <a:t>Interference fringe patterns are shown for </a:t>
            </a:r>
            <a:r>
              <a:rPr lang="en-US" sz="2800" dirty="0" smtClean="0"/>
              <a:t>light, </a:t>
            </a:r>
            <a:r>
              <a:rPr lang="en-US" sz="2800" dirty="0"/>
              <a:t>passing through two closely spaced, narrow slits. The spacing of the fringes depends on the wavelength, with the fringes being more closely spaced for the shorter-wavelength blue light. (credit: PASCO)</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1" y="306835"/>
            <a:ext cx="1226434" cy="833592"/>
          </a:xfrm>
          <a:prstGeom prst="rect">
            <a:avLst/>
          </a:prstGeom>
        </p:spPr>
      </p:pic>
    </p:spTree>
    <p:extLst>
      <p:ext uri="{BB962C8B-B14F-4D97-AF65-F5344CB8AC3E}">
        <p14:creationId xmlns:p14="http://schemas.microsoft.com/office/powerpoint/2010/main" val="2473926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72677" y="268151"/>
            <a:ext cx="4001352" cy="508000"/>
          </a:xfrm>
        </p:spPr>
        <p:txBody>
          <a:bodyPr>
            <a:noAutofit/>
          </a:bodyPr>
          <a:lstStyle/>
          <a:p>
            <a:pPr eaLnBrk="1" hangingPunct="1"/>
            <a:r>
              <a:rPr lang="en-US" sz="3200" b="1" dirty="0">
                <a:solidFill>
                  <a:srgbClr val="000090"/>
                </a:solidFill>
                <a:latin typeface="Arial" pitchFamily="-110" charset="0"/>
              </a:rPr>
              <a:t>Standing waves</a:t>
            </a:r>
          </a:p>
        </p:txBody>
      </p:sp>
      <p:sp>
        <p:nvSpPr>
          <p:cNvPr id="22530" name="Rectangle 3"/>
          <p:cNvSpPr>
            <a:spLocks noGrp="1" noChangeArrowheads="1"/>
          </p:cNvSpPr>
          <p:nvPr>
            <p:ph idx="1"/>
          </p:nvPr>
        </p:nvSpPr>
        <p:spPr>
          <a:xfrm>
            <a:off x="277586" y="855687"/>
            <a:ext cx="11625943" cy="5675742"/>
          </a:xfrm>
        </p:spPr>
        <p:txBody>
          <a:bodyPr>
            <a:normAutofit/>
          </a:bodyPr>
          <a:lstStyle/>
          <a:p>
            <a:pPr>
              <a:buClrTx/>
              <a:buFont typeface="Arial"/>
              <a:buChar char="•"/>
            </a:pPr>
            <a:endParaRPr lang="en-US" sz="2400" b="1" dirty="0">
              <a:latin typeface="Arial" pitchFamily="-110" charset="0"/>
            </a:endParaRPr>
          </a:p>
          <a:p>
            <a:pPr algn="just">
              <a:buClr>
                <a:schemeClr val="tx1"/>
              </a:buClr>
              <a:buFont typeface="Arial"/>
              <a:buChar char="•"/>
            </a:pPr>
            <a:r>
              <a:rPr lang="en-US" sz="2400" dirty="0"/>
              <a:t> Not all waves are travelling waves. </a:t>
            </a:r>
          </a:p>
          <a:p>
            <a:pPr algn="just">
              <a:buClr>
                <a:schemeClr val="tx1"/>
              </a:buClr>
              <a:buFont typeface="Arial"/>
              <a:buChar char="•"/>
            </a:pPr>
            <a:endParaRPr lang="en-US" sz="2400" dirty="0"/>
          </a:p>
          <a:p>
            <a:pPr algn="just">
              <a:buClr>
                <a:schemeClr val="tx1"/>
              </a:buClr>
              <a:buFont typeface="Arial"/>
              <a:buChar char="•"/>
            </a:pPr>
            <a:r>
              <a:rPr lang="en-US" sz="2400" dirty="0"/>
              <a:t> </a:t>
            </a:r>
            <a:r>
              <a:rPr lang="en-US" sz="2400" b="1" i="1" dirty="0">
                <a:solidFill>
                  <a:srgbClr val="000090"/>
                </a:solidFill>
              </a:rPr>
              <a:t>Standing waves </a:t>
            </a:r>
            <a:r>
              <a:rPr lang="en-US" sz="2400" dirty="0"/>
              <a:t>(also known as stationary waves) remain constrained within some region of space. </a:t>
            </a:r>
          </a:p>
          <a:p>
            <a:pPr algn="just">
              <a:buClr>
                <a:schemeClr val="tx1"/>
              </a:buClr>
              <a:buFont typeface="Arial"/>
              <a:buChar char="•"/>
            </a:pPr>
            <a:endParaRPr lang="en-US" sz="2400" dirty="0"/>
          </a:p>
          <a:p>
            <a:pPr algn="just">
              <a:buClr>
                <a:schemeClr val="tx1"/>
              </a:buClr>
              <a:buFont typeface="Arial"/>
              <a:buChar char="•"/>
            </a:pPr>
            <a:r>
              <a:rPr lang="en-US" sz="2400" dirty="0"/>
              <a:t> Standing waves play an important role in our understanding of the electronic structure of atoms and molecules. </a:t>
            </a:r>
          </a:p>
          <a:p>
            <a:pPr algn="just">
              <a:buClr>
                <a:schemeClr val="tx1"/>
              </a:buClr>
            </a:pPr>
            <a:endParaRPr lang="en-US" sz="2400" dirty="0">
              <a:ea typeface="Osaka" pitchFamily="-110" charset="-128"/>
              <a:cs typeface="Osaka" pitchFamily="-110" charset="-128"/>
            </a:endParaRPr>
          </a:p>
          <a:p>
            <a:pPr algn="just">
              <a:buClr>
                <a:schemeClr val="tx1"/>
              </a:buClr>
              <a:buFont typeface="Arial"/>
              <a:buChar char="•"/>
            </a:pPr>
            <a:r>
              <a:rPr lang="en-US" sz="2400" dirty="0"/>
              <a:t> A vibrating </a:t>
            </a:r>
            <a:r>
              <a:rPr lang="en-US" sz="2400" dirty="0" smtClean="0"/>
              <a:t>string</a:t>
            </a:r>
            <a:r>
              <a:rPr lang="ka-GE" sz="2400" dirty="0" smtClean="0"/>
              <a:t>,</a:t>
            </a:r>
            <a:r>
              <a:rPr lang="en-US" sz="2400" dirty="0" smtClean="0"/>
              <a:t> </a:t>
            </a:r>
            <a:r>
              <a:rPr lang="en-US" sz="2400" dirty="0"/>
              <a:t>that is held fixed at its two end points is an example of a </a:t>
            </a:r>
            <a:r>
              <a:rPr lang="en-US" sz="2400" b="1" i="1" dirty="0">
                <a:solidFill>
                  <a:srgbClr val="000090"/>
                </a:solidFill>
              </a:rPr>
              <a:t>one-dimensional standing wave. </a:t>
            </a:r>
            <a:endParaRPr lang="en-US" sz="2400" dirty="0">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39752" y="35935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8364" y="241327"/>
            <a:ext cx="2166257" cy="659535"/>
          </a:xfrm>
        </p:spPr>
        <p:txBody>
          <a:bodyPr/>
          <a:lstStyle/>
          <a:p>
            <a:r>
              <a:rPr lang="en-US" dirty="0"/>
              <a:t>Figure </a:t>
            </a:r>
            <a:r>
              <a:rPr lang="en-US" dirty="0" smtClean="0"/>
              <a:t>6.7</a:t>
            </a:r>
            <a:endParaRPr lang="en-US" dirty="0"/>
          </a:p>
        </p:txBody>
      </p:sp>
      <p:pic>
        <p:nvPicPr>
          <p:cNvPr id="2" name="Picture Placeholder 1" descr="CNX_Chem_06_01_Vibrstring.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62" r="-6262"/>
          <a:stretch>
            <a:fillRect/>
          </a:stretch>
        </p:blipFill>
        <p:spPr>
          <a:xfrm>
            <a:off x="2384621" y="231456"/>
            <a:ext cx="8676485" cy="3766419"/>
          </a:xfrm>
        </p:spPr>
      </p:pic>
      <p:sp>
        <p:nvSpPr>
          <p:cNvPr id="7" name="Text Placeholder 6"/>
          <p:cNvSpPr>
            <a:spLocks noGrp="1"/>
          </p:cNvSpPr>
          <p:nvPr>
            <p:ph type="body" sz="quarter" idx="14"/>
          </p:nvPr>
        </p:nvSpPr>
        <p:spPr>
          <a:xfrm>
            <a:off x="218364" y="4268555"/>
            <a:ext cx="11804906" cy="2391551"/>
          </a:xfrm>
        </p:spPr>
        <p:txBody>
          <a:bodyPr>
            <a:noAutofit/>
          </a:bodyPr>
          <a:lstStyle/>
          <a:p>
            <a:r>
              <a:rPr lang="en-US" sz="2400" dirty="0"/>
              <a:t>A vibrating string </a:t>
            </a:r>
            <a:r>
              <a:rPr lang="en-US" sz="2400" dirty="0" smtClean="0"/>
              <a:t>shows </a:t>
            </a:r>
            <a:r>
              <a:rPr lang="en-US" sz="2400" dirty="0"/>
              <a:t>some one-dimensional standing waves. </a:t>
            </a:r>
            <a:endParaRPr lang="en-US" sz="2400" dirty="0" smtClean="0"/>
          </a:p>
          <a:p>
            <a:r>
              <a:rPr lang="en-US" sz="2400" dirty="0" smtClean="0"/>
              <a:t>Since </a:t>
            </a:r>
            <a:r>
              <a:rPr lang="en-US" sz="2400" dirty="0"/>
              <a:t>the two end points of the string are held fixed, only waves having an integer number of half-wavelengths can form</a:t>
            </a:r>
            <a:r>
              <a:rPr lang="en-US" sz="2400" dirty="0" smtClean="0"/>
              <a:t>.</a:t>
            </a:r>
          </a:p>
          <a:p>
            <a:r>
              <a:rPr lang="en-US" sz="2400" dirty="0" smtClean="0"/>
              <a:t> </a:t>
            </a:r>
            <a:r>
              <a:rPr lang="en-US" sz="2400" dirty="0"/>
              <a:t>The points on the string between the end </a:t>
            </a:r>
            <a:r>
              <a:rPr lang="en-US" sz="2400" dirty="0" smtClean="0"/>
              <a:t>points, </a:t>
            </a:r>
            <a:r>
              <a:rPr lang="en-US" sz="2400" dirty="0"/>
              <a:t>that are not moving are called the nodes.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1" y="319972"/>
            <a:ext cx="1226434" cy="833592"/>
          </a:xfrm>
          <a:prstGeom prst="rect">
            <a:avLst/>
          </a:prstGeom>
        </p:spPr>
      </p:pic>
    </p:spTree>
    <p:extLst>
      <p:ext uri="{BB962C8B-B14F-4D97-AF65-F5344CB8AC3E}">
        <p14:creationId xmlns:p14="http://schemas.microsoft.com/office/powerpoint/2010/main" val="1701953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37992" y="522151"/>
            <a:ext cx="3870722" cy="508000"/>
          </a:xfrm>
        </p:spPr>
        <p:txBody>
          <a:bodyPr>
            <a:noAutofit/>
          </a:bodyPr>
          <a:lstStyle/>
          <a:p>
            <a:pPr eaLnBrk="1" hangingPunct="1"/>
            <a:r>
              <a:rPr lang="en-US" sz="3200" b="1" dirty="0">
                <a:solidFill>
                  <a:srgbClr val="000090"/>
                </a:solidFill>
                <a:latin typeface="Arial" pitchFamily="-110" charset="0"/>
              </a:rPr>
              <a:t>Standing waves</a:t>
            </a:r>
          </a:p>
        </p:txBody>
      </p:sp>
      <p:sp>
        <p:nvSpPr>
          <p:cNvPr id="22530" name="Rectangle 3"/>
          <p:cNvSpPr>
            <a:spLocks noGrp="1" noChangeArrowheads="1"/>
          </p:cNvSpPr>
          <p:nvPr>
            <p:ph idx="1"/>
          </p:nvPr>
        </p:nvSpPr>
        <p:spPr>
          <a:xfrm>
            <a:off x="537992" y="1073796"/>
            <a:ext cx="10989127" cy="5120570"/>
          </a:xfrm>
        </p:spPr>
        <p:txBody>
          <a:bodyPr>
            <a:normAutofit/>
          </a:bodyPr>
          <a:lstStyle/>
          <a:p>
            <a:pPr>
              <a:buClr>
                <a:schemeClr val="tx1"/>
              </a:buClr>
            </a:pPr>
            <a:endParaRPr lang="en-US" sz="2400" dirty="0">
              <a:ea typeface="Osaka" pitchFamily="-110" charset="-128"/>
              <a:cs typeface="Osaka" pitchFamily="-110" charset="-128"/>
            </a:endParaRPr>
          </a:p>
          <a:p>
            <a:pPr algn="just">
              <a:buClr>
                <a:schemeClr val="tx1"/>
              </a:buClr>
              <a:buFont typeface="Arial"/>
              <a:buChar char="•"/>
            </a:pPr>
            <a:r>
              <a:rPr lang="en-US" sz="2400" b="1" i="1" dirty="0"/>
              <a:t> Only those waves having an integer number, </a:t>
            </a:r>
            <a:r>
              <a:rPr lang="en-US" sz="2400" b="1" i="1" dirty="0" err="1"/>
              <a:t>n</a:t>
            </a:r>
            <a:r>
              <a:rPr lang="en-US" sz="2400" b="1" i="1" dirty="0"/>
              <a:t>, of half-wavelengths between the end points can form.</a:t>
            </a:r>
          </a:p>
          <a:p>
            <a:pPr algn="just">
              <a:buClr>
                <a:schemeClr val="tx1"/>
              </a:buClr>
              <a:buFont typeface="Arial"/>
              <a:buChar char="•"/>
            </a:pPr>
            <a:endParaRPr lang="en-US" sz="2400" dirty="0">
              <a:ea typeface="Osaka" pitchFamily="-110" charset="-128"/>
              <a:cs typeface="Osaka" pitchFamily="-110" charset="-128"/>
            </a:endParaRPr>
          </a:p>
          <a:p>
            <a:pPr algn="just">
              <a:buClr>
                <a:schemeClr val="tx1"/>
              </a:buClr>
              <a:buFont typeface="Arial"/>
              <a:buChar char="•"/>
            </a:pPr>
            <a:r>
              <a:rPr lang="en-US" sz="2400" dirty="0">
                <a:ea typeface="Osaka" pitchFamily="-110" charset="-128"/>
                <a:cs typeface="Osaka" pitchFamily="-110" charset="-128"/>
              </a:rPr>
              <a:t> </a:t>
            </a:r>
            <a:r>
              <a:rPr lang="en-US" sz="2400" dirty="0"/>
              <a:t>A system with fixed end </a:t>
            </a:r>
            <a:r>
              <a:rPr lang="en-US" sz="2400" dirty="0" smtClean="0"/>
              <a:t>points</a:t>
            </a:r>
            <a:r>
              <a:rPr lang="ka-GE" sz="2400" dirty="0" smtClean="0"/>
              <a:t>,</a:t>
            </a:r>
            <a:r>
              <a:rPr lang="en-US" sz="2400" dirty="0" smtClean="0"/>
              <a:t> </a:t>
            </a:r>
            <a:r>
              <a:rPr lang="en-US" sz="2400" dirty="0"/>
              <a:t>restricts the number and type of possible waveforms. </a:t>
            </a:r>
          </a:p>
          <a:p>
            <a:pPr algn="just">
              <a:buClr>
                <a:schemeClr val="tx1"/>
              </a:buClr>
              <a:buFont typeface="Arial"/>
              <a:buChar char="•"/>
            </a:pPr>
            <a:endParaRPr lang="en-US" sz="2400" dirty="0"/>
          </a:p>
          <a:p>
            <a:pPr algn="just">
              <a:buClr>
                <a:schemeClr val="tx1"/>
              </a:buClr>
              <a:buFont typeface="Arial"/>
              <a:buChar char="•"/>
            </a:pPr>
            <a:r>
              <a:rPr lang="en-US" sz="2400" dirty="0"/>
              <a:t> This is an example of </a:t>
            </a:r>
            <a:r>
              <a:rPr lang="en-US" sz="2400" b="1" i="1" dirty="0">
                <a:solidFill>
                  <a:srgbClr val="000090"/>
                </a:solidFill>
              </a:rPr>
              <a:t>quantization</a:t>
            </a:r>
            <a:r>
              <a:rPr lang="en-US" sz="2400" dirty="0"/>
              <a:t>.</a:t>
            </a:r>
          </a:p>
          <a:p>
            <a:pPr lvl="1" algn="just">
              <a:buClr>
                <a:schemeClr val="tx1"/>
              </a:buClr>
              <a:buFont typeface="Arial"/>
              <a:buChar char="•"/>
            </a:pPr>
            <a:r>
              <a:rPr lang="en-US" sz="2400" dirty="0"/>
              <a:t>Only discrete values from a more general set of continuous values are observed.</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64458" y="35935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15577" y="522345"/>
            <a:ext cx="4034008" cy="508000"/>
          </a:xfrm>
        </p:spPr>
        <p:txBody>
          <a:bodyPr>
            <a:noAutofit/>
          </a:bodyPr>
          <a:lstStyle/>
          <a:p>
            <a:pPr eaLnBrk="1" hangingPunct="1"/>
            <a:r>
              <a:rPr lang="en-US" sz="3200" b="1" dirty="0">
                <a:solidFill>
                  <a:srgbClr val="000090"/>
                </a:solidFill>
                <a:latin typeface="Arial" pitchFamily="-110" charset="0"/>
              </a:rPr>
              <a:t>Standing waves</a:t>
            </a:r>
          </a:p>
        </p:txBody>
      </p:sp>
      <p:sp>
        <p:nvSpPr>
          <p:cNvPr id="22530" name="Rectangle 3"/>
          <p:cNvSpPr>
            <a:spLocks noGrp="1" noChangeArrowheads="1"/>
          </p:cNvSpPr>
          <p:nvPr>
            <p:ph idx="1"/>
          </p:nvPr>
        </p:nvSpPr>
        <p:spPr>
          <a:xfrm>
            <a:off x="473529" y="1214152"/>
            <a:ext cx="11283042" cy="5336773"/>
          </a:xfrm>
        </p:spPr>
        <p:txBody>
          <a:bodyPr>
            <a:normAutofit/>
          </a:bodyPr>
          <a:lstStyle/>
          <a:p>
            <a:pPr marL="457200" indent="-457200" algn="just">
              <a:buClrTx/>
              <a:buFont typeface="Arial" panose="020B0604020202020204" pitchFamily="34" charset="0"/>
              <a:buChar char="•"/>
            </a:pPr>
            <a:r>
              <a:rPr lang="en-US" sz="2800" dirty="0"/>
              <a:t>Another important observation is </a:t>
            </a:r>
            <a:r>
              <a:rPr lang="en-US" sz="2800" dirty="0" smtClean="0"/>
              <a:t>that, </a:t>
            </a:r>
            <a:r>
              <a:rPr lang="en-US" sz="2800" dirty="0"/>
              <a:t>the </a:t>
            </a:r>
            <a:r>
              <a:rPr lang="en-US" sz="2800" dirty="0" smtClean="0"/>
              <a:t>Harmonic </a:t>
            </a:r>
            <a:r>
              <a:rPr lang="en-US" sz="2800" dirty="0"/>
              <a:t>waves (those waves displaying more than one-half wavelength) all have one or more </a:t>
            </a:r>
            <a:r>
              <a:rPr lang="en-US" sz="2800" dirty="0" smtClean="0"/>
              <a:t>points, </a:t>
            </a:r>
            <a:r>
              <a:rPr lang="en-US" sz="2800" dirty="0"/>
              <a:t>between the two end </a:t>
            </a:r>
            <a:r>
              <a:rPr lang="en-US" sz="2800" dirty="0" smtClean="0"/>
              <a:t>points, </a:t>
            </a:r>
            <a:r>
              <a:rPr lang="en-US" sz="2800" dirty="0"/>
              <a:t>that are not in motion. </a:t>
            </a:r>
          </a:p>
          <a:p>
            <a:pPr algn="just">
              <a:buClr>
                <a:schemeClr val="tx1"/>
              </a:buClr>
              <a:buFont typeface="Arial"/>
              <a:buChar char="•"/>
            </a:pPr>
            <a:r>
              <a:rPr lang="en-US" sz="2800" dirty="0" smtClean="0"/>
              <a:t> </a:t>
            </a:r>
            <a:r>
              <a:rPr lang="en-US" sz="2800" dirty="0"/>
              <a:t>These special points are </a:t>
            </a:r>
            <a:r>
              <a:rPr lang="en-US" sz="2800" b="1" i="1" dirty="0">
                <a:solidFill>
                  <a:srgbClr val="000090"/>
                </a:solidFill>
              </a:rPr>
              <a:t>nodes. </a:t>
            </a:r>
            <a:endParaRPr lang="ka-GE" sz="2800" b="1" i="1" dirty="0" smtClean="0">
              <a:solidFill>
                <a:srgbClr val="000090"/>
              </a:solidFill>
            </a:endParaRPr>
          </a:p>
          <a:p>
            <a:pPr marL="457200" indent="-457200" algn="just">
              <a:buFont typeface="Arial" panose="020B0604020202020204" pitchFamily="34" charset="0"/>
              <a:buChar char="•"/>
            </a:pPr>
            <a:r>
              <a:rPr lang="en-US" sz="2800" dirty="0"/>
              <a:t>The energies of the standing waves with a </a:t>
            </a:r>
            <a:r>
              <a:rPr lang="en-US" sz="2800" dirty="0" smtClean="0"/>
              <a:t>given</a:t>
            </a:r>
            <a:r>
              <a:rPr lang="ka-GE" sz="2800" dirty="0" smtClean="0"/>
              <a:t> </a:t>
            </a:r>
            <a:r>
              <a:rPr lang="en-US" sz="2800" dirty="0" smtClean="0"/>
              <a:t>amplitude </a:t>
            </a:r>
            <a:r>
              <a:rPr lang="en-US" sz="2800" dirty="0"/>
              <a:t>in a vibrating </a:t>
            </a:r>
            <a:r>
              <a:rPr lang="en-US" sz="2800" dirty="0" smtClean="0"/>
              <a:t>string, </a:t>
            </a:r>
            <a:r>
              <a:rPr lang="en-US" sz="2800" dirty="0"/>
              <a:t>increase with the number of half-wavelengths </a:t>
            </a:r>
            <a:r>
              <a:rPr lang="en-US" sz="2800" i="1" dirty="0"/>
              <a:t>n</a:t>
            </a:r>
            <a:r>
              <a:rPr lang="en-US" sz="2800" dirty="0" smtClean="0"/>
              <a:t>.</a:t>
            </a:r>
            <a:endParaRPr lang="ka-GE" sz="2800" dirty="0" smtClean="0"/>
          </a:p>
          <a:p>
            <a:pPr marL="457200" indent="-457200" algn="just">
              <a:buFont typeface="Arial" panose="020B0604020202020204" pitchFamily="34" charset="0"/>
              <a:buChar char="•"/>
            </a:pPr>
            <a:r>
              <a:rPr lang="en-US" sz="2800" dirty="0" smtClean="0"/>
              <a:t>Since </a:t>
            </a:r>
            <a:r>
              <a:rPr lang="en-US" sz="2800" dirty="0"/>
              <a:t>the number of nodes is </a:t>
            </a:r>
            <a:r>
              <a:rPr lang="en-US" sz="2800" i="1" dirty="0"/>
              <a:t>n </a:t>
            </a:r>
            <a:r>
              <a:rPr lang="en-US" sz="2800" dirty="0"/>
              <a:t>– 1</a:t>
            </a:r>
            <a:r>
              <a:rPr lang="en-US" sz="2800" dirty="0" smtClean="0"/>
              <a:t>,</a:t>
            </a:r>
            <a:r>
              <a:rPr lang="ka-GE" sz="2800" dirty="0" smtClean="0"/>
              <a:t> </a:t>
            </a:r>
            <a:r>
              <a:rPr lang="en-US" sz="2800" dirty="0" smtClean="0"/>
              <a:t>the </a:t>
            </a:r>
            <a:r>
              <a:rPr lang="en-US" sz="2800" dirty="0"/>
              <a:t>energy can also be said to depend on the number of nodes, generally increasing as the number of nodes increases.</a:t>
            </a:r>
            <a:endParaRPr lang="en-US" sz="2800" b="1" i="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30137" y="288657"/>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00086" y="220081"/>
            <a:ext cx="8493538" cy="508000"/>
          </a:xfrm>
        </p:spPr>
        <p:txBody>
          <a:bodyPr>
            <a:noAutofit/>
          </a:bodyPr>
          <a:lstStyle/>
          <a:p>
            <a:pPr eaLnBrk="1" hangingPunct="1"/>
            <a:r>
              <a:rPr lang="en-US" sz="3200" b="1" dirty="0">
                <a:solidFill>
                  <a:srgbClr val="000090"/>
                </a:solidFill>
                <a:latin typeface="Arial" pitchFamily="-110" charset="0"/>
              </a:rPr>
              <a:t>Two-dimensional Standing waves</a:t>
            </a:r>
          </a:p>
        </p:txBody>
      </p:sp>
      <p:sp>
        <p:nvSpPr>
          <p:cNvPr id="22530" name="Rectangle 3"/>
          <p:cNvSpPr>
            <a:spLocks noGrp="1" noChangeArrowheads="1"/>
          </p:cNvSpPr>
          <p:nvPr>
            <p:ph idx="1"/>
          </p:nvPr>
        </p:nvSpPr>
        <p:spPr>
          <a:xfrm>
            <a:off x="636814" y="1109684"/>
            <a:ext cx="11119757" cy="5274787"/>
          </a:xfrm>
        </p:spPr>
        <p:txBody>
          <a:bodyPr>
            <a:normAutofit fontScale="92500"/>
          </a:bodyPr>
          <a:lstStyle/>
          <a:p>
            <a:pPr>
              <a:buClr>
                <a:schemeClr val="tx1"/>
              </a:buClr>
            </a:pPr>
            <a:endParaRPr lang="en-US" sz="2400" dirty="0">
              <a:ea typeface="Osaka" pitchFamily="-110" charset="-128"/>
              <a:cs typeface="Osaka" pitchFamily="-110" charset="-128"/>
            </a:endParaRPr>
          </a:p>
          <a:p>
            <a:pPr algn="just">
              <a:buClr>
                <a:schemeClr val="tx1"/>
              </a:buClr>
              <a:buFont typeface="Arial"/>
              <a:buChar char="•"/>
            </a:pPr>
            <a:r>
              <a:rPr lang="en-US" sz="2400" dirty="0"/>
              <a:t> </a:t>
            </a:r>
            <a:r>
              <a:rPr lang="en-US" sz="2800" dirty="0"/>
              <a:t>Vibrational patterns on a flat </a:t>
            </a:r>
            <a:r>
              <a:rPr lang="en-US" sz="2800" dirty="0" smtClean="0"/>
              <a:t>surface</a:t>
            </a:r>
            <a:r>
              <a:rPr lang="ka-GE" sz="2800" dirty="0" smtClean="0"/>
              <a:t>,</a:t>
            </a:r>
            <a:r>
              <a:rPr lang="en-US" sz="2800" dirty="0" smtClean="0"/>
              <a:t> </a:t>
            </a:r>
            <a:r>
              <a:rPr lang="en-US" sz="2800" dirty="0"/>
              <a:t>are examples of </a:t>
            </a:r>
            <a:r>
              <a:rPr lang="en-US" sz="2800" b="1" i="1" dirty="0">
                <a:solidFill>
                  <a:srgbClr val="000090"/>
                </a:solidFill>
              </a:rPr>
              <a:t>two-dimensional standing waves. </a:t>
            </a:r>
            <a:endParaRPr lang="en-US" sz="2800" dirty="0"/>
          </a:p>
          <a:p>
            <a:pPr algn="just">
              <a:buClr>
                <a:schemeClr val="tx1"/>
              </a:buClr>
            </a:pPr>
            <a:endParaRPr lang="en-US" sz="2800" b="1" i="1" dirty="0">
              <a:solidFill>
                <a:srgbClr val="000090"/>
              </a:solidFill>
              <a:ea typeface="Osaka" pitchFamily="-110" charset="-128"/>
              <a:cs typeface="Osaka" pitchFamily="-110" charset="-128"/>
            </a:endParaRPr>
          </a:p>
          <a:p>
            <a:pPr algn="just">
              <a:buClr>
                <a:schemeClr val="tx1"/>
              </a:buClr>
              <a:buFont typeface="Arial"/>
              <a:buChar char="•"/>
            </a:pPr>
            <a:r>
              <a:rPr lang="en-US" sz="2800" b="1" i="1" dirty="0">
                <a:solidFill>
                  <a:srgbClr val="000090"/>
                </a:solidFill>
                <a:ea typeface="Osaka" pitchFamily="-110" charset="-128"/>
                <a:cs typeface="Osaka" pitchFamily="-110" charset="-128"/>
              </a:rPr>
              <a:t> </a:t>
            </a:r>
            <a:r>
              <a:rPr lang="en-US" sz="2800" dirty="0"/>
              <a:t>The nodes can be made visible by sprinkling the drum </a:t>
            </a:r>
            <a:r>
              <a:rPr lang="en-US" sz="2800" dirty="0" smtClean="0"/>
              <a:t>surface, </a:t>
            </a:r>
            <a:r>
              <a:rPr lang="en-US" sz="2800" dirty="0"/>
              <a:t>with a </a:t>
            </a:r>
            <a:r>
              <a:rPr lang="en-US" sz="2800" dirty="0" smtClean="0"/>
              <a:t>powder, </a:t>
            </a:r>
            <a:r>
              <a:rPr lang="en-US" sz="2800" dirty="0"/>
              <a:t>that collects on the areas of the </a:t>
            </a:r>
            <a:r>
              <a:rPr lang="en-US" sz="2800" dirty="0" smtClean="0"/>
              <a:t>surface, </a:t>
            </a:r>
            <a:r>
              <a:rPr lang="en-US" sz="2800" dirty="0"/>
              <a:t>that have minimal displacement. </a:t>
            </a:r>
          </a:p>
          <a:p>
            <a:pPr algn="just">
              <a:buClr>
                <a:schemeClr val="tx1"/>
              </a:buClr>
            </a:pPr>
            <a:endParaRPr lang="en-US" sz="2800" b="1" i="1" dirty="0">
              <a:solidFill>
                <a:srgbClr val="000090"/>
              </a:solidFill>
              <a:ea typeface="Osaka" pitchFamily="-110" charset="-128"/>
              <a:cs typeface="Osaka" pitchFamily="-110" charset="-128"/>
            </a:endParaRPr>
          </a:p>
          <a:p>
            <a:pPr algn="just">
              <a:buClr>
                <a:schemeClr val="tx1"/>
              </a:buClr>
              <a:buFont typeface="Arial"/>
              <a:buChar char="•"/>
            </a:pPr>
            <a:r>
              <a:rPr lang="en-US" sz="2800" b="1" i="1" dirty="0">
                <a:solidFill>
                  <a:srgbClr val="000090"/>
                </a:solidFill>
                <a:ea typeface="Osaka" pitchFamily="-110" charset="-128"/>
                <a:cs typeface="Osaka" pitchFamily="-110" charset="-128"/>
              </a:rPr>
              <a:t> </a:t>
            </a:r>
            <a:r>
              <a:rPr lang="en-US" sz="2800" dirty="0"/>
              <a:t>For one-dimensional standing waves, the nodes were points on the line.</a:t>
            </a:r>
          </a:p>
          <a:p>
            <a:pPr algn="just">
              <a:buClr>
                <a:schemeClr val="tx1"/>
              </a:buClr>
              <a:buFont typeface="Arial"/>
              <a:buChar char="•"/>
            </a:pPr>
            <a:r>
              <a:rPr lang="en-US" sz="2800" dirty="0"/>
              <a:t> For two-dimensional standing waves, the nodes are lines on the surface. </a:t>
            </a:r>
            <a:endParaRPr lang="en-US" sz="2800" b="1" i="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01715" y="220081"/>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900862"/>
            <a:ext cx="2084614" cy="659535"/>
          </a:xfrm>
        </p:spPr>
        <p:txBody>
          <a:bodyPr/>
          <a:lstStyle/>
          <a:p>
            <a:r>
              <a:rPr lang="en-US" dirty="0"/>
              <a:t>Figure </a:t>
            </a:r>
            <a:r>
              <a:rPr lang="en-US" dirty="0" smtClean="0"/>
              <a:t>6.8</a:t>
            </a:r>
            <a:endParaRPr lang="en-US" dirty="0"/>
          </a:p>
        </p:txBody>
      </p:sp>
      <p:pic>
        <p:nvPicPr>
          <p:cNvPr id="2" name="Picture Placeholder 1" descr="CNX_Chem_06_01_Vibratdrum.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889" r="-18443"/>
          <a:stretch>
            <a:fillRect/>
          </a:stretch>
        </p:blipFill>
        <p:spPr>
          <a:xfrm>
            <a:off x="1499506" y="338293"/>
            <a:ext cx="9785607" cy="4919507"/>
          </a:xfrm>
        </p:spPr>
      </p:pic>
      <p:sp>
        <p:nvSpPr>
          <p:cNvPr id="7" name="Text Placeholder 6"/>
          <p:cNvSpPr>
            <a:spLocks noGrp="1"/>
          </p:cNvSpPr>
          <p:nvPr>
            <p:ph type="body" sz="quarter" idx="14"/>
          </p:nvPr>
        </p:nvSpPr>
        <p:spPr>
          <a:xfrm>
            <a:off x="457199" y="5546209"/>
            <a:ext cx="11332029" cy="1166382"/>
          </a:xfrm>
        </p:spPr>
        <p:txBody>
          <a:bodyPr>
            <a:noAutofit/>
          </a:bodyPr>
          <a:lstStyle/>
          <a:p>
            <a:r>
              <a:rPr lang="en-US" dirty="0"/>
              <a:t>Two-dimensional standing waves can be visualized on a vibrating surface. The surface has been sprinkled with a </a:t>
            </a:r>
            <a:r>
              <a:rPr lang="en-US" dirty="0" smtClean="0"/>
              <a:t>powder, </a:t>
            </a:r>
            <a:r>
              <a:rPr lang="en-US" dirty="0"/>
              <a:t>that collects near the nodal lines. There are two types of nodes visible: radial nodes (circles) </a:t>
            </a:r>
            <a:r>
              <a:rPr lang="sv-SE" dirty="0"/>
              <a:t>and </a:t>
            </a:r>
            <a:r>
              <a:rPr lang="sv-SE" dirty="0" err="1"/>
              <a:t>angular</a:t>
            </a:r>
            <a:r>
              <a:rPr lang="sv-SE" dirty="0"/>
              <a:t> </a:t>
            </a:r>
            <a:r>
              <a:rPr lang="sv-SE" dirty="0" err="1"/>
              <a:t>nodes</a:t>
            </a:r>
            <a:r>
              <a:rPr lang="sv-SE" dirty="0"/>
              <a:t> (</a:t>
            </a:r>
            <a:r>
              <a:rPr lang="sv-SE" dirty="0" err="1"/>
              <a:t>radii</a:t>
            </a:r>
            <a:r>
              <a:rPr lang="sv-SE" dirty="0"/>
              <a:t>).</a:t>
            </a:r>
            <a:endParaRPr lang="en-US"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454" y="397037"/>
            <a:ext cx="1226434" cy="833592"/>
          </a:xfrm>
          <a:prstGeom prst="rect">
            <a:avLst/>
          </a:prstGeom>
        </p:spPr>
      </p:pic>
    </p:spTree>
    <p:extLst>
      <p:ext uri="{BB962C8B-B14F-4D97-AF65-F5344CB8AC3E}">
        <p14:creationId xmlns:p14="http://schemas.microsoft.com/office/powerpoint/2010/main" val="1354581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55406"/>
            <a:ext cx="2959510" cy="668912"/>
          </a:xfrm>
        </p:spPr>
        <p:txBody>
          <a:bodyPr/>
          <a:lstStyle/>
          <a:p>
            <a:r>
              <a:rPr lang="en-US" b="1" dirty="0"/>
              <a:t>Introduction</a:t>
            </a:r>
            <a:endParaRPr lang="en-US" dirty="0"/>
          </a:p>
        </p:txBody>
      </p:sp>
      <p:sp>
        <p:nvSpPr>
          <p:cNvPr id="3" name="Content Placeholder 2"/>
          <p:cNvSpPr>
            <a:spLocks noGrp="1"/>
          </p:cNvSpPr>
          <p:nvPr>
            <p:ph idx="1"/>
          </p:nvPr>
        </p:nvSpPr>
        <p:spPr>
          <a:xfrm>
            <a:off x="353961" y="1900085"/>
            <a:ext cx="11232994" cy="4373563"/>
          </a:xfrm>
        </p:spPr>
        <p:txBody>
          <a:bodyPr>
            <a:normAutofit/>
          </a:bodyPr>
          <a:lstStyle/>
          <a:p>
            <a:pPr marL="457200" indent="-457200" algn="just">
              <a:buFont typeface="Arial" panose="020B0604020202020204" pitchFamily="34" charset="0"/>
              <a:buChar char="•"/>
            </a:pPr>
            <a:r>
              <a:rPr lang="en-US" sz="2800" dirty="0"/>
              <a:t>In 1054, Chinese astronomers recorded the appearance of a “guest star” in the sky, visible even during the day, </a:t>
            </a:r>
            <a:r>
              <a:rPr lang="en-US" sz="2800" dirty="0" smtClean="0"/>
              <a:t>which</a:t>
            </a:r>
            <a:r>
              <a:rPr lang="ka-GE" sz="2800" dirty="0" smtClean="0"/>
              <a:t> </a:t>
            </a:r>
            <a:r>
              <a:rPr lang="en-US" sz="2800" dirty="0" smtClean="0"/>
              <a:t>then </a:t>
            </a:r>
            <a:r>
              <a:rPr lang="en-US" sz="2800" dirty="0"/>
              <a:t>disappeared slowly over the next two years</a:t>
            </a:r>
            <a:r>
              <a:rPr lang="en-US" sz="2800" dirty="0" smtClean="0"/>
              <a:t>.</a:t>
            </a:r>
            <a:endParaRPr lang="ka-GE" sz="2800" dirty="0" smtClean="0"/>
          </a:p>
          <a:p>
            <a:pPr marL="457200" indent="-457200" algn="just">
              <a:buFont typeface="Arial" panose="020B0604020202020204" pitchFamily="34" charset="0"/>
              <a:buChar char="•"/>
            </a:pPr>
            <a:r>
              <a:rPr lang="en-US" sz="2800" dirty="0"/>
              <a:t>The sudden </a:t>
            </a:r>
            <a:r>
              <a:rPr lang="en-US" sz="2800" dirty="0" smtClean="0"/>
              <a:t>appearance, </a:t>
            </a:r>
            <a:r>
              <a:rPr lang="en-US" sz="2800" dirty="0"/>
              <a:t>was due to a supernova explosion, </a:t>
            </a:r>
            <a:r>
              <a:rPr lang="en-US" sz="2800" dirty="0" smtClean="0"/>
              <a:t>which</a:t>
            </a:r>
            <a:r>
              <a:rPr lang="ka-GE" sz="2800" dirty="0" smtClean="0"/>
              <a:t> </a:t>
            </a:r>
            <a:r>
              <a:rPr lang="en-US" sz="2800" dirty="0" smtClean="0"/>
              <a:t>was </a:t>
            </a:r>
            <a:r>
              <a:rPr lang="en-US" sz="2800" dirty="0"/>
              <a:t>much </a:t>
            </a:r>
            <a:r>
              <a:rPr lang="en-US" sz="2800" dirty="0" smtClean="0"/>
              <a:t>brighter, </a:t>
            </a:r>
            <a:r>
              <a:rPr lang="en-US" sz="2800" dirty="0"/>
              <a:t>than the original star. </a:t>
            </a:r>
            <a:endParaRPr lang="ka-GE" sz="2800" dirty="0" smtClean="0"/>
          </a:p>
          <a:p>
            <a:pPr marL="457200" indent="-457200" algn="just">
              <a:buFont typeface="Arial" panose="020B0604020202020204" pitchFamily="34" charset="0"/>
              <a:buChar char="•"/>
            </a:pPr>
            <a:r>
              <a:rPr lang="en-US" sz="2800" dirty="0" smtClean="0"/>
              <a:t>Even though</a:t>
            </a:r>
            <a:r>
              <a:rPr lang="ka-GE" sz="2800" dirty="0" smtClean="0"/>
              <a:t>,</a:t>
            </a:r>
            <a:r>
              <a:rPr lang="en-US" sz="2800" dirty="0" smtClean="0"/>
              <a:t> </a:t>
            </a:r>
            <a:r>
              <a:rPr lang="en-US" sz="2800" dirty="0"/>
              <a:t>this supernova was observed almost a millennium ago, </a:t>
            </a:r>
            <a:r>
              <a:rPr lang="en-US" sz="2800" dirty="0" smtClean="0"/>
              <a:t>the</a:t>
            </a:r>
            <a:r>
              <a:rPr lang="ka-GE" sz="2800" dirty="0" smtClean="0"/>
              <a:t> </a:t>
            </a:r>
            <a:r>
              <a:rPr lang="en-US" sz="2800" dirty="0" smtClean="0"/>
              <a:t>remaining </a:t>
            </a:r>
            <a:r>
              <a:rPr lang="en-US" sz="2800" dirty="0"/>
              <a:t>Crab Nebula </a:t>
            </a:r>
            <a:r>
              <a:rPr lang="en-US" sz="2800" dirty="0" smtClean="0"/>
              <a:t>continues </a:t>
            </a:r>
            <a:r>
              <a:rPr lang="en-US" sz="2800" dirty="0"/>
              <a:t>to release energy today.</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42534" y="690726"/>
            <a:ext cx="1226434" cy="833592"/>
          </a:xfrm>
          <a:prstGeom prst="rect">
            <a:avLst/>
          </a:prstGeom>
        </p:spPr>
      </p:pic>
    </p:spTree>
    <p:extLst>
      <p:ext uri="{BB962C8B-B14F-4D97-AF65-F5344CB8AC3E}">
        <p14:creationId xmlns:p14="http://schemas.microsoft.com/office/powerpoint/2010/main" val="3466062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17" y="130272"/>
            <a:ext cx="8305800" cy="903832"/>
          </a:xfrm>
        </p:spPr>
        <p:txBody>
          <a:bodyPr/>
          <a:lstStyle/>
          <a:p>
            <a:r>
              <a:rPr lang="en-US" b="1" dirty="0"/>
              <a:t>Blackbody Radiation and the Ultraviolet Catastrophe</a:t>
            </a:r>
            <a:endParaRPr lang="en-US" dirty="0"/>
          </a:p>
        </p:txBody>
      </p:sp>
      <p:sp>
        <p:nvSpPr>
          <p:cNvPr id="3" name="Content Placeholder 2"/>
          <p:cNvSpPr>
            <a:spLocks noGrp="1"/>
          </p:cNvSpPr>
          <p:nvPr>
            <p:ph idx="1"/>
          </p:nvPr>
        </p:nvSpPr>
        <p:spPr>
          <a:xfrm>
            <a:off x="500417" y="1841556"/>
            <a:ext cx="10951029" cy="4190754"/>
          </a:xfrm>
        </p:spPr>
        <p:txBody>
          <a:bodyPr>
            <a:normAutofit/>
          </a:bodyPr>
          <a:lstStyle/>
          <a:p>
            <a:pPr marL="457200" indent="-457200" algn="just">
              <a:buClrTx/>
              <a:buFont typeface="Arial" panose="020B0604020202020204" pitchFamily="34" charset="0"/>
              <a:buChar char="•"/>
            </a:pPr>
            <a:r>
              <a:rPr lang="en-US" sz="2800" dirty="0"/>
              <a:t>The last few </a:t>
            </a:r>
            <a:r>
              <a:rPr lang="en-US" sz="2800" dirty="0" smtClean="0"/>
              <a:t>decades </a:t>
            </a:r>
            <a:r>
              <a:rPr lang="en-US" sz="2800" dirty="0"/>
              <a:t>of the nineteenth </a:t>
            </a:r>
            <a:r>
              <a:rPr lang="en-US" sz="2800" dirty="0" smtClean="0"/>
              <a:t>century, </a:t>
            </a:r>
            <a:r>
              <a:rPr lang="en-US" sz="2800" dirty="0"/>
              <a:t>witnessed intense research activity in commercializing </a:t>
            </a:r>
            <a:r>
              <a:rPr lang="en-US" sz="2800" dirty="0" smtClean="0"/>
              <a:t>newly</a:t>
            </a:r>
            <a:r>
              <a:rPr lang="ka-GE" sz="2800" dirty="0" smtClean="0"/>
              <a:t> </a:t>
            </a:r>
            <a:r>
              <a:rPr lang="en-US" sz="2800" dirty="0" smtClean="0"/>
              <a:t>discovered </a:t>
            </a:r>
            <a:r>
              <a:rPr lang="en-US" sz="2800" dirty="0"/>
              <a:t>electric lighting. </a:t>
            </a:r>
            <a:endParaRPr lang="ka-GE" sz="2800" dirty="0" smtClean="0"/>
          </a:p>
          <a:p>
            <a:pPr marL="457200" indent="-457200" algn="just">
              <a:buClrTx/>
              <a:buFont typeface="Arial" panose="020B0604020202020204" pitchFamily="34" charset="0"/>
              <a:buChar char="•"/>
            </a:pPr>
            <a:r>
              <a:rPr lang="en-US" sz="2800" dirty="0" smtClean="0"/>
              <a:t>This </a:t>
            </a:r>
            <a:r>
              <a:rPr lang="en-US" sz="2800" dirty="0"/>
              <a:t>required obtaining a better understanding of the distributions of </a:t>
            </a:r>
            <a:r>
              <a:rPr lang="en-US" sz="2800" dirty="0" smtClean="0"/>
              <a:t>light, emitted</a:t>
            </a:r>
            <a:r>
              <a:rPr lang="ka-GE" sz="2800" dirty="0" smtClean="0"/>
              <a:t> </a:t>
            </a:r>
            <a:r>
              <a:rPr lang="en-US" sz="2800" dirty="0" smtClean="0"/>
              <a:t>from </a:t>
            </a:r>
            <a:r>
              <a:rPr lang="en-US" sz="2800" dirty="0"/>
              <a:t>various sources being considered. </a:t>
            </a:r>
            <a:endParaRPr lang="ka-GE" sz="2800" dirty="0" smtClean="0"/>
          </a:p>
          <a:p>
            <a:pPr marL="457200" indent="-457200" algn="just">
              <a:buClrTx/>
              <a:buFont typeface="Arial" panose="020B0604020202020204" pitchFamily="34" charset="0"/>
              <a:buChar char="•"/>
            </a:pPr>
            <a:r>
              <a:rPr lang="en-US" sz="2800" dirty="0" smtClean="0"/>
              <a:t>Artificial lighting, </a:t>
            </a:r>
            <a:r>
              <a:rPr lang="en-US" sz="2800" dirty="0"/>
              <a:t>is usually designed to mimic natural </a:t>
            </a:r>
            <a:r>
              <a:rPr lang="en-US" sz="2800" dirty="0" smtClean="0"/>
              <a:t>sunlight, </a:t>
            </a:r>
            <a:r>
              <a:rPr lang="en-US" sz="2800" dirty="0"/>
              <a:t>within </a:t>
            </a:r>
            <a:r>
              <a:rPr lang="en-US" sz="2800" dirty="0" smtClean="0"/>
              <a:t>the</a:t>
            </a:r>
            <a:r>
              <a:rPr lang="ka-GE" sz="2800" dirty="0" smtClean="0"/>
              <a:t> </a:t>
            </a:r>
            <a:r>
              <a:rPr lang="en-US" sz="2800" dirty="0" smtClean="0"/>
              <a:t>limitations </a:t>
            </a:r>
            <a:r>
              <a:rPr lang="en-US" sz="2800" dirty="0"/>
              <a:t>of the underlying technology.</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38229" y="223142"/>
            <a:ext cx="1226434" cy="833592"/>
          </a:xfrm>
          <a:prstGeom prst="rect">
            <a:avLst/>
          </a:prstGeom>
        </p:spPr>
      </p:pic>
    </p:spTree>
    <p:extLst>
      <p:ext uri="{BB962C8B-B14F-4D97-AF65-F5344CB8AC3E}">
        <p14:creationId xmlns:p14="http://schemas.microsoft.com/office/powerpoint/2010/main" val="515136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42900" y="791089"/>
            <a:ext cx="9731829" cy="508000"/>
          </a:xfrm>
        </p:spPr>
        <p:txBody>
          <a:bodyPr>
            <a:noAutofit/>
          </a:bodyPr>
          <a:lstStyle/>
          <a:p>
            <a:pPr eaLnBrk="1" hangingPunct="1"/>
            <a:r>
              <a:rPr lang="en-US" sz="3200" b="1" dirty="0">
                <a:solidFill>
                  <a:srgbClr val="000090"/>
                </a:solidFill>
                <a:latin typeface="Arial" pitchFamily="-110" charset="0"/>
              </a:rPr>
              <a:t>Blackbody radiation and the ultraviolet catastrophe</a:t>
            </a:r>
          </a:p>
        </p:txBody>
      </p:sp>
      <p:sp>
        <p:nvSpPr>
          <p:cNvPr id="22530" name="Rectangle 3"/>
          <p:cNvSpPr>
            <a:spLocks noGrp="1" noChangeArrowheads="1"/>
          </p:cNvSpPr>
          <p:nvPr>
            <p:ph idx="1"/>
          </p:nvPr>
        </p:nvSpPr>
        <p:spPr>
          <a:xfrm>
            <a:off x="342900" y="1282102"/>
            <a:ext cx="11299371" cy="5209473"/>
          </a:xfrm>
        </p:spPr>
        <p:txBody>
          <a:bodyPr>
            <a:normAutofit/>
          </a:bodyPr>
          <a:lstStyle/>
          <a:p>
            <a:pPr>
              <a:buClr>
                <a:schemeClr val="tx1"/>
              </a:buClr>
            </a:pPr>
            <a:endParaRPr lang="en-US" sz="2400" dirty="0">
              <a:ea typeface="Osaka" pitchFamily="-110" charset="-128"/>
              <a:cs typeface="Osaka" pitchFamily="-110" charset="-128"/>
            </a:endParaRPr>
          </a:p>
          <a:p>
            <a:pPr algn="just">
              <a:buClr>
                <a:schemeClr val="tx1"/>
              </a:buClr>
              <a:buFont typeface="Arial"/>
              <a:buChar char="•"/>
            </a:pPr>
            <a:r>
              <a:rPr lang="en-US" sz="2400" dirty="0"/>
              <a:t> Sunlight consists of a range of broadly distributed </a:t>
            </a:r>
            <a:r>
              <a:rPr lang="en-US" sz="2400" dirty="0" smtClean="0"/>
              <a:t>wavelengths, </a:t>
            </a:r>
            <a:r>
              <a:rPr lang="en-US" sz="2400" dirty="0"/>
              <a:t>that form a </a:t>
            </a:r>
            <a:r>
              <a:rPr lang="en-US" sz="2400" b="1" i="1" dirty="0">
                <a:solidFill>
                  <a:srgbClr val="000090"/>
                </a:solidFill>
              </a:rPr>
              <a:t>continuous spectrum.</a:t>
            </a:r>
          </a:p>
          <a:p>
            <a:pPr algn="just">
              <a:buClr>
                <a:schemeClr val="tx1"/>
              </a:buClr>
              <a:buFont typeface="Arial"/>
              <a:buChar char="•"/>
            </a:pPr>
            <a:endParaRPr lang="en-US" sz="2400" b="1" i="1" dirty="0">
              <a:solidFill>
                <a:srgbClr val="000090"/>
              </a:solidFill>
              <a:ea typeface="Osaka" pitchFamily="-110" charset="-128"/>
              <a:cs typeface="Osaka" pitchFamily="-110" charset="-128"/>
            </a:endParaRPr>
          </a:p>
          <a:p>
            <a:pPr algn="just">
              <a:buClr>
                <a:schemeClr val="tx1"/>
              </a:buClr>
              <a:buFont typeface="Arial"/>
              <a:buChar char="•"/>
            </a:pPr>
            <a:r>
              <a:rPr lang="en-US" sz="2400" b="1" i="1" dirty="0">
                <a:solidFill>
                  <a:srgbClr val="000090"/>
                </a:solidFill>
                <a:ea typeface="Osaka" pitchFamily="-110" charset="-128"/>
                <a:cs typeface="Osaka" pitchFamily="-110" charset="-128"/>
              </a:rPr>
              <a:t> </a:t>
            </a:r>
            <a:r>
              <a:rPr lang="en-US" sz="2400" dirty="0"/>
              <a:t>A </a:t>
            </a:r>
            <a:r>
              <a:rPr lang="en-US" sz="2400" b="1" i="1" dirty="0">
                <a:solidFill>
                  <a:srgbClr val="000090"/>
                </a:solidFill>
              </a:rPr>
              <a:t>blackbody</a:t>
            </a:r>
            <a:r>
              <a:rPr lang="en-US" sz="2400" dirty="0"/>
              <a:t> is a </a:t>
            </a:r>
            <a:r>
              <a:rPr lang="en-US" sz="2400" dirty="0" smtClean="0"/>
              <a:t>convenient </a:t>
            </a:r>
            <a:r>
              <a:rPr lang="en-US" sz="2400" dirty="0"/>
              <a:t>ideal </a:t>
            </a:r>
            <a:r>
              <a:rPr lang="en-US" sz="2400" dirty="0" smtClean="0"/>
              <a:t>emitter</a:t>
            </a:r>
            <a:r>
              <a:rPr lang="ka-GE" sz="2400" dirty="0" smtClean="0"/>
              <a:t>,</a:t>
            </a:r>
            <a:r>
              <a:rPr lang="en-US" sz="2400" dirty="0" smtClean="0"/>
              <a:t> </a:t>
            </a:r>
            <a:r>
              <a:rPr lang="en-US" sz="2400" dirty="0"/>
              <a:t>that approximates the behavior of many materials when heated.</a:t>
            </a:r>
          </a:p>
          <a:p>
            <a:pPr algn="just">
              <a:buClr>
                <a:schemeClr val="tx1"/>
              </a:buClr>
              <a:buFont typeface="Arial"/>
              <a:buChar char="•"/>
            </a:pPr>
            <a:endParaRPr lang="en-US" sz="2400" dirty="0"/>
          </a:p>
          <a:p>
            <a:pPr algn="just">
              <a:buClr>
                <a:schemeClr val="tx1"/>
              </a:buClr>
              <a:buFont typeface="Arial"/>
              <a:buChar char="•"/>
            </a:pPr>
            <a:r>
              <a:rPr lang="en-US" sz="2400" dirty="0"/>
              <a:t> A good approximation of a </a:t>
            </a:r>
            <a:r>
              <a:rPr lang="en-US" sz="2400" dirty="0" smtClean="0"/>
              <a:t>blackbody</a:t>
            </a:r>
            <a:r>
              <a:rPr lang="ka-GE" sz="2400" dirty="0" smtClean="0"/>
              <a:t>,</a:t>
            </a:r>
            <a:r>
              <a:rPr lang="en-US" sz="2400" dirty="0" smtClean="0"/>
              <a:t> </a:t>
            </a:r>
            <a:r>
              <a:rPr lang="en-US" sz="2400" dirty="0"/>
              <a:t>that can be used to observe blackbody radiation:</a:t>
            </a:r>
          </a:p>
          <a:p>
            <a:pPr lvl="1" algn="just">
              <a:buClr>
                <a:schemeClr val="tx1"/>
              </a:buClr>
              <a:buFont typeface="Arial"/>
              <a:buChar char="•"/>
            </a:pPr>
            <a:r>
              <a:rPr lang="en-US" sz="2400" dirty="0"/>
              <a:t>A metal </a:t>
            </a:r>
            <a:r>
              <a:rPr lang="en-US" sz="2400" dirty="0" smtClean="0"/>
              <a:t>oven</a:t>
            </a:r>
            <a:r>
              <a:rPr lang="ka-GE" sz="2400" dirty="0" smtClean="0"/>
              <a:t>,</a:t>
            </a:r>
            <a:r>
              <a:rPr lang="en-US" sz="2400" dirty="0" smtClean="0"/>
              <a:t> </a:t>
            </a:r>
            <a:r>
              <a:rPr lang="en-US" sz="2400" dirty="0"/>
              <a:t>that can be heated to very high temperatures.</a:t>
            </a:r>
          </a:p>
          <a:p>
            <a:pPr>
              <a:buClr>
                <a:schemeClr val="tx1"/>
              </a:buCl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44430" y="48201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550"/>
            <a:ext cx="5163403" cy="514384"/>
          </a:xfrm>
        </p:spPr>
        <p:txBody>
          <a:bodyPr>
            <a:noAutofit/>
          </a:bodyPr>
          <a:lstStyle/>
          <a:p>
            <a:r>
              <a:rPr lang="en-US" sz="2800" b="1" dirty="0">
                <a:solidFill>
                  <a:srgbClr val="000090"/>
                </a:solidFill>
                <a:latin typeface="Arial" pitchFamily="-110" charset="0"/>
              </a:rPr>
              <a:t>Blackbody </a:t>
            </a:r>
            <a:r>
              <a:rPr lang="en-US" sz="2800" b="1" dirty="0" smtClean="0">
                <a:solidFill>
                  <a:srgbClr val="000090"/>
                </a:solidFill>
                <a:latin typeface="Arial" pitchFamily="-110" charset="0"/>
              </a:rPr>
              <a:t>radiation</a:t>
            </a:r>
            <a:endParaRPr lang="en-US" sz="2800" dirty="0"/>
          </a:p>
        </p:txBody>
      </p:sp>
      <p:sp>
        <p:nvSpPr>
          <p:cNvPr id="3" name="Content Placeholder 2"/>
          <p:cNvSpPr>
            <a:spLocks noGrp="1"/>
          </p:cNvSpPr>
          <p:nvPr>
            <p:ph idx="1"/>
          </p:nvPr>
        </p:nvSpPr>
        <p:spPr>
          <a:xfrm>
            <a:off x="609600" y="1752601"/>
            <a:ext cx="11168418" cy="4373563"/>
          </a:xfrm>
        </p:spPr>
        <p:txBody>
          <a:bodyPr>
            <a:normAutofit/>
          </a:bodyPr>
          <a:lstStyle/>
          <a:p>
            <a:pPr algn="just"/>
            <a:r>
              <a:rPr lang="en-US" sz="3200" dirty="0"/>
              <a:t>Blackbody radiation is </a:t>
            </a:r>
            <a:r>
              <a:rPr lang="en-US" sz="3200" b="1" dirty="0"/>
              <a:t>radiation produced by heated objects</a:t>
            </a:r>
            <a:r>
              <a:rPr lang="en-US" sz="3200" dirty="0"/>
              <a:t>, particularly from a blackbody. </a:t>
            </a:r>
            <a:endParaRPr lang="en-US" sz="3200" dirty="0" smtClean="0"/>
          </a:p>
          <a:p>
            <a:pPr algn="just"/>
            <a:r>
              <a:rPr lang="en-US" sz="3200" dirty="0" smtClean="0"/>
              <a:t>A </a:t>
            </a:r>
            <a:r>
              <a:rPr lang="en-US" sz="3200" dirty="0"/>
              <a:t>blackbody is an object that absorbs all radiation (visible light, infrared light, ultraviolet light, etc.) that falls on it. </a:t>
            </a:r>
            <a:endParaRPr lang="en-US" sz="3200" dirty="0" smtClean="0"/>
          </a:p>
          <a:p>
            <a:pPr algn="just"/>
            <a:r>
              <a:rPr lang="en-US" sz="3200" dirty="0" smtClean="0"/>
              <a:t>This </a:t>
            </a:r>
            <a:r>
              <a:rPr lang="en-US" sz="3200" dirty="0"/>
              <a:t>also </a:t>
            </a:r>
            <a:r>
              <a:rPr lang="en-US" sz="3200" dirty="0" smtClean="0"/>
              <a:t>means, </a:t>
            </a:r>
            <a:r>
              <a:rPr lang="en-US" sz="3200" dirty="0"/>
              <a:t>that it will also radiate at all </a:t>
            </a:r>
            <a:r>
              <a:rPr lang="en-US" sz="3200" dirty="0" smtClean="0"/>
              <a:t>frequencies, </a:t>
            </a:r>
            <a:r>
              <a:rPr lang="en-US" sz="3200" dirty="0"/>
              <a:t>that heat energy produces in it.</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35499" y="335946"/>
            <a:ext cx="1226434" cy="833592"/>
          </a:xfrm>
          <a:prstGeom prst="rect">
            <a:avLst/>
          </a:prstGeom>
        </p:spPr>
      </p:pic>
    </p:spTree>
    <p:extLst>
      <p:ext uri="{BB962C8B-B14F-4D97-AF65-F5344CB8AC3E}">
        <p14:creationId xmlns:p14="http://schemas.microsoft.com/office/powerpoint/2010/main" val="1955373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8214" y="516340"/>
            <a:ext cx="2336586" cy="659535"/>
          </a:xfrm>
        </p:spPr>
        <p:txBody>
          <a:bodyPr/>
          <a:lstStyle/>
          <a:p>
            <a:r>
              <a:rPr lang="en-US" dirty="0"/>
              <a:t>Figure 6.9</a:t>
            </a:r>
          </a:p>
        </p:txBody>
      </p:sp>
      <p:pic>
        <p:nvPicPr>
          <p:cNvPr id="2" name="Picture Placeholder 1" descr="CNX_Chem_06_01_Solardist.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923" r="-6923"/>
          <a:stretch>
            <a:fillRect/>
          </a:stretch>
        </p:blipFill>
        <p:spPr>
          <a:xfrm>
            <a:off x="2946186" y="342283"/>
            <a:ext cx="7495440" cy="4304787"/>
          </a:xfrm>
        </p:spPr>
      </p:pic>
      <p:sp>
        <p:nvSpPr>
          <p:cNvPr id="7" name="Text Placeholder 6"/>
          <p:cNvSpPr>
            <a:spLocks noGrp="1"/>
          </p:cNvSpPr>
          <p:nvPr>
            <p:ph type="body" sz="quarter" idx="14"/>
          </p:nvPr>
        </p:nvSpPr>
        <p:spPr>
          <a:xfrm>
            <a:off x="494381" y="4842249"/>
            <a:ext cx="11478985" cy="1870902"/>
          </a:xfrm>
        </p:spPr>
        <p:txBody>
          <a:bodyPr>
            <a:noAutofit/>
          </a:bodyPr>
          <a:lstStyle/>
          <a:p>
            <a:pPr algn="just"/>
            <a:r>
              <a:rPr lang="en-US" dirty="0"/>
              <a:t>The spectral distribution (light intensity vs. wavelength) of sunlight reaches the Earth’s atmosphere as UV light, visible light, and IR light. The unabsorbed sunlight at the top of the atmosphere has a </a:t>
            </a:r>
            <a:r>
              <a:rPr lang="en-US" dirty="0" smtClean="0"/>
              <a:t>distribution</a:t>
            </a:r>
            <a:r>
              <a:rPr lang="ka-GE" dirty="0" smtClean="0"/>
              <a:t>,</a:t>
            </a:r>
            <a:r>
              <a:rPr lang="en-US" dirty="0" smtClean="0"/>
              <a:t> </a:t>
            </a:r>
            <a:r>
              <a:rPr lang="en-US" dirty="0"/>
              <a:t>that approximately matches the theoretical distribution of a blackbody at 5250 </a:t>
            </a:r>
            <a:r>
              <a:rPr lang="en-US" baseline="30000" dirty="0"/>
              <a:t>º</a:t>
            </a:r>
            <a:r>
              <a:rPr lang="en-US" dirty="0"/>
              <a:t>C, represented by the blue curve. (credit: modification of work by American Society for Testing and Materials (ASTM) Terrestrial Reference Spectra for </a:t>
            </a:r>
            <a:r>
              <a:rPr lang="ro-RO" dirty="0"/>
              <a:t>Photovoltaic Performance Evaluation)</a:t>
            </a:r>
            <a:endParaRPr lang="en-US"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46932" y="306835"/>
            <a:ext cx="1226434" cy="833592"/>
          </a:xfrm>
          <a:prstGeom prst="rect">
            <a:avLst/>
          </a:prstGeom>
        </p:spPr>
      </p:pic>
    </p:spTree>
    <p:extLst>
      <p:ext uri="{BB962C8B-B14F-4D97-AF65-F5344CB8AC3E}">
        <p14:creationId xmlns:p14="http://schemas.microsoft.com/office/powerpoint/2010/main" val="4150763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28595" y="636152"/>
            <a:ext cx="10417871" cy="508000"/>
          </a:xfrm>
        </p:spPr>
        <p:txBody>
          <a:bodyPr>
            <a:noAutofit/>
          </a:bodyPr>
          <a:lstStyle/>
          <a:p>
            <a:pPr eaLnBrk="1" hangingPunct="1"/>
            <a:r>
              <a:rPr lang="en-US" sz="3200" b="1" dirty="0">
                <a:solidFill>
                  <a:srgbClr val="000090"/>
                </a:solidFill>
                <a:latin typeface="Arial" pitchFamily="-110" charset="0"/>
              </a:rPr>
              <a:t>Blackbody radiation and the ultraviolet catastrophe</a:t>
            </a:r>
          </a:p>
        </p:txBody>
      </p:sp>
      <p:sp>
        <p:nvSpPr>
          <p:cNvPr id="22530" name="Rectangle 3"/>
          <p:cNvSpPr>
            <a:spLocks noGrp="1" noChangeArrowheads="1"/>
          </p:cNvSpPr>
          <p:nvPr>
            <p:ph idx="1"/>
          </p:nvPr>
        </p:nvSpPr>
        <p:spPr>
          <a:xfrm>
            <a:off x="549080" y="1144152"/>
            <a:ext cx="11005456" cy="4954754"/>
          </a:xfrm>
        </p:spPr>
        <p:txBody>
          <a:bodyPr>
            <a:normAutofit/>
          </a:bodyPr>
          <a:lstStyle/>
          <a:p>
            <a:pPr>
              <a:buClr>
                <a:schemeClr val="tx1"/>
              </a:buClr>
            </a:pPr>
            <a:endParaRPr lang="en-US" sz="2400" dirty="0"/>
          </a:p>
          <a:p>
            <a:pPr algn="just">
              <a:buClr>
                <a:schemeClr val="tx1"/>
              </a:buClr>
              <a:buFont typeface="Arial"/>
              <a:buChar char="•"/>
            </a:pPr>
            <a:r>
              <a:rPr lang="en-US" sz="2400" dirty="0"/>
              <a:t> The maxima in the blackbody curves, </a:t>
            </a:r>
            <a:r>
              <a:rPr lang="en-US" sz="2400" i="1" dirty="0" err="1"/>
              <a:t>λ</a:t>
            </a:r>
            <a:r>
              <a:rPr lang="en-US" sz="2400" baseline="-25000" dirty="0" err="1"/>
              <a:t>max</a:t>
            </a:r>
            <a:r>
              <a:rPr lang="en-US" sz="2400" dirty="0"/>
              <a:t>, shift to shorter wavelengths as the temperature increases. </a:t>
            </a:r>
          </a:p>
          <a:p>
            <a:pPr algn="just">
              <a:buClr>
                <a:schemeClr val="tx1"/>
              </a:buClr>
              <a:buFont typeface="Arial"/>
              <a:buChar char="•"/>
            </a:pPr>
            <a:endParaRPr lang="en-US" sz="2400" b="1" i="1" dirty="0">
              <a:solidFill>
                <a:srgbClr val="000090"/>
              </a:solidFill>
              <a:ea typeface="Osaka" pitchFamily="-110" charset="-128"/>
              <a:cs typeface="Osaka" pitchFamily="-110" charset="-128"/>
            </a:endParaRPr>
          </a:p>
          <a:p>
            <a:pPr algn="just">
              <a:buClr>
                <a:schemeClr val="tx1"/>
              </a:buClr>
              <a:buFont typeface="Arial"/>
              <a:buChar char="•"/>
            </a:pPr>
            <a:r>
              <a:rPr lang="en-US" sz="2400" b="1" i="1" dirty="0">
                <a:solidFill>
                  <a:srgbClr val="000090"/>
                </a:solidFill>
                <a:ea typeface="Osaka" pitchFamily="-110" charset="-128"/>
                <a:cs typeface="Osaka" pitchFamily="-110" charset="-128"/>
              </a:rPr>
              <a:t> </a:t>
            </a:r>
            <a:r>
              <a:rPr lang="en-US" sz="2400" dirty="0"/>
              <a:t>Theoretical expressions as functions of </a:t>
            </a:r>
            <a:r>
              <a:rPr lang="en-US" sz="2400" dirty="0" smtClean="0"/>
              <a:t>temperature, </a:t>
            </a:r>
            <a:r>
              <a:rPr lang="en-US" sz="2400" dirty="0"/>
              <a:t>fit the observed experimental blackbody </a:t>
            </a:r>
            <a:r>
              <a:rPr lang="en-US" sz="2400" dirty="0" smtClean="0"/>
              <a:t>curves, </a:t>
            </a:r>
            <a:r>
              <a:rPr lang="en-US" sz="2400" dirty="0"/>
              <a:t>well at longer wavelengths.</a:t>
            </a:r>
          </a:p>
          <a:p>
            <a:pPr algn="just">
              <a:buClr>
                <a:schemeClr val="tx1"/>
              </a:buClr>
            </a:pPr>
            <a:endParaRPr lang="en-US" sz="2400" dirty="0"/>
          </a:p>
          <a:p>
            <a:pPr algn="just">
              <a:buClr>
                <a:schemeClr val="tx1"/>
              </a:buClr>
              <a:buFont typeface="Arial"/>
              <a:buChar char="•"/>
            </a:pPr>
            <a:r>
              <a:rPr lang="en-US" sz="2400" dirty="0"/>
              <a:t> But there were </a:t>
            </a:r>
            <a:r>
              <a:rPr lang="en-US" sz="2400" b="1" i="1" dirty="0">
                <a:solidFill>
                  <a:srgbClr val="000090"/>
                </a:solidFill>
              </a:rPr>
              <a:t>significant discrepancies at shorter wavelengths. </a:t>
            </a:r>
          </a:p>
          <a:p>
            <a:pPr algn="just">
              <a:buClr>
                <a:schemeClr val="tx1"/>
              </a:buClr>
            </a:pPr>
            <a:endParaRPr lang="en-US" sz="2400" b="1" i="1" dirty="0">
              <a:solidFill>
                <a:srgbClr val="000090"/>
              </a:solidFill>
              <a:ea typeface="Osaka" pitchFamily="-110" charset="-128"/>
              <a:cs typeface="Osaka" pitchFamily="-110" charset="-128"/>
            </a:endParaRPr>
          </a:p>
          <a:p>
            <a:pPr algn="just">
              <a:buClr>
                <a:schemeClr val="tx1"/>
              </a:buClr>
              <a:buFont typeface="Arial"/>
              <a:buChar char="•"/>
            </a:pPr>
            <a:r>
              <a:rPr lang="en-US" sz="2400" b="1" i="1" dirty="0">
                <a:solidFill>
                  <a:srgbClr val="000090"/>
                </a:solidFill>
                <a:ea typeface="Osaka" pitchFamily="-110" charset="-128"/>
                <a:cs typeface="Osaka" pitchFamily="-110" charset="-128"/>
              </a:rPr>
              <a:t> </a:t>
            </a:r>
            <a:r>
              <a:rPr lang="en-US" sz="2400" dirty="0"/>
              <a:t>This became known as the </a:t>
            </a:r>
            <a:r>
              <a:rPr lang="en-US" sz="2400" b="1" i="1" dirty="0">
                <a:solidFill>
                  <a:srgbClr val="000090"/>
                </a:solidFill>
              </a:rPr>
              <a:t>“ultraviolet catastrophe”.</a:t>
            </a:r>
            <a:endParaRPr lang="en-US" sz="2400" b="1" i="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78478" y="310560"/>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5477301" cy="788978"/>
          </a:xfrm>
        </p:spPr>
        <p:txBody>
          <a:bodyPr>
            <a:normAutofit/>
          </a:bodyPr>
          <a:lstStyle/>
          <a:p>
            <a:r>
              <a:rPr lang="en-US" sz="2800" b="1" dirty="0">
                <a:solidFill>
                  <a:schemeClr val="tx2"/>
                </a:solidFill>
                <a:latin typeface="+mn-lt"/>
              </a:rPr>
              <a:t>ultraviolet catastrophe</a:t>
            </a:r>
          </a:p>
        </p:txBody>
      </p:sp>
      <p:sp>
        <p:nvSpPr>
          <p:cNvPr id="3" name="Content Placeholder 2"/>
          <p:cNvSpPr>
            <a:spLocks noGrp="1"/>
          </p:cNvSpPr>
          <p:nvPr>
            <p:ph idx="1"/>
          </p:nvPr>
        </p:nvSpPr>
        <p:spPr>
          <a:xfrm>
            <a:off x="395785" y="1465998"/>
            <a:ext cx="11081981" cy="4373563"/>
          </a:xfrm>
        </p:spPr>
        <p:txBody>
          <a:bodyPr>
            <a:normAutofit lnSpcReduction="10000"/>
          </a:bodyPr>
          <a:lstStyle/>
          <a:p>
            <a:pPr algn="just">
              <a:lnSpc>
                <a:spcPct val="150000"/>
              </a:lnSpc>
            </a:pPr>
            <a:r>
              <a:rPr lang="en-US" sz="3200" dirty="0"/>
              <a:t>The ultraviolet catastrophe, also called the </a:t>
            </a:r>
            <a:r>
              <a:rPr lang="en-US" sz="3200" b="1" i="1" dirty="0">
                <a:solidFill>
                  <a:schemeClr val="tx2"/>
                </a:solidFill>
              </a:rPr>
              <a:t>Rayleigh–Jeans</a:t>
            </a:r>
            <a:r>
              <a:rPr lang="en-US" sz="3200" dirty="0"/>
              <a:t> catastrophe, was the prediction of late 19th century/early 20th century classical </a:t>
            </a:r>
            <a:r>
              <a:rPr lang="en-US" sz="3200" dirty="0" smtClean="0"/>
              <a:t>physics, </a:t>
            </a:r>
            <a:r>
              <a:rPr lang="en-US" sz="3200" dirty="0"/>
              <a:t>that an </a:t>
            </a:r>
            <a:r>
              <a:rPr lang="en-US" sz="3200" b="1" dirty="0"/>
              <a:t>ideal black body at thermal </a:t>
            </a:r>
            <a:r>
              <a:rPr lang="en-US" sz="3200" b="1" dirty="0" smtClean="0"/>
              <a:t>equilibrium, </a:t>
            </a:r>
            <a:r>
              <a:rPr lang="en-US" sz="3200" b="1" dirty="0"/>
              <a:t>would emit unbound quantity of energy as wavelength decreases</a:t>
            </a:r>
            <a:r>
              <a:rPr lang="en-US" sz="3200" dirty="0"/>
              <a:t>, corresponding to ultraviolet light</a:t>
            </a:r>
            <a:r>
              <a:rPr lang="en-US" dirty="0"/>
              <a:t>.</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28352" y="152718"/>
            <a:ext cx="1226434" cy="833592"/>
          </a:xfrm>
          <a:prstGeom prst="rect">
            <a:avLst/>
          </a:prstGeom>
        </p:spPr>
      </p:pic>
    </p:spTree>
    <p:extLst>
      <p:ext uri="{BB962C8B-B14F-4D97-AF65-F5344CB8AC3E}">
        <p14:creationId xmlns:p14="http://schemas.microsoft.com/office/powerpoint/2010/main" val="2227813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 y="150125"/>
            <a:ext cx="9662615" cy="932847"/>
          </a:xfrm>
        </p:spPr>
        <p:txBody>
          <a:bodyPr>
            <a:noAutofit/>
          </a:bodyPr>
          <a:lstStyle/>
          <a:p>
            <a:r>
              <a:rPr lang="en-US" sz="2800" b="1" dirty="0">
                <a:solidFill>
                  <a:schemeClr val="tx2"/>
                </a:solidFill>
                <a:latin typeface="+mn-lt"/>
              </a:rPr>
              <a:t>Blackbody Radiation and the Ultraviolet Catastrophe</a:t>
            </a:r>
            <a:endParaRPr lang="en-US" sz="2800" dirty="0">
              <a:solidFill>
                <a:schemeClr val="tx2"/>
              </a:solidFill>
              <a:latin typeface="+mn-lt"/>
            </a:endParaRPr>
          </a:p>
        </p:txBody>
      </p:sp>
      <p:sp>
        <p:nvSpPr>
          <p:cNvPr id="3" name="Content Placeholder 2"/>
          <p:cNvSpPr>
            <a:spLocks noGrp="1"/>
          </p:cNvSpPr>
          <p:nvPr>
            <p:ph idx="1"/>
          </p:nvPr>
        </p:nvSpPr>
        <p:spPr>
          <a:xfrm>
            <a:off x="122830" y="1501254"/>
            <a:ext cx="11734873" cy="5122092"/>
          </a:xfrm>
        </p:spPr>
        <p:txBody>
          <a:bodyPr>
            <a:noAutofit/>
          </a:bodyPr>
          <a:lstStyle/>
          <a:p>
            <a:pPr marL="457200" indent="-457200" algn="just">
              <a:buFont typeface="Arial" panose="020B0604020202020204" pitchFamily="34" charset="0"/>
              <a:buChar char="•"/>
            </a:pPr>
            <a:r>
              <a:rPr lang="en-US" sz="3200" dirty="0"/>
              <a:t>Physicists derived mathematical expressions for the blackbody </a:t>
            </a:r>
            <a:r>
              <a:rPr lang="en-US" sz="3200" dirty="0" smtClean="0"/>
              <a:t>curves</a:t>
            </a:r>
            <a:r>
              <a:rPr lang="ka-GE" sz="3200" dirty="0" smtClean="0"/>
              <a:t>,</a:t>
            </a:r>
            <a:r>
              <a:rPr lang="en-US" sz="3200" dirty="0" smtClean="0"/>
              <a:t> </a:t>
            </a:r>
            <a:r>
              <a:rPr lang="en-US" sz="3200" dirty="0"/>
              <a:t>using well-accepted </a:t>
            </a:r>
            <a:r>
              <a:rPr lang="en-US" sz="3200" dirty="0" smtClean="0"/>
              <a:t>concepts</a:t>
            </a:r>
            <a:r>
              <a:rPr lang="ka-GE" sz="3200" dirty="0" smtClean="0"/>
              <a:t>,</a:t>
            </a:r>
            <a:r>
              <a:rPr lang="en-US" sz="3200" dirty="0" smtClean="0"/>
              <a:t> </a:t>
            </a:r>
            <a:r>
              <a:rPr lang="en-US" sz="3200" dirty="0"/>
              <a:t>from the </a:t>
            </a:r>
            <a:r>
              <a:rPr lang="en-US" sz="3200" dirty="0" smtClean="0"/>
              <a:t>theories</a:t>
            </a:r>
            <a:r>
              <a:rPr lang="ka-GE" sz="3200" dirty="0" smtClean="0"/>
              <a:t> </a:t>
            </a:r>
            <a:r>
              <a:rPr lang="en-US" sz="3200" dirty="0" smtClean="0"/>
              <a:t>of </a:t>
            </a:r>
            <a:r>
              <a:rPr lang="en-US" sz="3200" dirty="0"/>
              <a:t>classical mechanics and classical electromagnetism. </a:t>
            </a:r>
            <a:endParaRPr lang="en-US" sz="3200" dirty="0" smtClean="0"/>
          </a:p>
          <a:p>
            <a:pPr marL="457200" indent="-457200" algn="just">
              <a:buFont typeface="Arial" panose="020B0604020202020204" pitchFamily="34" charset="0"/>
              <a:buChar char="•"/>
            </a:pPr>
            <a:endParaRPr lang="ka-GE" sz="3200" dirty="0" smtClean="0"/>
          </a:p>
          <a:p>
            <a:pPr marL="457200" indent="-457200" algn="just">
              <a:buFont typeface="Arial" panose="020B0604020202020204" pitchFamily="34" charset="0"/>
              <a:buChar char="•"/>
            </a:pPr>
            <a:r>
              <a:rPr lang="en-US" sz="3200" dirty="0" smtClean="0"/>
              <a:t>The </a:t>
            </a:r>
            <a:r>
              <a:rPr lang="en-US" sz="3200" dirty="0"/>
              <a:t>theoretical expressions as functions of </a:t>
            </a:r>
            <a:r>
              <a:rPr lang="en-US" sz="3200" dirty="0" smtClean="0"/>
              <a:t>temperature, </a:t>
            </a:r>
            <a:r>
              <a:rPr lang="en-US" sz="3200" dirty="0"/>
              <a:t>fit </a:t>
            </a:r>
            <a:r>
              <a:rPr lang="en-US" sz="3200" dirty="0" smtClean="0"/>
              <a:t>the</a:t>
            </a:r>
            <a:r>
              <a:rPr lang="ka-GE" sz="3200" dirty="0" smtClean="0"/>
              <a:t> </a:t>
            </a:r>
            <a:r>
              <a:rPr lang="en-US" sz="3200" dirty="0" smtClean="0"/>
              <a:t>observed </a:t>
            </a:r>
            <a:r>
              <a:rPr lang="en-US" sz="3200" dirty="0"/>
              <a:t>experimental blackbody </a:t>
            </a:r>
            <a:r>
              <a:rPr lang="en-US" sz="3200" dirty="0" smtClean="0"/>
              <a:t>curves, </a:t>
            </a:r>
            <a:r>
              <a:rPr lang="en-US" sz="3200" dirty="0"/>
              <a:t>well at longer wavelengths, but showed significant discrepancies at </a:t>
            </a:r>
            <a:r>
              <a:rPr lang="en-US" sz="3200" dirty="0" smtClean="0"/>
              <a:t>shorter</a:t>
            </a:r>
            <a:r>
              <a:rPr lang="ka-GE" sz="3200" dirty="0" smtClean="0"/>
              <a:t> </a:t>
            </a:r>
            <a:r>
              <a:rPr lang="en-US" sz="3200" dirty="0" smtClean="0"/>
              <a:t>wavelengths</a:t>
            </a:r>
            <a:r>
              <a:rPr lang="en-US" sz="3200" dirty="0"/>
              <a:t>. </a:t>
            </a:r>
            <a:endParaRPr lang="ka-GE" sz="3200" dirty="0" smtClean="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46466" y="302701"/>
            <a:ext cx="1226434" cy="833592"/>
          </a:xfrm>
          <a:prstGeom prst="rect">
            <a:avLst/>
          </a:prstGeom>
        </p:spPr>
      </p:pic>
    </p:spTree>
    <p:extLst>
      <p:ext uri="{BB962C8B-B14F-4D97-AF65-F5344CB8AC3E}">
        <p14:creationId xmlns:p14="http://schemas.microsoft.com/office/powerpoint/2010/main" val="3680186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9325970" cy="1020989"/>
          </a:xfrm>
        </p:spPr>
        <p:txBody>
          <a:bodyPr/>
          <a:lstStyle/>
          <a:p>
            <a:r>
              <a:rPr lang="en-US" b="1" dirty="0">
                <a:solidFill>
                  <a:schemeClr val="tx2"/>
                </a:solidFill>
              </a:rPr>
              <a:t>Blackbody Radiation and the Ultraviolet Catastrophe</a:t>
            </a:r>
            <a:endParaRPr lang="en-US" dirty="0"/>
          </a:p>
        </p:txBody>
      </p:sp>
      <p:sp>
        <p:nvSpPr>
          <p:cNvPr id="3" name="Content Placeholder 2"/>
          <p:cNvSpPr>
            <a:spLocks noGrp="1"/>
          </p:cNvSpPr>
          <p:nvPr>
            <p:ph idx="1"/>
          </p:nvPr>
        </p:nvSpPr>
        <p:spPr>
          <a:xfrm>
            <a:off x="300251" y="1561532"/>
            <a:ext cx="11327641" cy="4373563"/>
          </a:xfrm>
        </p:spPr>
        <p:txBody>
          <a:bodyPr>
            <a:normAutofit lnSpcReduction="10000"/>
          </a:bodyPr>
          <a:lstStyle/>
          <a:p>
            <a:pPr marL="457200" indent="-457200" algn="just">
              <a:buFont typeface="Arial" panose="020B0604020202020204" pitchFamily="34" charset="0"/>
              <a:buChar char="•"/>
            </a:pPr>
            <a:r>
              <a:rPr lang="en-US" sz="3200" dirty="0"/>
              <a:t>Not only did the theoretical curves not show a peak, they absurdly showed the </a:t>
            </a:r>
            <a:r>
              <a:rPr lang="en-US" sz="3200" dirty="0" smtClean="0"/>
              <a:t>intensity</a:t>
            </a:r>
            <a:r>
              <a:rPr lang="ka-GE" sz="3200" dirty="0" smtClean="0"/>
              <a:t>,</a:t>
            </a:r>
            <a:r>
              <a:rPr lang="en-US" sz="3200" dirty="0" smtClean="0"/>
              <a:t> </a:t>
            </a:r>
            <a:r>
              <a:rPr lang="en-US" sz="3200" dirty="0"/>
              <a:t>becoming</a:t>
            </a:r>
            <a:r>
              <a:rPr lang="ka-GE" sz="3200" dirty="0"/>
              <a:t> </a:t>
            </a:r>
            <a:r>
              <a:rPr lang="en-US" sz="3200" dirty="0"/>
              <a:t>infinitely large as the wavelength became smaller, which would imply</a:t>
            </a:r>
            <a:r>
              <a:rPr lang="ka-GE" sz="3200" dirty="0"/>
              <a:t>,</a:t>
            </a:r>
            <a:r>
              <a:rPr lang="en-US" sz="3200" dirty="0"/>
              <a:t> that everyday objects at room temperature</a:t>
            </a:r>
            <a:r>
              <a:rPr lang="ka-GE" sz="3200" dirty="0"/>
              <a:t>, </a:t>
            </a:r>
            <a:r>
              <a:rPr lang="en-US" sz="3200" dirty="0"/>
              <a:t>should be emitting large amounts of UV light. </a:t>
            </a:r>
            <a:endParaRPr lang="ka-GE" sz="3200" dirty="0"/>
          </a:p>
          <a:p>
            <a:pPr marL="457200" indent="-457200" algn="just">
              <a:buFont typeface="Arial" panose="020B0604020202020204" pitchFamily="34" charset="0"/>
              <a:buChar char="•"/>
            </a:pPr>
            <a:r>
              <a:rPr lang="en-US" sz="3200" dirty="0"/>
              <a:t>This became known as the </a:t>
            </a:r>
            <a:r>
              <a:rPr lang="en-US" sz="3200" i="1" dirty="0">
                <a:solidFill>
                  <a:srgbClr val="FF0000"/>
                </a:solidFill>
              </a:rPr>
              <a:t>“ultraviolet catastrophe” </a:t>
            </a:r>
            <a:r>
              <a:rPr lang="en-US" sz="3200" dirty="0"/>
              <a:t>because no one</a:t>
            </a:r>
            <a:r>
              <a:rPr lang="ka-GE" sz="3200" dirty="0"/>
              <a:t> </a:t>
            </a:r>
            <a:r>
              <a:rPr lang="en-US" sz="3200" dirty="0"/>
              <a:t>could find any </a:t>
            </a:r>
            <a:r>
              <a:rPr lang="en-US" sz="3200" dirty="0" smtClean="0"/>
              <a:t>problems</a:t>
            </a:r>
            <a:r>
              <a:rPr lang="ka-GE" sz="3200" dirty="0" smtClean="0"/>
              <a:t>,</a:t>
            </a:r>
            <a:r>
              <a:rPr lang="en-US" sz="3200" dirty="0" smtClean="0"/>
              <a:t> </a:t>
            </a:r>
            <a:r>
              <a:rPr lang="en-US" sz="3200" dirty="0"/>
              <a:t>with the theoretical treatment</a:t>
            </a:r>
            <a:r>
              <a:rPr lang="ka-GE" sz="3200" dirty="0"/>
              <a:t>,</a:t>
            </a:r>
            <a:r>
              <a:rPr lang="en-US" sz="3200" dirty="0"/>
              <a:t> that could lead to such unrealistic short-wavelength behavior.</a:t>
            </a:r>
          </a:p>
          <a:p>
            <a:endParaRPr lang="en-US"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46466" y="302701"/>
            <a:ext cx="1226434" cy="833592"/>
          </a:xfrm>
          <a:prstGeom prst="rect">
            <a:avLst/>
          </a:prstGeom>
        </p:spPr>
      </p:pic>
    </p:spTree>
    <p:extLst>
      <p:ext uri="{BB962C8B-B14F-4D97-AF65-F5344CB8AC3E}">
        <p14:creationId xmlns:p14="http://schemas.microsoft.com/office/powerpoint/2010/main" val="4117419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862" y="658317"/>
            <a:ext cx="2313214" cy="659535"/>
          </a:xfrm>
        </p:spPr>
        <p:txBody>
          <a:bodyPr/>
          <a:lstStyle/>
          <a:p>
            <a:r>
              <a:rPr lang="en-US" dirty="0"/>
              <a:t>Figure </a:t>
            </a:r>
            <a:r>
              <a:rPr lang="en-US" dirty="0" smtClean="0"/>
              <a:t>6.10</a:t>
            </a:r>
            <a:endParaRPr lang="en-US" dirty="0"/>
          </a:p>
        </p:txBody>
      </p:sp>
      <p:pic>
        <p:nvPicPr>
          <p:cNvPr id="2" name="Picture Placeholder 1" descr="CNX_Chem_06_01_Blackbody.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08" r="-2215"/>
          <a:stretch>
            <a:fillRect/>
          </a:stretch>
        </p:blipFill>
        <p:spPr>
          <a:xfrm>
            <a:off x="2922815" y="658317"/>
            <a:ext cx="8230516" cy="4797840"/>
          </a:xfrm>
        </p:spPr>
      </p:pic>
      <p:sp>
        <p:nvSpPr>
          <p:cNvPr id="7" name="Text Placeholder 6"/>
          <p:cNvSpPr>
            <a:spLocks noGrp="1"/>
          </p:cNvSpPr>
          <p:nvPr>
            <p:ph type="body" sz="quarter" idx="14"/>
          </p:nvPr>
        </p:nvSpPr>
        <p:spPr>
          <a:xfrm>
            <a:off x="701961" y="5484183"/>
            <a:ext cx="11168743" cy="886374"/>
          </a:xfrm>
        </p:spPr>
        <p:txBody>
          <a:bodyPr>
            <a:normAutofit/>
          </a:bodyPr>
          <a:lstStyle/>
          <a:p>
            <a:r>
              <a:rPr lang="en-US" sz="2400" dirty="0"/>
              <a:t>Blackbody spectral distribution curves are shown for some </a:t>
            </a:r>
            <a:r>
              <a:rPr lang="en-US" sz="2400" dirty="0" smtClean="0"/>
              <a:t>representative temperatures</a:t>
            </a:r>
            <a:r>
              <a:rPr lang="en-US" sz="2400" dirty="0"/>
              <a: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44270" y="241521"/>
            <a:ext cx="1226434" cy="833592"/>
          </a:xfrm>
          <a:prstGeom prst="rect">
            <a:avLst/>
          </a:prstGeom>
        </p:spPr>
      </p:pic>
    </p:spTree>
    <p:extLst>
      <p:ext uri="{BB962C8B-B14F-4D97-AF65-F5344CB8AC3E}">
        <p14:creationId xmlns:p14="http://schemas.microsoft.com/office/powerpoint/2010/main" val="9390883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34786" y="839204"/>
            <a:ext cx="6824354" cy="508000"/>
          </a:xfrm>
        </p:spPr>
        <p:txBody>
          <a:bodyPr>
            <a:noAutofit/>
          </a:bodyPr>
          <a:lstStyle/>
          <a:p>
            <a:pPr eaLnBrk="1" hangingPunct="1"/>
            <a:r>
              <a:rPr lang="en-US" sz="3200" b="1" dirty="0">
                <a:solidFill>
                  <a:srgbClr val="000090"/>
                </a:solidFill>
                <a:latin typeface="Arial" pitchFamily="-110" charset="0"/>
              </a:rPr>
              <a:t>Blackbody radiation and the ultraviolet catastrophe</a:t>
            </a:r>
          </a:p>
        </p:txBody>
      </p:sp>
      <p:sp>
        <p:nvSpPr>
          <p:cNvPr id="22530" name="Rectangle 3"/>
          <p:cNvSpPr>
            <a:spLocks noGrp="1" noChangeArrowheads="1"/>
          </p:cNvSpPr>
          <p:nvPr>
            <p:ph idx="1"/>
          </p:nvPr>
        </p:nvSpPr>
        <p:spPr>
          <a:xfrm>
            <a:off x="734786" y="1347204"/>
            <a:ext cx="10989128" cy="4816928"/>
          </a:xfrm>
        </p:spPr>
        <p:txBody>
          <a:bodyPr>
            <a:normAutofit lnSpcReduction="10000"/>
          </a:bodyPr>
          <a:lstStyle/>
          <a:p>
            <a:pPr>
              <a:buClr>
                <a:schemeClr val="tx1"/>
              </a:buClr>
            </a:pPr>
            <a:endParaRPr lang="en-US" sz="2400" dirty="0"/>
          </a:p>
          <a:p>
            <a:pPr>
              <a:buClr>
                <a:schemeClr val="tx1"/>
              </a:buClr>
              <a:buFont typeface="Arial"/>
              <a:buChar char="•"/>
            </a:pPr>
            <a:r>
              <a:rPr lang="en-US" sz="2400" dirty="0"/>
              <a:t> </a:t>
            </a:r>
            <a:r>
              <a:rPr lang="en-US" sz="2400" b="1" i="1" dirty="0">
                <a:solidFill>
                  <a:srgbClr val="000090"/>
                </a:solidFill>
              </a:rPr>
              <a:t>Around 1900, Max Planck </a:t>
            </a:r>
            <a:r>
              <a:rPr lang="en-US" sz="2400" dirty="0"/>
              <a:t>derived a theoretical expression for blackbody </a:t>
            </a:r>
            <a:r>
              <a:rPr lang="en-US" sz="2400" dirty="0" smtClean="0"/>
              <a:t>radiation</a:t>
            </a:r>
            <a:r>
              <a:rPr lang="ka-GE" sz="2400" dirty="0" smtClean="0"/>
              <a:t>,</a:t>
            </a:r>
            <a:r>
              <a:rPr lang="en-US" sz="2400" dirty="0" smtClean="0"/>
              <a:t> </a:t>
            </a:r>
            <a:r>
              <a:rPr lang="en-US" sz="2400" dirty="0"/>
              <a:t>that fit the experimental observations exactly (within experimental error).</a:t>
            </a:r>
          </a:p>
          <a:p>
            <a:pPr>
              <a:buClr>
                <a:schemeClr val="tx1"/>
              </a:buClr>
            </a:pPr>
            <a:endParaRPr lang="en-US" sz="2400" b="1" i="1" dirty="0">
              <a:solidFill>
                <a:srgbClr val="000090"/>
              </a:solidFill>
              <a:ea typeface="Osaka" pitchFamily="-110" charset="-128"/>
              <a:cs typeface="Osaka" pitchFamily="-110" charset="-128"/>
            </a:endParaRPr>
          </a:p>
          <a:p>
            <a:pPr>
              <a:buClr>
                <a:schemeClr val="tx1"/>
              </a:buClr>
              <a:buFont typeface="Arial"/>
              <a:buChar char="•"/>
            </a:pPr>
            <a:r>
              <a:rPr lang="en-US" sz="2400" b="1" i="1" dirty="0">
                <a:solidFill>
                  <a:srgbClr val="000090"/>
                </a:solidFill>
                <a:ea typeface="Osaka" pitchFamily="-110" charset="-128"/>
                <a:cs typeface="Osaka" pitchFamily="-110" charset="-128"/>
              </a:rPr>
              <a:t> </a:t>
            </a:r>
            <a:r>
              <a:rPr lang="en-US" sz="2400" dirty="0"/>
              <a:t>Planck developed his theoretical treatment on the </a:t>
            </a:r>
            <a:r>
              <a:rPr lang="en-US" sz="2400" dirty="0" smtClean="0"/>
              <a:t>premise</a:t>
            </a:r>
            <a:r>
              <a:rPr lang="ka-GE" sz="2400" dirty="0" smtClean="0"/>
              <a:t>,</a:t>
            </a:r>
            <a:r>
              <a:rPr lang="en-US" sz="2400" dirty="0" smtClean="0"/>
              <a:t> </a:t>
            </a:r>
            <a:r>
              <a:rPr lang="en-US" sz="2400" dirty="0"/>
              <a:t>that the atoms composing the oven vibrated.</a:t>
            </a:r>
          </a:p>
          <a:p>
            <a:pPr>
              <a:buClr>
                <a:schemeClr val="tx1"/>
              </a:buClr>
            </a:pPr>
            <a:endParaRPr lang="en-US" sz="2400" dirty="0"/>
          </a:p>
          <a:p>
            <a:pPr algn="just"/>
            <a:r>
              <a:rPr lang="en-US" sz="2400" dirty="0"/>
              <a:t> The atoms vibrated at increasing frequencies (or decreasing wavelengths), as the temperature </a:t>
            </a:r>
            <a:r>
              <a:rPr lang="en-US" sz="2400" dirty="0" smtClean="0"/>
              <a:t>increased</a:t>
            </a:r>
            <a:r>
              <a:rPr lang="ka-GE" sz="2400" dirty="0"/>
              <a:t> </a:t>
            </a:r>
            <a:r>
              <a:rPr lang="en-US" sz="2400" dirty="0"/>
              <a:t>with these vibrations being the source of the emitted</a:t>
            </a:r>
          </a:p>
          <a:p>
            <a:pPr algn="just"/>
            <a:r>
              <a:rPr lang="en-US" sz="2400" dirty="0"/>
              <a:t>electromagnetic radiation.</a:t>
            </a:r>
          </a:p>
          <a:p>
            <a:pPr>
              <a:buClr>
                <a:schemeClr val="tx1"/>
              </a:buCl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97480" y="422408"/>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3394"/>
            <a:ext cx="2989006" cy="550924"/>
          </a:xfrm>
        </p:spPr>
        <p:txBody>
          <a:bodyPr/>
          <a:lstStyle/>
          <a:p>
            <a:r>
              <a:rPr lang="en-US" b="1" dirty="0"/>
              <a:t>Introduction</a:t>
            </a:r>
            <a:endParaRPr lang="en-US" dirty="0"/>
          </a:p>
        </p:txBody>
      </p:sp>
      <p:sp>
        <p:nvSpPr>
          <p:cNvPr id="3" name="Content Placeholder 2"/>
          <p:cNvSpPr>
            <a:spLocks noGrp="1"/>
          </p:cNvSpPr>
          <p:nvPr>
            <p:ph idx="1"/>
          </p:nvPr>
        </p:nvSpPr>
        <p:spPr>
          <a:xfrm>
            <a:off x="609600" y="2298511"/>
            <a:ext cx="10859368" cy="3297071"/>
          </a:xfrm>
        </p:spPr>
        <p:txBody>
          <a:bodyPr>
            <a:noAutofit/>
          </a:bodyPr>
          <a:lstStyle/>
          <a:p>
            <a:pPr marL="342900" indent="-342900" algn="just">
              <a:buFont typeface="Arial" panose="020B0604020202020204" pitchFamily="34" charset="0"/>
              <a:buChar char="•"/>
            </a:pPr>
            <a:r>
              <a:rPr lang="en-US" sz="2800" dirty="0"/>
              <a:t>It emits not only visible </a:t>
            </a:r>
            <a:r>
              <a:rPr lang="en-US" sz="2800" dirty="0" smtClean="0"/>
              <a:t>light, </a:t>
            </a:r>
            <a:r>
              <a:rPr lang="en-US" sz="2800" dirty="0"/>
              <a:t>but also </a:t>
            </a:r>
            <a:r>
              <a:rPr lang="en-US" sz="2800" dirty="0" smtClean="0"/>
              <a:t>infrared</a:t>
            </a:r>
            <a:r>
              <a:rPr lang="ka-GE" sz="2800" dirty="0" smtClean="0"/>
              <a:t> </a:t>
            </a:r>
            <a:r>
              <a:rPr lang="en-US" sz="2800" dirty="0" smtClean="0"/>
              <a:t>light</a:t>
            </a:r>
            <a:r>
              <a:rPr lang="en-US" sz="2800" dirty="0"/>
              <a:t>, X-rays, and other forms of electromagnetic radiation. </a:t>
            </a:r>
            <a:endParaRPr lang="en-US" sz="2800" dirty="0" smtClean="0"/>
          </a:p>
          <a:p>
            <a:pPr algn="just"/>
            <a:endParaRPr lang="ka-GE" sz="2800" dirty="0" smtClean="0"/>
          </a:p>
          <a:p>
            <a:pPr marL="342900" indent="-342900" algn="just">
              <a:buFont typeface="Arial" panose="020B0604020202020204" pitchFamily="34" charset="0"/>
              <a:buChar char="•"/>
            </a:pPr>
            <a:r>
              <a:rPr lang="en-US" sz="2800" dirty="0" smtClean="0"/>
              <a:t>The </a:t>
            </a:r>
            <a:r>
              <a:rPr lang="en-US" sz="2800" dirty="0"/>
              <a:t>nebula emits both continuous spectra (the </a:t>
            </a:r>
            <a:r>
              <a:rPr lang="en-US" sz="2800" dirty="0" smtClean="0"/>
              <a:t>blue-white</a:t>
            </a:r>
            <a:r>
              <a:rPr lang="ka-GE" sz="2800" dirty="0" smtClean="0"/>
              <a:t> </a:t>
            </a:r>
            <a:r>
              <a:rPr lang="en-US" sz="2800" dirty="0" smtClean="0"/>
              <a:t>glow</a:t>
            </a:r>
            <a:r>
              <a:rPr lang="en-US" sz="2800" dirty="0"/>
              <a:t>) and atomic emission spectra (the colored filaments</a:t>
            </a:r>
            <a:r>
              <a:rPr lang="en-US" sz="2800" dirty="0" smtClean="0"/>
              <a:t>).</a:t>
            </a:r>
            <a:endParaRPr lang="ka-GE" sz="2800" dirty="0" smtClean="0"/>
          </a:p>
          <a:p>
            <a:pPr algn="just"/>
            <a:r>
              <a:rPr lang="en-US" sz="2800" dirty="0" smtClean="0"/>
              <a:t> </a:t>
            </a:r>
            <a:endParaRPr lang="en-US" sz="28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42534" y="690726"/>
            <a:ext cx="1226434" cy="833592"/>
          </a:xfrm>
          <a:prstGeom prst="rect">
            <a:avLst/>
          </a:prstGeom>
        </p:spPr>
      </p:pic>
    </p:spTree>
    <p:extLst>
      <p:ext uri="{BB962C8B-B14F-4D97-AF65-F5344CB8AC3E}">
        <p14:creationId xmlns:p14="http://schemas.microsoft.com/office/powerpoint/2010/main" val="1388487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383242"/>
            <a:ext cx="4876984" cy="508000"/>
          </a:xfrm>
        </p:spPr>
        <p:txBody>
          <a:bodyPr>
            <a:noAutofit/>
          </a:bodyPr>
          <a:lstStyle/>
          <a:p>
            <a:pPr eaLnBrk="1" hangingPunct="1"/>
            <a:r>
              <a:rPr lang="en-US" sz="3200" b="1" dirty="0">
                <a:solidFill>
                  <a:srgbClr val="000090"/>
                </a:solidFill>
                <a:latin typeface="Arial" pitchFamily="-110" charset="0"/>
              </a:rPr>
              <a:t>Planck’s constant</a:t>
            </a:r>
          </a:p>
        </p:txBody>
      </p:sp>
      <p:sp>
        <p:nvSpPr>
          <p:cNvPr id="22530" name="Rectangle 3"/>
          <p:cNvSpPr>
            <a:spLocks noGrp="1" noChangeArrowheads="1"/>
          </p:cNvSpPr>
          <p:nvPr>
            <p:ph idx="1"/>
          </p:nvPr>
        </p:nvSpPr>
        <p:spPr>
          <a:xfrm>
            <a:off x="457200" y="1420585"/>
            <a:ext cx="11474245" cy="5245685"/>
          </a:xfrm>
        </p:spPr>
        <p:txBody>
          <a:bodyPr>
            <a:normAutofit fontScale="92500" lnSpcReduction="10000"/>
          </a:bodyPr>
          <a:lstStyle/>
          <a:p>
            <a:pPr algn="just"/>
            <a:r>
              <a:rPr lang="en-US" sz="2400" dirty="0"/>
              <a:t>But where the earlier treatments had allowed the vibrating </a:t>
            </a:r>
            <a:r>
              <a:rPr lang="en-US" sz="2400" dirty="0" smtClean="0"/>
              <a:t>atoms</a:t>
            </a:r>
            <a:r>
              <a:rPr lang="ka-GE" sz="2400" dirty="0" smtClean="0"/>
              <a:t>,</a:t>
            </a:r>
            <a:r>
              <a:rPr lang="en-US" sz="2400" dirty="0" smtClean="0"/>
              <a:t> </a:t>
            </a:r>
            <a:r>
              <a:rPr lang="en-US" sz="2400" dirty="0"/>
              <a:t>to have any energy </a:t>
            </a:r>
            <a:r>
              <a:rPr lang="en-US" sz="2400" dirty="0" smtClean="0"/>
              <a:t>values,</a:t>
            </a:r>
            <a:r>
              <a:rPr lang="ka-GE" sz="2400" dirty="0" smtClean="0"/>
              <a:t> </a:t>
            </a:r>
            <a:r>
              <a:rPr lang="en-US" sz="2400" dirty="0" smtClean="0"/>
              <a:t>obtained </a:t>
            </a:r>
            <a:r>
              <a:rPr lang="en-US" sz="2400" dirty="0"/>
              <a:t>from a continuous set of energies (perfectly reasonable, according to classical physics), </a:t>
            </a:r>
            <a:endParaRPr lang="ka-GE" sz="2400" dirty="0" smtClean="0"/>
          </a:p>
          <a:p>
            <a:pPr algn="just"/>
            <a:r>
              <a:rPr lang="en-US" sz="2400" dirty="0" smtClean="0"/>
              <a:t>Planck found</a:t>
            </a:r>
            <a:r>
              <a:rPr lang="ka-GE" sz="2400" dirty="0" smtClean="0"/>
              <a:t>,</a:t>
            </a:r>
            <a:r>
              <a:rPr lang="en-US" sz="2400" dirty="0" smtClean="0"/>
              <a:t> </a:t>
            </a:r>
            <a:r>
              <a:rPr lang="en-US" sz="2400" dirty="0"/>
              <a:t>that </a:t>
            </a:r>
            <a:r>
              <a:rPr lang="en-US" sz="2400" dirty="0" smtClean="0"/>
              <a:t>by</a:t>
            </a:r>
            <a:r>
              <a:rPr lang="ka-GE" sz="2400" dirty="0" smtClean="0"/>
              <a:t> </a:t>
            </a:r>
            <a:r>
              <a:rPr lang="en-US" sz="2400" dirty="0" smtClean="0"/>
              <a:t>restricting </a:t>
            </a:r>
            <a:r>
              <a:rPr lang="en-US" sz="2400" dirty="0"/>
              <a:t>the vibrational energies to discrete values for each frequency, he could derive an expression for </a:t>
            </a:r>
            <a:r>
              <a:rPr lang="en-US" sz="2400" dirty="0" smtClean="0">
                <a:solidFill>
                  <a:srgbClr val="FF0000"/>
                </a:solidFill>
              </a:rPr>
              <a:t>blackbody</a:t>
            </a:r>
            <a:r>
              <a:rPr lang="ka-GE" sz="2400" dirty="0" smtClean="0">
                <a:solidFill>
                  <a:srgbClr val="FF0000"/>
                </a:solidFill>
              </a:rPr>
              <a:t> </a:t>
            </a:r>
            <a:r>
              <a:rPr lang="en-US" sz="2400" dirty="0" smtClean="0">
                <a:solidFill>
                  <a:srgbClr val="FF0000"/>
                </a:solidFill>
              </a:rPr>
              <a:t>radiation</a:t>
            </a:r>
            <a:r>
              <a:rPr lang="ka-GE" sz="2400" dirty="0" smtClean="0">
                <a:solidFill>
                  <a:srgbClr val="FF0000"/>
                </a:solidFill>
              </a:rPr>
              <a:t>,</a:t>
            </a:r>
            <a:r>
              <a:rPr lang="en-US" sz="2400" dirty="0" smtClean="0"/>
              <a:t> </a:t>
            </a:r>
            <a:r>
              <a:rPr lang="en-US" sz="2400" dirty="0"/>
              <a:t>that correctly had the intensity dropping rapidly for the short wavelengths in the UV region.</a:t>
            </a:r>
            <a:endParaRPr lang="en-US" sz="2400" b="1" i="1" dirty="0">
              <a:solidFill>
                <a:srgbClr val="000090"/>
              </a:solidFill>
              <a:ea typeface="Osaka" pitchFamily="-110" charset="-128"/>
              <a:cs typeface="Osaka" pitchFamily="-110" charset="-128"/>
            </a:endParaRPr>
          </a:p>
          <a:p>
            <a:pPr algn="ctr"/>
            <a:r>
              <a:rPr lang="en-US" sz="2800" b="1" dirty="0">
                <a:solidFill>
                  <a:srgbClr val="000090"/>
                </a:solidFill>
                <a:ea typeface="Osaka" pitchFamily="-110" charset="-128"/>
                <a:cs typeface="Osaka" pitchFamily="-110" charset="-128"/>
              </a:rPr>
              <a:t> </a:t>
            </a:r>
            <a:r>
              <a:rPr lang="en-US" sz="2800" b="1" dirty="0"/>
              <a:t>E  =  </a:t>
            </a:r>
            <a:r>
              <a:rPr lang="en-US" sz="2800" b="1" dirty="0" err="1"/>
              <a:t>nhν</a:t>
            </a:r>
            <a:r>
              <a:rPr lang="en-US" sz="2800" b="1" dirty="0"/>
              <a:t>			</a:t>
            </a:r>
            <a:r>
              <a:rPr lang="en-US" sz="2800" b="1" dirty="0" err="1"/>
              <a:t>n</a:t>
            </a:r>
            <a:r>
              <a:rPr lang="en-US" sz="2800" b="1" dirty="0"/>
              <a:t> = 1, 2, 3, . . .</a:t>
            </a:r>
          </a:p>
          <a:p>
            <a:pPr algn="just"/>
            <a:r>
              <a:rPr lang="en-US" sz="2600" dirty="0" smtClean="0"/>
              <a:t>Where,</a:t>
            </a:r>
            <a:r>
              <a:rPr lang="en-US" sz="2600" dirty="0"/>
              <a:t> </a:t>
            </a:r>
            <a:r>
              <a:rPr lang="en-US" sz="2600" i="1" dirty="0"/>
              <a:t>E</a:t>
            </a:r>
            <a:r>
              <a:rPr lang="en-US" sz="2600" dirty="0"/>
              <a:t> is the energy of the oscillator and ν is its frequency, </a:t>
            </a:r>
            <a:r>
              <a:rPr lang="en-US" sz="2600" i="1" dirty="0"/>
              <a:t>n</a:t>
            </a:r>
            <a:r>
              <a:rPr lang="en-US" sz="2600" dirty="0"/>
              <a:t> is a positive integer (</a:t>
            </a:r>
            <a:r>
              <a:rPr lang="en-US" sz="2600" i="1" dirty="0"/>
              <a:t>n</a:t>
            </a:r>
            <a:r>
              <a:rPr lang="en-US" sz="2600" dirty="0"/>
              <a:t> = 1,2,3,...) , and </a:t>
            </a:r>
            <a:r>
              <a:rPr lang="en-US" sz="2600" i="1" dirty="0"/>
              <a:t>h</a:t>
            </a:r>
            <a:r>
              <a:rPr lang="en-US" sz="2600" dirty="0"/>
              <a:t> is a proportionality constant</a:t>
            </a:r>
          </a:p>
          <a:p>
            <a:pPr>
              <a:buClr>
                <a:schemeClr val="tx1"/>
              </a:buClr>
              <a:buFont typeface="Arial"/>
              <a:buChar char="•"/>
            </a:pPr>
            <a:r>
              <a:rPr lang="en-US" sz="2400" dirty="0"/>
              <a:t> The quantity </a:t>
            </a:r>
            <a:r>
              <a:rPr lang="en-US" sz="2400" i="1" dirty="0" err="1"/>
              <a:t>h</a:t>
            </a:r>
            <a:r>
              <a:rPr lang="en-US" sz="2400" dirty="0"/>
              <a:t> is a constant now known as </a:t>
            </a:r>
            <a:r>
              <a:rPr lang="en-US" sz="2400" b="1" i="1" dirty="0">
                <a:solidFill>
                  <a:srgbClr val="000090"/>
                </a:solidFill>
              </a:rPr>
              <a:t>Planck's constant.</a:t>
            </a:r>
          </a:p>
          <a:p>
            <a:r>
              <a:rPr lang="en-US" sz="2400" dirty="0"/>
              <a:t>The value of Planck's constant is very small, </a:t>
            </a:r>
            <a:r>
              <a:rPr lang="en-US" sz="2400" b="1" i="1" dirty="0">
                <a:solidFill>
                  <a:srgbClr val="000090"/>
                </a:solidFill>
              </a:rPr>
              <a:t>h = 6.626 × 10</a:t>
            </a:r>
            <a:r>
              <a:rPr lang="en-US" sz="2400" b="1" i="1" baseline="30000" dirty="0">
                <a:solidFill>
                  <a:srgbClr val="000090"/>
                </a:solidFill>
              </a:rPr>
              <a:t>−34</a:t>
            </a:r>
            <a:r>
              <a:rPr lang="en-US" sz="2400" b="1" i="1" dirty="0">
                <a:solidFill>
                  <a:srgbClr val="000090"/>
                </a:solidFill>
              </a:rPr>
              <a:t> J </a:t>
            </a:r>
            <a:r>
              <a:rPr lang="en-US" sz="2400" b="1" i="1" dirty="0">
                <a:solidFill>
                  <a:srgbClr val="000090"/>
                </a:solidFill>
                <a:ea typeface="Wingdings"/>
                <a:cs typeface="Wingdings"/>
              </a:rPr>
              <a:t></a:t>
            </a:r>
            <a:r>
              <a:rPr lang="en-US" sz="2400" b="1" i="1" dirty="0">
                <a:solidFill>
                  <a:srgbClr val="000090"/>
                </a:solidFill>
              </a:rPr>
              <a:t> </a:t>
            </a:r>
            <a:r>
              <a:rPr lang="en-US" sz="2400" b="1" i="1" dirty="0" smtClean="0">
                <a:solidFill>
                  <a:srgbClr val="000090"/>
                </a:solidFill>
              </a:rPr>
              <a:t>s</a:t>
            </a:r>
            <a:r>
              <a:rPr lang="ka-GE" sz="2400" b="1" i="1" dirty="0" smtClean="0">
                <a:solidFill>
                  <a:srgbClr val="000090"/>
                </a:solidFill>
              </a:rPr>
              <a:t> </a:t>
            </a:r>
            <a:r>
              <a:rPr lang="en-US" sz="2400" dirty="0" smtClean="0"/>
              <a:t>which </a:t>
            </a:r>
            <a:r>
              <a:rPr lang="en-US" sz="2400" dirty="0"/>
              <a:t>helps explain why energy quantization had not been observed previously </a:t>
            </a:r>
            <a:r>
              <a:rPr lang="en-US" sz="2400" dirty="0" smtClean="0"/>
              <a:t>in</a:t>
            </a:r>
            <a:r>
              <a:rPr lang="ka-GE" sz="2400" dirty="0" smtClean="0"/>
              <a:t> </a:t>
            </a:r>
            <a:r>
              <a:rPr lang="en-US" sz="2400" dirty="0" smtClean="0"/>
              <a:t>macroscopic </a:t>
            </a:r>
            <a:r>
              <a:rPr lang="en-US" sz="2400" dirty="0"/>
              <a:t>phenomena.</a:t>
            </a:r>
            <a:endParaRPr lang="en-US" sz="2400" b="1" i="1" dirty="0">
              <a:solidFill>
                <a:srgbClr val="000090"/>
              </a:solidFill>
            </a:endParaRPr>
          </a:p>
          <a:p>
            <a:pPr>
              <a:buClr>
                <a:schemeClr val="tx1"/>
              </a:buClr>
              <a:buFont typeface="Arial"/>
              <a:buChar char="•"/>
            </a:pPr>
            <a:r>
              <a:rPr lang="en-US" sz="2400" b="1" i="1" dirty="0">
                <a:solidFill>
                  <a:srgbClr val="000090"/>
                </a:solidFill>
              </a:rPr>
              <a:t> </a:t>
            </a:r>
            <a:endParaRPr lang="en-US" sz="2400" b="1" i="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6144" y="464346"/>
            <a:ext cx="1256153" cy="8537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69597" y="297844"/>
            <a:ext cx="6824354" cy="508000"/>
          </a:xfrm>
        </p:spPr>
        <p:txBody>
          <a:bodyPr>
            <a:noAutofit/>
          </a:bodyPr>
          <a:lstStyle/>
          <a:p>
            <a:pPr eaLnBrk="1" hangingPunct="1"/>
            <a:r>
              <a:rPr lang="en-US" sz="3200" b="1" dirty="0">
                <a:solidFill>
                  <a:srgbClr val="000090"/>
                </a:solidFill>
                <a:latin typeface="Arial" pitchFamily="-110" charset="0"/>
              </a:rPr>
              <a:t>The photoelectric effect</a:t>
            </a:r>
          </a:p>
        </p:txBody>
      </p:sp>
      <p:sp>
        <p:nvSpPr>
          <p:cNvPr id="22530" name="Rectangle 3"/>
          <p:cNvSpPr>
            <a:spLocks noGrp="1" noChangeArrowheads="1"/>
          </p:cNvSpPr>
          <p:nvPr>
            <p:ph idx="1"/>
          </p:nvPr>
        </p:nvSpPr>
        <p:spPr>
          <a:xfrm>
            <a:off x="427703" y="1179871"/>
            <a:ext cx="11385755" cy="4597942"/>
          </a:xfrm>
        </p:spPr>
        <p:txBody>
          <a:bodyPr>
            <a:normAutofit/>
          </a:bodyPr>
          <a:lstStyle/>
          <a:p>
            <a:pPr>
              <a:buClr>
                <a:schemeClr val="tx1"/>
              </a:buClr>
            </a:pPr>
            <a:endParaRPr lang="en-US" sz="2400" dirty="0"/>
          </a:p>
          <a:p>
            <a:pPr algn="just">
              <a:buClr>
                <a:schemeClr val="tx1"/>
              </a:buClr>
              <a:buFont typeface="Arial"/>
              <a:buChar char="•"/>
            </a:pPr>
            <a:r>
              <a:rPr lang="en-US" sz="2400" dirty="0"/>
              <a:t> The next paradox in the classical </a:t>
            </a:r>
            <a:r>
              <a:rPr lang="en-US" sz="2400" dirty="0" smtClean="0"/>
              <a:t>theory</a:t>
            </a:r>
            <a:r>
              <a:rPr lang="ka-GE" sz="2400" dirty="0" smtClean="0"/>
              <a:t>,</a:t>
            </a:r>
            <a:r>
              <a:rPr lang="en-US" sz="2400" dirty="0" smtClean="0"/>
              <a:t> </a:t>
            </a:r>
            <a:r>
              <a:rPr lang="en-US" sz="2400" dirty="0"/>
              <a:t>to be resolved concerned the </a:t>
            </a:r>
            <a:r>
              <a:rPr lang="en-US" sz="2400" b="1" i="1" dirty="0">
                <a:solidFill>
                  <a:srgbClr val="000090"/>
                </a:solidFill>
              </a:rPr>
              <a:t>photoelectric effect. </a:t>
            </a:r>
          </a:p>
          <a:p>
            <a:pPr algn="just">
              <a:buClr>
                <a:schemeClr val="tx1"/>
              </a:buClr>
              <a:buFont typeface="Arial"/>
              <a:buChar char="•"/>
            </a:pPr>
            <a:endParaRPr lang="en-US" sz="2400" b="1" i="1" dirty="0">
              <a:solidFill>
                <a:srgbClr val="000090"/>
              </a:solidFill>
              <a:ea typeface="Osaka" pitchFamily="-110" charset="-128"/>
              <a:cs typeface="Osaka" pitchFamily="-110" charset="-128"/>
            </a:endParaRPr>
          </a:p>
          <a:p>
            <a:pPr algn="just">
              <a:buClr>
                <a:schemeClr val="tx1"/>
              </a:buClr>
              <a:buFont typeface="Arial"/>
              <a:buChar char="•"/>
            </a:pPr>
            <a:r>
              <a:rPr lang="en-US" sz="2400" b="1" i="1" dirty="0">
                <a:solidFill>
                  <a:srgbClr val="000090"/>
                </a:solidFill>
                <a:ea typeface="Osaka" pitchFamily="-110" charset="-128"/>
                <a:cs typeface="Osaka" pitchFamily="-110" charset="-128"/>
              </a:rPr>
              <a:t> </a:t>
            </a:r>
            <a:r>
              <a:rPr lang="en-US" sz="2400" dirty="0"/>
              <a:t>It had been </a:t>
            </a:r>
            <a:r>
              <a:rPr lang="en-US" sz="2400" dirty="0" smtClean="0"/>
              <a:t>observed, </a:t>
            </a:r>
            <a:r>
              <a:rPr lang="en-US" sz="2400" dirty="0"/>
              <a:t>that electrons could be ejected from the surface of a metal.</a:t>
            </a:r>
          </a:p>
          <a:p>
            <a:pPr lvl="1" algn="just">
              <a:buClr>
                <a:schemeClr val="tx1"/>
              </a:buClr>
              <a:buFont typeface="Arial"/>
              <a:buChar char="•"/>
            </a:pPr>
            <a:r>
              <a:rPr lang="en-US" sz="2400" dirty="0"/>
              <a:t>The light had to have a frequency </a:t>
            </a:r>
            <a:r>
              <a:rPr lang="en-US" sz="2400" dirty="0" smtClean="0"/>
              <a:t>greater, </a:t>
            </a:r>
            <a:r>
              <a:rPr lang="en-US" sz="2400" dirty="0"/>
              <a:t>than some threshold frequency. </a:t>
            </a:r>
          </a:p>
          <a:p>
            <a:pPr algn="just">
              <a:buClr>
                <a:schemeClr val="tx1"/>
              </a:buClr>
              <a:buFont typeface="Arial"/>
              <a:buChar char="•"/>
            </a:pPr>
            <a:endParaRPr lang="en-US" sz="2400" dirty="0"/>
          </a:p>
          <a:p>
            <a:pPr algn="just">
              <a:buClr>
                <a:schemeClr val="tx1"/>
              </a:buClr>
              <a:buFont typeface="Arial"/>
              <a:buChar char="•"/>
            </a:pPr>
            <a:r>
              <a:rPr lang="en-US" sz="2400" dirty="0"/>
              <a:t> Surprisingly, the kinetic energy of the ejected electrons did not depend on the brightness of the light, but increased with increasing frequency of the light. </a:t>
            </a:r>
            <a:endParaRPr lang="en-US" sz="2400" b="1" i="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87024" y="294320"/>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63678" y="597231"/>
            <a:ext cx="6824354" cy="508000"/>
          </a:xfrm>
        </p:spPr>
        <p:txBody>
          <a:bodyPr>
            <a:noAutofit/>
          </a:bodyPr>
          <a:lstStyle/>
          <a:p>
            <a:pPr eaLnBrk="1" hangingPunct="1"/>
            <a:r>
              <a:rPr lang="en-US" sz="3200" b="1" dirty="0">
                <a:solidFill>
                  <a:srgbClr val="000090"/>
                </a:solidFill>
                <a:latin typeface="Arial" pitchFamily="-110" charset="0"/>
              </a:rPr>
              <a:t>The photoelectric effect</a:t>
            </a:r>
          </a:p>
        </p:txBody>
      </p:sp>
      <p:sp>
        <p:nvSpPr>
          <p:cNvPr id="22530" name="Rectangle 3"/>
          <p:cNvSpPr>
            <a:spLocks noGrp="1" noChangeArrowheads="1"/>
          </p:cNvSpPr>
          <p:nvPr>
            <p:ph idx="1"/>
          </p:nvPr>
        </p:nvSpPr>
        <p:spPr>
          <a:xfrm>
            <a:off x="540848" y="1861841"/>
            <a:ext cx="11164528" cy="3842924"/>
          </a:xfrm>
        </p:spPr>
        <p:txBody>
          <a:bodyPr>
            <a:normAutofit/>
          </a:bodyPr>
          <a:lstStyle/>
          <a:p>
            <a:pPr marL="3175" indent="-3175" algn="just">
              <a:buClrTx/>
              <a:buFont typeface="Arial" panose="020B0604020202020204" pitchFamily="34" charset="0"/>
              <a:buChar char="•"/>
            </a:pPr>
            <a:r>
              <a:rPr lang="en-US" sz="2800" dirty="0" smtClean="0"/>
              <a:t>Since, </a:t>
            </a:r>
            <a:r>
              <a:rPr lang="en-US" sz="2800" dirty="0"/>
              <a:t>the electrons in the </a:t>
            </a:r>
            <a:r>
              <a:rPr lang="en-US" sz="2800" dirty="0" smtClean="0"/>
              <a:t>metal</a:t>
            </a:r>
            <a:r>
              <a:rPr lang="ka-GE" sz="2800" dirty="0" smtClean="0"/>
              <a:t> </a:t>
            </a:r>
            <a:r>
              <a:rPr lang="en-US" sz="2800" dirty="0" smtClean="0"/>
              <a:t>had </a:t>
            </a:r>
            <a:r>
              <a:rPr lang="en-US" sz="2800" dirty="0"/>
              <a:t>a certain amount of binding </a:t>
            </a:r>
            <a:r>
              <a:rPr lang="en-US" sz="2800" dirty="0" smtClean="0"/>
              <a:t>energy, </a:t>
            </a:r>
            <a:r>
              <a:rPr lang="en-US" sz="2800" dirty="0"/>
              <a:t>keeping them there, the incident light needed to have more </a:t>
            </a:r>
            <a:r>
              <a:rPr lang="en-US" sz="2800" dirty="0" smtClean="0"/>
              <a:t>energy, </a:t>
            </a:r>
            <a:r>
              <a:rPr lang="en-US" sz="2800" dirty="0"/>
              <a:t>to </a:t>
            </a:r>
            <a:r>
              <a:rPr lang="en-US" sz="2800" dirty="0" smtClean="0"/>
              <a:t>free</a:t>
            </a:r>
            <a:r>
              <a:rPr lang="ka-GE" sz="2800" dirty="0" smtClean="0"/>
              <a:t> </a:t>
            </a:r>
            <a:r>
              <a:rPr lang="en-US" sz="2800" dirty="0" smtClean="0"/>
              <a:t>the </a:t>
            </a:r>
            <a:r>
              <a:rPr lang="en-US" sz="2800" dirty="0"/>
              <a:t>electrons.</a:t>
            </a:r>
          </a:p>
          <a:p>
            <a:pPr algn="just">
              <a:buClr>
                <a:schemeClr val="tx1"/>
              </a:buClr>
              <a:buFont typeface="Arial"/>
              <a:buChar char="•"/>
            </a:pPr>
            <a:r>
              <a:rPr lang="en-US" sz="2800" dirty="0"/>
              <a:t> According to classical wave theory, a wave's energy depends on its intensity (which depends on its amplitude), not its frequency. </a:t>
            </a:r>
          </a:p>
          <a:p>
            <a:pPr indent="339725" algn="just">
              <a:buClrTx/>
              <a:buFont typeface="Arial" panose="020B0604020202020204" pitchFamily="34" charset="0"/>
              <a:buChar char="•"/>
            </a:pPr>
            <a:r>
              <a:rPr lang="en-US" sz="2800" dirty="0"/>
              <a:t>One part of these observations was </a:t>
            </a:r>
            <a:r>
              <a:rPr lang="en-US" sz="2800" dirty="0" smtClean="0"/>
              <a:t>that, </a:t>
            </a:r>
            <a:r>
              <a:rPr lang="en-US" sz="2800" dirty="0"/>
              <a:t>the number of electrons ejected within in </a:t>
            </a:r>
            <a:r>
              <a:rPr lang="en-US" sz="2800" dirty="0" smtClean="0"/>
              <a:t>a given </a:t>
            </a:r>
            <a:r>
              <a:rPr lang="en-US" sz="2800" dirty="0"/>
              <a:t>time </a:t>
            </a:r>
            <a:r>
              <a:rPr lang="en-US" sz="2800" dirty="0" smtClean="0"/>
              <a:t>period, </a:t>
            </a:r>
            <a:r>
              <a:rPr lang="en-US" sz="2800" dirty="0"/>
              <a:t>was seen to increase as the brightness increased</a:t>
            </a:r>
            <a:r>
              <a:rPr lang="en-US" sz="2800" dirty="0" smtClean="0"/>
              <a:t>.</a:t>
            </a:r>
            <a:endParaRPr lang="en-US" sz="2800" b="1" i="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54964" y="39075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0249"/>
            <a:ext cx="4767618" cy="555327"/>
          </a:xfrm>
        </p:spPr>
        <p:txBody>
          <a:bodyPr/>
          <a:lstStyle/>
          <a:p>
            <a:r>
              <a:rPr lang="en-US" b="1" dirty="0">
                <a:solidFill>
                  <a:srgbClr val="000090"/>
                </a:solidFill>
                <a:latin typeface="Arial" pitchFamily="-110" charset="0"/>
              </a:rPr>
              <a:t>The photoelectric effect</a:t>
            </a:r>
            <a:endParaRPr lang="en-US" dirty="0"/>
          </a:p>
        </p:txBody>
      </p:sp>
      <p:sp>
        <p:nvSpPr>
          <p:cNvPr id="3" name="Content Placeholder 2"/>
          <p:cNvSpPr>
            <a:spLocks noGrp="1"/>
          </p:cNvSpPr>
          <p:nvPr>
            <p:ph idx="1"/>
          </p:nvPr>
        </p:nvSpPr>
        <p:spPr/>
        <p:txBody>
          <a:bodyPr>
            <a:normAutofit/>
          </a:bodyPr>
          <a:lstStyle/>
          <a:p>
            <a:pPr algn="just">
              <a:buClr>
                <a:schemeClr val="tx1"/>
              </a:buClr>
              <a:buFont typeface="Arial"/>
              <a:buChar char="•"/>
            </a:pPr>
            <a:r>
              <a:rPr lang="en-US" sz="3200" b="1" i="1" dirty="0">
                <a:solidFill>
                  <a:srgbClr val="000090"/>
                </a:solidFill>
                <a:ea typeface="Osaka" pitchFamily="-110" charset="-128"/>
                <a:cs typeface="Osaka" pitchFamily="-110" charset="-128"/>
              </a:rPr>
              <a:t> </a:t>
            </a:r>
            <a:r>
              <a:rPr lang="en-US" sz="3200" b="1" i="1" dirty="0">
                <a:solidFill>
                  <a:srgbClr val="000090"/>
                </a:solidFill>
              </a:rPr>
              <a:t>Albert Einstein </a:t>
            </a:r>
            <a:r>
              <a:rPr lang="en-US" sz="3200" dirty="0"/>
              <a:t>was able to resolve the paradox by incorporating Planck's quantization, findings into the particle view of light </a:t>
            </a:r>
            <a:r>
              <a:rPr lang="en-US" sz="3200" b="1" i="1" dirty="0"/>
              <a:t>(Nobel prize).</a:t>
            </a:r>
          </a:p>
          <a:p>
            <a:pPr algn="just">
              <a:buClr>
                <a:schemeClr val="tx1"/>
              </a:buClr>
              <a:buFont typeface="Arial"/>
              <a:buChar char="•"/>
            </a:pPr>
            <a:r>
              <a:rPr lang="en-US" sz="3200" b="1" i="1" dirty="0">
                <a:solidFill>
                  <a:srgbClr val="000090"/>
                </a:solidFill>
                <a:ea typeface="Osaka" pitchFamily="-110" charset="-128"/>
                <a:cs typeface="Osaka" pitchFamily="-110" charset="-128"/>
              </a:rPr>
              <a:t> </a:t>
            </a:r>
            <a:r>
              <a:rPr lang="en-US" sz="3200" dirty="0"/>
              <a:t>Light, striking the metal surface, should not be viewed as a wave, but instead as a stream of particles (later called </a:t>
            </a:r>
            <a:r>
              <a:rPr lang="en-US" sz="3200" b="1" i="1" dirty="0">
                <a:solidFill>
                  <a:srgbClr val="000090"/>
                </a:solidFill>
              </a:rPr>
              <a:t>photons</a:t>
            </a:r>
            <a:r>
              <a:rPr lang="en-US" sz="3200" dirty="0"/>
              <a:t>). </a:t>
            </a:r>
            <a:endParaRPr lang="en-US" sz="3200" b="1" i="1" dirty="0">
              <a:solidFill>
                <a:srgbClr val="000090"/>
              </a:solidFill>
              <a:ea typeface="Osaka" pitchFamily="-110" charset="-128"/>
              <a:cs typeface="Osaka" pitchFamily="-110" charset="-128"/>
            </a:endParaRPr>
          </a:p>
          <a:p>
            <a:pPr algn="just"/>
            <a:endParaRPr lang="en-US" sz="32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32385" y="295219"/>
            <a:ext cx="1226434" cy="833592"/>
          </a:xfrm>
          <a:prstGeom prst="rect">
            <a:avLst/>
          </a:prstGeom>
        </p:spPr>
      </p:pic>
    </p:spTree>
    <p:extLst>
      <p:ext uri="{BB962C8B-B14F-4D97-AF65-F5344CB8AC3E}">
        <p14:creationId xmlns:p14="http://schemas.microsoft.com/office/powerpoint/2010/main" val="8930982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82843" y="644755"/>
            <a:ext cx="6824354" cy="508000"/>
          </a:xfrm>
        </p:spPr>
        <p:txBody>
          <a:bodyPr>
            <a:noAutofit/>
          </a:bodyPr>
          <a:lstStyle/>
          <a:p>
            <a:pPr eaLnBrk="1" hangingPunct="1"/>
            <a:r>
              <a:rPr lang="en-US" sz="3200" b="1" dirty="0">
                <a:solidFill>
                  <a:srgbClr val="000090"/>
                </a:solidFill>
                <a:latin typeface="Arial" pitchFamily="-110" charset="0"/>
              </a:rPr>
              <a:t>The photoelectric effect</a:t>
            </a:r>
          </a:p>
        </p:txBody>
      </p:sp>
      <p:sp>
        <p:nvSpPr>
          <p:cNvPr id="22530" name="Rectangle 3"/>
          <p:cNvSpPr>
            <a:spLocks noGrp="1" noChangeArrowheads="1"/>
          </p:cNvSpPr>
          <p:nvPr>
            <p:ph idx="1"/>
          </p:nvPr>
        </p:nvSpPr>
        <p:spPr>
          <a:xfrm>
            <a:off x="796414" y="1290157"/>
            <a:ext cx="10840064" cy="4701181"/>
          </a:xfrm>
        </p:spPr>
        <p:txBody>
          <a:bodyPr>
            <a:normAutofit/>
          </a:bodyPr>
          <a:lstStyle/>
          <a:p>
            <a:pPr>
              <a:buClr>
                <a:schemeClr val="tx1"/>
              </a:buClr>
            </a:pPr>
            <a:endParaRPr lang="en-US" sz="2400" dirty="0"/>
          </a:p>
          <a:p>
            <a:pPr>
              <a:buClr>
                <a:schemeClr val="tx1"/>
              </a:buClr>
              <a:buFont typeface="Arial"/>
              <a:buChar char="•"/>
            </a:pPr>
            <a:r>
              <a:rPr lang="en-US" sz="2400" dirty="0"/>
              <a:t> The energy of the photons depended on their frequency.</a:t>
            </a:r>
          </a:p>
          <a:p>
            <a:pPr>
              <a:buClr>
                <a:schemeClr val="tx1"/>
              </a:buClr>
              <a:buFont typeface="Arial"/>
              <a:buChar char="•"/>
            </a:pPr>
            <a:endParaRPr lang="en-US" sz="2400" dirty="0"/>
          </a:p>
          <a:p>
            <a:pPr>
              <a:buClr>
                <a:schemeClr val="tx1"/>
              </a:buClr>
              <a:buFont typeface="Arial"/>
              <a:buChar char="•"/>
            </a:pPr>
            <a:r>
              <a:rPr lang="en-US" sz="2400" dirty="0"/>
              <a:t> According to Planck's formula:</a:t>
            </a:r>
            <a:endParaRPr lang="en-US" sz="2400" b="1" i="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10044" y="319163"/>
            <a:ext cx="1226434" cy="83359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329548887"/>
              </p:ext>
            </p:extLst>
          </p:nvPr>
        </p:nvGraphicFramePr>
        <p:xfrm>
          <a:off x="2753286" y="3945669"/>
          <a:ext cx="1641734" cy="454221"/>
        </p:xfrm>
        <a:graphic>
          <a:graphicData uri="http://schemas.openxmlformats.org/presentationml/2006/ole">
            <mc:AlternateContent xmlns:mc="http://schemas.openxmlformats.org/markup-compatibility/2006">
              <mc:Choice xmlns:v="urn:schemas-microsoft-com:vml" Requires="v">
                <p:oleObj spid="_x0000_s371618" name="Equation" r:id="rId4" imgW="469900" imgH="139700" progId="Equation.3">
                  <p:embed/>
                </p:oleObj>
              </mc:Choice>
              <mc:Fallback>
                <p:oleObj name="Equation" r:id="rId4" imgW="469900" imgH="139700" progId="Equation.3">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3286" y="3945669"/>
                        <a:ext cx="1641734" cy="454221"/>
                      </a:xfrm>
                      <a:prstGeom prst="rect">
                        <a:avLst/>
                      </a:prstGeom>
                      <a:noFill/>
                      <a:extLst/>
                    </p:spPr>
                  </p:pic>
                </p:oleObj>
              </mc:Fallback>
            </mc:AlternateContent>
          </a:graphicData>
        </a:graphic>
      </p:graphicFrame>
      <p:graphicFrame>
        <p:nvGraphicFramePr>
          <p:cNvPr id="370691" name="Object 3"/>
          <p:cNvGraphicFramePr>
            <a:graphicFrameLocks noChangeAspect="1"/>
          </p:cNvGraphicFramePr>
          <p:nvPr>
            <p:extLst>
              <p:ext uri="{D42A27DB-BD31-4B8C-83A1-F6EECF244321}">
                <p14:modId xmlns:p14="http://schemas.microsoft.com/office/powerpoint/2010/main" val="2243328566"/>
              </p:ext>
            </p:extLst>
          </p:nvPr>
        </p:nvGraphicFramePr>
        <p:xfrm>
          <a:off x="7249962" y="3603191"/>
          <a:ext cx="1325096" cy="1237288"/>
        </p:xfrm>
        <a:graphic>
          <a:graphicData uri="http://schemas.openxmlformats.org/presentationml/2006/ole">
            <mc:AlternateContent xmlns:mc="http://schemas.openxmlformats.org/markup-compatibility/2006">
              <mc:Choice xmlns:v="urn:schemas-microsoft-com:vml" Requires="v">
                <p:oleObj spid="_x0000_s371619" name="Equation" r:id="rId6" imgW="381000" imgH="355600" progId="Equation.3">
                  <p:embed/>
                </p:oleObj>
              </mc:Choice>
              <mc:Fallback>
                <p:oleObj name="Equation" r:id="rId6" imgW="381000" imgH="355600" progId="Equation.3">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9962" y="3603191"/>
                        <a:ext cx="1325096" cy="123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2" name="Object 4"/>
          <p:cNvGraphicFramePr>
            <a:graphicFrameLocks noChangeAspect="1"/>
          </p:cNvGraphicFramePr>
          <p:nvPr>
            <p:extLst>
              <p:ext uri="{D42A27DB-BD31-4B8C-83A1-F6EECF244321}">
                <p14:modId xmlns:p14="http://schemas.microsoft.com/office/powerpoint/2010/main" val="3296440113"/>
              </p:ext>
            </p:extLst>
          </p:nvPr>
        </p:nvGraphicFramePr>
        <p:xfrm>
          <a:off x="2844800" y="4840479"/>
          <a:ext cx="1550220" cy="1141823"/>
        </p:xfrm>
        <a:graphic>
          <a:graphicData uri="http://schemas.openxmlformats.org/presentationml/2006/ole">
            <mc:AlternateContent xmlns:mc="http://schemas.openxmlformats.org/markup-compatibility/2006">
              <mc:Choice xmlns:v="urn:schemas-microsoft-com:vml" Requires="v">
                <p:oleObj spid="_x0000_s371620" name="Equation" r:id="rId8" imgW="469900" imgH="355600" progId="Equation.3">
                  <p:embed/>
                </p:oleObj>
              </mc:Choice>
              <mc:Fallback>
                <p:oleObj name="Equation" r:id="rId8" imgW="469900" imgH="355600" progId="Equation.3">
                  <p:embed/>
                  <p:pic>
                    <p:nvPicPr>
                      <p:cNvPr id="0"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4800" y="4840479"/>
                        <a:ext cx="1550220" cy="1141823"/>
                      </a:xfrm>
                      <a:prstGeom prst="rect">
                        <a:avLst/>
                      </a:prstGeom>
                      <a:noFill/>
                      <a:extLst/>
                    </p:spPr>
                  </p:pic>
                </p:oleObj>
              </mc:Fallback>
            </mc:AlternateContent>
          </a:graphicData>
        </a:graphic>
      </p:graphicFrame>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12956" y="446138"/>
            <a:ext cx="6824354" cy="508000"/>
          </a:xfrm>
        </p:spPr>
        <p:txBody>
          <a:bodyPr>
            <a:noAutofit/>
          </a:bodyPr>
          <a:lstStyle/>
          <a:p>
            <a:pPr eaLnBrk="1" hangingPunct="1"/>
            <a:r>
              <a:rPr lang="en-US" sz="3200" b="1" dirty="0">
                <a:solidFill>
                  <a:srgbClr val="000090"/>
                </a:solidFill>
                <a:latin typeface="Arial" pitchFamily="-110" charset="0"/>
              </a:rPr>
              <a:t>The photoelectric effect</a:t>
            </a:r>
          </a:p>
        </p:txBody>
      </p:sp>
      <p:sp>
        <p:nvSpPr>
          <p:cNvPr id="22530" name="Rectangle 3"/>
          <p:cNvSpPr>
            <a:spLocks noGrp="1" noChangeArrowheads="1"/>
          </p:cNvSpPr>
          <p:nvPr>
            <p:ph idx="1"/>
          </p:nvPr>
        </p:nvSpPr>
        <p:spPr>
          <a:xfrm>
            <a:off x="412956" y="1458836"/>
            <a:ext cx="11481397" cy="5128884"/>
          </a:xfrm>
        </p:spPr>
        <p:txBody>
          <a:bodyPr>
            <a:normAutofit/>
          </a:bodyPr>
          <a:lstStyle/>
          <a:p>
            <a:pPr>
              <a:buClr>
                <a:schemeClr val="tx1"/>
              </a:buClr>
              <a:buFont typeface="Arial"/>
              <a:buChar char="•"/>
            </a:pPr>
            <a:r>
              <a:rPr lang="en-US" sz="2400" dirty="0" smtClean="0"/>
              <a:t> </a:t>
            </a:r>
            <a:r>
              <a:rPr lang="en-US" sz="2400" dirty="0"/>
              <a:t>Electrons were </a:t>
            </a:r>
            <a:r>
              <a:rPr lang="en-US" sz="2400" dirty="0" smtClean="0"/>
              <a:t>ejected, </a:t>
            </a:r>
            <a:r>
              <a:rPr lang="en-US" sz="2400" dirty="0"/>
              <a:t>when hit by photons having sufficient energy (a frequency greater than the threshold).</a:t>
            </a:r>
          </a:p>
          <a:p>
            <a:pPr>
              <a:buClr>
                <a:schemeClr val="tx1"/>
              </a:buClr>
              <a:buFont typeface="Arial"/>
              <a:buChar char="•"/>
            </a:pPr>
            <a:endParaRPr lang="en-US" sz="2400" dirty="0"/>
          </a:p>
          <a:p>
            <a:pPr>
              <a:buClr>
                <a:schemeClr val="tx1"/>
              </a:buClr>
              <a:buFont typeface="Arial"/>
              <a:buChar char="•"/>
            </a:pPr>
            <a:r>
              <a:rPr lang="en-US" sz="2400" dirty="0"/>
              <a:t> The greater the frequency, the greater the kinetic energy imparted to the escaping electrons by the collisions. </a:t>
            </a:r>
          </a:p>
          <a:p>
            <a:pPr>
              <a:buClr>
                <a:schemeClr val="tx1"/>
              </a:buClr>
              <a:buFont typeface="Arial"/>
              <a:buChar char="•"/>
            </a:pPr>
            <a:endParaRPr lang="en-US" sz="2400" b="1" i="1" dirty="0">
              <a:solidFill>
                <a:srgbClr val="000090"/>
              </a:solidFill>
              <a:ea typeface="Osaka" pitchFamily="-110" charset="-128"/>
              <a:cs typeface="Osaka" pitchFamily="-110" charset="-128"/>
            </a:endParaRPr>
          </a:p>
          <a:p>
            <a:pPr marL="1588" indent="-1588" algn="just">
              <a:buFont typeface="Arial" panose="020B0604020202020204" pitchFamily="34" charset="0"/>
              <a:buChar char="•"/>
            </a:pPr>
            <a:r>
              <a:rPr lang="en-US" sz="2400" dirty="0">
                <a:ea typeface="Osaka" pitchFamily="-110" charset="-128"/>
                <a:cs typeface="Osaka" pitchFamily="-110" charset="-128"/>
              </a:rPr>
              <a:t> </a:t>
            </a:r>
            <a:r>
              <a:rPr lang="en-US" sz="2400" dirty="0"/>
              <a:t>Einstein also </a:t>
            </a:r>
            <a:r>
              <a:rPr lang="en-US" sz="2400" dirty="0" smtClean="0"/>
              <a:t>argued, </a:t>
            </a:r>
            <a:r>
              <a:rPr lang="en-US" sz="2400" dirty="0"/>
              <a:t>that the light </a:t>
            </a:r>
            <a:r>
              <a:rPr lang="en-US" sz="2400" dirty="0" smtClean="0"/>
              <a:t>intensity</a:t>
            </a:r>
            <a:r>
              <a:rPr lang="ka-GE" sz="2400" dirty="0" smtClean="0"/>
              <a:t> </a:t>
            </a:r>
            <a:r>
              <a:rPr lang="en-US" sz="2400" dirty="0" smtClean="0"/>
              <a:t>did </a:t>
            </a:r>
            <a:r>
              <a:rPr lang="en-US" sz="2400" dirty="0"/>
              <a:t>not depend on the amplitude of the incoming wave, but instead corresponded to the number of </a:t>
            </a:r>
            <a:r>
              <a:rPr lang="en-US" sz="2400" dirty="0" smtClean="0"/>
              <a:t>photons, striking</a:t>
            </a:r>
            <a:r>
              <a:rPr lang="ka-GE" sz="2400" dirty="0" smtClean="0"/>
              <a:t> </a:t>
            </a:r>
            <a:r>
              <a:rPr lang="en-US" sz="2400" dirty="0" smtClean="0"/>
              <a:t>the </a:t>
            </a:r>
            <a:r>
              <a:rPr lang="en-US" sz="2400" dirty="0"/>
              <a:t>surface within a given time period. </a:t>
            </a:r>
            <a:endParaRPr lang="ka-GE" sz="2400" dirty="0" smtClean="0"/>
          </a:p>
          <a:p>
            <a:pPr algn="just"/>
            <a:r>
              <a:rPr lang="en-US" sz="2400" dirty="0" smtClean="0"/>
              <a:t>.</a:t>
            </a:r>
            <a:endParaRPr lang="en-US" sz="2400" b="1" i="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67919" y="342382"/>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4210"/>
            <a:ext cx="4714568" cy="609918"/>
          </a:xfrm>
        </p:spPr>
        <p:txBody>
          <a:bodyPr/>
          <a:lstStyle/>
          <a:p>
            <a:r>
              <a:rPr lang="en-US" b="1" dirty="0">
                <a:solidFill>
                  <a:srgbClr val="000090"/>
                </a:solidFill>
                <a:latin typeface="Arial" pitchFamily="-110" charset="0"/>
              </a:rPr>
              <a:t>The photoelectric effect</a:t>
            </a:r>
            <a:endParaRPr lang="en-US" dirty="0"/>
          </a:p>
        </p:txBody>
      </p:sp>
      <p:sp>
        <p:nvSpPr>
          <p:cNvPr id="3" name="Content Placeholder 2"/>
          <p:cNvSpPr>
            <a:spLocks noGrp="1"/>
          </p:cNvSpPr>
          <p:nvPr>
            <p:ph idx="1"/>
          </p:nvPr>
        </p:nvSpPr>
        <p:spPr>
          <a:xfrm>
            <a:off x="315659" y="1281298"/>
            <a:ext cx="11518491" cy="4986075"/>
          </a:xfrm>
        </p:spPr>
        <p:txBody>
          <a:bodyPr>
            <a:normAutofit fontScale="85000" lnSpcReduction="20000"/>
          </a:bodyPr>
          <a:lstStyle/>
          <a:p>
            <a:pPr marL="457200" indent="-457200" algn="just">
              <a:buClrTx/>
              <a:buFont typeface="Arial" panose="020B0604020202020204" pitchFamily="34" charset="0"/>
              <a:buChar char="•"/>
            </a:pPr>
            <a:r>
              <a:rPr lang="en-US" sz="2800" dirty="0"/>
              <a:t>This </a:t>
            </a:r>
            <a:r>
              <a:rPr lang="en-US" sz="2800" dirty="0" smtClean="0"/>
              <a:t>explains, </a:t>
            </a:r>
            <a:r>
              <a:rPr lang="en-US" sz="2800" dirty="0"/>
              <a:t>why the number of ejected electrons increased with increasing</a:t>
            </a:r>
            <a:r>
              <a:rPr lang="ka-GE" sz="2800" dirty="0"/>
              <a:t> </a:t>
            </a:r>
            <a:r>
              <a:rPr lang="en-US" sz="2800" dirty="0"/>
              <a:t>brightness, since the greater the number of incoming photons, the greater the </a:t>
            </a:r>
            <a:r>
              <a:rPr lang="en-US" sz="2800" dirty="0" smtClean="0"/>
              <a:t>likelihood, </a:t>
            </a:r>
            <a:r>
              <a:rPr lang="en-US" sz="2800" dirty="0"/>
              <a:t>that they would collide with</a:t>
            </a:r>
            <a:r>
              <a:rPr lang="ka-GE" sz="2800" dirty="0"/>
              <a:t> </a:t>
            </a:r>
            <a:r>
              <a:rPr lang="en-US" sz="2800" dirty="0"/>
              <a:t>some of the </a:t>
            </a:r>
            <a:r>
              <a:rPr lang="en-US" sz="2800" dirty="0" smtClean="0"/>
              <a:t>electrons.</a:t>
            </a:r>
            <a:endParaRPr lang="ka-GE" sz="2800" dirty="0" smtClean="0"/>
          </a:p>
          <a:p>
            <a:pPr marL="457200" indent="-457200" algn="just">
              <a:buClrTx/>
              <a:buFont typeface="Arial" panose="020B0604020202020204" pitchFamily="34" charset="0"/>
              <a:buChar char="•"/>
            </a:pPr>
            <a:r>
              <a:rPr lang="en-US" sz="2800" dirty="0"/>
              <a:t>With Einstein's findings, the nature of light took on a new air of mystery. </a:t>
            </a:r>
            <a:endParaRPr lang="ka-GE" sz="2800" dirty="0" smtClean="0"/>
          </a:p>
          <a:p>
            <a:pPr marL="457200" indent="-457200" algn="just">
              <a:buClrTx/>
              <a:buFont typeface="Arial" panose="020B0604020202020204" pitchFamily="34" charset="0"/>
              <a:buChar char="•"/>
            </a:pPr>
            <a:r>
              <a:rPr lang="en-US" sz="2800" dirty="0" smtClean="0"/>
              <a:t>Although</a:t>
            </a:r>
            <a:r>
              <a:rPr lang="ka-GE" sz="2800" dirty="0" smtClean="0"/>
              <a:t>,</a:t>
            </a:r>
            <a:r>
              <a:rPr lang="en-US" sz="2800" dirty="0" smtClean="0"/>
              <a:t> </a:t>
            </a:r>
            <a:r>
              <a:rPr lang="en-US" sz="2800" dirty="0"/>
              <a:t>many light </a:t>
            </a:r>
            <a:r>
              <a:rPr lang="en-US" sz="2800" dirty="0" smtClean="0"/>
              <a:t>phenomena</a:t>
            </a:r>
            <a:r>
              <a:rPr lang="ka-GE" sz="2800" dirty="0" smtClean="0"/>
              <a:t>,</a:t>
            </a:r>
            <a:r>
              <a:rPr lang="en-US" sz="2800" dirty="0" smtClean="0"/>
              <a:t> </a:t>
            </a:r>
            <a:r>
              <a:rPr lang="en-US" sz="2800" dirty="0"/>
              <a:t>could </a:t>
            </a:r>
            <a:r>
              <a:rPr lang="en-US" sz="2800" dirty="0" smtClean="0"/>
              <a:t>be</a:t>
            </a:r>
            <a:r>
              <a:rPr lang="ka-GE" sz="2800" dirty="0" smtClean="0"/>
              <a:t> </a:t>
            </a:r>
            <a:r>
              <a:rPr lang="en-US" sz="2800" dirty="0" smtClean="0"/>
              <a:t>explained </a:t>
            </a:r>
            <a:r>
              <a:rPr lang="en-US" sz="2800" dirty="0"/>
              <a:t>either in terms of waves or </a:t>
            </a:r>
            <a:r>
              <a:rPr lang="en-US" sz="2800" dirty="0" smtClean="0"/>
              <a:t>particles. </a:t>
            </a:r>
          </a:p>
          <a:p>
            <a:pPr marL="457200" indent="-457200" algn="just">
              <a:buClrTx/>
              <a:buFont typeface="Arial" panose="020B0604020202020204" pitchFamily="34" charset="0"/>
              <a:buChar char="•"/>
            </a:pPr>
            <a:r>
              <a:rPr lang="en-US" sz="2800" dirty="0"/>
              <a:t>C</a:t>
            </a:r>
            <a:r>
              <a:rPr lang="en-US" sz="2800" dirty="0" smtClean="0"/>
              <a:t>ertain phenomena, such </a:t>
            </a:r>
            <a:r>
              <a:rPr lang="en-US" sz="2800" dirty="0"/>
              <a:t>as the interference </a:t>
            </a:r>
            <a:r>
              <a:rPr lang="en-US" sz="2800" dirty="0" smtClean="0"/>
              <a:t>patterns</a:t>
            </a:r>
            <a:r>
              <a:rPr lang="ka-GE" sz="2800" dirty="0" smtClean="0"/>
              <a:t>,</a:t>
            </a:r>
            <a:r>
              <a:rPr lang="en-US" sz="2800" dirty="0" smtClean="0"/>
              <a:t> obtained, when</a:t>
            </a:r>
            <a:r>
              <a:rPr lang="ka-GE" sz="2800" dirty="0" smtClean="0"/>
              <a:t> </a:t>
            </a:r>
            <a:r>
              <a:rPr lang="en-US" sz="2800" dirty="0" smtClean="0"/>
              <a:t>light </a:t>
            </a:r>
            <a:r>
              <a:rPr lang="en-US" sz="2800" dirty="0"/>
              <a:t>passed through a double slit, were completely contrary to a particle view of </a:t>
            </a:r>
            <a:r>
              <a:rPr lang="en-US" sz="2800" dirty="0" smtClean="0"/>
              <a:t>light. </a:t>
            </a:r>
          </a:p>
          <a:p>
            <a:pPr marL="457200" indent="-457200" algn="just">
              <a:buClrTx/>
              <a:buFont typeface="Arial" panose="020B0604020202020204" pitchFamily="34" charset="0"/>
              <a:buChar char="•"/>
            </a:pPr>
            <a:r>
              <a:rPr lang="en-US" sz="2800" dirty="0"/>
              <a:t>W</a:t>
            </a:r>
            <a:r>
              <a:rPr lang="en-US" sz="2800" dirty="0" smtClean="0"/>
              <a:t>hile </a:t>
            </a:r>
            <a:r>
              <a:rPr lang="en-US" sz="2800" dirty="0"/>
              <a:t>other phenomena, </a:t>
            </a:r>
            <a:r>
              <a:rPr lang="en-US" sz="2800" dirty="0" smtClean="0"/>
              <a:t>such</a:t>
            </a:r>
            <a:r>
              <a:rPr lang="ka-GE" sz="2800" dirty="0" smtClean="0"/>
              <a:t> </a:t>
            </a:r>
            <a:r>
              <a:rPr lang="en-US" sz="2800" dirty="0" smtClean="0"/>
              <a:t>as </a:t>
            </a:r>
            <a:r>
              <a:rPr lang="en-US" sz="2800" dirty="0"/>
              <a:t>the photoelectric effect, were completely contrary to a wave view of light</a:t>
            </a:r>
            <a:r>
              <a:rPr lang="en-US" sz="2800" dirty="0" smtClean="0"/>
              <a:t>.</a:t>
            </a:r>
            <a:r>
              <a:rPr lang="ka-GE" sz="2800" dirty="0" smtClean="0"/>
              <a:t> </a:t>
            </a:r>
            <a:endParaRPr lang="ka-GE" sz="2800" dirty="0"/>
          </a:p>
          <a:p>
            <a:pPr marL="457200" indent="-457200" algn="just">
              <a:buClrTx/>
              <a:buFont typeface="Arial" panose="020B0604020202020204" pitchFamily="34" charset="0"/>
              <a:buChar char="•"/>
            </a:pPr>
            <a:r>
              <a:rPr lang="en-US" sz="2800" dirty="0" smtClean="0"/>
              <a:t>Somehow</a:t>
            </a:r>
            <a:r>
              <a:rPr lang="en-US" sz="2800" dirty="0"/>
              <a:t>, at a deep fundamental </a:t>
            </a:r>
            <a:r>
              <a:rPr lang="en-US" sz="2800" dirty="0" smtClean="0"/>
              <a:t>level, </a:t>
            </a:r>
            <a:r>
              <a:rPr lang="en-US" sz="2800" dirty="0"/>
              <a:t>still not fully understood, light is both wavelike and particle-like. </a:t>
            </a:r>
            <a:endParaRPr lang="ka-GE" sz="2800" dirty="0" smtClean="0"/>
          </a:p>
          <a:p>
            <a:pPr marL="457200" indent="-457200" algn="just">
              <a:buClrTx/>
              <a:buFont typeface="Arial" panose="020B0604020202020204" pitchFamily="34" charset="0"/>
              <a:buChar char="•"/>
            </a:pPr>
            <a:r>
              <a:rPr lang="en-US" sz="2800" dirty="0" smtClean="0"/>
              <a:t>This </a:t>
            </a:r>
            <a:r>
              <a:rPr lang="en-US" sz="2800" dirty="0"/>
              <a:t>is known as </a:t>
            </a:r>
            <a:r>
              <a:rPr lang="en-US" sz="2800" b="1" i="1" dirty="0">
                <a:solidFill>
                  <a:srgbClr val="000090"/>
                </a:solidFill>
              </a:rPr>
              <a:t>wave-particle duality.</a:t>
            </a:r>
            <a:endParaRPr lang="en-US" sz="2800" b="1" i="1" dirty="0">
              <a:solidFill>
                <a:srgbClr val="000090"/>
              </a:solidFill>
              <a:ea typeface="Osaka" pitchFamily="-110" charset="-128"/>
              <a:cs typeface="Osaka" pitchFamily="-110" charset="-128"/>
            </a:endParaRPr>
          </a:p>
          <a:p>
            <a:endParaRPr lang="en-US"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98534" y="447706"/>
            <a:ext cx="1226434" cy="833592"/>
          </a:xfrm>
          <a:prstGeom prst="rect">
            <a:avLst/>
          </a:prstGeom>
        </p:spPr>
      </p:pic>
    </p:spTree>
    <p:extLst>
      <p:ext uri="{BB962C8B-B14F-4D97-AF65-F5344CB8AC3E}">
        <p14:creationId xmlns:p14="http://schemas.microsoft.com/office/powerpoint/2010/main" val="13932857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213" y="142989"/>
            <a:ext cx="2369574" cy="659535"/>
          </a:xfrm>
        </p:spPr>
        <p:txBody>
          <a:bodyPr/>
          <a:lstStyle/>
          <a:p>
            <a:r>
              <a:rPr lang="en-US" dirty="0"/>
              <a:t>Figure </a:t>
            </a:r>
            <a:r>
              <a:rPr lang="en-US" dirty="0" smtClean="0"/>
              <a:t>6.11</a:t>
            </a:r>
            <a:endParaRPr lang="en-US" dirty="0"/>
          </a:p>
        </p:txBody>
      </p:sp>
      <p:pic>
        <p:nvPicPr>
          <p:cNvPr id="2" name="Picture Placeholder 1" descr="CNX_Chem_06_01_Ephoton.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653" b="-18653"/>
          <a:stretch>
            <a:fillRect/>
          </a:stretch>
        </p:blipFill>
        <p:spPr>
          <a:xfrm>
            <a:off x="1139372" y="720006"/>
            <a:ext cx="9908568" cy="4301261"/>
          </a:xfrm>
        </p:spPr>
      </p:pic>
      <p:sp>
        <p:nvSpPr>
          <p:cNvPr id="7" name="Text Placeholder 6"/>
          <p:cNvSpPr>
            <a:spLocks noGrp="1"/>
          </p:cNvSpPr>
          <p:nvPr>
            <p:ph type="body" sz="quarter" idx="14"/>
          </p:nvPr>
        </p:nvSpPr>
        <p:spPr>
          <a:xfrm>
            <a:off x="339213" y="4674594"/>
            <a:ext cx="11592232" cy="1876331"/>
          </a:xfrm>
        </p:spPr>
        <p:txBody>
          <a:bodyPr>
            <a:noAutofit/>
          </a:bodyPr>
          <a:lstStyle/>
          <a:p>
            <a:pPr algn="just"/>
            <a:r>
              <a:rPr lang="en-US" sz="2400" dirty="0"/>
              <a:t>Photons with low </a:t>
            </a:r>
            <a:r>
              <a:rPr lang="en-US" sz="2400" dirty="0" smtClean="0"/>
              <a:t>frequencies</a:t>
            </a:r>
            <a:r>
              <a:rPr lang="ka-GE" sz="2400" dirty="0" smtClean="0"/>
              <a:t>,</a:t>
            </a:r>
            <a:r>
              <a:rPr lang="en-US" sz="2400" dirty="0" smtClean="0"/>
              <a:t> </a:t>
            </a:r>
            <a:r>
              <a:rPr lang="en-US" sz="2400" dirty="0"/>
              <a:t>do not have enough energy to cause electrons to be ejected via the photoelectric effect</a:t>
            </a:r>
            <a:r>
              <a:rPr lang="en-US" sz="2400" dirty="0" smtClean="0"/>
              <a:t>.</a:t>
            </a:r>
          </a:p>
          <a:p>
            <a:pPr algn="just"/>
            <a:r>
              <a:rPr lang="en-US" sz="2400" dirty="0" smtClean="0"/>
              <a:t> </a:t>
            </a:r>
            <a:r>
              <a:rPr lang="en-US" sz="2400" dirty="0"/>
              <a:t>For any frequency of light above the threshold frequency, the kinetic energy of ejected electron will be proportional to the energy of the incoming photon.</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34723" y="303210"/>
            <a:ext cx="1226434" cy="833592"/>
          </a:xfrm>
          <a:prstGeom prst="rect">
            <a:avLst/>
          </a:prstGeom>
        </p:spPr>
      </p:pic>
    </p:spTree>
    <p:extLst>
      <p:ext uri="{BB962C8B-B14F-4D97-AF65-F5344CB8AC3E}">
        <p14:creationId xmlns:p14="http://schemas.microsoft.com/office/powerpoint/2010/main" val="29290620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0023" y="129412"/>
            <a:ext cx="2767781" cy="659535"/>
          </a:xfrm>
        </p:spPr>
        <p:txBody>
          <a:bodyPr>
            <a:normAutofit/>
          </a:bodyPr>
          <a:lstStyle/>
          <a:p>
            <a:r>
              <a:rPr lang="en-US" sz="2800" dirty="0"/>
              <a:t>Example 6.2</a:t>
            </a:r>
          </a:p>
        </p:txBody>
      </p:sp>
      <p:sp>
        <p:nvSpPr>
          <p:cNvPr id="7" name="Text Placeholder 6"/>
          <p:cNvSpPr>
            <a:spLocks noGrp="1"/>
          </p:cNvSpPr>
          <p:nvPr>
            <p:ph type="body" sz="quarter" idx="14"/>
          </p:nvPr>
        </p:nvSpPr>
        <p:spPr>
          <a:xfrm>
            <a:off x="609600" y="980881"/>
            <a:ext cx="11085871" cy="5711257"/>
          </a:xfrm>
        </p:spPr>
        <p:txBody>
          <a:bodyPr>
            <a:noAutofit/>
          </a:bodyPr>
          <a:lstStyle/>
          <a:p>
            <a:pPr algn="just"/>
            <a:r>
              <a:rPr lang="en-US" dirty="0"/>
              <a:t>When we see light from a neon sign, we are observing radiation from excited neon atoms. If this radiation has a wavelength of 640 nm, what is the energy of the photon being emitted?</a:t>
            </a:r>
          </a:p>
          <a:p>
            <a:pPr algn="just"/>
            <a:r>
              <a:rPr lang="en-US" b="1" dirty="0" smtClean="0"/>
              <a:t>Solution</a:t>
            </a:r>
            <a:endParaRPr lang="en-US" b="1" dirty="0"/>
          </a:p>
          <a:p>
            <a:pPr algn="just"/>
            <a:r>
              <a:rPr lang="en-US" dirty="0"/>
              <a:t>We use the part of Planck's </a:t>
            </a:r>
            <a:r>
              <a:rPr lang="en-US" dirty="0" smtClean="0"/>
              <a:t>equation, </a:t>
            </a:r>
            <a:r>
              <a:rPr lang="en-US" dirty="0"/>
              <a:t>that includes the wavelength, </a:t>
            </a:r>
            <a:r>
              <a:rPr lang="en-US" i="1" dirty="0"/>
              <a:t>λ</a:t>
            </a:r>
            <a:r>
              <a:rPr lang="en-US" dirty="0"/>
              <a:t>, and convert units of nanometers </a:t>
            </a:r>
            <a:r>
              <a:rPr lang="en-US" dirty="0" smtClean="0"/>
              <a:t>to</a:t>
            </a:r>
            <a:r>
              <a:rPr lang="ka-GE" dirty="0" smtClean="0"/>
              <a:t> </a:t>
            </a:r>
            <a:r>
              <a:rPr lang="en-US" dirty="0" smtClean="0"/>
              <a:t>meters so, </a:t>
            </a:r>
            <a:r>
              <a:rPr lang="en-US" dirty="0"/>
              <a:t>that the units of </a:t>
            </a:r>
            <a:r>
              <a:rPr lang="en-US" i="1" dirty="0"/>
              <a:t>λ </a:t>
            </a:r>
            <a:r>
              <a:rPr lang="en-US" dirty="0"/>
              <a:t>and </a:t>
            </a:r>
            <a:r>
              <a:rPr lang="en-US" i="1" dirty="0"/>
              <a:t>c </a:t>
            </a:r>
            <a:r>
              <a:rPr lang="en-US" dirty="0"/>
              <a:t>are the same.</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96495" y="199257"/>
            <a:ext cx="1226434" cy="833592"/>
          </a:xfrm>
          <a:prstGeom prst="rect">
            <a:avLst/>
          </a:prstGeom>
        </p:spPr>
      </p:pic>
      <p:graphicFrame>
        <p:nvGraphicFramePr>
          <p:cNvPr id="373763" name="Object 3"/>
          <p:cNvGraphicFramePr>
            <a:graphicFrameLocks noChangeAspect="1"/>
          </p:cNvGraphicFramePr>
          <p:nvPr>
            <p:extLst>
              <p:ext uri="{D42A27DB-BD31-4B8C-83A1-F6EECF244321}">
                <p14:modId xmlns:p14="http://schemas.microsoft.com/office/powerpoint/2010/main" val="1172978027"/>
              </p:ext>
            </p:extLst>
          </p:nvPr>
        </p:nvGraphicFramePr>
        <p:xfrm>
          <a:off x="2878373" y="3133947"/>
          <a:ext cx="6463686" cy="2054239"/>
        </p:xfrm>
        <a:graphic>
          <a:graphicData uri="http://schemas.openxmlformats.org/presentationml/2006/ole">
            <mc:AlternateContent xmlns:mc="http://schemas.openxmlformats.org/markup-compatibility/2006">
              <mc:Choice xmlns:v="urn:schemas-microsoft-com:vml" Requires="v">
                <p:oleObj spid="_x0000_s374076" name="Equation" r:id="rId4" imgW="2997200" imgH="952500" progId="Equation.3">
                  <p:embed/>
                </p:oleObj>
              </mc:Choice>
              <mc:Fallback>
                <p:oleObj name="Equation" r:id="rId4" imgW="2997200" imgH="95250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373" y="3133947"/>
                        <a:ext cx="6463686" cy="2054239"/>
                      </a:xfrm>
                      <a:prstGeom prst="rect">
                        <a:avLst/>
                      </a:prstGeom>
                      <a:noFill/>
                      <a:extLst/>
                    </p:spPr>
                  </p:pic>
                </p:oleObj>
              </mc:Fallback>
            </mc:AlternateContent>
          </a:graphicData>
        </a:graphic>
      </p:graphicFrame>
      <p:cxnSp>
        <p:nvCxnSpPr>
          <p:cNvPr id="8" name="Straight Connector 7"/>
          <p:cNvCxnSpPr/>
          <p:nvPr/>
        </p:nvCxnSpPr>
        <p:spPr>
          <a:xfrm rot="5400000">
            <a:off x="6181822" y="4011426"/>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8184139" y="3223594"/>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6020569" y="3061703"/>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7335104" y="3783257"/>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70641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48023" y="390755"/>
            <a:ext cx="3266777" cy="508000"/>
          </a:xfrm>
        </p:spPr>
        <p:txBody>
          <a:bodyPr>
            <a:noAutofit/>
          </a:bodyPr>
          <a:lstStyle/>
          <a:p>
            <a:pPr eaLnBrk="1" hangingPunct="1"/>
            <a:r>
              <a:rPr lang="en-US" sz="3200" b="1" dirty="0">
                <a:solidFill>
                  <a:srgbClr val="000090"/>
                </a:solidFill>
                <a:latin typeface="Arial" pitchFamily="-110" charset="0"/>
              </a:rPr>
              <a:t>Line spectra</a:t>
            </a:r>
          </a:p>
        </p:txBody>
      </p:sp>
      <p:sp>
        <p:nvSpPr>
          <p:cNvPr id="22530" name="Rectangle 3"/>
          <p:cNvSpPr>
            <a:spLocks noGrp="1" noChangeArrowheads="1"/>
          </p:cNvSpPr>
          <p:nvPr>
            <p:ph idx="1"/>
          </p:nvPr>
        </p:nvSpPr>
        <p:spPr>
          <a:xfrm>
            <a:off x="663678" y="1109684"/>
            <a:ext cx="10987548" cy="5010897"/>
          </a:xfrm>
        </p:spPr>
        <p:txBody>
          <a:bodyPr>
            <a:normAutofit/>
          </a:bodyPr>
          <a:lstStyle/>
          <a:p>
            <a:pPr>
              <a:buClr>
                <a:schemeClr val="tx1"/>
              </a:buClr>
              <a:buFont typeface="Arial"/>
              <a:buChar char="•"/>
            </a:pPr>
            <a:endParaRPr lang="en-US" sz="2400" dirty="0"/>
          </a:p>
          <a:p>
            <a:pPr algn="just">
              <a:buClr>
                <a:schemeClr val="tx1"/>
              </a:buClr>
              <a:buFont typeface="Arial"/>
              <a:buChar char="•"/>
            </a:pPr>
            <a:r>
              <a:rPr lang="en-US" sz="2400" dirty="0"/>
              <a:t>Another paradox within the classical electromagnetic </a:t>
            </a:r>
            <a:r>
              <a:rPr lang="en-US" sz="2400" dirty="0" smtClean="0"/>
              <a:t>theory</a:t>
            </a:r>
            <a:r>
              <a:rPr lang="ka-GE" sz="2400" dirty="0" smtClean="0"/>
              <a:t>,</a:t>
            </a:r>
            <a:r>
              <a:rPr lang="en-US" sz="2400" dirty="0" smtClean="0"/>
              <a:t> that </a:t>
            </a:r>
            <a:r>
              <a:rPr lang="en-US" sz="2400" dirty="0"/>
              <a:t>s</a:t>
            </a:r>
            <a:r>
              <a:rPr lang="en-US" sz="2400" dirty="0" smtClean="0"/>
              <a:t>cientists </a:t>
            </a:r>
            <a:r>
              <a:rPr lang="en-US" sz="2400" dirty="0"/>
              <a:t>in the late nineteenth </a:t>
            </a:r>
            <a:r>
              <a:rPr lang="en-US" sz="2400" dirty="0" smtClean="0"/>
              <a:t>century, </a:t>
            </a:r>
            <a:r>
              <a:rPr lang="en-US" sz="2400" dirty="0"/>
              <a:t>struggled with </a:t>
            </a:r>
            <a:r>
              <a:rPr lang="en-US" sz="2400" dirty="0" smtClean="0"/>
              <a:t>understanding, </a:t>
            </a:r>
            <a:r>
              <a:rPr lang="en-US" sz="2400" dirty="0"/>
              <a:t>the light emitted from atoms and molecules. </a:t>
            </a:r>
          </a:p>
          <a:p>
            <a:pPr>
              <a:buClr>
                <a:schemeClr val="tx1"/>
              </a:buClr>
              <a:buFont typeface="Arial"/>
              <a:buChar char="•"/>
            </a:pPr>
            <a:endParaRPr lang="en-US" sz="2400" b="1" i="1" dirty="0">
              <a:solidFill>
                <a:srgbClr val="000090"/>
              </a:solidFill>
              <a:ea typeface="Osaka" pitchFamily="-110" charset="-128"/>
              <a:cs typeface="Osaka" pitchFamily="-110" charset="-128"/>
            </a:endParaRPr>
          </a:p>
          <a:p>
            <a:pPr>
              <a:buClr>
                <a:schemeClr val="tx1"/>
              </a:buClr>
              <a:buFont typeface="Arial"/>
              <a:buChar char="•"/>
            </a:pPr>
            <a:r>
              <a:rPr lang="en-US" sz="2400" b="1" i="1" dirty="0">
                <a:solidFill>
                  <a:srgbClr val="000090"/>
                </a:solidFill>
                <a:ea typeface="Osaka" pitchFamily="-110" charset="-128"/>
                <a:cs typeface="Osaka" pitchFamily="-110" charset="-128"/>
              </a:rPr>
              <a:t> </a:t>
            </a:r>
            <a:r>
              <a:rPr lang="en-US" sz="2400" dirty="0"/>
              <a:t>When solids, liquids, or condensed gases are heated sufficiently, they radiate some of the excess energy as light.</a:t>
            </a:r>
          </a:p>
          <a:p>
            <a:pPr>
              <a:buClr>
                <a:schemeClr val="tx1"/>
              </a:buClr>
              <a:buFont typeface="Arial"/>
              <a:buChar char="•"/>
            </a:pPr>
            <a:endParaRPr lang="en-US" sz="2400" dirty="0"/>
          </a:p>
          <a:p>
            <a:pPr>
              <a:buClr>
                <a:schemeClr val="tx1"/>
              </a:buClr>
              <a:buFont typeface="Arial"/>
              <a:buChar char="•"/>
            </a:pPr>
            <a:r>
              <a:rPr lang="en-US" sz="2400" dirty="0"/>
              <a:t> Photons produced in this </a:t>
            </a:r>
            <a:r>
              <a:rPr lang="en-US" sz="2400" dirty="0" smtClean="0"/>
              <a:t>manner</a:t>
            </a:r>
            <a:r>
              <a:rPr lang="ka-GE" sz="2400" dirty="0" smtClean="0"/>
              <a:t>,</a:t>
            </a:r>
            <a:r>
              <a:rPr lang="en-US" sz="2400" dirty="0" smtClean="0"/>
              <a:t> </a:t>
            </a:r>
            <a:r>
              <a:rPr lang="en-US" sz="2400" dirty="0"/>
              <a:t>have a range of energies, and thereby produce a </a:t>
            </a:r>
            <a:r>
              <a:rPr lang="en-US" sz="2400" b="1" i="1" dirty="0">
                <a:solidFill>
                  <a:srgbClr val="000090"/>
                </a:solidFill>
              </a:rPr>
              <a:t>continuous </a:t>
            </a:r>
            <a:r>
              <a:rPr lang="en-US" sz="2400" b="1" i="1" dirty="0" smtClean="0">
                <a:solidFill>
                  <a:srgbClr val="000090"/>
                </a:solidFill>
              </a:rPr>
              <a:t>spectrum</a:t>
            </a:r>
            <a:r>
              <a:rPr lang="ka-GE" sz="2400" b="1" i="1" dirty="0" smtClean="0">
                <a:solidFill>
                  <a:srgbClr val="000090"/>
                </a:solidFill>
              </a:rPr>
              <a:t>,</a:t>
            </a:r>
            <a:r>
              <a:rPr lang="en-US" sz="2400" b="1" i="1" dirty="0" smtClean="0">
                <a:solidFill>
                  <a:srgbClr val="000090"/>
                </a:solidFill>
              </a:rPr>
              <a:t> </a:t>
            </a:r>
            <a:r>
              <a:rPr lang="en-US" sz="2400" dirty="0"/>
              <a:t>in which an unbroken series of wavelengths is present.</a:t>
            </a:r>
            <a:endParaRPr lang="en-US" sz="2400" b="1" i="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15751" y="39075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2870579" cy="625204"/>
          </a:xfrm>
        </p:spPr>
        <p:txBody>
          <a:bodyPr/>
          <a:lstStyle/>
          <a:p>
            <a:r>
              <a:rPr lang="en-US" b="1" dirty="0"/>
              <a:t>Introduction</a:t>
            </a:r>
            <a:endParaRPr lang="en-US" dirty="0"/>
          </a:p>
        </p:txBody>
      </p:sp>
      <p:sp>
        <p:nvSpPr>
          <p:cNvPr id="3" name="Content Placeholder 2"/>
          <p:cNvSpPr>
            <a:spLocks noGrp="1"/>
          </p:cNvSpPr>
          <p:nvPr>
            <p:ph idx="1"/>
          </p:nvPr>
        </p:nvSpPr>
        <p:spPr>
          <a:xfrm>
            <a:off x="609600" y="1534237"/>
            <a:ext cx="11059236" cy="4373563"/>
          </a:xfrm>
        </p:spPr>
        <p:txBody>
          <a:bodyPr/>
          <a:lstStyle/>
          <a:p>
            <a:pPr marL="342900" indent="-342900" algn="just">
              <a:buFont typeface="Arial" panose="020B0604020202020204" pitchFamily="34" charset="0"/>
              <a:buChar char="•"/>
            </a:pPr>
            <a:r>
              <a:rPr lang="en-US" sz="3600" b="1" i="1" dirty="0">
                <a:solidFill>
                  <a:srgbClr val="FF0000"/>
                </a:solidFill>
              </a:rPr>
              <a:t>In this chapter, we will discuss light and other forms of</a:t>
            </a:r>
            <a:r>
              <a:rPr lang="ka-GE" sz="3600" b="1" i="1" dirty="0">
                <a:solidFill>
                  <a:srgbClr val="FF0000"/>
                </a:solidFill>
              </a:rPr>
              <a:t> </a:t>
            </a:r>
            <a:r>
              <a:rPr lang="en-US" sz="3600" b="1" i="1" dirty="0">
                <a:solidFill>
                  <a:srgbClr val="FF0000"/>
                </a:solidFill>
              </a:rPr>
              <a:t>electromagnetic radiation and how they are related to the electronic structure of atoms. </a:t>
            </a:r>
            <a:endParaRPr lang="ka-GE" sz="3600" b="1" i="1" dirty="0">
              <a:solidFill>
                <a:srgbClr val="FF0000"/>
              </a:solidFill>
            </a:endParaRPr>
          </a:p>
          <a:p>
            <a:pPr marL="342900" indent="-342900" algn="just">
              <a:buFont typeface="Arial" panose="020B0604020202020204" pitchFamily="34" charset="0"/>
              <a:buChar char="•"/>
            </a:pPr>
            <a:r>
              <a:rPr lang="en-US" sz="3600" b="1" i="1" dirty="0">
                <a:solidFill>
                  <a:srgbClr val="FF0000"/>
                </a:solidFill>
              </a:rPr>
              <a:t>We will also </a:t>
            </a:r>
            <a:r>
              <a:rPr lang="en-US" sz="3600" b="1" i="1" dirty="0" smtClean="0">
                <a:solidFill>
                  <a:srgbClr val="FF0000"/>
                </a:solidFill>
              </a:rPr>
              <a:t>see, </a:t>
            </a:r>
            <a:r>
              <a:rPr lang="en-US" sz="3600" b="1" i="1" dirty="0">
                <a:solidFill>
                  <a:srgbClr val="FF0000"/>
                </a:solidFill>
              </a:rPr>
              <a:t>how this</a:t>
            </a:r>
            <a:r>
              <a:rPr lang="ka-GE" sz="3600" b="1" i="1" dirty="0">
                <a:solidFill>
                  <a:srgbClr val="FF0000"/>
                </a:solidFill>
              </a:rPr>
              <a:t> </a:t>
            </a:r>
            <a:r>
              <a:rPr lang="en-US" sz="3600" b="1" i="1" dirty="0">
                <a:solidFill>
                  <a:srgbClr val="FF0000"/>
                </a:solidFill>
              </a:rPr>
              <a:t>radiation can be used to identify elements, even from thousands of light years away.</a:t>
            </a:r>
          </a:p>
          <a:p>
            <a:endParaRPr lang="en-US"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42534" y="203078"/>
            <a:ext cx="1226434" cy="833592"/>
          </a:xfrm>
          <a:prstGeom prst="rect">
            <a:avLst/>
          </a:prstGeom>
        </p:spPr>
      </p:pic>
    </p:spTree>
    <p:extLst>
      <p:ext uri="{BB962C8B-B14F-4D97-AF65-F5344CB8AC3E}">
        <p14:creationId xmlns:p14="http://schemas.microsoft.com/office/powerpoint/2010/main" val="38882822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2" y="332376"/>
            <a:ext cx="2934929" cy="737419"/>
          </a:xfrm>
        </p:spPr>
        <p:txBody>
          <a:bodyPr/>
          <a:lstStyle/>
          <a:p>
            <a:r>
              <a:rPr lang="en-US" b="1" dirty="0">
                <a:solidFill>
                  <a:srgbClr val="000090"/>
                </a:solidFill>
                <a:latin typeface="Arial" pitchFamily="-110" charset="0"/>
              </a:rPr>
              <a:t>Line spectra</a:t>
            </a:r>
            <a:endParaRPr lang="en-US" dirty="0"/>
          </a:p>
        </p:txBody>
      </p:sp>
      <p:sp>
        <p:nvSpPr>
          <p:cNvPr id="3" name="Content Placeholder 2"/>
          <p:cNvSpPr>
            <a:spLocks noGrp="1"/>
          </p:cNvSpPr>
          <p:nvPr>
            <p:ph idx="1"/>
          </p:nvPr>
        </p:nvSpPr>
        <p:spPr>
          <a:xfrm>
            <a:off x="296346" y="1546123"/>
            <a:ext cx="11518490" cy="4704552"/>
          </a:xfrm>
        </p:spPr>
        <p:txBody>
          <a:bodyPr>
            <a:noAutofit/>
          </a:bodyPr>
          <a:lstStyle/>
          <a:p>
            <a:pPr marL="342900" indent="-342900" algn="just">
              <a:buClrTx/>
              <a:buFont typeface="Arial" panose="020B0604020202020204" pitchFamily="34" charset="0"/>
              <a:buChar char="•"/>
            </a:pPr>
            <a:r>
              <a:rPr lang="en-US" sz="2400" dirty="0"/>
              <a:t>Most of the </a:t>
            </a:r>
            <a:r>
              <a:rPr lang="en-US" sz="2400" dirty="0" smtClean="0"/>
              <a:t>light generated </a:t>
            </a:r>
            <a:r>
              <a:rPr lang="en-US" sz="2400" dirty="0"/>
              <a:t>from stars (including our sun) is produced in this fashion. </a:t>
            </a:r>
            <a:endParaRPr lang="ka-GE" sz="2400" dirty="0" smtClean="0"/>
          </a:p>
          <a:p>
            <a:pPr marL="342900" indent="-342900" algn="just">
              <a:buClrTx/>
              <a:buFont typeface="Arial" panose="020B0604020202020204" pitchFamily="34" charset="0"/>
              <a:buChar char="•"/>
            </a:pPr>
            <a:r>
              <a:rPr lang="en-US" sz="2400" dirty="0" smtClean="0"/>
              <a:t>You </a:t>
            </a:r>
            <a:r>
              <a:rPr lang="en-US" sz="2400" dirty="0"/>
              <a:t>can see all the visible wavelengths of </a:t>
            </a:r>
            <a:r>
              <a:rPr lang="en-US" sz="2400" dirty="0" smtClean="0"/>
              <a:t>light</a:t>
            </a:r>
            <a:r>
              <a:rPr lang="ka-GE" sz="2400" dirty="0" smtClean="0"/>
              <a:t>,</a:t>
            </a:r>
            <a:r>
              <a:rPr lang="en-US" sz="2400" dirty="0" smtClean="0"/>
              <a:t> present </a:t>
            </a:r>
            <a:r>
              <a:rPr lang="en-US" sz="2400" dirty="0"/>
              <a:t>in sunlight by using a </a:t>
            </a:r>
            <a:r>
              <a:rPr lang="en-US" sz="2400" dirty="0" smtClean="0"/>
              <a:t>prism</a:t>
            </a:r>
            <a:r>
              <a:rPr lang="ka-GE" sz="2400" dirty="0" smtClean="0"/>
              <a:t>,</a:t>
            </a:r>
            <a:r>
              <a:rPr lang="en-US" sz="2400" dirty="0" smtClean="0"/>
              <a:t> </a:t>
            </a:r>
            <a:r>
              <a:rPr lang="en-US" sz="2400" dirty="0"/>
              <a:t>to </a:t>
            </a:r>
            <a:r>
              <a:rPr lang="en-US" sz="2400" dirty="0" smtClean="0"/>
              <a:t>separate </a:t>
            </a:r>
            <a:r>
              <a:rPr lang="en-US" sz="2400" dirty="0"/>
              <a:t>them. </a:t>
            </a:r>
            <a:endParaRPr lang="en-US" sz="2400" dirty="0" smtClean="0"/>
          </a:p>
          <a:p>
            <a:pPr marL="342900" indent="-342900" algn="just">
              <a:buClrTx/>
              <a:buFont typeface="Arial" panose="020B0604020202020204" pitchFamily="34" charset="0"/>
              <a:buChar char="•"/>
            </a:pPr>
            <a:r>
              <a:rPr lang="en-US" sz="2400" dirty="0" smtClean="0"/>
              <a:t>Sunlight </a:t>
            </a:r>
            <a:r>
              <a:rPr lang="en-US" sz="2400" dirty="0"/>
              <a:t>also contains UV </a:t>
            </a:r>
            <a:r>
              <a:rPr lang="en-US" sz="2400" dirty="0" smtClean="0"/>
              <a:t>light (</a:t>
            </a:r>
            <a:r>
              <a:rPr lang="en-US" sz="2400" dirty="0"/>
              <a:t>shorter wavelengths) and IR light (longer wavelengths) that can be detected using instruments </a:t>
            </a:r>
            <a:r>
              <a:rPr lang="en-US" sz="2400" dirty="0" smtClean="0"/>
              <a:t>but, </a:t>
            </a:r>
            <a:r>
              <a:rPr lang="en-US" sz="2400" dirty="0"/>
              <a:t>that are invisible </a:t>
            </a:r>
            <a:r>
              <a:rPr lang="en-US" sz="2400" dirty="0" smtClean="0"/>
              <a:t>to the </a:t>
            </a:r>
            <a:r>
              <a:rPr lang="en-US" sz="2400" dirty="0"/>
              <a:t>human eye. </a:t>
            </a:r>
            <a:endParaRPr lang="en-US" sz="2400" dirty="0" smtClean="0"/>
          </a:p>
          <a:p>
            <a:pPr marL="342900" indent="-342900" algn="just">
              <a:buClrTx/>
              <a:buFont typeface="Arial" panose="020B0604020202020204" pitchFamily="34" charset="0"/>
              <a:buChar char="•"/>
            </a:pPr>
            <a:r>
              <a:rPr lang="en-US" sz="2400" dirty="0" smtClean="0"/>
              <a:t>Incandescent </a:t>
            </a:r>
            <a:r>
              <a:rPr lang="en-US" sz="2400" dirty="0"/>
              <a:t>(glowing) </a:t>
            </a:r>
            <a:r>
              <a:rPr lang="en-US" sz="2400" dirty="0" smtClean="0"/>
              <a:t>solids, </a:t>
            </a:r>
            <a:r>
              <a:rPr lang="en-US" sz="2400" dirty="0"/>
              <a:t>such as tungsten filaments in incandescent </a:t>
            </a:r>
            <a:r>
              <a:rPr lang="en-US" sz="2400" dirty="0" smtClean="0"/>
              <a:t>lights, </a:t>
            </a:r>
            <a:r>
              <a:rPr lang="en-US" sz="2400" dirty="0"/>
              <a:t>also give off </a:t>
            </a:r>
            <a:r>
              <a:rPr lang="en-US" sz="2400" dirty="0" smtClean="0"/>
              <a:t>light, that contains </a:t>
            </a:r>
            <a:r>
              <a:rPr lang="en-US" sz="2400" dirty="0"/>
              <a:t>all wavelengths of visible light</a:t>
            </a:r>
            <a:r>
              <a:rPr lang="en-US" sz="2400" dirty="0" smtClean="0"/>
              <a:t>.</a:t>
            </a:r>
          </a:p>
          <a:p>
            <a:pPr marL="342900" indent="-342900" algn="just">
              <a:buClrTx/>
              <a:buFont typeface="Arial" panose="020B0604020202020204" pitchFamily="34" charset="0"/>
              <a:buChar char="•"/>
            </a:pPr>
            <a:r>
              <a:rPr lang="en-US" sz="2400" dirty="0" smtClean="0"/>
              <a:t> </a:t>
            </a:r>
            <a:r>
              <a:rPr lang="en-US" sz="2400" dirty="0"/>
              <a:t>These continuous spectra can often be approximated by blackbody </a:t>
            </a:r>
            <a:r>
              <a:rPr lang="en-US" sz="2400" dirty="0" smtClean="0"/>
              <a:t>radiation curves </a:t>
            </a:r>
            <a:r>
              <a:rPr lang="en-US" sz="2400" dirty="0"/>
              <a:t>at some appropriate </a:t>
            </a:r>
            <a:r>
              <a:rPr lang="en-US" sz="2400" dirty="0" smtClean="0"/>
              <a:t>temperature.</a:t>
            </a: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92994" y="474367"/>
            <a:ext cx="1226434" cy="833592"/>
          </a:xfrm>
          <a:prstGeom prst="rect">
            <a:avLst/>
          </a:prstGeom>
        </p:spPr>
      </p:pic>
    </p:spTree>
    <p:extLst>
      <p:ext uri="{BB962C8B-B14F-4D97-AF65-F5344CB8AC3E}">
        <p14:creationId xmlns:p14="http://schemas.microsoft.com/office/powerpoint/2010/main" val="7646151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71948" y="313967"/>
            <a:ext cx="3539612" cy="508000"/>
          </a:xfrm>
        </p:spPr>
        <p:txBody>
          <a:bodyPr>
            <a:noAutofit/>
          </a:bodyPr>
          <a:lstStyle/>
          <a:p>
            <a:pPr eaLnBrk="1" hangingPunct="1"/>
            <a:r>
              <a:rPr lang="en-US" sz="3200" b="1" dirty="0">
                <a:solidFill>
                  <a:srgbClr val="000090"/>
                </a:solidFill>
                <a:latin typeface="Arial" pitchFamily="-110" charset="0"/>
              </a:rPr>
              <a:t>Line spectra</a:t>
            </a:r>
          </a:p>
        </p:txBody>
      </p:sp>
      <p:sp>
        <p:nvSpPr>
          <p:cNvPr id="22530" name="Rectangle 3"/>
          <p:cNvSpPr>
            <a:spLocks noGrp="1" noChangeArrowheads="1"/>
          </p:cNvSpPr>
          <p:nvPr>
            <p:ph idx="1"/>
          </p:nvPr>
        </p:nvSpPr>
        <p:spPr>
          <a:xfrm>
            <a:off x="604684" y="821967"/>
            <a:ext cx="10998296" cy="5844304"/>
          </a:xfrm>
        </p:spPr>
        <p:txBody>
          <a:bodyPr>
            <a:normAutofit/>
          </a:bodyPr>
          <a:lstStyle/>
          <a:p>
            <a:pPr>
              <a:buClr>
                <a:schemeClr val="tx1"/>
              </a:buClr>
            </a:pPr>
            <a:endParaRPr lang="en-US" sz="2400" dirty="0"/>
          </a:p>
          <a:p>
            <a:pPr>
              <a:buClr>
                <a:schemeClr val="tx1"/>
              </a:buClr>
              <a:buFont typeface="Arial"/>
              <a:buChar char="•"/>
            </a:pPr>
            <a:r>
              <a:rPr lang="en-US" sz="2400" dirty="0"/>
              <a:t> In contrast to continuous spectra, light can also occur as discrete or </a:t>
            </a:r>
            <a:r>
              <a:rPr lang="en-US" sz="2400" b="1" i="1" dirty="0">
                <a:solidFill>
                  <a:srgbClr val="000090"/>
                </a:solidFill>
              </a:rPr>
              <a:t>line spectra </a:t>
            </a:r>
            <a:r>
              <a:rPr lang="en-US" sz="2400" dirty="0"/>
              <a:t>having very narrow line widths interspersed throughout the spectral regions.</a:t>
            </a:r>
          </a:p>
          <a:p>
            <a:pPr>
              <a:buClr>
                <a:schemeClr val="tx1"/>
              </a:buClr>
              <a:buFont typeface="Arial"/>
              <a:buChar char="•"/>
            </a:pPr>
            <a:endParaRPr lang="en-US" sz="2400" dirty="0"/>
          </a:p>
          <a:p>
            <a:pPr>
              <a:buClr>
                <a:schemeClr val="tx1"/>
              </a:buClr>
              <a:buFont typeface="Arial"/>
              <a:buChar char="•"/>
            </a:pPr>
            <a:r>
              <a:rPr lang="en-US" sz="2400" dirty="0"/>
              <a:t> Exciting a gas at low partial </a:t>
            </a:r>
            <a:r>
              <a:rPr lang="en-US" sz="2400" dirty="0" smtClean="0"/>
              <a:t>pressure, </a:t>
            </a:r>
            <a:r>
              <a:rPr lang="en-US" sz="2400" dirty="0"/>
              <a:t>using an electrical current, or heating it, will produce line spectra. </a:t>
            </a:r>
            <a:endParaRPr lang="en-US" sz="2400" dirty="0" smtClean="0"/>
          </a:p>
          <a:p>
            <a:pPr>
              <a:buClr>
                <a:schemeClr val="tx1"/>
              </a:buClr>
              <a:buFont typeface="Arial"/>
              <a:buChar char="•"/>
            </a:pPr>
            <a:endParaRPr lang="en-US" sz="2400" dirty="0"/>
          </a:p>
          <a:p>
            <a:pPr marL="3175" indent="-3175">
              <a:buClrTx/>
              <a:buFont typeface="Arial" panose="020B0604020202020204" pitchFamily="34" charset="0"/>
              <a:buChar char="•"/>
            </a:pPr>
            <a:r>
              <a:rPr lang="en-US" sz="2400" dirty="0"/>
              <a:t>Fluorescent light bulbs and neon </a:t>
            </a:r>
            <a:r>
              <a:rPr lang="en-US" sz="2400" dirty="0" smtClean="0"/>
              <a:t>signs operate </a:t>
            </a:r>
            <a:r>
              <a:rPr lang="en-US" sz="2400" dirty="0"/>
              <a:t>in this </a:t>
            </a:r>
            <a:r>
              <a:rPr lang="en-US" sz="2400" dirty="0" smtClean="0"/>
              <a:t>way.</a:t>
            </a:r>
            <a:endParaRPr lang="en-US" sz="2400" dirty="0"/>
          </a:p>
          <a:p>
            <a:pPr>
              <a:buClr>
                <a:schemeClr val="tx1"/>
              </a:buClr>
            </a:pPr>
            <a:endParaRPr lang="en-US" sz="2400" dirty="0"/>
          </a:p>
          <a:p>
            <a:pPr marL="3175" indent="-3175" algn="just">
              <a:buClrTx/>
              <a:buFont typeface="Arial" panose="020B0604020202020204" pitchFamily="34" charset="0"/>
              <a:buChar char="•"/>
            </a:pPr>
            <a:r>
              <a:rPr lang="en-US" sz="2400" dirty="0"/>
              <a:t> Each element displays its own characteristic set of </a:t>
            </a:r>
            <a:r>
              <a:rPr lang="en-US" sz="2400" dirty="0" smtClean="0"/>
              <a:t>lines</a:t>
            </a:r>
            <a:r>
              <a:rPr lang="en-US" sz="2400" dirty="0"/>
              <a:t>,</a:t>
            </a:r>
            <a:r>
              <a:rPr lang="en-US" sz="2400" dirty="0" smtClean="0"/>
              <a:t> </a:t>
            </a:r>
            <a:r>
              <a:rPr lang="en-US" sz="2400" dirty="0"/>
              <a:t>as do molecules, </a:t>
            </a:r>
            <a:r>
              <a:rPr lang="en-US" sz="2400" dirty="0" smtClean="0"/>
              <a:t>although their </a:t>
            </a:r>
            <a:r>
              <a:rPr lang="en-US" sz="2400" dirty="0"/>
              <a:t>spectra are generally much more complicated.</a:t>
            </a:r>
            <a:endParaRPr lang="en-US" sz="2400" b="1" i="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97771" y="313967"/>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4760" y="335472"/>
            <a:ext cx="2229134" cy="659535"/>
          </a:xfrm>
        </p:spPr>
        <p:txBody>
          <a:bodyPr/>
          <a:lstStyle/>
          <a:p>
            <a:r>
              <a:rPr lang="en-US" dirty="0"/>
              <a:t>Figure </a:t>
            </a:r>
            <a:r>
              <a:rPr lang="en-US" dirty="0" smtClean="0"/>
              <a:t>6.12</a:t>
            </a:r>
            <a:endParaRPr lang="en-US" dirty="0"/>
          </a:p>
        </p:txBody>
      </p:sp>
      <p:pic>
        <p:nvPicPr>
          <p:cNvPr id="2" name="Picture Placeholder 1" descr="CNX_Chem_06_01_neon.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931" r="-32931"/>
          <a:stretch>
            <a:fillRect/>
          </a:stretch>
        </p:blipFill>
        <p:spPr>
          <a:xfrm>
            <a:off x="720039" y="185346"/>
            <a:ext cx="11394305" cy="4946212"/>
          </a:xfrm>
        </p:spPr>
      </p:pic>
      <p:sp>
        <p:nvSpPr>
          <p:cNvPr id="7" name="Text Placeholder 6"/>
          <p:cNvSpPr>
            <a:spLocks noGrp="1"/>
          </p:cNvSpPr>
          <p:nvPr>
            <p:ph type="body" sz="quarter" idx="14"/>
          </p:nvPr>
        </p:nvSpPr>
        <p:spPr>
          <a:xfrm>
            <a:off x="609599" y="5304344"/>
            <a:ext cx="11233355" cy="1166382"/>
          </a:xfrm>
        </p:spPr>
        <p:txBody>
          <a:bodyPr>
            <a:noAutofit/>
          </a:bodyPr>
          <a:lstStyle/>
          <a:p>
            <a:r>
              <a:rPr lang="en-US" sz="2400" dirty="0"/>
              <a:t>Neon signs operate by exciting a gas at low partial </a:t>
            </a:r>
            <a:r>
              <a:rPr lang="en-US" sz="2400" dirty="0" smtClean="0"/>
              <a:t>pressure, </a:t>
            </a:r>
            <a:r>
              <a:rPr lang="en-US" sz="2400" dirty="0"/>
              <a:t>using an electrical current. This sign show the elaborate artistic </a:t>
            </a:r>
            <a:r>
              <a:rPr lang="en-US" sz="2400" dirty="0" smtClean="0"/>
              <a:t>effects, </a:t>
            </a:r>
            <a:r>
              <a:rPr lang="en-US" sz="2400" dirty="0"/>
              <a:t>that can be achieved. (credit: Dave Shaver)</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46932" y="335472"/>
            <a:ext cx="1226434" cy="833592"/>
          </a:xfrm>
          <a:prstGeom prst="rect">
            <a:avLst/>
          </a:prstGeom>
        </p:spPr>
      </p:pic>
    </p:spTree>
    <p:extLst>
      <p:ext uri="{BB962C8B-B14F-4D97-AF65-F5344CB8AC3E}">
        <p14:creationId xmlns:p14="http://schemas.microsoft.com/office/powerpoint/2010/main" val="33570443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82553" y="390755"/>
            <a:ext cx="3325770" cy="508000"/>
          </a:xfrm>
        </p:spPr>
        <p:txBody>
          <a:bodyPr>
            <a:noAutofit/>
          </a:bodyPr>
          <a:lstStyle/>
          <a:p>
            <a:pPr eaLnBrk="1" hangingPunct="1"/>
            <a:r>
              <a:rPr lang="en-US" sz="3200" b="1" dirty="0">
                <a:solidFill>
                  <a:srgbClr val="000090"/>
                </a:solidFill>
                <a:latin typeface="Arial" pitchFamily="-110" charset="0"/>
              </a:rPr>
              <a:t>Line spectra</a:t>
            </a:r>
          </a:p>
        </p:txBody>
      </p:sp>
      <p:sp>
        <p:nvSpPr>
          <p:cNvPr id="22530" name="Rectangle 3"/>
          <p:cNvSpPr>
            <a:spLocks noGrp="1" noChangeArrowheads="1"/>
          </p:cNvSpPr>
          <p:nvPr>
            <p:ph idx="1"/>
          </p:nvPr>
        </p:nvSpPr>
        <p:spPr>
          <a:xfrm>
            <a:off x="353962" y="1081123"/>
            <a:ext cx="11838038" cy="5293042"/>
          </a:xfrm>
        </p:spPr>
        <p:txBody>
          <a:bodyPr>
            <a:normAutofit/>
          </a:bodyPr>
          <a:lstStyle/>
          <a:p>
            <a:pPr>
              <a:buClr>
                <a:schemeClr val="tx1"/>
              </a:buClr>
            </a:pPr>
            <a:endParaRPr lang="en-US" sz="2400" dirty="0"/>
          </a:p>
          <a:p>
            <a:pPr>
              <a:buClr>
                <a:schemeClr val="tx1"/>
              </a:buClr>
              <a:buFont typeface="Arial"/>
              <a:buChar char="•"/>
            </a:pPr>
            <a:r>
              <a:rPr lang="en-US" sz="2400" dirty="0"/>
              <a:t> Each emission line consists of a </a:t>
            </a:r>
            <a:r>
              <a:rPr lang="en-US" sz="2400" b="1" i="1" dirty="0">
                <a:solidFill>
                  <a:srgbClr val="000090"/>
                </a:solidFill>
              </a:rPr>
              <a:t>single wavelength of light</a:t>
            </a:r>
            <a:r>
              <a:rPr lang="en-US" sz="2400" dirty="0"/>
              <a:t>. </a:t>
            </a:r>
          </a:p>
          <a:p>
            <a:pPr>
              <a:buClr>
                <a:schemeClr val="tx1"/>
              </a:buClr>
              <a:buFont typeface="Arial"/>
              <a:buChar char="•"/>
            </a:pPr>
            <a:endParaRPr lang="en-US" sz="2400" dirty="0"/>
          </a:p>
          <a:p>
            <a:pPr>
              <a:buClr>
                <a:schemeClr val="tx1"/>
              </a:buClr>
              <a:buFont typeface="Arial"/>
              <a:buChar char="•"/>
            </a:pPr>
            <a:r>
              <a:rPr lang="en-US" sz="2400" dirty="0"/>
              <a:t> This </a:t>
            </a:r>
            <a:r>
              <a:rPr lang="en-US" sz="2400" dirty="0" smtClean="0"/>
              <a:t>implies, </a:t>
            </a:r>
            <a:r>
              <a:rPr lang="en-US" sz="2400" dirty="0"/>
              <a:t>that the light emitted by a gas consists of a set of </a:t>
            </a:r>
            <a:r>
              <a:rPr lang="en-US" sz="2400" b="1" i="1" dirty="0">
                <a:solidFill>
                  <a:srgbClr val="000090"/>
                </a:solidFill>
              </a:rPr>
              <a:t>discrete energies. </a:t>
            </a:r>
          </a:p>
          <a:p>
            <a:pPr>
              <a:buClr>
                <a:schemeClr val="tx1"/>
              </a:buClr>
              <a:buFont typeface="Arial"/>
              <a:buChar char="•"/>
            </a:pPr>
            <a:endParaRPr lang="en-US" sz="2400" b="1" i="1" dirty="0">
              <a:solidFill>
                <a:srgbClr val="000090"/>
              </a:solidFill>
              <a:ea typeface="Osaka" pitchFamily="-110" charset="-128"/>
              <a:cs typeface="Osaka" pitchFamily="-110" charset="-128"/>
            </a:endParaRPr>
          </a:p>
          <a:p>
            <a:pPr>
              <a:buClr>
                <a:schemeClr val="tx1"/>
              </a:buClr>
              <a:buFont typeface="Arial"/>
              <a:buChar char="•"/>
            </a:pPr>
            <a:r>
              <a:rPr lang="en-US" sz="2400" b="1" i="1" dirty="0">
                <a:solidFill>
                  <a:srgbClr val="000090"/>
                </a:solidFill>
                <a:ea typeface="Osaka" pitchFamily="-110" charset="-128"/>
                <a:cs typeface="Osaka" pitchFamily="-110" charset="-128"/>
              </a:rPr>
              <a:t> </a:t>
            </a:r>
            <a:r>
              <a:rPr lang="en-US" sz="2400" dirty="0"/>
              <a:t>The origin of discrete spectra in atoms and </a:t>
            </a:r>
            <a:r>
              <a:rPr lang="en-US" sz="2400" dirty="0" smtClean="0"/>
              <a:t>molecules, </a:t>
            </a:r>
            <a:r>
              <a:rPr lang="en-US" sz="2400" dirty="0"/>
              <a:t>was extremely puzzling to scientists. </a:t>
            </a:r>
          </a:p>
          <a:p>
            <a:pPr>
              <a:buClr>
                <a:schemeClr val="tx1"/>
              </a:buClr>
              <a:buFont typeface="Arial"/>
              <a:buChar char="•"/>
            </a:pPr>
            <a:endParaRPr lang="en-US" sz="2400" dirty="0"/>
          </a:p>
          <a:p>
            <a:pPr>
              <a:buClr>
                <a:schemeClr val="tx1"/>
              </a:buClr>
              <a:buFont typeface="Arial"/>
              <a:buChar char="•"/>
            </a:pPr>
            <a:r>
              <a:rPr lang="en-US" sz="2400" dirty="0"/>
              <a:t> According to classical electromagnetic theory, only continuous spectra should be observed.</a:t>
            </a:r>
          </a:p>
          <a:p>
            <a:pPr>
              <a:buClr>
                <a:schemeClr val="tx1"/>
              </a:buClr>
              <a:buFont typeface="Arial"/>
              <a:buChar char="•"/>
            </a:pPr>
            <a:endParaRPr lang="en-US" sz="2400" b="1" i="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19829" y="247531"/>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380" y="204018"/>
            <a:ext cx="2384323" cy="597652"/>
          </a:xfrm>
        </p:spPr>
        <p:txBody>
          <a:bodyPr/>
          <a:lstStyle/>
          <a:p>
            <a:r>
              <a:rPr lang="en-US" dirty="0"/>
              <a:t>Figure </a:t>
            </a:r>
            <a:r>
              <a:rPr lang="en-US" dirty="0" smtClean="0"/>
              <a:t>6.13</a:t>
            </a:r>
            <a:endParaRPr lang="en-US" dirty="0"/>
          </a:p>
        </p:txBody>
      </p:sp>
      <p:pic>
        <p:nvPicPr>
          <p:cNvPr id="2" name="Picture Placeholder 1" descr="CNX_Chem_06_01_2spectra.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40" r="-5040"/>
          <a:stretch>
            <a:fillRect/>
          </a:stretch>
        </p:blipFill>
        <p:spPr>
          <a:xfrm>
            <a:off x="2125697" y="548488"/>
            <a:ext cx="7907397" cy="5055899"/>
          </a:xfrm>
        </p:spPr>
      </p:pic>
      <p:sp>
        <p:nvSpPr>
          <p:cNvPr id="7" name="Text Placeholder 6"/>
          <p:cNvSpPr>
            <a:spLocks noGrp="1"/>
          </p:cNvSpPr>
          <p:nvPr>
            <p:ph type="body" sz="quarter" idx="14"/>
          </p:nvPr>
        </p:nvSpPr>
        <p:spPr>
          <a:xfrm>
            <a:off x="162233" y="5623332"/>
            <a:ext cx="11901948" cy="1234668"/>
          </a:xfrm>
        </p:spPr>
        <p:txBody>
          <a:bodyPr>
            <a:noAutofit/>
          </a:bodyPr>
          <a:lstStyle/>
          <a:p>
            <a:r>
              <a:rPr lang="en-US" sz="2400" dirty="0"/>
              <a:t>Compare the two types of emission spectra: continuous spectrum of white light (top) and the line spectra of the light from excited sodium, hydrogen, calcium, and mercury atoms.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05687" y="303210"/>
            <a:ext cx="1226434" cy="833592"/>
          </a:xfrm>
          <a:prstGeom prst="rect">
            <a:avLst/>
          </a:prstGeom>
        </p:spPr>
      </p:pic>
    </p:spTree>
    <p:extLst>
      <p:ext uri="{BB962C8B-B14F-4D97-AF65-F5344CB8AC3E}">
        <p14:creationId xmlns:p14="http://schemas.microsoft.com/office/powerpoint/2010/main" val="27985062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67804" y="467215"/>
            <a:ext cx="3237280" cy="508000"/>
          </a:xfrm>
        </p:spPr>
        <p:txBody>
          <a:bodyPr>
            <a:noAutofit/>
          </a:bodyPr>
          <a:lstStyle/>
          <a:p>
            <a:pPr eaLnBrk="1" hangingPunct="1"/>
            <a:r>
              <a:rPr lang="en-US" sz="3200" b="1" dirty="0">
                <a:solidFill>
                  <a:srgbClr val="000090"/>
                </a:solidFill>
                <a:latin typeface="Arial" pitchFamily="-110" charset="0"/>
              </a:rPr>
              <a:t>Line spectra</a:t>
            </a:r>
          </a:p>
        </p:txBody>
      </p:sp>
      <p:sp>
        <p:nvSpPr>
          <p:cNvPr id="22530" name="Rectangle 3"/>
          <p:cNvSpPr>
            <a:spLocks noGrp="1" noChangeArrowheads="1"/>
          </p:cNvSpPr>
          <p:nvPr>
            <p:ph idx="1"/>
          </p:nvPr>
        </p:nvSpPr>
        <p:spPr>
          <a:xfrm>
            <a:off x="265472" y="975215"/>
            <a:ext cx="11695470" cy="5263353"/>
          </a:xfrm>
        </p:spPr>
        <p:txBody>
          <a:bodyPr>
            <a:normAutofit/>
          </a:bodyPr>
          <a:lstStyle/>
          <a:p>
            <a:pPr>
              <a:buClr>
                <a:schemeClr val="tx1"/>
              </a:buClr>
            </a:pPr>
            <a:endParaRPr lang="en-US" sz="2400" b="1" i="1" dirty="0">
              <a:solidFill>
                <a:srgbClr val="000090"/>
              </a:solidFill>
              <a:ea typeface="Osaka" pitchFamily="-110" charset="-128"/>
              <a:cs typeface="Osaka" pitchFamily="-110" charset="-128"/>
            </a:endParaRPr>
          </a:p>
          <a:p>
            <a:pPr>
              <a:buClr>
                <a:schemeClr val="tx1"/>
              </a:buClr>
              <a:buFont typeface="Arial"/>
              <a:buChar char="•"/>
            </a:pPr>
            <a:r>
              <a:rPr lang="en-US" sz="2400" b="1" i="1" dirty="0">
                <a:solidFill>
                  <a:srgbClr val="000090"/>
                </a:solidFill>
                <a:ea typeface="Osaka" pitchFamily="-110" charset="-128"/>
                <a:cs typeface="Osaka" pitchFamily="-110" charset="-128"/>
              </a:rPr>
              <a:t> I</a:t>
            </a:r>
            <a:r>
              <a:rPr lang="en-US" sz="2400" b="1" i="1" dirty="0">
                <a:solidFill>
                  <a:srgbClr val="000090"/>
                </a:solidFill>
              </a:rPr>
              <a:t>n 1885, Johann </a:t>
            </a:r>
            <a:r>
              <a:rPr lang="en-US" sz="2400" b="1" i="1" dirty="0" err="1">
                <a:solidFill>
                  <a:srgbClr val="000090"/>
                </a:solidFill>
              </a:rPr>
              <a:t>Balmer</a:t>
            </a:r>
            <a:r>
              <a:rPr lang="en-US" sz="2400" b="1" i="1" dirty="0">
                <a:solidFill>
                  <a:srgbClr val="000090"/>
                </a:solidFill>
              </a:rPr>
              <a:t> </a:t>
            </a:r>
            <a:r>
              <a:rPr lang="en-US" sz="2400" dirty="0"/>
              <a:t>was able to derive an empirical equation.</a:t>
            </a:r>
          </a:p>
          <a:p>
            <a:pPr>
              <a:buClr>
                <a:schemeClr val="tx1"/>
              </a:buClr>
              <a:buFont typeface="Arial"/>
              <a:buChar char="•"/>
            </a:pPr>
            <a:endParaRPr lang="en-US" sz="2400" dirty="0"/>
          </a:p>
          <a:p>
            <a:pPr>
              <a:buClr>
                <a:schemeClr val="tx1"/>
              </a:buClr>
              <a:buFont typeface="Arial"/>
              <a:buChar char="•"/>
            </a:pPr>
            <a:r>
              <a:rPr lang="en-US" sz="2400" dirty="0"/>
              <a:t> The equation related the four visible wavelengths of </a:t>
            </a:r>
            <a:r>
              <a:rPr lang="en-US" sz="2400" dirty="0" smtClean="0"/>
              <a:t>light, </a:t>
            </a:r>
            <a:r>
              <a:rPr lang="en-US" sz="2400" dirty="0"/>
              <a:t>emitted by hydrogen atoms to whole integers</a:t>
            </a:r>
            <a:r>
              <a:rPr lang="en-US" sz="2400" dirty="0" smtClean="0"/>
              <a:t>.</a:t>
            </a:r>
            <a:r>
              <a:rPr lang="en-US" dirty="0"/>
              <a:t> </a:t>
            </a:r>
            <a:r>
              <a:rPr lang="en-US" sz="2400" dirty="0"/>
              <a:t>That equation is the following one, in which </a:t>
            </a:r>
            <a:r>
              <a:rPr lang="en-US" sz="2400" i="1" dirty="0"/>
              <a:t>k </a:t>
            </a:r>
            <a:r>
              <a:rPr lang="en-US" sz="2400" dirty="0"/>
              <a:t>is a constant:</a:t>
            </a:r>
          </a:p>
          <a:p>
            <a:pPr>
              <a:buClr>
                <a:schemeClr val="tx1"/>
              </a:buClr>
              <a:buFont typeface="Arial"/>
              <a:buChar char="•"/>
            </a:pPr>
            <a:endParaRPr lang="en-US" sz="2400" b="1" i="1" dirty="0">
              <a:solidFill>
                <a:srgbClr val="000090"/>
              </a:solidFill>
              <a:ea typeface="Osaka" pitchFamily="-110" charset="-128"/>
              <a:cs typeface="Osaka" pitchFamily="-110" charset="-128"/>
            </a:endParaRPr>
          </a:p>
          <a:p>
            <a:pPr>
              <a:buClr>
                <a:schemeClr val="tx1"/>
              </a:buClr>
              <a:buFont typeface="Arial"/>
              <a:buChar char="•"/>
            </a:pPr>
            <a:endParaRPr lang="en-US" sz="2400" b="1" i="1" dirty="0">
              <a:solidFill>
                <a:srgbClr val="000090"/>
              </a:solidFill>
              <a:ea typeface="Osaka" pitchFamily="-110" charset="-128"/>
              <a:cs typeface="Osaka" pitchFamily="-110" charset="-128"/>
            </a:endParaRPr>
          </a:p>
          <a:p>
            <a:pPr>
              <a:buClr>
                <a:schemeClr val="tx1"/>
              </a:buClr>
              <a:buFont typeface="Arial"/>
              <a:buChar char="•"/>
            </a:pPr>
            <a:endParaRPr lang="en-US" sz="2400" b="1" i="1" dirty="0">
              <a:solidFill>
                <a:srgbClr val="000090"/>
              </a:solidFill>
              <a:ea typeface="Osaka" pitchFamily="-110" charset="-128"/>
              <a:cs typeface="Osaka" pitchFamily="-110" charset="-128"/>
            </a:endParaRPr>
          </a:p>
          <a:p>
            <a:pPr>
              <a:buClr>
                <a:schemeClr val="tx1"/>
              </a:buClr>
              <a:buFont typeface="Arial"/>
              <a:buChar char="•"/>
            </a:pPr>
            <a:endParaRPr lang="en-US" sz="2400" b="1" i="1" dirty="0">
              <a:solidFill>
                <a:srgbClr val="000090"/>
              </a:solidFill>
              <a:ea typeface="Osaka" pitchFamily="-110" charset="-128"/>
              <a:cs typeface="Osaka" pitchFamily="-110" charset="-128"/>
            </a:endParaRPr>
          </a:p>
          <a:p>
            <a:pPr>
              <a:buClr>
                <a:schemeClr val="tx1"/>
              </a:buClr>
              <a:buFont typeface="Arial"/>
              <a:buChar char="•"/>
            </a:pPr>
            <a:r>
              <a:rPr lang="en-US" sz="2400" b="1" i="1" dirty="0">
                <a:solidFill>
                  <a:srgbClr val="000090"/>
                </a:solidFill>
                <a:ea typeface="Osaka" pitchFamily="-110" charset="-128"/>
                <a:cs typeface="Osaka" pitchFamily="-110" charset="-128"/>
              </a:rPr>
              <a:t> </a:t>
            </a:r>
            <a:r>
              <a:rPr lang="en-US" sz="2400" dirty="0"/>
              <a:t>Other discrete lines for the hydrogen </a:t>
            </a:r>
            <a:r>
              <a:rPr lang="en-US" sz="2400" dirty="0" smtClean="0"/>
              <a:t>atom, </a:t>
            </a:r>
            <a:r>
              <a:rPr lang="en-US" sz="2400" dirty="0"/>
              <a:t>were found in the UV and IR regions. </a:t>
            </a:r>
          </a:p>
          <a:p>
            <a:pPr>
              <a:buClr>
                <a:schemeClr val="tx1"/>
              </a:buClr>
            </a:pPr>
            <a:endParaRPr lang="en-US" sz="2400" b="1" i="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1" y="227959"/>
            <a:ext cx="1226434" cy="83359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549874806"/>
              </p:ext>
            </p:extLst>
          </p:nvPr>
        </p:nvGraphicFramePr>
        <p:xfrm>
          <a:off x="3224288" y="3606891"/>
          <a:ext cx="4489118" cy="959743"/>
        </p:xfrm>
        <a:graphic>
          <a:graphicData uri="http://schemas.openxmlformats.org/presentationml/2006/ole">
            <mc:AlternateContent xmlns:mc="http://schemas.openxmlformats.org/markup-compatibility/2006">
              <mc:Choice xmlns:v="urn:schemas-microsoft-com:vml" Requires="v">
                <p:oleObj spid="_x0000_s379193" name="Equation" r:id="rId4" imgW="1841500" imgH="393700" progId="Equation.3">
                  <p:embed/>
                </p:oleObj>
              </mc:Choice>
              <mc:Fallback>
                <p:oleObj name="Equation" r:id="rId4" imgW="1841500" imgH="3937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288" y="3606891"/>
                        <a:ext cx="4489118" cy="959743"/>
                      </a:xfrm>
                      <a:prstGeom prst="rect">
                        <a:avLst/>
                      </a:prstGeom>
                      <a:noFill/>
                      <a:extLst/>
                    </p:spPr>
                  </p:pic>
                </p:oleObj>
              </mc:Fallback>
            </mc:AlternateContent>
          </a:graphicData>
        </a:graphic>
      </p:graphicFrame>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9817" y="422392"/>
            <a:ext cx="3207783" cy="508000"/>
          </a:xfrm>
        </p:spPr>
        <p:txBody>
          <a:bodyPr>
            <a:noAutofit/>
          </a:bodyPr>
          <a:lstStyle/>
          <a:p>
            <a:pPr eaLnBrk="1" hangingPunct="1"/>
            <a:r>
              <a:rPr lang="en-US" sz="3200" b="1" dirty="0">
                <a:solidFill>
                  <a:srgbClr val="000090"/>
                </a:solidFill>
                <a:latin typeface="Arial" pitchFamily="-110" charset="0"/>
              </a:rPr>
              <a:t>Line spectra</a:t>
            </a:r>
          </a:p>
        </p:txBody>
      </p:sp>
      <p:sp>
        <p:nvSpPr>
          <p:cNvPr id="22530" name="Rectangle 3"/>
          <p:cNvSpPr>
            <a:spLocks noGrp="1" noChangeArrowheads="1"/>
          </p:cNvSpPr>
          <p:nvPr>
            <p:ph idx="1"/>
          </p:nvPr>
        </p:nvSpPr>
        <p:spPr>
          <a:xfrm>
            <a:off x="221227" y="930392"/>
            <a:ext cx="11488992" cy="5426163"/>
          </a:xfrm>
        </p:spPr>
        <p:txBody>
          <a:bodyPr>
            <a:normAutofit fontScale="92500"/>
          </a:bodyPr>
          <a:lstStyle/>
          <a:p>
            <a:pPr>
              <a:buClr>
                <a:schemeClr val="tx1"/>
              </a:buClr>
            </a:pPr>
            <a:endParaRPr lang="en-US" sz="2400" dirty="0"/>
          </a:p>
          <a:p>
            <a:pPr>
              <a:buClr>
                <a:schemeClr val="tx1"/>
              </a:buClr>
              <a:buFont typeface="Arial"/>
              <a:buChar char="•"/>
            </a:pPr>
            <a:r>
              <a:rPr lang="en-US" sz="2400" dirty="0"/>
              <a:t> </a:t>
            </a:r>
            <a:r>
              <a:rPr lang="en-US" sz="2400" b="1" i="1" dirty="0">
                <a:solidFill>
                  <a:srgbClr val="000090"/>
                </a:solidFill>
              </a:rPr>
              <a:t>Johannes </a:t>
            </a:r>
            <a:r>
              <a:rPr lang="en-US" sz="2400" b="1" i="1" dirty="0" err="1">
                <a:solidFill>
                  <a:srgbClr val="000090"/>
                </a:solidFill>
              </a:rPr>
              <a:t>Rydberg</a:t>
            </a:r>
            <a:r>
              <a:rPr lang="en-US" sz="2400" b="1" i="1" dirty="0">
                <a:solidFill>
                  <a:srgbClr val="000090"/>
                </a:solidFill>
              </a:rPr>
              <a:t> </a:t>
            </a:r>
            <a:r>
              <a:rPr lang="en-US" sz="2400" dirty="0"/>
              <a:t>generalized </a:t>
            </a:r>
            <a:r>
              <a:rPr lang="en-US" sz="2400" dirty="0" err="1"/>
              <a:t>Balmer's</a:t>
            </a:r>
            <a:r>
              <a:rPr lang="en-US" sz="2400" dirty="0"/>
              <a:t> work. </a:t>
            </a:r>
          </a:p>
          <a:p>
            <a:pPr>
              <a:buClr>
                <a:schemeClr val="tx1"/>
              </a:buClr>
              <a:buFont typeface="Arial"/>
              <a:buChar char="•"/>
            </a:pPr>
            <a:endParaRPr lang="en-US" sz="2400" dirty="0"/>
          </a:p>
          <a:p>
            <a:pPr>
              <a:buClr>
                <a:schemeClr val="tx1"/>
              </a:buClr>
              <a:buFont typeface="Arial"/>
              <a:buChar char="•"/>
            </a:pPr>
            <a:r>
              <a:rPr lang="en-US" sz="2400" dirty="0"/>
              <a:t> He developed an empirical </a:t>
            </a:r>
            <a:r>
              <a:rPr lang="en-US" sz="2400" dirty="0" smtClean="0"/>
              <a:t>formula, </a:t>
            </a:r>
            <a:r>
              <a:rPr lang="en-US" sz="2400" dirty="0"/>
              <a:t>that predicted all of hydrogen's emission lines.</a:t>
            </a:r>
          </a:p>
          <a:p>
            <a:pPr>
              <a:buClr>
                <a:schemeClr val="tx1"/>
              </a:buClr>
              <a:buFont typeface="Arial"/>
              <a:buChar char="•"/>
            </a:pPr>
            <a:endParaRPr lang="en-US" sz="2400" i="1" dirty="0"/>
          </a:p>
          <a:p>
            <a:pPr>
              <a:buClr>
                <a:schemeClr val="tx1"/>
              </a:buClr>
              <a:buFont typeface="Arial"/>
              <a:buChar char="•"/>
            </a:pPr>
            <a:endParaRPr lang="en-US" sz="2400" i="1" dirty="0"/>
          </a:p>
          <a:p>
            <a:pPr>
              <a:buClr>
                <a:schemeClr val="tx1"/>
              </a:buClr>
              <a:buFont typeface="Arial"/>
              <a:buChar char="•"/>
            </a:pPr>
            <a:endParaRPr lang="en-US" sz="2400" i="1" dirty="0"/>
          </a:p>
          <a:p>
            <a:pPr>
              <a:buClr>
                <a:schemeClr val="tx1"/>
              </a:buClr>
              <a:buFont typeface="Arial"/>
              <a:buChar char="•"/>
            </a:pPr>
            <a:endParaRPr lang="en-US" sz="2400" i="1" dirty="0"/>
          </a:p>
          <a:p>
            <a:pPr>
              <a:buClr>
                <a:schemeClr val="tx1"/>
              </a:buClr>
              <a:buFont typeface="Arial"/>
              <a:buChar char="•"/>
            </a:pPr>
            <a:r>
              <a:rPr lang="en-US" sz="2400" i="1" dirty="0"/>
              <a:t> n</a:t>
            </a:r>
            <a:r>
              <a:rPr lang="en-US" sz="2400" baseline="-25000" dirty="0"/>
              <a:t>1</a:t>
            </a:r>
            <a:r>
              <a:rPr lang="en-US" sz="2400" dirty="0"/>
              <a:t> and </a:t>
            </a:r>
            <a:r>
              <a:rPr lang="en-US" sz="2400" i="1" dirty="0"/>
              <a:t>n</a:t>
            </a:r>
            <a:r>
              <a:rPr lang="en-US" sz="2400" baseline="-25000" dirty="0"/>
              <a:t>2</a:t>
            </a:r>
            <a:r>
              <a:rPr lang="en-US" sz="2400" dirty="0"/>
              <a:t> are integers</a:t>
            </a:r>
          </a:p>
          <a:p>
            <a:pPr>
              <a:buClr>
                <a:schemeClr val="tx1"/>
              </a:buClr>
              <a:buFont typeface="Arial"/>
              <a:buChar char="•"/>
            </a:pPr>
            <a:r>
              <a:rPr lang="en-US" sz="2400" i="1" dirty="0"/>
              <a:t> n</a:t>
            </a:r>
            <a:r>
              <a:rPr lang="en-US" sz="2400" baseline="-25000" dirty="0"/>
              <a:t>1</a:t>
            </a:r>
            <a:r>
              <a:rPr lang="en-US" sz="2400" dirty="0"/>
              <a:t> </a:t>
            </a:r>
            <a:r>
              <a:rPr lang="en-US" sz="2400" dirty="0" smtClean="0"/>
              <a:t>&lt; </a:t>
            </a:r>
            <a:r>
              <a:rPr lang="en-US" sz="2400" i="1" dirty="0"/>
              <a:t>n</a:t>
            </a:r>
            <a:r>
              <a:rPr lang="en-US" sz="2400" baseline="-25000" dirty="0"/>
              <a:t>2</a:t>
            </a:r>
            <a:endParaRPr lang="en-US" sz="2400" dirty="0"/>
          </a:p>
          <a:p>
            <a:pPr>
              <a:buClr>
                <a:schemeClr val="tx1"/>
              </a:buClr>
              <a:buFont typeface="Arial"/>
              <a:buChar char="•"/>
            </a:pPr>
            <a:r>
              <a:rPr lang="en-US" sz="2400" i="1" dirty="0"/>
              <a:t> R</a:t>
            </a:r>
            <a:r>
              <a:rPr lang="en-US" sz="2400" baseline="-25000" dirty="0"/>
              <a:t>∞</a:t>
            </a:r>
            <a:r>
              <a:rPr lang="en-US" sz="2400" dirty="0"/>
              <a:t> is the </a:t>
            </a:r>
            <a:r>
              <a:rPr lang="en-US" sz="2400" b="1" i="1" dirty="0" err="1">
                <a:solidFill>
                  <a:srgbClr val="000090"/>
                </a:solidFill>
              </a:rPr>
              <a:t>Rydberg</a:t>
            </a:r>
            <a:r>
              <a:rPr lang="en-US" sz="2400" b="1" i="1" dirty="0">
                <a:solidFill>
                  <a:srgbClr val="000090"/>
                </a:solidFill>
              </a:rPr>
              <a:t> constant (1.097 × 10</a:t>
            </a:r>
            <a:r>
              <a:rPr lang="en-US" sz="2400" b="1" i="1" baseline="30000" dirty="0">
                <a:solidFill>
                  <a:srgbClr val="000090"/>
                </a:solidFill>
              </a:rPr>
              <a:t>7</a:t>
            </a:r>
            <a:r>
              <a:rPr lang="en-US" sz="2400" b="1" i="1" dirty="0">
                <a:solidFill>
                  <a:srgbClr val="000090"/>
                </a:solidFill>
              </a:rPr>
              <a:t> m</a:t>
            </a:r>
            <a:r>
              <a:rPr lang="en-US" sz="2400" b="1" i="1" baseline="30000" dirty="0">
                <a:solidFill>
                  <a:srgbClr val="000090"/>
                </a:solidFill>
              </a:rPr>
              <a:t>−1</a:t>
            </a:r>
            <a:r>
              <a:rPr lang="en-US" sz="2400" b="1" i="1" dirty="0">
                <a:solidFill>
                  <a:srgbClr val="000090"/>
                </a:solidFill>
              </a:rPr>
              <a:t>)</a:t>
            </a:r>
          </a:p>
          <a:p>
            <a:pPr>
              <a:buClr>
                <a:schemeClr val="tx1"/>
              </a:buClr>
              <a:buFont typeface="Arial"/>
              <a:buChar char="•"/>
            </a:pPr>
            <a:endParaRPr lang="en-US" sz="2400" b="1" i="1" dirty="0">
              <a:solidFill>
                <a:srgbClr val="000090"/>
              </a:solidFill>
              <a:ea typeface="Osaka" pitchFamily="-110" charset="-128"/>
              <a:cs typeface="Osaka" pitchFamily="-110" charset="-128"/>
            </a:endParaRP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10719" y="513596"/>
            <a:ext cx="1226434" cy="83359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589468783"/>
              </p:ext>
            </p:extLst>
          </p:nvPr>
        </p:nvGraphicFramePr>
        <p:xfrm>
          <a:off x="4171382" y="2976939"/>
          <a:ext cx="2884511" cy="1159616"/>
        </p:xfrm>
        <a:graphic>
          <a:graphicData uri="http://schemas.openxmlformats.org/presentationml/2006/ole">
            <mc:AlternateContent xmlns:mc="http://schemas.openxmlformats.org/markup-compatibility/2006">
              <mc:Choice xmlns:v="urn:schemas-microsoft-com:vml" Requires="v">
                <p:oleObj spid="_x0000_s381242" name="Equation" r:id="rId4" imgW="1104900" imgH="444500" progId="Equation.3">
                  <p:embed/>
                </p:oleObj>
              </mc:Choice>
              <mc:Fallback>
                <p:oleObj name="Equation" r:id="rId4" imgW="1104900" imgH="4445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1382" y="2976939"/>
                        <a:ext cx="2884511" cy="1159616"/>
                      </a:xfrm>
                      <a:prstGeom prst="rect">
                        <a:avLst/>
                      </a:prstGeom>
                      <a:noFill/>
                      <a:extLst/>
                    </p:spPr>
                  </p:pic>
                </p:oleObj>
              </mc:Fallback>
            </mc:AlternateContent>
          </a:graphicData>
        </a:graphic>
      </p:graphicFrame>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0950"/>
            <a:ext cx="3682181" cy="668912"/>
          </a:xfrm>
        </p:spPr>
        <p:txBody>
          <a:bodyPr>
            <a:normAutofit/>
          </a:bodyPr>
          <a:lstStyle/>
          <a:p>
            <a:r>
              <a:rPr lang="en-US" sz="3200" b="1" dirty="0">
                <a:solidFill>
                  <a:srgbClr val="000090"/>
                </a:solidFill>
                <a:latin typeface="Arial" pitchFamily="-110" charset="0"/>
              </a:rPr>
              <a:t>6.2 </a:t>
            </a:r>
            <a:r>
              <a:rPr lang="en-US" sz="3200" b="1" dirty="0" err="1">
                <a:solidFill>
                  <a:srgbClr val="000090"/>
                </a:solidFill>
                <a:latin typeface="Arial" pitchFamily="-110" charset="0"/>
              </a:rPr>
              <a:t>bohr</a:t>
            </a:r>
            <a:r>
              <a:rPr lang="en-US" sz="3200" b="1" dirty="0">
                <a:solidFill>
                  <a:srgbClr val="000090"/>
                </a:solidFill>
                <a:latin typeface="Arial" pitchFamily="-110" charset="0"/>
              </a:rPr>
              <a:t> model</a:t>
            </a:r>
            <a:endParaRPr lang="en-US" sz="3200" dirty="0"/>
          </a:p>
        </p:txBody>
      </p:sp>
      <p:sp>
        <p:nvSpPr>
          <p:cNvPr id="3" name="Content Placeholder 2"/>
          <p:cNvSpPr>
            <a:spLocks noGrp="1"/>
          </p:cNvSpPr>
          <p:nvPr>
            <p:ph idx="1"/>
          </p:nvPr>
        </p:nvSpPr>
        <p:spPr>
          <a:xfrm>
            <a:off x="609600" y="2165556"/>
            <a:ext cx="11130116" cy="3276599"/>
          </a:xfrm>
        </p:spPr>
        <p:txBody>
          <a:bodyPr>
            <a:normAutofit/>
          </a:bodyPr>
          <a:lstStyle/>
          <a:p>
            <a:r>
              <a:rPr lang="en-US" sz="3200" dirty="0"/>
              <a:t>By the end of this section, you will be able to:</a:t>
            </a:r>
          </a:p>
          <a:p>
            <a:pPr indent="633413" algn="just"/>
            <a:r>
              <a:rPr lang="en-US" sz="3200" dirty="0"/>
              <a:t>• Describe the Bohr model of the hydrogen </a:t>
            </a:r>
            <a:r>
              <a:rPr lang="en-US" sz="3200" dirty="0" smtClean="0"/>
              <a:t>atom</a:t>
            </a:r>
            <a:r>
              <a:rPr lang="ka-GE" sz="3200" dirty="0"/>
              <a:t>;</a:t>
            </a:r>
            <a:endParaRPr lang="en-US" sz="3200" dirty="0"/>
          </a:p>
          <a:p>
            <a:pPr indent="633413" algn="just"/>
            <a:r>
              <a:rPr lang="en-US" sz="3200" dirty="0"/>
              <a:t>• Use the Rydberg equation to calculate energies of light emitted or absorbed by hydrogen </a:t>
            </a:r>
            <a:r>
              <a:rPr lang="en-US" sz="3200" dirty="0" smtClean="0"/>
              <a:t>atoms</a:t>
            </a:r>
            <a:r>
              <a:rPr lang="ka-GE" sz="3200" dirty="0" smtClean="0"/>
              <a:t>.</a:t>
            </a:r>
            <a:endParaRPr lang="en-US" sz="32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10719" y="346606"/>
            <a:ext cx="1226434" cy="833592"/>
          </a:xfrm>
          <a:prstGeom prst="rect">
            <a:avLst/>
          </a:prstGeom>
        </p:spPr>
      </p:pic>
    </p:spTree>
    <p:extLst>
      <p:ext uri="{BB962C8B-B14F-4D97-AF65-F5344CB8AC3E}">
        <p14:creationId xmlns:p14="http://schemas.microsoft.com/office/powerpoint/2010/main" val="14668904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1444"/>
            <a:ext cx="2826774" cy="575187"/>
          </a:xfrm>
        </p:spPr>
        <p:txBody>
          <a:bodyPr>
            <a:normAutofit fontScale="90000"/>
          </a:bodyPr>
          <a:lstStyle/>
          <a:p>
            <a:r>
              <a:rPr lang="en-US" sz="3200" b="1" dirty="0" err="1">
                <a:solidFill>
                  <a:srgbClr val="000090"/>
                </a:solidFill>
                <a:latin typeface="Arial" pitchFamily="-110" charset="0"/>
              </a:rPr>
              <a:t>bohr</a:t>
            </a:r>
            <a:r>
              <a:rPr lang="en-US" sz="3200" b="1" dirty="0">
                <a:solidFill>
                  <a:srgbClr val="000090"/>
                </a:solidFill>
                <a:latin typeface="Arial" pitchFamily="-110" charset="0"/>
              </a:rPr>
              <a:t> model</a:t>
            </a:r>
            <a:endParaRPr lang="en-US" sz="3200" dirty="0"/>
          </a:p>
        </p:txBody>
      </p:sp>
      <p:sp>
        <p:nvSpPr>
          <p:cNvPr id="3" name="Content Placeholder 2"/>
          <p:cNvSpPr>
            <a:spLocks noGrp="1"/>
          </p:cNvSpPr>
          <p:nvPr>
            <p:ph idx="1"/>
          </p:nvPr>
        </p:nvSpPr>
        <p:spPr>
          <a:xfrm>
            <a:off x="176981" y="1705970"/>
            <a:ext cx="11260172" cy="4722125"/>
          </a:xfrm>
        </p:spPr>
        <p:txBody>
          <a:bodyPr>
            <a:normAutofit/>
          </a:bodyPr>
          <a:lstStyle/>
          <a:p>
            <a:pPr marL="457200" indent="-457200" algn="just">
              <a:buFont typeface="Arial" panose="020B0604020202020204" pitchFamily="34" charset="0"/>
              <a:buChar char="•"/>
            </a:pPr>
            <a:r>
              <a:rPr lang="en-US" sz="2800" dirty="0"/>
              <a:t>Following the work of Ernest Rutherford and his colleagues in the early twentieth century, the picture of </a:t>
            </a:r>
            <a:r>
              <a:rPr lang="en-US" sz="2800" dirty="0" smtClean="0"/>
              <a:t>atoms consisting </a:t>
            </a:r>
            <a:r>
              <a:rPr lang="en-US" sz="2800" dirty="0"/>
              <a:t>of tiny dense nuclei surrounded by lighter and even tinier </a:t>
            </a:r>
            <a:r>
              <a:rPr lang="en-US" sz="2800" dirty="0" smtClean="0"/>
              <a:t>electrons, </a:t>
            </a:r>
            <a:r>
              <a:rPr lang="en-US" sz="2800" dirty="0"/>
              <a:t>continually moving about the </a:t>
            </a:r>
            <a:r>
              <a:rPr lang="en-US" sz="2800" dirty="0" smtClean="0"/>
              <a:t>nucleus, was </a:t>
            </a:r>
            <a:r>
              <a:rPr lang="en-US" sz="2800" dirty="0"/>
              <a:t>well established. </a:t>
            </a:r>
            <a:endParaRPr lang="en-US" sz="2800" dirty="0" smtClean="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r>
              <a:rPr lang="en-US" sz="2800" dirty="0" smtClean="0"/>
              <a:t>This </a:t>
            </a:r>
            <a:r>
              <a:rPr lang="en-US" sz="2800" dirty="0"/>
              <a:t>picture was called the planetary model, since it pictured the atom as a miniature “</a:t>
            </a:r>
            <a:r>
              <a:rPr lang="en-US" sz="2800" dirty="0" smtClean="0"/>
              <a:t>solar system”, </a:t>
            </a:r>
            <a:r>
              <a:rPr lang="en-US" sz="2800" dirty="0"/>
              <a:t>with the electrons orbiting the </a:t>
            </a:r>
            <a:r>
              <a:rPr lang="en-US" sz="2800" dirty="0" smtClean="0"/>
              <a:t>nucleus, </a:t>
            </a:r>
            <a:r>
              <a:rPr lang="en-US" sz="2800" dirty="0"/>
              <a:t>like planets orbiting the sun.</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10719" y="346606"/>
            <a:ext cx="1226434" cy="833592"/>
          </a:xfrm>
          <a:prstGeom prst="rect">
            <a:avLst/>
          </a:prstGeom>
        </p:spPr>
      </p:pic>
    </p:spTree>
    <p:extLst>
      <p:ext uri="{BB962C8B-B14F-4D97-AF65-F5344CB8AC3E}">
        <p14:creationId xmlns:p14="http://schemas.microsoft.com/office/powerpoint/2010/main" val="9997518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4249"/>
            <a:ext cx="3075296" cy="639415"/>
          </a:xfrm>
        </p:spPr>
        <p:txBody>
          <a:bodyPr>
            <a:noAutofit/>
          </a:bodyPr>
          <a:lstStyle/>
          <a:p>
            <a:r>
              <a:rPr lang="en-US" sz="3200" b="1" dirty="0" err="1">
                <a:solidFill>
                  <a:srgbClr val="000090"/>
                </a:solidFill>
                <a:latin typeface="Arial" pitchFamily="-110" charset="0"/>
              </a:rPr>
              <a:t>bohr</a:t>
            </a:r>
            <a:r>
              <a:rPr lang="en-US" sz="3200" b="1" dirty="0">
                <a:solidFill>
                  <a:srgbClr val="000090"/>
                </a:solidFill>
                <a:latin typeface="Arial" pitchFamily="-110" charset="0"/>
              </a:rPr>
              <a:t> model</a:t>
            </a:r>
            <a:endParaRPr lang="en-US" sz="3200" dirty="0"/>
          </a:p>
        </p:txBody>
      </p:sp>
      <p:sp>
        <p:nvSpPr>
          <p:cNvPr id="3" name="Content Placeholder 2"/>
          <p:cNvSpPr>
            <a:spLocks noGrp="1"/>
          </p:cNvSpPr>
          <p:nvPr>
            <p:ph idx="1"/>
          </p:nvPr>
        </p:nvSpPr>
        <p:spPr>
          <a:xfrm>
            <a:off x="609599" y="1752601"/>
            <a:ext cx="10997381" cy="4648199"/>
          </a:xfrm>
        </p:spPr>
        <p:txBody>
          <a:bodyPr>
            <a:noAutofit/>
          </a:bodyPr>
          <a:lstStyle/>
          <a:p>
            <a:pPr marL="342900" indent="-342900" algn="just">
              <a:buClrTx/>
              <a:buFont typeface="Arial" panose="020B0604020202020204" pitchFamily="34" charset="0"/>
              <a:buChar char="•"/>
            </a:pPr>
            <a:r>
              <a:rPr lang="en-US" sz="3200" dirty="0"/>
              <a:t>The simplest atom is hydrogen</a:t>
            </a:r>
            <a:r>
              <a:rPr lang="en-US" sz="3200" dirty="0" smtClean="0"/>
              <a:t>, consisting </a:t>
            </a:r>
            <a:r>
              <a:rPr lang="en-US" sz="3200" dirty="0"/>
              <a:t>of a single </a:t>
            </a:r>
            <a:r>
              <a:rPr lang="en-US" sz="3200" dirty="0" smtClean="0"/>
              <a:t>proton, </a:t>
            </a:r>
            <a:r>
              <a:rPr lang="en-US" sz="3200" dirty="0"/>
              <a:t>as the nucleus about which a single electron moves. </a:t>
            </a:r>
            <a:endParaRPr lang="ka-GE" sz="3200" dirty="0" smtClean="0"/>
          </a:p>
          <a:p>
            <a:pPr algn="just">
              <a:buClrTx/>
            </a:pPr>
            <a:endParaRPr lang="en-US" sz="3200" dirty="0" smtClean="0"/>
          </a:p>
          <a:p>
            <a:pPr marL="342900" indent="-342900" algn="just">
              <a:buClrTx/>
              <a:buFont typeface="Arial" panose="020B0604020202020204" pitchFamily="34" charset="0"/>
              <a:buChar char="•"/>
            </a:pPr>
            <a:r>
              <a:rPr lang="en-US" sz="3200" dirty="0" smtClean="0"/>
              <a:t>The </a:t>
            </a:r>
            <a:r>
              <a:rPr lang="en-US" sz="3200" dirty="0"/>
              <a:t>electrostatic force attracting </a:t>
            </a:r>
            <a:r>
              <a:rPr lang="en-US" sz="3200" dirty="0" smtClean="0"/>
              <a:t>the electron </a:t>
            </a:r>
            <a:r>
              <a:rPr lang="en-US" sz="3200" dirty="0"/>
              <a:t>to the </a:t>
            </a:r>
            <a:r>
              <a:rPr lang="en-US" sz="3200" dirty="0" smtClean="0"/>
              <a:t>proton, </a:t>
            </a:r>
            <a:r>
              <a:rPr lang="en-US" sz="3200" dirty="0"/>
              <a:t>depends only on the distance between the two particles. </a:t>
            </a:r>
            <a:endParaRPr lang="en-US" sz="3200" dirty="0" smtClean="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10719" y="720549"/>
            <a:ext cx="1226434" cy="833592"/>
          </a:xfrm>
          <a:prstGeom prst="rect">
            <a:avLst/>
          </a:prstGeom>
        </p:spPr>
      </p:pic>
    </p:spTree>
    <p:extLst>
      <p:ext uri="{BB962C8B-B14F-4D97-AF65-F5344CB8AC3E}">
        <p14:creationId xmlns:p14="http://schemas.microsoft.com/office/powerpoint/2010/main" val="1704971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2452" y="598411"/>
            <a:ext cx="6681019" cy="508000"/>
          </a:xfrm>
        </p:spPr>
        <p:txBody>
          <a:bodyPr>
            <a:noAutofit/>
          </a:bodyPr>
          <a:lstStyle/>
          <a:p>
            <a:pPr eaLnBrk="1" hangingPunct="1"/>
            <a:r>
              <a:rPr lang="en-US" sz="3200" b="1" dirty="0">
                <a:solidFill>
                  <a:srgbClr val="000090"/>
                </a:solidFill>
                <a:latin typeface="Arial" pitchFamily="-110" charset="0"/>
              </a:rPr>
              <a:t>6.1 electromagnetic energy</a:t>
            </a:r>
          </a:p>
        </p:txBody>
      </p:sp>
      <p:sp>
        <p:nvSpPr>
          <p:cNvPr id="22530" name="Rectangle 3"/>
          <p:cNvSpPr>
            <a:spLocks noGrp="1" noChangeArrowheads="1"/>
          </p:cNvSpPr>
          <p:nvPr>
            <p:ph idx="1"/>
          </p:nvPr>
        </p:nvSpPr>
        <p:spPr>
          <a:xfrm>
            <a:off x="442452" y="1473964"/>
            <a:ext cx="11673127" cy="4894258"/>
          </a:xfrm>
        </p:spPr>
        <p:txBody>
          <a:bodyPr>
            <a:normAutofit/>
          </a:bodyPr>
          <a:lstStyle/>
          <a:p>
            <a:pPr>
              <a:buClrTx/>
              <a:buFont typeface="Arial"/>
              <a:buChar char="•"/>
            </a:pPr>
            <a:r>
              <a:rPr lang="en-US" sz="2400" dirty="0" smtClean="0"/>
              <a:t> </a:t>
            </a:r>
            <a:r>
              <a:rPr lang="en-US" sz="2400" dirty="0"/>
              <a:t>The nature of light has been a subject of inquiry since antiquity. </a:t>
            </a:r>
          </a:p>
          <a:p>
            <a:pPr>
              <a:buClrTx/>
              <a:buFont typeface="Arial"/>
              <a:buChar char="•"/>
            </a:pPr>
            <a:endParaRPr lang="en-US" sz="2400" dirty="0"/>
          </a:p>
          <a:p>
            <a:pPr>
              <a:buClrTx/>
              <a:buFont typeface="Arial"/>
              <a:buChar char="•"/>
            </a:pPr>
            <a:r>
              <a:rPr lang="en-US" sz="2400" b="1" dirty="0"/>
              <a:t> In the seventeenth century, Isaac </a:t>
            </a:r>
            <a:r>
              <a:rPr lang="en-US" sz="2400" b="1" dirty="0" smtClean="0"/>
              <a:t>Newton</a:t>
            </a:r>
            <a:r>
              <a:rPr lang="ka-GE" sz="2400" b="1" dirty="0" smtClean="0"/>
              <a:t> </a:t>
            </a:r>
            <a:r>
              <a:rPr lang="en-US" sz="2400" dirty="0" smtClean="0"/>
              <a:t>performed</a:t>
            </a:r>
            <a:r>
              <a:rPr lang="en-US" sz="2400" dirty="0"/>
              <a:t> </a:t>
            </a:r>
            <a:r>
              <a:rPr lang="en-US" sz="2400" dirty="0" smtClean="0"/>
              <a:t>experiments, </a:t>
            </a:r>
            <a:r>
              <a:rPr lang="en-US" sz="2400" dirty="0"/>
              <a:t>with lenses and prisms and was able to demonstrate that </a:t>
            </a:r>
            <a:r>
              <a:rPr lang="ka-GE" sz="2400" dirty="0" smtClean="0"/>
              <a:t>:</a:t>
            </a:r>
            <a:endParaRPr lang="en-US" sz="2400" dirty="0"/>
          </a:p>
          <a:p>
            <a:pPr>
              <a:buClrTx/>
            </a:pPr>
            <a:r>
              <a:rPr lang="en-US" sz="2400" b="1" dirty="0" smtClean="0"/>
              <a:t> </a:t>
            </a:r>
            <a:r>
              <a:rPr lang="en-US" sz="2400" b="1" i="1" dirty="0" smtClean="0">
                <a:solidFill>
                  <a:srgbClr val="000090"/>
                </a:solidFill>
              </a:rPr>
              <a:t>White </a:t>
            </a:r>
            <a:r>
              <a:rPr lang="en-US" sz="2400" b="1" i="1" dirty="0">
                <a:solidFill>
                  <a:srgbClr val="000090"/>
                </a:solidFill>
              </a:rPr>
              <a:t>light consists of the individual colors of the rainbow combined together. </a:t>
            </a:r>
            <a:endParaRPr lang="ka-GE" sz="2400" b="1" i="1" dirty="0" smtClean="0">
              <a:solidFill>
                <a:srgbClr val="000090"/>
              </a:solidFill>
            </a:endParaRPr>
          </a:p>
          <a:p>
            <a:pPr algn="just"/>
            <a:r>
              <a:rPr lang="en-US" sz="2600" dirty="0"/>
              <a:t>Newton explained his optics findings in terms of a "corpuscular" view of light</a:t>
            </a:r>
            <a:r>
              <a:rPr lang="en-US" sz="2600" dirty="0" smtClean="0"/>
              <a:t>,</a:t>
            </a:r>
            <a:r>
              <a:rPr lang="ka-GE" sz="2600" dirty="0" smtClean="0"/>
              <a:t> </a:t>
            </a:r>
            <a:r>
              <a:rPr lang="en-US" sz="2600" dirty="0" smtClean="0"/>
              <a:t>in which</a:t>
            </a:r>
            <a:r>
              <a:rPr lang="ka-GE" sz="2600" dirty="0"/>
              <a:t>:</a:t>
            </a:r>
            <a:r>
              <a:rPr lang="en-US" sz="2600" dirty="0" smtClean="0"/>
              <a:t> </a:t>
            </a:r>
            <a:endParaRPr lang="ka-GE" sz="2600" dirty="0" smtClean="0"/>
          </a:p>
          <a:p>
            <a:pPr algn="just"/>
            <a:r>
              <a:rPr lang="en-US" sz="2400" b="1" i="1" dirty="0" smtClean="0">
                <a:solidFill>
                  <a:srgbClr val="000090"/>
                </a:solidFill>
              </a:rPr>
              <a:t>Light </a:t>
            </a:r>
            <a:r>
              <a:rPr lang="en-US" sz="2400" b="1" i="1" dirty="0">
                <a:solidFill>
                  <a:srgbClr val="000090"/>
                </a:solidFill>
              </a:rPr>
              <a:t>was composed of streams of extremely tiny </a:t>
            </a:r>
            <a:r>
              <a:rPr lang="en-US" sz="2400" b="1" i="1" dirty="0" smtClean="0">
                <a:solidFill>
                  <a:srgbClr val="000090"/>
                </a:solidFill>
              </a:rPr>
              <a:t>particles,</a:t>
            </a:r>
            <a:r>
              <a:rPr lang="en-US" sz="2400" dirty="0" smtClean="0"/>
              <a:t> </a:t>
            </a:r>
            <a:r>
              <a:rPr lang="en-US" sz="2400" dirty="0"/>
              <a:t>travelling at high </a:t>
            </a:r>
            <a:r>
              <a:rPr lang="en-US" sz="2400" dirty="0" smtClean="0"/>
              <a:t>speeds, </a:t>
            </a:r>
            <a:r>
              <a:rPr lang="en-US" sz="2400" dirty="0"/>
              <a:t>according to Newton's laws of motion. </a:t>
            </a:r>
            <a:endParaRPr lang="en-US" sz="2200" dirty="0">
              <a:cs typeface="MS PGothic" pitchFamily="34" charset="-128"/>
            </a:endParaRPr>
          </a:p>
          <a:p>
            <a:pPr>
              <a:buClrTx/>
            </a:pPr>
            <a:endParaRPr lang="en-US" sz="2400" dirty="0">
              <a:solidFill>
                <a:srgbClr val="000000"/>
              </a:solidFill>
              <a:cs typeface="MS PGothic" pitchFamily="34" charset="-128"/>
            </a:endParaRPr>
          </a:p>
          <a:p>
            <a:pPr>
              <a:buClrTx/>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60849" y="285353"/>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8489"/>
            <a:ext cx="2351964" cy="650861"/>
          </a:xfrm>
        </p:spPr>
        <p:txBody>
          <a:bodyPr/>
          <a:lstStyle/>
          <a:p>
            <a:r>
              <a:rPr lang="en-US" b="1" dirty="0" err="1">
                <a:solidFill>
                  <a:srgbClr val="000090"/>
                </a:solidFill>
                <a:latin typeface="Arial" pitchFamily="-110" charset="0"/>
              </a:rPr>
              <a:t>bohr</a:t>
            </a:r>
            <a:r>
              <a:rPr lang="en-US" b="1" dirty="0">
                <a:solidFill>
                  <a:srgbClr val="000090"/>
                </a:solidFill>
                <a:latin typeface="Arial" pitchFamily="-110" charset="0"/>
              </a:rPr>
              <a:t> model</a:t>
            </a:r>
            <a:endParaRPr lang="en-US" dirty="0"/>
          </a:p>
        </p:txBody>
      </p:sp>
      <p:sp>
        <p:nvSpPr>
          <p:cNvPr id="3" name="Content Placeholder 2"/>
          <p:cNvSpPr>
            <a:spLocks noGrp="1"/>
          </p:cNvSpPr>
          <p:nvPr>
            <p:ph idx="1"/>
          </p:nvPr>
        </p:nvSpPr>
        <p:spPr>
          <a:xfrm>
            <a:off x="609599" y="1438703"/>
            <a:ext cx="11113827" cy="4373563"/>
          </a:xfrm>
        </p:spPr>
        <p:txBody>
          <a:bodyPr/>
          <a:lstStyle/>
          <a:p>
            <a:pPr marL="342900" indent="-342900" algn="just">
              <a:buClrTx/>
              <a:buFont typeface="Arial" panose="020B0604020202020204" pitchFamily="34" charset="0"/>
              <a:buChar char="•"/>
            </a:pPr>
            <a:r>
              <a:rPr lang="en-US" sz="2800" dirty="0"/>
              <a:t>This classical mechanics description of the atom is incomplete, however, since an electron moving in an elliptical orbit, would be accelerating (by changing direction) and, according to classical electromagnetism, it should continuously emit electromagnetic radiation. </a:t>
            </a:r>
            <a:endParaRPr lang="ka-GE" sz="2800" dirty="0" smtClean="0"/>
          </a:p>
          <a:p>
            <a:pPr marL="342900" indent="-342900" algn="just">
              <a:buClrTx/>
              <a:buFont typeface="Arial" panose="020B0604020202020204" pitchFamily="34" charset="0"/>
              <a:buChar char="•"/>
            </a:pPr>
            <a:endParaRPr lang="en-US" sz="2800" dirty="0"/>
          </a:p>
          <a:p>
            <a:pPr marL="342900" indent="-342900" algn="just">
              <a:buClrTx/>
              <a:buFont typeface="Arial" panose="020B0604020202020204" pitchFamily="34" charset="0"/>
              <a:buChar char="•"/>
            </a:pPr>
            <a:r>
              <a:rPr lang="en-US" sz="2800" dirty="0"/>
              <a:t>This loss in orbital energy, should result in the electron’s orbit getting continually smaller until, it spirals into the nucleus, implying that atoms are inherently unstable.</a:t>
            </a:r>
          </a:p>
          <a:p>
            <a:endParaRPr lang="en-US"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19901" y="277123"/>
            <a:ext cx="1226434" cy="833592"/>
          </a:xfrm>
          <a:prstGeom prst="rect">
            <a:avLst/>
          </a:prstGeom>
        </p:spPr>
      </p:pic>
    </p:spTree>
    <p:extLst>
      <p:ext uri="{BB962C8B-B14F-4D97-AF65-F5344CB8AC3E}">
        <p14:creationId xmlns:p14="http://schemas.microsoft.com/office/powerpoint/2010/main" val="42040503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27316" y="877929"/>
            <a:ext cx="3720220" cy="508000"/>
          </a:xfrm>
        </p:spPr>
        <p:txBody>
          <a:bodyPr>
            <a:noAutofit/>
          </a:bodyPr>
          <a:lstStyle/>
          <a:p>
            <a:pPr eaLnBrk="1" hangingPunct="1"/>
            <a:r>
              <a:rPr lang="en-US" sz="3200" b="1" dirty="0" err="1" smtClean="0">
                <a:solidFill>
                  <a:srgbClr val="000090"/>
                </a:solidFill>
                <a:latin typeface="Arial" pitchFamily="-110" charset="0"/>
              </a:rPr>
              <a:t>bohr</a:t>
            </a:r>
            <a:r>
              <a:rPr lang="en-US" sz="3200" b="1" dirty="0" smtClean="0">
                <a:solidFill>
                  <a:srgbClr val="000090"/>
                </a:solidFill>
                <a:latin typeface="Arial" pitchFamily="-110" charset="0"/>
              </a:rPr>
              <a:t> </a:t>
            </a:r>
            <a:r>
              <a:rPr lang="en-US" sz="3200" b="1" dirty="0">
                <a:solidFill>
                  <a:srgbClr val="000090"/>
                </a:solidFill>
                <a:latin typeface="Arial" pitchFamily="-110" charset="0"/>
              </a:rPr>
              <a:t>model</a:t>
            </a:r>
          </a:p>
        </p:txBody>
      </p:sp>
      <p:sp>
        <p:nvSpPr>
          <p:cNvPr id="22530" name="Rectangle 3"/>
          <p:cNvSpPr>
            <a:spLocks noGrp="1" noChangeArrowheads="1"/>
          </p:cNvSpPr>
          <p:nvPr>
            <p:ph idx="1"/>
          </p:nvPr>
        </p:nvSpPr>
        <p:spPr>
          <a:xfrm>
            <a:off x="353962" y="1801510"/>
            <a:ext cx="11444748" cy="3419419"/>
          </a:xfrm>
        </p:spPr>
        <p:txBody>
          <a:bodyPr>
            <a:normAutofit/>
          </a:bodyPr>
          <a:lstStyle/>
          <a:p>
            <a:pPr>
              <a:buClr>
                <a:schemeClr val="tx1"/>
              </a:buClr>
              <a:buFont typeface="Arial"/>
              <a:buChar char="•"/>
            </a:pPr>
            <a:endParaRPr lang="en-US" sz="2400" b="1" dirty="0">
              <a:latin typeface="Arial" pitchFamily="-110" charset="0"/>
            </a:endParaRPr>
          </a:p>
          <a:p>
            <a:pPr>
              <a:buClr>
                <a:schemeClr val="tx1"/>
              </a:buClr>
              <a:buFont typeface="Arial"/>
              <a:buChar char="•"/>
            </a:pPr>
            <a:r>
              <a:rPr lang="en-US" sz="2400" dirty="0"/>
              <a:t> </a:t>
            </a:r>
            <a:r>
              <a:rPr lang="en-US" sz="2800" dirty="0"/>
              <a:t>The emission spectra for </a:t>
            </a:r>
            <a:r>
              <a:rPr lang="en-US" sz="2800" dirty="0" smtClean="0"/>
              <a:t>hydrogen, </a:t>
            </a:r>
            <a:r>
              <a:rPr lang="en-US" sz="2800" dirty="0"/>
              <a:t>was eventually explained by</a:t>
            </a:r>
            <a:r>
              <a:rPr lang="en-US" sz="2800" b="1" i="1" dirty="0">
                <a:solidFill>
                  <a:srgbClr val="000090"/>
                </a:solidFill>
              </a:rPr>
              <a:t> </a:t>
            </a:r>
            <a:r>
              <a:rPr lang="en-US" sz="2800" b="1" i="1" dirty="0" err="1">
                <a:solidFill>
                  <a:srgbClr val="000090"/>
                </a:solidFill>
              </a:rPr>
              <a:t>Neils</a:t>
            </a:r>
            <a:r>
              <a:rPr lang="en-US" sz="2800" b="1" i="1" dirty="0">
                <a:solidFill>
                  <a:srgbClr val="000090"/>
                </a:solidFill>
              </a:rPr>
              <a:t> Bohr in 1913.</a:t>
            </a:r>
          </a:p>
          <a:p>
            <a:pPr>
              <a:buClr>
                <a:schemeClr val="tx1"/>
              </a:buClr>
            </a:pPr>
            <a:endParaRPr lang="en-US" sz="2800" b="1" i="1" dirty="0">
              <a:solidFill>
                <a:srgbClr val="000090"/>
              </a:solidFill>
            </a:endParaRPr>
          </a:p>
          <a:p>
            <a:pPr>
              <a:buClr>
                <a:schemeClr val="tx1"/>
              </a:buClr>
              <a:buFont typeface="Arial"/>
              <a:buChar char="•"/>
            </a:pPr>
            <a:r>
              <a:rPr lang="en-US" sz="2800" b="1" i="1" dirty="0">
                <a:solidFill>
                  <a:srgbClr val="000090"/>
                </a:solidFill>
              </a:rPr>
              <a:t> </a:t>
            </a:r>
            <a:r>
              <a:rPr lang="en-US" sz="2800" dirty="0"/>
              <a:t>Bohr’s work convinced </a:t>
            </a:r>
            <a:r>
              <a:rPr lang="en-US" sz="2800" dirty="0" smtClean="0"/>
              <a:t>scientists, </a:t>
            </a:r>
            <a:r>
              <a:rPr lang="en-US" sz="2800" dirty="0"/>
              <a:t>to abandon classical physics and spurred the development of modern </a:t>
            </a:r>
            <a:r>
              <a:rPr lang="en-US" sz="2800" b="1" i="1" dirty="0">
                <a:solidFill>
                  <a:srgbClr val="000090"/>
                </a:solidFill>
              </a:rPr>
              <a:t>quantum mechanics.</a:t>
            </a:r>
          </a:p>
          <a:p>
            <a:pPr>
              <a:buClr>
                <a:schemeClr val="tx1"/>
              </a:buClr>
              <a:buFont typeface="Arial"/>
              <a:buChar char="•"/>
            </a:pPr>
            <a:endParaRPr lang="en-US" sz="2400" dirty="0">
              <a:solidFill>
                <a:srgbClr val="000000"/>
              </a:solidFill>
              <a:cs typeface="MS PGothic" pitchFamily="34" charset="-128"/>
            </a:endParaRPr>
          </a:p>
          <a:p>
            <a:pPr>
              <a:buClr>
                <a:schemeClr val="tx1"/>
              </a:buClr>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64475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41884" y="352335"/>
            <a:ext cx="6553200" cy="508000"/>
          </a:xfrm>
        </p:spPr>
        <p:txBody>
          <a:bodyPr>
            <a:noAutofit/>
          </a:bodyPr>
          <a:lstStyle/>
          <a:p>
            <a:pPr eaLnBrk="1" hangingPunct="1"/>
            <a:r>
              <a:rPr lang="en-US" sz="3200" b="1" dirty="0">
                <a:solidFill>
                  <a:srgbClr val="000090"/>
                </a:solidFill>
                <a:latin typeface="Arial" pitchFamily="-110" charset="0"/>
              </a:rPr>
              <a:t>atomic model prior to </a:t>
            </a:r>
            <a:r>
              <a:rPr lang="en-US" sz="3200" b="1" dirty="0" err="1">
                <a:solidFill>
                  <a:srgbClr val="000090"/>
                </a:solidFill>
                <a:latin typeface="Arial" pitchFamily="-110" charset="0"/>
              </a:rPr>
              <a:t>bohr</a:t>
            </a:r>
            <a:endParaRPr lang="en-US" sz="3200" b="1" dirty="0">
              <a:solidFill>
                <a:srgbClr val="000090"/>
              </a:solidFill>
              <a:latin typeface="Arial" pitchFamily="-110" charset="0"/>
            </a:endParaRPr>
          </a:p>
        </p:txBody>
      </p:sp>
      <p:sp>
        <p:nvSpPr>
          <p:cNvPr id="22530" name="Rectangle 3"/>
          <p:cNvSpPr>
            <a:spLocks noGrp="1" noChangeArrowheads="1"/>
          </p:cNvSpPr>
          <p:nvPr>
            <p:ph idx="1"/>
          </p:nvPr>
        </p:nvSpPr>
        <p:spPr>
          <a:xfrm>
            <a:off x="737419" y="1801510"/>
            <a:ext cx="10869561" cy="4451806"/>
          </a:xfrm>
        </p:spPr>
        <p:txBody>
          <a:bodyPr>
            <a:normAutofit/>
          </a:bodyPr>
          <a:lstStyle/>
          <a:p>
            <a:pPr>
              <a:buClr>
                <a:schemeClr val="tx1"/>
              </a:buClr>
              <a:buFont typeface="Arial"/>
              <a:buChar char="•"/>
            </a:pPr>
            <a:endParaRPr lang="en-US" sz="2400" b="1" dirty="0">
              <a:latin typeface="Arial" pitchFamily="-110" charset="0"/>
            </a:endParaRPr>
          </a:p>
          <a:p>
            <a:pPr algn="just">
              <a:buClr>
                <a:schemeClr val="tx1"/>
              </a:buClr>
            </a:pPr>
            <a:endParaRPr lang="en-US" sz="2400" dirty="0"/>
          </a:p>
          <a:p>
            <a:pPr algn="just">
              <a:buClr>
                <a:schemeClr val="tx1"/>
              </a:buClr>
              <a:buFont typeface="Arial"/>
              <a:buChar char="•"/>
            </a:pPr>
            <a:r>
              <a:rPr lang="en-US" sz="3200" dirty="0"/>
              <a:t> </a:t>
            </a:r>
            <a:r>
              <a:rPr lang="en-US" sz="3200" b="1" i="1" dirty="0" err="1">
                <a:solidFill>
                  <a:srgbClr val="FF0000"/>
                </a:solidFill>
              </a:rPr>
              <a:t>Neils</a:t>
            </a:r>
            <a:r>
              <a:rPr lang="en-US" sz="3200" b="1" i="1" dirty="0">
                <a:solidFill>
                  <a:srgbClr val="FF0000"/>
                </a:solidFill>
              </a:rPr>
              <a:t> Bohr </a:t>
            </a:r>
            <a:r>
              <a:rPr lang="en-US" sz="3200" dirty="0"/>
              <a:t>attempted to resolve the atomic paradox by ignoring classical electromagnetism’s </a:t>
            </a:r>
            <a:r>
              <a:rPr lang="en-US" sz="3200" dirty="0" smtClean="0"/>
              <a:t>prediction, </a:t>
            </a:r>
            <a:r>
              <a:rPr lang="en-US" sz="3200" dirty="0"/>
              <a:t>that the orbiting electron in </a:t>
            </a:r>
            <a:r>
              <a:rPr lang="en-US" sz="3200" dirty="0" smtClean="0"/>
              <a:t>hydrogen, </a:t>
            </a:r>
            <a:r>
              <a:rPr lang="en-US" sz="3200" dirty="0"/>
              <a:t>would continuously emit light.</a:t>
            </a:r>
          </a:p>
          <a:p>
            <a:pPr>
              <a:buClr>
                <a:schemeClr val="tx1"/>
              </a:buClr>
              <a:buFont typeface="Arial"/>
              <a:buChar char="•"/>
            </a:pPr>
            <a:endParaRPr lang="en-US" sz="2400" dirty="0">
              <a:solidFill>
                <a:srgbClr val="000000"/>
              </a:solidFill>
              <a:cs typeface="MS PGothic" pitchFamily="34" charset="-128"/>
            </a:endParaRPr>
          </a:p>
          <a:p>
            <a:pPr>
              <a:buClr>
                <a:schemeClr val="tx1"/>
              </a:buCl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88068" y="35233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83599" y="644755"/>
            <a:ext cx="2997549" cy="508000"/>
          </a:xfrm>
        </p:spPr>
        <p:txBody>
          <a:bodyPr>
            <a:noAutofit/>
          </a:bodyPr>
          <a:lstStyle/>
          <a:p>
            <a:pPr eaLnBrk="1" hangingPunct="1"/>
            <a:r>
              <a:rPr lang="en-US" sz="3200" b="1" dirty="0">
                <a:solidFill>
                  <a:srgbClr val="000090"/>
                </a:solidFill>
                <a:latin typeface="Arial" pitchFamily="-110" charset="0"/>
              </a:rPr>
              <a:t>Bohr Model</a:t>
            </a:r>
          </a:p>
        </p:txBody>
      </p:sp>
      <p:sp>
        <p:nvSpPr>
          <p:cNvPr id="22530" name="Rectangle 3"/>
          <p:cNvSpPr>
            <a:spLocks noGrp="1" noChangeArrowheads="1"/>
          </p:cNvSpPr>
          <p:nvPr>
            <p:ph idx="1"/>
          </p:nvPr>
        </p:nvSpPr>
        <p:spPr>
          <a:xfrm>
            <a:off x="313899" y="855687"/>
            <a:ext cx="11366823" cy="5412378"/>
          </a:xfrm>
        </p:spPr>
        <p:txBody>
          <a:bodyPr>
            <a:normAutofit/>
          </a:bodyPr>
          <a:lstStyle/>
          <a:p>
            <a:pPr>
              <a:buClr>
                <a:schemeClr val="tx1"/>
              </a:buClr>
              <a:buFont typeface="Arial"/>
              <a:buChar char="•"/>
            </a:pPr>
            <a:endParaRPr lang="en-US" sz="2400" b="1" dirty="0">
              <a:latin typeface="Arial" pitchFamily="-110" charset="0"/>
            </a:endParaRPr>
          </a:p>
          <a:p>
            <a:pPr algn="just">
              <a:buClr>
                <a:schemeClr val="tx1"/>
              </a:buClr>
              <a:buFont typeface="Arial"/>
              <a:buChar char="•"/>
            </a:pPr>
            <a:r>
              <a:rPr lang="en-US" sz="2400" dirty="0"/>
              <a:t> Bohr incorporated the following into the classical mechanics description of the atom. </a:t>
            </a:r>
          </a:p>
          <a:p>
            <a:pPr lvl="1" algn="just">
              <a:buClr>
                <a:schemeClr val="tx1"/>
              </a:buClr>
              <a:buFont typeface="Arial"/>
              <a:buChar char="•"/>
            </a:pPr>
            <a:r>
              <a:rPr lang="en-US" sz="2400" dirty="0"/>
              <a:t>Planck’s ideas of quantization.</a:t>
            </a:r>
          </a:p>
          <a:p>
            <a:pPr lvl="1" algn="just">
              <a:buClr>
                <a:schemeClr val="tx1"/>
              </a:buClr>
              <a:buFont typeface="Arial"/>
              <a:buChar char="•"/>
            </a:pPr>
            <a:r>
              <a:rPr lang="en-US" sz="2400" dirty="0"/>
              <a:t>Einstein’s </a:t>
            </a:r>
            <a:r>
              <a:rPr lang="en-US" sz="2400" dirty="0" smtClean="0"/>
              <a:t>finding, </a:t>
            </a:r>
            <a:r>
              <a:rPr lang="en-US" sz="2400" dirty="0"/>
              <a:t>that light consists of </a:t>
            </a:r>
            <a:r>
              <a:rPr lang="en-US" sz="2400" dirty="0" smtClean="0"/>
              <a:t>photons, </a:t>
            </a:r>
            <a:r>
              <a:rPr lang="en-US" sz="2400" dirty="0"/>
              <a:t>whose energy is proportional to their frequency.</a:t>
            </a:r>
          </a:p>
          <a:p>
            <a:pPr algn="just">
              <a:buClr>
                <a:schemeClr val="tx1"/>
              </a:buClr>
              <a:buFont typeface="Arial"/>
              <a:buChar char="•"/>
            </a:pPr>
            <a:endParaRPr lang="en-US" sz="2400" dirty="0">
              <a:solidFill>
                <a:srgbClr val="000000"/>
              </a:solidFill>
              <a:cs typeface="MS PGothic" pitchFamily="34" charset="-128"/>
            </a:endParaRPr>
          </a:p>
          <a:p>
            <a:pPr algn="just">
              <a:buClr>
                <a:schemeClr val="tx1"/>
              </a:buClr>
              <a:buFont typeface="Arial"/>
              <a:buChar char="•"/>
            </a:pPr>
            <a:r>
              <a:rPr lang="en-US" sz="2400" dirty="0">
                <a:solidFill>
                  <a:srgbClr val="000000"/>
                </a:solidFill>
                <a:cs typeface="MS PGothic" pitchFamily="34" charset="-128"/>
              </a:rPr>
              <a:t> </a:t>
            </a:r>
            <a:r>
              <a:rPr lang="en-US" sz="2400" dirty="0"/>
              <a:t>Bohr </a:t>
            </a:r>
            <a:r>
              <a:rPr lang="en-US" sz="2400" dirty="0" smtClean="0"/>
              <a:t>assumed, </a:t>
            </a:r>
            <a:r>
              <a:rPr lang="en-US" sz="2400" dirty="0"/>
              <a:t>that the electron orbiting the </a:t>
            </a:r>
            <a:r>
              <a:rPr lang="en-US" sz="2400" dirty="0" smtClean="0"/>
              <a:t>nucleus, </a:t>
            </a:r>
            <a:r>
              <a:rPr lang="en-US" sz="2400" dirty="0"/>
              <a:t>would not normally emit any radiation.</a:t>
            </a:r>
          </a:p>
          <a:p>
            <a:pPr algn="just">
              <a:buClr>
                <a:schemeClr val="tx1"/>
              </a:buClr>
              <a:buFont typeface="Arial"/>
              <a:buChar char="•"/>
            </a:pPr>
            <a:endParaRPr lang="en-US" sz="2400" dirty="0"/>
          </a:p>
          <a:p>
            <a:pPr algn="just">
              <a:buClr>
                <a:schemeClr val="tx1"/>
              </a:buClr>
              <a:buFont typeface="Arial"/>
              <a:buChar char="•"/>
            </a:pPr>
            <a:r>
              <a:rPr lang="en-US" sz="2400" dirty="0"/>
              <a:t> </a:t>
            </a:r>
            <a:r>
              <a:rPr lang="en-US" sz="2400" dirty="0" smtClean="0"/>
              <a:t>Rather, </a:t>
            </a:r>
            <a:r>
              <a:rPr lang="en-US" sz="2400" dirty="0"/>
              <a:t>the electron emits or absorbs a </a:t>
            </a:r>
            <a:r>
              <a:rPr lang="en-US" sz="2400" dirty="0" smtClean="0"/>
              <a:t>photon, </a:t>
            </a:r>
            <a:r>
              <a:rPr lang="en-US" sz="2400" dirty="0"/>
              <a:t>if it moved to a different orbit. </a:t>
            </a:r>
            <a:endParaRPr lang="en-US" sz="2400" dirty="0">
              <a:solidFill>
                <a:srgbClr val="000000"/>
              </a:solidFill>
              <a:cs typeface="MS PGothic" pitchFamily="34" charset="-128"/>
            </a:endParaRPr>
          </a:p>
          <a:p>
            <a:pPr algn="just">
              <a:buClr>
                <a:schemeClr val="tx1"/>
              </a:buClr>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54288" y="36258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35843" y="497097"/>
            <a:ext cx="3041794" cy="508000"/>
          </a:xfrm>
        </p:spPr>
        <p:txBody>
          <a:bodyPr>
            <a:noAutofit/>
          </a:bodyPr>
          <a:lstStyle/>
          <a:p>
            <a:pPr eaLnBrk="1" hangingPunct="1"/>
            <a:r>
              <a:rPr lang="en-US" sz="3200" b="1" dirty="0">
                <a:solidFill>
                  <a:srgbClr val="000090"/>
                </a:solidFill>
                <a:latin typeface="Arial" pitchFamily="-110" charset="0"/>
              </a:rPr>
              <a:t>Bohr Model</a:t>
            </a:r>
          </a:p>
        </p:txBody>
      </p:sp>
      <p:sp>
        <p:nvSpPr>
          <p:cNvPr id="22530" name="Rectangle 3"/>
          <p:cNvSpPr>
            <a:spLocks noGrp="1" noChangeArrowheads="1"/>
          </p:cNvSpPr>
          <p:nvPr>
            <p:ph idx="1"/>
          </p:nvPr>
        </p:nvSpPr>
        <p:spPr>
          <a:xfrm>
            <a:off x="722672" y="1421893"/>
            <a:ext cx="11112688" cy="5248219"/>
          </a:xfrm>
        </p:spPr>
        <p:txBody>
          <a:bodyPr>
            <a:normAutofit lnSpcReduction="10000"/>
          </a:bodyPr>
          <a:lstStyle/>
          <a:p>
            <a:pPr>
              <a:buClr>
                <a:schemeClr val="tx1"/>
              </a:buClr>
              <a:buFont typeface="Arial"/>
              <a:buChar char="•"/>
            </a:pPr>
            <a:endParaRPr lang="en-US" sz="2400" b="1" dirty="0">
              <a:latin typeface="Arial" pitchFamily="-110" charset="0"/>
            </a:endParaRPr>
          </a:p>
          <a:p>
            <a:pPr algn="just">
              <a:buClr>
                <a:schemeClr val="tx1"/>
              </a:buClr>
              <a:buFont typeface="Arial"/>
              <a:buChar char="•"/>
            </a:pPr>
            <a:r>
              <a:rPr lang="en-US" sz="2400" dirty="0"/>
              <a:t> The energy absorbed or </a:t>
            </a:r>
            <a:r>
              <a:rPr lang="en-US" sz="2400" dirty="0" smtClean="0"/>
              <a:t>emitted, </a:t>
            </a:r>
            <a:r>
              <a:rPr lang="en-US" sz="2400" dirty="0"/>
              <a:t>would reflect differences in the orbital </a:t>
            </a:r>
            <a:r>
              <a:rPr lang="en-US" sz="2400" dirty="0" smtClean="0"/>
              <a:t>energies, </a:t>
            </a:r>
            <a:r>
              <a:rPr lang="en-US" sz="2400" dirty="0"/>
              <a:t>according to this equation:</a:t>
            </a:r>
          </a:p>
          <a:p>
            <a:pPr algn="just">
              <a:buClr>
                <a:schemeClr val="tx1"/>
              </a:buClr>
              <a:buFont typeface="Arial"/>
              <a:buChar char="•"/>
            </a:pPr>
            <a:endParaRPr lang="en-US" sz="2400" dirty="0">
              <a:solidFill>
                <a:srgbClr val="000000"/>
              </a:solidFill>
              <a:cs typeface="MS PGothic" pitchFamily="34" charset="-128"/>
            </a:endParaRPr>
          </a:p>
          <a:p>
            <a:pPr algn="just">
              <a:buClr>
                <a:schemeClr val="tx1"/>
              </a:buClr>
              <a:buFont typeface="Arial"/>
              <a:buChar char="•"/>
            </a:pPr>
            <a:endParaRPr lang="en-US" sz="2400" dirty="0">
              <a:solidFill>
                <a:srgbClr val="000000"/>
              </a:solidFill>
              <a:cs typeface="MS PGothic" pitchFamily="34" charset="-128"/>
            </a:endParaRPr>
          </a:p>
          <a:p>
            <a:pPr algn="just">
              <a:buClr>
                <a:schemeClr val="tx1"/>
              </a:buClr>
              <a:buFont typeface="Arial"/>
              <a:buChar char="•"/>
            </a:pPr>
            <a:endParaRPr lang="en-US" sz="2400" dirty="0">
              <a:solidFill>
                <a:srgbClr val="000000"/>
              </a:solidFill>
              <a:cs typeface="MS PGothic" pitchFamily="34" charset="-128"/>
            </a:endParaRPr>
          </a:p>
          <a:p>
            <a:pPr algn="just">
              <a:buClr>
                <a:schemeClr val="tx1"/>
              </a:buClr>
              <a:buFont typeface="Arial"/>
              <a:buChar char="•"/>
            </a:pPr>
            <a:endParaRPr lang="en-US" sz="2400" dirty="0">
              <a:solidFill>
                <a:srgbClr val="000000"/>
              </a:solidFill>
              <a:cs typeface="MS PGothic" pitchFamily="34" charset="-128"/>
            </a:endParaRPr>
          </a:p>
          <a:p>
            <a:pPr algn="just">
              <a:buClr>
                <a:schemeClr val="tx1"/>
              </a:buClr>
              <a:buFont typeface="Arial"/>
              <a:buChar char="•"/>
            </a:pPr>
            <a:r>
              <a:rPr lang="en-US" sz="2400" i="1" dirty="0">
                <a:solidFill>
                  <a:srgbClr val="000000"/>
                </a:solidFill>
                <a:cs typeface="MS PGothic" pitchFamily="34" charset="-128"/>
              </a:rPr>
              <a:t> </a:t>
            </a:r>
            <a:r>
              <a:rPr lang="en-US" sz="2400" i="1" dirty="0" err="1"/>
              <a:t>E</a:t>
            </a:r>
            <a:r>
              <a:rPr lang="en-US" sz="2400" i="1" baseline="-25000" dirty="0" err="1"/>
              <a:t>i</a:t>
            </a:r>
            <a:r>
              <a:rPr lang="en-US" sz="2400" dirty="0"/>
              <a:t> and </a:t>
            </a:r>
            <a:r>
              <a:rPr lang="en-US" sz="2400" i="1" dirty="0" err="1"/>
              <a:t>E</a:t>
            </a:r>
            <a:r>
              <a:rPr lang="en-US" sz="2400" i="1" baseline="-25000" dirty="0" err="1"/>
              <a:t>f</a:t>
            </a:r>
            <a:r>
              <a:rPr lang="en-US" sz="2400" dirty="0"/>
              <a:t> are the initial and final orbital energies.</a:t>
            </a:r>
          </a:p>
          <a:p>
            <a:pPr algn="just">
              <a:buClr>
                <a:schemeClr val="tx1"/>
              </a:buClr>
              <a:buFont typeface="Arial"/>
              <a:buChar char="•"/>
            </a:pPr>
            <a:endParaRPr lang="en-US" sz="2400" dirty="0">
              <a:solidFill>
                <a:srgbClr val="000000"/>
              </a:solidFill>
              <a:cs typeface="MS PGothic" pitchFamily="34" charset="-128"/>
            </a:endParaRPr>
          </a:p>
          <a:p>
            <a:pPr algn="just">
              <a:buClr>
                <a:schemeClr val="tx1"/>
              </a:buClr>
              <a:buFont typeface="Arial"/>
              <a:buChar char="•"/>
            </a:pPr>
            <a:r>
              <a:rPr lang="en-US" sz="2400" dirty="0">
                <a:solidFill>
                  <a:srgbClr val="000000"/>
                </a:solidFill>
                <a:cs typeface="MS PGothic" pitchFamily="34" charset="-128"/>
              </a:rPr>
              <a:t> </a:t>
            </a:r>
            <a:r>
              <a:rPr lang="en-US" sz="2400" dirty="0"/>
              <a:t>Bohr assumed only discrete </a:t>
            </a:r>
            <a:r>
              <a:rPr lang="en-US" sz="2400" dirty="0" smtClean="0"/>
              <a:t>values, </a:t>
            </a:r>
            <a:r>
              <a:rPr lang="en-US" sz="2400" dirty="0"/>
              <a:t>for the energy difference (DE) were possible.  </a:t>
            </a:r>
            <a:endParaRPr lang="en-US" sz="2400" dirty="0">
              <a:solidFill>
                <a:srgbClr val="000000"/>
              </a:solidFill>
              <a:cs typeface="MS PGothic" pitchFamily="34" charset="-128"/>
            </a:endParaRPr>
          </a:p>
          <a:p>
            <a:pPr>
              <a:buClr>
                <a:schemeClr val="tx1"/>
              </a:buClr>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08926" y="588301"/>
            <a:ext cx="1226434" cy="833592"/>
          </a:xfrm>
          <a:prstGeom prst="rect">
            <a:avLst/>
          </a:prstGeom>
        </p:spPr>
      </p:pic>
      <p:graphicFrame>
        <p:nvGraphicFramePr>
          <p:cNvPr id="417794" name="Object 2"/>
          <p:cNvGraphicFramePr>
            <a:graphicFrameLocks noChangeAspect="1"/>
          </p:cNvGraphicFramePr>
          <p:nvPr/>
        </p:nvGraphicFramePr>
        <p:xfrm>
          <a:off x="3179484" y="2660242"/>
          <a:ext cx="5411694" cy="1193086"/>
        </p:xfrm>
        <a:graphic>
          <a:graphicData uri="http://schemas.openxmlformats.org/presentationml/2006/ole">
            <mc:AlternateContent xmlns:mc="http://schemas.openxmlformats.org/markup-compatibility/2006">
              <mc:Choice xmlns:v="urn:schemas-microsoft-com:vml" Requires="v">
                <p:oleObj spid="_x0000_s418106" name="Equation" r:id="rId4" imgW="1612900" imgH="355600" progId="Equation.3">
                  <p:embed/>
                </p:oleObj>
              </mc:Choice>
              <mc:Fallback>
                <p:oleObj name="Equation" r:id="rId4" imgW="1612900" imgH="3556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9484" y="2660242"/>
                        <a:ext cx="5411694" cy="119308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81277" y="807551"/>
            <a:ext cx="3012297" cy="508000"/>
          </a:xfrm>
        </p:spPr>
        <p:txBody>
          <a:bodyPr>
            <a:noAutofit/>
          </a:bodyPr>
          <a:lstStyle/>
          <a:p>
            <a:pPr eaLnBrk="1" hangingPunct="1"/>
            <a:r>
              <a:rPr lang="en-US" sz="3200" b="1" dirty="0">
                <a:solidFill>
                  <a:srgbClr val="000090"/>
                </a:solidFill>
                <a:latin typeface="Arial" pitchFamily="-110" charset="0"/>
              </a:rPr>
              <a:t>Bohr Model</a:t>
            </a:r>
          </a:p>
        </p:txBody>
      </p:sp>
      <p:sp>
        <p:nvSpPr>
          <p:cNvPr id="22530" name="Rectangle 3"/>
          <p:cNvSpPr>
            <a:spLocks noGrp="1" noChangeArrowheads="1"/>
          </p:cNvSpPr>
          <p:nvPr>
            <p:ph idx="1"/>
          </p:nvPr>
        </p:nvSpPr>
        <p:spPr>
          <a:xfrm>
            <a:off x="575188" y="1432800"/>
            <a:ext cx="11238270" cy="4850013"/>
          </a:xfrm>
        </p:spPr>
        <p:txBody>
          <a:bodyPr>
            <a:normAutofit/>
          </a:bodyPr>
          <a:lstStyle/>
          <a:p>
            <a:pPr>
              <a:buClr>
                <a:schemeClr val="tx1"/>
              </a:buClr>
              <a:buFont typeface="Arial"/>
              <a:buChar char="•"/>
            </a:pPr>
            <a:endParaRPr lang="en-US" sz="2400" b="1" dirty="0">
              <a:latin typeface="Arial" pitchFamily="-110" charset="0"/>
            </a:endParaRPr>
          </a:p>
          <a:p>
            <a:pPr>
              <a:buClr>
                <a:schemeClr val="tx1"/>
              </a:buClr>
              <a:buFont typeface="Arial"/>
              <a:buChar char="•"/>
            </a:pPr>
            <a:r>
              <a:rPr lang="en-US" sz="2400" dirty="0"/>
              <a:t> Bohr’s expression for the quantized energies:</a:t>
            </a:r>
          </a:p>
          <a:p>
            <a:pPr>
              <a:buClr>
                <a:schemeClr val="tx1"/>
              </a:buClr>
              <a:buFont typeface="Arial"/>
              <a:buChar char="•"/>
            </a:pPr>
            <a:endParaRPr lang="en-US" sz="2400" dirty="0">
              <a:solidFill>
                <a:srgbClr val="000000"/>
              </a:solidFill>
              <a:cs typeface="MS PGothic" pitchFamily="34" charset="-128"/>
            </a:endParaRPr>
          </a:p>
          <a:p>
            <a:pPr>
              <a:buClr>
                <a:schemeClr val="tx1"/>
              </a:buClr>
              <a:buFont typeface="Arial"/>
              <a:buChar char="•"/>
            </a:pPr>
            <a:endParaRPr lang="en-US" sz="2400" dirty="0">
              <a:solidFill>
                <a:srgbClr val="000000"/>
              </a:solidFill>
              <a:cs typeface="MS PGothic" pitchFamily="34" charset="-128"/>
            </a:endParaRPr>
          </a:p>
          <a:p>
            <a:pPr>
              <a:buClr>
                <a:schemeClr val="tx1"/>
              </a:buClr>
              <a:buFont typeface="Arial"/>
              <a:buChar char="•"/>
            </a:pPr>
            <a:endParaRPr lang="en-US" sz="2400" dirty="0">
              <a:solidFill>
                <a:srgbClr val="000000"/>
              </a:solidFill>
              <a:cs typeface="MS PGothic" pitchFamily="34" charset="-128"/>
            </a:endParaRPr>
          </a:p>
          <a:p>
            <a:pPr>
              <a:buClr>
                <a:schemeClr val="tx1"/>
              </a:buClr>
              <a:buFont typeface="Arial"/>
              <a:buChar char="•"/>
            </a:pPr>
            <a:endParaRPr lang="en-US" sz="2400" dirty="0">
              <a:solidFill>
                <a:srgbClr val="000000"/>
              </a:solidFill>
              <a:cs typeface="MS PGothic" pitchFamily="34" charset="-128"/>
            </a:endParaRPr>
          </a:p>
          <a:p>
            <a:pPr>
              <a:buClr>
                <a:schemeClr val="tx1"/>
              </a:buClr>
              <a:buFont typeface="Arial"/>
              <a:buChar char="•"/>
            </a:pPr>
            <a:r>
              <a:rPr lang="en-US" sz="2400" i="1" dirty="0">
                <a:solidFill>
                  <a:srgbClr val="000000"/>
                </a:solidFill>
                <a:cs typeface="MS PGothic" pitchFamily="34" charset="-128"/>
              </a:rPr>
              <a:t> </a:t>
            </a:r>
            <a:r>
              <a:rPr lang="en-US" sz="2400" i="1" dirty="0"/>
              <a:t>k</a:t>
            </a:r>
            <a:r>
              <a:rPr lang="en-US" sz="2400" dirty="0"/>
              <a:t> is a </a:t>
            </a:r>
            <a:r>
              <a:rPr lang="en-US" sz="2400" dirty="0" smtClean="0"/>
              <a:t>constant</a:t>
            </a:r>
            <a:r>
              <a:rPr lang="ka-GE" sz="2400" dirty="0" smtClean="0"/>
              <a:t>,</a:t>
            </a:r>
            <a:r>
              <a:rPr lang="en-US" sz="2400" dirty="0" smtClean="0"/>
              <a:t> </a:t>
            </a:r>
            <a:r>
              <a:rPr lang="en-US" sz="2400" dirty="0"/>
              <a:t>comprising fundamental </a:t>
            </a:r>
            <a:r>
              <a:rPr lang="en-US" sz="2400" dirty="0" smtClean="0"/>
              <a:t>constants, </a:t>
            </a:r>
            <a:r>
              <a:rPr lang="en-US" sz="2400" dirty="0"/>
              <a:t>such as the electron mass and charge and Planck’s constant</a:t>
            </a:r>
            <a:r>
              <a:rPr lang="en-US" sz="2400" dirty="0" smtClean="0"/>
              <a:t>.</a:t>
            </a: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87024" y="807551"/>
            <a:ext cx="1226434" cy="833592"/>
          </a:xfrm>
          <a:prstGeom prst="rect">
            <a:avLst/>
          </a:prstGeom>
        </p:spPr>
      </p:pic>
      <p:graphicFrame>
        <p:nvGraphicFramePr>
          <p:cNvPr id="417794" name="Object 2"/>
          <p:cNvGraphicFramePr>
            <a:graphicFrameLocks noChangeAspect="1"/>
          </p:cNvGraphicFramePr>
          <p:nvPr/>
        </p:nvGraphicFramePr>
        <p:xfrm>
          <a:off x="3116264" y="2541588"/>
          <a:ext cx="5540375" cy="1192212"/>
        </p:xfrm>
        <a:graphic>
          <a:graphicData uri="http://schemas.openxmlformats.org/presentationml/2006/ole">
            <mc:AlternateContent xmlns:mc="http://schemas.openxmlformats.org/markup-compatibility/2006">
              <mc:Choice xmlns:v="urn:schemas-microsoft-com:vml" Requires="v">
                <p:oleObj spid="_x0000_s419133" name="Equation" r:id="rId4" imgW="1651000" imgH="355600" progId="Equation.3">
                  <p:embed/>
                </p:oleObj>
              </mc:Choice>
              <mc:Fallback>
                <p:oleObj name="Equation" r:id="rId4" imgW="1651000" imgH="3556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6264" y="2541588"/>
                        <a:ext cx="5540375" cy="11922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AutoShape 256" descr="n_{1}"/>
          <p:cNvSpPr>
            <a:spLocks noChangeAspect="1" noChangeArrowheads="1"/>
          </p:cNvSpPr>
          <p:nvPr/>
        </p:nvSpPr>
        <p:spPr bwMode="auto">
          <a:xfrm>
            <a:off x="288925" y="-350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57" descr="n_{2}"/>
          <p:cNvSpPr>
            <a:spLocks noChangeAspect="1" noChangeArrowheads="1"/>
          </p:cNvSpPr>
          <p:nvPr/>
        </p:nvSpPr>
        <p:spPr bwMode="auto">
          <a:xfrm>
            <a:off x="288925" y="-619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2174" y="644755"/>
            <a:ext cx="6553200" cy="508000"/>
          </a:xfrm>
        </p:spPr>
        <p:txBody>
          <a:bodyPr>
            <a:noAutofit/>
          </a:bodyPr>
          <a:lstStyle/>
          <a:p>
            <a:pPr eaLnBrk="1" hangingPunct="1"/>
            <a:r>
              <a:rPr lang="en-US" sz="3200" b="1" dirty="0">
                <a:solidFill>
                  <a:srgbClr val="000090"/>
                </a:solidFill>
                <a:latin typeface="Arial" pitchFamily="-110" charset="0"/>
              </a:rPr>
              <a:t>Bohr Model</a:t>
            </a:r>
          </a:p>
        </p:txBody>
      </p:sp>
      <p:sp>
        <p:nvSpPr>
          <p:cNvPr id="22530" name="Rectangle 3"/>
          <p:cNvSpPr>
            <a:spLocks noGrp="1" noChangeArrowheads="1"/>
          </p:cNvSpPr>
          <p:nvPr>
            <p:ph idx="1"/>
          </p:nvPr>
        </p:nvSpPr>
        <p:spPr>
          <a:xfrm>
            <a:off x="737420" y="1005097"/>
            <a:ext cx="11454580" cy="5341112"/>
          </a:xfrm>
        </p:spPr>
        <p:txBody>
          <a:bodyPr>
            <a:normAutofit/>
          </a:bodyPr>
          <a:lstStyle/>
          <a:p>
            <a:pPr>
              <a:buClr>
                <a:schemeClr val="tx1"/>
              </a:buClr>
              <a:buFont typeface="Arial"/>
              <a:buChar char="•"/>
            </a:pPr>
            <a:r>
              <a:rPr lang="en-US" sz="2400" dirty="0" smtClean="0"/>
              <a:t> </a:t>
            </a:r>
            <a:r>
              <a:rPr lang="en-US" sz="2400" dirty="0"/>
              <a:t>Inserting the expression for the orbit energies into the equation for Δ</a:t>
            </a:r>
            <a:r>
              <a:rPr lang="en-US" sz="2400" i="1" dirty="0"/>
              <a:t>E</a:t>
            </a:r>
            <a:r>
              <a:rPr lang="en-US" sz="2400" dirty="0"/>
              <a:t> gives</a:t>
            </a:r>
          </a:p>
          <a:p>
            <a:pPr>
              <a:buClr>
                <a:schemeClr val="tx1"/>
              </a:buClr>
            </a:pPr>
            <a:endParaRPr lang="en-US" sz="2400" dirty="0"/>
          </a:p>
          <a:p>
            <a:pPr>
              <a:buClr>
                <a:schemeClr val="tx1"/>
              </a:buClr>
            </a:pPr>
            <a:endParaRPr lang="en-US" sz="2400" dirty="0">
              <a:solidFill>
                <a:srgbClr val="000000"/>
              </a:solidFill>
              <a:cs typeface="MS PGothic" pitchFamily="34" charset="-128"/>
            </a:endParaRPr>
          </a:p>
          <a:p>
            <a:pPr>
              <a:buClr>
                <a:schemeClr val="tx1"/>
              </a:buClr>
            </a:pPr>
            <a:endParaRPr lang="en-US" sz="2400" dirty="0">
              <a:solidFill>
                <a:srgbClr val="000000"/>
              </a:solidFill>
              <a:cs typeface="MS PGothic" pitchFamily="34" charset="-128"/>
            </a:endParaRPr>
          </a:p>
          <a:p>
            <a:pPr>
              <a:buClr>
                <a:schemeClr val="tx1"/>
              </a:buClr>
              <a:buFont typeface="Arial"/>
              <a:buChar char="•"/>
            </a:pPr>
            <a:r>
              <a:rPr lang="en-US" sz="2400" i="1" dirty="0">
                <a:solidFill>
                  <a:srgbClr val="000000"/>
                </a:solidFill>
                <a:cs typeface="MS PGothic" pitchFamily="34" charset="-128"/>
              </a:rPr>
              <a:t> </a:t>
            </a:r>
            <a:r>
              <a:rPr lang="en-US" sz="2400" i="1" dirty="0"/>
              <a:t>or</a:t>
            </a:r>
          </a:p>
          <a:p>
            <a:pPr>
              <a:buClr>
                <a:schemeClr val="tx1"/>
              </a:buClr>
              <a:buFont typeface="Arial"/>
              <a:buChar char="•"/>
            </a:pPr>
            <a:endParaRPr lang="en-US" sz="2400" i="1" dirty="0">
              <a:solidFill>
                <a:srgbClr val="000000"/>
              </a:solidFill>
              <a:cs typeface="MS PGothic" pitchFamily="34" charset="-128"/>
            </a:endParaRPr>
          </a:p>
          <a:p>
            <a:pPr>
              <a:buClr>
                <a:schemeClr val="tx1"/>
              </a:buClr>
              <a:buFont typeface="Arial"/>
              <a:buChar char="•"/>
            </a:pPr>
            <a:endParaRPr lang="en-US" sz="2400" i="1" dirty="0">
              <a:solidFill>
                <a:srgbClr val="000000"/>
              </a:solidFill>
              <a:cs typeface="MS PGothic" pitchFamily="34" charset="-128"/>
            </a:endParaRPr>
          </a:p>
          <a:p>
            <a:pPr>
              <a:buClr>
                <a:schemeClr val="tx1"/>
              </a:buClr>
              <a:buFont typeface="Arial"/>
              <a:buChar char="•"/>
            </a:pPr>
            <a:r>
              <a:rPr lang="en-US" sz="2400" i="1" dirty="0" smtClean="0">
                <a:solidFill>
                  <a:srgbClr val="000000"/>
                </a:solidFill>
                <a:cs typeface="MS PGothic" pitchFamily="34" charset="-128"/>
              </a:rPr>
              <a:t> </a:t>
            </a:r>
            <a:r>
              <a:rPr lang="en-US" sz="2400" dirty="0"/>
              <a:t>Which is identical to the Rydberg equation for </a:t>
            </a: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92533" y="171505"/>
            <a:ext cx="1226434" cy="833592"/>
          </a:xfrm>
          <a:prstGeom prst="rect">
            <a:avLst/>
          </a:prstGeom>
        </p:spPr>
      </p:pic>
      <p:graphicFrame>
        <p:nvGraphicFramePr>
          <p:cNvPr id="419843" name="Object 2"/>
          <p:cNvGraphicFramePr>
            <a:graphicFrameLocks noChangeAspect="1"/>
          </p:cNvGraphicFramePr>
          <p:nvPr>
            <p:extLst>
              <p:ext uri="{D42A27DB-BD31-4B8C-83A1-F6EECF244321}">
                <p14:modId xmlns:p14="http://schemas.microsoft.com/office/powerpoint/2010/main" val="317281096"/>
              </p:ext>
            </p:extLst>
          </p:nvPr>
        </p:nvGraphicFramePr>
        <p:xfrm>
          <a:off x="4034974" y="3251293"/>
          <a:ext cx="3200400" cy="1287463"/>
        </p:xfrm>
        <a:graphic>
          <a:graphicData uri="http://schemas.openxmlformats.org/presentationml/2006/ole">
            <mc:AlternateContent xmlns:mc="http://schemas.openxmlformats.org/markup-compatibility/2006">
              <mc:Choice xmlns:v="urn:schemas-microsoft-com:vml" Requires="v">
                <p:oleObj spid="_x0000_s420778" name="Equation" r:id="rId4" imgW="1104900" imgH="444500" progId="Equation.3">
                  <p:embed/>
                </p:oleObj>
              </mc:Choice>
              <mc:Fallback>
                <p:oleObj name="Equation" r:id="rId4" imgW="1104900" imgH="444500" progId="Equation.3">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4974" y="3251293"/>
                        <a:ext cx="3200400" cy="128746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19845" name="Object 2"/>
          <p:cNvGraphicFramePr>
            <a:graphicFrameLocks noChangeAspect="1"/>
          </p:cNvGraphicFramePr>
          <p:nvPr>
            <p:extLst>
              <p:ext uri="{D42A27DB-BD31-4B8C-83A1-F6EECF244321}">
                <p14:modId xmlns:p14="http://schemas.microsoft.com/office/powerpoint/2010/main" val="2669243379"/>
              </p:ext>
            </p:extLst>
          </p:nvPr>
        </p:nvGraphicFramePr>
        <p:xfrm>
          <a:off x="3780210" y="1519507"/>
          <a:ext cx="4154488" cy="1287463"/>
        </p:xfrm>
        <a:graphic>
          <a:graphicData uri="http://schemas.openxmlformats.org/presentationml/2006/ole">
            <mc:AlternateContent xmlns:mc="http://schemas.openxmlformats.org/markup-compatibility/2006">
              <mc:Choice xmlns:v="urn:schemas-microsoft-com:vml" Requires="v">
                <p:oleObj spid="_x0000_s420779" name="Equation" r:id="rId6" imgW="1435100" imgH="444500" progId="Equation.3">
                  <p:embed/>
                </p:oleObj>
              </mc:Choice>
              <mc:Fallback>
                <p:oleObj name="Equation" r:id="rId6" imgW="1435100" imgH="444500" progId="Equation.3">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0210" y="1519507"/>
                        <a:ext cx="4154488" cy="128746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19846" name="Object 2"/>
          <p:cNvGraphicFramePr>
            <a:graphicFrameLocks noChangeAspect="1"/>
          </p:cNvGraphicFramePr>
          <p:nvPr>
            <p:extLst>
              <p:ext uri="{D42A27DB-BD31-4B8C-83A1-F6EECF244321}">
                <p14:modId xmlns:p14="http://schemas.microsoft.com/office/powerpoint/2010/main" val="4046693965"/>
              </p:ext>
            </p:extLst>
          </p:nvPr>
        </p:nvGraphicFramePr>
        <p:xfrm>
          <a:off x="8453815" y="4538756"/>
          <a:ext cx="1259872" cy="820117"/>
        </p:xfrm>
        <a:graphic>
          <a:graphicData uri="http://schemas.openxmlformats.org/presentationml/2006/ole">
            <mc:AlternateContent xmlns:mc="http://schemas.openxmlformats.org/markup-compatibility/2006">
              <mc:Choice xmlns:v="urn:schemas-microsoft-com:vml" Requires="v">
                <p:oleObj spid="_x0000_s420780" name="Equation" r:id="rId8" imgW="533400" imgH="355600" progId="Equation.3">
                  <p:embed/>
                </p:oleObj>
              </mc:Choice>
              <mc:Fallback>
                <p:oleObj name="Equation" r:id="rId8" imgW="533400" imgH="355600" progId="Equation.3">
                  <p:embed/>
                  <p:pic>
                    <p:nvPicPr>
                      <p:cNvPr id="0"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53815" y="4538756"/>
                        <a:ext cx="1259872" cy="82011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AutoShape 759" descr="n_{1}"/>
          <p:cNvSpPr>
            <a:spLocks noChangeAspect="1" noChangeArrowheads="1"/>
          </p:cNvSpPr>
          <p:nvPr/>
        </p:nvSpPr>
        <p:spPr bwMode="auto">
          <a:xfrm>
            <a:off x="984961" y="52064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60" descr="n_{2}"/>
          <p:cNvSpPr>
            <a:spLocks noChangeAspect="1" noChangeArrowheads="1"/>
          </p:cNvSpPr>
          <p:nvPr/>
        </p:nvSpPr>
        <p:spPr bwMode="auto">
          <a:xfrm>
            <a:off x="984961" y="549539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984961" y="5515212"/>
            <a:ext cx="7970507" cy="830997"/>
          </a:xfrm>
          <a:prstGeom prst="rect">
            <a:avLst/>
          </a:prstGeom>
        </p:spPr>
        <p:txBody>
          <a:bodyPr wrap="square">
            <a:spAutoFit/>
          </a:bodyPr>
          <a:lstStyle/>
          <a:p>
            <a:r>
              <a:rPr lang="en-US" sz="2400" dirty="0" smtClean="0"/>
              <a:t>n</a:t>
            </a:r>
            <a:r>
              <a:rPr lang="en-US" sz="2400" baseline="-25000" dirty="0" smtClean="0"/>
              <a:t>1</a:t>
            </a:r>
            <a:r>
              <a:rPr lang="en-US" sz="2400" dirty="0" smtClean="0"/>
              <a:t> </a:t>
            </a:r>
            <a:r>
              <a:rPr lang="en-US" sz="2400" dirty="0"/>
              <a:t>is the wavenumber of a spectral line, </a:t>
            </a:r>
            <a:r>
              <a:rPr lang="en-US" sz="2400" dirty="0" smtClean="0"/>
              <a:t>and </a:t>
            </a:r>
          </a:p>
          <a:p>
            <a:r>
              <a:rPr lang="en-US" sz="2400" dirty="0"/>
              <a:t>n</a:t>
            </a:r>
            <a:r>
              <a:rPr lang="en-US" sz="2400" baseline="-25000" dirty="0" smtClean="0"/>
              <a:t>2 </a:t>
            </a:r>
            <a:r>
              <a:rPr lang="en-US" sz="2400" dirty="0" smtClean="0"/>
              <a:t>is </a:t>
            </a:r>
            <a:r>
              <a:rPr lang="en-US" sz="2400" dirty="0"/>
              <a:t>the wavenumber of the next spectral line</a:t>
            </a:r>
          </a:p>
        </p:txBody>
      </p:sp>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380" y="241327"/>
            <a:ext cx="2310581" cy="659535"/>
          </a:xfrm>
        </p:spPr>
        <p:txBody>
          <a:bodyPr/>
          <a:lstStyle/>
          <a:p>
            <a:r>
              <a:rPr lang="en-US" dirty="0"/>
              <a:t>Figure </a:t>
            </a:r>
            <a:r>
              <a:rPr lang="en-US" dirty="0" smtClean="0"/>
              <a:t>6.14</a:t>
            </a:r>
            <a:endParaRPr lang="en-US" dirty="0"/>
          </a:p>
        </p:txBody>
      </p:sp>
      <p:pic>
        <p:nvPicPr>
          <p:cNvPr id="2" name="Picture Placeholder 1" descr="CNX_Chem_06_02_Hlevel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268" r="-21268"/>
          <a:stretch>
            <a:fillRect/>
          </a:stretch>
        </p:blipFill>
        <p:spPr>
          <a:xfrm>
            <a:off x="2103121" y="241327"/>
            <a:ext cx="7878834" cy="4643170"/>
          </a:xfrm>
        </p:spPr>
      </p:pic>
      <p:sp>
        <p:nvSpPr>
          <p:cNvPr id="7" name="Text Placeholder 6"/>
          <p:cNvSpPr>
            <a:spLocks noGrp="1"/>
          </p:cNvSpPr>
          <p:nvPr>
            <p:ph type="body" sz="quarter" idx="14"/>
          </p:nvPr>
        </p:nvSpPr>
        <p:spPr>
          <a:xfrm>
            <a:off x="329380" y="5159989"/>
            <a:ext cx="11336594" cy="1166382"/>
          </a:xfrm>
        </p:spPr>
        <p:txBody>
          <a:bodyPr>
            <a:normAutofit/>
          </a:bodyPr>
          <a:lstStyle/>
          <a:p>
            <a:pPr algn="just"/>
            <a:r>
              <a:rPr lang="en-US" sz="2800" dirty="0"/>
              <a:t>Quantum numbers and energy levels in a hydrogen atom. </a:t>
            </a:r>
            <a:endParaRPr lang="en-US" sz="2800" dirty="0" smtClean="0"/>
          </a:p>
          <a:p>
            <a:pPr algn="just"/>
            <a:r>
              <a:rPr lang="en-US" sz="2800" dirty="0" smtClean="0"/>
              <a:t>The </a:t>
            </a:r>
            <a:r>
              <a:rPr lang="en-US" sz="2800" dirty="0"/>
              <a:t>more negative the calculated value, </a:t>
            </a:r>
            <a:r>
              <a:rPr lang="en-US" sz="2800" dirty="0" smtClean="0"/>
              <a:t>the lower </a:t>
            </a:r>
            <a:r>
              <a:rPr lang="en-US" sz="2800" dirty="0"/>
              <a:t>the energy.</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26913" y="484066"/>
            <a:ext cx="1226434" cy="833592"/>
          </a:xfrm>
          <a:prstGeom prst="rect">
            <a:avLst/>
          </a:prstGeom>
        </p:spPr>
      </p:pic>
    </p:spTree>
    <p:extLst>
      <p:ext uri="{BB962C8B-B14F-4D97-AF65-F5344CB8AC3E}">
        <p14:creationId xmlns:p14="http://schemas.microsoft.com/office/powerpoint/2010/main" val="6088829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46728" y="672401"/>
            <a:ext cx="3071291" cy="508000"/>
          </a:xfrm>
        </p:spPr>
        <p:txBody>
          <a:bodyPr>
            <a:noAutofit/>
          </a:bodyPr>
          <a:lstStyle/>
          <a:p>
            <a:pPr eaLnBrk="1" hangingPunct="1"/>
            <a:r>
              <a:rPr lang="en-US" sz="3200" b="1" dirty="0">
                <a:solidFill>
                  <a:srgbClr val="000090"/>
                </a:solidFill>
                <a:latin typeface="Arial" pitchFamily="-110" charset="0"/>
              </a:rPr>
              <a:t>Bohr Model</a:t>
            </a:r>
          </a:p>
        </p:txBody>
      </p:sp>
      <p:sp>
        <p:nvSpPr>
          <p:cNvPr id="22530" name="Rectangle 3"/>
          <p:cNvSpPr>
            <a:spLocks noGrp="1" noChangeArrowheads="1"/>
          </p:cNvSpPr>
          <p:nvPr>
            <p:ph idx="1"/>
          </p:nvPr>
        </p:nvSpPr>
        <p:spPr>
          <a:xfrm>
            <a:off x="604684" y="1374770"/>
            <a:ext cx="11238271" cy="5158766"/>
          </a:xfrm>
        </p:spPr>
        <p:txBody>
          <a:bodyPr>
            <a:normAutofit/>
          </a:bodyPr>
          <a:lstStyle/>
          <a:p>
            <a:pPr>
              <a:buClr>
                <a:schemeClr val="tx1"/>
              </a:buClr>
              <a:buFont typeface="Arial"/>
              <a:buChar char="•"/>
            </a:pPr>
            <a:endParaRPr lang="en-US" sz="2400" b="1" dirty="0">
              <a:latin typeface="Arial" pitchFamily="-110" charset="0"/>
            </a:endParaRPr>
          </a:p>
          <a:p>
            <a:pPr>
              <a:buClr>
                <a:schemeClr val="tx1"/>
              </a:buClr>
              <a:buFont typeface="Arial"/>
              <a:buChar char="•"/>
            </a:pPr>
            <a:r>
              <a:rPr lang="en-US" sz="2400" dirty="0"/>
              <a:t> One of the fundamental laws of physics </a:t>
            </a:r>
            <a:r>
              <a:rPr lang="en-US" sz="2400" dirty="0" smtClean="0"/>
              <a:t>is, </a:t>
            </a:r>
            <a:r>
              <a:rPr lang="en-US" sz="2400" dirty="0"/>
              <a:t>that matter is most </a:t>
            </a:r>
            <a:r>
              <a:rPr lang="en-US" sz="2400" dirty="0" smtClean="0"/>
              <a:t>stable, </a:t>
            </a:r>
            <a:r>
              <a:rPr lang="en-US" sz="2400" dirty="0"/>
              <a:t>when it has the lowest possible energy. </a:t>
            </a:r>
          </a:p>
          <a:p>
            <a:pPr>
              <a:buClr>
                <a:schemeClr val="tx1"/>
              </a:buClr>
            </a:pPr>
            <a:endParaRPr lang="en-US" sz="2400" dirty="0"/>
          </a:p>
          <a:p>
            <a:pPr>
              <a:buClr>
                <a:schemeClr val="tx1"/>
              </a:buClr>
              <a:buFont typeface="Arial"/>
              <a:buChar char="•"/>
            </a:pPr>
            <a:r>
              <a:rPr lang="en-US" sz="2400" dirty="0"/>
              <a:t> When the electron is in this lowest energy orbit (n = 1), the atom is </a:t>
            </a:r>
            <a:r>
              <a:rPr lang="en-US" sz="2400" dirty="0" smtClean="0"/>
              <a:t>said, </a:t>
            </a:r>
            <a:r>
              <a:rPr lang="en-US" sz="2400" dirty="0"/>
              <a:t>to be in its </a:t>
            </a:r>
            <a:r>
              <a:rPr lang="en-US" sz="2400" b="1" i="1" dirty="0">
                <a:solidFill>
                  <a:srgbClr val="000090"/>
                </a:solidFill>
              </a:rPr>
              <a:t>ground state. </a:t>
            </a:r>
          </a:p>
          <a:p>
            <a:pPr>
              <a:buClr>
                <a:schemeClr val="tx1"/>
              </a:buClr>
              <a:buFont typeface="Arial"/>
              <a:buChar char="•"/>
            </a:pPr>
            <a:endParaRPr lang="en-US" sz="2400" dirty="0"/>
          </a:p>
          <a:p>
            <a:pPr>
              <a:buClr>
                <a:schemeClr val="tx1"/>
              </a:buClr>
              <a:buFont typeface="Arial"/>
              <a:buChar char="•"/>
            </a:pPr>
            <a:r>
              <a:rPr lang="en-US" sz="2400" dirty="0"/>
              <a:t> If the atom receives energy from an outside source, it is possible for the electron to move to an </a:t>
            </a:r>
            <a:r>
              <a:rPr lang="en-US" sz="2400" dirty="0" smtClean="0"/>
              <a:t>orbit, </a:t>
            </a:r>
            <a:r>
              <a:rPr lang="en-US" sz="2400" dirty="0"/>
              <a:t>with a higher </a:t>
            </a:r>
            <a:r>
              <a:rPr lang="en-US" sz="2400" i="1" dirty="0"/>
              <a:t>n </a:t>
            </a:r>
            <a:r>
              <a:rPr lang="en-US" sz="2400" dirty="0"/>
              <a:t>value </a:t>
            </a:r>
            <a:r>
              <a:rPr lang="en-US" sz="2400" b="1" i="1" dirty="0">
                <a:solidFill>
                  <a:srgbClr val="000090"/>
                </a:solidFill>
              </a:rPr>
              <a:t>(excited state)</a:t>
            </a:r>
            <a:r>
              <a:rPr lang="en-US" sz="2400" dirty="0"/>
              <a:t>, which has a higher energy.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76360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39214" y="413023"/>
            <a:ext cx="3067663" cy="508000"/>
          </a:xfrm>
        </p:spPr>
        <p:txBody>
          <a:bodyPr>
            <a:noAutofit/>
          </a:bodyPr>
          <a:lstStyle/>
          <a:p>
            <a:pPr eaLnBrk="1" hangingPunct="1"/>
            <a:r>
              <a:rPr lang="en-US" sz="3200" b="1" dirty="0">
                <a:solidFill>
                  <a:srgbClr val="000090"/>
                </a:solidFill>
                <a:latin typeface="Arial" pitchFamily="-110" charset="0"/>
              </a:rPr>
              <a:t>Bohr Model</a:t>
            </a:r>
          </a:p>
        </p:txBody>
      </p:sp>
      <p:sp>
        <p:nvSpPr>
          <p:cNvPr id="22530" name="Rectangle 3"/>
          <p:cNvSpPr>
            <a:spLocks noGrp="1" noChangeArrowheads="1"/>
          </p:cNvSpPr>
          <p:nvPr>
            <p:ph idx="1"/>
          </p:nvPr>
        </p:nvSpPr>
        <p:spPr>
          <a:xfrm>
            <a:off x="339214" y="1083819"/>
            <a:ext cx="11488992" cy="5618855"/>
          </a:xfrm>
        </p:spPr>
        <p:txBody>
          <a:bodyPr>
            <a:normAutofit/>
          </a:bodyPr>
          <a:lstStyle/>
          <a:p>
            <a:pPr>
              <a:buClr>
                <a:schemeClr val="tx1"/>
              </a:buClr>
              <a:buFont typeface="Arial"/>
              <a:buChar char="•"/>
            </a:pPr>
            <a:endParaRPr lang="en-US" sz="2400" b="1" dirty="0">
              <a:latin typeface="Arial" pitchFamily="-110" charset="0"/>
            </a:endParaRPr>
          </a:p>
          <a:p>
            <a:pPr algn="just">
              <a:buClr>
                <a:schemeClr val="tx1"/>
              </a:buClr>
              <a:buFont typeface="Arial"/>
              <a:buChar char="•"/>
            </a:pPr>
            <a:r>
              <a:rPr lang="en-US" sz="2400" dirty="0"/>
              <a:t> When the atom </a:t>
            </a:r>
            <a:r>
              <a:rPr lang="en-US" sz="2400" b="1" i="1" dirty="0">
                <a:solidFill>
                  <a:srgbClr val="000090"/>
                </a:solidFill>
              </a:rPr>
              <a:t>absorbs energy as a photon,</a:t>
            </a:r>
            <a:r>
              <a:rPr lang="en-US" sz="2400" dirty="0"/>
              <a:t> the electron moves from an orbit with a </a:t>
            </a:r>
            <a:r>
              <a:rPr lang="en-US" sz="2400" b="1" i="1" dirty="0">
                <a:solidFill>
                  <a:srgbClr val="000090"/>
                </a:solidFill>
              </a:rPr>
              <a:t>lower </a:t>
            </a:r>
            <a:r>
              <a:rPr lang="en-US" sz="2400" b="1" i="1" dirty="0" err="1">
                <a:solidFill>
                  <a:srgbClr val="000090"/>
                </a:solidFill>
              </a:rPr>
              <a:t>n</a:t>
            </a:r>
            <a:r>
              <a:rPr lang="en-US" sz="2400" b="1" i="1" dirty="0">
                <a:solidFill>
                  <a:srgbClr val="000090"/>
                </a:solidFill>
              </a:rPr>
              <a:t> to a higher </a:t>
            </a:r>
            <a:r>
              <a:rPr lang="en-US" sz="2400" b="1" i="1" dirty="0" err="1">
                <a:solidFill>
                  <a:srgbClr val="000090"/>
                </a:solidFill>
              </a:rPr>
              <a:t>n</a:t>
            </a:r>
            <a:r>
              <a:rPr lang="en-US" sz="2400" b="1" i="1" dirty="0">
                <a:solidFill>
                  <a:srgbClr val="000090"/>
                </a:solidFill>
              </a:rPr>
              <a:t>. </a:t>
            </a:r>
          </a:p>
          <a:p>
            <a:pPr marL="457200" indent="-457200" algn="just">
              <a:buClr>
                <a:schemeClr val="tx1"/>
              </a:buClr>
              <a:buFont typeface="Arial"/>
              <a:buChar char="•"/>
            </a:pPr>
            <a:endParaRPr lang="en-US" sz="2400" dirty="0"/>
          </a:p>
          <a:p>
            <a:pPr algn="just">
              <a:buClr>
                <a:schemeClr val="tx1"/>
              </a:buClr>
              <a:buFont typeface="Arial"/>
              <a:buChar char="•"/>
            </a:pPr>
            <a:r>
              <a:rPr lang="en-US" sz="2400" dirty="0"/>
              <a:t> When an electron falls from an orbit with a </a:t>
            </a:r>
            <a:r>
              <a:rPr lang="en-US" sz="2400" b="1" i="1" dirty="0">
                <a:solidFill>
                  <a:srgbClr val="FF0000"/>
                </a:solidFill>
              </a:rPr>
              <a:t>higher </a:t>
            </a:r>
            <a:r>
              <a:rPr lang="en-US" sz="2400" b="1" i="1" dirty="0" smtClean="0">
                <a:solidFill>
                  <a:srgbClr val="FF0000"/>
                </a:solidFill>
              </a:rPr>
              <a:t>n (energy orbit) </a:t>
            </a:r>
            <a:r>
              <a:rPr lang="en-US" sz="2400" b="1" i="1" dirty="0">
                <a:solidFill>
                  <a:srgbClr val="FF0000"/>
                </a:solidFill>
              </a:rPr>
              <a:t>to a lower n, the atoms emits energy as a photon.  </a:t>
            </a:r>
          </a:p>
          <a:p>
            <a:pPr algn="just">
              <a:buClr>
                <a:schemeClr val="tx1"/>
              </a:buClr>
              <a:buFont typeface="Arial"/>
              <a:buChar char="•"/>
            </a:pPr>
            <a:endParaRPr lang="en-US" sz="2400" b="1" i="1" dirty="0">
              <a:solidFill>
                <a:srgbClr val="FF0000"/>
              </a:solidFill>
            </a:endParaRPr>
          </a:p>
          <a:p>
            <a:pPr algn="just">
              <a:buClr>
                <a:schemeClr val="tx1"/>
              </a:buClr>
              <a:buFont typeface="Arial"/>
              <a:buChar char="•"/>
            </a:pPr>
            <a:r>
              <a:rPr lang="en-US" sz="2400" b="1" i="1" dirty="0">
                <a:solidFill>
                  <a:srgbClr val="FF0000"/>
                </a:solidFill>
              </a:rPr>
              <a:t> </a:t>
            </a:r>
            <a:r>
              <a:rPr lang="en-US" sz="2400" dirty="0"/>
              <a:t>Since </a:t>
            </a:r>
            <a:r>
              <a:rPr lang="en-US" sz="2400" dirty="0" smtClean="0"/>
              <a:t>DE</a:t>
            </a:r>
            <a:r>
              <a:rPr lang="ka-GE" sz="2400" dirty="0" smtClean="0"/>
              <a:t>(</a:t>
            </a:r>
            <a:r>
              <a:rPr lang="en-US" sz="2400" dirty="0"/>
              <a:t>energy </a:t>
            </a:r>
            <a:r>
              <a:rPr lang="en-US" sz="2400" dirty="0" smtClean="0"/>
              <a:t>difference</a:t>
            </a:r>
            <a:r>
              <a:rPr lang="ka-GE" sz="2400" dirty="0" smtClean="0"/>
              <a:t>)</a:t>
            </a:r>
            <a:r>
              <a:rPr lang="en-US" sz="2400" dirty="0" smtClean="0"/>
              <a:t> </a:t>
            </a:r>
            <a:r>
              <a:rPr lang="en-US" sz="2400" dirty="0"/>
              <a:t>can only be discrete values, the </a:t>
            </a:r>
            <a:r>
              <a:rPr lang="en-US" sz="2400" b="1" i="1" dirty="0"/>
              <a:t>photon absorbed or emitted can only have a wavelength with a discrete value </a:t>
            </a:r>
            <a:r>
              <a:rPr lang="en-US" sz="2400" dirty="0"/>
              <a:t>(not continuous).</a:t>
            </a:r>
          </a:p>
          <a:p>
            <a:pPr algn="just">
              <a:buClr>
                <a:schemeClr val="tx1"/>
              </a:buClr>
              <a:buFont typeface="Arial"/>
              <a:buChar char="•"/>
            </a:pPr>
            <a:endParaRPr lang="en-US" sz="2400" b="1" i="1" dirty="0">
              <a:solidFill>
                <a:srgbClr val="FF0000"/>
              </a:solidFill>
            </a:endParaRPr>
          </a:p>
          <a:p>
            <a:pPr algn="just">
              <a:buClr>
                <a:schemeClr val="tx1"/>
              </a:buClr>
              <a:buFont typeface="Arial"/>
              <a:buChar char="•"/>
            </a:pPr>
            <a:r>
              <a:rPr lang="en-US" sz="2400" b="1" i="1" dirty="0">
                <a:solidFill>
                  <a:srgbClr val="FF0000"/>
                </a:solidFill>
              </a:rPr>
              <a:t> </a:t>
            </a:r>
            <a:r>
              <a:rPr lang="en-US" sz="2400" b="1" i="1" dirty="0"/>
              <a:t>This explained the line spectra for the hydrogen atom.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73692" y="250227"/>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55406"/>
            <a:ext cx="1705897" cy="668912"/>
          </a:xfrm>
        </p:spPr>
        <p:txBody>
          <a:bodyPr>
            <a:normAutofit/>
          </a:bodyPr>
          <a:lstStyle/>
          <a:p>
            <a:r>
              <a:rPr lang="en-US" sz="3200" b="1" dirty="0">
                <a:solidFill>
                  <a:srgbClr val="000090"/>
                </a:solidFill>
                <a:latin typeface="Arial" pitchFamily="-110" charset="0"/>
              </a:rPr>
              <a:t>light</a:t>
            </a:r>
            <a:endParaRPr lang="en-US" sz="3200" dirty="0"/>
          </a:p>
        </p:txBody>
      </p:sp>
      <p:sp>
        <p:nvSpPr>
          <p:cNvPr id="3" name="Content Placeholder 2"/>
          <p:cNvSpPr>
            <a:spLocks noGrp="1"/>
          </p:cNvSpPr>
          <p:nvPr>
            <p:ph idx="1"/>
          </p:nvPr>
        </p:nvSpPr>
        <p:spPr>
          <a:xfrm>
            <a:off x="609599" y="1746266"/>
            <a:ext cx="10773217" cy="3778044"/>
          </a:xfrm>
        </p:spPr>
        <p:txBody>
          <a:bodyPr>
            <a:normAutofit/>
          </a:bodyPr>
          <a:lstStyle/>
          <a:p>
            <a:pPr algn="just"/>
            <a:endParaRPr lang="ka-GE" sz="3200" dirty="0" smtClean="0"/>
          </a:p>
          <a:p>
            <a:pPr algn="just"/>
            <a:r>
              <a:rPr lang="en-US" sz="3200" dirty="0" smtClean="0"/>
              <a:t>Others </a:t>
            </a:r>
            <a:r>
              <a:rPr lang="en-US" sz="3200" dirty="0"/>
              <a:t>in the seventeenth century, such as </a:t>
            </a:r>
            <a:r>
              <a:rPr lang="en-US" sz="3200" b="1" i="1" dirty="0">
                <a:solidFill>
                  <a:srgbClr val="FF0000"/>
                </a:solidFill>
              </a:rPr>
              <a:t>Christiaan </a:t>
            </a:r>
            <a:r>
              <a:rPr lang="en-US" sz="3200" b="1" i="1" dirty="0" smtClean="0">
                <a:solidFill>
                  <a:srgbClr val="FF0000"/>
                </a:solidFill>
              </a:rPr>
              <a:t>Huygens</a:t>
            </a:r>
            <a:r>
              <a:rPr lang="en-US" sz="3200" dirty="0" smtClean="0"/>
              <a:t> </a:t>
            </a:r>
            <a:r>
              <a:rPr lang="en-US" sz="3200" dirty="0"/>
              <a:t>had </a:t>
            </a:r>
            <a:r>
              <a:rPr lang="en-US" sz="3200" dirty="0" smtClean="0"/>
              <a:t>shown</a:t>
            </a:r>
            <a:r>
              <a:rPr lang="ka-GE" sz="3200" dirty="0" smtClean="0"/>
              <a:t>,</a:t>
            </a:r>
            <a:r>
              <a:rPr lang="en-US" sz="3200" dirty="0" smtClean="0"/>
              <a:t> </a:t>
            </a:r>
            <a:r>
              <a:rPr lang="en-US" sz="3200" dirty="0"/>
              <a:t>that optical </a:t>
            </a:r>
            <a:r>
              <a:rPr lang="en-US" sz="3200" dirty="0" smtClean="0"/>
              <a:t>phenomena</a:t>
            </a:r>
            <a:r>
              <a:rPr lang="ka-GE" sz="3200" dirty="0" smtClean="0"/>
              <a:t>, </a:t>
            </a:r>
            <a:r>
              <a:rPr lang="en-US" sz="3200" dirty="0" smtClean="0"/>
              <a:t>such </a:t>
            </a:r>
            <a:r>
              <a:rPr lang="en-US" sz="3200" dirty="0"/>
              <a:t>as reflection and </a:t>
            </a:r>
            <a:r>
              <a:rPr lang="en-US" sz="3200" dirty="0" smtClean="0"/>
              <a:t>refraction</a:t>
            </a:r>
            <a:r>
              <a:rPr lang="ka-GE" sz="3200" dirty="0" smtClean="0"/>
              <a:t>,</a:t>
            </a:r>
            <a:r>
              <a:rPr lang="ka-GE" sz="3200" dirty="0"/>
              <a:t> </a:t>
            </a:r>
            <a:r>
              <a:rPr lang="en-US" sz="3200" dirty="0" smtClean="0"/>
              <a:t>could </a:t>
            </a:r>
            <a:r>
              <a:rPr lang="en-US" sz="3200" dirty="0"/>
              <a:t>be </a:t>
            </a:r>
            <a:r>
              <a:rPr lang="en-US" sz="3200" dirty="0" smtClean="0"/>
              <a:t>equally, </a:t>
            </a:r>
            <a:r>
              <a:rPr lang="en-US" sz="3200" dirty="0"/>
              <a:t>well explained in terms of </a:t>
            </a:r>
            <a:r>
              <a:rPr lang="en-US" sz="3200" dirty="0" smtClean="0"/>
              <a:t>light</a:t>
            </a:r>
            <a:r>
              <a:rPr lang="ka-GE" sz="3200" dirty="0" smtClean="0"/>
              <a:t>,</a:t>
            </a:r>
            <a:r>
              <a:rPr lang="en-US" sz="3200" dirty="0" smtClean="0"/>
              <a:t> </a:t>
            </a:r>
            <a:r>
              <a:rPr lang="en-US" sz="3200" dirty="0"/>
              <a:t>as waves travelling at high </a:t>
            </a:r>
            <a:r>
              <a:rPr lang="en-US" sz="3200" dirty="0" smtClean="0"/>
              <a:t>speed</a:t>
            </a:r>
            <a:r>
              <a:rPr lang="ka-GE" sz="3200" dirty="0" smtClean="0"/>
              <a:t> </a:t>
            </a:r>
            <a:r>
              <a:rPr lang="en-US" sz="3200" dirty="0" smtClean="0"/>
              <a:t>through </a:t>
            </a:r>
            <a:r>
              <a:rPr lang="en-US" sz="3200" dirty="0"/>
              <a:t>a medium called "</a:t>
            </a:r>
            <a:r>
              <a:rPr lang="en-US" sz="3200" dirty="0" err="1"/>
              <a:t>luminiferous</a:t>
            </a:r>
            <a:r>
              <a:rPr lang="en-US" sz="3200" dirty="0"/>
              <a:t> </a:t>
            </a:r>
            <a:r>
              <a:rPr lang="en-US" sz="3200" dirty="0" err="1" smtClean="0"/>
              <a:t>aether</a:t>
            </a:r>
            <a:r>
              <a:rPr lang="en-US" sz="3200" dirty="0" smtClean="0"/>
              <a:t>„</a:t>
            </a:r>
            <a:r>
              <a:rPr lang="ka-GE" sz="3200" dirty="0" smtClean="0"/>
              <a:t>,</a:t>
            </a:r>
            <a:r>
              <a:rPr lang="en-US" sz="3200" dirty="0" smtClean="0"/>
              <a:t> </a:t>
            </a:r>
            <a:r>
              <a:rPr lang="en-US" sz="3200" dirty="0"/>
              <a:t>that was thought to permeate all space.</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56383" y="551736"/>
            <a:ext cx="1226434" cy="833592"/>
          </a:xfrm>
          <a:prstGeom prst="rect">
            <a:avLst/>
          </a:prstGeom>
        </p:spPr>
      </p:pic>
    </p:spTree>
    <p:extLst>
      <p:ext uri="{BB962C8B-B14F-4D97-AF65-F5344CB8AC3E}">
        <p14:creationId xmlns:p14="http://schemas.microsoft.com/office/powerpoint/2010/main" val="17142475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9885" y="314987"/>
            <a:ext cx="2322258" cy="659535"/>
          </a:xfrm>
        </p:spPr>
        <p:txBody>
          <a:bodyPr/>
          <a:lstStyle/>
          <a:p>
            <a:r>
              <a:rPr lang="en-US" dirty="0"/>
              <a:t>Figure </a:t>
            </a:r>
            <a:r>
              <a:rPr lang="en-US" dirty="0" smtClean="0"/>
              <a:t>6.15</a:t>
            </a:r>
            <a:endParaRPr lang="en-US" dirty="0"/>
          </a:p>
        </p:txBody>
      </p:sp>
      <p:pic>
        <p:nvPicPr>
          <p:cNvPr id="2" name="Picture Placeholder 1" descr="CNX_Chem_06_02_BohrArrow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6" r="166"/>
          <a:stretch>
            <a:fillRect/>
          </a:stretch>
        </p:blipFill>
        <p:spPr>
          <a:xfrm>
            <a:off x="2622143" y="162232"/>
            <a:ext cx="7554029" cy="5247136"/>
          </a:xfrm>
        </p:spPr>
      </p:pic>
      <p:sp>
        <p:nvSpPr>
          <p:cNvPr id="7" name="Text Placeholder 6"/>
          <p:cNvSpPr>
            <a:spLocks noGrp="1"/>
          </p:cNvSpPr>
          <p:nvPr>
            <p:ph type="body" sz="quarter" idx="14"/>
          </p:nvPr>
        </p:nvSpPr>
        <p:spPr>
          <a:xfrm>
            <a:off x="678425" y="5534841"/>
            <a:ext cx="11179277" cy="1166382"/>
          </a:xfrm>
        </p:spPr>
        <p:txBody>
          <a:bodyPr>
            <a:noAutofit/>
          </a:bodyPr>
          <a:lstStyle/>
          <a:p>
            <a:r>
              <a:rPr lang="en-US" sz="2400" dirty="0"/>
              <a:t>The horizontal lines show the relative energy of orbits in the Bohr model of the hydrogen atom, and the vertical </a:t>
            </a:r>
            <a:r>
              <a:rPr lang="en-US" sz="2400" dirty="0" smtClean="0"/>
              <a:t>arrows</a:t>
            </a:r>
            <a:r>
              <a:rPr lang="ka-GE" sz="2400" dirty="0" smtClean="0"/>
              <a:t>-</a:t>
            </a:r>
            <a:r>
              <a:rPr lang="en-US" sz="2400" dirty="0" smtClean="0"/>
              <a:t> </a:t>
            </a:r>
            <a:r>
              <a:rPr lang="en-US" sz="2400" dirty="0"/>
              <a:t>depict the energy of </a:t>
            </a:r>
            <a:r>
              <a:rPr lang="en-US" sz="2400" dirty="0" smtClean="0"/>
              <a:t>photons, </a:t>
            </a:r>
            <a:r>
              <a:rPr lang="en-US" sz="2400" dirty="0"/>
              <a:t>absorbed (left) or emitted (right) as electrons move between these orbits.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41662" y="557726"/>
            <a:ext cx="1226434" cy="833592"/>
          </a:xfrm>
          <a:prstGeom prst="rect">
            <a:avLst/>
          </a:prstGeom>
        </p:spPr>
      </p:pic>
    </p:spTree>
    <p:extLst>
      <p:ext uri="{BB962C8B-B14F-4D97-AF65-F5344CB8AC3E}">
        <p14:creationId xmlns:p14="http://schemas.microsoft.com/office/powerpoint/2010/main" val="2739653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4968" y="314987"/>
            <a:ext cx="2708787" cy="659535"/>
          </a:xfrm>
        </p:spPr>
        <p:txBody>
          <a:bodyPr>
            <a:normAutofit/>
          </a:bodyPr>
          <a:lstStyle/>
          <a:p>
            <a:r>
              <a:rPr lang="en-US" sz="2800" dirty="0"/>
              <a:t>Example 6.5</a:t>
            </a:r>
          </a:p>
        </p:txBody>
      </p:sp>
      <p:sp>
        <p:nvSpPr>
          <p:cNvPr id="7" name="Text Placeholder 6"/>
          <p:cNvSpPr>
            <a:spLocks noGrp="1"/>
          </p:cNvSpPr>
          <p:nvPr>
            <p:ph type="body" sz="quarter" idx="14"/>
          </p:nvPr>
        </p:nvSpPr>
        <p:spPr>
          <a:xfrm>
            <a:off x="181821" y="1310310"/>
            <a:ext cx="11680722" cy="5178979"/>
          </a:xfrm>
        </p:spPr>
        <p:txBody>
          <a:bodyPr>
            <a:noAutofit/>
          </a:bodyPr>
          <a:lstStyle/>
          <a:p>
            <a:r>
              <a:rPr lang="en-US" sz="2400" dirty="0"/>
              <a:t>What is the energy (in joules) and the wavelength (in meters) of the line in the spectrum of </a:t>
            </a:r>
            <a:r>
              <a:rPr lang="en-US" sz="2400" dirty="0" smtClean="0"/>
              <a:t>hydrogen, </a:t>
            </a:r>
            <a:r>
              <a:rPr lang="en-US" sz="2400" dirty="0"/>
              <a:t>that represents the movement of an electron from Bohr orbit with </a:t>
            </a:r>
            <a:r>
              <a:rPr lang="en-US" sz="2400" i="1" dirty="0"/>
              <a:t>n</a:t>
            </a:r>
            <a:r>
              <a:rPr lang="en-US" sz="2400" dirty="0"/>
              <a:t> = 4 to the orbit with </a:t>
            </a:r>
            <a:r>
              <a:rPr lang="en-US" sz="2400" i="1" dirty="0"/>
              <a:t>n</a:t>
            </a:r>
            <a:r>
              <a:rPr lang="en-US" sz="2400" dirty="0"/>
              <a:t> = 6? In what part of the electromagnetic spectrum do we find this radiation?</a:t>
            </a:r>
          </a:p>
          <a:p>
            <a:r>
              <a:rPr lang="en-US" sz="2400" b="1" dirty="0">
                <a:solidFill>
                  <a:srgbClr val="002060"/>
                </a:solidFill>
              </a:rPr>
              <a:t>Solution</a:t>
            </a:r>
          </a:p>
          <a:p>
            <a:r>
              <a:rPr lang="en-US" sz="2400" dirty="0"/>
              <a:t>In this case, the electron starts out with </a:t>
            </a:r>
            <a:r>
              <a:rPr lang="en-US" sz="2400" i="1" dirty="0" err="1"/>
              <a:t>n</a:t>
            </a:r>
            <a:r>
              <a:rPr lang="en-US" sz="2400" dirty="0"/>
              <a:t> = 4, so </a:t>
            </a:r>
            <a:r>
              <a:rPr lang="en-US" sz="2400" i="1" dirty="0"/>
              <a:t>n</a:t>
            </a:r>
            <a:r>
              <a:rPr lang="en-US" sz="2400" baseline="-25000" dirty="0"/>
              <a:t>1</a:t>
            </a:r>
            <a:r>
              <a:rPr lang="en-US" sz="2400" dirty="0"/>
              <a:t> = 4. It comes to rest in the </a:t>
            </a:r>
            <a:r>
              <a:rPr lang="en-US" sz="2400" i="1" dirty="0" err="1"/>
              <a:t>n</a:t>
            </a:r>
            <a:r>
              <a:rPr lang="en-US" sz="2400" dirty="0"/>
              <a:t> = 6 orbit, so </a:t>
            </a:r>
            <a:r>
              <a:rPr lang="en-US" sz="2400" i="1" dirty="0"/>
              <a:t>n</a:t>
            </a:r>
            <a:r>
              <a:rPr lang="en-US" sz="2400" baseline="-25000" dirty="0"/>
              <a:t>2</a:t>
            </a:r>
            <a:r>
              <a:rPr lang="en-US" sz="2400" dirty="0"/>
              <a:t> = 6. The difference in energy between the two states is given by this expression where </a:t>
            </a:r>
            <a:r>
              <a:rPr lang="en-US" sz="2400" dirty="0" err="1"/>
              <a:t>k</a:t>
            </a:r>
            <a:r>
              <a:rPr lang="en-US" sz="2400" dirty="0"/>
              <a:t> = 2.179 × 10</a:t>
            </a:r>
            <a:r>
              <a:rPr lang="en-US" sz="2400" baseline="30000" dirty="0"/>
              <a:t>–18</a:t>
            </a:r>
            <a:r>
              <a:rPr lang="en-US" sz="2400" dirty="0"/>
              <a:t> J:</a:t>
            </a:r>
          </a:p>
          <a:p>
            <a:endParaRPr lang="en-US" sz="2400" dirty="0"/>
          </a:p>
          <a:p>
            <a:endParaRPr lang="en-US" sz="24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1" y="314987"/>
            <a:ext cx="1226434" cy="833592"/>
          </a:xfrm>
          <a:prstGeom prst="rect">
            <a:avLst/>
          </a:prstGeom>
        </p:spPr>
      </p:pic>
      <p:graphicFrame>
        <p:nvGraphicFramePr>
          <p:cNvPr id="429060" name="Object 4"/>
          <p:cNvGraphicFramePr>
            <a:graphicFrameLocks noChangeAspect="1"/>
          </p:cNvGraphicFramePr>
          <p:nvPr>
            <p:extLst>
              <p:ext uri="{D42A27DB-BD31-4B8C-83A1-F6EECF244321}">
                <p14:modId xmlns:p14="http://schemas.microsoft.com/office/powerpoint/2010/main" val="80618853"/>
              </p:ext>
            </p:extLst>
          </p:nvPr>
        </p:nvGraphicFramePr>
        <p:xfrm>
          <a:off x="4195946" y="4580612"/>
          <a:ext cx="3160713" cy="1287462"/>
        </p:xfrm>
        <a:graphic>
          <a:graphicData uri="http://schemas.openxmlformats.org/presentationml/2006/ole">
            <mc:AlternateContent xmlns:mc="http://schemas.openxmlformats.org/markup-compatibility/2006">
              <mc:Choice xmlns:v="urn:schemas-microsoft-com:vml" Requires="v">
                <p:oleObj spid="_x0000_s429371" name="Equation" r:id="rId4" imgW="1092200" imgH="444500" progId="Equation.3">
                  <p:embed/>
                </p:oleObj>
              </mc:Choice>
              <mc:Fallback>
                <p:oleObj name="Equation" r:id="rId4" imgW="1092200" imgH="44450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5946" y="4580612"/>
                        <a:ext cx="3160713" cy="128746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370641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991" y="297770"/>
            <a:ext cx="2723535" cy="659535"/>
          </a:xfrm>
        </p:spPr>
        <p:txBody>
          <a:bodyPr>
            <a:normAutofit/>
          </a:bodyPr>
          <a:lstStyle/>
          <a:p>
            <a:r>
              <a:rPr lang="en-US" sz="2800" dirty="0"/>
              <a:t>Example 6.5</a:t>
            </a:r>
          </a:p>
        </p:txBody>
      </p:sp>
      <p:sp>
        <p:nvSpPr>
          <p:cNvPr id="7" name="Text Placeholder 6"/>
          <p:cNvSpPr>
            <a:spLocks noGrp="1"/>
          </p:cNvSpPr>
          <p:nvPr>
            <p:ph type="body" sz="quarter" idx="14"/>
          </p:nvPr>
        </p:nvSpPr>
        <p:spPr>
          <a:xfrm>
            <a:off x="2118909" y="1162828"/>
            <a:ext cx="8062912" cy="1166382"/>
          </a:xfrm>
        </p:spPr>
        <p:txBody>
          <a:bodyPr>
            <a:noAutofit/>
          </a:bodyPr>
          <a:lstStyle/>
          <a:p>
            <a:endParaRPr lang="en-US" sz="2400" dirty="0"/>
          </a:p>
          <a:p>
            <a:endParaRPr lang="en-US" sz="2400" dirty="0"/>
          </a:p>
          <a:p>
            <a:endParaRPr lang="en-US" sz="2400" dirty="0"/>
          </a:p>
          <a:p>
            <a:endParaRPr lang="en-US" sz="2400" dirty="0"/>
          </a:p>
          <a:p>
            <a:endParaRPr lang="en-US" sz="24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98534" y="540509"/>
            <a:ext cx="1226434" cy="833592"/>
          </a:xfrm>
          <a:prstGeom prst="rect">
            <a:avLst/>
          </a:prstGeom>
        </p:spPr>
      </p:pic>
      <p:graphicFrame>
        <p:nvGraphicFramePr>
          <p:cNvPr id="431107" name="Object 3"/>
          <p:cNvGraphicFramePr>
            <a:graphicFrameLocks noChangeAspect="1"/>
          </p:cNvGraphicFramePr>
          <p:nvPr>
            <p:extLst>
              <p:ext uri="{D42A27DB-BD31-4B8C-83A1-F6EECF244321}">
                <p14:modId xmlns:p14="http://schemas.microsoft.com/office/powerpoint/2010/main" val="3507936782"/>
              </p:ext>
            </p:extLst>
          </p:nvPr>
        </p:nvGraphicFramePr>
        <p:xfrm>
          <a:off x="1541059" y="1461556"/>
          <a:ext cx="8640762" cy="1141413"/>
        </p:xfrm>
        <a:graphic>
          <a:graphicData uri="http://schemas.openxmlformats.org/presentationml/2006/ole">
            <mc:AlternateContent xmlns:mc="http://schemas.openxmlformats.org/markup-compatibility/2006">
              <mc:Choice xmlns:v="urn:schemas-microsoft-com:vml" Requires="v">
                <p:oleObj spid="_x0000_s431726" name="Equation" r:id="rId4" imgW="2984500" imgH="393700" progId="Equation.3">
                  <p:embed/>
                </p:oleObj>
              </mc:Choice>
              <mc:Fallback>
                <p:oleObj name="Equation" r:id="rId4" imgW="2984500" imgH="393700" progId="Equation.3">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1059" y="1461556"/>
                        <a:ext cx="8640762" cy="11414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 name="Text Placeholder 6"/>
          <p:cNvSpPr txBox="1">
            <a:spLocks/>
          </p:cNvSpPr>
          <p:nvPr/>
        </p:nvSpPr>
        <p:spPr>
          <a:xfrm>
            <a:off x="206477" y="2968977"/>
            <a:ext cx="11636478" cy="1564144"/>
          </a:xfrm>
          <a:prstGeom prst="rect">
            <a:avLst/>
          </a:prstGeom>
        </p:spPr>
        <p:txBody>
          <a:bodyPr vert="horz" lIns="91440" tIns="45720" rIns="91440" bIns="45720" rtlCol="0">
            <a:noAutofit/>
          </a:bodyPr>
          <a:lstStyle/>
          <a:p>
            <a:pPr algn="just">
              <a:spcBef>
                <a:spcPct val="20000"/>
              </a:spcBef>
              <a:spcAft>
                <a:spcPts val="600"/>
              </a:spcAft>
              <a:buClr>
                <a:srgbClr val="6CB255"/>
              </a:buClr>
              <a:defRPr/>
            </a:pPr>
            <a:r>
              <a:rPr lang="en-US" sz="2400" dirty="0">
                <a:solidFill>
                  <a:srgbClr val="000000"/>
                </a:solidFill>
              </a:rPr>
              <a:t>This energy difference is positive, indicating a photon enters the system (is absorbed) to excite the electron from the </a:t>
            </a:r>
            <a:r>
              <a:rPr lang="en-US" sz="2400" i="1" dirty="0">
                <a:solidFill>
                  <a:srgbClr val="000000"/>
                </a:solidFill>
              </a:rPr>
              <a:t>n</a:t>
            </a:r>
            <a:r>
              <a:rPr lang="en-US" sz="2400" dirty="0">
                <a:solidFill>
                  <a:srgbClr val="000000"/>
                </a:solidFill>
              </a:rPr>
              <a:t> = 4 orbit up to the </a:t>
            </a:r>
            <a:r>
              <a:rPr lang="en-US" sz="2400" i="1" dirty="0">
                <a:solidFill>
                  <a:srgbClr val="000000"/>
                </a:solidFill>
              </a:rPr>
              <a:t>n</a:t>
            </a:r>
            <a:r>
              <a:rPr lang="en-US" sz="2400" dirty="0">
                <a:solidFill>
                  <a:srgbClr val="000000"/>
                </a:solidFill>
              </a:rPr>
              <a:t> = 6 orbit. </a:t>
            </a:r>
            <a:endParaRPr lang="en-US" sz="2400" dirty="0" smtClean="0">
              <a:solidFill>
                <a:srgbClr val="000000"/>
              </a:solidFill>
            </a:endParaRPr>
          </a:p>
          <a:p>
            <a:pPr algn="just">
              <a:spcBef>
                <a:spcPct val="20000"/>
              </a:spcBef>
              <a:spcAft>
                <a:spcPts val="600"/>
              </a:spcAft>
              <a:buClr>
                <a:srgbClr val="6CB255"/>
              </a:buClr>
              <a:defRPr/>
            </a:pPr>
            <a:r>
              <a:rPr lang="en-US" sz="2400" dirty="0" smtClean="0">
                <a:solidFill>
                  <a:srgbClr val="000000"/>
                </a:solidFill>
              </a:rPr>
              <a:t>The </a:t>
            </a:r>
            <a:r>
              <a:rPr lang="en-US" sz="2400" dirty="0">
                <a:solidFill>
                  <a:srgbClr val="000000"/>
                </a:solidFill>
              </a:rPr>
              <a:t>wavelength of a photon with this energy is found by the expression: </a:t>
            </a:r>
          </a:p>
          <a:p>
            <a:pPr>
              <a:spcBef>
                <a:spcPct val="20000"/>
              </a:spcBef>
              <a:spcAft>
                <a:spcPts val="600"/>
              </a:spcAft>
              <a:buClr>
                <a:srgbClr val="6CB255"/>
              </a:buClr>
              <a:defRPr/>
            </a:pPr>
            <a:endParaRPr lang="en-US" sz="2400" dirty="0">
              <a:solidFill>
                <a:srgbClr val="000000"/>
              </a:solidFill>
            </a:endParaRPr>
          </a:p>
          <a:p>
            <a:pPr>
              <a:spcBef>
                <a:spcPct val="20000"/>
              </a:spcBef>
              <a:spcAft>
                <a:spcPts val="600"/>
              </a:spcAft>
              <a:buClr>
                <a:srgbClr val="6CB255"/>
              </a:buClr>
              <a:defRPr/>
            </a:pPr>
            <a:endParaRPr lang="en-US" sz="2400" dirty="0">
              <a:solidFill>
                <a:srgbClr val="000000"/>
              </a:solidFill>
            </a:endParaRPr>
          </a:p>
          <a:p>
            <a:pPr>
              <a:spcBef>
                <a:spcPct val="20000"/>
              </a:spcBef>
              <a:spcAft>
                <a:spcPts val="600"/>
              </a:spcAft>
              <a:buClr>
                <a:srgbClr val="6CB255"/>
              </a:buClr>
              <a:defRPr/>
            </a:pPr>
            <a:endParaRPr lang="en-US" sz="2400" dirty="0">
              <a:solidFill>
                <a:srgbClr val="000000"/>
              </a:solidFill>
            </a:endParaRPr>
          </a:p>
          <a:p>
            <a:pPr>
              <a:spcBef>
                <a:spcPct val="20000"/>
              </a:spcBef>
              <a:spcAft>
                <a:spcPts val="600"/>
              </a:spcAft>
              <a:buClr>
                <a:srgbClr val="6CB255"/>
              </a:buClr>
              <a:defRPr/>
            </a:pPr>
            <a:endParaRPr lang="en-US" sz="2400" dirty="0">
              <a:solidFill>
                <a:srgbClr val="000000"/>
              </a:solidFill>
            </a:endParaRPr>
          </a:p>
          <a:p>
            <a:pPr>
              <a:spcBef>
                <a:spcPct val="20000"/>
              </a:spcBef>
              <a:spcAft>
                <a:spcPts val="600"/>
              </a:spcAft>
              <a:buClr>
                <a:srgbClr val="6CB255"/>
              </a:buClr>
              <a:defRPr/>
            </a:pPr>
            <a:endParaRPr lang="en-US" sz="2400" dirty="0">
              <a:solidFill>
                <a:srgbClr val="000000"/>
              </a:solidFill>
            </a:endParaRPr>
          </a:p>
          <a:p>
            <a:pPr>
              <a:spcBef>
                <a:spcPct val="20000"/>
              </a:spcBef>
              <a:spcAft>
                <a:spcPts val="600"/>
              </a:spcAft>
              <a:buClr>
                <a:srgbClr val="6CB255"/>
              </a:buClr>
              <a:defRPr/>
            </a:pPr>
            <a:endParaRPr lang="en-US" sz="2400" dirty="0">
              <a:solidFill>
                <a:srgbClr val="000000"/>
              </a:solidFill>
            </a:endParaRPr>
          </a:p>
        </p:txBody>
      </p:sp>
      <p:graphicFrame>
        <p:nvGraphicFramePr>
          <p:cNvPr id="431108" name="Object 4"/>
          <p:cNvGraphicFramePr>
            <a:graphicFrameLocks noChangeAspect="1"/>
          </p:cNvGraphicFramePr>
          <p:nvPr/>
        </p:nvGraphicFramePr>
        <p:xfrm>
          <a:off x="5194301" y="4825999"/>
          <a:ext cx="1654175" cy="1030287"/>
        </p:xfrm>
        <a:graphic>
          <a:graphicData uri="http://schemas.openxmlformats.org/presentationml/2006/ole">
            <mc:AlternateContent xmlns:mc="http://schemas.openxmlformats.org/markup-compatibility/2006">
              <mc:Choice xmlns:v="urn:schemas-microsoft-com:vml" Requires="v">
                <p:oleObj spid="_x0000_s431727" name="Equation" r:id="rId6" imgW="571500" imgH="355600" progId="Equation.3">
                  <p:embed/>
                </p:oleObj>
              </mc:Choice>
              <mc:Fallback>
                <p:oleObj name="Equation" r:id="rId6" imgW="571500" imgH="355600" progId="Equation.3">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4301" y="4825999"/>
                        <a:ext cx="1654175" cy="103028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370641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782529" cy="659535"/>
          </a:xfrm>
        </p:spPr>
        <p:txBody>
          <a:bodyPr>
            <a:normAutofit/>
          </a:bodyPr>
          <a:lstStyle/>
          <a:p>
            <a:r>
              <a:rPr lang="en-US" sz="2800" dirty="0"/>
              <a:t>Example 6.5</a:t>
            </a:r>
          </a:p>
        </p:txBody>
      </p:sp>
      <p:sp>
        <p:nvSpPr>
          <p:cNvPr id="7" name="Text Placeholder 6"/>
          <p:cNvSpPr>
            <a:spLocks noGrp="1"/>
          </p:cNvSpPr>
          <p:nvPr>
            <p:ph type="body" sz="quarter" idx="14"/>
          </p:nvPr>
        </p:nvSpPr>
        <p:spPr>
          <a:xfrm>
            <a:off x="609600" y="1162828"/>
            <a:ext cx="10997381" cy="5326462"/>
          </a:xfrm>
        </p:spPr>
        <p:txBody>
          <a:bodyPr>
            <a:noAutofit/>
          </a:bodyPr>
          <a:lstStyle/>
          <a:p>
            <a:r>
              <a:rPr lang="en-US" sz="2400" dirty="0"/>
              <a:t>Rearrangement gives: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algn="just"/>
            <a:r>
              <a:rPr lang="en-US" sz="2400" dirty="0"/>
              <a:t>This wavelength is found in the infrared portion of the electromagnetic spectrum. </a:t>
            </a:r>
          </a:p>
          <a:p>
            <a:endParaRPr lang="en-US" sz="2400" dirty="0"/>
          </a:p>
          <a:p>
            <a:endParaRPr lang="en-US" sz="2400" dirty="0"/>
          </a:p>
          <a:p>
            <a:endParaRPr lang="en-US" sz="2400" dirty="0"/>
          </a:p>
          <a:p>
            <a:endParaRPr lang="en-US" sz="24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graphicFrame>
        <p:nvGraphicFramePr>
          <p:cNvPr id="432132" name="Object 4"/>
          <p:cNvGraphicFramePr>
            <a:graphicFrameLocks noChangeAspect="1"/>
          </p:cNvGraphicFramePr>
          <p:nvPr/>
        </p:nvGraphicFramePr>
        <p:xfrm>
          <a:off x="1947114" y="1946742"/>
          <a:ext cx="8399058" cy="2612228"/>
        </p:xfrm>
        <a:graphic>
          <a:graphicData uri="http://schemas.openxmlformats.org/presentationml/2006/ole">
            <mc:AlternateContent xmlns:mc="http://schemas.openxmlformats.org/markup-compatibility/2006">
              <mc:Choice xmlns:v="urn:schemas-microsoft-com:vml" Requires="v">
                <p:oleObj spid="_x0000_s432442" name="Equation" r:id="rId4" imgW="3022600" imgH="927100" progId="Equation.3">
                  <p:embed/>
                </p:oleObj>
              </mc:Choice>
              <mc:Fallback>
                <p:oleObj name="Equation" r:id="rId4" imgW="3022600" imgH="92710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114" y="1946742"/>
                        <a:ext cx="8399058" cy="261222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8" name="Straight Connector 7"/>
          <p:cNvCxnSpPr/>
          <p:nvPr/>
        </p:nvCxnSpPr>
        <p:spPr>
          <a:xfrm rot="5400000">
            <a:off x="6081057" y="2149916"/>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7933767" y="2747563"/>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6529295" y="2134975"/>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9521172" y="2149916"/>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70641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39214" y="699580"/>
            <a:ext cx="8496360" cy="508000"/>
          </a:xfrm>
        </p:spPr>
        <p:txBody>
          <a:bodyPr>
            <a:noAutofit/>
          </a:bodyPr>
          <a:lstStyle/>
          <a:p>
            <a:pPr eaLnBrk="1" hangingPunct="1"/>
            <a:r>
              <a:rPr lang="en-US" sz="3200" b="1" dirty="0">
                <a:solidFill>
                  <a:srgbClr val="000090"/>
                </a:solidFill>
                <a:latin typeface="Arial" pitchFamily="-110" charset="0"/>
              </a:rPr>
              <a:t>Limitations of the Bohr Model</a:t>
            </a:r>
          </a:p>
        </p:txBody>
      </p:sp>
      <p:sp>
        <p:nvSpPr>
          <p:cNvPr id="22530" name="Rectangle 3"/>
          <p:cNvSpPr>
            <a:spLocks noGrp="1" noChangeArrowheads="1"/>
          </p:cNvSpPr>
          <p:nvPr>
            <p:ph idx="1"/>
          </p:nvPr>
        </p:nvSpPr>
        <p:spPr>
          <a:xfrm>
            <a:off x="339214" y="1388735"/>
            <a:ext cx="11488992" cy="5095011"/>
          </a:xfrm>
        </p:spPr>
        <p:txBody>
          <a:bodyPr>
            <a:normAutofit/>
          </a:bodyPr>
          <a:lstStyle/>
          <a:p>
            <a:pPr>
              <a:buClr>
                <a:schemeClr val="tx1"/>
              </a:buClr>
            </a:pPr>
            <a:endParaRPr lang="en-US" sz="2400" dirty="0"/>
          </a:p>
          <a:p>
            <a:pPr>
              <a:buClr>
                <a:schemeClr val="tx1"/>
              </a:buClr>
              <a:buFont typeface="Arial"/>
              <a:buChar char="•"/>
            </a:pPr>
            <a:r>
              <a:rPr lang="en-US" sz="2400" dirty="0"/>
              <a:t> Bohr was unable to extend his theory to the next simplest atom, He, which only has two electrons.</a:t>
            </a:r>
          </a:p>
          <a:p>
            <a:pPr>
              <a:buClr>
                <a:schemeClr val="tx1"/>
              </a:buClr>
              <a:buFont typeface="Arial"/>
              <a:buChar char="•"/>
            </a:pPr>
            <a:endParaRPr lang="en-US" sz="2400" dirty="0"/>
          </a:p>
          <a:p>
            <a:pPr>
              <a:buClr>
                <a:schemeClr val="tx1"/>
              </a:buClr>
              <a:buFont typeface="Arial"/>
              <a:buChar char="•"/>
            </a:pPr>
            <a:r>
              <a:rPr lang="en-US" sz="2400" dirty="0"/>
              <a:t> It is does not account for electron–electron interactions in </a:t>
            </a:r>
            <a:r>
              <a:rPr lang="en-US" sz="2400" dirty="0" smtClean="0"/>
              <a:t>atoms, </a:t>
            </a:r>
            <a:r>
              <a:rPr lang="en-US" sz="2400" dirty="0"/>
              <a:t>with more than one electron.</a:t>
            </a:r>
          </a:p>
          <a:p>
            <a:pPr>
              <a:buClr>
                <a:schemeClr val="tx1"/>
              </a:buClr>
              <a:buFont typeface="Arial"/>
              <a:buChar char="•"/>
            </a:pPr>
            <a:endParaRPr lang="en-US" sz="2400" dirty="0"/>
          </a:p>
          <a:p>
            <a:pPr>
              <a:buClr>
                <a:schemeClr val="tx1"/>
              </a:buClr>
              <a:buFont typeface="Arial"/>
              <a:buChar char="•"/>
            </a:pPr>
            <a:r>
              <a:rPr lang="en-US" sz="2400" dirty="0"/>
              <a:t> Bohr’s model was severely flawed, since it was still based on the classical mechanics notion of precise orbits.</a:t>
            </a:r>
          </a:p>
          <a:p>
            <a:pPr>
              <a:buClr>
                <a:schemeClr val="tx1"/>
              </a:buClr>
            </a:pPr>
            <a:endParaRPr lang="en-US" sz="2400" dirty="0"/>
          </a:p>
          <a:p>
            <a:pPr>
              <a:buClr>
                <a:schemeClr val="tx1"/>
              </a:buCl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45248" y="56955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71561" y="679604"/>
            <a:ext cx="3911949" cy="508000"/>
          </a:xfrm>
        </p:spPr>
        <p:txBody>
          <a:bodyPr>
            <a:noAutofit/>
          </a:bodyPr>
          <a:lstStyle/>
          <a:p>
            <a:pPr eaLnBrk="1" hangingPunct="1"/>
            <a:r>
              <a:rPr lang="en-US" sz="3200" b="1" dirty="0">
                <a:solidFill>
                  <a:srgbClr val="000090"/>
                </a:solidFill>
                <a:latin typeface="Arial" pitchFamily="-110" charset="0"/>
              </a:rPr>
              <a:t>the Bohr Model</a:t>
            </a:r>
          </a:p>
        </p:txBody>
      </p:sp>
      <p:sp>
        <p:nvSpPr>
          <p:cNvPr id="22530" name="Rectangle 3"/>
          <p:cNvSpPr>
            <a:spLocks noGrp="1" noChangeArrowheads="1"/>
          </p:cNvSpPr>
          <p:nvPr>
            <p:ph idx="1"/>
          </p:nvPr>
        </p:nvSpPr>
        <p:spPr>
          <a:xfrm>
            <a:off x="265472" y="1313657"/>
            <a:ext cx="11621728" cy="5087143"/>
          </a:xfrm>
        </p:spPr>
        <p:txBody>
          <a:bodyPr>
            <a:normAutofit/>
          </a:bodyPr>
          <a:lstStyle/>
          <a:p>
            <a:pPr>
              <a:buClr>
                <a:schemeClr val="tx1"/>
              </a:buClr>
            </a:pPr>
            <a:endParaRPr lang="en-US" sz="2400" dirty="0"/>
          </a:p>
          <a:p>
            <a:pPr algn="just">
              <a:buClr>
                <a:schemeClr val="tx1"/>
              </a:buClr>
              <a:buFont typeface="Arial"/>
              <a:buChar char="•"/>
            </a:pPr>
            <a:r>
              <a:rPr lang="en-US" sz="2400" dirty="0"/>
              <a:t> The Bohr model does introduce several important features of all </a:t>
            </a:r>
            <a:r>
              <a:rPr lang="en-US" sz="2400" dirty="0" smtClean="0"/>
              <a:t>models, </a:t>
            </a:r>
            <a:r>
              <a:rPr lang="en-US" sz="2400" dirty="0"/>
              <a:t>used to describe the distribution of electrons in an atom. </a:t>
            </a:r>
          </a:p>
          <a:p>
            <a:pPr lvl="1" algn="just">
              <a:buClr>
                <a:schemeClr val="tx1"/>
              </a:buClr>
              <a:buFont typeface="Arial"/>
              <a:buChar char="•"/>
            </a:pPr>
            <a:r>
              <a:rPr lang="en-US" sz="2400" dirty="0"/>
              <a:t>The energies of electrons (energy levels) in an atom are quantized, described by </a:t>
            </a:r>
            <a:r>
              <a:rPr lang="en-US" sz="2400" b="1" i="1" dirty="0">
                <a:solidFill>
                  <a:srgbClr val="000090"/>
                </a:solidFill>
              </a:rPr>
              <a:t>quantum numbers</a:t>
            </a:r>
            <a:r>
              <a:rPr lang="en-US" sz="2400" dirty="0"/>
              <a:t>: integer </a:t>
            </a:r>
            <a:r>
              <a:rPr lang="en-US" sz="2400" dirty="0" smtClean="0"/>
              <a:t>numbers, </a:t>
            </a:r>
            <a:r>
              <a:rPr lang="en-US" sz="2400" dirty="0"/>
              <a:t>having only specific allowed values and used to characterize the arrangement of electrons in an atom.</a:t>
            </a:r>
          </a:p>
          <a:p>
            <a:pPr lvl="1" algn="just">
              <a:buClr>
                <a:schemeClr val="tx1"/>
              </a:buClr>
              <a:buNone/>
            </a:pPr>
            <a:endParaRPr lang="en-US" sz="2400" dirty="0"/>
          </a:p>
          <a:p>
            <a:pPr lvl="1" algn="just">
              <a:buClr>
                <a:schemeClr val="tx1"/>
              </a:buClr>
              <a:buFont typeface="Arial"/>
              <a:buChar char="•"/>
            </a:pPr>
            <a:r>
              <a:rPr lang="en-US" sz="2400" dirty="0"/>
              <a:t>An electron’s energy increases with increasing distance from the nucleus.</a:t>
            </a:r>
          </a:p>
          <a:p>
            <a:pPr lvl="1" algn="just">
              <a:buClr>
                <a:schemeClr val="tx1"/>
              </a:buClr>
              <a:buNone/>
            </a:pPr>
            <a:endParaRPr lang="en-US" sz="2400" dirty="0"/>
          </a:p>
          <a:p>
            <a:pPr lvl="1" algn="just">
              <a:buClr>
                <a:schemeClr val="tx1"/>
              </a:buClr>
              <a:buFont typeface="Arial"/>
              <a:buChar char="•"/>
            </a:pPr>
            <a:r>
              <a:rPr lang="en-US" sz="2400" dirty="0"/>
              <a:t>The discrete energies (lines) in the spectra of the </a:t>
            </a:r>
            <a:r>
              <a:rPr lang="en-US" sz="2400" dirty="0" smtClean="0"/>
              <a:t>elements, </a:t>
            </a:r>
            <a:r>
              <a:rPr lang="en-US" sz="2400" dirty="0"/>
              <a:t>result from quantized electronic energies.</a:t>
            </a:r>
          </a:p>
          <a:p>
            <a:pPr>
              <a:buClr>
                <a:schemeClr val="tx1"/>
              </a:buClr>
              <a:buFont typeface="Arial"/>
              <a:buChar char="•"/>
            </a:pPr>
            <a:endParaRPr lang="en-US" sz="2400" b="1" i="1"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48006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56813" y="1030432"/>
            <a:ext cx="4206916" cy="508000"/>
          </a:xfrm>
        </p:spPr>
        <p:txBody>
          <a:bodyPr>
            <a:noAutofit/>
          </a:bodyPr>
          <a:lstStyle/>
          <a:p>
            <a:pPr eaLnBrk="1" hangingPunct="1"/>
            <a:r>
              <a:rPr lang="en-US" sz="3200" b="1" dirty="0">
                <a:solidFill>
                  <a:srgbClr val="000090"/>
                </a:solidFill>
                <a:latin typeface="Arial" pitchFamily="-110" charset="0"/>
              </a:rPr>
              <a:t>Moving forward</a:t>
            </a:r>
          </a:p>
        </p:txBody>
      </p:sp>
      <p:sp>
        <p:nvSpPr>
          <p:cNvPr id="22530" name="Rectangle 3"/>
          <p:cNvSpPr>
            <a:spLocks noGrp="1" noChangeArrowheads="1"/>
          </p:cNvSpPr>
          <p:nvPr>
            <p:ph idx="1"/>
          </p:nvPr>
        </p:nvSpPr>
        <p:spPr>
          <a:xfrm>
            <a:off x="383459" y="1507313"/>
            <a:ext cx="11616812" cy="4819745"/>
          </a:xfrm>
        </p:spPr>
        <p:txBody>
          <a:bodyPr>
            <a:normAutofit/>
          </a:bodyPr>
          <a:lstStyle/>
          <a:p>
            <a:pPr>
              <a:buClr>
                <a:schemeClr val="tx1"/>
              </a:buClr>
              <a:buFont typeface="Arial"/>
              <a:buChar char="•"/>
            </a:pPr>
            <a:endParaRPr lang="en-US" sz="2400" b="1" dirty="0">
              <a:latin typeface="Arial" pitchFamily="-110" charset="0"/>
            </a:endParaRPr>
          </a:p>
          <a:p>
            <a:pPr algn="just">
              <a:buClr>
                <a:schemeClr val="tx1"/>
              </a:buClr>
              <a:buFont typeface="Arial"/>
              <a:buChar char="•"/>
            </a:pPr>
            <a:r>
              <a:rPr lang="en-US" sz="2400" dirty="0"/>
              <a:t> Bohr won a Nobel Prize in Physics for his contributions.</a:t>
            </a:r>
          </a:p>
          <a:p>
            <a:pPr algn="just">
              <a:buClr>
                <a:schemeClr val="tx1"/>
              </a:buClr>
            </a:pPr>
            <a:endParaRPr lang="en-US" sz="2400" dirty="0"/>
          </a:p>
          <a:p>
            <a:pPr algn="just">
              <a:buClr>
                <a:schemeClr val="tx1"/>
              </a:buClr>
              <a:buFont typeface="Arial"/>
              <a:buChar char="•"/>
            </a:pPr>
            <a:r>
              <a:rPr lang="en-US" sz="2400" dirty="0"/>
              <a:t> It became clear to most physicists at that </a:t>
            </a:r>
            <a:r>
              <a:rPr lang="en-US" sz="2400" dirty="0" smtClean="0"/>
              <a:t>time, </a:t>
            </a:r>
            <a:r>
              <a:rPr lang="en-US" sz="2400" dirty="0"/>
              <a:t>that the classical theories that worked so well in the macroscopic </a:t>
            </a:r>
            <a:r>
              <a:rPr lang="en-US" sz="2400" dirty="0" smtClean="0"/>
              <a:t>world, </a:t>
            </a:r>
            <a:r>
              <a:rPr lang="en-US" sz="2400" dirty="0"/>
              <a:t>were fundamentally flawed and could not be extended down into the microscopic domain of atoms and molecules.</a:t>
            </a:r>
          </a:p>
          <a:p>
            <a:pPr algn="just">
              <a:buClr>
                <a:schemeClr val="tx1"/>
              </a:buClr>
              <a:buFont typeface="Arial"/>
              <a:buChar char="•"/>
            </a:pPr>
            <a:endParaRPr lang="en-US" sz="2400" dirty="0"/>
          </a:p>
          <a:p>
            <a:pPr algn="just">
              <a:buClr>
                <a:schemeClr val="tx1"/>
              </a:buClr>
              <a:buFont typeface="Arial"/>
              <a:buChar char="•"/>
            </a:pPr>
            <a:r>
              <a:rPr lang="en-US" sz="2400" dirty="0"/>
              <a:t> A proper model of quantum </a:t>
            </a:r>
            <a:r>
              <a:rPr lang="en-US" sz="2400" dirty="0" smtClean="0"/>
              <a:t>mechanics, </a:t>
            </a:r>
            <a:r>
              <a:rPr lang="en-US" sz="2400" dirty="0"/>
              <a:t>was later developed to supersede classical mechanics. </a:t>
            </a:r>
          </a:p>
          <a:p>
            <a:pPr>
              <a:buClr>
                <a:schemeClr val="tx1"/>
              </a:buClr>
              <a:buFont typeface="Arial"/>
              <a:buChar char="•"/>
            </a:pPr>
            <a:endParaRPr lang="en-US" sz="2400" dirty="0"/>
          </a:p>
          <a:p>
            <a:pPr>
              <a:buClr>
                <a:schemeClr val="tx1"/>
              </a:buClr>
              <a:buFont typeface="Arial"/>
              <a:buChar char="•"/>
            </a:pPr>
            <a:endParaRPr lang="en-US" sz="2400" b="1" i="1"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867636"/>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49" y="513903"/>
            <a:ext cx="7721600" cy="691805"/>
          </a:xfrm>
        </p:spPr>
        <p:txBody>
          <a:bodyPr>
            <a:normAutofit fontScale="90000"/>
          </a:bodyPr>
          <a:lstStyle/>
          <a:p>
            <a:r>
              <a:rPr lang="en-US" sz="3200" b="1" dirty="0">
                <a:solidFill>
                  <a:srgbClr val="000090"/>
                </a:solidFill>
                <a:latin typeface="Arial" pitchFamily="-110" charset="0"/>
              </a:rPr>
              <a:t>6.3 development of quantum theory</a:t>
            </a:r>
            <a:endParaRPr lang="en-US" sz="3200" dirty="0"/>
          </a:p>
        </p:txBody>
      </p:sp>
      <p:sp>
        <p:nvSpPr>
          <p:cNvPr id="3" name="Content Placeholder 2"/>
          <p:cNvSpPr>
            <a:spLocks noGrp="1"/>
          </p:cNvSpPr>
          <p:nvPr>
            <p:ph idx="1"/>
          </p:nvPr>
        </p:nvSpPr>
        <p:spPr>
          <a:xfrm>
            <a:off x="473121" y="1820839"/>
            <a:ext cx="11100179" cy="4211471"/>
          </a:xfrm>
        </p:spPr>
        <p:txBody>
          <a:bodyPr>
            <a:noAutofit/>
          </a:bodyPr>
          <a:lstStyle/>
          <a:p>
            <a:r>
              <a:rPr lang="en-US" sz="2400" dirty="0"/>
              <a:t>By the end of this section, you will be able to:</a:t>
            </a:r>
          </a:p>
          <a:p>
            <a:pPr indent="519113" algn="just"/>
            <a:r>
              <a:rPr lang="en-US" sz="2400" dirty="0"/>
              <a:t>• Extend the concept of wave–particle </a:t>
            </a:r>
            <a:r>
              <a:rPr lang="en-US" sz="2400" dirty="0" smtClean="0"/>
              <a:t>duality, </a:t>
            </a:r>
            <a:r>
              <a:rPr lang="en-US" sz="2400" dirty="0"/>
              <a:t>that was observed in electromagnetic radiation to matter as </a:t>
            </a:r>
            <a:r>
              <a:rPr lang="en-US" sz="2400" dirty="0" smtClean="0"/>
              <a:t>well </a:t>
            </a:r>
          </a:p>
          <a:p>
            <a:pPr indent="519113" algn="just"/>
            <a:r>
              <a:rPr lang="en-US" sz="2400" dirty="0" smtClean="0"/>
              <a:t>• </a:t>
            </a:r>
            <a:r>
              <a:rPr lang="en-US" sz="2400" dirty="0"/>
              <a:t>Understand the general idea of the quantum mechanical description of electrons in an atom, and that it </a:t>
            </a:r>
            <a:r>
              <a:rPr lang="en-US" sz="2400" dirty="0" smtClean="0"/>
              <a:t>uses the </a:t>
            </a:r>
            <a:r>
              <a:rPr lang="en-US" sz="2400" dirty="0"/>
              <a:t>notion of three-dimensional wave functions, or orbitals, that define the distribution of probability to </a:t>
            </a:r>
            <a:r>
              <a:rPr lang="en-US" sz="2400" dirty="0" smtClean="0"/>
              <a:t>find an </a:t>
            </a:r>
            <a:r>
              <a:rPr lang="en-US" sz="2400" dirty="0"/>
              <a:t>electron in a particular part of </a:t>
            </a:r>
            <a:r>
              <a:rPr lang="en-US" sz="2400" dirty="0" smtClean="0"/>
              <a:t>space.</a:t>
            </a:r>
            <a:endParaRPr lang="en-US" sz="2400" dirty="0"/>
          </a:p>
          <a:p>
            <a:pPr indent="519113" algn="just"/>
            <a:r>
              <a:rPr lang="en-US" sz="2400" dirty="0"/>
              <a:t>• List and describe traits of the four quantum </a:t>
            </a:r>
            <a:r>
              <a:rPr lang="en-US" sz="2400" dirty="0" smtClean="0"/>
              <a:t>numbers, </a:t>
            </a:r>
            <a:r>
              <a:rPr lang="en-US" sz="2400" dirty="0"/>
              <a:t>that form the basis for completely specifying the </a:t>
            </a:r>
            <a:r>
              <a:rPr lang="en-US" sz="2400" dirty="0" smtClean="0"/>
              <a:t>state of </a:t>
            </a:r>
            <a:r>
              <a:rPr lang="en-US" sz="2400" dirty="0"/>
              <a:t>an electron in an </a:t>
            </a:r>
            <a:r>
              <a:rPr lang="en-US" sz="2400" dirty="0" smtClean="0"/>
              <a:t>atom.</a:t>
            </a: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46866" y="443009"/>
            <a:ext cx="1226434" cy="833592"/>
          </a:xfrm>
          <a:prstGeom prst="rect">
            <a:avLst/>
          </a:prstGeom>
        </p:spPr>
      </p:pic>
    </p:spTree>
    <p:extLst>
      <p:ext uri="{BB962C8B-B14F-4D97-AF65-F5344CB8AC3E}">
        <p14:creationId xmlns:p14="http://schemas.microsoft.com/office/powerpoint/2010/main" val="39291319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2452" y="705638"/>
            <a:ext cx="8262368" cy="508000"/>
          </a:xfrm>
        </p:spPr>
        <p:txBody>
          <a:bodyPr>
            <a:noAutofit/>
          </a:bodyPr>
          <a:lstStyle/>
          <a:p>
            <a:pPr eaLnBrk="1" hangingPunct="1"/>
            <a:r>
              <a:rPr lang="en-US" sz="3200" b="1" dirty="0" smtClean="0">
                <a:solidFill>
                  <a:srgbClr val="000090"/>
                </a:solidFill>
                <a:latin typeface="Arial" pitchFamily="-110" charset="0"/>
              </a:rPr>
              <a:t>development </a:t>
            </a:r>
            <a:r>
              <a:rPr lang="en-US" sz="3200" b="1" dirty="0">
                <a:solidFill>
                  <a:srgbClr val="000090"/>
                </a:solidFill>
                <a:latin typeface="Arial" pitchFamily="-110" charset="0"/>
              </a:rPr>
              <a:t>of quantum theory</a:t>
            </a:r>
          </a:p>
        </p:txBody>
      </p:sp>
      <p:sp>
        <p:nvSpPr>
          <p:cNvPr id="22530" name="Rectangle 3"/>
          <p:cNvSpPr>
            <a:spLocks noGrp="1" noChangeArrowheads="1"/>
          </p:cNvSpPr>
          <p:nvPr>
            <p:ph idx="1"/>
          </p:nvPr>
        </p:nvSpPr>
        <p:spPr>
          <a:xfrm>
            <a:off x="442452" y="1539230"/>
            <a:ext cx="11253019" cy="4206477"/>
          </a:xfrm>
        </p:spPr>
        <p:txBody>
          <a:bodyPr>
            <a:normAutofit/>
          </a:bodyPr>
          <a:lstStyle/>
          <a:p>
            <a:pPr>
              <a:buClr>
                <a:schemeClr val="tx1"/>
              </a:buClr>
              <a:buFont typeface="Arial"/>
              <a:buChar char="•"/>
            </a:pPr>
            <a:endParaRPr lang="en-US" sz="2400" b="1" dirty="0">
              <a:latin typeface="Arial" pitchFamily="-110" charset="0"/>
            </a:endParaRPr>
          </a:p>
          <a:p>
            <a:pPr>
              <a:buClr>
                <a:schemeClr val="tx1"/>
              </a:buClr>
              <a:buFont typeface="Arial"/>
              <a:buChar char="•"/>
            </a:pPr>
            <a:r>
              <a:rPr lang="en-US" sz="2400" dirty="0"/>
              <a:t> Particles and waves are very different phenomena in the macroscopic realm.</a:t>
            </a:r>
          </a:p>
          <a:p>
            <a:pPr>
              <a:buClr>
                <a:schemeClr val="tx1"/>
              </a:buClr>
              <a:buFont typeface="Arial"/>
              <a:buChar char="•"/>
            </a:pPr>
            <a:endParaRPr lang="en-US" sz="2400" dirty="0">
              <a:solidFill>
                <a:srgbClr val="000000"/>
              </a:solidFill>
              <a:cs typeface="MS PGothic" pitchFamily="34" charset="-128"/>
            </a:endParaRPr>
          </a:p>
          <a:p>
            <a:pPr>
              <a:buClr>
                <a:schemeClr val="tx1"/>
              </a:buClr>
              <a:buFont typeface="Arial"/>
              <a:buChar char="•"/>
            </a:pPr>
            <a:r>
              <a:rPr lang="en-US" sz="2400" dirty="0">
                <a:solidFill>
                  <a:srgbClr val="000000"/>
                </a:solidFill>
                <a:cs typeface="MS PGothic" pitchFamily="34" charset="-128"/>
              </a:rPr>
              <a:t> </a:t>
            </a:r>
            <a:r>
              <a:rPr lang="en-US" sz="2400" dirty="0"/>
              <a:t>By the 1920s it became increasingly </a:t>
            </a:r>
            <a:r>
              <a:rPr lang="en-US" sz="2400" dirty="0" smtClean="0"/>
              <a:t>clear, </a:t>
            </a:r>
            <a:r>
              <a:rPr lang="en-US" sz="2400" dirty="0"/>
              <a:t>that very small pieces of matter follow a different set of </a:t>
            </a:r>
            <a:r>
              <a:rPr lang="en-US" sz="2400" dirty="0" smtClean="0"/>
              <a:t>rules, </a:t>
            </a:r>
            <a:r>
              <a:rPr lang="en-US" sz="2400" dirty="0"/>
              <a:t>from those we observe for large objects. </a:t>
            </a:r>
          </a:p>
          <a:p>
            <a:pPr>
              <a:buClr>
                <a:schemeClr val="tx1"/>
              </a:buClr>
              <a:buFont typeface="Arial"/>
              <a:buChar char="•"/>
            </a:pPr>
            <a:endParaRPr lang="en-US" sz="2400" dirty="0"/>
          </a:p>
          <a:p>
            <a:pPr>
              <a:buClr>
                <a:schemeClr val="tx1"/>
              </a:buClr>
              <a:buFont typeface="Arial"/>
              <a:buChar char="•"/>
            </a:pPr>
            <a:r>
              <a:rPr lang="en-US" sz="2400" dirty="0"/>
              <a:t> The unquestionable separation of waves and </a:t>
            </a:r>
            <a:r>
              <a:rPr lang="en-US" sz="2400" dirty="0" smtClean="0"/>
              <a:t>particles, </a:t>
            </a:r>
            <a:r>
              <a:rPr lang="en-US" sz="2400" dirty="0"/>
              <a:t>was no longer the case for the microscopic world.</a:t>
            </a: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34839" y="705638"/>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9476" y="268732"/>
            <a:ext cx="2270078" cy="659535"/>
          </a:xfrm>
        </p:spPr>
        <p:txBody>
          <a:bodyPr/>
          <a:lstStyle/>
          <a:p>
            <a:r>
              <a:rPr lang="en-US" dirty="0"/>
              <a:t>Figure </a:t>
            </a:r>
            <a:r>
              <a:rPr lang="en-US" dirty="0" smtClean="0"/>
              <a:t>6.16</a:t>
            </a:r>
            <a:endParaRPr lang="en-US" dirty="0"/>
          </a:p>
        </p:txBody>
      </p:sp>
      <p:pic>
        <p:nvPicPr>
          <p:cNvPr id="2" name="Picture Placeholder 1" descr="CNX_Chem_06_03_waterw.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69" r="-26769"/>
          <a:stretch>
            <a:fillRect/>
          </a:stretch>
        </p:blipFill>
        <p:spPr>
          <a:xfrm>
            <a:off x="2254903" y="591404"/>
            <a:ext cx="7755681" cy="4180901"/>
          </a:xfrm>
        </p:spPr>
      </p:pic>
      <p:sp>
        <p:nvSpPr>
          <p:cNvPr id="7" name="Text Placeholder 6"/>
          <p:cNvSpPr>
            <a:spLocks noGrp="1"/>
          </p:cNvSpPr>
          <p:nvPr>
            <p:ph type="body" sz="quarter" idx="14"/>
          </p:nvPr>
        </p:nvSpPr>
        <p:spPr>
          <a:xfrm>
            <a:off x="736979" y="5126197"/>
            <a:ext cx="10986448" cy="1166382"/>
          </a:xfrm>
        </p:spPr>
        <p:txBody>
          <a:bodyPr>
            <a:normAutofit fontScale="92500" lnSpcReduction="20000"/>
          </a:bodyPr>
          <a:lstStyle/>
          <a:p>
            <a:r>
              <a:rPr lang="en-US" sz="2800" dirty="0"/>
              <a:t>An interference pattern on the water surface is formed by interacting waves. The waves are caused </a:t>
            </a:r>
            <a:r>
              <a:rPr lang="en-US" sz="2800" dirty="0" smtClean="0"/>
              <a:t>by reflection </a:t>
            </a:r>
            <a:r>
              <a:rPr lang="en-US" sz="2800" dirty="0"/>
              <a:t>of water from the rocks. </a:t>
            </a:r>
            <a:endParaRPr lang="ka-GE" sz="2800" dirty="0" smtClean="0"/>
          </a:p>
          <a:p>
            <a:r>
              <a:rPr lang="en-US" dirty="0" smtClean="0"/>
              <a:t>(</a:t>
            </a:r>
            <a:r>
              <a:rPr lang="en-US" dirty="0"/>
              <a:t>credit: modification of work by </a:t>
            </a:r>
            <a:r>
              <a:rPr lang="en-US" dirty="0" err="1"/>
              <a:t>Sukanto</a:t>
            </a:r>
            <a:r>
              <a:rPr lang="en-US" dirty="0"/>
              <a:t> </a:t>
            </a:r>
            <a:r>
              <a:rPr lang="en-US" dirty="0" err="1"/>
              <a:t>Debnath</a:t>
            </a:r>
            <a:r>
              <a:rPr lang="en-US" dirty="0"/>
              <a: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53203" y="408322"/>
            <a:ext cx="1226434" cy="833592"/>
          </a:xfrm>
          <a:prstGeom prst="rect">
            <a:avLst/>
          </a:prstGeom>
        </p:spPr>
      </p:pic>
    </p:spTree>
    <p:extLst>
      <p:ext uri="{BB962C8B-B14F-4D97-AF65-F5344CB8AC3E}">
        <p14:creationId xmlns:p14="http://schemas.microsoft.com/office/powerpoint/2010/main" val="3446308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2794" y="225569"/>
            <a:ext cx="1523095" cy="508000"/>
          </a:xfrm>
        </p:spPr>
        <p:txBody>
          <a:bodyPr>
            <a:noAutofit/>
          </a:bodyPr>
          <a:lstStyle/>
          <a:p>
            <a:pPr eaLnBrk="1" hangingPunct="1"/>
            <a:r>
              <a:rPr lang="en-US" sz="3200" b="1" dirty="0">
                <a:solidFill>
                  <a:srgbClr val="000090"/>
                </a:solidFill>
                <a:latin typeface="Arial" pitchFamily="-110" charset="0"/>
              </a:rPr>
              <a:t>light</a:t>
            </a:r>
          </a:p>
        </p:txBody>
      </p:sp>
      <p:sp>
        <p:nvSpPr>
          <p:cNvPr id="22530" name="Rectangle 3"/>
          <p:cNvSpPr>
            <a:spLocks noGrp="1" noChangeArrowheads="1"/>
          </p:cNvSpPr>
          <p:nvPr>
            <p:ph idx="1"/>
          </p:nvPr>
        </p:nvSpPr>
        <p:spPr>
          <a:xfrm>
            <a:off x="185786" y="1144023"/>
            <a:ext cx="11701414" cy="5332179"/>
          </a:xfrm>
        </p:spPr>
        <p:txBody>
          <a:bodyPr>
            <a:normAutofit/>
          </a:bodyPr>
          <a:lstStyle/>
          <a:p>
            <a:pPr algn="just">
              <a:buClrTx/>
              <a:buFont typeface="Arial"/>
              <a:buChar char="•"/>
            </a:pPr>
            <a:r>
              <a:rPr lang="en-US" sz="2400" b="1" dirty="0" smtClean="0"/>
              <a:t> </a:t>
            </a:r>
            <a:r>
              <a:rPr lang="en-US" sz="2800" b="1" dirty="0"/>
              <a:t>Early in the nineteenth century, Thomas </a:t>
            </a:r>
            <a:r>
              <a:rPr lang="en-US" sz="2800" b="1" dirty="0" smtClean="0"/>
              <a:t>Young</a:t>
            </a:r>
            <a:r>
              <a:rPr lang="ka-GE" sz="2800" b="1" dirty="0" smtClean="0"/>
              <a:t> </a:t>
            </a:r>
            <a:r>
              <a:rPr lang="en-US" sz="2800" b="1" dirty="0"/>
              <a:t>demonstrated that </a:t>
            </a:r>
            <a:r>
              <a:rPr lang="en-US" sz="2800" b="1" dirty="0" smtClean="0"/>
              <a:t>: </a:t>
            </a:r>
            <a:endParaRPr lang="en-US" sz="2800" b="1" dirty="0"/>
          </a:p>
          <a:p>
            <a:pPr lvl="1" algn="just">
              <a:buClrTx/>
              <a:buFont typeface="Arial"/>
              <a:buChar char="•"/>
            </a:pPr>
            <a:r>
              <a:rPr lang="en-US" sz="2800" dirty="0"/>
              <a:t>Light passing through narrow, closely spaced slits produced interference patterns.</a:t>
            </a:r>
          </a:p>
          <a:p>
            <a:pPr lvl="1" algn="just">
              <a:buClrTx/>
              <a:buFont typeface="Arial"/>
              <a:buChar char="•"/>
            </a:pPr>
            <a:r>
              <a:rPr lang="en-US" sz="2800" dirty="0"/>
              <a:t>Could not be explained in terms of Newtonian </a:t>
            </a:r>
            <a:r>
              <a:rPr lang="en-US" sz="2800" dirty="0" smtClean="0"/>
              <a:t>particles, </a:t>
            </a:r>
            <a:r>
              <a:rPr lang="en-US" sz="2800" dirty="0"/>
              <a:t>but could be easily </a:t>
            </a:r>
            <a:r>
              <a:rPr lang="en-US" sz="2800" b="1" i="1" dirty="0">
                <a:solidFill>
                  <a:srgbClr val="000090"/>
                </a:solidFill>
              </a:rPr>
              <a:t>explained in terms of waves.</a:t>
            </a:r>
          </a:p>
          <a:p>
            <a:pPr algn="just">
              <a:buClrTx/>
              <a:buFont typeface="Arial"/>
              <a:buChar char="•"/>
            </a:pPr>
            <a:endParaRPr lang="en-US" sz="2800" dirty="0">
              <a:solidFill>
                <a:srgbClr val="000000"/>
              </a:solidFill>
              <a:cs typeface="MS PGothic" pitchFamily="34" charset="-128"/>
            </a:endParaRPr>
          </a:p>
          <a:p>
            <a:pPr>
              <a:lnSpc>
                <a:spcPct val="110000"/>
              </a:lnSpc>
            </a:pPr>
            <a:r>
              <a:rPr lang="en-US" sz="2800" dirty="0">
                <a:solidFill>
                  <a:srgbClr val="000000"/>
                </a:solidFill>
                <a:cs typeface="MS PGothic" pitchFamily="34" charset="-128"/>
              </a:rPr>
              <a:t> </a:t>
            </a:r>
            <a:r>
              <a:rPr lang="en-US" sz="2800" dirty="0" smtClean="0"/>
              <a:t>Later</a:t>
            </a:r>
            <a:r>
              <a:rPr lang="ka-GE" sz="2800" dirty="0" smtClean="0"/>
              <a:t>,</a:t>
            </a:r>
            <a:r>
              <a:rPr lang="en-US" sz="2800" dirty="0" smtClean="0"/>
              <a:t> </a:t>
            </a:r>
            <a:r>
              <a:rPr lang="en-US" sz="2800" dirty="0"/>
              <a:t>in the nineteenth century, after </a:t>
            </a:r>
            <a:r>
              <a:rPr lang="en-US" sz="2800" b="1" i="1" dirty="0">
                <a:solidFill>
                  <a:srgbClr val="FF0000"/>
                </a:solidFill>
              </a:rPr>
              <a:t>James Clerk Maxwell </a:t>
            </a:r>
            <a:r>
              <a:rPr lang="en-US" sz="2800" dirty="0"/>
              <a:t>developed his theory of </a:t>
            </a:r>
            <a:r>
              <a:rPr lang="en-US" sz="2800" b="1" i="1" dirty="0">
                <a:solidFill>
                  <a:schemeClr val="tx2"/>
                </a:solidFill>
              </a:rPr>
              <a:t>electromagnetic radiation </a:t>
            </a:r>
            <a:r>
              <a:rPr lang="en-US" sz="2800" dirty="0" smtClean="0"/>
              <a:t>and</a:t>
            </a:r>
            <a:r>
              <a:rPr lang="ka-GE" sz="2800" dirty="0" smtClean="0"/>
              <a:t> </a:t>
            </a:r>
            <a:r>
              <a:rPr lang="en-US" sz="2800" dirty="0" smtClean="0"/>
              <a:t>showed </a:t>
            </a:r>
            <a:r>
              <a:rPr lang="en-US" sz="2800" dirty="0"/>
              <a:t>that </a:t>
            </a:r>
            <a:r>
              <a:rPr lang="en-US" sz="2800" b="1" dirty="0" smtClean="0"/>
              <a:t>:</a:t>
            </a:r>
            <a:endParaRPr lang="en-US" sz="2800" b="1" dirty="0"/>
          </a:p>
          <a:p>
            <a:pPr lvl="1" algn="just">
              <a:buClrTx/>
              <a:buFont typeface="Arial"/>
              <a:buChar char="•"/>
            </a:pPr>
            <a:r>
              <a:rPr lang="en-US" sz="2800" b="1" i="1" dirty="0">
                <a:solidFill>
                  <a:srgbClr val="000090"/>
                </a:solidFill>
              </a:rPr>
              <a:t>Light was the visible part of a vast spectrum of electromagnetic waves.</a:t>
            </a:r>
          </a:p>
          <a:p>
            <a:pPr algn="just">
              <a:buClrTx/>
              <a:buFont typeface="Arial"/>
              <a:buChar char="•"/>
            </a:pPr>
            <a:endParaRPr lang="en-US" sz="2800" dirty="0"/>
          </a:p>
          <a:p>
            <a:pPr algn="just">
              <a:buClrTx/>
            </a:pPr>
            <a:endParaRPr lang="en-US" sz="2400" b="1" i="1" dirty="0">
              <a:solidFill>
                <a:srgbClr val="00009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60766" y="22556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70318" y="807551"/>
            <a:ext cx="4106649" cy="508000"/>
          </a:xfrm>
        </p:spPr>
        <p:txBody>
          <a:bodyPr>
            <a:noAutofit/>
          </a:bodyPr>
          <a:lstStyle/>
          <a:p>
            <a:pPr eaLnBrk="1" hangingPunct="1"/>
            <a:r>
              <a:rPr lang="en-US" sz="3200" b="1" dirty="0">
                <a:solidFill>
                  <a:srgbClr val="000090"/>
                </a:solidFill>
                <a:latin typeface="Arial" pitchFamily="-110" charset="0"/>
              </a:rPr>
              <a:t>Louis de </a:t>
            </a:r>
            <a:r>
              <a:rPr lang="en-US" sz="3200" b="1" dirty="0" err="1">
                <a:solidFill>
                  <a:srgbClr val="000090"/>
                </a:solidFill>
                <a:latin typeface="Arial" pitchFamily="-110" charset="0"/>
              </a:rPr>
              <a:t>broglie</a:t>
            </a:r>
            <a:endParaRPr lang="en-US" sz="3200" b="1" dirty="0">
              <a:solidFill>
                <a:srgbClr val="000090"/>
              </a:solidFill>
              <a:latin typeface="Arial" pitchFamily="-110" charset="0"/>
            </a:endParaRPr>
          </a:p>
        </p:txBody>
      </p:sp>
      <p:sp>
        <p:nvSpPr>
          <p:cNvPr id="22530" name="Rectangle 3"/>
          <p:cNvSpPr>
            <a:spLocks noGrp="1" noChangeArrowheads="1"/>
          </p:cNvSpPr>
          <p:nvPr>
            <p:ph idx="1"/>
          </p:nvPr>
        </p:nvSpPr>
        <p:spPr>
          <a:xfrm>
            <a:off x="627798" y="1948656"/>
            <a:ext cx="11013742" cy="4029064"/>
          </a:xfrm>
        </p:spPr>
        <p:txBody>
          <a:bodyPr>
            <a:normAutofit/>
          </a:bodyPr>
          <a:lstStyle/>
          <a:p>
            <a:pPr>
              <a:buClr>
                <a:schemeClr val="tx1"/>
              </a:buClr>
              <a:buFont typeface="Arial"/>
              <a:buChar char="•"/>
            </a:pPr>
            <a:endParaRPr lang="en-US" sz="2400" b="1" dirty="0">
              <a:latin typeface="Arial" pitchFamily="-110" charset="0"/>
            </a:endParaRPr>
          </a:p>
          <a:p>
            <a:pPr>
              <a:buClr>
                <a:schemeClr val="tx1"/>
              </a:buClr>
              <a:buFont typeface="Arial"/>
              <a:buChar char="•"/>
            </a:pPr>
            <a:r>
              <a:rPr lang="en-US" sz="2400" dirty="0"/>
              <a:t> </a:t>
            </a:r>
            <a:r>
              <a:rPr lang="en-US" sz="2400" b="1" i="1" dirty="0"/>
              <a:t>If electromagnetic radiation can have particle-like character, can electrons and other submicroscopic particles exhibit wavelike character?</a:t>
            </a:r>
          </a:p>
          <a:p>
            <a:pPr>
              <a:buClr>
                <a:schemeClr val="tx1"/>
              </a:buClr>
              <a:buFont typeface="Arial"/>
              <a:buChar char="•"/>
            </a:pPr>
            <a:endParaRPr lang="en-US" sz="2400" dirty="0">
              <a:solidFill>
                <a:srgbClr val="000000"/>
              </a:solidFill>
              <a:cs typeface="MS PGothic" pitchFamily="34" charset="-128"/>
            </a:endParaRPr>
          </a:p>
          <a:p>
            <a:pPr>
              <a:buClr>
                <a:schemeClr val="tx1"/>
              </a:buClr>
              <a:buFont typeface="Arial"/>
              <a:buChar char="•"/>
            </a:pPr>
            <a:r>
              <a:rPr lang="en-US" sz="2400" dirty="0">
                <a:solidFill>
                  <a:srgbClr val="000000"/>
                </a:solidFill>
                <a:cs typeface="MS PGothic" pitchFamily="34" charset="-128"/>
              </a:rPr>
              <a:t> </a:t>
            </a:r>
            <a:r>
              <a:rPr lang="en-US" sz="2400" dirty="0"/>
              <a:t>In 1925 </a:t>
            </a:r>
            <a:r>
              <a:rPr lang="en-US" sz="2400" b="1" i="1" dirty="0">
                <a:solidFill>
                  <a:srgbClr val="000090"/>
                </a:solidFill>
              </a:rPr>
              <a:t>Louis de Broglie </a:t>
            </a:r>
            <a:r>
              <a:rPr lang="en-US" sz="2400" dirty="0"/>
              <a:t>extended the wave–particle duality of </a:t>
            </a:r>
            <a:r>
              <a:rPr lang="en-US" sz="2400" dirty="0" smtClean="0"/>
              <a:t>light, </a:t>
            </a:r>
            <a:r>
              <a:rPr lang="en-US" sz="2400" dirty="0"/>
              <a:t>that Einstein used to resolve the photoelectric-effect paradox to material particles.</a:t>
            </a: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93896" y="798512"/>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73239" y="552033"/>
            <a:ext cx="5691083" cy="508000"/>
          </a:xfrm>
        </p:spPr>
        <p:txBody>
          <a:bodyPr>
            <a:noAutofit/>
          </a:bodyPr>
          <a:lstStyle/>
          <a:p>
            <a:pPr eaLnBrk="1" hangingPunct="1"/>
            <a:r>
              <a:rPr lang="en-US" sz="3200" b="1" dirty="0">
                <a:solidFill>
                  <a:srgbClr val="000090"/>
                </a:solidFill>
                <a:latin typeface="Arial" pitchFamily="-110" charset="0"/>
              </a:rPr>
              <a:t>de </a:t>
            </a:r>
            <a:r>
              <a:rPr lang="en-US" sz="3200" b="1" dirty="0" err="1">
                <a:solidFill>
                  <a:srgbClr val="000090"/>
                </a:solidFill>
                <a:latin typeface="Arial" pitchFamily="-110" charset="0"/>
              </a:rPr>
              <a:t>broglie</a:t>
            </a:r>
            <a:r>
              <a:rPr lang="en-US" sz="3200" b="1" dirty="0">
                <a:solidFill>
                  <a:srgbClr val="000090"/>
                </a:solidFill>
                <a:latin typeface="Arial" pitchFamily="-110" charset="0"/>
              </a:rPr>
              <a:t> wavelength</a:t>
            </a:r>
          </a:p>
        </p:txBody>
      </p:sp>
      <p:sp>
        <p:nvSpPr>
          <p:cNvPr id="22530" name="Rectangle 3"/>
          <p:cNvSpPr>
            <a:spLocks noGrp="1" noChangeArrowheads="1"/>
          </p:cNvSpPr>
          <p:nvPr>
            <p:ph idx="1"/>
          </p:nvPr>
        </p:nvSpPr>
        <p:spPr>
          <a:xfrm>
            <a:off x="682388" y="1060033"/>
            <a:ext cx="10631606" cy="5588938"/>
          </a:xfrm>
        </p:spPr>
        <p:txBody>
          <a:bodyPr>
            <a:normAutofit/>
          </a:bodyPr>
          <a:lstStyle/>
          <a:p>
            <a:pPr>
              <a:buClr>
                <a:schemeClr val="tx1"/>
              </a:buClr>
            </a:pPr>
            <a:endParaRPr lang="en-US" sz="2400" b="1" dirty="0">
              <a:latin typeface="Arial" pitchFamily="-110" charset="0"/>
            </a:endParaRPr>
          </a:p>
          <a:p>
            <a:pPr>
              <a:buClr>
                <a:schemeClr val="tx1"/>
              </a:buClr>
            </a:pPr>
            <a:endParaRPr lang="en-US" sz="2400" b="1" dirty="0">
              <a:latin typeface="Arial" pitchFamily="-110" charset="0"/>
            </a:endParaRPr>
          </a:p>
          <a:p>
            <a:pPr>
              <a:buClr>
                <a:schemeClr val="tx1"/>
              </a:buClr>
            </a:pPr>
            <a:endParaRPr lang="en-US" sz="2400" b="1" dirty="0">
              <a:latin typeface="Arial" pitchFamily="-110" charset="0"/>
            </a:endParaRPr>
          </a:p>
          <a:p>
            <a:pPr>
              <a:buClr>
                <a:schemeClr val="tx1"/>
              </a:buClr>
              <a:buFont typeface="Arial"/>
              <a:buChar char="•"/>
            </a:pPr>
            <a:r>
              <a:rPr lang="en-US" sz="2400" dirty="0"/>
              <a:t> </a:t>
            </a:r>
            <a:r>
              <a:rPr lang="en-US" sz="2400" dirty="0" err="1"/>
              <a:t>h</a:t>
            </a:r>
            <a:r>
              <a:rPr lang="en-US" sz="2400" dirty="0"/>
              <a:t> = Planck’s constant</a:t>
            </a:r>
          </a:p>
          <a:p>
            <a:pPr>
              <a:buClr>
                <a:schemeClr val="tx1"/>
              </a:buClr>
              <a:buFont typeface="Arial"/>
              <a:buChar char="•"/>
            </a:pPr>
            <a:r>
              <a:rPr lang="en-US" sz="2400" dirty="0">
                <a:solidFill>
                  <a:srgbClr val="000000"/>
                </a:solidFill>
                <a:cs typeface="MS PGothic" pitchFamily="34" charset="-128"/>
              </a:rPr>
              <a:t> </a:t>
            </a:r>
            <a:r>
              <a:rPr lang="en-US" sz="2400" dirty="0" err="1">
                <a:solidFill>
                  <a:srgbClr val="000000"/>
                </a:solidFill>
                <a:cs typeface="MS PGothic" pitchFamily="34" charset="-128"/>
              </a:rPr>
              <a:t>m</a:t>
            </a:r>
            <a:r>
              <a:rPr lang="en-US" sz="2400" dirty="0">
                <a:solidFill>
                  <a:srgbClr val="000000"/>
                </a:solidFill>
                <a:cs typeface="MS PGothic" pitchFamily="34" charset="-128"/>
              </a:rPr>
              <a:t> = particle mass</a:t>
            </a:r>
          </a:p>
          <a:p>
            <a:pPr>
              <a:buClr>
                <a:schemeClr val="tx1"/>
              </a:buClr>
              <a:buFont typeface="Arial"/>
              <a:buChar char="•"/>
            </a:pPr>
            <a:r>
              <a:rPr lang="en-US" sz="2400" dirty="0">
                <a:solidFill>
                  <a:srgbClr val="000000"/>
                </a:solidFill>
                <a:cs typeface="MS PGothic" pitchFamily="34" charset="-128"/>
              </a:rPr>
              <a:t> </a:t>
            </a:r>
            <a:r>
              <a:rPr lang="en-US" sz="2400" dirty="0" err="1">
                <a:solidFill>
                  <a:srgbClr val="000000"/>
                </a:solidFill>
                <a:cs typeface="MS PGothic" pitchFamily="34" charset="-128"/>
              </a:rPr>
              <a:t>v</a:t>
            </a:r>
            <a:r>
              <a:rPr lang="en-US" sz="2400" dirty="0">
                <a:solidFill>
                  <a:srgbClr val="000000"/>
                </a:solidFill>
                <a:cs typeface="MS PGothic" pitchFamily="34" charset="-128"/>
              </a:rPr>
              <a:t> = particle velocity</a:t>
            </a:r>
          </a:p>
          <a:p>
            <a:pPr>
              <a:buClr>
                <a:schemeClr val="tx1"/>
              </a:buClr>
              <a:buFont typeface="Arial"/>
              <a:buChar char="•"/>
            </a:pPr>
            <a:r>
              <a:rPr lang="en-US" sz="2400" dirty="0">
                <a:solidFill>
                  <a:srgbClr val="000000"/>
                </a:solidFill>
                <a:cs typeface="MS PGothic" pitchFamily="34" charset="-128"/>
              </a:rPr>
              <a:t> </a:t>
            </a:r>
            <a:r>
              <a:rPr lang="en-US" sz="2400" dirty="0" err="1">
                <a:solidFill>
                  <a:srgbClr val="000000"/>
                </a:solidFill>
                <a:cs typeface="MS PGothic" pitchFamily="34" charset="-128"/>
              </a:rPr>
              <a:t>p</a:t>
            </a:r>
            <a:r>
              <a:rPr lang="en-US" sz="2400" dirty="0">
                <a:solidFill>
                  <a:srgbClr val="000000"/>
                </a:solidFill>
                <a:cs typeface="MS PGothic" pitchFamily="34" charset="-128"/>
              </a:rPr>
              <a:t> = particle momentum</a:t>
            </a:r>
          </a:p>
          <a:p>
            <a:pPr>
              <a:buClr>
                <a:schemeClr val="tx1"/>
              </a:buClr>
              <a:buFont typeface="Arial"/>
              <a:buChar char="•"/>
            </a:pPr>
            <a:r>
              <a:rPr lang="en-US" sz="2400" dirty="0">
                <a:solidFill>
                  <a:srgbClr val="000000"/>
                </a:solidFill>
                <a:latin typeface="Symbol"/>
                <a:cs typeface="MS PGothic" pitchFamily="34" charset="-128"/>
              </a:rPr>
              <a:t> </a:t>
            </a:r>
            <a:r>
              <a:rPr lang="en-US" sz="2400" dirty="0" err="1">
                <a:solidFill>
                  <a:srgbClr val="000000"/>
                </a:solidFill>
                <a:latin typeface="Symbol"/>
                <a:cs typeface="MS PGothic" pitchFamily="34" charset="-128"/>
              </a:rPr>
              <a:t>l</a:t>
            </a:r>
            <a:r>
              <a:rPr lang="en-US" sz="2400" dirty="0">
                <a:solidFill>
                  <a:srgbClr val="000000"/>
                </a:solidFill>
                <a:latin typeface="Symbol"/>
                <a:cs typeface="MS PGothic" pitchFamily="34" charset="-128"/>
              </a:rPr>
              <a:t> </a:t>
            </a:r>
            <a:r>
              <a:rPr lang="en-US" sz="2400" dirty="0">
                <a:solidFill>
                  <a:srgbClr val="000000"/>
                </a:solidFill>
                <a:cs typeface="MS PGothic" pitchFamily="34" charset="-128"/>
              </a:rPr>
              <a:t>= de Broglie wavelength</a:t>
            </a:r>
          </a:p>
          <a:p>
            <a:pPr>
              <a:buClr>
                <a:schemeClr val="tx1"/>
              </a:buClr>
              <a:buFont typeface="Arial"/>
              <a:buChar char="•"/>
            </a:pPr>
            <a:endParaRPr lang="en-US" sz="2400" dirty="0">
              <a:solidFill>
                <a:srgbClr val="000000"/>
              </a:solidFill>
              <a:cs typeface="MS PGothic" pitchFamily="34" charset="-128"/>
            </a:endParaRPr>
          </a:p>
          <a:p>
            <a:pPr algn="just">
              <a:buClr>
                <a:schemeClr val="tx1"/>
              </a:buClr>
              <a:buFont typeface="Arial"/>
              <a:buChar char="•"/>
            </a:pPr>
            <a:r>
              <a:rPr lang="en-US" sz="2400" dirty="0">
                <a:solidFill>
                  <a:srgbClr val="000000"/>
                </a:solidFill>
                <a:cs typeface="MS PGothic" pitchFamily="34" charset="-128"/>
              </a:rPr>
              <a:t> T</a:t>
            </a:r>
            <a:r>
              <a:rPr lang="en-US" sz="2400" dirty="0"/>
              <a:t>he </a:t>
            </a:r>
            <a:r>
              <a:rPr lang="en-US" sz="2400" b="1" i="1" dirty="0">
                <a:solidFill>
                  <a:srgbClr val="000090"/>
                </a:solidFill>
              </a:rPr>
              <a:t>de Broglie wavelength </a:t>
            </a:r>
            <a:r>
              <a:rPr lang="en-US" sz="2400" dirty="0"/>
              <a:t>is a characteristic of particles, not electromagnetic radiation.</a:t>
            </a: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25657" y="227959"/>
            <a:ext cx="1226434" cy="83359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717640320"/>
              </p:ext>
            </p:extLst>
          </p:nvPr>
        </p:nvGraphicFramePr>
        <p:xfrm>
          <a:off x="4578350" y="1358900"/>
          <a:ext cx="2363788" cy="1181100"/>
        </p:xfrm>
        <a:graphic>
          <a:graphicData uri="http://schemas.openxmlformats.org/presentationml/2006/ole">
            <mc:AlternateContent xmlns:mc="http://schemas.openxmlformats.org/markup-compatibility/2006">
              <mc:Choice xmlns:v="urn:schemas-microsoft-com:vml" Requires="v">
                <p:oleObj spid="_x0000_s437561" name="Equation" r:id="rId4" imgW="774700" imgH="393700" progId="Equation.3">
                  <p:embed/>
                </p:oleObj>
              </mc:Choice>
              <mc:Fallback>
                <p:oleObj name="Equation" r:id="rId4" imgW="774700" imgH="39370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8350" y="1358900"/>
                        <a:ext cx="2363788"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86887" y="552033"/>
            <a:ext cx="6553200" cy="508000"/>
          </a:xfrm>
        </p:spPr>
        <p:txBody>
          <a:bodyPr>
            <a:noAutofit/>
          </a:bodyPr>
          <a:lstStyle/>
          <a:p>
            <a:pPr eaLnBrk="1" hangingPunct="1"/>
            <a:r>
              <a:rPr lang="en-US" sz="3200" b="1" dirty="0">
                <a:solidFill>
                  <a:srgbClr val="000090"/>
                </a:solidFill>
                <a:latin typeface="Arial" pitchFamily="-110" charset="0"/>
              </a:rPr>
              <a:t>de </a:t>
            </a:r>
            <a:r>
              <a:rPr lang="en-US" sz="3200" b="1" dirty="0" err="1">
                <a:solidFill>
                  <a:srgbClr val="000090"/>
                </a:solidFill>
                <a:latin typeface="Arial" pitchFamily="-110" charset="0"/>
              </a:rPr>
              <a:t>broglie</a:t>
            </a:r>
            <a:r>
              <a:rPr lang="en-US" sz="3200" b="1" dirty="0">
                <a:solidFill>
                  <a:srgbClr val="000090"/>
                </a:solidFill>
                <a:latin typeface="Arial" pitchFamily="-110" charset="0"/>
              </a:rPr>
              <a:t> wavelength</a:t>
            </a:r>
          </a:p>
        </p:txBody>
      </p:sp>
      <p:sp>
        <p:nvSpPr>
          <p:cNvPr id="22530" name="Rectangle 3"/>
          <p:cNvSpPr>
            <a:spLocks noGrp="1" noChangeArrowheads="1"/>
          </p:cNvSpPr>
          <p:nvPr>
            <p:ph idx="1"/>
          </p:nvPr>
        </p:nvSpPr>
        <p:spPr>
          <a:xfrm>
            <a:off x="491353" y="1566527"/>
            <a:ext cx="11150220" cy="4151885"/>
          </a:xfrm>
        </p:spPr>
        <p:txBody>
          <a:bodyPr>
            <a:normAutofit/>
          </a:bodyPr>
          <a:lstStyle/>
          <a:p>
            <a:pPr>
              <a:buClr>
                <a:schemeClr val="tx1"/>
              </a:buClr>
            </a:pPr>
            <a:endParaRPr lang="en-US" sz="2400" b="1" dirty="0">
              <a:latin typeface="Arial" pitchFamily="-110" charset="0"/>
            </a:endParaRPr>
          </a:p>
          <a:p>
            <a:pPr algn="just">
              <a:buClr>
                <a:schemeClr val="tx1"/>
              </a:buClr>
              <a:buFont typeface="Arial"/>
              <a:buChar char="•"/>
            </a:pPr>
            <a:r>
              <a:rPr lang="en-US" sz="2400" dirty="0"/>
              <a:t> Bohr had postulated the electron as being a particle orbiting the nucleus in quantized orbits. </a:t>
            </a:r>
          </a:p>
          <a:p>
            <a:pPr algn="just">
              <a:buClr>
                <a:schemeClr val="tx1"/>
              </a:buClr>
              <a:buFont typeface="Arial"/>
              <a:buChar char="•"/>
            </a:pPr>
            <a:endParaRPr lang="en-US" sz="2400" dirty="0">
              <a:solidFill>
                <a:srgbClr val="000000"/>
              </a:solidFill>
              <a:cs typeface="MS PGothic" pitchFamily="34" charset="-128"/>
            </a:endParaRPr>
          </a:p>
          <a:p>
            <a:pPr algn="just">
              <a:buClr>
                <a:schemeClr val="tx1"/>
              </a:buClr>
              <a:buFont typeface="Arial"/>
              <a:buChar char="•"/>
            </a:pPr>
            <a:r>
              <a:rPr lang="en-US" sz="2400" dirty="0">
                <a:solidFill>
                  <a:srgbClr val="000000"/>
                </a:solidFill>
                <a:cs typeface="MS PGothic" pitchFamily="34" charset="-128"/>
              </a:rPr>
              <a:t> </a:t>
            </a:r>
            <a:r>
              <a:rPr lang="en-US" sz="2400" dirty="0"/>
              <a:t>de Broglie </a:t>
            </a:r>
            <a:r>
              <a:rPr lang="en-US" sz="2400" dirty="0" smtClean="0"/>
              <a:t>argued, </a:t>
            </a:r>
            <a:r>
              <a:rPr lang="en-US" sz="2400" dirty="0"/>
              <a:t>that Bohr’s assumption of </a:t>
            </a:r>
            <a:r>
              <a:rPr lang="en-US" sz="2400" dirty="0" smtClean="0"/>
              <a:t>quantization, </a:t>
            </a:r>
            <a:r>
              <a:rPr lang="en-US" sz="2400" dirty="0"/>
              <a:t>can be explained if the electron is considered a circular standing wave.</a:t>
            </a:r>
          </a:p>
          <a:p>
            <a:pPr algn="just">
              <a:buClr>
                <a:schemeClr val="tx1"/>
              </a:buClr>
              <a:buFont typeface="Arial"/>
              <a:buChar char="•"/>
            </a:pPr>
            <a:endParaRPr lang="en-US" sz="2400" dirty="0"/>
          </a:p>
          <a:p>
            <a:pPr algn="just">
              <a:buClr>
                <a:schemeClr val="tx1"/>
              </a:buClr>
              <a:buFont typeface="Arial"/>
              <a:buChar char="•"/>
            </a:pPr>
            <a:r>
              <a:rPr lang="en-US" sz="2400" dirty="0"/>
              <a:t> Only an integer number of wavelengths can fit exactly within the orbit. </a:t>
            </a: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73692" y="389237"/>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8713" y="314987"/>
            <a:ext cx="2270078" cy="659535"/>
          </a:xfrm>
        </p:spPr>
        <p:txBody>
          <a:bodyPr/>
          <a:lstStyle/>
          <a:p>
            <a:r>
              <a:rPr lang="en-US" dirty="0"/>
              <a:t>Figure </a:t>
            </a:r>
            <a:r>
              <a:rPr lang="en-US" dirty="0" smtClean="0"/>
              <a:t>6.17</a:t>
            </a:r>
            <a:endParaRPr lang="en-US" dirty="0"/>
          </a:p>
        </p:txBody>
      </p:sp>
      <p:pic>
        <p:nvPicPr>
          <p:cNvPr id="2" name="Picture Placeholder 1" descr="CNX_Chem_06_03_elecw.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26" r="-326"/>
          <a:stretch>
            <a:fillRect/>
          </a:stretch>
        </p:blipFill>
        <p:spPr>
          <a:xfrm>
            <a:off x="1533752" y="1016010"/>
            <a:ext cx="9116929" cy="3957614"/>
          </a:xfrm>
        </p:spPr>
      </p:pic>
      <p:sp>
        <p:nvSpPr>
          <p:cNvPr id="7" name="Text Placeholder 6"/>
          <p:cNvSpPr>
            <a:spLocks noGrp="1"/>
          </p:cNvSpPr>
          <p:nvPr>
            <p:ph type="body" sz="quarter" idx="14"/>
          </p:nvPr>
        </p:nvSpPr>
        <p:spPr>
          <a:xfrm>
            <a:off x="518615" y="5206308"/>
            <a:ext cx="11259403" cy="1166382"/>
          </a:xfrm>
        </p:spPr>
        <p:txBody>
          <a:bodyPr>
            <a:noAutofit/>
          </a:bodyPr>
          <a:lstStyle/>
          <a:p>
            <a:pPr algn="just"/>
            <a:r>
              <a:rPr lang="en-US" sz="2400" dirty="0"/>
              <a:t>If an electron is viewed as a wave circling around the nucleus, an integer number of wavelengths </a:t>
            </a:r>
            <a:r>
              <a:rPr lang="en-US" sz="2400" dirty="0" smtClean="0"/>
              <a:t>must fit </a:t>
            </a:r>
            <a:r>
              <a:rPr lang="en-US" sz="2400" dirty="0"/>
              <a:t>into the </a:t>
            </a:r>
            <a:r>
              <a:rPr lang="en-US" sz="2400" dirty="0" smtClean="0"/>
              <a:t>orbit, </a:t>
            </a:r>
            <a:r>
              <a:rPr lang="en-US" sz="2400" dirty="0"/>
              <a:t>for this standing wave behavior to be possible.</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1" y="356802"/>
            <a:ext cx="1226434" cy="833592"/>
          </a:xfrm>
          <a:prstGeom prst="rect">
            <a:avLst/>
          </a:prstGeom>
        </p:spPr>
      </p:pic>
    </p:spTree>
    <p:extLst>
      <p:ext uri="{BB962C8B-B14F-4D97-AF65-F5344CB8AC3E}">
        <p14:creationId xmlns:p14="http://schemas.microsoft.com/office/powerpoint/2010/main" val="42376437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95785" y="526979"/>
            <a:ext cx="5554639" cy="508000"/>
          </a:xfrm>
        </p:spPr>
        <p:txBody>
          <a:bodyPr>
            <a:noAutofit/>
          </a:bodyPr>
          <a:lstStyle/>
          <a:p>
            <a:pPr eaLnBrk="1" hangingPunct="1"/>
            <a:r>
              <a:rPr lang="en-US" sz="3200" b="1" dirty="0">
                <a:solidFill>
                  <a:srgbClr val="000090"/>
                </a:solidFill>
                <a:latin typeface="Arial" pitchFamily="-110" charset="0"/>
              </a:rPr>
              <a:t>de </a:t>
            </a:r>
            <a:r>
              <a:rPr lang="en-US" sz="3200" b="1" dirty="0" err="1">
                <a:solidFill>
                  <a:srgbClr val="000090"/>
                </a:solidFill>
                <a:latin typeface="Arial" pitchFamily="-110" charset="0"/>
              </a:rPr>
              <a:t>broglie</a:t>
            </a:r>
            <a:r>
              <a:rPr lang="en-US" sz="3200" b="1" dirty="0">
                <a:solidFill>
                  <a:srgbClr val="000090"/>
                </a:solidFill>
                <a:latin typeface="Arial" pitchFamily="-110" charset="0"/>
              </a:rPr>
              <a:t> wavelength</a:t>
            </a:r>
          </a:p>
        </p:txBody>
      </p:sp>
      <p:sp>
        <p:nvSpPr>
          <p:cNvPr id="22530" name="Rectangle 3"/>
          <p:cNvSpPr>
            <a:spLocks noGrp="1" noChangeArrowheads="1"/>
          </p:cNvSpPr>
          <p:nvPr>
            <p:ph idx="1"/>
          </p:nvPr>
        </p:nvSpPr>
        <p:spPr>
          <a:xfrm>
            <a:off x="395785" y="1034979"/>
            <a:ext cx="11327641" cy="5502299"/>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dirty="0"/>
              <a:t> For a circular orbit of radius </a:t>
            </a:r>
            <a:r>
              <a:rPr lang="en-US" sz="2400" i="1" dirty="0" err="1"/>
              <a:t>r</a:t>
            </a:r>
            <a:r>
              <a:rPr lang="en-US" sz="2400" dirty="0"/>
              <a:t>, the circumference is 2</a:t>
            </a:r>
            <a:r>
              <a:rPr lang="en-US" sz="2400" i="1" dirty="0"/>
              <a:t>πr</a:t>
            </a:r>
            <a:r>
              <a:rPr lang="en-US" sz="2400" dirty="0"/>
              <a:t>, and so de Broglie’s condition is:</a:t>
            </a:r>
          </a:p>
          <a:p>
            <a:pPr>
              <a:buClr>
                <a:schemeClr val="tx1"/>
              </a:buClr>
            </a:pPr>
            <a:endParaRPr lang="en-US" sz="2400" dirty="0"/>
          </a:p>
          <a:p>
            <a:pPr>
              <a:buClr>
                <a:schemeClr val="tx1"/>
              </a:buClr>
              <a:buFont typeface="Arial"/>
              <a:buChar char="•"/>
            </a:pPr>
            <a:endParaRPr lang="en-US" sz="2400" dirty="0">
              <a:solidFill>
                <a:srgbClr val="000000"/>
              </a:solidFill>
              <a:cs typeface="MS PGothic" pitchFamily="34" charset="-128"/>
            </a:endParaRPr>
          </a:p>
          <a:p>
            <a:pPr>
              <a:buClr>
                <a:schemeClr val="tx1"/>
              </a:buClr>
              <a:buFont typeface="Arial"/>
              <a:buChar char="•"/>
            </a:pPr>
            <a:endParaRPr lang="en-US" sz="2400" dirty="0">
              <a:solidFill>
                <a:srgbClr val="000000"/>
              </a:solidFill>
              <a:cs typeface="MS PGothic" pitchFamily="34" charset="-128"/>
            </a:endParaRPr>
          </a:p>
          <a:p>
            <a:pPr>
              <a:buClr>
                <a:schemeClr val="tx1"/>
              </a:buClr>
              <a:buFont typeface="Arial"/>
              <a:buChar char="•"/>
            </a:pPr>
            <a:r>
              <a:rPr lang="en-US" sz="2400" dirty="0">
                <a:solidFill>
                  <a:srgbClr val="000000"/>
                </a:solidFill>
                <a:cs typeface="MS PGothic" pitchFamily="34" charset="-128"/>
              </a:rPr>
              <a:t> </a:t>
            </a:r>
            <a:r>
              <a:rPr lang="en-US" sz="2400" dirty="0"/>
              <a:t>Since the de Broglie expression relates the wavelength to the momentum and, hence, velocity, this implies:</a:t>
            </a: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1" y="364183"/>
            <a:ext cx="1226434" cy="833592"/>
          </a:xfrm>
          <a:prstGeom prst="rect">
            <a:avLst/>
          </a:prstGeom>
        </p:spPr>
      </p:pic>
      <p:graphicFrame>
        <p:nvGraphicFramePr>
          <p:cNvPr id="506882" name="Object 2"/>
          <p:cNvGraphicFramePr>
            <a:graphicFrameLocks noChangeAspect="1"/>
          </p:cNvGraphicFramePr>
          <p:nvPr/>
        </p:nvGraphicFramePr>
        <p:xfrm>
          <a:off x="3720166" y="2970213"/>
          <a:ext cx="4210050" cy="512762"/>
        </p:xfrm>
        <a:graphic>
          <a:graphicData uri="http://schemas.openxmlformats.org/presentationml/2006/ole">
            <mc:AlternateContent xmlns:mc="http://schemas.openxmlformats.org/markup-compatibility/2006">
              <mc:Choice xmlns:v="urn:schemas-microsoft-com:vml" Requires="v">
                <p:oleObj spid="_x0000_s508527" name="Equation" r:id="rId4" imgW="1447800" imgH="177800" progId="Equation.3">
                  <p:embed/>
                </p:oleObj>
              </mc:Choice>
              <mc:Fallback>
                <p:oleObj name="Equation" r:id="rId4" imgW="1447800" imgH="177800" progId="Equation.3">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0166" y="2970213"/>
                        <a:ext cx="4210050"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6883" name="Object 3"/>
          <p:cNvGraphicFramePr>
            <a:graphicFrameLocks noChangeAspect="1"/>
          </p:cNvGraphicFramePr>
          <p:nvPr/>
        </p:nvGraphicFramePr>
        <p:xfrm>
          <a:off x="2800724" y="5276373"/>
          <a:ext cx="6113463" cy="1135062"/>
        </p:xfrm>
        <a:graphic>
          <a:graphicData uri="http://schemas.openxmlformats.org/presentationml/2006/ole">
            <mc:AlternateContent xmlns:mc="http://schemas.openxmlformats.org/markup-compatibility/2006">
              <mc:Choice xmlns:v="urn:schemas-microsoft-com:vml" Requires="v">
                <p:oleObj spid="_x0000_s508528" name="Equation" r:id="rId6" imgW="2120900" imgH="393700" progId="Equation.3">
                  <p:embed/>
                </p:oleObj>
              </mc:Choice>
              <mc:Fallback>
                <p:oleObj name="Equation" r:id="rId6" imgW="2120900" imgH="393700" progId="Equation.3">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0724" y="5276373"/>
                        <a:ext cx="6113463" cy="1135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45944" y="544508"/>
            <a:ext cx="6553200" cy="508000"/>
          </a:xfrm>
        </p:spPr>
        <p:txBody>
          <a:bodyPr>
            <a:noAutofit/>
          </a:bodyPr>
          <a:lstStyle/>
          <a:p>
            <a:pPr eaLnBrk="1" hangingPunct="1"/>
            <a:r>
              <a:rPr lang="en-US" sz="3200" b="1" dirty="0">
                <a:solidFill>
                  <a:srgbClr val="000090"/>
                </a:solidFill>
                <a:latin typeface="Arial" pitchFamily="-110" charset="0"/>
              </a:rPr>
              <a:t>de </a:t>
            </a:r>
            <a:r>
              <a:rPr lang="en-US" sz="3200" b="1" dirty="0" err="1">
                <a:solidFill>
                  <a:srgbClr val="000090"/>
                </a:solidFill>
                <a:latin typeface="Arial" pitchFamily="-110" charset="0"/>
              </a:rPr>
              <a:t>broglie</a:t>
            </a:r>
            <a:r>
              <a:rPr lang="en-US" sz="3200" b="1" dirty="0">
                <a:solidFill>
                  <a:srgbClr val="000090"/>
                </a:solidFill>
                <a:latin typeface="Arial" pitchFamily="-110" charset="0"/>
              </a:rPr>
              <a:t> wavelength</a:t>
            </a:r>
          </a:p>
        </p:txBody>
      </p:sp>
      <p:sp>
        <p:nvSpPr>
          <p:cNvPr id="22530" name="Rectangle 3"/>
          <p:cNvSpPr>
            <a:spLocks noGrp="1" noChangeArrowheads="1"/>
          </p:cNvSpPr>
          <p:nvPr>
            <p:ph idx="1"/>
          </p:nvPr>
        </p:nvSpPr>
        <p:spPr>
          <a:xfrm>
            <a:off x="327548" y="1061551"/>
            <a:ext cx="11673384" cy="5393117"/>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dirty="0"/>
              <a:t> Classical angular momentum </a:t>
            </a:r>
            <a:r>
              <a:rPr lang="en-US" sz="2400" i="1" dirty="0"/>
              <a:t>L</a:t>
            </a:r>
            <a:r>
              <a:rPr lang="en-US" sz="2400" dirty="0"/>
              <a:t> for a circular motion is equal to</a:t>
            </a:r>
          </a:p>
          <a:p>
            <a:pPr>
              <a:buClr>
                <a:schemeClr val="tx1"/>
              </a:buClr>
              <a:buFont typeface="Arial"/>
              <a:buChar char="•"/>
            </a:pPr>
            <a:endParaRPr lang="en-US" sz="2400" dirty="0"/>
          </a:p>
          <a:p>
            <a:pPr>
              <a:buClr>
                <a:schemeClr val="tx1"/>
              </a:buClr>
              <a:buFont typeface="Arial"/>
              <a:buChar char="•"/>
            </a:pPr>
            <a:endParaRPr lang="en-US" sz="2400" dirty="0"/>
          </a:p>
          <a:p>
            <a:pPr>
              <a:buClr>
                <a:schemeClr val="tx1"/>
              </a:buClr>
            </a:pPr>
            <a:endParaRPr lang="en-US" sz="2400" dirty="0"/>
          </a:p>
          <a:p>
            <a:pPr>
              <a:buClr>
                <a:schemeClr val="tx1"/>
              </a:buClr>
              <a:buFont typeface="Arial"/>
              <a:buChar char="•"/>
            </a:pPr>
            <a:r>
              <a:rPr lang="en-US" sz="2400" dirty="0"/>
              <a:t> This expression can be rearranged to give Bohr’s formula for the quantization of the angular momentum:</a:t>
            </a:r>
          </a:p>
          <a:p>
            <a:pPr>
              <a:buClr>
                <a:schemeClr val="tx1"/>
              </a:buClr>
            </a:pPr>
            <a:endParaRPr lang="en-US" sz="2400" dirty="0"/>
          </a:p>
          <a:p>
            <a:pPr>
              <a:buClr>
                <a:schemeClr val="tx1"/>
              </a:buClr>
              <a:buFont typeface="Arial"/>
              <a:buChar char="•"/>
            </a:pPr>
            <a:endParaRPr lang="en-US" sz="2400" dirty="0">
              <a:solidFill>
                <a:srgbClr val="000000"/>
              </a:solidFill>
              <a:cs typeface="MS PGothic" pitchFamily="34" charset="-128"/>
            </a:endParaRPr>
          </a:p>
          <a:p>
            <a:pPr>
              <a:buClr>
                <a:schemeClr val="tx1"/>
              </a:buCl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48989" y="229589"/>
            <a:ext cx="1226434" cy="833592"/>
          </a:xfrm>
          <a:prstGeom prst="rect">
            <a:avLst/>
          </a:prstGeom>
        </p:spPr>
      </p:pic>
      <p:graphicFrame>
        <p:nvGraphicFramePr>
          <p:cNvPr id="506882" name="Object 2"/>
          <p:cNvGraphicFramePr>
            <a:graphicFrameLocks noChangeAspect="1"/>
          </p:cNvGraphicFramePr>
          <p:nvPr/>
        </p:nvGraphicFramePr>
        <p:xfrm>
          <a:off x="2822576" y="2713832"/>
          <a:ext cx="6003925" cy="512762"/>
        </p:xfrm>
        <a:graphic>
          <a:graphicData uri="http://schemas.openxmlformats.org/presentationml/2006/ole">
            <mc:AlternateContent xmlns:mc="http://schemas.openxmlformats.org/markup-compatibility/2006">
              <mc:Choice xmlns:v="urn:schemas-microsoft-com:vml" Requires="v">
                <p:oleObj spid="_x0000_s507501" name="Equation" r:id="rId4" imgW="2082800" imgH="177800" progId="Equation.3">
                  <p:embed/>
                </p:oleObj>
              </mc:Choice>
              <mc:Fallback>
                <p:oleObj name="Equation" r:id="rId4" imgW="2082800" imgH="177800" progId="Equation.3">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576" y="2713832"/>
                        <a:ext cx="6003925"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6883" name="Object 3"/>
          <p:cNvGraphicFramePr>
            <a:graphicFrameLocks noChangeAspect="1"/>
          </p:cNvGraphicFramePr>
          <p:nvPr/>
        </p:nvGraphicFramePr>
        <p:xfrm>
          <a:off x="2792693" y="5019676"/>
          <a:ext cx="5195888" cy="1025525"/>
        </p:xfrm>
        <a:graphic>
          <a:graphicData uri="http://schemas.openxmlformats.org/presentationml/2006/ole">
            <mc:AlternateContent xmlns:mc="http://schemas.openxmlformats.org/markup-compatibility/2006">
              <mc:Choice xmlns:v="urn:schemas-microsoft-com:vml" Requires="v">
                <p:oleObj spid="_x0000_s507502" name="Equation" r:id="rId6" imgW="1803400" imgH="355600" progId="Equation.3">
                  <p:embed/>
                </p:oleObj>
              </mc:Choice>
              <mc:Fallback>
                <p:oleObj name="Equation" r:id="rId6" imgW="1803400" imgH="355600" progId="Equation.3">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2693" y="5019676"/>
                        <a:ext cx="5195888" cy="1025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297373" cy="659535"/>
          </a:xfrm>
        </p:spPr>
        <p:txBody>
          <a:bodyPr/>
          <a:lstStyle/>
          <a:p>
            <a:r>
              <a:rPr lang="en-US" dirty="0"/>
              <a:t>Figure </a:t>
            </a:r>
            <a:r>
              <a:rPr lang="en-US" dirty="0" smtClean="0"/>
              <a:t>6.18</a:t>
            </a:r>
            <a:endParaRPr lang="en-US" dirty="0"/>
          </a:p>
        </p:txBody>
      </p:sp>
      <p:pic>
        <p:nvPicPr>
          <p:cNvPr id="2" name="Picture Placeholder 1" descr="CNX_Chem_06_03_angm.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261" r="-27261"/>
          <a:stretch>
            <a:fillRect/>
          </a:stretch>
        </p:blipFill>
        <p:spPr>
          <a:xfrm>
            <a:off x="609600" y="241327"/>
            <a:ext cx="11226478" cy="4873359"/>
          </a:xfrm>
        </p:spPr>
      </p:pic>
      <p:sp>
        <p:nvSpPr>
          <p:cNvPr id="7" name="Text Placeholder 6"/>
          <p:cNvSpPr>
            <a:spLocks noGrp="1"/>
          </p:cNvSpPr>
          <p:nvPr>
            <p:ph type="body" sz="quarter" idx="14"/>
          </p:nvPr>
        </p:nvSpPr>
        <p:spPr>
          <a:xfrm>
            <a:off x="1981200" y="5405491"/>
            <a:ext cx="8062912" cy="899775"/>
          </a:xfrm>
        </p:spPr>
        <p:txBody>
          <a:bodyPr>
            <a:normAutofit/>
          </a:bodyPr>
          <a:lstStyle/>
          <a:p>
            <a:r>
              <a:rPr lang="en-US" dirty="0"/>
              <a:t>The diagram shows angular momentum for a circular motion.</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1" y="394677"/>
            <a:ext cx="1226434" cy="833592"/>
          </a:xfrm>
          <a:prstGeom prst="rect">
            <a:avLst/>
          </a:prstGeom>
        </p:spPr>
      </p:pic>
    </p:spTree>
    <p:extLst>
      <p:ext uri="{BB962C8B-B14F-4D97-AF65-F5344CB8AC3E}">
        <p14:creationId xmlns:p14="http://schemas.microsoft.com/office/powerpoint/2010/main" val="11183619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41445" y="547541"/>
            <a:ext cx="6553200" cy="508000"/>
          </a:xfrm>
        </p:spPr>
        <p:txBody>
          <a:bodyPr>
            <a:noAutofit/>
          </a:bodyPr>
          <a:lstStyle/>
          <a:p>
            <a:pPr eaLnBrk="1" hangingPunct="1"/>
            <a:r>
              <a:rPr lang="en-US" sz="3200" b="1" dirty="0">
                <a:solidFill>
                  <a:srgbClr val="000090"/>
                </a:solidFill>
                <a:latin typeface="Arial" pitchFamily="-110" charset="0"/>
              </a:rPr>
              <a:t>Wave nature of electrons</a:t>
            </a:r>
          </a:p>
        </p:txBody>
      </p:sp>
      <p:sp>
        <p:nvSpPr>
          <p:cNvPr id="22530" name="Rectangle 3"/>
          <p:cNvSpPr>
            <a:spLocks noGrp="1" noChangeArrowheads="1"/>
          </p:cNvSpPr>
          <p:nvPr>
            <p:ph idx="1"/>
          </p:nvPr>
        </p:nvSpPr>
        <p:spPr>
          <a:xfrm>
            <a:off x="641445" y="1403469"/>
            <a:ext cx="10986447" cy="4860853"/>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C. J. Davisson and L. H. </a:t>
            </a:r>
            <a:r>
              <a:rPr lang="en-US" sz="2400" dirty="0" err="1"/>
              <a:t>Germer</a:t>
            </a:r>
            <a:r>
              <a:rPr lang="en-US" sz="2400" dirty="0"/>
              <a:t>, demonstrated </a:t>
            </a:r>
            <a:r>
              <a:rPr lang="en-US" sz="2400" dirty="0" smtClean="0"/>
              <a:t>experimentally, </a:t>
            </a:r>
            <a:r>
              <a:rPr lang="en-US" sz="2400" dirty="0"/>
              <a:t>that </a:t>
            </a:r>
            <a:r>
              <a:rPr lang="en-US" sz="2400" b="1" i="1" dirty="0">
                <a:solidFill>
                  <a:srgbClr val="000090"/>
                </a:solidFill>
              </a:rPr>
              <a:t>electrons can exhibit wavelike behavior.</a:t>
            </a:r>
          </a:p>
          <a:p>
            <a:pPr>
              <a:buClr>
                <a:schemeClr val="tx1"/>
              </a:buClr>
              <a:buFont typeface="Arial"/>
              <a:buChar char="•"/>
            </a:pPr>
            <a:endParaRPr lang="en-US" sz="2400" dirty="0"/>
          </a:p>
          <a:p>
            <a:pPr>
              <a:buClr>
                <a:schemeClr val="tx1"/>
              </a:buClr>
              <a:buFont typeface="Arial"/>
              <a:buChar char="•"/>
            </a:pPr>
            <a:r>
              <a:rPr lang="en-US" sz="2400" dirty="0"/>
              <a:t> They </a:t>
            </a:r>
            <a:r>
              <a:rPr lang="en-US" sz="2400" dirty="0" smtClean="0"/>
              <a:t>showed, </a:t>
            </a:r>
            <a:r>
              <a:rPr lang="en-US" sz="2400" dirty="0"/>
              <a:t>that electrons travelling through a regular atomic pattern in a crystal produced an interference pattern.</a:t>
            </a:r>
            <a:endParaRPr lang="en-US" sz="2400" dirty="0">
              <a:solidFill>
                <a:srgbClr val="000000"/>
              </a:solidFill>
              <a:cs typeface="MS PGothic" pitchFamily="34" charset="-128"/>
            </a:endParaRPr>
          </a:p>
          <a:p>
            <a:pPr>
              <a:buClr>
                <a:schemeClr val="tx1"/>
              </a:buClr>
            </a:pPr>
            <a:endParaRPr lang="en-US" sz="2400" dirty="0">
              <a:solidFill>
                <a:srgbClr val="000000"/>
              </a:solidFill>
              <a:cs typeface="MS PGothic" pitchFamily="34" charset="-128"/>
            </a:endParaRPr>
          </a:p>
          <a:p>
            <a:pPr>
              <a:buClr>
                <a:schemeClr val="tx1"/>
              </a:buClr>
              <a:buFont typeface="Arial"/>
              <a:buChar char="•"/>
            </a:pPr>
            <a:r>
              <a:rPr lang="en-US" sz="2400" dirty="0">
                <a:solidFill>
                  <a:srgbClr val="000000"/>
                </a:solidFill>
                <a:cs typeface="MS PGothic" pitchFamily="34" charset="-128"/>
              </a:rPr>
              <a:t> </a:t>
            </a:r>
            <a:r>
              <a:rPr lang="en-US" sz="2400" dirty="0"/>
              <a:t>The interference pattern is strikingly similar to the interference patterns for light.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48989" y="38474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2873" y="227959"/>
            <a:ext cx="2270078" cy="659535"/>
          </a:xfrm>
        </p:spPr>
        <p:txBody>
          <a:bodyPr/>
          <a:lstStyle/>
          <a:p>
            <a:r>
              <a:rPr lang="en-US" dirty="0"/>
              <a:t>Figure </a:t>
            </a:r>
            <a:r>
              <a:rPr lang="en-US" dirty="0" smtClean="0"/>
              <a:t>6.19</a:t>
            </a:r>
            <a:endParaRPr lang="en-US" dirty="0"/>
          </a:p>
        </p:txBody>
      </p:sp>
      <p:pic>
        <p:nvPicPr>
          <p:cNvPr id="2" name="Picture Placeholder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3103734" y="211115"/>
            <a:ext cx="5552090" cy="4198235"/>
          </a:xfrm>
        </p:spPr>
      </p:pic>
      <p:sp>
        <p:nvSpPr>
          <p:cNvPr id="7" name="Text Placeholder 6"/>
          <p:cNvSpPr>
            <a:spLocks noGrp="1"/>
          </p:cNvSpPr>
          <p:nvPr>
            <p:ph type="body" sz="quarter" idx="14"/>
          </p:nvPr>
        </p:nvSpPr>
        <p:spPr>
          <a:xfrm>
            <a:off x="86305" y="4372634"/>
            <a:ext cx="11586949" cy="2041813"/>
          </a:xfrm>
        </p:spPr>
        <p:txBody>
          <a:bodyPr>
            <a:noAutofit/>
          </a:bodyPr>
          <a:lstStyle/>
          <a:p>
            <a:pPr marL="342900" indent="-342900" algn="just">
              <a:buAutoNum type="alphaLcParenBoth"/>
            </a:pPr>
            <a:r>
              <a:rPr lang="en-US" sz="2400" dirty="0"/>
              <a:t>The interference pattern for </a:t>
            </a:r>
            <a:r>
              <a:rPr lang="en-US" sz="2400" dirty="0" smtClean="0"/>
              <a:t>electrons</a:t>
            </a:r>
            <a:r>
              <a:rPr lang="ka-GE" sz="2400" dirty="0" smtClean="0"/>
              <a:t>,</a:t>
            </a:r>
            <a:r>
              <a:rPr lang="en-US" sz="2400" dirty="0" smtClean="0"/>
              <a:t> </a:t>
            </a:r>
            <a:r>
              <a:rPr lang="en-US" sz="2400" dirty="0"/>
              <a:t>passing through very closely spaced slits </a:t>
            </a:r>
            <a:r>
              <a:rPr lang="en-US" sz="2400" dirty="0" smtClean="0"/>
              <a:t>demonstrates, </a:t>
            </a:r>
            <a:r>
              <a:rPr lang="en-US" sz="2400" dirty="0"/>
              <a:t>that quantum particles such as electrons can exhibit wavelike behavior.</a:t>
            </a:r>
          </a:p>
          <a:p>
            <a:pPr marL="342900" indent="-342900" algn="just">
              <a:buAutoNum type="alphaLcParenBoth"/>
            </a:pPr>
            <a:r>
              <a:rPr lang="en-US" sz="2400" dirty="0"/>
              <a:t>The experimental results illustrated </a:t>
            </a:r>
            <a:r>
              <a:rPr lang="en-US" sz="2400" dirty="0" smtClean="0"/>
              <a:t>here, </a:t>
            </a:r>
            <a:r>
              <a:rPr lang="en-US" sz="2400" dirty="0"/>
              <a:t>demonstrate the wave–particle duality in electrons. </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12510" y="211115"/>
            <a:ext cx="1226434" cy="833592"/>
          </a:xfrm>
          <a:prstGeom prst="rect">
            <a:avLst/>
          </a:prstGeom>
        </p:spPr>
      </p:pic>
    </p:spTree>
    <p:extLst>
      <p:ext uri="{BB962C8B-B14F-4D97-AF65-F5344CB8AC3E}">
        <p14:creationId xmlns:p14="http://schemas.microsoft.com/office/powerpoint/2010/main" val="4563124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55126" y="807551"/>
            <a:ext cx="5254355" cy="508000"/>
          </a:xfrm>
        </p:spPr>
        <p:txBody>
          <a:bodyPr>
            <a:noAutofit/>
          </a:bodyPr>
          <a:lstStyle/>
          <a:p>
            <a:pPr eaLnBrk="1" hangingPunct="1"/>
            <a:r>
              <a:rPr lang="en-US" sz="3200" b="1" dirty="0">
                <a:solidFill>
                  <a:srgbClr val="000090"/>
                </a:solidFill>
                <a:latin typeface="Arial" pitchFamily="-110" charset="0"/>
              </a:rPr>
              <a:t>Wave-particle duality</a:t>
            </a:r>
          </a:p>
        </p:txBody>
      </p:sp>
      <p:sp>
        <p:nvSpPr>
          <p:cNvPr id="22530" name="Rectangle 3"/>
          <p:cNvSpPr>
            <a:spLocks noGrp="1" noChangeArrowheads="1"/>
          </p:cNvSpPr>
          <p:nvPr>
            <p:ph idx="1"/>
          </p:nvPr>
        </p:nvSpPr>
        <p:spPr>
          <a:xfrm>
            <a:off x="409434" y="1553594"/>
            <a:ext cx="11532357" cy="5051922"/>
          </a:xfrm>
        </p:spPr>
        <p:txBody>
          <a:bodyPr>
            <a:normAutofit/>
          </a:bodyPr>
          <a:lstStyle/>
          <a:p>
            <a:pPr>
              <a:buClr>
                <a:schemeClr val="tx1"/>
              </a:buClr>
            </a:pPr>
            <a:endParaRPr lang="en-US" sz="2400" b="1" dirty="0">
              <a:latin typeface="Arial" pitchFamily="-110" charset="0"/>
            </a:endParaRPr>
          </a:p>
          <a:p>
            <a:pPr>
              <a:buClr>
                <a:schemeClr val="tx1"/>
              </a:buClr>
              <a:buFont typeface="Arial"/>
              <a:buChar char="•"/>
            </a:pPr>
            <a:r>
              <a:rPr lang="en-US" sz="2400" b="1" i="1" dirty="0">
                <a:solidFill>
                  <a:srgbClr val="000090"/>
                </a:solidFill>
              </a:rPr>
              <a:t> </a:t>
            </a:r>
            <a:r>
              <a:rPr lang="en-US" sz="2400" dirty="0"/>
              <a:t>Thus, it </a:t>
            </a:r>
            <a:r>
              <a:rPr lang="en-US" sz="2400" dirty="0" smtClean="0"/>
              <a:t>appears, </a:t>
            </a:r>
            <a:r>
              <a:rPr lang="en-US" sz="2400" dirty="0"/>
              <a:t>that while electrons are small localized particles, their motion does not follow the equations of motion implied by classical mechanics.</a:t>
            </a:r>
          </a:p>
          <a:p>
            <a:pPr>
              <a:buClr>
                <a:schemeClr val="tx1"/>
              </a:buClr>
              <a:buFont typeface="Arial"/>
              <a:buChar char="•"/>
            </a:pPr>
            <a:endParaRPr lang="en-US" sz="2400" dirty="0"/>
          </a:p>
          <a:p>
            <a:pPr>
              <a:buClr>
                <a:schemeClr val="tx1"/>
              </a:buClr>
              <a:buFont typeface="Arial"/>
              <a:buChar char="•"/>
            </a:pPr>
            <a:r>
              <a:rPr lang="en-US" sz="2400" dirty="0"/>
              <a:t> Instead some type of wave equation </a:t>
            </a:r>
            <a:r>
              <a:rPr lang="en-US" sz="2400" dirty="0" smtClean="0"/>
              <a:t>governs, </a:t>
            </a:r>
            <a:r>
              <a:rPr lang="en-US" sz="2400" dirty="0"/>
              <a:t>a probability distribution for an electron’s motion. </a:t>
            </a:r>
          </a:p>
          <a:p>
            <a:pPr>
              <a:buClr>
                <a:schemeClr val="tx1"/>
              </a:buClr>
              <a:buFont typeface="Arial"/>
              <a:buChar char="•"/>
            </a:pPr>
            <a:endParaRPr lang="en-US" sz="2400" dirty="0"/>
          </a:p>
          <a:p>
            <a:pPr>
              <a:buClr>
                <a:schemeClr val="tx1"/>
              </a:buClr>
              <a:buFont typeface="Arial"/>
              <a:buChar char="•"/>
            </a:pPr>
            <a:r>
              <a:rPr lang="en-US" sz="2400" dirty="0"/>
              <a:t> Thus the </a:t>
            </a:r>
            <a:r>
              <a:rPr lang="en-US" sz="2400" b="1" i="1" dirty="0">
                <a:solidFill>
                  <a:srgbClr val="000090"/>
                </a:solidFill>
              </a:rPr>
              <a:t>wave–particle duality </a:t>
            </a:r>
            <a:r>
              <a:rPr lang="en-US" sz="2400" dirty="0"/>
              <a:t>first observed with photons is actually a fundamental behavior intrinsic to all quantum particles.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12260" y="600981"/>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10719</TotalTime>
  <Words>12213</Words>
  <Application>Microsoft Office PowerPoint</Application>
  <PresentationFormat>Widescreen</PresentationFormat>
  <Paragraphs>1177</Paragraphs>
  <Slides>187</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187</vt:i4>
      </vt:variant>
    </vt:vector>
  </HeadingPairs>
  <TitlesOfParts>
    <vt:vector size="202" baseType="lpstr">
      <vt:lpstr>ＭＳ Ｐゴシック</vt:lpstr>
      <vt:lpstr>ＭＳ Ｐゴシック</vt:lpstr>
      <vt:lpstr>Arial</vt:lpstr>
      <vt:lpstr>Arial Black</vt:lpstr>
      <vt:lpstr>Calibri</vt:lpstr>
      <vt:lpstr>LiberationSerif</vt:lpstr>
      <vt:lpstr>LiberationSerif-Bold</vt:lpstr>
      <vt:lpstr>LiberationSerif-Italic</vt:lpstr>
      <vt:lpstr>Mangal</vt:lpstr>
      <vt:lpstr>Osaka</vt:lpstr>
      <vt:lpstr>Sylfaen</vt:lpstr>
      <vt:lpstr>Symbol</vt:lpstr>
      <vt:lpstr>Wingdings</vt:lpstr>
      <vt:lpstr>Essential</vt:lpstr>
      <vt:lpstr>Equation</vt:lpstr>
      <vt:lpstr>PowerPoint Presentation</vt:lpstr>
      <vt:lpstr>Figure 6.1</vt:lpstr>
      <vt:lpstr>Ch. 6 Outline</vt:lpstr>
      <vt:lpstr>Introduction</vt:lpstr>
      <vt:lpstr>Introduction</vt:lpstr>
      <vt:lpstr>Introduction</vt:lpstr>
      <vt:lpstr>6.1 electromagnetic energy</vt:lpstr>
      <vt:lpstr>light</vt:lpstr>
      <vt:lpstr>light</vt:lpstr>
      <vt:lpstr>light</vt:lpstr>
      <vt:lpstr>light</vt:lpstr>
      <vt:lpstr>light</vt:lpstr>
      <vt:lpstr>waves</vt:lpstr>
      <vt:lpstr>Speed of light</vt:lpstr>
      <vt:lpstr>Wave properties</vt:lpstr>
      <vt:lpstr>Wave properties</vt:lpstr>
      <vt:lpstr>frequency</vt:lpstr>
      <vt:lpstr>Figure 6.2</vt:lpstr>
      <vt:lpstr>Wavelength, frequency, and speed</vt:lpstr>
      <vt:lpstr>Electromagnetic spectrum</vt:lpstr>
      <vt:lpstr>Electromagnetic spectrum</vt:lpstr>
      <vt:lpstr>Figure 6.3</vt:lpstr>
      <vt:lpstr>Example 6.1</vt:lpstr>
      <vt:lpstr>Example 6.1</vt:lpstr>
      <vt:lpstr>Chemistry in Everyday Life</vt:lpstr>
      <vt:lpstr>Wireless Communication</vt:lpstr>
      <vt:lpstr>Figure 6.4</vt:lpstr>
      <vt:lpstr>Figure 6.5</vt:lpstr>
      <vt:lpstr>Interference patterns</vt:lpstr>
      <vt:lpstr>Interference patterns</vt:lpstr>
      <vt:lpstr>Interference patterns</vt:lpstr>
      <vt:lpstr>Interference patterns</vt:lpstr>
      <vt:lpstr>Figure 6.6</vt:lpstr>
      <vt:lpstr>Standing waves</vt:lpstr>
      <vt:lpstr>Figure 6.7</vt:lpstr>
      <vt:lpstr>Standing waves</vt:lpstr>
      <vt:lpstr>Standing waves</vt:lpstr>
      <vt:lpstr>Two-dimensional Standing waves</vt:lpstr>
      <vt:lpstr>Figure 6.8</vt:lpstr>
      <vt:lpstr>Blackbody Radiation and the Ultraviolet Catastrophe</vt:lpstr>
      <vt:lpstr>Blackbody radiation and the ultraviolet catastrophe</vt:lpstr>
      <vt:lpstr>Blackbody radiation</vt:lpstr>
      <vt:lpstr>Figure 6.9</vt:lpstr>
      <vt:lpstr>Blackbody radiation and the ultraviolet catastrophe</vt:lpstr>
      <vt:lpstr>ultraviolet catastrophe</vt:lpstr>
      <vt:lpstr>Blackbody Radiation and the Ultraviolet Catastrophe</vt:lpstr>
      <vt:lpstr>Blackbody Radiation and the Ultraviolet Catastrophe</vt:lpstr>
      <vt:lpstr>Figure 6.10</vt:lpstr>
      <vt:lpstr>Blackbody radiation and the ultraviolet catastrophe</vt:lpstr>
      <vt:lpstr>Planck’s constant</vt:lpstr>
      <vt:lpstr>The photoelectric effect</vt:lpstr>
      <vt:lpstr>The photoelectric effect</vt:lpstr>
      <vt:lpstr>The photoelectric effect</vt:lpstr>
      <vt:lpstr>The photoelectric effect</vt:lpstr>
      <vt:lpstr>The photoelectric effect</vt:lpstr>
      <vt:lpstr>The photoelectric effect</vt:lpstr>
      <vt:lpstr>Figure 6.11</vt:lpstr>
      <vt:lpstr>Example 6.2</vt:lpstr>
      <vt:lpstr>Line spectra</vt:lpstr>
      <vt:lpstr>Line spectra</vt:lpstr>
      <vt:lpstr>Line spectra</vt:lpstr>
      <vt:lpstr>Figure 6.12</vt:lpstr>
      <vt:lpstr>Line spectra</vt:lpstr>
      <vt:lpstr>Figure 6.13</vt:lpstr>
      <vt:lpstr>Line spectra</vt:lpstr>
      <vt:lpstr>Line spectra</vt:lpstr>
      <vt:lpstr>6.2 bohr model</vt:lpstr>
      <vt:lpstr>bohr model</vt:lpstr>
      <vt:lpstr>bohr model</vt:lpstr>
      <vt:lpstr>bohr model</vt:lpstr>
      <vt:lpstr>bohr model</vt:lpstr>
      <vt:lpstr>atomic model prior to bohr</vt:lpstr>
      <vt:lpstr>Bohr Model</vt:lpstr>
      <vt:lpstr>Bohr Model</vt:lpstr>
      <vt:lpstr>Bohr Model</vt:lpstr>
      <vt:lpstr>Bohr Model</vt:lpstr>
      <vt:lpstr>Figure 6.14</vt:lpstr>
      <vt:lpstr>Bohr Model</vt:lpstr>
      <vt:lpstr>Bohr Model</vt:lpstr>
      <vt:lpstr>Figure 6.15</vt:lpstr>
      <vt:lpstr>Example 6.5</vt:lpstr>
      <vt:lpstr>Example 6.5</vt:lpstr>
      <vt:lpstr>Example 6.5</vt:lpstr>
      <vt:lpstr>Limitations of the Bohr Model</vt:lpstr>
      <vt:lpstr>the Bohr Model</vt:lpstr>
      <vt:lpstr>Moving forward</vt:lpstr>
      <vt:lpstr>6.3 development of quantum theory</vt:lpstr>
      <vt:lpstr>development of quantum theory</vt:lpstr>
      <vt:lpstr>Figure 6.16</vt:lpstr>
      <vt:lpstr>Louis de broglie</vt:lpstr>
      <vt:lpstr>de broglie wavelength</vt:lpstr>
      <vt:lpstr>de broglie wavelength</vt:lpstr>
      <vt:lpstr>Figure 6.17</vt:lpstr>
      <vt:lpstr>de broglie wavelength</vt:lpstr>
      <vt:lpstr>de broglie wavelength</vt:lpstr>
      <vt:lpstr>Figure 6.18</vt:lpstr>
      <vt:lpstr>Wave nature of electrons</vt:lpstr>
      <vt:lpstr>Figure 6.19</vt:lpstr>
      <vt:lpstr>Wave-particle duality</vt:lpstr>
      <vt:lpstr>Heisenberg uncertainty principle</vt:lpstr>
      <vt:lpstr>Heisenberg uncertainty principle</vt:lpstr>
      <vt:lpstr>The quantum-mechanical model of an atom</vt:lpstr>
      <vt:lpstr>The quantum-mechanical model of an atom</vt:lpstr>
      <vt:lpstr>The schrÖdinger equation</vt:lpstr>
      <vt:lpstr>Quantum mechanics</vt:lpstr>
      <vt:lpstr>Understanding quantum theory of electrons in atoms</vt:lpstr>
      <vt:lpstr>Principle quantum number</vt:lpstr>
      <vt:lpstr>Figure 6.20</vt:lpstr>
      <vt:lpstr>Atomic orbitals</vt:lpstr>
      <vt:lpstr>Angular momentum quantum number</vt:lpstr>
      <vt:lpstr>Angular momentum quantum number</vt:lpstr>
      <vt:lpstr>Radial nodes</vt:lpstr>
      <vt:lpstr>Radial nodes</vt:lpstr>
      <vt:lpstr>Figure 6.21</vt:lpstr>
      <vt:lpstr>Orbital shapes</vt:lpstr>
      <vt:lpstr>Figure 6.22</vt:lpstr>
      <vt:lpstr>Magnetic quantum number</vt:lpstr>
      <vt:lpstr>Magnetic quantum number</vt:lpstr>
      <vt:lpstr>Orbital relative energies </vt:lpstr>
      <vt:lpstr>Orbital relative energies </vt:lpstr>
      <vt:lpstr>Figure 6.23</vt:lpstr>
      <vt:lpstr>spin quantum number</vt:lpstr>
      <vt:lpstr>spin quantum number</vt:lpstr>
      <vt:lpstr>Figure 6.24</vt:lpstr>
      <vt:lpstr>The pauli exclusion principle</vt:lpstr>
      <vt:lpstr>The pauli exclusion principle</vt:lpstr>
      <vt:lpstr>Summary of quantum numbers</vt:lpstr>
      <vt:lpstr>6.4 electronic structure of atoms (electron configurations)</vt:lpstr>
      <vt:lpstr>electronic structure of atoms (electron configurations)</vt:lpstr>
      <vt:lpstr>Orbital energies and atomic structure</vt:lpstr>
      <vt:lpstr>Figure 6.25</vt:lpstr>
      <vt:lpstr>Electron configuration</vt:lpstr>
      <vt:lpstr>Figure 6.26</vt:lpstr>
      <vt:lpstr>The aufbau principle </vt:lpstr>
      <vt:lpstr>Figure 6.27</vt:lpstr>
      <vt:lpstr>Figure 6.28</vt:lpstr>
      <vt:lpstr>Electron configurations and orbital diagrams</vt:lpstr>
      <vt:lpstr>Electron configurations and orbital diagrams</vt:lpstr>
      <vt:lpstr>Electron configurations and orbital diagrams</vt:lpstr>
      <vt:lpstr>Electron configurations and orbital diagrams</vt:lpstr>
      <vt:lpstr>Electron configurations and orbital diagrams</vt:lpstr>
      <vt:lpstr>Electron configurations and orbital diagrams</vt:lpstr>
      <vt:lpstr>Electron configurations and orbital diagrams</vt:lpstr>
      <vt:lpstr>Valence and core electrons</vt:lpstr>
      <vt:lpstr>Figure 6.29</vt:lpstr>
      <vt:lpstr>Abbreviated electron configurations</vt:lpstr>
      <vt:lpstr>Figure 6.30</vt:lpstr>
      <vt:lpstr>electron configurations </vt:lpstr>
      <vt:lpstr>electron configurations </vt:lpstr>
      <vt:lpstr>electron configuration exceptions </vt:lpstr>
      <vt:lpstr>electron configurations and the periodic table </vt:lpstr>
      <vt:lpstr>electron configurations and the periodic table </vt:lpstr>
      <vt:lpstr>electron configurations and the periodic table </vt:lpstr>
      <vt:lpstr>electron configurations and the periodic table </vt:lpstr>
      <vt:lpstr>electron configurations of ions</vt:lpstr>
      <vt:lpstr>electron configurations of ions</vt:lpstr>
      <vt:lpstr>Example 6.10</vt:lpstr>
      <vt:lpstr>Example 6.11</vt:lpstr>
      <vt:lpstr>Example 6.11</vt:lpstr>
      <vt:lpstr>Example 6.11</vt:lpstr>
      <vt:lpstr>6.5 Periodic Variations in Element Properties</vt:lpstr>
      <vt:lpstr>periodic variations in element properties</vt:lpstr>
      <vt:lpstr>Variations in covalent radius</vt:lpstr>
      <vt:lpstr>Figure 6.31(a)</vt:lpstr>
      <vt:lpstr>Effective nuclear charge</vt:lpstr>
      <vt:lpstr>Effective nuclear charge</vt:lpstr>
      <vt:lpstr>Variations in covalent radii</vt:lpstr>
      <vt:lpstr>Figure 6.31(b)</vt:lpstr>
      <vt:lpstr>Figure 6.32</vt:lpstr>
      <vt:lpstr>Variations in ionic radii </vt:lpstr>
      <vt:lpstr>Variations in ionic radii </vt:lpstr>
      <vt:lpstr>Figure 6.33</vt:lpstr>
      <vt:lpstr>isoelectronic</vt:lpstr>
      <vt:lpstr>ionization energy</vt:lpstr>
      <vt:lpstr>Variations in ionization energies</vt:lpstr>
      <vt:lpstr>Figure 6.34</vt:lpstr>
      <vt:lpstr>Figure 6.35</vt:lpstr>
      <vt:lpstr>Deviations in ionization energy trend</vt:lpstr>
      <vt:lpstr>Deviations in ionization energy trend</vt:lpstr>
      <vt:lpstr>Successive ionization energies</vt:lpstr>
      <vt:lpstr>Successive ionization energies for selected elements (kj/mol)</vt:lpstr>
      <vt:lpstr>Successive ionization energies</vt:lpstr>
      <vt:lpstr>electron affinity</vt:lpstr>
      <vt:lpstr>Variations in electron affinities</vt:lpstr>
      <vt:lpstr>Deviations in electron affinity trend</vt:lpstr>
      <vt:lpstr>Figure 6.36</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tamari</cp:lastModifiedBy>
  <cp:revision>766</cp:revision>
  <cp:lastPrinted>2015-06-09T23:57:19Z</cp:lastPrinted>
  <dcterms:created xsi:type="dcterms:W3CDTF">2018-01-08T22:53:05Z</dcterms:created>
  <dcterms:modified xsi:type="dcterms:W3CDTF">2021-11-09T16:13:36Z</dcterms:modified>
</cp:coreProperties>
</file>