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F29AC3-8CA6-46B8-9530-4754C44923BD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6F8225D-6D27-4F63-ACEB-5941B431FB60}">
      <dgm:prSet phldrT="[Text]"/>
      <dgm:spPr/>
      <dgm:t>
        <a:bodyPr/>
        <a:lstStyle/>
        <a:p>
          <a:r>
            <a:rPr lang="ka-GE" dirty="0" smtClean="0"/>
            <a:t>იწყება ადრეულ ასაკში</a:t>
          </a:r>
          <a:endParaRPr lang="en-US" dirty="0"/>
        </a:p>
      </dgm:t>
    </dgm:pt>
    <dgm:pt modelId="{91AE639F-9F4C-42C7-AF64-C32054F358B1}" type="parTrans" cxnId="{333631AC-AB87-486A-9644-B484DD09D349}">
      <dgm:prSet/>
      <dgm:spPr/>
      <dgm:t>
        <a:bodyPr/>
        <a:lstStyle/>
        <a:p>
          <a:endParaRPr lang="en-US"/>
        </a:p>
      </dgm:t>
    </dgm:pt>
    <dgm:pt modelId="{473AA7D4-22C3-4D97-9D41-E16E3FCD74EC}" type="sibTrans" cxnId="{333631AC-AB87-486A-9644-B484DD09D349}">
      <dgm:prSet/>
      <dgm:spPr/>
      <dgm:t>
        <a:bodyPr/>
        <a:lstStyle/>
        <a:p>
          <a:endParaRPr lang="en-US"/>
        </a:p>
      </dgm:t>
    </dgm:pt>
    <dgm:pt modelId="{70F35442-7786-4982-81A2-86E04C1093D3}">
      <dgm:prSet phldrT="[Text]"/>
      <dgm:spPr/>
      <dgm:t>
        <a:bodyPr/>
        <a:lstStyle/>
        <a:p>
          <a:r>
            <a:rPr lang="ka-GE" dirty="0" smtClean="0"/>
            <a:t>მიყვება დელიკვენტური ქცევის განვითარების პრინციპებს</a:t>
          </a:r>
          <a:endParaRPr lang="en-US" dirty="0"/>
        </a:p>
      </dgm:t>
    </dgm:pt>
    <dgm:pt modelId="{0E4481C1-2DC0-4BC9-AA13-3E3E27E12098}" type="parTrans" cxnId="{4022C09F-9826-4027-9096-C0A5F77B9737}">
      <dgm:prSet/>
      <dgm:spPr/>
      <dgm:t>
        <a:bodyPr/>
        <a:lstStyle/>
        <a:p>
          <a:endParaRPr lang="en-US"/>
        </a:p>
      </dgm:t>
    </dgm:pt>
    <dgm:pt modelId="{57833524-E63B-4218-95EA-11AB058B4552}" type="sibTrans" cxnId="{4022C09F-9826-4027-9096-C0A5F77B9737}">
      <dgm:prSet/>
      <dgm:spPr/>
      <dgm:t>
        <a:bodyPr/>
        <a:lstStyle/>
        <a:p>
          <a:endParaRPr lang="en-US"/>
        </a:p>
      </dgm:t>
    </dgm:pt>
    <dgm:pt modelId="{0E8DFD43-5271-4042-851E-54D49DE1FD75}">
      <dgm:prSet phldrT="[Text]"/>
      <dgm:spPr/>
      <dgm:t>
        <a:bodyPr/>
        <a:lstStyle/>
        <a:p>
          <a:r>
            <a:rPr lang="ka-GE" dirty="0" smtClean="0"/>
            <a:t>მულტისისტემურია</a:t>
          </a:r>
          <a:endParaRPr lang="en-US" dirty="0"/>
        </a:p>
      </dgm:t>
    </dgm:pt>
    <dgm:pt modelId="{4C5DEF9B-94A3-433C-9DE5-1A2C7261F036}" type="parTrans" cxnId="{1F3DB85A-34F9-4D33-85F8-53F709E0425B}">
      <dgm:prSet/>
      <dgm:spPr/>
      <dgm:t>
        <a:bodyPr/>
        <a:lstStyle/>
        <a:p>
          <a:endParaRPr lang="en-US"/>
        </a:p>
      </dgm:t>
    </dgm:pt>
    <dgm:pt modelId="{545C2E44-4FA2-4D35-8A64-80E6AA64D931}" type="sibTrans" cxnId="{1F3DB85A-34F9-4D33-85F8-53F709E0425B}">
      <dgm:prSet/>
      <dgm:spPr/>
      <dgm:t>
        <a:bodyPr/>
        <a:lstStyle/>
        <a:p>
          <a:endParaRPr lang="en-US"/>
        </a:p>
      </dgm:t>
    </dgm:pt>
    <dgm:pt modelId="{AEDE53ED-6AD5-4B31-8110-34ABEEEE6F2C}">
      <dgm:prSet phldrT="[Text]"/>
      <dgm:spPr/>
      <dgm:t>
        <a:bodyPr/>
        <a:lstStyle/>
        <a:p>
          <a:r>
            <a:rPr lang="ka-GE" dirty="0" smtClean="0"/>
            <a:t>ინტენსიურია</a:t>
          </a:r>
          <a:endParaRPr lang="en-US" dirty="0"/>
        </a:p>
      </dgm:t>
    </dgm:pt>
    <dgm:pt modelId="{0DA23C52-3DCC-492F-9983-9B5E15CBBE79}" type="parTrans" cxnId="{C512B7F3-39AF-45AD-A56E-7FAC1476B51B}">
      <dgm:prSet/>
      <dgm:spPr/>
      <dgm:t>
        <a:bodyPr/>
        <a:lstStyle/>
        <a:p>
          <a:endParaRPr lang="en-US"/>
        </a:p>
      </dgm:t>
    </dgm:pt>
    <dgm:pt modelId="{08B743C2-4327-46D7-8FF7-78141CD695D3}" type="sibTrans" cxnId="{C512B7F3-39AF-45AD-A56E-7FAC1476B51B}">
      <dgm:prSet/>
      <dgm:spPr/>
      <dgm:t>
        <a:bodyPr/>
        <a:lstStyle/>
        <a:p>
          <a:endParaRPr lang="en-US"/>
        </a:p>
      </dgm:t>
    </dgm:pt>
    <dgm:pt modelId="{6BCE2E83-7612-4B62-9D9A-E75D8DE939F7}">
      <dgm:prSet phldrT="[Text]"/>
      <dgm:spPr/>
      <dgm:t>
        <a:bodyPr/>
        <a:lstStyle/>
        <a:p>
          <a:r>
            <a:rPr lang="ka-GE" dirty="0" smtClean="0"/>
            <a:t>კულტურულად რელევანტური და ჯგუფზე მორგებულია</a:t>
          </a:r>
          <a:endParaRPr lang="en-US" dirty="0"/>
        </a:p>
      </dgm:t>
    </dgm:pt>
    <dgm:pt modelId="{4CB923CF-1DD5-47A8-B41D-F0999897EBC4}" type="parTrans" cxnId="{D67EAE63-B5AC-4B92-9545-92BE07F608D1}">
      <dgm:prSet/>
      <dgm:spPr/>
      <dgm:t>
        <a:bodyPr/>
        <a:lstStyle/>
        <a:p>
          <a:endParaRPr lang="en-US"/>
        </a:p>
      </dgm:t>
    </dgm:pt>
    <dgm:pt modelId="{122F9985-9790-42D8-9275-5E1BC87D6A0B}" type="sibTrans" cxnId="{D67EAE63-B5AC-4B92-9545-92BE07F608D1}">
      <dgm:prSet/>
      <dgm:spPr/>
      <dgm:t>
        <a:bodyPr/>
        <a:lstStyle/>
        <a:p>
          <a:endParaRPr lang="en-US"/>
        </a:p>
      </dgm:t>
    </dgm:pt>
    <dgm:pt modelId="{58EF7D3D-BC36-4F24-9FFD-C81255F2C07F}">
      <dgm:prSet/>
      <dgm:spPr/>
      <dgm:t>
        <a:bodyPr/>
        <a:lstStyle/>
        <a:p>
          <a:r>
            <a:rPr lang="ka-GE" dirty="0" smtClean="0"/>
            <a:t>ხორციელდება თემში და არა რომელიმე დაწესებულებაში</a:t>
          </a:r>
          <a:endParaRPr lang="en-US" dirty="0"/>
        </a:p>
      </dgm:t>
    </dgm:pt>
    <dgm:pt modelId="{15BAFD6F-B41D-4EA4-86A4-5A29FFFF579F}" type="parTrans" cxnId="{BB708D11-5FD9-4C75-B8B4-A3F9BDDA9C73}">
      <dgm:prSet/>
      <dgm:spPr/>
      <dgm:t>
        <a:bodyPr/>
        <a:lstStyle/>
        <a:p>
          <a:endParaRPr lang="en-US"/>
        </a:p>
      </dgm:t>
    </dgm:pt>
    <dgm:pt modelId="{3A110CFC-DAE6-44AB-A814-BC6A00AFEAE8}" type="sibTrans" cxnId="{BB708D11-5FD9-4C75-B8B4-A3F9BDDA9C73}">
      <dgm:prSet/>
      <dgm:spPr/>
      <dgm:t>
        <a:bodyPr/>
        <a:lstStyle/>
        <a:p>
          <a:endParaRPr lang="en-US"/>
        </a:p>
      </dgm:t>
    </dgm:pt>
    <dgm:pt modelId="{9884B027-D77F-43E5-AC90-6A373E97495F}">
      <dgm:prSet/>
      <dgm:spPr/>
      <dgm:t>
        <a:bodyPr/>
        <a:lstStyle/>
        <a:p>
          <a:r>
            <a:rPr lang="ka-GE" dirty="0" smtClean="0"/>
            <a:t>გულისხმობს კონსულტანტსა და არასრულწლოვანს შორის მჭიდრო კომუნიკაციას</a:t>
          </a:r>
          <a:endParaRPr lang="en-US" dirty="0"/>
        </a:p>
      </dgm:t>
    </dgm:pt>
    <dgm:pt modelId="{274C6AF0-921A-41D9-9B51-91C45AE394A8}" type="parTrans" cxnId="{BAAD97F2-EA0B-4280-9D77-C5F23F1723DD}">
      <dgm:prSet/>
      <dgm:spPr/>
      <dgm:t>
        <a:bodyPr/>
        <a:lstStyle/>
        <a:p>
          <a:endParaRPr lang="en-US"/>
        </a:p>
      </dgm:t>
    </dgm:pt>
    <dgm:pt modelId="{4AEA28BF-9F4B-40E9-B190-79DD671BDF8F}" type="sibTrans" cxnId="{BAAD97F2-EA0B-4280-9D77-C5F23F1723DD}">
      <dgm:prSet/>
      <dgm:spPr/>
      <dgm:t>
        <a:bodyPr/>
        <a:lstStyle/>
        <a:p>
          <a:endParaRPr lang="en-US"/>
        </a:p>
      </dgm:t>
    </dgm:pt>
    <dgm:pt modelId="{04625A5E-60A6-40B4-ADC5-43E4B261683F}">
      <dgm:prSet/>
      <dgm:spPr/>
      <dgm:t>
        <a:bodyPr/>
        <a:lstStyle/>
        <a:p>
          <a:r>
            <a:rPr lang="ka-GE" dirty="0" smtClean="0"/>
            <a:t>ფოკუსირებულია, პირველ რიგში, ოჯახზე</a:t>
          </a:r>
          <a:endParaRPr lang="en-US" dirty="0"/>
        </a:p>
      </dgm:t>
    </dgm:pt>
    <dgm:pt modelId="{2DF2C7F9-4E63-4385-92B3-A30F58C76682}" type="parTrans" cxnId="{4C0DB7E8-1F54-4217-83BA-E75A0E3E574A}">
      <dgm:prSet/>
      <dgm:spPr/>
    </dgm:pt>
    <dgm:pt modelId="{208EEFAF-F823-40B5-BDE4-E98277764309}" type="sibTrans" cxnId="{4C0DB7E8-1F54-4217-83BA-E75A0E3E574A}">
      <dgm:prSet/>
      <dgm:spPr/>
    </dgm:pt>
    <dgm:pt modelId="{77FAD58A-D75E-489B-B8A2-1C7583C76E71}" type="pres">
      <dgm:prSet presAssocID="{99F29AC3-8CA6-46B8-9530-4754C44923BD}" presName="diagram" presStyleCnt="0">
        <dgm:presLayoutVars>
          <dgm:dir/>
          <dgm:resizeHandles val="exact"/>
        </dgm:presLayoutVars>
      </dgm:prSet>
      <dgm:spPr/>
    </dgm:pt>
    <dgm:pt modelId="{3EAE7999-F928-44CE-9B32-4642C73508A6}" type="pres">
      <dgm:prSet presAssocID="{E6F8225D-6D27-4F63-ACEB-5941B431FB60}" presName="node" presStyleLbl="node1" presStyleIdx="0" presStyleCnt="8">
        <dgm:presLayoutVars>
          <dgm:bulletEnabled val="1"/>
        </dgm:presLayoutVars>
      </dgm:prSet>
      <dgm:spPr/>
    </dgm:pt>
    <dgm:pt modelId="{8C99952A-2259-4A0C-ADED-6D7FF082EBEC}" type="pres">
      <dgm:prSet presAssocID="{473AA7D4-22C3-4D97-9D41-E16E3FCD74EC}" presName="sibTrans" presStyleCnt="0"/>
      <dgm:spPr/>
    </dgm:pt>
    <dgm:pt modelId="{34719AC8-AEB6-4530-9A3B-56C979CF725C}" type="pres">
      <dgm:prSet presAssocID="{04625A5E-60A6-40B4-ADC5-43E4B261683F}" presName="node" presStyleLbl="node1" presStyleIdx="1" presStyleCnt="8" custLinFactX="-8645" custLinFactY="11344" custLinFactNeighborX="-100000" custLinFactNeighborY="100000">
        <dgm:presLayoutVars>
          <dgm:bulletEnabled val="1"/>
        </dgm:presLayoutVars>
      </dgm:prSet>
      <dgm:spPr/>
    </dgm:pt>
    <dgm:pt modelId="{22060F85-B4C0-4CC7-97CF-225BF8F66C56}" type="pres">
      <dgm:prSet presAssocID="{208EEFAF-F823-40B5-BDE4-E98277764309}" presName="sibTrans" presStyleCnt="0"/>
      <dgm:spPr/>
    </dgm:pt>
    <dgm:pt modelId="{82E9D2D2-6D17-46B0-A1C8-71862CBCF80E}" type="pres">
      <dgm:prSet presAssocID="{70F35442-7786-4982-81A2-86E04C1093D3}" presName="node" presStyleLbl="node1" presStyleIdx="2" presStyleCnt="8" custLinFactX="-10467" custLinFactNeighborX="-100000" custLinFactNeighborY="-87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F1CC59-76BE-4BE7-BB8D-E4ECBAAF4367}" type="pres">
      <dgm:prSet presAssocID="{57833524-E63B-4218-95EA-11AB058B4552}" presName="sibTrans" presStyleCnt="0"/>
      <dgm:spPr/>
    </dgm:pt>
    <dgm:pt modelId="{92EDDBA8-D2ED-4AB6-A26A-E91AEA5D5F2B}" type="pres">
      <dgm:prSet presAssocID="{0E8DFD43-5271-4042-851E-54D49DE1FD75}" presName="node" presStyleLbl="node1" presStyleIdx="3" presStyleCnt="8" custLinFactX="-13576" custLinFactNeighborX="-100000" custLinFactNeighborY="877">
        <dgm:presLayoutVars>
          <dgm:bulletEnabled val="1"/>
        </dgm:presLayoutVars>
      </dgm:prSet>
      <dgm:spPr/>
    </dgm:pt>
    <dgm:pt modelId="{1040A21B-2CC2-474D-8D7A-FF69E0BC0942}" type="pres">
      <dgm:prSet presAssocID="{545C2E44-4FA2-4D35-8A64-80E6AA64D931}" presName="sibTrans" presStyleCnt="0"/>
      <dgm:spPr/>
    </dgm:pt>
    <dgm:pt modelId="{00A29F35-1102-4C1B-B494-C3CD05967F03}" type="pres">
      <dgm:prSet presAssocID="{AEDE53ED-6AD5-4B31-8110-34ABEEEE6F2C}" presName="node" presStyleLbl="node1" presStyleIdx="4" presStyleCnt="8" custLinFactX="130126" custLinFactY="-18358" custLinFactNeighborX="200000" custLinFactNeighborY="-100000">
        <dgm:presLayoutVars>
          <dgm:bulletEnabled val="1"/>
        </dgm:presLayoutVars>
      </dgm:prSet>
      <dgm:spPr/>
    </dgm:pt>
    <dgm:pt modelId="{5CC0F48E-8BC7-41D6-9BB5-DBB28B9F9FBB}" type="pres">
      <dgm:prSet presAssocID="{08B743C2-4327-46D7-8FF7-78141CD695D3}" presName="sibTrans" presStyleCnt="0"/>
      <dgm:spPr/>
    </dgm:pt>
    <dgm:pt modelId="{F5EEAE5E-567C-4CDE-91FA-BF0EFF3ABD5A}" type="pres">
      <dgm:prSet presAssocID="{6BCE2E83-7612-4B62-9D9A-E75D8DE939F7}" presName="node" presStyleLbl="node1" presStyleIdx="5" presStyleCnt="8">
        <dgm:presLayoutVars>
          <dgm:bulletEnabled val="1"/>
        </dgm:presLayoutVars>
      </dgm:prSet>
      <dgm:spPr/>
    </dgm:pt>
    <dgm:pt modelId="{71E6D566-0296-41BE-8140-8EA8366C8DBE}" type="pres">
      <dgm:prSet presAssocID="{122F9985-9790-42D8-9275-5E1BC87D6A0B}" presName="sibTrans" presStyleCnt="0"/>
      <dgm:spPr/>
    </dgm:pt>
    <dgm:pt modelId="{FAE5DF53-78CD-4B3A-848A-90973F08CD3B}" type="pres">
      <dgm:prSet presAssocID="{58EF7D3D-BC36-4F24-9FFD-C81255F2C07F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A66442-880E-40B2-A89C-21B706F19BFF}" type="pres">
      <dgm:prSet presAssocID="{3A110CFC-DAE6-44AB-A814-BC6A00AFEAE8}" presName="sibTrans" presStyleCnt="0"/>
      <dgm:spPr/>
    </dgm:pt>
    <dgm:pt modelId="{36647134-EEE5-4FE1-BC55-B9CD357AC8FC}" type="pres">
      <dgm:prSet presAssocID="{9884B027-D77F-43E5-AC90-6A373E97495F}" presName="node" presStyleLbl="node1" presStyleIdx="7" presStyleCnt="8" custLinFactNeighborX="-3556" custLinFactNeighborY="283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022C09F-9826-4027-9096-C0A5F77B9737}" srcId="{99F29AC3-8CA6-46B8-9530-4754C44923BD}" destId="{70F35442-7786-4982-81A2-86E04C1093D3}" srcOrd="2" destOrd="0" parTransId="{0E4481C1-2DC0-4BC9-AA13-3E3E27E12098}" sibTransId="{57833524-E63B-4218-95EA-11AB058B4552}"/>
    <dgm:cxn modelId="{BAAD97F2-EA0B-4280-9D77-C5F23F1723DD}" srcId="{99F29AC3-8CA6-46B8-9530-4754C44923BD}" destId="{9884B027-D77F-43E5-AC90-6A373E97495F}" srcOrd="7" destOrd="0" parTransId="{274C6AF0-921A-41D9-9B51-91C45AE394A8}" sibTransId="{4AEA28BF-9F4B-40E9-B190-79DD671BDF8F}"/>
    <dgm:cxn modelId="{97D69F74-38BC-48FB-B7C6-4044A993E3C4}" type="presOf" srcId="{E6F8225D-6D27-4F63-ACEB-5941B431FB60}" destId="{3EAE7999-F928-44CE-9B32-4642C73508A6}" srcOrd="0" destOrd="0" presId="urn:microsoft.com/office/officeart/2005/8/layout/default"/>
    <dgm:cxn modelId="{D67EAE63-B5AC-4B92-9545-92BE07F608D1}" srcId="{99F29AC3-8CA6-46B8-9530-4754C44923BD}" destId="{6BCE2E83-7612-4B62-9D9A-E75D8DE939F7}" srcOrd="5" destOrd="0" parTransId="{4CB923CF-1DD5-47A8-B41D-F0999897EBC4}" sibTransId="{122F9985-9790-42D8-9275-5E1BC87D6A0B}"/>
    <dgm:cxn modelId="{C512B7F3-39AF-45AD-A56E-7FAC1476B51B}" srcId="{99F29AC3-8CA6-46B8-9530-4754C44923BD}" destId="{AEDE53ED-6AD5-4B31-8110-34ABEEEE6F2C}" srcOrd="4" destOrd="0" parTransId="{0DA23C52-3DCC-492F-9983-9B5E15CBBE79}" sibTransId="{08B743C2-4327-46D7-8FF7-78141CD695D3}"/>
    <dgm:cxn modelId="{333631AC-AB87-486A-9644-B484DD09D349}" srcId="{99F29AC3-8CA6-46B8-9530-4754C44923BD}" destId="{E6F8225D-6D27-4F63-ACEB-5941B431FB60}" srcOrd="0" destOrd="0" parTransId="{91AE639F-9F4C-42C7-AF64-C32054F358B1}" sibTransId="{473AA7D4-22C3-4D97-9D41-E16E3FCD74EC}"/>
    <dgm:cxn modelId="{8A3ABF3E-60EC-431F-A8D9-8BFCB5732985}" type="presOf" srcId="{0E8DFD43-5271-4042-851E-54D49DE1FD75}" destId="{92EDDBA8-D2ED-4AB6-A26A-E91AEA5D5F2B}" srcOrd="0" destOrd="0" presId="urn:microsoft.com/office/officeart/2005/8/layout/default"/>
    <dgm:cxn modelId="{9600D55B-A00B-4182-BF72-723A9A10EBD3}" type="presOf" srcId="{04625A5E-60A6-40B4-ADC5-43E4B261683F}" destId="{34719AC8-AEB6-4530-9A3B-56C979CF725C}" srcOrd="0" destOrd="0" presId="urn:microsoft.com/office/officeart/2005/8/layout/default"/>
    <dgm:cxn modelId="{9644B7BE-9B6B-4EBC-B2DF-A3DC2982AFC5}" type="presOf" srcId="{6BCE2E83-7612-4B62-9D9A-E75D8DE939F7}" destId="{F5EEAE5E-567C-4CDE-91FA-BF0EFF3ABD5A}" srcOrd="0" destOrd="0" presId="urn:microsoft.com/office/officeart/2005/8/layout/default"/>
    <dgm:cxn modelId="{17BD756D-4404-4E0C-BDBC-46FEF0ED3A57}" type="presOf" srcId="{99F29AC3-8CA6-46B8-9530-4754C44923BD}" destId="{77FAD58A-D75E-489B-B8A2-1C7583C76E71}" srcOrd="0" destOrd="0" presId="urn:microsoft.com/office/officeart/2005/8/layout/default"/>
    <dgm:cxn modelId="{1F3DB85A-34F9-4D33-85F8-53F709E0425B}" srcId="{99F29AC3-8CA6-46B8-9530-4754C44923BD}" destId="{0E8DFD43-5271-4042-851E-54D49DE1FD75}" srcOrd="3" destOrd="0" parTransId="{4C5DEF9B-94A3-433C-9DE5-1A2C7261F036}" sibTransId="{545C2E44-4FA2-4D35-8A64-80E6AA64D931}"/>
    <dgm:cxn modelId="{BB708D11-5FD9-4C75-B8B4-A3F9BDDA9C73}" srcId="{99F29AC3-8CA6-46B8-9530-4754C44923BD}" destId="{58EF7D3D-BC36-4F24-9FFD-C81255F2C07F}" srcOrd="6" destOrd="0" parTransId="{15BAFD6F-B41D-4EA4-86A4-5A29FFFF579F}" sibTransId="{3A110CFC-DAE6-44AB-A814-BC6A00AFEAE8}"/>
    <dgm:cxn modelId="{47B53C9D-D128-4318-8C06-B4DE0C26AE96}" type="presOf" srcId="{70F35442-7786-4982-81A2-86E04C1093D3}" destId="{82E9D2D2-6D17-46B0-A1C8-71862CBCF80E}" srcOrd="0" destOrd="0" presId="urn:microsoft.com/office/officeart/2005/8/layout/default"/>
    <dgm:cxn modelId="{1852FF12-5E94-41A3-B307-27A3CF4FB822}" type="presOf" srcId="{58EF7D3D-BC36-4F24-9FFD-C81255F2C07F}" destId="{FAE5DF53-78CD-4B3A-848A-90973F08CD3B}" srcOrd="0" destOrd="0" presId="urn:microsoft.com/office/officeart/2005/8/layout/default"/>
    <dgm:cxn modelId="{00700417-63CE-489B-9B02-50A4EB5B8158}" type="presOf" srcId="{9884B027-D77F-43E5-AC90-6A373E97495F}" destId="{36647134-EEE5-4FE1-BC55-B9CD357AC8FC}" srcOrd="0" destOrd="0" presId="urn:microsoft.com/office/officeart/2005/8/layout/default"/>
    <dgm:cxn modelId="{69321C5C-3EA3-49F7-95DA-86221DEAD0F5}" type="presOf" srcId="{AEDE53ED-6AD5-4B31-8110-34ABEEEE6F2C}" destId="{00A29F35-1102-4C1B-B494-C3CD05967F03}" srcOrd="0" destOrd="0" presId="urn:microsoft.com/office/officeart/2005/8/layout/default"/>
    <dgm:cxn modelId="{4C0DB7E8-1F54-4217-83BA-E75A0E3E574A}" srcId="{99F29AC3-8CA6-46B8-9530-4754C44923BD}" destId="{04625A5E-60A6-40B4-ADC5-43E4B261683F}" srcOrd="1" destOrd="0" parTransId="{2DF2C7F9-4E63-4385-92B3-A30F58C76682}" sibTransId="{208EEFAF-F823-40B5-BDE4-E98277764309}"/>
    <dgm:cxn modelId="{DE11E301-CC27-42A4-B7A1-CD7A30F6CD01}" type="presParOf" srcId="{77FAD58A-D75E-489B-B8A2-1C7583C76E71}" destId="{3EAE7999-F928-44CE-9B32-4642C73508A6}" srcOrd="0" destOrd="0" presId="urn:microsoft.com/office/officeart/2005/8/layout/default"/>
    <dgm:cxn modelId="{58027B6F-C634-42F6-BC3B-CF2E72847C4E}" type="presParOf" srcId="{77FAD58A-D75E-489B-B8A2-1C7583C76E71}" destId="{8C99952A-2259-4A0C-ADED-6D7FF082EBEC}" srcOrd="1" destOrd="0" presId="urn:microsoft.com/office/officeart/2005/8/layout/default"/>
    <dgm:cxn modelId="{FFE5822A-9B7A-443E-9FED-513F4BC613DD}" type="presParOf" srcId="{77FAD58A-D75E-489B-B8A2-1C7583C76E71}" destId="{34719AC8-AEB6-4530-9A3B-56C979CF725C}" srcOrd="2" destOrd="0" presId="urn:microsoft.com/office/officeart/2005/8/layout/default"/>
    <dgm:cxn modelId="{D684D396-35B2-4D43-A4DF-A462E3C6B435}" type="presParOf" srcId="{77FAD58A-D75E-489B-B8A2-1C7583C76E71}" destId="{22060F85-B4C0-4CC7-97CF-225BF8F66C56}" srcOrd="3" destOrd="0" presId="urn:microsoft.com/office/officeart/2005/8/layout/default"/>
    <dgm:cxn modelId="{6787E932-3149-43FE-A13C-7BDAD2B031D6}" type="presParOf" srcId="{77FAD58A-D75E-489B-B8A2-1C7583C76E71}" destId="{82E9D2D2-6D17-46B0-A1C8-71862CBCF80E}" srcOrd="4" destOrd="0" presId="urn:microsoft.com/office/officeart/2005/8/layout/default"/>
    <dgm:cxn modelId="{180F6D3A-D4B4-4C3E-847F-EE96FE6DA86F}" type="presParOf" srcId="{77FAD58A-D75E-489B-B8A2-1C7583C76E71}" destId="{25F1CC59-76BE-4BE7-BB8D-E4ECBAAF4367}" srcOrd="5" destOrd="0" presId="urn:microsoft.com/office/officeart/2005/8/layout/default"/>
    <dgm:cxn modelId="{92752B74-9195-4D36-99A9-3E7DA73816B0}" type="presParOf" srcId="{77FAD58A-D75E-489B-B8A2-1C7583C76E71}" destId="{92EDDBA8-D2ED-4AB6-A26A-E91AEA5D5F2B}" srcOrd="6" destOrd="0" presId="urn:microsoft.com/office/officeart/2005/8/layout/default"/>
    <dgm:cxn modelId="{021CEEB8-B1D3-46B5-882C-AC877EBA2CAD}" type="presParOf" srcId="{77FAD58A-D75E-489B-B8A2-1C7583C76E71}" destId="{1040A21B-2CC2-474D-8D7A-FF69E0BC0942}" srcOrd="7" destOrd="0" presId="urn:microsoft.com/office/officeart/2005/8/layout/default"/>
    <dgm:cxn modelId="{20B36B7F-3775-42BB-917A-F0CDF78CB915}" type="presParOf" srcId="{77FAD58A-D75E-489B-B8A2-1C7583C76E71}" destId="{00A29F35-1102-4C1B-B494-C3CD05967F03}" srcOrd="8" destOrd="0" presId="urn:microsoft.com/office/officeart/2005/8/layout/default"/>
    <dgm:cxn modelId="{8573CECA-C69F-455C-AE68-E4AF120B7633}" type="presParOf" srcId="{77FAD58A-D75E-489B-B8A2-1C7583C76E71}" destId="{5CC0F48E-8BC7-41D6-9BB5-DBB28B9F9FBB}" srcOrd="9" destOrd="0" presId="urn:microsoft.com/office/officeart/2005/8/layout/default"/>
    <dgm:cxn modelId="{79781159-2406-4696-B537-C089F1E853F0}" type="presParOf" srcId="{77FAD58A-D75E-489B-B8A2-1C7583C76E71}" destId="{F5EEAE5E-567C-4CDE-91FA-BF0EFF3ABD5A}" srcOrd="10" destOrd="0" presId="urn:microsoft.com/office/officeart/2005/8/layout/default"/>
    <dgm:cxn modelId="{805B5182-DEAF-4577-B760-716323B0E671}" type="presParOf" srcId="{77FAD58A-D75E-489B-B8A2-1C7583C76E71}" destId="{71E6D566-0296-41BE-8140-8EA8366C8DBE}" srcOrd="11" destOrd="0" presId="urn:microsoft.com/office/officeart/2005/8/layout/default"/>
    <dgm:cxn modelId="{93821DC0-6F97-420F-92CA-8D0DF00DF3B2}" type="presParOf" srcId="{77FAD58A-D75E-489B-B8A2-1C7583C76E71}" destId="{FAE5DF53-78CD-4B3A-848A-90973F08CD3B}" srcOrd="12" destOrd="0" presId="urn:microsoft.com/office/officeart/2005/8/layout/default"/>
    <dgm:cxn modelId="{7E1C5781-214C-40A3-963B-D8E90C52D2CA}" type="presParOf" srcId="{77FAD58A-D75E-489B-B8A2-1C7583C76E71}" destId="{B2A66442-880E-40B2-A89C-21B706F19BFF}" srcOrd="13" destOrd="0" presId="urn:microsoft.com/office/officeart/2005/8/layout/default"/>
    <dgm:cxn modelId="{8A17FDD7-4D5C-48C8-90CB-A2F9F8E3DA86}" type="presParOf" srcId="{77FAD58A-D75E-489B-B8A2-1C7583C76E71}" destId="{36647134-EEE5-4FE1-BC55-B9CD357AC8FC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E736ECE-4F21-4058-9828-AB107365A7F6}" type="doc">
      <dgm:prSet loTypeId="urn:microsoft.com/office/officeart/2005/8/layout/pyramid1" loCatId="pyramid" qsTypeId="urn:microsoft.com/office/officeart/2005/8/quickstyle/simple1" qsCatId="simple" csTypeId="urn:microsoft.com/office/officeart/2005/8/colors/accent1_1" csCatId="accent1" phldr="1"/>
      <dgm:spPr/>
    </dgm:pt>
    <dgm:pt modelId="{F400D5FD-CFB3-4999-9D83-602CCE872477}">
      <dgm:prSet phldrT="[Text]" custT="1"/>
      <dgm:spPr/>
      <dgm:t>
        <a:bodyPr/>
        <a:lstStyle/>
        <a:p>
          <a:pPr algn="ctr"/>
          <a:r>
            <a:rPr lang="ka-GE" sz="2000" b="1" dirty="0"/>
            <a:t>მესამე დონის </a:t>
          </a:r>
          <a:r>
            <a:rPr lang="ka-GE" sz="2000" b="1" dirty="0" smtClean="0"/>
            <a:t>პრევენცია</a:t>
          </a:r>
          <a:endParaRPr lang="ka-GE" sz="2000" dirty="0"/>
        </a:p>
        <a:p>
          <a:pPr algn="ctr"/>
          <a:r>
            <a:rPr lang="ka-GE" sz="2000" dirty="0" smtClean="0"/>
            <a:t>ინტერვენცია-რეაბილიტაცია</a:t>
          </a:r>
          <a:endParaRPr lang="en-US" sz="2000" dirty="0"/>
        </a:p>
      </dgm:t>
    </dgm:pt>
    <dgm:pt modelId="{F02EB5AF-6DBF-449E-AA3C-DBF5B5D5D612}" type="parTrans" cxnId="{5A6BBD36-9117-4263-8698-D2466174D313}">
      <dgm:prSet/>
      <dgm:spPr/>
      <dgm:t>
        <a:bodyPr/>
        <a:lstStyle/>
        <a:p>
          <a:endParaRPr lang="en-US" sz="2000"/>
        </a:p>
      </dgm:t>
    </dgm:pt>
    <dgm:pt modelId="{CD77A414-24C6-45CB-B75B-090B0140B67B}" type="sibTrans" cxnId="{5A6BBD36-9117-4263-8698-D2466174D313}">
      <dgm:prSet/>
      <dgm:spPr/>
      <dgm:t>
        <a:bodyPr/>
        <a:lstStyle/>
        <a:p>
          <a:endParaRPr lang="en-US" sz="2000"/>
        </a:p>
      </dgm:t>
    </dgm:pt>
    <dgm:pt modelId="{61D303F6-E0E5-4487-BEFF-9E205F4FF898}">
      <dgm:prSet phldrT="[Text]" custT="1"/>
      <dgm:spPr/>
      <dgm:t>
        <a:bodyPr/>
        <a:lstStyle/>
        <a:p>
          <a:r>
            <a:rPr lang="ka-GE" sz="2000" b="1" dirty="0"/>
            <a:t>მეორე დონის პრევენცია</a:t>
          </a:r>
        </a:p>
        <a:p>
          <a:r>
            <a:rPr lang="ka-GE" sz="2000" dirty="0" smtClean="0"/>
            <a:t>სელექციური პრევენცია</a:t>
          </a:r>
          <a:endParaRPr lang="en-US" sz="2000" dirty="0"/>
        </a:p>
      </dgm:t>
    </dgm:pt>
    <dgm:pt modelId="{D73F4710-9A6E-45AC-BECE-8A8CE7D15280}" type="parTrans" cxnId="{25F7395E-89FA-478B-AF99-747136DAAD6F}">
      <dgm:prSet/>
      <dgm:spPr/>
      <dgm:t>
        <a:bodyPr/>
        <a:lstStyle/>
        <a:p>
          <a:endParaRPr lang="en-US" sz="2000"/>
        </a:p>
      </dgm:t>
    </dgm:pt>
    <dgm:pt modelId="{DE31C9E0-AB9A-4A97-89F7-7BBCFC76404A}" type="sibTrans" cxnId="{25F7395E-89FA-478B-AF99-747136DAAD6F}">
      <dgm:prSet/>
      <dgm:spPr/>
      <dgm:t>
        <a:bodyPr/>
        <a:lstStyle/>
        <a:p>
          <a:endParaRPr lang="en-US" sz="2000"/>
        </a:p>
      </dgm:t>
    </dgm:pt>
    <dgm:pt modelId="{92CD0FD0-63D7-4314-8549-E9CC5CA841A8}">
      <dgm:prSet phldrT="[Text]" custT="1"/>
      <dgm:spPr/>
      <dgm:t>
        <a:bodyPr/>
        <a:lstStyle/>
        <a:p>
          <a:r>
            <a:rPr lang="ka-GE" sz="2000" b="1" dirty="0"/>
            <a:t>პირველი დონის პრევენცია</a:t>
          </a:r>
        </a:p>
        <a:p>
          <a:r>
            <a:rPr lang="ka-GE" sz="2000" dirty="0" smtClean="0"/>
            <a:t>უნივერსალური პრევენცია</a:t>
          </a:r>
          <a:endParaRPr lang="en-US" sz="2000" dirty="0"/>
        </a:p>
      </dgm:t>
    </dgm:pt>
    <dgm:pt modelId="{559B8878-C993-4164-80EB-1CFA59FB2841}" type="parTrans" cxnId="{54B6F94C-2189-4F2B-A152-932E20358007}">
      <dgm:prSet/>
      <dgm:spPr/>
      <dgm:t>
        <a:bodyPr/>
        <a:lstStyle/>
        <a:p>
          <a:endParaRPr lang="en-US" sz="2000"/>
        </a:p>
      </dgm:t>
    </dgm:pt>
    <dgm:pt modelId="{7FE2793E-F2EF-4D37-8892-E1583DF85D74}" type="sibTrans" cxnId="{54B6F94C-2189-4F2B-A152-932E20358007}">
      <dgm:prSet/>
      <dgm:spPr/>
      <dgm:t>
        <a:bodyPr/>
        <a:lstStyle/>
        <a:p>
          <a:endParaRPr lang="en-US" sz="2000"/>
        </a:p>
      </dgm:t>
    </dgm:pt>
    <dgm:pt modelId="{697B95D9-47E2-4ADC-A920-3E0DB9733579}" type="pres">
      <dgm:prSet presAssocID="{6E736ECE-4F21-4058-9828-AB107365A7F6}" presName="Name0" presStyleCnt="0">
        <dgm:presLayoutVars>
          <dgm:dir/>
          <dgm:animLvl val="lvl"/>
          <dgm:resizeHandles val="exact"/>
        </dgm:presLayoutVars>
      </dgm:prSet>
      <dgm:spPr/>
    </dgm:pt>
    <dgm:pt modelId="{4CE72D70-73CC-4F5B-874D-824581BBA3C9}" type="pres">
      <dgm:prSet presAssocID="{F400D5FD-CFB3-4999-9D83-602CCE872477}" presName="Name8" presStyleCnt="0"/>
      <dgm:spPr/>
    </dgm:pt>
    <dgm:pt modelId="{0F7F072B-5A00-4F97-BE60-26AC0D8176EE}" type="pres">
      <dgm:prSet presAssocID="{F400D5FD-CFB3-4999-9D83-602CCE872477}" presName="level" presStyleLbl="node1" presStyleIdx="0" presStyleCnt="3" custScaleX="101866" custScaleY="6650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C78C81-F8FE-4D8A-8CE3-853EA4BDE836}" type="pres">
      <dgm:prSet presAssocID="{F400D5FD-CFB3-4999-9D83-602CCE87247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AD6342-9D9B-4101-8272-5EF68D9BE7CA}" type="pres">
      <dgm:prSet presAssocID="{61D303F6-E0E5-4487-BEFF-9E205F4FF898}" presName="Name8" presStyleCnt="0"/>
      <dgm:spPr/>
    </dgm:pt>
    <dgm:pt modelId="{3B262827-669C-4A12-9CB5-94EF2D72080F}" type="pres">
      <dgm:prSet presAssocID="{61D303F6-E0E5-4487-BEFF-9E205F4FF898}" presName="level" presStyleLbl="node1" presStyleIdx="1" presStyleCnt="3" custScaleX="100841" custScaleY="4821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671CEB-338D-4303-8F71-DC184AEE8DE3}" type="pres">
      <dgm:prSet presAssocID="{61D303F6-E0E5-4487-BEFF-9E205F4FF89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C17A1D-C002-4FEE-8579-5D0274722515}" type="pres">
      <dgm:prSet presAssocID="{92CD0FD0-63D7-4314-8549-E9CC5CA841A8}" presName="Name8" presStyleCnt="0"/>
      <dgm:spPr/>
    </dgm:pt>
    <dgm:pt modelId="{811DE886-F920-4B90-B74E-9A3FCD78D442}" type="pres">
      <dgm:prSet presAssocID="{92CD0FD0-63D7-4314-8549-E9CC5CA841A8}" presName="level" presStyleLbl="node1" presStyleIdx="2" presStyleCnt="3" custScaleY="4570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A4FD6B-E1AC-450E-87A1-7EA73F87285B}" type="pres">
      <dgm:prSet presAssocID="{92CD0FD0-63D7-4314-8549-E9CC5CA841A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C293A07-789E-4492-A36D-E054ED2193B6}" type="presOf" srcId="{F400D5FD-CFB3-4999-9D83-602CCE872477}" destId="{9CC78C81-F8FE-4D8A-8CE3-853EA4BDE836}" srcOrd="1" destOrd="0" presId="urn:microsoft.com/office/officeart/2005/8/layout/pyramid1"/>
    <dgm:cxn modelId="{A31A23FB-EC42-4F41-9217-692A92A8BB2E}" type="presOf" srcId="{92CD0FD0-63D7-4314-8549-E9CC5CA841A8}" destId="{811DE886-F920-4B90-B74E-9A3FCD78D442}" srcOrd="0" destOrd="0" presId="urn:microsoft.com/office/officeart/2005/8/layout/pyramid1"/>
    <dgm:cxn modelId="{7BC4D048-B1C3-4A14-B843-F718013C6344}" type="presOf" srcId="{92CD0FD0-63D7-4314-8549-E9CC5CA841A8}" destId="{67A4FD6B-E1AC-450E-87A1-7EA73F87285B}" srcOrd="1" destOrd="0" presId="urn:microsoft.com/office/officeart/2005/8/layout/pyramid1"/>
    <dgm:cxn modelId="{09924245-0F18-43EE-85CB-4E39FB6E93DC}" type="presOf" srcId="{61D303F6-E0E5-4487-BEFF-9E205F4FF898}" destId="{3B262827-669C-4A12-9CB5-94EF2D72080F}" srcOrd="0" destOrd="0" presId="urn:microsoft.com/office/officeart/2005/8/layout/pyramid1"/>
    <dgm:cxn modelId="{54B6F94C-2189-4F2B-A152-932E20358007}" srcId="{6E736ECE-4F21-4058-9828-AB107365A7F6}" destId="{92CD0FD0-63D7-4314-8549-E9CC5CA841A8}" srcOrd="2" destOrd="0" parTransId="{559B8878-C993-4164-80EB-1CFA59FB2841}" sibTransId="{7FE2793E-F2EF-4D37-8892-E1583DF85D74}"/>
    <dgm:cxn modelId="{BC7ECB61-B887-4857-B5C7-C4FA047D02C1}" type="presOf" srcId="{61D303F6-E0E5-4487-BEFF-9E205F4FF898}" destId="{00671CEB-338D-4303-8F71-DC184AEE8DE3}" srcOrd="1" destOrd="0" presId="urn:microsoft.com/office/officeart/2005/8/layout/pyramid1"/>
    <dgm:cxn modelId="{829EBE51-430D-4E0E-92EA-C0BDB3775464}" type="presOf" srcId="{F400D5FD-CFB3-4999-9D83-602CCE872477}" destId="{0F7F072B-5A00-4F97-BE60-26AC0D8176EE}" srcOrd="0" destOrd="0" presId="urn:microsoft.com/office/officeart/2005/8/layout/pyramid1"/>
    <dgm:cxn modelId="{25F7395E-89FA-478B-AF99-747136DAAD6F}" srcId="{6E736ECE-4F21-4058-9828-AB107365A7F6}" destId="{61D303F6-E0E5-4487-BEFF-9E205F4FF898}" srcOrd="1" destOrd="0" parTransId="{D73F4710-9A6E-45AC-BECE-8A8CE7D15280}" sibTransId="{DE31C9E0-AB9A-4A97-89F7-7BBCFC76404A}"/>
    <dgm:cxn modelId="{5A6BBD36-9117-4263-8698-D2466174D313}" srcId="{6E736ECE-4F21-4058-9828-AB107365A7F6}" destId="{F400D5FD-CFB3-4999-9D83-602CCE872477}" srcOrd="0" destOrd="0" parTransId="{F02EB5AF-6DBF-449E-AA3C-DBF5B5D5D612}" sibTransId="{CD77A414-24C6-45CB-B75B-090B0140B67B}"/>
    <dgm:cxn modelId="{2EBCB996-488C-45EA-934E-DE8FD5A903FF}" type="presOf" srcId="{6E736ECE-4F21-4058-9828-AB107365A7F6}" destId="{697B95D9-47E2-4ADC-A920-3E0DB9733579}" srcOrd="0" destOrd="0" presId="urn:microsoft.com/office/officeart/2005/8/layout/pyramid1"/>
    <dgm:cxn modelId="{D668201C-EB0B-4B8D-BD03-C91950F803FB}" type="presParOf" srcId="{697B95D9-47E2-4ADC-A920-3E0DB9733579}" destId="{4CE72D70-73CC-4F5B-874D-824581BBA3C9}" srcOrd="0" destOrd="0" presId="urn:microsoft.com/office/officeart/2005/8/layout/pyramid1"/>
    <dgm:cxn modelId="{CD462A4D-A788-4C56-AE2C-865D6BD77D85}" type="presParOf" srcId="{4CE72D70-73CC-4F5B-874D-824581BBA3C9}" destId="{0F7F072B-5A00-4F97-BE60-26AC0D8176EE}" srcOrd="0" destOrd="0" presId="urn:microsoft.com/office/officeart/2005/8/layout/pyramid1"/>
    <dgm:cxn modelId="{B9CC5755-B6D1-4375-8065-88323403947F}" type="presParOf" srcId="{4CE72D70-73CC-4F5B-874D-824581BBA3C9}" destId="{9CC78C81-F8FE-4D8A-8CE3-853EA4BDE836}" srcOrd="1" destOrd="0" presId="urn:microsoft.com/office/officeart/2005/8/layout/pyramid1"/>
    <dgm:cxn modelId="{07784001-0FDD-4531-9188-95D692423EC3}" type="presParOf" srcId="{697B95D9-47E2-4ADC-A920-3E0DB9733579}" destId="{B6AD6342-9D9B-4101-8272-5EF68D9BE7CA}" srcOrd="1" destOrd="0" presId="urn:microsoft.com/office/officeart/2005/8/layout/pyramid1"/>
    <dgm:cxn modelId="{3B47F6BD-9AAA-4D03-A13E-09E62F0509DD}" type="presParOf" srcId="{B6AD6342-9D9B-4101-8272-5EF68D9BE7CA}" destId="{3B262827-669C-4A12-9CB5-94EF2D72080F}" srcOrd="0" destOrd="0" presId="urn:microsoft.com/office/officeart/2005/8/layout/pyramid1"/>
    <dgm:cxn modelId="{9582D4F1-5F13-44E5-AB96-932F1AA51749}" type="presParOf" srcId="{B6AD6342-9D9B-4101-8272-5EF68D9BE7CA}" destId="{00671CEB-338D-4303-8F71-DC184AEE8DE3}" srcOrd="1" destOrd="0" presId="urn:microsoft.com/office/officeart/2005/8/layout/pyramid1"/>
    <dgm:cxn modelId="{6C6A4BCE-89FB-4147-8D89-1A29FB39645D}" type="presParOf" srcId="{697B95D9-47E2-4ADC-A920-3E0DB9733579}" destId="{16C17A1D-C002-4FEE-8579-5D0274722515}" srcOrd="2" destOrd="0" presId="urn:microsoft.com/office/officeart/2005/8/layout/pyramid1"/>
    <dgm:cxn modelId="{16DF8F41-30F1-4241-97FB-E399E54BCB9C}" type="presParOf" srcId="{16C17A1D-C002-4FEE-8579-5D0274722515}" destId="{811DE886-F920-4B90-B74E-9A3FCD78D442}" srcOrd="0" destOrd="0" presId="urn:microsoft.com/office/officeart/2005/8/layout/pyramid1"/>
    <dgm:cxn modelId="{C9B0F7F0-0551-46A3-9E97-159DA0666BB2}" type="presParOf" srcId="{16C17A1D-C002-4FEE-8579-5D0274722515}" destId="{67A4FD6B-E1AC-450E-87A1-7EA73F87285B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22952F3-C4A5-475F-835D-B99A255281E6}" type="doc">
      <dgm:prSet loTypeId="urn:microsoft.com/office/officeart/2005/8/layout/orgChart1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F52709E0-5243-4336-A802-99FA778999D6}">
      <dgm:prSet phldrT="[Text]"/>
      <dgm:spPr/>
      <dgm:t>
        <a:bodyPr/>
        <a:lstStyle/>
        <a:p>
          <a:r>
            <a:rPr lang="ka-GE" b="1" dirty="0" smtClean="0"/>
            <a:t>სკოლასთან დაკავშირებული რისკფაქტორები</a:t>
          </a:r>
          <a:endParaRPr lang="en-US" b="1" dirty="0"/>
        </a:p>
      </dgm:t>
    </dgm:pt>
    <dgm:pt modelId="{1104254A-6FF0-4BB9-84BD-A7FACBC624AF}" type="parTrans" cxnId="{52D01978-6D94-4FB1-AC9D-931C58B92FAC}">
      <dgm:prSet/>
      <dgm:spPr/>
      <dgm:t>
        <a:bodyPr/>
        <a:lstStyle/>
        <a:p>
          <a:endParaRPr lang="en-US"/>
        </a:p>
      </dgm:t>
    </dgm:pt>
    <dgm:pt modelId="{65DCAD19-3528-4057-8301-E80A76237A66}" type="sibTrans" cxnId="{52D01978-6D94-4FB1-AC9D-931C58B92FAC}">
      <dgm:prSet/>
      <dgm:spPr/>
      <dgm:t>
        <a:bodyPr/>
        <a:lstStyle/>
        <a:p>
          <a:endParaRPr lang="en-US"/>
        </a:p>
      </dgm:t>
    </dgm:pt>
    <dgm:pt modelId="{9DBB0747-9CC9-4EDC-AA64-EE9D09B6B588}">
      <dgm:prSet phldrT="[Text]"/>
      <dgm:spPr/>
      <dgm:t>
        <a:bodyPr/>
        <a:lstStyle/>
        <a:p>
          <a:r>
            <a:rPr lang="ka-GE" i="1" dirty="0" smtClean="0"/>
            <a:t>მოსწავლე </a:t>
          </a:r>
          <a:r>
            <a:rPr lang="ka-GE" dirty="0" smtClean="0"/>
            <a:t>-  ნეგატიური სასკოლო გამოცდილება (ბულინგი), დაბალი სასკოლო ჩართულობა და აკადემიური მიღწევა, საგანმანათლებლო მიზნების არასებობა, მასწავლებლებთან ნეგატიური ინტერაქცია</a:t>
          </a:r>
          <a:endParaRPr lang="en-US" dirty="0"/>
        </a:p>
      </dgm:t>
    </dgm:pt>
    <dgm:pt modelId="{EA0E70D3-AF29-4033-8B42-BA0A3D30D7DC}" type="parTrans" cxnId="{4A939405-6D28-4D1A-B512-614E95B0A29B}">
      <dgm:prSet/>
      <dgm:spPr/>
      <dgm:t>
        <a:bodyPr/>
        <a:lstStyle/>
        <a:p>
          <a:endParaRPr lang="en-US"/>
        </a:p>
      </dgm:t>
    </dgm:pt>
    <dgm:pt modelId="{76BE831A-C2D6-4645-9156-41231320E2C1}" type="sibTrans" cxnId="{4A939405-6D28-4D1A-B512-614E95B0A29B}">
      <dgm:prSet/>
      <dgm:spPr/>
      <dgm:t>
        <a:bodyPr/>
        <a:lstStyle/>
        <a:p>
          <a:endParaRPr lang="en-US"/>
        </a:p>
      </dgm:t>
    </dgm:pt>
    <dgm:pt modelId="{452AFA09-20F3-49C3-BB0A-C2A8EEC3F06F}">
      <dgm:prSet phldrT="[Text]"/>
      <dgm:spPr/>
      <dgm:t>
        <a:bodyPr/>
        <a:lstStyle/>
        <a:p>
          <a:r>
            <a:rPr lang="ka-GE" i="1" dirty="0" smtClean="0"/>
            <a:t>სკოლა</a:t>
          </a:r>
          <a:r>
            <a:rPr lang="ka-GE" dirty="0" smtClean="0"/>
            <a:t> - მოსწავლეთა დიდი რაოდენობა; დისციპლინის სუსტი პოლიტიკა; ბავშვის განვითარებაზე ორიენტირებული მიდგომების ნაკლებობა; მოსწავლეების მიმართ არსებული დაბალი მოლოდინები; არასათანადო სამუშაო და სასწავლო სივრცე; მასწავლებლების, მშობლების და ადმინისტრაციის კოორდინაციის პრობლემები. </a:t>
          </a:r>
          <a:endParaRPr lang="en-US" dirty="0"/>
        </a:p>
      </dgm:t>
    </dgm:pt>
    <dgm:pt modelId="{54EBA3DC-9B38-4F4D-ADC6-E70D2786427C}" type="parTrans" cxnId="{5870CE3A-3372-4A39-89B8-C055E8EB2DB8}">
      <dgm:prSet/>
      <dgm:spPr/>
      <dgm:t>
        <a:bodyPr/>
        <a:lstStyle/>
        <a:p>
          <a:endParaRPr lang="en-US"/>
        </a:p>
      </dgm:t>
    </dgm:pt>
    <dgm:pt modelId="{D419177D-F8C4-452E-9A3B-8E4D3C5E99A5}" type="sibTrans" cxnId="{5870CE3A-3372-4A39-89B8-C055E8EB2DB8}">
      <dgm:prSet/>
      <dgm:spPr/>
      <dgm:t>
        <a:bodyPr/>
        <a:lstStyle/>
        <a:p>
          <a:endParaRPr lang="en-US"/>
        </a:p>
      </dgm:t>
    </dgm:pt>
    <dgm:pt modelId="{E8D51042-DB44-4A7E-A0D9-B78A91F08A36}" type="pres">
      <dgm:prSet presAssocID="{E22952F3-C4A5-475F-835D-B99A255281E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0013571-2BCD-4645-B52B-3CFE6EBB0198}" type="pres">
      <dgm:prSet presAssocID="{F52709E0-5243-4336-A802-99FA778999D6}" presName="hierRoot1" presStyleCnt="0">
        <dgm:presLayoutVars>
          <dgm:hierBranch val="init"/>
        </dgm:presLayoutVars>
      </dgm:prSet>
      <dgm:spPr/>
    </dgm:pt>
    <dgm:pt modelId="{7E29BA70-C60E-4A65-BBA0-A29B2E0E179F}" type="pres">
      <dgm:prSet presAssocID="{F52709E0-5243-4336-A802-99FA778999D6}" presName="rootComposite1" presStyleCnt="0"/>
      <dgm:spPr/>
    </dgm:pt>
    <dgm:pt modelId="{65C2BFA8-70CF-4032-8478-918162CE0B7B}" type="pres">
      <dgm:prSet presAssocID="{F52709E0-5243-4336-A802-99FA778999D6}" presName="rootText1" presStyleLbl="node0" presStyleIdx="0" presStyleCnt="1" custScaleY="57552">
        <dgm:presLayoutVars>
          <dgm:chPref val="3"/>
        </dgm:presLayoutVars>
      </dgm:prSet>
      <dgm:spPr/>
    </dgm:pt>
    <dgm:pt modelId="{E9220391-2FA4-46BF-9985-ACB2C1349053}" type="pres">
      <dgm:prSet presAssocID="{F52709E0-5243-4336-A802-99FA778999D6}" presName="rootConnector1" presStyleLbl="node1" presStyleIdx="0" presStyleCnt="0"/>
      <dgm:spPr/>
    </dgm:pt>
    <dgm:pt modelId="{FC69DC7F-EFD0-4897-865A-7D531B26F623}" type="pres">
      <dgm:prSet presAssocID="{F52709E0-5243-4336-A802-99FA778999D6}" presName="hierChild2" presStyleCnt="0"/>
      <dgm:spPr/>
    </dgm:pt>
    <dgm:pt modelId="{D27840EA-1452-46A2-8D08-2990E49DD072}" type="pres">
      <dgm:prSet presAssocID="{EA0E70D3-AF29-4033-8B42-BA0A3D30D7DC}" presName="Name37" presStyleLbl="parChTrans1D2" presStyleIdx="0" presStyleCnt="2"/>
      <dgm:spPr/>
    </dgm:pt>
    <dgm:pt modelId="{71FF817E-902A-42F4-8F32-D201ADEA39BF}" type="pres">
      <dgm:prSet presAssocID="{9DBB0747-9CC9-4EDC-AA64-EE9D09B6B588}" presName="hierRoot2" presStyleCnt="0">
        <dgm:presLayoutVars>
          <dgm:hierBranch val="init"/>
        </dgm:presLayoutVars>
      </dgm:prSet>
      <dgm:spPr/>
    </dgm:pt>
    <dgm:pt modelId="{C3F00594-2879-47FF-9544-C3DE728C64BD}" type="pres">
      <dgm:prSet presAssocID="{9DBB0747-9CC9-4EDC-AA64-EE9D09B6B588}" presName="rootComposite" presStyleCnt="0"/>
      <dgm:spPr/>
    </dgm:pt>
    <dgm:pt modelId="{2FA3839F-6EAB-4C30-B317-EA3848C6C0C9}" type="pres">
      <dgm:prSet presAssocID="{9DBB0747-9CC9-4EDC-AA64-EE9D09B6B588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8742C66-4689-48B9-9F7B-240B17DB9A44}" type="pres">
      <dgm:prSet presAssocID="{9DBB0747-9CC9-4EDC-AA64-EE9D09B6B588}" presName="rootConnector" presStyleLbl="node2" presStyleIdx="0" presStyleCnt="2"/>
      <dgm:spPr/>
    </dgm:pt>
    <dgm:pt modelId="{C3A057A0-DB55-4A1B-BF21-217EC4A18B3F}" type="pres">
      <dgm:prSet presAssocID="{9DBB0747-9CC9-4EDC-AA64-EE9D09B6B588}" presName="hierChild4" presStyleCnt="0"/>
      <dgm:spPr/>
    </dgm:pt>
    <dgm:pt modelId="{3C4918A7-031F-4C6A-8755-7EEEB4429569}" type="pres">
      <dgm:prSet presAssocID="{9DBB0747-9CC9-4EDC-AA64-EE9D09B6B588}" presName="hierChild5" presStyleCnt="0"/>
      <dgm:spPr/>
    </dgm:pt>
    <dgm:pt modelId="{9AA53D6E-040B-4633-B3C3-30945897E5BC}" type="pres">
      <dgm:prSet presAssocID="{54EBA3DC-9B38-4F4D-ADC6-E70D2786427C}" presName="Name37" presStyleLbl="parChTrans1D2" presStyleIdx="1" presStyleCnt="2"/>
      <dgm:spPr/>
    </dgm:pt>
    <dgm:pt modelId="{9403A286-278D-408A-A954-2068053C7333}" type="pres">
      <dgm:prSet presAssocID="{452AFA09-20F3-49C3-BB0A-C2A8EEC3F06F}" presName="hierRoot2" presStyleCnt="0">
        <dgm:presLayoutVars>
          <dgm:hierBranch val="init"/>
        </dgm:presLayoutVars>
      </dgm:prSet>
      <dgm:spPr/>
    </dgm:pt>
    <dgm:pt modelId="{156A0161-6383-483C-BD5A-DF439D311459}" type="pres">
      <dgm:prSet presAssocID="{452AFA09-20F3-49C3-BB0A-C2A8EEC3F06F}" presName="rootComposite" presStyleCnt="0"/>
      <dgm:spPr/>
    </dgm:pt>
    <dgm:pt modelId="{939C80F7-956C-46B9-86FE-F524C5B1D222}" type="pres">
      <dgm:prSet presAssocID="{452AFA09-20F3-49C3-BB0A-C2A8EEC3F06F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E6B5955-F2E0-477D-B262-A5FDE6651983}" type="pres">
      <dgm:prSet presAssocID="{452AFA09-20F3-49C3-BB0A-C2A8EEC3F06F}" presName="rootConnector" presStyleLbl="node2" presStyleIdx="1" presStyleCnt="2"/>
      <dgm:spPr/>
    </dgm:pt>
    <dgm:pt modelId="{35B03180-0F3B-4D7E-AE68-70BDFFEAF8D7}" type="pres">
      <dgm:prSet presAssocID="{452AFA09-20F3-49C3-BB0A-C2A8EEC3F06F}" presName="hierChild4" presStyleCnt="0"/>
      <dgm:spPr/>
    </dgm:pt>
    <dgm:pt modelId="{8392D1D7-37B7-4D8B-BFC2-EAE7188F86C7}" type="pres">
      <dgm:prSet presAssocID="{452AFA09-20F3-49C3-BB0A-C2A8EEC3F06F}" presName="hierChild5" presStyleCnt="0"/>
      <dgm:spPr/>
    </dgm:pt>
    <dgm:pt modelId="{60C6A92C-D408-47EF-A87C-7BE2C2DF20D5}" type="pres">
      <dgm:prSet presAssocID="{F52709E0-5243-4336-A802-99FA778999D6}" presName="hierChild3" presStyleCnt="0"/>
      <dgm:spPr/>
    </dgm:pt>
  </dgm:ptLst>
  <dgm:cxnLst>
    <dgm:cxn modelId="{6A12791C-2A7D-429D-8E47-8A7099337CE2}" type="presOf" srcId="{9DBB0747-9CC9-4EDC-AA64-EE9D09B6B588}" destId="{2FA3839F-6EAB-4C30-B317-EA3848C6C0C9}" srcOrd="0" destOrd="0" presId="urn:microsoft.com/office/officeart/2005/8/layout/orgChart1"/>
    <dgm:cxn modelId="{5870CE3A-3372-4A39-89B8-C055E8EB2DB8}" srcId="{F52709E0-5243-4336-A802-99FA778999D6}" destId="{452AFA09-20F3-49C3-BB0A-C2A8EEC3F06F}" srcOrd="1" destOrd="0" parTransId="{54EBA3DC-9B38-4F4D-ADC6-E70D2786427C}" sibTransId="{D419177D-F8C4-452E-9A3B-8E4D3C5E99A5}"/>
    <dgm:cxn modelId="{9ED46AD4-7E55-4EE7-8318-1D9E6343E934}" type="presOf" srcId="{EA0E70D3-AF29-4033-8B42-BA0A3D30D7DC}" destId="{D27840EA-1452-46A2-8D08-2990E49DD072}" srcOrd="0" destOrd="0" presId="urn:microsoft.com/office/officeart/2005/8/layout/orgChart1"/>
    <dgm:cxn modelId="{842DC701-780D-42A9-8535-77CF0C908344}" type="presOf" srcId="{54EBA3DC-9B38-4F4D-ADC6-E70D2786427C}" destId="{9AA53D6E-040B-4633-B3C3-30945897E5BC}" srcOrd="0" destOrd="0" presId="urn:microsoft.com/office/officeart/2005/8/layout/orgChart1"/>
    <dgm:cxn modelId="{4A939405-6D28-4D1A-B512-614E95B0A29B}" srcId="{F52709E0-5243-4336-A802-99FA778999D6}" destId="{9DBB0747-9CC9-4EDC-AA64-EE9D09B6B588}" srcOrd="0" destOrd="0" parTransId="{EA0E70D3-AF29-4033-8B42-BA0A3D30D7DC}" sibTransId="{76BE831A-C2D6-4645-9156-41231320E2C1}"/>
    <dgm:cxn modelId="{695B69EE-7821-4C51-B845-7517DF50C026}" type="presOf" srcId="{F52709E0-5243-4336-A802-99FA778999D6}" destId="{E9220391-2FA4-46BF-9985-ACB2C1349053}" srcOrd="1" destOrd="0" presId="urn:microsoft.com/office/officeart/2005/8/layout/orgChart1"/>
    <dgm:cxn modelId="{52D01978-6D94-4FB1-AC9D-931C58B92FAC}" srcId="{E22952F3-C4A5-475F-835D-B99A255281E6}" destId="{F52709E0-5243-4336-A802-99FA778999D6}" srcOrd="0" destOrd="0" parTransId="{1104254A-6FF0-4BB9-84BD-A7FACBC624AF}" sibTransId="{65DCAD19-3528-4057-8301-E80A76237A66}"/>
    <dgm:cxn modelId="{22D2525D-D97F-4528-9AD3-706EAEEF610C}" type="presOf" srcId="{452AFA09-20F3-49C3-BB0A-C2A8EEC3F06F}" destId="{939C80F7-956C-46B9-86FE-F524C5B1D222}" srcOrd="0" destOrd="0" presId="urn:microsoft.com/office/officeart/2005/8/layout/orgChart1"/>
    <dgm:cxn modelId="{0EE66CD9-489C-4F00-A0FE-2D9A750DECA5}" type="presOf" srcId="{452AFA09-20F3-49C3-BB0A-C2A8EEC3F06F}" destId="{DE6B5955-F2E0-477D-B262-A5FDE6651983}" srcOrd="1" destOrd="0" presId="urn:microsoft.com/office/officeart/2005/8/layout/orgChart1"/>
    <dgm:cxn modelId="{2393DFCE-51AD-47C4-AF65-89B59A6AB34C}" type="presOf" srcId="{F52709E0-5243-4336-A802-99FA778999D6}" destId="{65C2BFA8-70CF-4032-8478-918162CE0B7B}" srcOrd="0" destOrd="0" presId="urn:microsoft.com/office/officeart/2005/8/layout/orgChart1"/>
    <dgm:cxn modelId="{ACE4AEE9-59B6-4209-B711-92F2C8FC4C57}" type="presOf" srcId="{9DBB0747-9CC9-4EDC-AA64-EE9D09B6B588}" destId="{B8742C66-4689-48B9-9F7B-240B17DB9A44}" srcOrd="1" destOrd="0" presId="urn:microsoft.com/office/officeart/2005/8/layout/orgChart1"/>
    <dgm:cxn modelId="{CD9CCE51-4F85-4C39-8723-A1121C34ED5A}" type="presOf" srcId="{E22952F3-C4A5-475F-835D-B99A255281E6}" destId="{E8D51042-DB44-4A7E-A0D9-B78A91F08A36}" srcOrd="0" destOrd="0" presId="urn:microsoft.com/office/officeart/2005/8/layout/orgChart1"/>
    <dgm:cxn modelId="{EB5DE2A9-5B48-4AD4-AB80-ACAD46582BD6}" type="presParOf" srcId="{E8D51042-DB44-4A7E-A0D9-B78A91F08A36}" destId="{E0013571-2BCD-4645-B52B-3CFE6EBB0198}" srcOrd="0" destOrd="0" presId="urn:microsoft.com/office/officeart/2005/8/layout/orgChart1"/>
    <dgm:cxn modelId="{ECDD2CE3-19D5-45C2-853A-AD2742F715EA}" type="presParOf" srcId="{E0013571-2BCD-4645-B52B-3CFE6EBB0198}" destId="{7E29BA70-C60E-4A65-BBA0-A29B2E0E179F}" srcOrd="0" destOrd="0" presId="urn:microsoft.com/office/officeart/2005/8/layout/orgChart1"/>
    <dgm:cxn modelId="{8476D90C-208A-4C1D-BF59-3D3F0513F94F}" type="presParOf" srcId="{7E29BA70-C60E-4A65-BBA0-A29B2E0E179F}" destId="{65C2BFA8-70CF-4032-8478-918162CE0B7B}" srcOrd="0" destOrd="0" presId="urn:microsoft.com/office/officeart/2005/8/layout/orgChart1"/>
    <dgm:cxn modelId="{5BF3C382-36D8-4D0A-A0C4-7E970CB61527}" type="presParOf" srcId="{7E29BA70-C60E-4A65-BBA0-A29B2E0E179F}" destId="{E9220391-2FA4-46BF-9985-ACB2C1349053}" srcOrd="1" destOrd="0" presId="urn:microsoft.com/office/officeart/2005/8/layout/orgChart1"/>
    <dgm:cxn modelId="{FE12B8AA-85D5-40E7-84FC-86ACC2567EF6}" type="presParOf" srcId="{E0013571-2BCD-4645-B52B-3CFE6EBB0198}" destId="{FC69DC7F-EFD0-4897-865A-7D531B26F623}" srcOrd="1" destOrd="0" presId="urn:microsoft.com/office/officeart/2005/8/layout/orgChart1"/>
    <dgm:cxn modelId="{326C91EE-E11E-4615-B3D6-D78B6E41CA03}" type="presParOf" srcId="{FC69DC7F-EFD0-4897-865A-7D531B26F623}" destId="{D27840EA-1452-46A2-8D08-2990E49DD072}" srcOrd="0" destOrd="0" presId="urn:microsoft.com/office/officeart/2005/8/layout/orgChart1"/>
    <dgm:cxn modelId="{29A62F35-4019-47C3-901E-E503D24C5CA7}" type="presParOf" srcId="{FC69DC7F-EFD0-4897-865A-7D531B26F623}" destId="{71FF817E-902A-42F4-8F32-D201ADEA39BF}" srcOrd="1" destOrd="0" presId="urn:microsoft.com/office/officeart/2005/8/layout/orgChart1"/>
    <dgm:cxn modelId="{BE6ABF19-5E5A-4520-BF49-8EE2EF36B88D}" type="presParOf" srcId="{71FF817E-902A-42F4-8F32-D201ADEA39BF}" destId="{C3F00594-2879-47FF-9544-C3DE728C64BD}" srcOrd="0" destOrd="0" presId="urn:microsoft.com/office/officeart/2005/8/layout/orgChart1"/>
    <dgm:cxn modelId="{3CB9E159-A2E6-4BA4-B086-2CE5A47629AA}" type="presParOf" srcId="{C3F00594-2879-47FF-9544-C3DE728C64BD}" destId="{2FA3839F-6EAB-4C30-B317-EA3848C6C0C9}" srcOrd="0" destOrd="0" presId="urn:microsoft.com/office/officeart/2005/8/layout/orgChart1"/>
    <dgm:cxn modelId="{2FA05640-CC6A-4835-9D67-5C20696D6E9B}" type="presParOf" srcId="{C3F00594-2879-47FF-9544-C3DE728C64BD}" destId="{B8742C66-4689-48B9-9F7B-240B17DB9A44}" srcOrd="1" destOrd="0" presId="urn:microsoft.com/office/officeart/2005/8/layout/orgChart1"/>
    <dgm:cxn modelId="{68597EEF-8EF7-43F4-9BB2-E4F25C789071}" type="presParOf" srcId="{71FF817E-902A-42F4-8F32-D201ADEA39BF}" destId="{C3A057A0-DB55-4A1B-BF21-217EC4A18B3F}" srcOrd="1" destOrd="0" presId="urn:microsoft.com/office/officeart/2005/8/layout/orgChart1"/>
    <dgm:cxn modelId="{2FFFA912-96CF-4AFA-A78C-B11E6265D76C}" type="presParOf" srcId="{71FF817E-902A-42F4-8F32-D201ADEA39BF}" destId="{3C4918A7-031F-4C6A-8755-7EEEB4429569}" srcOrd="2" destOrd="0" presId="urn:microsoft.com/office/officeart/2005/8/layout/orgChart1"/>
    <dgm:cxn modelId="{7DCF23E9-E3E8-4E5E-A847-3F5BB04E4DAD}" type="presParOf" srcId="{FC69DC7F-EFD0-4897-865A-7D531B26F623}" destId="{9AA53D6E-040B-4633-B3C3-30945897E5BC}" srcOrd="2" destOrd="0" presId="urn:microsoft.com/office/officeart/2005/8/layout/orgChart1"/>
    <dgm:cxn modelId="{3FA95FC8-C369-4801-B92A-57C1685DB202}" type="presParOf" srcId="{FC69DC7F-EFD0-4897-865A-7D531B26F623}" destId="{9403A286-278D-408A-A954-2068053C7333}" srcOrd="3" destOrd="0" presId="urn:microsoft.com/office/officeart/2005/8/layout/orgChart1"/>
    <dgm:cxn modelId="{635F411D-6247-42C6-85CC-EC38A7631052}" type="presParOf" srcId="{9403A286-278D-408A-A954-2068053C7333}" destId="{156A0161-6383-483C-BD5A-DF439D311459}" srcOrd="0" destOrd="0" presId="urn:microsoft.com/office/officeart/2005/8/layout/orgChart1"/>
    <dgm:cxn modelId="{E258B20C-F566-478F-A202-5B81A7C1D378}" type="presParOf" srcId="{156A0161-6383-483C-BD5A-DF439D311459}" destId="{939C80F7-956C-46B9-86FE-F524C5B1D222}" srcOrd="0" destOrd="0" presId="urn:microsoft.com/office/officeart/2005/8/layout/orgChart1"/>
    <dgm:cxn modelId="{F4CE9E7F-C6C7-45B8-BF6E-CD35FD0639CB}" type="presParOf" srcId="{156A0161-6383-483C-BD5A-DF439D311459}" destId="{DE6B5955-F2E0-477D-B262-A5FDE6651983}" srcOrd="1" destOrd="0" presId="urn:microsoft.com/office/officeart/2005/8/layout/orgChart1"/>
    <dgm:cxn modelId="{8A16428F-39E2-4FCD-96F2-E872EAB466BE}" type="presParOf" srcId="{9403A286-278D-408A-A954-2068053C7333}" destId="{35B03180-0F3B-4D7E-AE68-70BDFFEAF8D7}" srcOrd="1" destOrd="0" presId="urn:microsoft.com/office/officeart/2005/8/layout/orgChart1"/>
    <dgm:cxn modelId="{C8604A3C-E1ED-463A-AD1D-5A350963097A}" type="presParOf" srcId="{9403A286-278D-408A-A954-2068053C7333}" destId="{8392D1D7-37B7-4D8B-BFC2-EAE7188F86C7}" srcOrd="2" destOrd="0" presId="urn:microsoft.com/office/officeart/2005/8/layout/orgChart1"/>
    <dgm:cxn modelId="{0E7E709F-D54C-4AA4-AD08-FD05308017C5}" type="presParOf" srcId="{E0013571-2BCD-4645-B52B-3CFE6EBB0198}" destId="{60C6A92C-D408-47EF-A87C-7BE2C2DF20D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B59594A-EA01-4181-90D9-1449E6EA77D8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852BF96-5F66-4070-B23D-97E73132A462}">
      <dgm:prSet phldrT="[Text]" custT="1"/>
      <dgm:spPr/>
      <dgm:t>
        <a:bodyPr/>
        <a:lstStyle/>
        <a:p>
          <a:r>
            <a:rPr lang="ka-GE" sz="1600" dirty="0" smtClean="0"/>
            <a:t>პოტენციური ბრალდებულის მონიტორინგი</a:t>
          </a:r>
          <a:endParaRPr lang="en-US" sz="1600" dirty="0"/>
        </a:p>
      </dgm:t>
    </dgm:pt>
    <dgm:pt modelId="{1274E180-D797-40EF-AFF6-6D333E432CFB}" type="parTrans" cxnId="{3E80952F-DC53-427D-84AD-0D07AAC61C3A}">
      <dgm:prSet/>
      <dgm:spPr/>
      <dgm:t>
        <a:bodyPr/>
        <a:lstStyle/>
        <a:p>
          <a:endParaRPr lang="en-US" sz="1600"/>
        </a:p>
      </dgm:t>
    </dgm:pt>
    <dgm:pt modelId="{4A6B72A7-D6B8-4FE6-97E2-CEBDFF20C3C5}" type="sibTrans" cxnId="{3E80952F-DC53-427D-84AD-0D07AAC61C3A}">
      <dgm:prSet custT="1"/>
      <dgm:spPr/>
      <dgm:t>
        <a:bodyPr/>
        <a:lstStyle/>
        <a:p>
          <a:endParaRPr lang="en-US" sz="1600"/>
        </a:p>
      </dgm:t>
    </dgm:pt>
    <dgm:pt modelId="{BA49C6AE-33B0-4F5F-955E-64ED0A0344CC}">
      <dgm:prSet phldrT="[Text]" custT="1"/>
      <dgm:spPr/>
      <dgm:t>
        <a:bodyPr/>
        <a:lstStyle/>
        <a:p>
          <a:r>
            <a:rPr lang="ka-GE" sz="1600" dirty="0" smtClean="0"/>
            <a:t>სამიზნის გაძლიერება/</a:t>
          </a:r>
        </a:p>
        <a:p>
          <a:r>
            <a:rPr lang="ka-GE" sz="1600" dirty="0" smtClean="0"/>
            <a:t>ჩამოშორება</a:t>
          </a:r>
          <a:endParaRPr lang="en-US" sz="1600" dirty="0"/>
        </a:p>
      </dgm:t>
    </dgm:pt>
    <dgm:pt modelId="{8D7F2476-3F9E-48AE-9A9E-E19467DA4D2A}" type="parTrans" cxnId="{6AB68466-BE93-4952-8D0C-76660AC4FA1E}">
      <dgm:prSet/>
      <dgm:spPr/>
      <dgm:t>
        <a:bodyPr/>
        <a:lstStyle/>
        <a:p>
          <a:endParaRPr lang="en-US" sz="1600"/>
        </a:p>
      </dgm:t>
    </dgm:pt>
    <dgm:pt modelId="{7B74E8C5-192E-40D6-B857-7A75EF2936DD}" type="sibTrans" cxnId="{6AB68466-BE93-4952-8D0C-76660AC4FA1E}">
      <dgm:prSet custT="1"/>
      <dgm:spPr/>
      <dgm:t>
        <a:bodyPr/>
        <a:lstStyle/>
        <a:p>
          <a:endParaRPr lang="en-US" sz="1600"/>
        </a:p>
      </dgm:t>
    </dgm:pt>
    <dgm:pt modelId="{DBF9C473-E3F3-4453-B416-1D09DD0CD51A}">
      <dgm:prSet phldrT="[Text]" custT="1"/>
      <dgm:spPr/>
      <dgm:t>
        <a:bodyPr/>
        <a:lstStyle/>
        <a:p>
          <a:r>
            <a:rPr lang="ka-GE" sz="1600" dirty="0" smtClean="0"/>
            <a:t>საკონტროლო სისტემების გაძლიერება</a:t>
          </a:r>
          <a:endParaRPr lang="en-US" sz="1600" dirty="0"/>
        </a:p>
      </dgm:t>
    </dgm:pt>
    <dgm:pt modelId="{FF6A5EF4-B631-47B0-BA7D-5BC25EBE8D8C}" type="parTrans" cxnId="{8A639980-E6E8-42E7-8961-EE8732A077EF}">
      <dgm:prSet/>
      <dgm:spPr/>
      <dgm:t>
        <a:bodyPr/>
        <a:lstStyle/>
        <a:p>
          <a:endParaRPr lang="en-US" sz="1600"/>
        </a:p>
      </dgm:t>
    </dgm:pt>
    <dgm:pt modelId="{F8A5AD55-9999-4739-B33F-D8926CF03EC1}" type="sibTrans" cxnId="{8A639980-E6E8-42E7-8961-EE8732A077EF}">
      <dgm:prSet custT="1"/>
      <dgm:spPr/>
      <dgm:t>
        <a:bodyPr/>
        <a:lstStyle/>
        <a:p>
          <a:endParaRPr lang="en-US" sz="1600"/>
        </a:p>
      </dgm:t>
    </dgm:pt>
    <dgm:pt modelId="{202A3D5D-2C0E-4D90-94FA-220BE06AB2A9}" type="pres">
      <dgm:prSet presAssocID="{4B59594A-EA01-4181-90D9-1449E6EA77D8}" presName="cycle" presStyleCnt="0">
        <dgm:presLayoutVars>
          <dgm:dir/>
          <dgm:resizeHandles val="exact"/>
        </dgm:presLayoutVars>
      </dgm:prSet>
      <dgm:spPr/>
    </dgm:pt>
    <dgm:pt modelId="{63F12EDD-B746-4293-AADA-74431017E075}" type="pres">
      <dgm:prSet presAssocID="{9852BF96-5F66-4070-B23D-97E73132A462}" presName="node" presStyleLbl="node1" presStyleIdx="0" presStyleCnt="3" custScaleX="1024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A3AC7E-D10B-4C5C-ABAC-E0C42072B2BC}" type="pres">
      <dgm:prSet presAssocID="{4A6B72A7-D6B8-4FE6-97E2-CEBDFF20C3C5}" presName="sibTrans" presStyleLbl="sibTrans2D1" presStyleIdx="0" presStyleCnt="3"/>
      <dgm:spPr/>
    </dgm:pt>
    <dgm:pt modelId="{F17D3524-7B0C-4669-BA7A-CBF02F8E8415}" type="pres">
      <dgm:prSet presAssocID="{4A6B72A7-D6B8-4FE6-97E2-CEBDFF20C3C5}" presName="connectorText" presStyleLbl="sibTrans2D1" presStyleIdx="0" presStyleCnt="3"/>
      <dgm:spPr/>
    </dgm:pt>
    <dgm:pt modelId="{C74F1CEC-7807-401A-8FE5-8DE3E0FE2152}" type="pres">
      <dgm:prSet presAssocID="{BA49C6AE-33B0-4F5F-955E-64ED0A0344CC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1D8C73-0690-44E5-86BC-B0FC61D2B19F}" type="pres">
      <dgm:prSet presAssocID="{7B74E8C5-192E-40D6-B857-7A75EF2936DD}" presName="sibTrans" presStyleLbl="sibTrans2D1" presStyleIdx="1" presStyleCnt="3"/>
      <dgm:spPr/>
    </dgm:pt>
    <dgm:pt modelId="{B2994458-846E-4E56-A08F-F139AE46BF0C}" type="pres">
      <dgm:prSet presAssocID="{7B74E8C5-192E-40D6-B857-7A75EF2936DD}" presName="connectorText" presStyleLbl="sibTrans2D1" presStyleIdx="1" presStyleCnt="3"/>
      <dgm:spPr/>
    </dgm:pt>
    <dgm:pt modelId="{3C6FC370-80F6-42B6-B5AD-314DA5DE0F5C}" type="pres">
      <dgm:prSet presAssocID="{DBF9C473-E3F3-4453-B416-1D09DD0CD51A}" presName="node" presStyleLbl="node1" presStyleIdx="2" presStyleCnt="3">
        <dgm:presLayoutVars>
          <dgm:bulletEnabled val="1"/>
        </dgm:presLayoutVars>
      </dgm:prSet>
      <dgm:spPr/>
    </dgm:pt>
    <dgm:pt modelId="{BA4896A2-7EAF-420C-B674-72C6F3FC7006}" type="pres">
      <dgm:prSet presAssocID="{F8A5AD55-9999-4739-B33F-D8926CF03EC1}" presName="sibTrans" presStyleLbl="sibTrans2D1" presStyleIdx="2" presStyleCnt="3"/>
      <dgm:spPr/>
    </dgm:pt>
    <dgm:pt modelId="{3A923789-9DC6-4B70-8192-25472E783313}" type="pres">
      <dgm:prSet presAssocID="{F8A5AD55-9999-4739-B33F-D8926CF03EC1}" presName="connectorText" presStyleLbl="sibTrans2D1" presStyleIdx="2" presStyleCnt="3"/>
      <dgm:spPr/>
    </dgm:pt>
  </dgm:ptLst>
  <dgm:cxnLst>
    <dgm:cxn modelId="{21B7C8C2-241D-4843-A28F-6F6BA303407E}" type="presOf" srcId="{BA49C6AE-33B0-4F5F-955E-64ED0A0344CC}" destId="{C74F1CEC-7807-401A-8FE5-8DE3E0FE2152}" srcOrd="0" destOrd="0" presId="urn:microsoft.com/office/officeart/2005/8/layout/cycle2"/>
    <dgm:cxn modelId="{3A5DB572-7BEC-4A78-8AC3-55E5C155ABE2}" type="presOf" srcId="{F8A5AD55-9999-4739-B33F-D8926CF03EC1}" destId="{BA4896A2-7EAF-420C-B674-72C6F3FC7006}" srcOrd="0" destOrd="0" presId="urn:microsoft.com/office/officeart/2005/8/layout/cycle2"/>
    <dgm:cxn modelId="{B068E687-E908-4043-9470-4ACCEFA4A3EA}" type="presOf" srcId="{F8A5AD55-9999-4739-B33F-D8926CF03EC1}" destId="{3A923789-9DC6-4B70-8192-25472E783313}" srcOrd="1" destOrd="0" presId="urn:microsoft.com/office/officeart/2005/8/layout/cycle2"/>
    <dgm:cxn modelId="{8A639980-E6E8-42E7-8961-EE8732A077EF}" srcId="{4B59594A-EA01-4181-90D9-1449E6EA77D8}" destId="{DBF9C473-E3F3-4453-B416-1D09DD0CD51A}" srcOrd="2" destOrd="0" parTransId="{FF6A5EF4-B631-47B0-BA7D-5BC25EBE8D8C}" sibTransId="{F8A5AD55-9999-4739-B33F-D8926CF03EC1}"/>
    <dgm:cxn modelId="{D63EFA85-B991-4898-98D4-C9452BD5AC58}" type="presOf" srcId="{DBF9C473-E3F3-4453-B416-1D09DD0CD51A}" destId="{3C6FC370-80F6-42B6-B5AD-314DA5DE0F5C}" srcOrd="0" destOrd="0" presId="urn:microsoft.com/office/officeart/2005/8/layout/cycle2"/>
    <dgm:cxn modelId="{6AB68466-BE93-4952-8D0C-76660AC4FA1E}" srcId="{4B59594A-EA01-4181-90D9-1449E6EA77D8}" destId="{BA49C6AE-33B0-4F5F-955E-64ED0A0344CC}" srcOrd="1" destOrd="0" parTransId="{8D7F2476-3F9E-48AE-9A9E-E19467DA4D2A}" sibTransId="{7B74E8C5-192E-40D6-B857-7A75EF2936DD}"/>
    <dgm:cxn modelId="{AA87F600-C93A-4EEF-B8F0-C41659DD94C6}" type="presOf" srcId="{4A6B72A7-D6B8-4FE6-97E2-CEBDFF20C3C5}" destId="{53A3AC7E-D10B-4C5C-ABAC-E0C42072B2BC}" srcOrd="0" destOrd="0" presId="urn:microsoft.com/office/officeart/2005/8/layout/cycle2"/>
    <dgm:cxn modelId="{3E80952F-DC53-427D-84AD-0D07AAC61C3A}" srcId="{4B59594A-EA01-4181-90D9-1449E6EA77D8}" destId="{9852BF96-5F66-4070-B23D-97E73132A462}" srcOrd="0" destOrd="0" parTransId="{1274E180-D797-40EF-AFF6-6D333E432CFB}" sibTransId="{4A6B72A7-D6B8-4FE6-97E2-CEBDFF20C3C5}"/>
    <dgm:cxn modelId="{90CF6650-69A9-4EF6-9117-E5804F2E9777}" type="presOf" srcId="{4A6B72A7-D6B8-4FE6-97E2-CEBDFF20C3C5}" destId="{F17D3524-7B0C-4669-BA7A-CBF02F8E8415}" srcOrd="1" destOrd="0" presId="urn:microsoft.com/office/officeart/2005/8/layout/cycle2"/>
    <dgm:cxn modelId="{805A9353-8656-427F-8182-F4377BF158D1}" type="presOf" srcId="{7B74E8C5-192E-40D6-B857-7A75EF2936DD}" destId="{B2994458-846E-4E56-A08F-F139AE46BF0C}" srcOrd="1" destOrd="0" presId="urn:microsoft.com/office/officeart/2005/8/layout/cycle2"/>
    <dgm:cxn modelId="{D6A141EE-55D4-4240-8CF6-2BBFD0E69A04}" type="presOf" srcId="{4B59594A-EA01-4181-90D9-1449E6EA77D8}" destId="{202A3D5D-2C0E-4D90-94FA-220BE06AB2A9}" srcOrd="0" destOrd="0" presId="urn:microsoft.com/office/officeart/2005/8/layout/cycle2"/>
    <dgm:cxn modelId="{9E23A749-2D0C-40C6-8E3F-52E8630430A0}" type="presOf" srcId="{9852BF96-5F66-4070-B23D-97E73132A462}" destId="{63F12EDD-B746-4293-AADA-74431017E075}" srcOrd="0" destOrd="0" presId="urn:microsoft.com/office/officeart/2005/8/layout/cycle2"/>
    <dgm:cxn modelId="{2FFC805D-C6ED-4427-8341-40F484200FC4}" type="presOf" srcId="{7B74E8C5-192E-40D6-B857-7A75EF2936DD}" destId="{371D8C73-0690-44E5-86BC-B0FC61D2B19F}" srcOrd="0" destOrd="0" presId="urn:microsoft.com/office/officeart/2005/8/layout/cycle2"/>
    <dgm:cxn modelId="{2FF9C8E6-D8F3-41B2-A0CA-D22528F35808}" type="presParOf" srcId="{202A3D5D-2C0E-4D90-94FA-220BE06AB2A9}" destId="{63F12EDD-B746-4293-AADA-74431017E075}" srcOrd="0" destOrd="0" presId="urn:microsoft.com/office/officeart/2005/8/layout/cycle2"/>
    <dgm:cxn modelId="{A7B47A0F-5FDB-4A70-B9F8-0C2CC46A4C3C}" type="presParOf" srcId="{202A3D5D-2C0E-4D90-94FA-220BE06AB2A9}" destId="{53A3AC7E-D10B-4C5C-ABAC-E0C42072B2BC}" srcOrd="1" destOrd="0" presId="urn:microsoft.com/office/officeart/2005/8/layout/cycle2"/>
    <dgm:cxn modelId="{AED245C4-B8C4-445B-8B7B-E2528A7696B8}" type="presParOf" srcId="{53A3AC7E-D10B-4C5C-ABAC-E0C42072B2BC}" destId="{F17D3524-7B0C-4669-BA7A-CBF02F8E8415}" srcOrd="0" destOrd="0" presId="urn:microsoft.com/office/officeart/2005/8/layout/cycle2"/>
    <dgm:cxn modelId="{49648BDE-0A8B-4F79-AB7A-50643B095CE8}" type="presParOf" srcId="{202A3D5D-2C0E-4D90-94FA-220BE06AB2A9}" destId="{C74F1CEC-7807-401A-8FE5-8DE3E0FE2152}" srcOrd="2" destOrd="0" presId="urn:microsoft.com/office/officeart/2005/8/layout/cycle2"/>
    <dgm:cxn modelId="{644A389B-0AAF-44DE-B551-BAC317CA093F}" type="presParOf" srcId="{202A3D5D-2C0E-4D90-94FA-220BE06AB2A9}" destId="{371D8C73-0690-44E5-86BC-B0FC61D2B19F}" srcOrd="3" destOrd="0" presId="urn:microsoft.com/office/officeart/2005/8/layout/cycle2"/>
    <dgm:cxn modelId="{383A8E8D-57CF-4C45-91AE-6A2430482B8C}" type="presParOf" srcId="{371D8C73-0690-44E5-86BC-B0FC61D2B19F}" destId="{B2994458-846E-4E56-A08F-F139AE46BF0C}" srcOrd="0" destOrd="0" presId="urn:microsoft.com/office/officeart/2005/8/layout/cycle2"/>
    <dgm:cxn modelId="{364BD298-BC34-4414-9329-F47767FC25CC}" type="presParOf" srcId="{202A3D5D-2C0E-4D90-94FA-220BE06AB2A9}" destId="{3C6FC370-80F6-42B6-B5AD-314DA5DE0F5C}" srcOrd="4" destOrd="0" presId="urn:microsoft.com/office/officeart/2005/8/layout/cycle2"/>
    <dgm:cxn modelId="{203C40E9-9B58-4388-86AB-4110373E017B}" type="presParOf" srcId="{202A3D5D-2C0E-4D90-94FA-220BE06AB2A9}" destId="{BA4896A2-7EAF-420C-B674-72C6F3FC7006}" srcOrd="5" destOrd="0" presId="urn:microsoft.com/office/officeart/2005/8/layout/cycle2"/>
    <dgm:cxn modelId="{F652501E-6EF3-4839-9C7B-550E23BF5C79}" type="presParOf" srcId="{BA4896A2-7EAF-420C-B674-72C6F3FC7006}" destId="{3A923789-9DC6-4B70-8192-25472E783313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AE7999-F928-44CE-9B32-4642C73508A6}">
      <dsp:nvSpPr>
        <dsp:cNvPr id="0" name=""/>
        <dsp:cNvSpPr/>
      </dsp:nvSpPr>
      <dsp:spPr>
        <a:xfrm>
          <a:off x="3270" y="781107"/>
          <a:ext cx="2594462" cy="155667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იწყება ადრეულ ასაკში</a:t>
          </a:r>
          <a:endParaRPr lang="en-US" sz="1800" kern="1200" dirty="0"/>
        </a:p>
      </dsp:txBody>
      <dsp:txXfrm>
        <a:off x="3270" y="781107"/>
        <a:ext cx="2594462" cy="1556677"/>
      </dsp:txXfrm>
    </dsp:sp>
    <dsp:sp modelId="{34719AC8-AEB6-4530-9A3B-56C979CF725C}">
      <dsp:nvSpPr>
        <dsp:cNvPr id="0" name=""/>
        <dsp:cNvSpPr/>
      </dsp:nvSpPr>
      <dsp:spPr>
        <a:xfrm>
          <a:off x="38425" y="2514374"/>
          <a:ext cx="2594462" cy="1556677"/>
        </a:xfrm>
        <a:prstGeom prst="rect">
          <a:avLst/>
        </a:prstGeom>
        <a:solidFill>
          <a:schemeClr val="accent5">
            <a:hueOff val="-1050478"/>
            <a:satOff val="-1461"/>
            <a:lumOff val="-56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ფოკუსირებულია, პირველ რიგში, ოჯახზე</a:t>
          </a:r>
          <a:endParaRPr lang="en-US" sz="1800" kern="1200" dirty="0"/>
        </a:p>
      </dsp:txBody>
      <dsp:txXfrm>
        <a:off x="38425" y="2514374"/>
        <a:ext cx="2594462" cy="1556677"/>
      </dsp:txXfrm>
    </dsp:sp>
    <dsp:sp modelId="{82E9D2D2-6D17-46B0-A1C8-71862CBCF80E}">
      <dsp:nvSpPr>
        <dsp:cNvPr id="0" name=""/>
        <dsp:cNvSpPr/>
      </dsp:nvSpPr>
      <dsp:spPr>
        <a:xfrm>
          <a:off x="2845063" y="767455"/>
          <a:ext cx="2594462" cy="1556677"/>
        </a:xfrm>
        <a:prstGeom prst="rect">
          <a:avLst/>
        </a:prstGeom>
        <a:solidFill>
          <a:schemeClr val="accent5">
            <a:hueOff val="-2100956"/>
            <a:satOff val="-2922"/>
            <a:lumOff val="-112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მიყვება დელიკვენტური ქცევის განვითარების პრინციპებს</a:t>
          </a:r>
          <a:endParaRPr lang="en-US" sz="1800" kern="1200" dirty="0"/>
        </a:p>
      </dsp:txBody>
      <dsp:txXfrm>
        <a:off x="2845063" y="767455"/>
        <a:ext cx="2594462" cy="1556677"/>
      </dsp:txXfrm>
    </dsp:sp>
    <dsp:sp modelId="{92EDDBA8-D2ED-4AB6-A26A-E91AEA5D5F2B}">
      <dsp:nvSpPr>
        <dsp:cNvPr id="0" name=""/>
        <dsp:cNvSpPr/>
      </dsp:nvSpPr>
      <dsp:spPr>
        <a:xfrm>
          <a:off x="5618310" y="794759"/>
          <a:ext cx="2594462" cy="1556677"/>
        </a:xfrm>
        <a:prstGeom prst="rect">
          <a:avLst/>
        </a:prstGeom>
        <a:solidFill>
          <a:schemeClr val="accent5">
            <a:hueOff val="-3151433"/>
            <a:satOff val="-4383"/>
            <a:lumOff val="-16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მულტისისტემურია</a:t>
          </a:r>
          <a:endParaRPr lang="en-US" sz="1800" kern="1200" dirty="0"/>
        </a:p>
      </dsp:txBody>
      <dsp:txXfrm>
        <a:off x="5618310" y="794759"/>
        <a:ext cx="2594462" cy="1556677"/>
      </dsp:txXfrm>
    </dsp:sp>
    <dsp:sp modelId="{00A29F35-1102-4C1B-B494-C3CD05967F03}">
      <dsp:nvSpPr>
        <dsp:cNvPr id="0" name=""/>
        <dsp:cNvSpPr/>
      </dsp:nvSpPr>
      <dsp:spPr>
        <a:xfrm>
          <a:off x="8568266" y="754779"/>
          <a:ext cx="2594462" cy="1556677"/>
        </a:xfrm>
        <a:prstGeom prst="rect">
          <a:avLst/>
        </a:prstGeom>
        <a:solidFill>
          <a:schemeClr val="accent5">
            <a:hueOff val="-4201911"/>
            <a:satOff val="-5845"/>
            <a:lumOff val="-22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ინტენსიურია</a:t>
          </a:r>
          <a:endParaRPr lang="en-US" sz="1800" kern="1200" dirty="0"/>
        </a:p>
      </dsp:txBody>
      <dsp:txXfrm>
        <a:off x="8568266" y="754779"/>
        <a:ext cx="2594462" cy="1556677"/>
      </dsp:txXfrm>
    </dsp:sp>
    <dsp:sp modelId="{F5EEAE5E-567C-4CDE-91FA-BF0EFF3ABD5A}">
      <dsp:nvSpPr>
        <dsp:cNvPr id="0" name=""/>
        <dsp:cNvSpPr/>
      </dsp:nvSpPr>
      <dsp:spPr>
        <a:xfrm>
          <a:off x="2857179" y="2597231"/>
          <a:ext cx="2594462" cy="1556677"/>
        </a:xfrm>
        <a:prstGeom prst="rect">
          <a:avLst/>
        </a:prstGeom>
        <a:solidFill>
          <a:schemeClr val="accent5">
            <a:hueOff val="-5252389"/>
            <a:satOff val="-7306"/>
            <a:lumOff val="-280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კულტურულად რელევანტური და ჯგუფზე მორგებულია</a:t>
          </a:r>
          <a:endParaRPr lang="en-US" sz="1800" kern="1200" dirty="0"/>
        </a:p>
      </dsp:txBody>
      <dsp:txXfrm>
        <a:off x="2857179" y="2597231"/>
        <a:ext cx="2594462" cy="1556677"/>
      </dsp:txXfrm>
    </dsp:sp>
    <dsp:sp modelId="{FAE5DF53-78CD-4B3A-848A-90973F08CD3B}">
      <dsp:nvSpPr>
        <dsp:cNvPr id="0" name=""/>
        <dsp:cNvSpPr/>
      </dsp:nvSpPr>
      <dsp:spPr>
        <a:xfrm>
          <a:off x="5711088" y="2597231"/>
          <a:ext cx="2594462" cy="1556677"/>
        </a:xfrm>
        <a:prstGeom prst="rect">
          <a:avLst/>
        </a:prstGeom>
        <a:solidFill>
          <a:schemeClr val="accent5">
            <a:hueOff val="-6302867"/>
            <a:satOff val="-8767"/>
            <a:lumOff val="-336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ხორციელდება თემში და არა რომელიმე დაწესებულებაში</a:t>
          </a:r>
          <a:endParaRPr lang="en-US" sz="1800" kern="1200" dirty="0"/>
        </a:p>
      </dsp:txBody>
      <dsp:txXfrm>
        <a:off x="5711088" y="2597231"/>
        <a:ext cx="2594462" cy="1556677"/>
      </dsp:txXfrm>
    </dsp:sp>
    <dsp:sp modelId="{36647134-EEE5-4FE1-BC55-B9CD357AC8FC}">
      <dsp:nvSpPr>
        <dsp:cNvPr id="0" name=""/>
        <dsp:cNvSpPr/>
      </dsp:nvSpPr>
      <dsp:spPr>
        <a:xfrm>
          <a:off x="8472738" y="2641363"/>
          <a:ext cx="2594462" cy="1556677"/>
        </a:xfrm>
        <a:prstGeom prst="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გულისხმობს კონსულტანტსა და არასრულწლოვანს შორის მჭიდრო კომუნიკაციას</a:t>
          </a:r>
          <a:endParaRPr lang="en-US" sz="1800" kern="1200" dirty="0"/>
        </a:p>
      </dsp:txBody>
      <dsp:txXfrm>
        <a:off x="8472738" y="2641363"/>
        <a:ext cx="2594462" cy="155667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7F072B-5A00-4F97-BE60-26AC0D8176EE}">
      <dsp:nvSpPr>
        <dsp:cNvPr id="0" name=""/>
        <dsp:cNvSpPr/>
      </dsp:nvSpPr>
      <dsp:spPr>
        <a:xfrm>
          <a:off x="2471718" y="0"/>
          <a:ext cx="3613710" cy="2159929"/>
        </a:xfrm>
        <a:prstGeom prst="trapezoid">
          <a:avLst>
            <a:gd name="adj" fmla="val 82121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/>
            <a:t>მესამე დონის </a:t>
          </a:r>
          <a:r>
            <a:rPr lang="ka-GE" sz="2000" b="1" kern="1200" dirty="0" smtClean="0"/>
            <a:t>პრევენცია</a:t>
          </a:r>
          <a:endParaRPr lang="ka-GE" sz="2000" kern="1200" dirty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kern="1200" dirty="0" smtClean="0"/>
            <a:t>ინტერვენცია-რეაბილიტაცია</a:t>
          </a:r>
          <a:endParaRPr lang="en-US" sz="2000" kern="1200" dirty="0"/>
        </a:p>
      </dsp:txBody>
      <dsp:txXfrm>
        <a:off x="2471718" y="0"/>
        <a:ext cx="3613710" cy="2159929"/>
      </dsp:txXfrm>
    </dsp:sp>
    <dsp:sp modelId="{3B262827-669C-4A12-9CB5-94EF2D72080F}">
      <dsp:nvSpPr>
        <dsp:cNvPr id="0" name=""/>
        <dsp:cNvSpPr/>
      </dsp:nvSpPr>
      <dsp:spPr>
        <a:xfrm>
          <a:off x="1193216" y="2159929"/>
          <a:ext cx="6170714" cy="1565820"/>
        </a:xfrm>
        <a:prstGeom prst="trapezoid">
          <a:avLst>
            <a:gd name="adj" fmla="val 82121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/>
            <a:t>მეორე დონის პრევენცია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kern="1200" dirty="0" smtClean="0"/>
            <a:t>სელექციური პრევენცია</a:t>
          </a:r>
          <a:endParaRPr lang="en-US" sz="2000" kern="1200" dirty="0"/>
        </a:p>
      </dsp:txBody>
      <dsp:txXfrm>
        <a:off x="2273091" y="2159929"/>
        <a:ext cx="4010964" cy="1565820"/>
      </dsp:txXfrm>
    </dsp:sp>
    <dsp:sp modelId="{811DE886-F920-4B90-B74E-9A3FCD78D442}">
      <dsp:nvSpPr>
        <dsp:cNvPr id="0" name=""/>
        <dsp:cNvSpPr/>
      </dsp:nvSpPr>
      <dsp:spPr>
        <a:xfrm>
          <a:off x="0" y="3725749"/>
          <a:ext cx="8557147" cy="1484330"/>
        </a:xfrm>
        <a:prstGeom prst="trapezoid">
          <a:avLst>
            <a:gd name="adj" fmla="val 82121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/>
            <a:t>პირველი დონის პრევენცია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kern="1200" dirty="0" smtClean="0"/>
            <a:t>უნივერსალური პრევენცია</a:t>
          </a:r>
          <a:endParaRPr lang="en-US" sz="2000" kern="1200" dirty="0"/>
        </a:p>
      </dsp:txBody>
      <dsp:txXfrm>
        <a:off x="1497500" y="3725749"/>
        <a:ext cx="5562145" cy="148433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A53D6E-040B-4633-B3C3-30945897E5BC}">
      <dsp:nvSpPr>
        <dsp:cNvPr id="0" name=""/>
        <dsp:cNvSpPr/>
      </dsp:nvSpPr>
      <dsp:spPr>
        <a:xfrm>
          <a:off x="5793581" y="1847956"/>
          <a:ext cx="3170521" cy="11005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0255"/>
              </a:lnTo>
              <a:lnTo>
                <a:pt x="3170521" y="550255"/>
              </a:lnTo>
              <a:lnTo>
                <a:pt x="3170521" y="110051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7840EA-1452-46A2-8D08-2990E49DD072}">
      <dsp:nvSpPr>
        <dsp:cNvPr id="0" name=""/>
        <dsp:cNvSpPr/>
      </dsp:nvSpPr>
      <dsp:spPr>
        <a:xfrm>
          <a:off x="2623059" y="1847956"/>
          <a:ext cx="3170521" cy="1100511"/>
        </a:xfrm>
        <a:custGeom>
          <a:avLst/>
          <a:gdLst/>
          <a:ahLst/>
          <a:cxnLst/>
          <a:rect l="0" t="0" r="0" b="0"/>
          <a:pathLst>
            <a:path>
              <a:moveTo>
                <a:pt x="3170521" y="0"/>
              </a:moveTo>
              <a:lnTo>
                <a:pt x="3170521" y="550255"/>
              </a:lnTo>
              <a:lnTo>
                <a:pt x="0" y="550255"/>
              </a:lnTo>
              <a:lnTo>
                <a:pt x="0" y="110051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C2BFA8-70CF-4032-8478-918162CE0B7B}">
      <dsp:nvSpPr>
        <dsp:cNvPr id="0" name=""/>
        <dsp:cNvSpPr/>
      </dsp:nvSpPr>
      <dsp:spPr>
        <a:xfrm>
          <a:off x="3173315" y="339940"/>
          <a:ext cx="5240532" cy="150801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900" b="1" kern="1200" dirty="0" smtClean="0"/>
            <a:t>სკოლასთან დაკავშირებული რისკფაქტორები</a:t>
          </a:r>
          <a:endParaRPr lang="en-US" sz="1900" b="1" kern="1200" dirty="0"/>
        </a:p>
      </dsp:txBody>
      <dsp:txXfrm>
        <a:off x="3173315" y="339940"/>
        <a:ext cx="5240532" cy="1508015"/>
      </dsp:txXfrm>
    </dsp:sp>
    <dsp:sp modelId="{2FA3839F-6EAB-4C30-B317-EA3848C6C0C9}">
      <dsp:nvSpPr>
        <dsp:cNvPr id="0" name=""/>
        <dsp:cNvSpPr/>
      </dsp:nvSpPr>
      <dsp:spPr>
        <a:xfrm>
          <a:off x="2793" y="2948468"/>
          <a:ext cx="5240532" cy="262026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900" i="1" kern="1200" dirty="0" smtClean="0"/>
            <a:t>მოსწავლე </a:t>
          </a:r>
          <a:r>
            <a:rPr lang="ka-GE" sz="1900" kern="1200" dirty="0" smtClean="0"/>
            <a:t>-  ნეგატიური სასკოლო გამოცდილება (ბულინგი), დაბალი სასკოლო ჩართულობა და აკადემიური მიღწევა, საგანმანათლებლო მიზნების არასებობა, მასწავლებლებთან ნეგატიური ინტერაქცია</a:t>
          </a:r>
          <a:endParaRPr lang="en-US" sz="1900" kern="1200" dirty="0"/>
        </a:p>
      </dsp:txBody>
      <dsp:txXfrm>
        <a:off x="2793" y="2948468"/>
        <a:ext cx="5240532" cy="2620266"/>
      </dsp:txXfrm>
    </dsp:sp>
    <dsp:sp modelId="{939C80F7-956C-46B9-86FE-F524C5B1D222}">
      <dsp:nvSpPr>
        <dsp:cNvPr id="0" name=""/>
        <dsp:cNvSpPr/>
      </dsp:nvSpPr>
      <dsp:spPr>
        <a:xfrm>
          <a:off x="6343837" y="2948468"/>
          <a:ext cx="5240532" cy="262026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900" i="1" kern="1200" dirty="0" smtClean="0"/>
            <a:t>სკოლა</a:t>
          </a:r>
          <a:r>
            <a:rPr lang="ka-GE" sz="1900" kern="1200" dirty="0" smtClean="0"/>
            <a:t> - მოსწავლეთა დიდი რაოდენობა; დისციპლინის სუსტი პოლიტიკა; ბავშვის განვითარებაზე ორიენტირებული მიდგომების ნაკლებობა; მოსწავლეების მიმართ არსებული დაბალი მოლოდინები; არასათანადო სამუშაო და სასწავლო სივრცე; მასწავლებლების, მშობლების და ადმინისტრაციის კოორდინაციის პრობლემები. </a:t>
          </a:r>
          <a:endParaRPr lang="en-US" sz="1900" kern="1200" dirty="0"/>
        </a:p>
      </dsp:txBody>
      <dsp:txXfrm>
        <a:off x="6343837" y="2948468"/>
        <a:ext cx="5240532" cy="262026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F12EDD-B746-4293-AADA-74431017E075}">
      <dsp:nvSpPr>
        <dsp:cNvPr id="0" name=""/>
        <dsp:cNvSpPr/>
      </dsp:nvSpPr>
      <dsp:spPr>
        <a:xfrm>
          <a:off x="3534773" y="1387"/>
          <a:ext cx="2129043" cy="207731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პოტენციური ბრალდებულის მონიტორინგი</a:t>
          </a:r>
          <a:endParaRPr lang="en-US" sz="1600" kern="1200" dirty="0"/>
        </a:p>
      </dsp:txBody>
      <dsp:txXfrm>
        <a:off x="3846564" y="305603"/>
        <a:ext cx="1505461" cy="1468886"/>
      </dsp:txXfrm>
    </dsp:sp>
    <dsp:sp modelId="{53A3AC7E-D10B-4C5C-ABAC-E0C42072B2BC}">
      <dsp:nvSpPr>
        <dsp:cNvPr id="0" name=""/>
        <dsp:cNvSpPr/>
      </dsp:nvSpPr>
      <dsp:spPr>
        <a:xfrm rot="3600000">
          <a:off x="5098495" y="2028928"/>
          <a:ext cx="548239" cy="7010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5139613" y="2097929"/>
        <a:ext cx="383767" cy="420657"/>
      </dsp:txXfrm>
    </dsp:sp>
    <dsp:sp modelId="{C74F1CEC-7807-401A-8FE5-8DE3E0FE2152}">
      <dsp:nvSpPr>
        <dsp:cNvPr id="0" name=""/>
        <dsp:cNvSpPr/>
      </dsp:nvSpPr>
      <dsp:spPr>
        <a:xfrm>
          <a:off x="5119647" y="2701673"/>
          <a:ext cx="2077318" cy="207731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სამიზნის გაძლიერება/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ჩამოშორება</a:t>
          </a:r>
          <a:endParaRPr lang="en-US" sz="1600" kern="1200" dirty="0"/>
        </a:p>
      </dsp:txBody>
      <dsp:txXfrm>
        <a:off x="5423863" y="3005889"/>
        <a:ext cx="1468886" cy="1468886"/>
      </dsp:txXfrm>
    </dsp:sp>
    <dsp:sp modelId="{371D8C73-0690-44E5-86BC-B0FC61D2B19F}">
      <dsp:nvSpPr>
        <dsp:cNvPr id="0" name=""/>
        <dsp:cNvSpPr/>
      </dsp:nvSpPr>
      <dsp:spPr>
        <a:xfrm rot="10800000">
          <a:off x="4339119" y="3389785"/>
          <a:ext cx="551572" cy="7010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 rot="10800000">
        <a:off x="4504591" y="3530004"/>
        <a:ext cx="386100" cy="420657"/>
      </dsp:txXfrm>
    </dsp:sp>
    <dsp:sp modelId="{3C6FC370-80F6-42B6-B5AD-314DA5DE0F5C}">
      <dsp:nvSpPr>
        <dsp:cNvPr id="0" name=""/>
        <dsp:cNvSpPr/>
      </dsp:nvSpPr>
      <dsp:spPr>
        <a:xfrm>
          <a:off x="2001625" y="2701673"/>
          <a:ext cx="2077318" cy="207731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საკონტროლო სისტემების გაძლიერება</a:t>
          </a:r>
          <a:endParaRPr lang="en-US" sz="1600" kern="1200" dirty="0"/>
        </a:p>
      </dsp:txBody>
      <dsp:txXfrm>
        <a:off x="2305841" y="3005889"/>
        <a:ext cx="1468886" cy="1468886"/>
      </dsp:txXfrm>
    </dsp:sp>
    <dsp:sp modelId="{BA4896A2-7EAF-420C-B674-72C6F3FC7006}">
      <dsp:nvSpPr>
        <dsp:cNvPr id="0" name=""/>
        <dsp:cNvSpPr/>
      </dsp:nvSpPr>
      <dsp:spPr>
        <a:xfrm rot="18000000">
          <a:off x="3536339" y="2055802"/>
          <a:ext cx="548239" cy="7010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3577457" y="2267239"/>
        <a:ext cx="383767" cy="4206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787E2-007F-47D2-897A-A8A28DA9FFE8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C5FD-3800-4DC6-8209-766028CAB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974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787E2-007F-47D2-897A-A8A28DA9FFE8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C5FD-3800-4DC6-8209-766028CAB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587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787E2-007F-47D2-897A-A8A28DA9FFE8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C5FD-3800-4DC6-8209-766028CAB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73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787E2-007F-47D2-897A-A8A28DA9FFE8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C5FD-3800-4DC6-8209-766028CAB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014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787E2-007F-47D2-897A-A8A28DA9FFE8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C5FD-3800-4DC6-8209-766028CAB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094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787E2-007F-47D2-897A-A8A28DA9FFE8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C5FD-3800-4DC6-8209-766028CAB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14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787E2-007F-47D2-897A-A8A28DA9FFE8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C5FD-3800-4DC6-8209-766028CAB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547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787E2-007F-47D2-897A-A8A28DA9FFE8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C5FD-3800-4DC6-8209-766028CAB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653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787E2-007F-47D2-897A-A8A28DA9FFE8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C5FD-3800-4DC6-8209-766028CAB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960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787E2-007F-47D2-897A-A8A28DA9FFE8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C5FD-3800-4DC6-8209-766028CAB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995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787E2-007F-47D2-897A-A8A28DA9FFE8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C5FD-3800-4DC6-8209-766028CAB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337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B787E2-007F-47D2-897A-A8A28DA9FFE8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FC5FD-3800-4DC6-8209-766028CAB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80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a-GE" sz="3000" dirty="0" smtClean="0"/>
              <a:t>მოზარდთა დელიკვენტური ქცევის პრევენცია და რეაბილიტაცია</a:t>
            </a:r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en-US" sz="3000" dirty="0"/>
              <a:t/>
            </a:r>
            <a:br>
              <a:rPr lang="en-US" sz="3000" dirty="0"/>
            </a:br>
            <a:endParaRPr lang="en-US" sz="3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0478" y="5609230"/>
            <a:ext cx="9144000" cy="1013346"/>
          </a:xfrm>
        </p:spPr>
        <p:txBody>
          <a:bodyPr>
            <a:normAutofit/>
          </a:bodyPr>
          <a:lstStyle/>
          <a:p>
            <a:pPr algn="r"/>
            <a:r>
              <a:rPr lang="ka-GE" sz="1600" dirty="0" smtClean="0"/>
              <a:t>ფსიქოლოგის როლი არასრულწლოვანთა მართლმსაჯულების პროცესში, </a:t>
            </a:r>
          </a:p>
          <a:p>
            <a:pPr algn="r"/>
            <a:r>
              <a:rPr lang="ka-GE" sz="1600" dirty="0" smtClean="0"/>
              <a:t>თსუ, 2020</a:t>
            </a:r>
          </a:p>
          <a:p>
            <a:pPr algn="r"/>
            <a:r>
              <a:rPr lang="ka-GE" sz="1600" dirty="0" smtClean="0"/>
              <a:t>თ. ბანძელაძე</a:t>
            </a:r>
            <a:endParaRPr lang="en-US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5375" y="2920763"/>
            <a:ext cx="2381250" cy="238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72417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46760"/>
            <a:ext cx="10515600" cy="426445"/>
          </a:xfrm>
        </p:spPr>
        <p:txBody>
          <a:bodyPr>
            <a:normAutofit fontScale="90000"/>
          </a:bodyPr>
          <a:lstStyle/>
          <a:p>
            <a:r>
              <a:rPr lang="ka-GE" sz="3000" b="1" dirty="0" smtClean="0"/>
              <a:t>სკოლაზე მიმართული პროგრამის მახასიათებლები</a:t>
            </a:r>
            <a:endParaRPr lang="en-US" sz="30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5651825"/>
              </p:ext>
            </p:extLst>
          </p:nvPr>
        </p:nvGraphicFramePr>
        <p:xfrm>
          <a:off x="314325" y="682625"/>
          <a:ext cx="11587163" cy="5908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99153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453741"/>
          </a:xfrm>
        </p:spPr>
        <p:txBody>
          <a:bodyPr>
            <a:normAutofit fontScale="90000"/>
          </a:bodyPr>
          <a:lstStyle/>
          <a:p>
            <a:r>
              <a:rPr lang="ka-GE" sz="3000" b="1" dirty="0" smtClean="0"/>
              <a:t>სკოლაზე მიმართული პროგრამის მახასიათებლები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5660" y="573206"/>
            <a:ext cx="5774140" cy="614149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ka-GE" sz="2000" i="1" dirty="0" smtClean="0"/>
              <a:t>საკლასო სივრცე</a:t>
            </a:r>
          </a:p>
          <a:p>
            <a:r>
              <a:rPr lang="ka-GE" sz="2000" b="1" dirty="0" smtClean="0"/>
              <a:t>ინტერაქტიული სწავლება </a:t>
            </a:r>
            <a:r>
              <a:rPr lang="ka-GE" sz="2000" dirty="0" smtClean="0"/>
              <a:t>- ინდივიდზე ორიენტირებული მიზნები, ინტენსიური უკუკავშირი, დახმარება, შეფასების მკაფიო და სამართლიანი სისტემა;</a:t>
            </a:r>
          </a:p>
          <a:p>
            <a:r>
              <a:rPr lang="ka-GE" sz="2000" b="1" dirty="0" smtClean="0"/>
              <a:t>კლასის მართვის </a:t>
            </a:r>
            <a:r>
              <a:rPr lang="ka-GE" sz="2000" b="1" dirty="0" smtClean="0"/>
              <a:t>პროაქტიული</a:t>
            </a:r>
            <a:r>
              <a:rPr lang="ka-GE" sz="2000" b="1" dirty="0" smtClean="0"/>
              <a:t> ტექნიკები </a:t>
            </a:r>
            <a:r>
              <a:rPr lang="ka-GE" sz="2000" dirty="0" smtClean="0"/>
              <a:t>- მკაფიოდ ფორმულირებული წესები და რეაგირების მექანიზმი, რომელიც მეტწილად ორიენტირებულია წახალისებაზე და შექმნილია ბავშვების მონაწილეობით.</a:t>
            </a:r>
            <a:endParaRPr lang="ka-GE" sz="2000" dirty="0"/>
          </a:p>
          <a:p>
            <a:r>
              <a:rPr lang="ka-GE" sz="2000" b="1" dirty="0" smtClean="0"/>
              <a:t>კოოპერატიული სასწავლო ჯგუფები </a:t>
            </a:r>
            <a:r>
              <a:rPr lang="ka-GE" sz="2000" dirty="0" smtClean="0"/>
              <a:t>- კონკრეტული საგნისა და ბავშვების შესაძლებლობის გათვალისწინებით ჩამოყალიბებული ჯგუფები, რომლებიც უზრუნველყოფს თანატოლთა დახმარებას. უზრუნველყოფს გაუცხოების, იზოლაციის შემცირებას და პროსოციალური უანრების დაუფლებას. </a:t>
            </a:r>
          </a:p>
          <a:p>
            <a:pPr marL="0" indent="0">
              <a:buNone/>
            </a:pPr>
            <a:r>
              <a:rPr lang="ka-GE" sz="2000" dirty="0" smtClean="0"/>
              <a:t>ბულინგთან ბრძოლის ეფექტიანი პოლიტიკა:</a:t>
            </a:r>
          </a:p>
          <a:p>
            <a:r>
              <a:rPr lang="ka-GE" sz="2000" dirty="0" smtClean="0"/>
              <a:t>ყველა რგოლის მონაწილეობით ჩამოყალიბებული საორგანიზაციო ჯგუფები;</a:t>
            </a:r>
          </a:p>
          <a:p>
            <a:r>
              <a:rPr lang="ka-GE" sz="2000" dirty="0" smtClean="0"/>
              <a:t>ბულინგის გავრცელების  და რისკფაქტორების კვლევა;</a:t>
            </a:r>
          </a:p>
          <a:p>
            <a:r>
              <a:rPr lang="ka-GE" sz="2000" dirty="0" smtClean="0"/>
              <a:t>ბულინგის საწინააღმდეგო პოლიტიკის ბავშვებისთვის ხელმისაწვდომი ფორმით ჩამოყალიბება და პოპულარიზაცია;</a:t>
            </a:r>
          </a:p>
          <a:p>
            <a:r>
              <a:rPr lang="ka-GE" sz="2000" dirty="0" smtClean="0"/>
              <a:t>შეტყობინების კონფიდენციალური სისტემების ფორმირება;</a:t>
            </a:r>
          </a:p>
          <a:p>
            <a:r>
              <a:rPr lang="ka-GE" sz="2000" dirty="0" smtClean="0"/>
              <a:t>დროული და გარდაუვალი რეაგირება, პროფესიონალების მონაწილეობით (მსხვერპლთან და ბულინგის განმახორციელებელთან)</a:t>
            </a:r>
          </a:p>
          <a:p>
            <a:pPr marL="0" indent="0">
              <a:buNone/>
            </a:pPr>
            <a:endParaRPr lang="en-US" sz="2000" i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573206"/>
            <a:ext cx="5715000" cy="6141493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ka-GE" sz="2000" i="1" dirty="0" smtClean="0"/>
              <a:t>სკოლა</a:t>
            </a:r>
          </a:p>
          <a:p>
            <a:r>
              <a:rPr lang="ka-GE" sz="2300" dirty="0" smtClean="0"/>
              <a:t>გამჭვირვალე კომიტეტები/საბჭოები მშობლების, ადმინისტრაციია, მასწავლებლებისა და მოსწავლეების ჩართულობით(მართვის შეთანხმებული სისტემების ფორმირებისთვის);</a:t>
            </a:r>
          </a:p>
          <a:p>
            <a:endParaRPr lang="ka-GE" sz="2300" dirty="0"/>
          </a:p>
          <a:p>
            <a:r>
              <a:rPr lang="ka-GE" sz="2300" dirty="0" smtClean="0"/>
              <a:t>მასწავლებელთა ტრენინგი - პროფესიული, სწავლების მეთოდოლოგიისა და ქცევის მართვის მიმართულებით;</a:t>
            </a:r>
          </a:p>
          <a:p>
            <a:endParaRPr lang="ka-GE" sz="2300" dirty="0"/>
          </a:p>
          <a:p>
            <a:r>
              <a:rPr lang="ka-GE" sz="2300" dirty="0" smtClean="0"/>
              <a:t>სასკოლო სივრცის (სპორტდარბაზები, სასადილოები) აქტიური მონიტორინგი;</a:t>
            </a:r>
          </a:p>
          <a:p>
            <a:endParaRPr lang="ka-GE" sz="2300" dirty="0"/>
          </a:p>
          <a:p>
            <a:r>
              <a:rPr lang="ka-GE" sz="2300" dirty="0" smtClean="0"/>
              <a:t>არაფორმალური განათლების პროგრამები;</a:t>
            </a:r>
          </a:p>
          <a:p>
            <a:endParaRPr lang="ka-GE" sz="2300" dirty="0"/>
          </a:p>
          <a:p>
            <a:r>
              <a:rPr lang="ka-GE" sz="2300" dirty="0" smtClean="0"/>
              <a:t>სატრენინგო/საკონსულტაციო ერთეულები, რომლებიც ინდივიდუალური საჭიროების შემთხვევაში, უზრუნველყოფენ - სოციალური უნარები, ემოციური რეგულაციის  და ქცევის მართვის ტრენინგს ბავშებისტვის და მასწავლებლებისთვის. </a:t>
            </a: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12909177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5648" y="105818"/>
            <a:ext cx="10515600" cy="354541"/>
          </a:xfrm>
        </p:spPr>
        <p:txBody>
          <a:bodyPr>
            <a:normAutofit fontScale="90000"/>
          </a:bodyPr>
          <a:lstStyle/>
          <a:p>
            <a:r>
              <a:rPr lang="ka-GE" sz="3000" b="1" dirty="0" smtClean="0"/>
              <a:t>პრევენციის სხვა პროგრამები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4" y="600501"/>
            <a:ext cx="11641540" cy="6114197"/>
          </a:xfrm>
        </p:spPr>
        <p:txBody>
          <a:bodyPr/>
          <a:lstStyle/>
          <a:p>
            <a:r>
              <a:rPr lang="ka-GE" dirty="0" smtClean="0"/>
              <a:t>მენტორინგი;</a:t>
            </a:r>
          </a:p>
          <a:p>
            <a:r>
              <a:rPr lang="ka-GE" dirty="0" smtClean="0"/>
              <a:t>პროფესიული ტრენინგები და დასაქმების ხელშეწყობა</a:t>
            </a:r>
          </a:p>
          <a:p>
            <a:r>
              <a:rPr lang="ka-GE" dirty="0" smtClean="0"/>
              <a:t>დანაშაულის სიტუაციური პრევენცია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767448647"/>
              </p:ext>
            </p:extLst>
          </p:nvPr>
        </p:nvGraphicFramePr>
        <p:xfrm>
          <a:off x="1132763" y="2074460"/>
          <a:ext cx="9198591" cy="4780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78289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განსახილველი საკითხები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dirty="0" smtClean="0"/>
              <a:t>ეფექტიანი პრევენციის მახასიათებლები;</a:t>
            </a:r>
          </a:p>
          <a:p>
            <a:r>
              <a:rPr lang="ka-GE" dirty="0" smtClean="0"/>
              <a:t>პრევენციის დონეები;</a:t>
            </a:r>
          </a:p>
          <a:p>
            <a:r>
              <a:rPr lang="ka-GE" dirty="0" smtClean="0"/>
              <a:t>პროგრამების მიმოხილვა. </a:t>
            </a:r>
          </a:p>
          <a:p>
            <a:pPr marL="0" indent="0">
              <a:buNone/>
            </a:pPr>
            <a:endParaRPr lang="ka-GE" dirty="0"/>
          </a:p>
          <a:p>
            <a:pPr marL="0" indent="0">
              <a:buNone/>
            </a:pPr>
            <a:r>
              <a:rPr lang="ka-GE" sz="2000" dirty="0" smtClean="0"/>
              <a:t>გამოყენებული ლიტერატურა: </a:t>
            </a:r>
            <a:endParaRPr lang="en-US" sz="2000" dirty="0" smtClean="0"/>
          </a:p>
          <a:p>
            <a:r>
              <a:rPr lang="en-US" sz="2200" dirty="0" smtClean="0"/>
              <a:t>Agnew </a:t>
            </a:r>
            <a:r>
              <a:rPr lang="en-US" sz="2200" dirty="0"/>
              <a:t>R., </a:t>
            </a:r>
            <a:r>
              <a:rPr lang="en-US" sz="2200" dirty="0" err="1"/>
              <a:t>Brezina</a:t>
            </a:r>
            <a:r>
              <a:rPr lang="en-US" sz="2200" dirty="0"/>
              <a:t>, T. (2016), </a:t>
            </a:r>
            <a:r>
              <a:rPr lang="en-US" sz="2200" dirty="0" smtClean="0"/>
              <a:t>The Strategies of Prevention and Rehabilitation,</a:t>
            </a:r>
            <a:r>
              <a:rPr lang="en-US" sz="2200" dirty="0"/>
              <a:t> </a:t>
            </a:r>
            <a:r>
              <a:rPr lang="en-US" sz="2200" i="1" dirty="0"/>
              <a:t>Causes and Control of Juvenile Delinquency</a:t>
            </a:r>
            <a:r>
              <a:rPr lang="en-US" sz="2200" dirty="0"/>
              <a:t> (4th ed., pp. </a:t>
            </a:r>
            <a:r>
              <a:rPr lang="en-US" sz="2200" dirty="0" smtClean="0"/>
              <a:t>443-468). </a:t>
            </a:r>
            <a:r>
              <a:rPr lang="en-US" sz="2200" dirty="0"/>
              <a:t>OXFORD University </a:t>
            </a:r>
            <a:r>
              <a:rPr lang="en-US" sz="2200" dirty="0" smtClean="0"/>
              <a:t>Press;</a:t>
            </a:r>
          </a:p>
          <a:p>
            <a:r>
              <a:rPr lang="en-US" sz="2200" dirty="0" err="1" smtClean="0"/>
              <a:t>Bartol</a:t>
            </a:r>
            <a:r>
              <a:rPr lang="en-US" sz="2200" dirty="0" smtClean="0"/>
              <a:t>, C.B., &amp; </a:t>
            </a:r>
            <a:r>
              <a:rPr lang="en-US" sz="2200" dirty="0" err="1" smtClean="0"/>
              <a:t>Bartol</a:t>
            </a:r>
            <a:r>
              <a:rPr lang="en-US" sz="2200" dirty="0" smtClean="0"/>
              <a:t>, A.M. (2008) Prevention, Intervention and Treatment, </a:t>
            </a:r>
            <a:r>
              <a:rPr lang="en-US" sz="2200" i="1" dirty="0" smtClean="0"/>
              <a:t>Criminal Behavior: Psychosocial Approach </a:t>
            </a:r>
            <a:r>
              <a:rPr lang="en-US" sz="2200" dirty="0" smtClean="0"/>
              <a:t>(8</a:t>
            </a:r>
            <a:r>
              <a:rPr lang="en-US" sz="2200" baseline="30000" dirty="0" smtClean="0"/>
              <a:t>th</a:t>
            </a:r>
            <a:r>
              <a:rPr lang="en-US" sz="2200" dirty="0" smtClean="0"/>
              <a:t> ed., pp. 569-595). Pearson. </a:t>
            </a:r>
          </a:p>
          <a:p>
            <a:pPr marL="0" indent="0">
              <a:buNone/>
            </a:pPr>
            <a:endParaRPr lang="ka-G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5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1036"/>
          </a:xfrm>
        </p:spPr>
        <p:txBody>
          <a:bodyPr>
            <a:normAutofit fontScale="90000"/>
          </a:bodyPr>
          <a:lstStyle/>
          <a:p>
            <a:r>
              <a:rPr lang="ka-GE" sz="3000" b="1" dirty="0" smtClean="0"/>
              <a:t>ეფექტიანი პრევენციის მახასიათებლები</a:t>
            </a:r>
            <a:endParaRPr lang="en-US" sz="3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3014090"/>
              </p:ext>
            </p:extLst>
          </p:nvPr>
        </p:nvGraphicFramePr>
        <p:xfrm>
          <a:off x="191069" y="1241946"/>
          <a:ext cx="11162731" cy="49350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73388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0"/>
            <a:ext cx="10515600" cy="835878"/>
          </a:xfrm>
        </p:spPr>
        <p:txBody>
          <a:bodyPr>
            <a:normAutofit/>
          </a:bodyPr>
          <a:lstStyle/>
          <a:p>
            <a:r>
              <a:rPr lang="ka-GE" sz="3000" b="1" dirty="0" smtClean="0"/>
              <a:t>დანაშაულის პრევენციის დონეები</a:t>
            </a:r>
            <a:endParaRPr lang="en-US" sz="3000" b="1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954719082"/>
              </p:ext>
            </p:extLst>
          </p:nvPr>
        </p:nvGraphicFramePr>
        <p:xfrm>
          <a:off x="1978925" y="835878"/>
          <a:ext cx="8557147" cy="5210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90449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26445"/>
          </a:xfrm>
        </p:spPr>
        <p:txBody>
          <a:bodyPr>
            <a:normAutofit fontScale="90000"/>
          </a:bodyPr>
          <a:lstStyle/>
          <a:p>
            <a:r>
              <a:rPr lang="ka-GE" sz="3000" b="1" dirty="0" smtClean="0"/>
              <a:t>პირველი დონის პრევენცია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069" y="791570"/>
            <a:ext cx="12000931" cy="5385393"/>
          </a:xfrm>
        </p:spPr>
        <p:txBody>
          <a:bodyPr>
            <a:normAutofit/>
          </a:bodyPr>
          <a:lstStyle/>
          <a:p>
            <a:r>
              <a:rPr lang="ka-GE" sz="1900" b="1" dirty="0" smtClean="0"/>
              <a:t>პირველი დონის პრევენცია უნივერსალურია </a:t>
            </a:r>
            <a:r>
              <a:rPr lang="ka-GE" sz="1900" dirty="0" smtClean="0"/>
              <a:t>-ხორციელდება საერთო სტანდარტიზებული ფორმით და ყველა ჯგუფთან, მიუხედავად პრობლემური ქცევის რისკის პოტენციალში განსხვავაებებისა;</a:t>
            </a:r>
          </a:p>
          <a:p>
            <a:r>
              <a:rPr lang="ka-GE" sz="1900" b="1" dirty="0" smtClean="0"/>
              <a:t>ხორციელდება პრობლემური ქცევის ნიშნების გამოვლენამდე;</a:t>
            </a:r>
          </a:p>
          <a:p>
            <a:r>
              <a:rPr lang="ka-GE" sz="1900" b="1" dirty="0" smtClean="0"/>
              <a:t>ხორციელდება საგანმანათლებლო სისტემაში </a:t>
            </a:r>
            <a:r>
              <a:rPr lang="ka-GE" sz="1900" dirty="0" smtClean="0"/>
              <a:t>- სკოლამდელი და სასკოლო დაწესებულებების ბაზაზე, რაც ხაზს უსვამს სასკოლო დაწესებულების ფუნქციას პიროვნების სოციალიზაციის და არა მხოლოდ აკადემიური განათლების ნაწილში;</a:t>
            </a:r>
          </a:p>
          <a:p>
            <a:r>
              <a:rPr lang="ka-GE" sz="1900" b="1" dirty="0" smtClean="0"/>
              <a:t>ორიენტირებულია მდგრადობის განვითარებაზე </a:t>
            </a:r>
            <a:r>
              <a:rPr lang="ka-GE" sz="1900" dirty="0" smtClean="0"/>
              <a:t>ანუ დამცავი ფაქტორების გაძლიერებაზე („ყველა ბავშვს აქვს დამცავი ფაქტორი, პოტენციალი, რომლის გაძლიერებაც შესაძლებელია);</a:t>
            </a:r>
          </a:p>
          <a:p>
            <a:r>
              <a:rPr lang="ka-GE" sz="1900" dirty="0" smtClean="0"/>
              <a:t>პირველადი დონის პრევენციის პროგრამები ორიენტირებულია: აღზრდის სტრატეგიების გაძლიერებაზე/შეცვლაზე; ბავშვის სოციალური და კოგნიტური უნარების განვითარებაზე.</a:t>
            </a:r>
          </a:p>
          <a:p>
            <a:pPr marL="0" indent="0">
              <a:buNone/>
            </a:pPr>
            <a:endParaRPr lang="ka-GE" sz="1900" dirty="0" smtClean="0"/>
          </a:p>
          <a:p>
            <a:endParaRPr lang="ka-GE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342938"/>
              </p:ext>
            </p:extLst>
          </p:nvPr>
        </p:nvGraphicFramePr>
        <p:xfrm>
          <a:off x="1554328" y="4043088"/>
          <a:ext cx="8128000" cy="256032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800" b="0" kern="1200" dirty="0" smtClean="0">
                          <a:effectLst/>
                        </a:rPr>
                        <a:t>პოზიტიური ურთიერთობები თანატოლებთან, </a:t>
                      </a:r>
                      <a:endParaRPr lang="en-US" sz="1800" b="0" kern="1200" dirty="0" smtClean="0">
                        <a:effectLst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800" b="0" kern="1200" dirty="0" smtClean="0">
                          <a:effectLst/>
                        </a:rPr>
                        <a:t>თვით-ეფექტურობა, </a:t>
                      </a:r>
                      <a:endParaRPr lang="en-US" sz="1800" b="0" kern="1200" dirty="0" smtClean="0">
                        <a:effectLst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800" b="0" kern="1200" dirty="0" smtClean="0">
                          <a:effectLst/>
                        </a:rPr>
                        <a:t>შემოქმედებითობა </a:t>
                      </a:r>
                      <a:endParaRPr lang="en-US" sz="1800" b="0" kern="1200" dirty="0" smtClean="0">
                        <a:effectLst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800" b="0" kern="1200" dirty="0" smtClean="0">
                          <a:effectLst/>
                        </a:rPr>
                        <a:t>იდენტობის</a:t>
                      </a:r>
                      <a:r>
                        <a:rPr lang="ka-GE" sz="1800" b="0" kern="1200" baseline="0" dirty="0" smtClean="0">
                          <a:effectLst/>
                        </a:rPr>
                        <a:t> ფორმირება</a:t>
                      </a:r>
                      <a:endParaRPr lang="en-US" sz="1800" b="0" kern="1200" baseline="0" dirty="0" smtClean="0">
                        <a:effectLst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ka-GE" sz="1800" b="0" kern="1200" dirty="0" smtClean="0">
                        <a:effectLst/>
                      </a:endParaRPr>
                    </a:p>
                    <a:p>
                      <a:pPr lvl="0"/>
                      <a:r>
                        <a:rPr lang="ka-GE" sz="1800" kern="1200" dirty="0" smtClean="0">
                          <a:effectLst/>
                        </a:rPr>
                        <a:t>(</a:t>
                      </a:r>
                      <a:r>
                        <a:rPr lang="en-US" sz="1800" kern="1200" dirty="0" err="1" smtClean="0">
                          <a:effectLst/>
                        </a:rPr>
                        <a:t>WaaktarT</a:t>
                      </a:r>
                      <a:r>
                        <a:rPr lang="en-US" sz="1800" kern="1200" dirty="0" smtClean="0">
                          <a:effectLst/>
                        </a:rPr>
                        <a:t>, Christie, </a:t>
                      </a:r>
                      <a:r>
                        <a:rPr lang="en-US" sz="1800" kern="1200" dirty="0" err="1" smtClean="0">
                          <a:effectLst/>
                        </a:rPr>
                        <a:t>Borge</a:t>
                      </a:r>
                      <a:r>
                        <a:rPr lang="en-US" sz="1800" kern="1200" dirty="0" smtClean="0">
                          <a:effectLst/>
                        </a:rPr>
                        <a:t>,</a:t>
                      </a:r>
                      <a:r>
                        <a:rPr lang="en-US" sz="1800" kern="1200" baseline="0" dirty="0" smtClean="0">
                          <a:effectLst/>
                        </a:rPr>
                        <a:t> </a:t>
                      </a:r>
                      <a:r>
                        <a:rPr lang="en-US" sz="1800" kern="1200" dirty="0" err="1" smtClean="0">
                          <a:effectLst/>
                        </a:rPr>
                        <a:t>Torgerson</a:t>
                      </a:r>
                      <a:r>
                        <a:rPr lang="en-US" sz="1800" kern="1200" dirty="0" smtClean="0">
                          <a:effectLst/>
                        </a:rPr>
                        <a:t>,</a:t>
                      </a:r>
                      <a:r>
                        <a:rPr lang="ka-GE" sz="1800" kern="1200" dirty="0" smtClean="0">
                          <a:effectLst/>
                        </a:rPr>
                        <a:t>2004 )</a:t>
                      </a:r>
                      <a:endParaRPr lang="en-US" sz="1800" kern="1200" dirty="0" smtClean="0">
                        <a:effectLst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SELF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b="0" dirty="0" smtClean="0"/>
                        <a:t>თვითშეფასება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b="0" dirty="0" smtClean="0"/>
                        <a:t>თვითეფექტურობა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b="0" dirty="0" smtClean="0"/>
                        <a:t>პრობლემის</a:t>
                      </a:r>
                      <a:r>
                        <a:rPr lang="ka-GE" b="0" baseline="0" dirty="0" smtClean="0"/>
                        <a:t> გადაჭრის უნარები</a:t>
                      </a:r>
                      <a:endParaRPr lang="en-US" b="0" baseline="0" dirty="0" smtClean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ka-GE" b="0" baseline="0" dirty="0" smtClean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ka-GE" baseline="0" dirty="0" smtClean="0"/>
                        <a:t>(</a:t>
                      </a:r>
                      <a:r>
                        <a:rPr lang="en-US" baseline="0" dirty="0" smtClean="0"/>
                        <a:t>Hampson, 1998</a:t>
                      </a:r>
                      <a:r>
                        <a:rPr lang="ka-GE" baseline="0" dirty="0" smtClean="0"/>
                        <a:t>)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1724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6761"/>
            <a:ext cx="10515600" cy="289967"/>
          </a:xfrm>
        </p:spPr>
        <p:txBody>
          <a:bodyPr>
            <a:normAutofit fontScale="90000"/>
          </a:bodyPr>
          <a:lstStyle/>
          <a:p>
            <a:r>
              <a:rPr lang="ka-GE" sz="3000" b="1" dirty="0" smtClean="0"/>
              <a:t>მეორე დონის პრევენცია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355" y="436729"/>
            <a:ext cx="11341290" cy="5759356"/>
          </a:xfrm>
        </p:spPr>
        <p:txBody>
          <a:bodyPr/>
          <a:lstStyle/>
          <a:p>
            <a:r>
              <a:rPr lang="ka-GE" sz="1800" dirty="0"/>
              <a:t>ორიენტირებულია იმ ბავშვებზე, რომლებსაც ყველაზე მეტი სარგებლის მიღება შეუძლიათ ამ </a:t>
            </a:r>
            <a:r>
              <a:rPr lang="ka-GE" sz="1800" dirty="0" smtClean="0"/>
              <a:t>პროგრამებიდან (ბავშვები, რომლებიც არიან პრობლემური ქცევის რისკის ჯგუფში, მაგრამ არა კანონთან კონფლიქტში). </a:t>
            </a:r>
          </a:p>
          <a:p>
            <a:r>
              <a:rPr lang="ka-GE" sz="1800" dirty="0" smtClean="0"/>
              <a:t>მიზნად ისახავს დელიკვენტური ქცევის განვითარების შეკავებას;</a:t>
            </a:r>
          </a:p>
          <a:p>
            <a:r>
              <a:rPr lang="ka-GE" sz="1800" dirty="0" smtClean="0"/>
              <a:t>რისკის შეფასების ინდიკატორები და მეთოდოლოგია მეცნიერულ და ეთიკურ პრინციპებს უნდა ეფუძნებოდეს;</a:t>
            </a:r>
          </a:p>
          <a:p>
            <a:r>
              <a:rPr lang="ka-GE" sz="1800" dirty="0" smtClean="0"/>
              <a:t>შინაარსობრივად დაკავშირებულია უნივერსალური პრევენციის პროგრამებთან, თუმცა მეტად ფოკუსირებულია და ინტენსიურია;</a:t>
            </a:r>
          </a:p>
          <a:p>
            <a:pPr marL="0" indent="0">
              <a:buNone/>
            </a:pPr>
            <a:r>
              <a:rPr lang="en-US" sz="1800" i="1" dirty="0" smtClean="0"/>
              <a:t>Fast-Track-Project (</a:t>
            </a:r>
            <a:r>
              <a:rPr lang="en-US" sz="1800" i="1" dirty="0"/>
              <a:t>C</a:t>
            </a:r>
            <a:r>
              <a:rPr lang="ka-GE" sz="1800" i="1" dirty="0"/>
              <a:t>onduct Problem Prevention Research Group, 1999</a:t>
            </a:r>
            <a:r>
              <a:rPr lang="en-US" sz="1800" i="1" dirty="0" smtClean="0"/>
              <a:t>)</a:t>
            </a:r>
          </a:p>
          <a:p>
            <a:pPr marL="0" indent="0">
              <a:buNone/>
            </a:pPr>
            <a:endParaRPr lang="ka-GE" dirty="0" smtClean="0"/>
          </a:p>
          <a:p>
            <a:endParaRPr lang="ka-GE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2521181"/>
              </p:ext>
            </p:extLst>
          </p:nvPr>
        </p:nvGraphicFramePr>
        <p:xfrm>
          <a:off x="425355" y="3261814"/>
          <a:ext cx="11341290" cy="338328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5670645"/>
                <a:gridCol w="5670645"/>
              </a:tblGrid>
              <a:tr h="3128704">
                <a:tc>
                  <a:txBody>
                    <a:bodyPr/>
                    <a:lstStyle/>
                    <a:p>
                      <a:r>
                        <a:rPr lang="ka-GE" dirty="0" smtClean="0"/>
                        <a:t>უნივერსალური</a:t>
                      </a:r>
                      <a:r>
                        <a:rPr lang="ka-GE" baseline="0" dirty="0" smtClean="0"/>
                        <a:t> დონე (1-5 კლასი)</a:t>
                      </a:r>
                    </a:p>
                    <a:p>
                      <a:r>
                        <a:rPr lang="ka-GE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აღზრდა,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სოციალური პრობლემების გადაჭრის უნარი და ემოციები მართვა, თანატოლებთან ურთიერთობა, საკლასო ოთახის ატმოსფერო,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სასწავლო კურიკულუმი, აკადემიური მიღწევები. 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მოზარდობის</a:t>
                      </a:r>
                      <a:r>
                        <a:rPr lang="ka-GE" baseline="0" dirty="0" smtClean="0"/>
                        <a:t> პერიოდი </a:t>
                      </a:r>
                      <a:r>
                        <a:rPr lang="ka-GE" dirty="0" smtClean="0"/>
                        <a:t>(6-10 კლასი)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თანატოლებთან მიკუთვნებულობის და თანატოლთა ზეგავლენის საკითხები,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აკადემიური ორიენტაცია და მიღწევა,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სოციალური კოგნიცია და იდენტობის განვითარება,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მშობლებთან და ოჯახის წევრებთან ურთიერთობა.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ka-GE" sz="18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მოზარდობის ასაკის პრევენციის პროგრამაში განსაკუთრებული აქცენტი კეთდება მშობლების მონიტორინგსა და სუპერვიზიაზე, როგორც ყველაზე ძლიერ დამცავ ფაქტორებზე. </a:t>
                      </a:r>
                      <a:endParaRPr lang="en-US" b="0" i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8392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3114"/>
            <a:ext cx="10515600" cy="276320"/>
          </a:xfrm>
        </p:spPr>
        <p:txBody>
          <a:bodyPr>
            <a:normAutofit fontScale="90000"/>
          </a:bodyPr>
          <a:lstStyle/>
          <a:p>
            <a:r>
              <a:rPr lang="ka-GE" sz="3000" b="1" dirty="0" smtClean="0"/>
              <a:t>მესამე დონის პრევენცია</a:t>
            </a:r>
            <a:endParaRPr lang="en-US" sz="3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9537933"/>
              </p:ext>
            </p:extLst>
          </p:nvPr>
        </p:nvGraphicFramePr>
        <p:xfrm>
          <a:off x="838201" y="914400"/>
          <a:ext cx="10066360" cy="4831307"/>
        </p:xfrm>
        <a:graphic>
          <a:graphicData uri="http://schemas.openxmlformats.org/drawingml/2006/table">
            <a:tbl>
              <a:tblPr>
                <a:tableStyleId>{2A488322-F2BA-4B5B-9748-0D474271808F}</a:tableStyleId>
              </a:tblPr>
              <a:tblGrid>
                <a:gridCol w="10066360"/>
              </a:tblGrid>
              <a:tr h="8854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333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600" b="1" dirty="0">
                          <a:effectLst/>
                        </a:rPr>
                        <a:t>ვისთან ხორციელდება?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8541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ka-GE" sz="1600">
                          <a:effectLst/>
                        </a:rPr>
                        <a:t>იმ ბავშვებთან, რომლებიც სერიოზული პერსისტენტული დელიკვენტობის ინდიკატორებს ავლენენ;</a:t>
                      </a:r>
                      <a:endParaRPr lang="en-US" sz="160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ka-GE" sz="1600">
                          <a:effectLst/>
                        </a:rPr>
                        <a:t>იმ ბავშვებთან, რომლებმაც ჩაიდინეს დანაშაული </a:t>
                      </a:r>
                      <a:endParaRPr lang="en-US" sz="1600">
                        <a:effectLst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600">
                          <a:effectLst/>
                        </a:rPr>
                        <a:t>(განესაზღვრათ საპატიმრო ან არასაპატიმრო მსჯავრი)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0811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600" b="1" dirty="0">
                          <a:effectLst/>
                        </a:rPr>
                        <a:t>სად ხორციელდება?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8541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ka-GE" sz="1600">
                          <a:effectLst/>
                        </a:rPr>
                        <a:t>საპატიმრო ინსტიტუციაში (მაგ; არასრულწლოვანთა #11 სარეაბილიტაციო დაწესებულება)</a:t>
                      </a:r>
                      <a:endParaRPr lang="en-US" sz="160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ka-GE" sz="1600">
                          <a:effectLst/>
                        </a:rPr>
                        <a:t>არასაპატიმრო ინსტიტუციაში (მაგ; სამტრედიის მე-15 საჯარო სკოლა პანსიონი);</a:t>
                      </a:r>
                      <a:endParaRPr lang="en-US" sz="160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ka-GE" sz="1600">
                          <a:effectLst/>
                        </a:rPr>
                        <a:t>თემში (პრობაციის, პირობითი მსჯავრის შემთხვევაში)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3363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0799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408"/>
            <a:ext cx="10515600" cy="426445"/>
          </a:xfrm>
        </p:spPr>
        <p:txBody>
          <a:bodyPr>
            <a:normAutofit fontScale="90000"/>
          </a:bodyPr>
          <a:lstStyle/>
          <a:p>
            <a:r>
              <a:rPr lang="ka-GE" sz="3000" b="1" dirty="0" smtClean="0"/>
              <a:t>მესამე დონის პრევენცია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6478" y="586852"/>
            <a:ext cx="5883322" cy="6045959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ka-GE" sz="2000" i="1" dirty="0" smtClean="0"/>
              <a:t>შეზღუდული ინტერვენცია</a:t>
            </a:r>
          </a:p>
          <a:p>
            <a:pPr marL="0" indent="0">
              <a:buNone/>
            </a:pPr>
            <a:r>
              <a:rPr lang="ka-GE" sz="2000" i="1" dirty="0" smtClean="0"/>
              <a:t>ხორციელდება ინსტიტუციაში (სარეაბილიტაციო ცენტრი, საპატიმრო, სპეციალიზირებული სკოლები და ა.შ.)</a:t>
            </a:r>
          </a:p>
          <a:p>
            <a:r>
              <a:rPr lang="ka-GE" sz="2000" dirty="0" smtClean="0"/>
              <a:t>ფოკუსირებულია ვიწროდ ინდივიდუალური დონის რისკფაქტორების დაძლევაზე და დამცავი ფაქტორების გაძლიერებაზე;</a:t>
            </a:r>
          </a:p>
          <a:p>
            <a:r>
              <a:rPr lang="ka-GE" sz="2000" dirty="0" smtClean="0"/>
              <a:t>არ მოიცავს პერსისტენტული დელიკვენტური ქცევის ფართო კაუზალურ სქსელს;</a:t>
            </a:r>
          </a:p>
          <a:p>
            <a:r>
              <a:rPr lang="ka-GE" sz="2000" dirty="0" smtClean="0"/>
              <a:t>ინსტიტუციის დატოვების შემდეგ, მოზარდები ხვდებიან რისკის შემცველ გარემოში, რაც ხელს უწყობს დელიკვენტური ქცევის რეციდივს;</a:t>
            </a:r>
          </a:p>
          <a:p>
            <a:r>
              <a:rPr lang="ka-GE" sz="2000" dirty="0" smtClean="0"/>
              <a:t>ძალზედ მნიშვნელოვანია, რომ პროგრამა იყოს ინტენსიური, რადგან  </a:t>
            </a:r>
            <a:r>
              <a:rPr lang="ka-GE" sz="2000" dirty="0"/>
              <a:t>პოზიტიური უკუკავშირი, პრევენციის ამ დონეზე, როგორც წესი, დიდი ხნით აგვიანებს. </a:t>
            </a:r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586852"/>
            <a:ext cx="5883322" cy="6045959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ka-GE" sz="2000" i="1" dirty="0" smtClean="0"/>
              <a:t>თემზე დაფუძნებული ინტერვენცია</a:t>
            </a:r>
          </a:p>
          <a:p>
            <a:pPr marL="0" indent="0">
              <a:buNone/>
            </a:pPr>
            <a:r>
              <a:rPr lang="ka-GE" sz="2000" i="1" dirty="0" smtClean="0"/>
              <a:t>(არასაპატიმრო სასჯელის მქონე მოზარდებისათვის და მათთვის, ვინც არ არის რეფერირებული სპეციალური აღზრდის დაწესებულებაში)</a:t>
            </a:r>
          </a:p>
          <a:p>
            <a:pPr marL="0" indent="0">
              <a:buNone/>
            </a:pPr>
            <a:endParaRPr lang="ka-GE" sz="2000" i="1" dirty="0"/>
          </a:p>
          <a:p>
            <a:pPr marL="0" indent="0">
              <a:buNone/>
            </a:pPr>
            <a:r>
              <a:rPr lang="ka-GE" sz="2000" dirty="0" smtClean="0"/>
              <a:t>მულტისისტემური და აქტივობაზე დაფუძნებული პროგრამები.</a:t>
            </a:r>
          </a:p>
          <a:p>
            <a:pPr marL="0" indent="0">
              <a:buNone/>
            </a:pPr>
            <a:endParaRPr lang="ka-GE" sz="2000" dirty="0" smtClean="0"/>
          </a:p>
          <a:p>
            <a:pPr marL="0" indent="0">
              <a:buNone/>
            </a:pPr>
            <a:r>
              <a:rPr lang="en-US" sz="2000" dirty="0" smtClean="0"/>
              <a:t>MST - </a:t>
            </a:r>
            <a:r>
              <a:rPr lang="ka-GE" sz="2000" b="1" dirty="0" smtClean="0"/>
              <a:t>დროში გაწერილი </a:t>
            </a:r>
            <a:r>
              <a:rPr lang="ka-GE" sz="2000" dirty="0" smtClean="0"/>
              <a:t>(თვეში მინიმუმ 60 საათი კომუნიკაცია ოჯახთან) პროგრამა, რომელსაც ახორციელებს </a:t>
            </a:r>
            <a:r>
              <a:rPr lang="ka-GE" sz="2000" b="1" dirty="0" smtClean="0"/>
              <a:t>ქეისის მენეჯერი </a:t>
            </a:r>
            <a:r>
              <a:rPr lang="ka-GE" sz="2000" dirty="0" smtClean="0"/>
              <a:t>(აერთიანებს სოციალური სამუშაოს და ფსიქოლოგის კომპეტენციებს და მნიშნელოვანია ქეისის მენეჯერის დატვირთვის გათვალისწინება) და ორიენტირებულია </a:t>
            </a:r>
            <a:r>
              <a:rPr lang="ka-GE" sz="2000" b="1" dirty="0" smtClean="0"/>
              <a:t>ოჯახის, სკოლისა და ინდივიდუალური კონსულტირების პროგრამებზე </a:t>
            </a:r>
            <a:r>
              <a:rPr lang="ka-GE" sz="2000" dirty="0" smtClean="0"/>
              <a:t>(თანატოლთა ანტისოციალურ ჯგუფებთან ინტერაქციის შემცირება და პროსოციალური უნარების გაძლიერებაზე ზრუნვა).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803511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182" y="119466"/>
            <a:ext cx="12082818" cy="235376"/>
          </a:xfrm>
        </p:spPr>
        <p:txBody>
          <a:bodyPr>
            <a:normAutofit fontScale="90000"/>
          </a:bodyPr>
          <a:lstStyle/>
          <a:p>
            <a:r>
              <a:rPr lang="ka-GE" sz="3000" b="1" dirty="0" smtClean="0"/>
              <a:t>ოჯახის გაძლიერებაზე მიმართული პროგრამის მახასიათებლები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450376"/>
            <a:ext cx="11723427" cy="6223379"/>
          </a:xfrm>
        </p:spPr>
        <p:txBody>
          <a:bodyPr/>
          <a:lstStyle/>
          <a:p>
            <a:pPr marL="0" indent="0">
              <a:buNone/>
            </a:pPr>
            <a:r>
              <a:rPr lang="ka-GE" sz="1800" dirty="0" smtClean="0"/>
              <a:t>ოჯახზე ორიენტირებული ადრეული ინტერვენციის პროგრამები იწყება ბავშვის დაბადებამდე ან დაბადების მომენტიდან. ორიენტირებულია ოჯახში ვიზიტორის ინსტიტუტზე. გამიზნულია რისკის ინდიკატორის მქონე ოჯახებზე:</a:t>
            </a:r>
          </a:p>
          <a:p>
            <a:r>
              <a:rPr lang="ka-GE" sz="1800" dirty="0" smtClean="0"/>
              <a:t>მარტოხელა მშობელი;</a:t>
            </a:r>
          </a:p>
          <a:p>
            <a:r>
              <a:rPr lang="ka-GE" sz="1800" dirty="0" smtClean="0"/>
              <a:t>ახალგაზრდა მშობელი;</a:t>
            </a:r>
          </a:p>
          <a:p>
            <a:r>
              <a:rPr lang="ka-GE" sz="1800" dirty="0" smtClean="0"/>
              <a:t>ოჯახები ნივთიერებაზე დამოკიდებულების და სხვა ტიპის დელიკვენტური გამოცდილებით;</a:t>
            </a:r>
          </a:p>
          <a:p>
            <a:r>
              <a:rPr lang="ka-GE" sz="1800" dirty="0" smtClean="0"/>
              <a:t>ოჯახები ოჯახში ძალადობის ისტორიით.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7046479"/>
              </p:ext>
            </p:extLst>
          </p:nvPr>
        </p:nvGraphicFramePr>
        <p:xfrm>
          <a:off x="232012" y="2507522"/>
          <a:ext cx="11382234" cy="4002459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3794078"/>
                <a:gridCol w="3794078"/>
                <a:gridCol w="3794078"/>
              </a:tblGrid>
              <a:tr h="4002459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ka-GE" sz="1600" baseline="0" dirty="0" smtClean="0"/>
                        <a:t>სამედიცინო ზრუნვაზე ორიენტირებული მიდგომა</a:t>
                      </a:r>
                    </a:p>
                    <a:p>
                      <a:pPr marL="0" indent="0">
                        <a:buNone/>
                      </a:pPr>
                      <a:r>
                        <a:rPr lang="ka-GE" sz="1600" baseline="0" dirty="0" smtClean="0"/>
                        <a:t>მშობლებისთვის - </a:t>
                      </a:r>
                      <a:r>
                        <a:rPr lang="ka-GE" sz="1600" b="0" baseline="0" dirty="0" smtClean="0"/>
                        <a:t>ნარკოტიკებზე დამოკიდებულების, ფსიქიკური ან ფიზიკური ჯანმრთელობის მკურნალობა</a:t>
                      </a:r>
                    </a:p>
                    <a:p>
                      <a:pPr marL="0" indent="0">
                        <a:buNone/>
                      </a:pPr>
                      <a:endParaRPr lang="ka-GE" sz="1600" baseline="0" dirty="0" smtClean="0"/>
                    </a:p>
                    <a:p>
                      <a:pPr marL="0" indent="0">
                        <a:buNone/>
                      </a:pPr>
                      <a:r>
                        <a:rPr lang="ka-GE" sz="1600" baseline="0" dirty="0" smtClean="0"/>
                        <a:t>ბავშვებისთვის - </a:t>
                      </a:r>
                      <a:r>
                        <a:rPr lang="ka-GE" sz="1600" b="0" baseline="0" dirty="0" smtClean="0"/>
                        <a:t>ადრეულ ასაკში ბავშვის კვების, ჯანმრთელობისა და ჰიგიენის ტრენინგები და უშუალო მხარდაჭერა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2.  ფსიქოსოციალური სტრესის შემცირება და პოზიტიური</a:t>
                      </a:r>
                      <a:r>
                        <a:rPr lang="ka-GE" sz="1600" baseline="0" dirty="0" smtClean="0"/>
                        <a:t> აღზრდის სტრატეგიები</a:t>
                      </a:r>
                    </a:p>
                    <a:p>
                      <a:r>
                        <a:rPr lang="ka-GE" sz="1600" baseline="0" dirty="0" smtClean="0"/>
                        <a:t>სტრესის შემცირება - </a:t>
                      </a:r>
                      <a:r>
                        <a:rPr lang="ka-GE" sz="1600" b="0" baseline="0" dirty="0" smtClean="0"/>
                        <a:t>ოჯახში ძალადობის მენეჯმენტი (იურიდიული და ფსიქოსოციალური მხარდაჭერა) და დასაქმება (პროფესიული ტრენინგი, დასაქმები პროგრამები)</a:t>
                      </a:r>
                    </a:p>
                    <a:p>
                      <a:endParaRPr lang="ka-GE" sz="1600" baseline="0" dirty="0" smtClean="0"/>
                    </a:p>
                    <a:p>
                      <a:r>
                        <a:rPr lang="ka-GE" sz="1600" baseline="0" dirty="0" smtClean="0"/>
                        <a:t>პოზიტიური აღზრდის ტრენინგი და მოდელირება </a:t>
                      </a:r>
                      <a:r>
                        <a:rPr lang="ka-GE" sz="1600" b="0" baseline="0" dirty="0" smtClean="0"/>
                        <a:t>(ჯანსაღი ემოციური მიჯაჭვულობის უზრუნველყოფისა და მონიტორინგის/სუპერვიზიის განხორციელებისთვის)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3.  ბავშვის</a:t>
                      </a:r>
                      <a:r>
                        <a:rPr lang="ka-GE" sz="1600" baseline="0" dirty="0" smtClean="0"/>
                        <a:t> განათლებაზე ზრუნვა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600" b="0" baseline="0" dirty="0" smtClean="0"/>
                        <a:t>ბავშვის სასკოლო მზაობის უზრუნველყოფა;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600" b="0" baseline="0" dirty="0" smtClean="0"/>
                        <a:t>სასწავლო რესურსებით ოჯახის უზრუნველყოფა;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600" b="0" baseline="0" dirty="0" smtClean="0"/>
                        <a:t>მშობელთა ტრენინგი ბავშვისათვის ჯასაღი საგანმანათლებლო სივრცის შექმნისათვის. </a:t>
                      </a:r>
                      <a:endParaRPr lang="en-US" sz="16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9394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1006</Words>
  <Application>Microsoft Office PowerPoint</Application>
  <PresentationFormat>Widescreen</PresentationFormat>
  <Paragraphs>137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Sylfaen</vt:lpstr>
      <vt:lpstr>Symbol</vt:lpstr>
      <vt:lpstr>Times New Roman</vt:lpstr>
      <vt:lpstr>Office Theme</vt:lpstr>
      <vt:lpstr>მოზარდთა დელიკვენტური ქცევის პრევენცია და რეაბილიტაცია  </vt:lpstr>
      <vt:lpstr>განსახილველი საკითხები</vt:lpstr>
      <vt:lpstr>ეფექტიანი პრევენციის მახასიათებლები</vt:lpstr>
      <vt:lpstr>დანაშაულის პრევენციის დონეები</vt:lpstr>
      <vt:lpstr>პირველი დონის პრევენცია</vt:lpstr>
      <vt:lpstr>მეორე დონის პრევენცია</vt:lpstr>
      <vt:lpstr>მესამე დონის პრევენცია</vt:lpstr>
      <vt:lpstr>მესამე დონის პრევენცია</vt:lpstr>
      <vt:lpstr>ოჯახის გაძლიერებაზე მიმართული პროგრამის მახასიათებლები</vt:lpstr>
      <vt:lpstr>სკოლაზე მიმართული პროგრამის მახასიათებლები</vt:lpstr>
      <vt:lpstr>სკოლაზე მიმართული პროგრამის მახასიათებლები</vt:lpstr>
      <vt:lpstr>პრევენციის სხვა პროგრამები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მოზარდთა დელიკვენტური ქცევის პრევენცია და რეაბილიტაცია  </dc:title>
  <dc:creator>Tina Bandzeladze</dc:creator>
  <cp:lastModifiedBy>Tina Bandzeladze</cp:lastModifiedBy>
  <cp:revision>30</cp:revision>
  <dcterms:created xsi:type="dcterms:W3CDTF">2020-05-23T04:33:19Z</dcterms:created>
  <dcterms:modified xsi:type="dcterms:W3CDTF">2020-05-23T08:02:07Z</dcterms:modified>
</cp:coreProperties>
</file>