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e.ge/liv/liv/megr.php" TargetMode="External"/><Relationship Id="rId2" Type="http://schemas.openxmlformats.org/officeDocument/2006/relationships/hyperlink" Target="http://www.ice.ge/liv/liv/lazur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458200" cy="6172200"/>
          </a:xfrm>
        </p:spPr>
        <p:txBody>
          <a:bodyPr/>
          <a:lstStyle/>
          <a:p>
            <a:pPr marL="571500" indent="-571500" algn="l"/>
            <a:r>
              <a:rPr lang="ka-GE" sz="2400" dirty="0" smtClean="0"/>
              <a:t>მეგრულ-ლაზურის გრამატიკა</a:t>
            </a:r>
          </a:p>
          <a:p>
            <a:pPr marL="571500" indent="-571500" algn="l"/>
            <a:r>
              <a:rPr lang="ka-GE" sz="2400" dirty="0" smtClean="0"/>
              <a:t>თსუ ასოცირებული პროფესორი  მაია ლომია</a:t>
            </a:r>
            <a:endParaRPr lang="en-US" sz="2400" dirty="0" smtClean="0"/>
          </a:p>
          <a:p>
            <a:pPr marL="571500" indent="-571500">
              <a:buAutoNum type="romanUcPeriod" startAt="11"/>
            </a:pP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  <a:r>
              <a:rPr lang="ka-GE" sz="2800" dirty="0" smtClean="0">
                <a:solidFill>
                  <a:srgbClr val="FF0000"/>
                </a:solidFill>
              </a:rPr>
              <a:t> </a:t>
            </a:r>
            <a:endParaRPr lang="ka-GE" sz="2800" dirty="0" smtClean="0">
              <a:solidFill>
                <a:srgbClr val="FF0000"/>
              </a:solidFill>
            </a:endParaRPr>
          </a:p>
          <a:p>
            <a:pPr marL="571500" indent="-571500"/>
            <a:endParaRPr lang="ka-GE" sz="2800" dirty="0" smtClean="0">
              <a:solidFill>
                <a:srgbClr val="FF0000"/>
              </a:solidFill>
            </a:endParaRPr>
          </a:p>
          <a:p>
            <a:pPr marL="571500" indent="-571500" algn="l"/>
            <a:r>
              <a:rPr lang="ka-GE" sz="2400" dirty="0" smtClean="0">
                <a:solidFill>
                  <a:srgbClr val="FF0000"/>
                </a:solidFill>
              </a:rPr>
              <a:t>შინაური </a:t>
            </a:r>
            <a:r>
              <a:rPr lang="ka-GE" sz="2400" dirty="0" smtClean="0">
                <a:solidFill>
                  <a:srgbClr val="FF0000"/>
                </a:solidFill>
              </a:rPr>
              <a:t>ფრინველები           შინაური </a:t>
            </a:r>
            <a:r>
              <a:rPr lang="ka-GE" sz="2400" dirty="0" smtClean="0">
                <a:solidFill>
                  <a:srgbClr val="FF0000"/>
                </a:solidFill>
              </a:rPr>
              <a:t>ცხოველები  </a:t>
            </a:r>
            <a:endParaRPr lang="ka-GE" sz="2400" dirty="0" smtClean="0">
              <a:solidFill>
                <a:srgbClr val="FF0000"/>
              </a:solidFill>
            </a:endParaRPr>
          </a:p>
          <a:p>
            <a:pPr marL="571500" indent="-571500" algn="l"/>
            <a:endParaRPr lang="ka-GE" sz="2400" dirty="0" smtClean="0">
              <a:solidFill>
                <a:srgbClr val="FF0000"/>
              </a:solidFill>
            </a:endParaRP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მამალი - მუმული                    ძაღლი - ჯოღორი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დედალი - დადული                კატა - კატუ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ქათამი - ქოთომი                       ღორი - ღეჯი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წიწილა-წიწილა                         გოჭი - თუ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ბატი - ღორღონჯი                     ძროხა - ჩხოუ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იხვი - კვატა                                  ხარი - ხოჯი</a:t>
            </a:r>
          </a:p>
          <a:p>
            <a:pPr marL="571500" indent="-571500" algn="l"/>
            <a:r>
              <a:rPr lang="ka-GE" sz="2400" dirty="0" smtClean="0">
                <a:solidFill>
                  <a:schemeClr val="tx1"/>
                </a:solidFill>
              </a:rPr>
              <a:t>ინდაური - კოკუჩი                     კამეჩი - კამბეჩი</a:t>
            </a:r>
          </a:p>
          <a:p>
            <a:pPr marL="571500" indent="-571500" algn="just"/>
            <a:endParaRPr lang="en-US" sz="24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>
            <a:normAutofit/>
          </a:bodyPr>
          <a:lstStyle/>
          <a:p>
            <a:pPr algn="ctr"/>
            <a:r>
              <a:rPr lang="ka-GE" sz="2400" i="1" dirty="0" smtClean="0">
                <a:solidFill>
                  <a:srgbClr val="FF0000"/>
                </a:solidFill>
              </a:rPr>
              <a:t>რდუალა </a:t>
            </a:r>
            <a:r>
              <a:rPr lang="ka-GE" sz="2400" i="1" dirty="0" smtClean="0">
                <a:solidFill>
                  <a:srgbClr val="FF0000"/>
                </a:solidFill>
              </a:rPr>
              <a:t>- </a:t>
            </a:r>
            <a:r>
              <a:rPr lang="ka-GE" sz="2400" i="1" dirty="0" smtClean="0">
                <a:solidFill>
                  <a:srgbClr val="FF0000"/>
                </a:solidFill>
              </a:rPr>
              <a:t>გაზრდა</a:t>
            </a:r>
            <a:endParaRPr lang="ka-GE" sz="2400" i="1" dirty="0" smtClean="0">
              <a:solidFill>
                <a:srgbClr val="FF0000"/>
              </a:solidFill>
            </a:endParaRPr>
          </a:p>
          <a:p>
            <a:r>
              <a:rPr lang="ka-GE" sz="2400" i="1" dirty="0" smtClean="0">
                <a:solidFill>
                  <a:srgbClr val="FF0000"/>
                </a:solidFill>
              </a:rPr>
              <a:t>შეავსეთ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მა </a:t>
            </a:r>
            <a:r>
              <a:rPr lang="ka-GE" sz="2400" dirty="0" smtClean="0"/>
              <a:t> </a:t>
            </a:r>
            <a:r>
              <a:rPr lang="ka-GE" sz="2400" i="1" dirty="0" smtClean="0">
                <a:solidFill>
                  <a:srgbClr val="FF0000"/>
                </a:solidFill>
              </a:rPr>
              <a:t>ვრდუნქ  </a:t>
            </a:r>
            <a:r>
              <a:rPr lang="ka-GE" sz="2400" i="1" dirty="0" smtClean="0"/>
              <a:t>ქოთომს</a:t>
            </a:r>
            <a:r>
              <a:rPr lang="ka-GE" sz="2400" dirty="0" smtClean="0"/>
              <a:t>.      </a:t>
            </a:r>
            <a:r>
              <a:rPr lang="ka-GE" sz="2400" dirty="0" smtClean="0"/>
              <a:t>ჩქი  </a:t>
            </a:r>
            <a:r>
              <a:rPr lang="ka-GE" sz="2400" i="1" dirty="0" smtClean="0">
                <a:solidFill>
                  <a:srgbClr val="FF0000"/>
                </a:solidFill>
              </a:rPr>
              <a:t>ვრდუნთ  </a:t>
            </a:r>
            <a:r>
              <a:rPr lang="ka-GE" sz="2400" dirty="0" smtClean="0"/>
              <a:t>ქოთომს</a:t>
            </a:r>
            <a:r>
              <a:rPr lang="ka-GE" sz="2400" dirty="0" smtClean="0"/>
              <a:t>. 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სი  ----------- </a:t>
            </a:r>
            <a:r>
              <a:rPr lang="ka-GE" sz="2400" dirty="0" smtClean="0"/>
              <a:t>ქოთომს.       </a:t>
            </a:r>
            <a:r>
              <a:rPr lang="ka-GE" sz="2400" dirty="0" smtClean="0"/>
              <a:t>თქვა  ----------- ქოთომს. 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ka-GE" sz="2400" dirty="0" smtClean="0"/>
              <a:t>თინა -------- </a:t>
            </a:r>
            <a:r>
              <a:rPr lang="ka-GE" sz="2400" dirty="0" smtClean="0"/>
              <a:t>ქოთომს.       </a:t>
            </a:r>
            <a:r>
              <a:rPr lang="ka-GE" sz="2400" dirty="0" smtClean="0"/>
              <a:t>თინეფი -------- ქოთომს. </a:t>
            </a:r>
          </a:p>
          <a:p>
            <a:pPr marL="457200" indent="-457200" algn="just">
              <a:buNone/>
            </a:pPr>
            <a:endParaRPr lang="ka-GE" sz="2400" dirty="0" smtClean="0"/>
          </a:p>
          <a:p>
            <a:pPr algn="ctr"/>
            <a:r>
              <a:rPr lang="ka-GE" sz="2400" i="1" dirty="0" smtClean="0">
                <a:solidFill>
                  <a:srgbClr val="FF0000"/>
                </a:solidFill>
              </a:rPr>
              <a:t>დოხვილუა  - დამწყვდევა</a:t>
            </a:r>
          </a:p>
          <a:p>
            <a:r>
              <a:rPr lang="ka-GE" sz="2400" i="1" dirty="0" smtClean="0">
                <a:solidFill>
                  <a:srgbClr val="FF0000"/>
                </a:solidFill>
              </a:rPr>
              <a:t>შეავსეთ</a:t>
            </a:r>
            <a:endParaRPr lang="ka-GE" sz="2400" i="1" dirty="0" smtClean="0">
              <a:solidFill>
                <a:srgbClr val="FF0000"/>
              </a:solidFill>
            </a:endParaRPr>
          </a:p>
          <a:p>
            <a:pPr marL="457200" indent="-457200" algn="just">
              <a:buAutoNum type="arabicPeriod"/>
            </a:pPr>
            <a:r>
              <a:rPr lang="ka-GE" sz="2400" dirty="0" smtClean="0"/>
              <a:t>მა </a:t>
            </a:r>
            <a:r>
              <a:rPr lang="ka-GE" sz="2400" i="1" dirty="0" smtClean="0">
                <a:solidFill>
                  <a:srgbClr val="FF0000"/>
                </a:solidFill>
              </a:rPr>
              <a:t>ვოხვილანქ  </a:t>
            </a:r>
            <a:r>
              <a:rPr lang="ka-GE" sz="2400" dirty="0" smtClean="0"/>
              <a:t>თუს</a:t>
            </a:r>
            <a:r>
              <a:rPr lang="ka-GE" sz="2400" dirty="0" smtClean="0"/>
              <a:t>.      ჩქი  </a:t>
            </a:r>
            <a:r>
              <a:rPr lang="ka-GE" sz="2400" i="1" dirty="0" smtClean="0">
                <a:solidFill>
                  <a:srgbClr val="FF0000"/>
                </a:solidFill>
              </a:rPr>
              <a:t>ვოხვილანთ  </a:t>
            </a:r>
            <a:r>
              <a:rPr lang="ka-GE" sz="2400" dirty="0" smtClean="0"/>
              <a:t>თუს</a:t>
            </a:r>
            <a:r>
              <a:rPr lang="ka-GE" sz="2400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ka-GE" sz="2400" dirty="0" smtClean="0"/>
              <a:t>სი  ----------- </a:t>
            </a:r>
            <a:r>
              <a:rPr lang="ka-GE" sz="2400" dirty="0" smtClean="0"/>
              <a:t>თუს</a:t>
            </a:r>
            <a:r>
              <a:rPr lang="ka-GE" sz="2400" dirty="0" smtClean="0"/>
              <a:t>.       </a:t>
            </a:r>
            <a:r>
              <a:rPr lang="ka-GE" sz="2400" dirty="0" smtClean="0"/>
              <a:t>      თქვა  </a:t>
            </a:r>
            <a:r>
              <a:rPr lang="ka-GE" sz="2400" dirty="0" smtClean="0"/>
              <a:t>----------- </a:t>
            </a:r>
            <a:r>
              <a:rPr lang="ka-GE" sz="2400" dirty="0" smtClean="0"/>
              <a:t>თუს</a:t>
            </a:r>
            <a:r>
              <a:rPr lang="ka-GE" sz="2400" dirty="0" smtClean="0"/>
              <a:t>.</a:t>
            </a:r>
          </a:p>
          <a:p>
            <a:pPr marL="457200" indent="-457200" algn="just">
              <a:buFont typeface="Arial" pitchFamily="34" charset="0"/>
              <a:buAutoNum type="arabicPeriod"/>
            </a:pPr>
            <a:r>
              <a:rPr lang="ka-GE" sz="2400" dirty="0" smtClean="0"/>
              <a:t>თინა -------- </a:t>
            </a:r>
            <a:r>
              <a:rPr lang="ka-GE" sz="2400" dirty="0" smtClean="0"/>
              <a:t>თუს</a:t>
            </a:r>
            <a:r>
              <a:rPr lang="ka-GE" sz="2400" dirty="0" smtClean="0"/>
              <a:t>.       </a:t>
            </a:r>
            <a:r>
              <a:rPr lang="ka-GE" sz="2400" dirty="0" smtClean="0"/>
              <a:t>      თინეფი </a:t>
            </a:r>
            <a:r>
              <a:rPr lang="ka-GE" sz="2400" dirty="0" smtClean="0"/>
              <a:t>-------- </a:t>
            </a:r>
            <a:r>
              <a:rPr lang="ka-GE" sz="2400" dirty="0" smtClean="0"/>
              <a:t>თუს</a:t>
            </a:r>
            <a:r>
              <a:rPr lang="ka-G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610600" cy="6096000"/>
          </a:xfrm>
        </p:spPr>
        <p:txBody>
          <a:bodyPr>
            <a:normAutofit lnSpcReduction="10000"/>
          </a:bodyPr>
          <a:lstStyle/>
          <a:p>
            <a:r>
              <a:rPr lang="ka-GE" sz="2600" b="1" dirty="0" smtClean="0"/>
              <a:t>დავალება:</a:t>
            </a:r>
          </a:p>
          <a:p>
            <a:pPr>
              <a:buNone/>
            </a:pPr>
            <a:endParaRPr lang="ka-GE" sz="2600" dirty="0" smtClean="0"/>
          </a:p>
          <a:p>
            <a:pPr marL="514350" indent="-514350" algn="just">
              <a:buAutoNum type="arabicPeriod"/>
            </a:pPr>
            <a:r>
              <a:rPr lang="ka-GE" sz="2600" dirty="0" smtClean="0"/>
              <a:t>ისარგებლეთ შესაბამისი ლექსიკონებით </a:t>
            </a:r>
            <a:endParaRPr lang="ka-GE" sz="2600" dirty="0" smtClean="0"/>
          </a:p>
          <a:p>
            <a:pPr marL="514350" indent="-514350" algn="just">
              <a:buNone/>
            </a:pPr>
            <a:r>
              <a:rPr lang="ka-GE" sz="2600" dirty="0" smtClean="0"/>
              <a:t> </a:t>
            </a:r>
            <a:r>
              <a:rPr lang="ka-GE" sz="2600" dirty="0" smtClean="0"/>
              <a:t>      და </a:t>
            </a:r>
            <a:r>
              <a:rPr lang="ka-GE" sz="2600" dirty="0" smtClean="0"/>
              <a:t>მოიძიეთ </a:t>
            </a:r>
            <a:r>
              <a:rPr lang="ka-GE" sz="2600" dirty="0" smtClean="0"/>
              <a:t>შინაური ფრინველებისა </a:t>
            </a:r>
          </a:p>
          <a:p>
            <a:pPr marL="514350" indent="-514350" algn="just">
              <a:buNone/>
            </a:pPr>
            <a:r>
              <a:rPr lang="ka-GE" sz="2600" dirty="0" smtClean="0"/>
              <a:t> </a:t>
            </a:r>
            <a:r>
              <a:rPr lang="ka-GE" sz="2600" dirty="0" smtClean="0"/>
              <a:t>      და ცხოველების ლაზური </a:t>
            </a:r>
            <a:r>
              <a:rPr lang="ka-GE" sz="2600" dirty="0" smtClean="0"/>
              <a:t>დასახელებები.</a:t>
            </a:r>
          </a:p>
          <a:p>
            <a:pPr marL="514350" indent="-514350">
              <a:buNone/>
            </a:pPr>
            <a:endParaRPr lang="ka-GE" sz="26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600" dirty="0" smtClean="0"/>
              <a:t>იხ. ბეჭდური და ელექტრონული ლექსიკონები: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sz="2600" dirty="0" smtClean="0"/>
              <a:t>https://</a:t>
            </a:r>
            <a:r>
              <a:rPr lang="en-US" sz="2600" dirty="0" err="1" smtClean="0"/>
              <a:t>www.tsu.ge</a:t>
            </a:r>
            <a:r>
              <a:rPr lang="en-US" sz="2600" dirty="0" smtClean="0"/>
              <a:t>/data/</a:t>
            </a:r>
            <a:r>
              <a:rPr lang="en-US" sz="2600" dirty="0" err="1" smtClean="0"/>
              <a:t>image_db_innova</a:t>
            </a:r>
            <a:r>
              <a:rPr lang="en-US" sz="2600" dirty="0" smtClean="0"/>
              <a:t>/GEORGIAN-</a:t>
            </a:r>
            <a:r>
              <a:rPr lang="en-US" sz="2600" dirty="0" err="1" smtClean="0"/>
              <a:t>MEGRELIAN</a:t>
            </a:r>
            <a:r>
              <a:rPr lang="en-US" sz="2600" dirty="0" smtClean="0"/>
              <a:t>-</a:t>
            </a:r>
            <a:r>
              <a:rPr lang="en-US" sz="2600" dirty="0" err="1" smtClean="0"/>
              <a:t>LAZ</a:t>
            </a:r>
            <a:r>
              <a:rPr lang="en-US" sz="2600" dirty="0" smtClean="0"/>
              <a:t>-</a:t>
            </a:r>
            <a:r>
              <a:rPr lang="en-US" sz="2600" dirty="0" err="1" smtClean="0"/>
              <a:t>SVAN</a:t>
            </a:r>
            <a:r>
              <a:rPr lang="en-US" sz="2600" dirty="0" smtClean="0"/>
              <a:t>-ENGLISH </a:t>
            </a:r>
            <a:r>
              <a:rPr lang="en-US" sz="2600" dirty="0" err="1" smtClean="0"/>
              <a:t>DICTIONAR</a:t>
            </a:r>
            <a:endParaRPr lang="ka-GE" sz="26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600" dirty="0" err="1" smtClean="0">
                <a:hlinkClick r:id="rId2"/>
              </a:rPr>
              <a:t>http://www.ice.ge/liv/liv/lazur.php</a:t>
            </a:r>
            <a:endParaRPr lang="ka-GE" sz="2600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sz="2600" dirty="0" err="1" smtClean="0">
                <a:hlinkClick r:id="rId3"/>
              </a:rPr>
              <a:t>http://www.ice.ge/liv/liv/megr.php</a:t>
            </a:r>
            <a:endParaRPr lang="en-US" sz="2600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ka-GE" sz="2400" i="1" dirty="0" smtClean="0"/>
              <a:t>გისურვებთ წარმატებებს!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145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11</cp:revision>
  <dcterms:created xsi:type="dcterms:W3CDTF">2006-08-16T00:00:00Z</dcterms:created>
  <dcterms:modified xsi:type="dcterms:W3CDTF">2018-06-28T21:10:12Z</dcterms:modified>
</cp:coreProperties>
</file>