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61520" cy="6858000"/>
  <p:notesSz cx="6858000" cy="1216152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21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3429000"/>
            <a:ext cx="0" cy="-1737360"/>
          </a:xfrm>
          <a:prstGeom prst="line">
            <a:avLst/>
          </a:prstGeom>
          <a:noFill/>
          <a:ln w="19050">
            <a:solidFill>
              <a:srgbClr val="1D4E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509760" y="3429000"/>
            <a:ext cx="1554480" cy="-548640"/>
          </a:xfrm>
          <a:prstGeom prst="line">
            <a:avLst/>
          </a:prstGeom>
          <a:noFill/>
          <a:ln w="19050">
            <a:solidFill>
              <a:srgbClr val="1D4ED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9509760" y="3429000"/>
            <a:ext cx="960120" cy="1325880"/>
          </a:xfrm>
          <a:prstGeom prst="line">
            <a:avLst/>
          </a:prstGeom>
          <a:noFill/>
          <a:ln w="19050">
            <a:solidFill>
              <a:srgbClr val="1D4ED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509760" y="3429000"/>
            <a:ext cx="-960120" cy="1325880"/>
          </a:xfrm>
          <a:prstGeom prst="line">
            <a:avLst/>
          </a:prstGeom>
          <a:noFill/>
          <a:ln w="19050">
            <a:solidFill>
              <a:srgbClr val="1D4ED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509760" y="3429000"/>
            <a:ext cx="-1554480" cy="-548640"/>
          </a:xfrm>
          <a:prstGeom prst="line">
            <a:avLst/>
          </a:prstGeom>
          <a:noFill/>
          <a:ln w="19050">
            <a:solidFill>
              <a:srgbClr val="1D4ED8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253728" y="1435608"/>
            <a:ext cx="512064" cy="512064"/>
          </a:xfrm>
          <a:prstGeom prst="ellipse">
            <a:avLst/>
          </a:prstGeom>
          <a:solidFill>
            <a:srgbClr val="1B3556"/>
          </a:solidFill>
          <a:ln w="19050">
            <a:solidFill>
              <a:srgbClr val="3B82F6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808208" y="2624328"/>
            <a:ext cx="512064" cy="512064"/>
          </a:xfrm>
          <a:prstGeom prst="ellipse">
            <a:avLst/>
          </a:prstGeom>
          <a:solidFill>
            <a:srgbClr val="1B3556"/>
          </a:solidFill>
          <a:ln w="19050">
            <a:solidFill>
              <a:srgbClr val="3B82F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213848" y="4498848"/>
            <a:ext cx="512064" cy="512064"/>
          </a:xfrm>
          <a:prstGeom prst="ellipse">
            <a:avLst/>
          </a:prstGeom>
          <a:solidFill>
            <a:srgbClr val="1B3556"/>
          </a:solidFill>
          <a:ln w="19050">
            <a:solidFill>
              <a:srgbClr val="3B82F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293608" y="4498848"/>
            <a:ext cx="512064" cy="512064"/>
          </a:xfrm>
          <a:prstGeom prst="ellipse">
            <a:avLst/>
          </a:prstGeom>
          <a:solidFill>
            <a:srgbClr val="1B3556"/>
          </a:solidFill>
          <a:ln w="19050">
            <a:solidFill>
              <a:srgbClr val="3B82F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699248" y="2624328"/>
            <a:ext cx="512064" cy="512064"/>
          </a:xfrm>
          <a:prstGeom prst="ellipse">
            <a:avLst/>
          </a:prstGeom>
          <a:solidFill>
            <a:srgbClr val="1B3556"/>
          </a:solidFill>
          <a:ln w="19050">
            <a:solidFill>
              <a:srgbClr val="3B82F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052560" y="2971800"/>
            <a:ext cx="914400" cy="914400"/>
          </a:xfrm>
          <a:prstGeom prst="ellipse">
            <a:avLst/>
          </a:prstGeom>
          <a:solidFill>
            <a:srgbClr val="3B82F6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31520" y="21488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SPRING BOOT 4  ·  SPRING CLOUD 2025.1  ·  CHAPTER 13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13232" y="2514600"/>
            <a:ext cx="7498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Microservices</a:t>
            </a:r>
            <a:endParaRPr lang="en-US" sz="52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Architecture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731520" y="4526280"/>
            <a:ext cx="6949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AEC2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Building distributed systems with the Spring Cloud ecosystem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749808" y="5257800"/>
            <a:ext cx="2194560" cy="0"/>
          </a:xfrm>
          <a:prstGeom prst="line">
            <a:avLst/>
          </a:prstGeom>
          <a:noFill/>
          <a:ln w="31750">
            <a:solidFill>
              <a:srgbClr val="3B82F6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13.7  ·  ONE FRONT DOOR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API Gateway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Exposing every service URL to clients is impractical. The gateway gives one entry point and routes each request to the right backend.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868680" y="3520440"/>
            <a:ext cx="1828800" cy="914400"/>
          </a:xfrm>
          <a:prstGeom prst="roundRect">
            <a:avLst>
              <a:gd name="adj" fmla="val 7000"/>
            </a:avLst>
          </a:prstGeom>
          <a:solidFill>
            <a:srgbClr val="DDE8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60120" y="352044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Clients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566160" y="3383280"/>
            <a:ext cx="2103120" cy="1188720"/>
          </a:xfrm>
          <a:prstGeom prst="roundRect">
            <a:avLst>
              <a:gd name="adj" fmla="val 5385"/>
            </a:avLst>
          </a:prstGeom>
          <a:solidFill>
            <a:srgbClr val="3B82F6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657600" y="3493008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API Gateway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0" y="38587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D8EE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port 8080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903720" y="2606040"/>
            <a:ext cx="3657600" cy="914400"/>
          </a:xfrm>
          <a:prstGeom prst="roundRect">
            <a:avLst>
              <a:gd name="adj" fmla="val 7000"/>
            </a:avLst>
          </a:prstGeom>
          <a:solidFill>
            <a:srgbClr val="1B3556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995160" y="2715768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calculator-service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995160" y="308152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D8EE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/math/**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903720" y="4343400"/>
            <a:ext cx="3657600" cy="914400"/>
          </a:xfrm>
          <a:prstGeom prst="roundRect">
            <a:avLst>
              <a:gd name="adj" fmla="val 7000"/>
            </a:avLst>
          </a:prstGeom>
          <a:solidFill>
            <a:srgbClr val="1B3556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995160" y="4453128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math-facade-service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995160" y="4818888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9D8EE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/api/**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697480" y="3977640"/>
            <a:ext cx="868680" cy="0"/>
          </a:xfrm>
          <a:prstGeom prst="line">
            <a:avLst/>
          </a:prstGeom>
          <a:noFill/>
          <a:ln w="2540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17" name="Shape 15"/>
          <p:cNvSpPr/>
          <p:nvPr/>
        </p:nvSpPr>
        <p:spPr>
          <a:xfrm>
            <a:off x="5669280" y="3977640"/>
            <a:ext cx="1234440" cy="-91440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5669280" y="3977640"/>
            <a:ext cx="1234440" cy="822960"/>
          </a:xfrm>
          <a:prstGeom prst="line">
            <a:avLst/>
          </a:prstGeom>
          <a:noFill/>
          <a:ln w="25400">
            <a:solidFill>
              <a:srgbClr val="3B82F6"/>
            </a:solidFill>
            <a:prstDash val="solid"/>
            <a:tailEnd type="triangle"/>
          </a:ln>
        </p:spPr>
      </p:sp>
      <p:sp>
        <p:nvSpPr>
          <p:cNvPr id="19" name="Text 17"/>
          <p:cNvSpPr/>
          <p:nvPr/>
        </p:nvSpPr>
        <p:spPr>
          <a:xfrm>
            <a:off x="640080" y="5852160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D4ED8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lb://</a:t>
            </a:r>
            <a:pPr algn="ctr" indent="0" marL="0">
              <a:buNone/>
            </a:pPr>
            <a:r>
              <a:rPr lang="en-US" sz="13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prefix tells the gateway to discover services via Eureka and load-balance across their instances.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13.9  ·  RESILIENCE4J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Circuit Breakers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881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 a distributed system, failures are routine. A circuit breaker stops calls to a failing service and returns a fallback — preventing one outage from cascading.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640080" y="2286000"/>
            <a:ext cx="3502152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2286000"/>
            <a:ext cx="3502152" cy="6400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286000"/>
            <a:ext cx="3319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spc="100" kern="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CLOSED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914400" y="3108960"/>
            <a:ext cx="2953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Normal operation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914400" y="3520440"/>
            <a:ext cx="295351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Requests pass straight through to the service.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160520" y="3200400"/>
            <a:ext cx="146304" cy="0"/>
          </a:xfrm>
          <a:prstGeom prst="line">
            <a:avLst/>
          </a:prstGeom>
          <a:noFill/>
          <a:ln w="19050">
            <a:solidFill>
              <a:srgbClr val="5E6E80"/>
            </a:solidFill>
            <a:prstDash val="solid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4325112" y="2286000"/>
            <a:ext cx="3502152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325112" y="2286000"/>
            <a:ext cx="3502152" cy="640080"/>
          </a:xfrm>
          <a:prstGeom prst="rect">
            <a:avLst/>
          </a:prstGeom>
          <a:solidFill>
            <a:srgbClr val="C0563E"/>
          </a:solidFill>
          <a:ln/>
        </p:spPr>
      </p:sp>
      <p:sp>
        <p:nvSpPr>
          <p:cNvPr id="13" name="Text 11"/>
          <p:cNvSpPr/>
          <p:nvPr/>
        </p:nvSpPr>
        <p:spPr>
          <a:xfrm>
            <a:off x="4416552" y="2286000"/>
            <a:ext cx="3319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spc="100" kern="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OPEN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4599432" y="3108960"/>
            <a:ext cx="2953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Failing fast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599432" y="3520440"/>
            <a:ext cx="295351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After the failure threshold, calls are rejected instantly and the fallback runs.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845552" y="3200400"/>
            <a:ext cx="146304" cy="0"/>
          </a:xfrm>
          <a:prstGeom prst="line">
            <a:avLst/>
          </a:prstGeom>
          <a:noFill/>
          <a:ln w="19050">
            <a:solidFill>
              <a:srgbClr val="5E6E80"/>
            </a:solidFill>
            <a:prstDash val="solid"/>
            <a:tailEnd type="triangle"/>
          </a:ln>
        </p:spPr>
      </p:sp>
      <p:sp>
        <p:nvSpPr>
          <p:cNvPr id="17" name="Shape 15"/>
          <p:cNvSpPr/>
          <p:nvPr/>
        </p:nvSpPr>
        <p:spPr>
          <a:xfrm>
            <a:off x="8010144" y="2286000"/>
            <a:ext cx="3502152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010144" y="2286000"/>
            <a:ext cx="3502152" cy="640080"/>
          </a:xfrm>
          <a:prstGeom prst="rect">
            <a:avLst/>
          </a:prstGeom>
          <a:solidFill>
            <a:srgbClr val="E8B04B"/>
          </a:solidFill>
          <a:ln/>
        </p:spPr>
      </p:sp>
      <p:sp>
        <p:nvSpPr>
          <p:cNvPr id="19" name="Text 17"/>
          <p:cNvSpPr/>
          <p:nvPr/>
        </p:nvSpPr>
        <p:spPr>
          <a:xfrm>
            <a:off x="8101584" y="2286000"/>
            <a:ext cx="3319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spc="100" kern="0" dirty="0">
                <a:solidFill>
                  <a:srgbClr val="10213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HALF-OPEN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8284464" y="3108960"/>
            <a:ext cx="29535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Testing recovery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284464" y="3520440"/>
            <a:ext cx="295351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few trial requests check whether the service is healthy again.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0080" y="4983480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D4ED8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@CircuitBreaker(name="calc", fallbackMethod="addFallback")</a:t>
            </a:r>
            <a:pPr algn="ctr"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  — opens after 50% of 10 calls fail, waits 10s, then probes.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0080" y="5532120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Resilience4j also offers retry, rate limiter, bulkhead, and time limiter.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021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13.10  ·  PUTTING IT TOGETHER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Complete Architecture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937760" y="1783080"/>
            <a:ext cx="2286000" cy="685800"/>
          </a:xfrm>
          <a:prstGeom prst="roundRect">
            <a:avLst>
              <a:gd name="adj" fmla="val 9333"/>
            </a:avLst>
          </a:prstGeom>
          <a:solidFill>
            <a:srgbClr val="DDE8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10912" y="1783080"/>
            <a:ext cx="213969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Clients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4709160" y="2743200"/>
            <a:ext cx="2743200" cy="731520"/>
          </a:xfrm>
          <a:prstGeom prst="roundRect">
            <a:avLst>
              <a:gd name="adj" fmla="val 8750"/>
            </a:avLst>
          </a:prstGeom>
          <a:solidFill>
            <a:srgbClr val="3B82F6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782312" y="2743200"/>
            <a:ext cx="259689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API Gateway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2194560" y="3977640"/>
            <a:ext cx="2377440" cy="731520"/>
          </a:xfrm>
          <a:prstGeom prst="roundRect">
            <a:avLst>
              <a:gd name="adj" fmla="val 8750"/>
            </a:avLst>
          </a:prstGeom>
          <a:solidFill>
            <a:srgbClr val="1B3556"/>
          </a:solidFill>
          <a:ln w="15240">
            <a:solidFill>
              <a:srgbClr val="3B82F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267712" y="3977640"/>
            <a:ext cx="223113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 Service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892040" y="3977640"/>
            <a:ext cx="2377440" cy="731520"/>
          </a:xfrm>
          <a:prstGeom prst="roundRect">
            <a:avLst>
              <a:gd name="adj" fmla="val 8750"/>
            </a:avLst>
          </a:prstGeom>
          <a:solidFill>
            <a:srgbClr val="1B3556"/>
          </a:solidFill>
          <a:ln w="15240">
            <a:solidFill>
              <a:srgbClr val="3B82F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965192" y="3977640"/>
            <a:ext cx="223113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Order Service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7589520" y="3977640"/>
            <a:ext cx="2377440" cy="731520"/>
          </a:xfrm>
          <a:prstGeom prst="roundRect">
            <a:avLst>
              <a:gd name="adj" fmla="val 8750"/>
            </a:avLst>
          </a:prstGeom>
          <a:solidFill>
            <a:srgbClr val="1B3556"/>
          </a:solidFill>
          <a:ln w="15240">
            <a:solidFill>
              <a:srgbClr val="3B82F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7662672" y="3977640"/>
            <a:ext cx="223113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Product Service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1280160" y="5440680"/>
            <a:ext cx="2468880" cy="731520"/>
          </a:xfrm>
          <a:prstGeom prst="roundRect">
            <a:avLst>
              <a:gd name="adj" fmla="val 8750"/>
            </a:avLst>
          </a:prstGeom>
          <a:solidFill>
            <a:srgbClr val="16335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353312" y="5440680"/>
            <a:ext cx="232257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9DBDF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Eureka Registry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846320" y="5440680"/>
            <a:ext cx="2468880" cy="731520"/>
          </a:xfrm>
          <a:prstGeom prst="roundRect">
            <a:avLst>
              <a:gd name="adj" fmla="val 8750"/>
            </a:avLst>
          </a:prstGeom>
          <a:solidFill>
            <a:srgbClr val="16335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19472" y="5440680"/>
            <a:ext cx="232257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9DBDF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Message Broker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412480" y="5440680"/>
            <a:ext cx="2468880" cy="731520"/>
          </a:xfrm>
          <a:prstGeom prst="roundRect">
            <a:avLst>
              <a:gd name="adj" fmla="val 8750"/>
            </a:avLst>
          </a:prstGeom>
          <a:solidFill>
            <a:srgbClr val="16335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8485632" y="5440680"/>
            <a:ext cx="232257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9DBDF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Config Server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6080760" y="2468880"/>
            <a:ext cx="0" cy="27432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21" name="Shape 19"/>
          <p:cNvSpPr/>
          <p:nvPr/>
        </p:nvSpPr>
        <p:spPr>
          <a:xfrm>
            <a:off x="6080760" y="3474720"/>
            <a:ext cx="-2697480" cy="50292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22" name="Shape 20"/>
          <p:cNvSpPr/>
          <p:nvPr/>
        </p:nvSpPr>
        <p:spPr>
          <a:xfrm>
            <a:off x="6080760" y="3474720"/>
            <a:ext cx="0" cy="50292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23" name="Shape 21"/>
          <p:cNvSpPr/>
          <p:nvPr/>
        </p:nvSpPr>
        <p:spPr>
          <a:xfrm>
            <a:off x="6080760" y="3474720"/>
            <a:ext cx="2697480" cy="50292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24" name="Shape 22"/>
          <p:cNvSpPr/>
          <p:nvPr/>
        </p:nvSpPr>
        <p:spPr>
          <a:xfrm>
            <a:off x="3383280" y="4709160"/>
            <a:ext cx="-548640" cy="73152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25" name="Shape 23"/>
          <p:cNvSpPr/>
          <p:nvPr/>
        </p:nvSpPr>
        <p:spPr>
          <a:xfrm>
            <a:off x="6080760" y="4709160"/>
            <a:ext cx="0" cy="73152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26" name="Shape 24"/>
          <p:cNvSpPr/>
          <p:nvPr/>
        </p:nvSpPr>
        <p:spPr>
          <a:xfrm>
            <a:off x="8778240" y="4709160"/>
            <a:ext cx="868680" cy="73152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27" name="Text 25"/>
          <p:cNvSpPr/>
          <p:nvPr/>
        </p:nvSpPr>
        <p:spPr>
          <a:xfrm>
            <a:off x="640080" y="6355080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9DB2C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client hits the gateway → Eureka discovers the target → services call each other via RestClient or the broker → Resilience4j guards every hop → all config comes from the Config Server.</a:t>
            </a:r>
            <a:endParaRPr lang="en-US" sz="12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021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KEY TAKEAWAYS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731520" y="96012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Remember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749808" y="2029968"/>
            <a:ext cx="512064" cy="512064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2148840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17320" y="1993392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Monolith vs. microservices is a trade-off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417320" y="2395728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EC2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Not good-vs-bad. Start with a monolith; decompose only when the need is real.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749808" y="3108960"/>
            <a:ext cx="512064" cy="512064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" y="3227832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417320" y="3072384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Boundaries follow Domain-Driven Design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1417320" y="347472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EC2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Bounded contexts, single responsibility, data ownership. Use the Strangler Fig to migrate.</a:t>
            </a:r>
            <a:endParaRPr lang="en-US" sz="1350" dirty="0"/>
          </a:p>
        </p:txBody>
      </p:sp>
      <p:sp>
        <p:nvSpPr>
          <p:cNvPr id="12" name="Shape 8"/>
          <p:cNvSpPr/>
          <p:nvPr/>
        </p:nvSpPr>
        <p:spPr>
          <a:xfrm>
            <a:off x="749808" y="4187952"/>
            <a:ext cx="512064" cy="512064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4306824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417320" y="4151376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Communicate sync or async</a:t>
            </a:r>
            <a:endParaRPr lang="en-US" sz="1800" dirty="0"/>
          </a:p>
        </p:txBody>
      </p:sp>
      <p:sp>
        <p:nvSpPr>
          <p:cNvPr id="15" name="Text 10"/>
          <p:cNvSpPr/>
          <p:nvPr/>
        </p:nvSpPr>
        <p:spPr>
          <a:xfrm>
            <a:off x="1417320" y="4553712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EC2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REST when you need the answer now; messaging for background work and resilience.</a:t>
            </a:r>
            <a:endParaRPr lang="en-US" sz="1350" dirty="0"/>
          </a:p>
        </p:txBody>
      </p:sp>
      <p:sp>
        <p:nvSpPr>
          <p:cNvPr id="16" name="Shape 11"/>
          <p:cNvSpPr/>
          <p:nvPr/>
        </p:nvSpPr>
        <p:spPr>
          <a:xfrm>
            <a:off x="749808" y="5266944"/>
            <a:ext cx="512064" cy="512064"/>
          </a:xfrm>
          <a:prstGeom prst="ellipse">
            <a:avLst/>
          </a:prstGeom>
          <a:solidFill>
            <a:srgbClr val="3B82F6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" y="5385816"/>
            <a:ext cx="274320" cy="27432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417320" y="5230368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Spring Cloud supplies the plumbing</a:t>
            </a:r>
            <a:endParaRPr lang="en-US" sz="1800" dirty="0"/>
          </a:p>
        </p:txBody>
      </p:sp>
      <p:sp>
        <p:nvSpPr>
          <p:cNvPr id="19" name="Text 13"/>
          <p:cNvSpPr/>
          <p:nvPr/>
        </p:nvSpPr>
        <p:spPr>
          <a:xfrm>
            <a:off x="1417320" y="5632704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EC2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Eureka discovery, Gateway, Config, and Resilience4j — all on Spring Cloud 2025.1.</a:t>
            </a:r>
            <a:endParaRPr lang="en-US" sz="1350" dirty="0"/>
          </a:p>
        </p:txBody>
      </p:sp>
      <p:sp>
        <p:nvSpPr>
          <p:cNvPr id="20" name="Shape 14"/>
          <p:cNvSpPr/>
          <p:nvPr/>
        </p:nvSpPr>
        <p:spPr>
          <a:xfrm>
            <a:off x="777240" y="6446520"/>
            <a:ext cx="10607040" cy="0"/>
          </a:xfrm>
          <a:prstGeom prst="line">
            <a:avLst/>
          </a:prstGeom>
          <a:noFill/>
          <a:ln w="19050">
            <a:solidFill>
              <a:srgbClr val="1D4ED8"/>
            </a:solidFill>
            <a:prstDash val="solid"/>
          </a:ln>
        </p:spPr>
      </p:sp>
      <p:sp>
        <p:nvSpPr>
          <p:cNvPr id="21" name="Text 15"/>
          <p:cNvSpPr/>
          <p:nvPr/>
        </p:nvSpPr>
        <p:spPr>
          <a:xfrm>
            <a:off x="731520" y="649224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3879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Chapter 13 · Microservices Architecture · Spring Boot 4 / Spring Cloud 2025.1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13.1  ·  THE MOTIVATION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From Monolith to Distributed Systems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5212080" cy="416052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783080"/>
            <a:ext cx="73152" cy="41605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960120" y="2103120"/>
            <a:ext cx="868680" cy="868680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5977" y="2328977"/>
            <a:ext cx="416966" cy="41696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057400" y="221284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Monolith</a:t>
            </a:r>
            <a:endParaRPr lang="en-US" sz="1900" dirty="0"/>
          </a:p>
        </p:txBody>
      </p:sp>
      <p:sp>
        <p:nvSpPr>
          <p:cNvPr id="9" name="Text 6"/>
          <p:cNvSpPr/>
          <p:nvPr/>
        </p:nvSpPr>
        <p:spPr>
          <a:xfrm>
            <a:off x="2057400" y="26060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deployable unit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005840" y="3200400"/>
            <a:ext cx="44805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UI, business logic, and data access in a single process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Simple to develop, test, and deploy</a:t>
            </a:r>
            <a:endParaRPr lang="en-US" sz="1450" dirty="0"/>
          </a:p>
          <a:p>
            <a:pPr marL="342900" indent="-342900"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right choice for most applications</a:t>
            </a:r>
            <a:endParaRPr lang="en-US" sz="1450" dirty="0"/>
          </a:p>
        </p:txBody>
      </p:sp>
      <p:sp>
        <p:nvSpPr>
          <p:cNvPr id="11" name="Shape 8"/>
          <p:cNvSpPr/>
          <p:nvPr/>
        </p:nvSpPr>
        <p:spPr>
          <a:xfrm>
            <a:off x="6309360" y="1783080"/>
            <a:ext cx="521208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309360" y="1783080"/>
            <a:ext cx="73152" cy="4160520"/>
          </a:xfrm>
          <a:prstGeom prst="rect">
            <a:avLst/>
          </a:prstGeom>
          <a:solidFill>
            <a:srgbClr val="E8B04B"/>
          </a:solidFill>
          <a:ln/>
        </p:spPr>
      </p:sp>
      <p:sp>
        <p:nvSpPr>
          <p:cNvPr id="13" name="Shape 10"/>
          <p:cNvSpPr/>
          <p:nvPr/>
        </p:nvSpPr>
        <p:spPr>
          <a:xfrm>
            <a:off x="6629400" y="2103120"/>
            <a:ext cx="868680" cy="868680"/>
          </a:xfrm>
          <a:prstGeom prst="ellipse">
            <a:avLst/>
          </a:prstGeom>
          <a:solidFill>
            <a:srgbClr val="1B3556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5257" y="2328977"/>
            <a:ext cx="416966" cy="416966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7726680" y="221284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Where It Strains</a:t>
            </a:r>
            <a:endParaRPr lang="en-US" sz="1900" dirty="0"/>
          </a:p>
        </p:txBody>
      </p:sp>
      <p:sp>
        <p:nvSpPr>
          <p:cNvPr id="16" name="Text 12"/>
          <p:cNvSpPr/>
          <p:nvPr/>
        </p:nvSpPr>
        <p:spPr>
          <a:xfrm>
            <a:off x="7726680" y="26060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As the codebase grows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6675120" y="3200400"/>
            <a:ext cx="44805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small change forces a full redeploy</a:t>
            </a:r>
            <a:endParaRPr lang="en-US" sz="14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Scaling one feature means scaling everything</a:t>
            </a:r>
            <a:endParaRPr lang="en-US" sz="1450" dirty="0"/>
          </a:p>
          <a:p>
            <a:pPr marL="342900" indent="-342900"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single failure can bring down the whole app</a:t>
            </a:r>
            <a:endParaRPr lang="en-US" sz="1450" dirty="0"/>
          </a:p>
        </p:txBody>
      </p:sp>
      <p:sp>
        <p:nvSpPr>
          <p:cNvPr id="18" name="Text 14"/>
          <p:cNvSpPr/>
          <p:nvPr/>
        </p:nvSpPr>
        <p:spPr>
          <a:xfrm>
            <a:off x="640080" y="6144768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Microservices decompose an application into small, independent services — each runs in its own process, owns its data, and communicates over the network.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13.2  ·  TWO ARCHITECTURES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Monolith vs. Microservices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163824" y="1783080"/>
            <a:ext cx="4206240" cy="502920"/>
          </a:xfrm>
          <a:prstGeom prst="rect">
            <a:avLst/>
          </a:prstGeom>
          <a:solidFill>
            <a:srgbClr val="1B3556"/>
          </a:solidFill>
          <a:ln/>
        </p:spPr>
      </p:sp>
      <p:sp>
        <p:nvSpPr>
          <p:cNvPr id="5" name="Text 3"/>
          <p:cNvSpPr/>
          <p:nvPr/>
        </p:nvSpPr>
        <p:spPr>
          <a:xfrm>
            <a:off x="3163824" y="178308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100" kern="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MONOLITH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7424928" y="1783080"/>
            <a:ext cx="4206240" cy="502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7" name="Text 5"/>
          <p:cNvSpPr/>
          <p:nvPr/>
        </p:nvSpPr>
        <p:spPr>
          <a:xfrm>
            <a:off x="7424928" y="1783080"/>
            <a:ext cx="4206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100" kern="0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MICROSERVICES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Deployment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163824" y="2340864"/>
            <a:ext cx="4206240" cy="658368"/>
          </a:xfrm>
          <a:prstGeom prst="rect">
            <a:avLst/>
          </a:prstGeom>
          <a:solidFill>
            <a:srgbClr val="EEF4FC"/>
          </a:solidFill>
          <a:ln/>
        </p:spPr>
      </p:sp>
      <p:sp>
        <p:nvSpPr>
          <p:cNvPr id="10" name="Text 8"/>
          <p:cNvSpPr/>
          <p:nvPr/>
        </p:nvSpPr>
        <p:spPr>
          <a:xfrm>
            <a:off x="3346704" y="2340864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Deploy the whole app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424928" y="2340864"/>
            <a:ext cx="4206240" cy="658368"/>
          </a:xfrm>
          <a:prstGeom prst="rect">
            <a:avLst/>
          </a:prstGeom>
          <a:solidFill>
            <a:srgbClr val="DDE8F7"/>
          </a:solidFill>
          <a:ln/>
        </p:spPr>
      </p:sp>
      <p:sp>
        <p:nvSpPr>
          <p:cNvPr id="12" name="Text 10"/>
          <p:cNvSpPr/>
          <p:nvPr/>
        </p:nvSpPr>
        <p:spPr>
          <a:xfrm>
            <a:off x="7607808" y="2340864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Each service deployed alone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305409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Scaling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163824" y="3054096"/>
            <a:ext cx="4206240" cy="658368"/>
          </a:xfrm>
          <a:prstGeom prst="rect">
            <a:avLst/>
          </a:prstGeom>
          <a:solidFill>
            <a:srgbClr val="EEF4FC"/>
          </a:solidFill>
          <a:ln/>
        </p:spPr>
      </p:sp>
      <p:sp>
        <p:nvSpPr>
          <p:cNvPr id="15" name="Text 13"/>
          <p:cNvSpPr/>
          <p:nvPr/>
        </p:nvSpPr>
        <p:spPr>
          <a:xfrm>
            <a:off x="3346704" y="3054096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Scale everything together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7424928" y="3054096"/>
            <a:ext cx="4206240" cy="658368"/>
          </a:xfrm>
          <a:prstGeom prst="rect">
            <a:avLst/>
          </a:prstGeom>
          <a:solidFill>
            <a:srgbClr val="DDE8F7"/>
          </a:solidFill>
          <a:ln/>
        </p:spPr>
      </p:sp>
      <p:sp>
        <p:nvSpPr>
          <p:cNvPr id="17" name="Text 15"/>
          <p:cNvSpPr/>
          <p:nvPr/>
        </p:nvSpPr>
        <p:spPr>
          <a:xfrm>
            <a:off x="7607808" y="3054096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Scale individual services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" y="3767328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3163824" y="3767328"/>
            <a:ext cx="4206240" cy="658368"/>
          </a:xfrm>
          <a:prstGeom prst="rect">
            <a:avLst/>
          </a:prstGeom>
          <a:solidFill>
            <a:srgbClr val="EEF4FC"/>
          </a:solidFill>
          <a:ln/>
        </p:spPr>
      </p:sp>
      <p:sp>
        <p:nvSpPr>
          <p:cNvPr id="20" name="Text 18"/>
          <p:cNvSpPr/>
          <p:nvPr/>
        </p:nvSpPr>
        <p:spPr>
          <a:xfrm>
            <a:off x="3346704" y="3767328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Shared database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7424928" y="3767328"/>
            <a:ext cx="4206240" cy="658368"/>
          </a:xfrm>
          <a:prstGeom prst="rect">
            <a:avLst/>
          </a:prstGeom>
          <a:solidFill>
            <a:srgbClr val="DDE8F7"/>
          </a:solidFill>
          <a:ln/>
        </p:spPr>
      </p:sp>
      <p:sp>
        <p:nvSpPr>
          <p:cNvPr id="22" name="Text 20"/>
          <p:cNvSpPr/>
          <p:nvPr/>
        </p:nvSpPr>
        <p:spPr>
          <a:xfrm>
            <a:off x="7607808" y="3767328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Each service owns its data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0080" y="44805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Communication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3163824" y="4480560"/>
            <a:ext cx="4206240" cy="658368"/>
          </a:xfrm>
          <a:prstGeom prst="rect">
            <a:avLst/>
          </a:prstGeom>
          <a:solidFill>
            <a:srgbClr val="EEF4FC"/>
          </a:solidFill>
          <a:ln/>
        </p:spPr>
      </p:sp>
      <p:sp>
        <p:nvSpPr>
          <p:cNvPr id="25" name="Text 23"/>
          <p:cNvSpPr/>
          <p:nvPr/>
        </p:nvSpPr>
        <p:spPr>
          <a:xfrm>
            <a:off x="3346704" y="448056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In-process method calls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7424928" y="4480560"/>
            <a:ext cx="4206240" cy="658368"/>
          </a:xfrm>
          <a:prstGeom prst="rect">
            <a:avLst/>
          </a:prstGeom>
          <a:solidFill>
            <a:srgbClr val="DDE8F7"/>
          </a:solidFill>
          <a:ln/>
        </p:spPr>
      </p:sp>
      <p:sp>
        <p:nvSpPr>
          <p:cNvPr id="27" name="Text 25"/>
          <p:cNvSpPr/>
          <p:nvPr/>
        </p:nvSpPr>
        <p:spPr>
          <a:xfrm>
            <a:off x="7607808" y="448056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Network calls (HTTP / messaging)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0080" y="519379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Failure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3163824" y="5193792"/>
            <a:ext cx="4206240" cy="658368"/>
          </a:xfrm>
          <a:prstGeom prst="rect">
            <a:avLst/>
          </a:prstGeom>
          <a:solidFill>
            <a:srgbClr val="EEF4FC"/>
          </a:solidFill>
          <a:ln/>
        </p:spPr>
      </p:sp>
      <p:sp>
        <p:nvSpPr>
          <p:cNvPr id="30" name="Text 28"/>
          <p:cNvSpPr/>
          <p:nvPr/>
        </p:nvSpPr>
        <p:spPr>
          <a:xfrm>
            <a:off x="3346704" y="5193792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bug can break it all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7424928" y="5193792"/>
            <a:ext cx="4206240" cy="658368"/>
          </a:xfrm>
          <a:prstGeom prst="rect">
            <a:avLst/>
          </a:prstGeom>
          <a:solidFill>
            <a:srgbClr val="DDE8F7"/>
          </a:solidFill>
          <a:ln/>
        </p:spPr>
      </p:sp>
      <p:sp>
        <p:nvSpPr>
          <p:cNvPr id="32" name="Text 30"/>
          <p:cNvSpPr/>
          <p:nvPr/>
        </p:nvSpPr>
        <p:spPr>
          <a:xfrm>
            <a:off x="7607808" y="5193792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Failures contained per service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40080" y="590702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5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Complexity</a:t>
            </a:r>
            <a:endParaRPr lang="en-US" sz="1350" dirty="0"/>
          </a:p>
        </p:txBody>
      </p:sp>
      <p:sp>
        <p:nvSpPr>
          <p:cNvPr id="34" name="Shape 32"/>
          <p:cNvSpPr/>
          <p:nvPr/>
        </p:nvSpPr>
        <p:spPr>
          <a:xfrm>
            <a:off x="3163824" y="5907024"/>
            <a:ext cx="4206240" cy="658368"/>
          </a:xfrm>
          <a:prstGeom prst="rect">
            <a:avLst/>
          </a:prstGeom>
          <a:solidFill>
            <a:srgbClr val="EEF4FC"/>
          </a:solidFill>
          <a:ln/>
        </p:spPr>
      </p:sp>
      <p:sp>
        <p:nvSpPr>
          <p:cNvPr id="35" name="Text 33"/>
          <p:cNvSpPr/>
          <p:nvPr/>
        </p:nvSpPr>
        <p:spPr>
          <a:xfrm>
            <a:off x="3346704" y="5907024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Simple to start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7424928" y="5907024"/>
            <a:ext cx="4206240" cy="658368"/>
          </a:xfrm>
          <a:prstGeom prst="rect">
            <a:avLst/>
          </a:prstGeom>
          <a:solidFill>
            <a:srgbClr val="DDE8F7"/>
          </a:solidFill>
          <a:ln/>
        </p:spPr>
      </p:sp>
      <p:sp>
        <p:nvSpPr>
          <p:cNvPr id="37" name="Text 35"/>
          <p:cNvSpPr/>
          <p:nvPr/>
        </p:nvSpPr>
        <p:spPr>
          <a:xfrm>
            <a:off x="7607808" y="5907024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Operational cost from day one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13.2  ·  MAKING THE CHOICE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When to Use Which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5349240" cy="278892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783080"/>
            <a:ext cx="73152" cy="278892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011680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Start with a Monolith when…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60120" y="2514600"/>
            <a:ext cx="47548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team is small (1–5 developers)</a:t>
            </a:r>
            <a:endParaRPr lang="en-US" sz="14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Requirements are still evolving</a:t>
            </a:r>
            <a:endParaRPr lang="en-US" sz="14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domain isn't well understood yet</a:t>
            </a:r>
            <a:endParaRPr lang="en-US" sz="1450" dirty="0"/>
          </a:p>
          <a:p>
            <a:pPr marL="342900" indent="-342900"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You need to ship quickly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6172200" y="1783080"/>
            <a:ext cx="5349240" cy="2788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172200" y="1783080"/>
            <a:ext cx="73152" cy="27889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0" name="Text 8"/>
          <p:cNvSpPr/>
          <p:nvPr/>
        </p:nvSpPr>
        <p:spPr>
          <a:xfrm>
            <a:off x="6446520" y="2011680"/>
            <a:ext cx="4846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Consider Microservices when…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92240" y="2514600"/>
            <a:ext cx="47548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team is large enough that independent deploys matter</a:t>
            </a:r>
            <a:endParaRPr lang="en-US" sz="14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Components have very different scaling needs</a:t>
            </a:r>
            <a:endParaRPr lang="en-US" sz="1450" dirty="0"/>
          </a:p>
          <a:p>
            <a:pPr marL="342900" indent="-342900">
              <a:buSzPct val="100000"/>
              <a:buChar char="•"/>
            </a:pPr>
            <a:r>
              <a:rPr lang="en-US" sz="14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domain is well understood and cleanly divisible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640080" y="4892040"/>
            <a:ext cx="10881360" cy="1280160"/>
          </a:xfrm>
          <a:prstGeom prst="rect">
            <a:avLst/>
          </a:prstGeom>
          <a:solidFill>
            <a:srgbClr val="102136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005840" y="5166360"/>
            <a:ext cx="731520" cy="731520"/>
          </a:xfrm>
          <a:prstGeom prst="ellipse">
            <a:avLst/>
          </a:prstGeom>
          <a:solidFill>
            <a:srgbClr val="1B3556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1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6035" y="5356555"/>
            <a:ext cx="351130" cy="351130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1965960" y="5029200"/>
            <a:ext cx="9235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 not start with microservices.  </a:t>
            </a:r>
            <a:pPr indent="0" marL="0">
              <a:buNone/>
            </a:pPr>
            <a:r>
              <a:rPr lang="en-US" sz="1400" dirty="0">
                <a:solidFill>
                  <a:srgbClr val="E4ECF7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Begin with a well-structured monolith. Decompose only when its pain exceeds the pain of distributed systems — premature decomposition is one of the most expensive mistakes a team can make.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13.3  ·  FINDING BOUNDARIES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Decomposing a Monolith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Domain-Driven Design provides three guiding principles for cutting a system into services: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640080" y="2103120"/>
            <a:ext cx="3502152" cy="242316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60120" y="2423160"/>
            <a:ext cx="822960" cy="822960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4090" y="2637130"/>
            <a:ext cx="395021" cy="395021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3337560"/>
            <a:ext cx="2953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Bounded Context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914400" y="3794760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Each service is a self-contained area of the domain with clear boundaries.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4325112" y="2103120"/>
            <a:ext cx="3502152" cy="242316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45152" y="2423160"/>
            <a:ext cx="822960" cy="822960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9122" y="2637130"/>
            <a:ext cx="395021" cy="395021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99432" y="3337560"/>
            <a:ext cx="2953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Single Responsibility</a:t>
            </a:r>
            <a:endParaRPr lang="en-US" sz="1700" dirty="0"/>
          </a:p>
        </p:txBody>
      </p:sp>
      <p:sp>
        <p:nvSpPr>
          <p:cNvPr id="14" name="Text 10"/>
          <p:cNvSpPr/>
          <p:nvPr/>
        </p:nvSpPr>
        <p:spPr>
          <a:xfrm>
            <a:off x="4599432" y="3794760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Each service does one thing, and does it well.</a:t>
            </a:r>
            <a:endParaRPr lang="en-US" sz="1350" dirty="0"/>
          </a:p>
        </p:txBody>
      </p:sp>
      <p:sp>
        <p:nvSpPr>
          <p:cNvPr id="15" name="Shape 11"/>
          <p:cNvSpPr/>
          <p:nvPr/>
        </p:nvSpPr>
        <p:spPr>
          <a:xfrm>
            <a:off x="8010144" y="2103120"/>
            <a:ext cx="3502152" cy="242316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330184" y="2423160"/>
            <a:ext cx="822960" cy="822960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4154" y="2637130"/>
            <a:ext cx="395021" cy="395021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284464" y="3337560"/>
            <a:ext cx="2953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Data Ownership</a:t>
            </a:r>
            <a:endParaRPr lang="en-US" sz="1700" dirty="0"/>
          </a:p>
        </p:txBody>
      </p:sp>
      <p:sp>
        <p:nvSpPr>
          <p:cNvPr id="19" name="Text 14"/>
          <p:cNvSpPr/>
          <p:nvPr/>
        </p:nvSpPr>
        <p:spPr>
          <a:xfrm>
            <a:off x="8284464" y="3794760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Each service owns its own data. No shared databases.</a:t>
            </a:r>
            <a:endParaRPr lang="en-US" sz="1350" dirty="0"/>
          </a:p>
        </p:txBody>
      </p:sp>
      <p:sp>
        <p:nvSpPr>
          <p:cNvPr id="20" name="Shape 15"/>
          <p:cNvSpPr/>
          <p:nvPr/>
        </p:nvSpPr>
        <p:spPr>
          <a:xfrm>
            <a:off x="640080" y="4892040"/>
            <a:ext cx="10881360" cy="1280160"/>
          </a:xfrm>
          <a:prstGeom prst="rect">
            <a:avLst/>
          </a:prstGeom>
          <a:solidFill>
            <a:srgbClr val="DDE8F7"/>
          </a:solidFill>
          <a:ln/>
        </p:spPr>
      </p:sp>
      <p:sp>
        <p:nvSpPr>
          <p:cNvPr id="21" name="Shape 16"/>
          <p:cNvSpPr/>
          <p:nvPr/>
        </p:nvSpPr>
        <p:spPr>
          <a:xfrm>
            <a:off x="640080" y="4892040"/>
            <a:ext cx="91440" cy="1280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22" name="Text 17"/>
          <p:cNvSpPr/>
          <p:nvPr/>
        </p:nvSpPr>
        <p:spPr>
          <a:xfrm>
            <a:off x="960120" y="5074920"/>
            <a:ext cx="10241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Strangler Fig Pattern</a:t>
            </a:r>
            <a:endParaRPr lang="en-US" sz="1600" dirty="0"/>
          </a:p>
        </p:txBody>
      </p:sp>
      <p:sp>
        <p:nvSpPr>
          <p:cNvPr id="23" name="Text 18"/>
          <p:cNvSpPr/>
          <p:nvPr/>
        </p:nvSpPr>
        <p:spPr>
          <a:xfrm>
            <a:off x="960120" y="5440680"/>
            <a:ext cx="10241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Decompose gradually: extract one module at a time, replace internal calls with REST or messaging, give it its own database — and keep the system running throughout the transition.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13.4  ·  TALKING OVER THE NETWORK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Inter-Service Communication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5349240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783080"/>
            <a:ext cx="73152" cy="37033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6" name="Shape 4"/>
          <p:cNvSpPr/>
          <p:nvPr/>
        </p:nvSpPr>
        <p:spPr>
          <a:xfrm>
            <a:off x="960120" y="2103120"/>
            <a:ext cx="777240" cy="777240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62202" y="2305202"/>
            <a:ext cx="373075" cy="37307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920240" y="21945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Synchronous — REST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920240" y="257860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Caller waits for the response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914400" y="3017520"/>
            <a:ext cx="4800600" cy="1234440"/>
          </a:xfrm>
          <a:prstGeom prst="rect">
            <a:avLst/>
          </a:prstGeom>
          <a:solidFill>
            <a:srgbClr val="2B2B2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914400" y="3017520"/>
            <a:ext cx="457200" cy="1234440"/>
          </a:xfrm>
          <a:prstGeom prst="rect">
            <a:avLst/>
          </a:prstGeom>
          <a:solidFill>
            <a:srgbClr val="313335"/>
          </a:solidFill>
          <a:ln/>
        </p:spPr>
      </p:sp>
      <p:sp>
        <p:nvSpPr>
          <p:cNvPr id="12" name="Text 9"/>
          <p:cNvSpPr/>
          <p:nvPr/>
        </p:nvSpPr>
        <p:spPr>
          <a:xfrm>
            <a:off x="932688" y="3182112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1</a:t>
            </a:r>
            <a:endParaRPr lang="en-US" sz="1250" dirty="0"/>
          </a:p>
        </p:txBody>
      </p:sp>
      <p:sp>
        <p:nvSpPr>
          <p:cNvPr id="13" name="Text 10"/>
          <p:cNvSpPr/>
          <p:nvPr/>
        </p:nvSpPr>
        <p:spPr>
          <a:xfrm>
            <a:off x="1481328" y="3182112"/>
            <a:ext cx="409651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restClient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.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get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()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932688" y="3396996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2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1481328" y="3396996"/>
            <a:ext cx="409651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.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uri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</a:t>
            </a:r>
            <a:pPr indent="0" marL="0">
              <a:buNone/>
            </a:pPr>
            <a:r>
              <a:rPr lang="en-US" sz="1250" dirty="0">
                <a:solidFill>
                  <a:srgbClr val="6A8759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"/api/products/{id}"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, id)</a:t>
            </a:r>
            <a:endParaRPr lang="en-US" sz="1250" dirty="0"/>
          </a:p>
        </p:txBody>
      </p:sp>
      <p:sp>
        <p:nvSpPr>
          <p:cNvPr id="16" name="Text 13"/>
          <p:cNvSpPr/>
          <p:nvPr/>
        </p:nvSpPr>
        <p:spPr>
          <a:xfrm>
            <a:off x="932688" y="3611880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3</a:t>
            </a:r>
            <a:endParaRPr lang="en-US" sz="1250" dirty="0"/>
          </a:p>
        </p:txBody>
      </p:sp>
      <p:sp>
        <p:nvSpPr>
          <p:cNvPr id="17" name="Text 14"/>
          <p:cNvSpPr/>
          <p:nvPr/>
        </p:nvSpPr>
        <p:spPr>
          <a:xfrm>
            <a:off x="1481328" y="3611880"/>
            <a:ext cx="409651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.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retrieve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().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body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(ProductDTO.</a:t>
            </a:r>
            <a:pPr indent="0" marL="0">
              <a:buNone/>
            </a:pPr>
            <a:r>
              <a:rPr lang="en-US" sz="1250" dirty="0">
                <a:solidFill>
                  <a:srgbClr val="CC7832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class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);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914400" y="4480560"/>
            <a:ext cx="4800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+ </a:t>
            </a:r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Easy to understand and debug    </a:t>
            </a:r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C0563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−  </a:t>
            </a:r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Tight coupling: if the callee is down, the caller fails too</a:t>
            </a:r>
            <a:endParaRPr lang="en-US" sz="1250" dirty="0"/>
          </a:p>
        </p:txBody>
      </p:sp>
      <p:sp>
        <p:nvSpPr>
          <p:cNvPr id="19" name="Shape 16"/>
          <p:cNvSpPr/>
          <p:nvPr/>
        </p:nvSpPr>
        <p:spPr>
          <a:xfrm>
            <a:off x="6172200" y="1783080"/>
            <a:ext cx="5349240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6172200" y="1783080"/>
            <a:ext cx="73152" cy="3703320"/>
          </a:xfrm>
          <a:prstGeom prst="rect">
            <a:avLst/>
          </a:prstGeom>
          <a:solidFill>
            <a:srgbClr val="1D4ED8"/>
          </a:solidFill>
          <a:ln/>
        </p:spPr>
      </p:sp>
      <p:sp>
        <p:nvSpPr>
          <p:cNvPr id="21" name="Shape 18"/>
          <p:cNvSpPr/>
          <p:nvPr/>
        </p:nvSpPr>
        <p:spPr>
          <a:xfrm>
            <a:off x="6492240" y="2103120"/>
            <a:ext cx="777240" cy="777240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4322" y="2305202"/>
            <a:ext cx="373075" cy="373075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7452360" y="21945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Asynchronous — Messaging</a:t>
            </a:r>
            <a:endParaRPr lang="en-US" sz="1800" dirty="0"/>
          </a:p>
        </p:txBody>
      </p:sp>
      <p:sp>
        <p:nvSpPr>
          <p:cNvPr id="24" name="Text 20"/>
          <p:cNvSpPr/>
          <p:nvPr/>
        </p:nvSpPr>
        <p:spPr>
          <a:xfrm>
            <a:off x="7452360" y="257860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Producer sends and moves on</a:t>
            </a:r>
            <a:endParaRPr lang="en-US" sz="1250" dirty="0"/>
          </a:p>
        </p:txBody>
      </p:sp>
      <p:sp>
        <p:nvSpPr>
          <p:cNvPr id="25" name="Shape 21"/>
          <p:cNvSpPr/>
          <p:nvPr/>
        </p:nvSpPr>
        <p:spPr>
          <a:xfrm>
            <a:off x="6446520" y="3017520"/>
            <a:ext cx="4800600" cy="1234440"/>
          </a:xfrm>
          <a:prstGeom prst="rect">
            <a:avLst/>
          </a:prstGeom>
          <a:solidFill>
            <a:srgbClr val="2B2B2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2"/>
          <p:cNvSpPr/>
          <p:nvPr/>
        </p:nvSpPr>
        <p:spPr>
          <a:xfrm>
            <a:off x="6446520" y="3017520"/>
            <a:ext cx="457200" cy="1234440"/>
          </a:xfrm>
          <a:prstGeom prst="rect">
            <a:avLst/>
          </a:prstGeom>
          <a:solidFill>
            <a:srgbClr val="313335"/>
          </a:solidFill>
          <a:ln/>
        </p:spPr>
      </p:sp>
      <p:sp>
        <p:nvSpPr>
          <p:cNvPr id="27" name="Text 23"/>
          <p:cNvSpPr/>
          <p:nvPr/>
        </p:nvSpPr>
        <p:spPr>
          <a:xfrm>
            <a:off x="6464808" y="3182112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1</a:t>
            </a:r>
            <a:endParaRPr lang="en-US" sz="1250" dirty="0"/>
          </a:p>
        </p:txBody>
      </p:sp>
      <p:sp>
        <p:nvSpPr>
          <p:cNvPr id="28" name="Text 24"/>
          <p:cNvSpPr/>
          <p:nvPr/>
        </p:nvSpPr>
        <p:spPr>
          <a:xfrm>
            <a:off x="7013448" y="3182112"/>
            <a:ext cx="409651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jmsTemplate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.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convertAndSend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</a:t>
            </a:r>
            <a:endParaRPr lang="en-US" sz="1250" dirty="0"/>
          </a:p>
        </p:txBody>
      </p:sp>
      <p:sp>
        <p:nvSpPr>
          <p:cNvPr id="29" name="Text 25"/>
          <p:cNvSpPr/>
          <p:nvPr/>
        </p:nvSpPr>
        <p:spPr>
          <a:xfrm>
            <a:off x="6464808" y="3396996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2</a:t>
            </a:r>
            <a:endParaRPr lang="en-US" sz="1250" dirty="0"/>
          </a:p>
        </p:txBody>
      </p:sp>
      <p:sp>
        <p:nvSpPr>
          <p:cNvPr id="30" name="Text 26"/>
          <p:cNvSpPr/>
          <p:nvPr/>
        </p:nvSpPr>
        <p:spPr>
          <a:xfrm>
            <a:off x="7013448" y="3396996"/>
            <a:ext cx="409651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</a:t>
            </a:r>
            <a:pPr indent="0" marL="0">
              <a:buNone/>
            </a:pPr>
            <a:r>
              <a:rPr lang="en-US" sz="1250" dirty="0">
                <a:solidFill>
                  <a:srgbClr val="6A8759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"order-events"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,</a:t>
            </a:r>
            <a:endParaRPr lang="en-US" sz="1250" dirty="0"/>
          </a:p>
        </p:txBody>
      </p:sp>
      <p:sp>
        <p:nvSpPr>
          <p:cNvPr id="31" name="Text 27"/>
          <p:cNvSpPr/>
          <p:nvPr/>
        </p:nvSpPr>
        <p:spPr>
          <a:xfrm>
            <a:off x="6464808" y="3611880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3</a:t>
            </a:r>
            <a:endParaRPr lang="en-US" sz="1250" dirty="0"/>
          </a:p>
        </p:txBody>
      </p:sp>
      <p:sp>
        <p:nvSpPr>
          <p:cNvPr id="32" name="Text 28"/>
          <p:cNvSpPr/>
          <p:nvPr/>
        </p:nvSpPr>
        <p:spPr>
          <a:xfrm>
            <a:off x="7013448" y="3611880"/>
            <a:ext cx="409651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</a:t>
            </a:r>
            <a:pPr indent="0" marL="0">
              <a:buNone/>
            </a:pPr>
            <a:r>
              <a:rPr lang="en-US" sz="1250" dirty="0">
                <a:solidFill>
                  <a:srgbClr val="CC7832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new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OrderCreatedEvent(id, userId));</a:t>
            </a:r>
            <a:endParaRPr lang="en-US" sz="1250" dirty="0"/>
          </a:p>
        </p:txBody>
      </p:sp>
      <p:sp>
        <p:nvSpPr>
          <p:cNvPr id="33" name="Text 29"/>
          <p:cNvSpPr/>
          <p:nvPr/>
        </p:nvSpPr>
        <p:spPr>
          <a:xfrm>
            <a:off x="6446520" y="4480560"/>
            <a:ext cx="4800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+ </a:t>
            </a:r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Loose coupling, resilient, scalable    </a:t>
            </a:r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C0563E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−  </a:t>
            </a:r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More complexity and eventual consistency</a:t>
            </a:r>
            <a:endParaRPr lang="en-US" sz="1250" dirty="0"/>
          </a:p>
        </p:txBody>
      </p:sp>
      <p:sp>
        <p:nvSpPr>
          <p:cNvPr id="34" name="Text 30"/>
          <p:cNvSpPr/>
          <p:nvPr/>
        </p:nvSpPr>
        <p:spPr>
          <a:xfrm>
            <a:off x="640080" y="5760720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Need data right now? Use REST. Triggering background work or notifying many services? Use messaging. Most real systems use both.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13.5  ·  THE TOOLKIT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Spring Cloud Ecosystem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36192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Spring Cloud 2025.1 </a:t>
            </a:r>
            <a:pPr indent="0" marL="0">
              <a:buNone/>
            </a:pPr>
            <a:r>
              <a:rPr lang="en-US" sz="145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(“Oakwood”) is the release compatible with Spring Boot 4 and Spring Framework 7.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3502152" cy="182880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2350008"/>
            <a:ext cx="713232" cy="713232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9840" y="2535448"/>
            <a:ext cx="342351" cy="342351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37360" y="2404872"/>
            <a:ext cx="22219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Eureka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914400" y="3154680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Services register and discover each other by name.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325112" y="2057400"/>
            <a:ext cx="3502152" cy="182880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99432" y="2350008"/>
            <a:ext cx="713232" cy="713232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4872" y="2535448"/>
            <a:ext cx="342351" cy="342351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22392" y="2404872"/>
            <a:ext cx="22219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Spring Cloud Gateway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599432" y="3154680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single entry point that routes requests to services.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8010144" y="2057400"/>
            <a:ext cx="3502152" cy="182880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8284464" y="2350008"/>
            <a:ext cx="713232" cy="713232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9904" y="2535448"/>
            <a:ext cx="342351" cy="342351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9107424" y="2404872"/>
            <a:ext cx="22219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Spring Cloud Config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8284464" y="3154680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Centralized configuration, stored in Git.</a:t>
            </a:r>
            <a:endParaRPr lang="en-US" sz="1300" dirty="0"/>
          </a:p>
        </p:txBody>
      </p:sp>
      <p:sp>
        <p:nvSpPr>
          <p:cNvPr id="20" name="Shape 15"/>
          <p:cNvSpPr/>
          <p:nvPr/>
        </p:nvSpPr>
        <p:spPr>
          <a:xfrm>
            <a:off x="2482596" y="4114800"/>
            <a:ext cx="3502152" cy="182880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2756916" y="4407408"/>
            <a:ext cx="713232" cy="713232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2356" y="4592848"/>
            <a:ext cx="342351" cy="342351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3579876" y="4462272"/>
            <a:ext cx="22219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Resilience4j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2756916" y="5212080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Circuit breakers, retries, and rate limiting.</a:t>
            </a:r>
            <a:endParaRPr lang="en-US" sz="1300" dirty="0"/>
          </a:p>
        </p:txBody>
      </p:sp>
      <p:sp>
        <p:nvSpPr>
          <p:cNvPr id="25" name="Shape 19"/>
          <p:cNvSpPr/>
          <p:nvPr/>
        </p:nvSpPr>
        <p:spPr>
          <a:xfrm>
            <a:off x="6167628" y="4114800"/>
            <a:ext cx="3502152" cy="1828800"/>
          </a:xfrm>
          <a:prstGeom prst="rect">
            <a:avLst/>
          </a:prstGeom>
          <a:solidFill>
            <a:srgbClr val="EEF4FC"/>
          </a:solidFill>
          <a:ln w="12700">
            <a:solidFill>
              <a:srgbClr val="DDE8F7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6441948" y="4407408"/>
            <a:ext cx="713232" cy="713232"/>
          </a:xfrm>
          <a:prstGeom prst="ellipse">
            <a:avLst/>
          </a:prstGeom>
          <a:solidFill>
            <a:srgbClr val="1D4ED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7388" y="4592848"/>
            <a:ext cx="342351" cy="342351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7264908" y="4462272"/>
            <a:ext cx="22219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LoadBalancer</a:t>
            </a:r>
            <a:endParaRPr lang="en-US" sz="1600" dirty="0"/>
          </a:p>
        </p:txBody>
      </p:sp>
      <p:sp>
        <p:nvSpPr>
          <p:cNvPr id="29" name="Text 22"/>
          <p:cNvSpPr/>
          <p:nvPr/>
        </p:nvSpPr>
        <p:spPr>
          <a:xfrm>
            <a:off x="6441948" y="5212080"/>
            <a:ext cx="295351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Client-side load balancing across instances.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021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13.6  ·  A WORKING EXAMPLE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Calculator System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536192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AEC2D9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Three independent Spring Boot apps. Trivial logic on purpose — the point is how they find and call each other.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4251960" y="2148840"/>
            <a:ext cx="3657600" cy="1005840"/>
          </a:xfrm>
          <a:prstGeom prst="roundRect">
            <a:avLst>
              <a:gd name="adj" fmla="val 7273"/>
            </a:avLst>
          </a:prstGeom>
          <a:solidFill>
            <a:srgbClr val="3B82F6"/>
          </a:solidFill>
          <a:ln w="19050">
            <a:solidFill>
              <a:srgbClr val="3B82F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389120" y="2313432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discovery-server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389120" y="26974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DCE9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Eureka registry · port 8761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1371600" y="4160520"/>
            <a:ext cx="3566160" cy="1143000"/>
          </a:xfrm>
          <a:prstGeom prst="roundRect">
            <a:avLst>
              <a:gd name="adj" fmla="val 6400"/>
            </a:avLst>
          </a:prstGeom>
          <a:solidFill>
            <a:srgbClr val="1B3556"/>
          </a:solidFill>
          <a:ln w="19050">
            <a:solidFill>
              <a:srgbClr val="3B82F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508760" y="43251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math-facade-service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508760" y="47091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DB2C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user-facing · keeps history · port 8082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7223760" y="4160520"/>
            <a:ext cx="3566160" cy="1143000"/>
          </a:xfrm>
          <a:prstGeom prst="roundRect">
            <a:avLst>
              <a:gd name="adj" fmla="val 6400"/>
            </a:avLst>
          </a:prstGeom>
          <a:solidFill>
            <a:srgbClr val="1B3556"/>
          </a:solidFill>
          <a:ln w="19050">
            <a:solidFill>
              <a:srgbClr val="3B82F6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360920" y="432511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calculator-service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360920" y="47091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DB2C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stateless arithmetic · port 8081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154680" y="4160520"/>
            <a:ext cx="2194560" cy="-100584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15" name="Shape 13"/>
          <p:cNvSpPr/>
          <p:nvPr/>
        </p:nvSpPr>
        <p:spPr>
          <a:xfrm>
            <a:off x="9006840" y="4160520"/>
            <a:ext cx="-2194560" cy="-1005840"/>
          </a:xfrm>
          <a:prstGeom prst="line">
            <a:avLst/>
          </a:prstGeom>
          <a:noFill/>
          <a:ln w="19050">
            <a:solidFill>
              <a:srgbClr val="6E8093"/>
            </a:solidFill>
            <a:prstDash val="solid"/>
            <a:tailEnd type="triangle"/>
          </a:ln>
        </p:spPr>
      </p:sp>
      <p:sp>
        <p:nvSpPr>
          <p:cNvPr id="16" name="Text 14"/>
          <p:cNvSpPr/>
          <p:nvPr/>
        </p:nvSpPr>
        <p:spPr>
          <a:xfrm>
            <a:off x="2926080" y="352044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094A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register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772400" y="352044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094A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register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937760" y="4736592"/>
            <a:ext cx="2286000" cy="0"/>
          </a:xfrm>
          <a:prstGeom prst="line">
            <a:avLst/>
          </a:prstGeom>
          <a:noFill/>
          <a:ln w="31750">
            <a:solidFill>
              <a:srgbClr val="3B82F6"/>
            </a:solidFill>
            <a:prstDash val="solid"/>
            <a:tailEnd type="triangle"/>
          </a:ln>
        </p:spPr>
      </p:sp>
      <p:sp>
        <p:nvSpPr>
          <p:cNvPr id="19" name="Text 17"/>
          <p:cNvSpPr/>
          <p:nvPr/>
        </p:nvSpPr>
        <p:spPr>
          <a:xfrm>
            <a:off x="448056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FA8F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calls via service discovery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" y="5897880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Run order:  </a:t>
            </a:r>
            <a:pPr algn="ctr" indent="0" marL="0">
              <a:buNone/>
            </a:pPr>
            <a:r>
              <a:rPr lang="en-US" sz="1300" dirty="0">
                <a:solidFill>
                  <a:srgbClr val="D6E2F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discovery-server  →  calculator-service  →  math-facade-service.   Then call </a:t>
            </a:r>
            <a:pPr algn="ctr" indent="0" marL="0">
              <a:buNone/>
            </a:pPr>
            <a:r>
              <a:rPr lang="en-US" sz="1300" dirty="0">
                <a:solidFill>
                  <a:srgbClr val="6FA8FF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/api/calculate?a=10&amp;b=25</a:t>
            </a:r>
            <a:pPr algn="ctr" indent="0" marL="0">
              <a:buNone/>
            </a:pPr>
            <a:r>
              <a:rPr lang="en-US" sz="1300" dirty="0">
                <a:solidFill>
                  <a:srgbClr val="D6E2F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 — the request hops across two separate JVMs.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881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3B82F6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13.6  ·  SERVICE DISCOVERY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08813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Finding Services by Name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1828800"/>
            <a:ext cx="512064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Register &amp; discover</a:t>
            </a:r>
            <a:endParaRPr lang="en-US" sz="1600" dirty="0"/>
          </a:p>
          <a:p>
            <a:pPr indent="0" marL="0">
              <a:spcAft>
                <a:spcPts val="1400"/>
              </a:spcAft>
              <a:buNone/>
            </a:pPr>
            <a:r>
              <a:rPr lang="en-US" sz="14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Each service registers with Eureka under a logical name set by spring.application.name. Others look it up by that name — never a hardcoded URL.</a:t>
            </a:r>
            <a:endParaRPr lang="en-US" sz="16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600" b="1" dirty="0">
                <a:solidFill>
                  <a:srgbClr val="1D4ED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key annotation</a:t>
            </a:r>
            <a:endParaRPr lang="en-US" sz="1600" dirty="0"/>
          </a:p>
          <a:p>
            <a:pPr indent="0" marL="0">
              <a:buNone/>
            </a:pPr>
            <a:r>
              <a:rPr lang="en-US" sz="1400" dirty="0">
                <a:solidFill>
                  <a:srgbClr val="15263B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@LoadBalanced lets RestClient resolve a service name. Spring Cloud queries Eureka and routes to a live instance — load-balancing across them.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080760" y="1783080"/>
            <a:ext cx="5440680" cy="3337560"/>
          </a:xfrm>
          <a:prstGeom prst="rect">
            <a:avLst/>
          </a:prstGeom>
          <a:solidFill>
            <a:srgbClr val="2B2B2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080760" y="1783080"/>
            <a:ext cx="457200" cy="3337560"/>
          </a:xfrm>
          <a:prstGeom prst="rect">
            <a:avLst/>
          </a:prstGeom>
          <a:solidFill>
            <a:srgbClr val="313335"/>
          </a:solidFill>
          <a:ln/>
        </p:spPr>
      </p:sp>
      <p:sp>
        <p:nvSpPr>
          <p:cNvPr id="7" name="Text 5"/>
          <p:cNvSpPr/>
          <p:nvPr/>
        </p:nvSpPr>
        <p:spPr>
          <a:xfrm>
            <a:off x="6099048" y="1947672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1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6647688" y="1947672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808080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// math-facade-service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099048" y="2162556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2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6647688" y="2162556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BBB529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@Bean @LoadBalanced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6099048" y="2377440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3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6647688" y="2377440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RestClient.Builder 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lb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() {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099048" y="2592324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4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6647688" y="2592324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</a:t>
            </a:r>
            <a:pPr indent="0" marL="0">
              <a:buNone/>
            </a:pPr>
            <a:r>
              <a:rPr lang="en-US" sz="1250" dirty="0">
                <a:solidFill>
                  <a:srgbClr val="CC7832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return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RestClient.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builder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();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6099048" y="2807208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5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647688" y="2807208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}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6099048" y="3022092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6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6099048" y="3236976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7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647688" y="3236976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BBB529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@Bean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6099048" y="3451860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8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647688" y="3451860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RestClient 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restClient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6099048" y="3666744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9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6647688" y="3666744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  </a:t>
            </a:r>
            <a:pPr indent="0" marL="0">
              <a:buNone/>
            </a:pPr>
            <a:r>
              <a:rPr lang="en-US" sz="1250" dirty="0">
                <a:solidFill>
                  <a:srgbClr val="BBB529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@LoadBalanced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Builder b) {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099048" y="3881628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10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647688" y="3881628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</a:t>
            </a:r>
            <a:pPr indent="0" marL="0">
              <a:buNone/>
            </a:pPr>
            <a:r>
              <a:rPr lang="en-US" sz="1250" dirty="0">
                <a:solidFill>
                  <a:srgbClr val="CC7832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return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b.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baseUrl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6099048" y="4096512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11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6647688" y="4096512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  </a:t>
            </a:r>
            <a:pPr indent="0" marL="0">
              <a:buNone/>
            </a:pPr>
            <a:r>
              <a:rPr lang="en-US" sz="1250" dirty="0">
                <a:solidFill>
                  <a:srgbClr val="6A8759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"http://calculator-service"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)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6099048" y="4311396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12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6647688" y="4311396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    .</a:t>
            </a:r>
            <a:pPr indent="0" marL="0">
              <a:buNone/>
            </a:pPr>
            <a:r>
              <a:rPr lang="en-US" sz="1250" dirty="0">
                <a:solidFill>
                  <a:srgbClr val="FFC66D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build</a:t>
            </a:r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();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6099048" y="4526280"/>
            <a:ext cx="365760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buNone/>
            </a:pPr>
            <a:r>
              <a:rPr lang="en-US" sz="1250" dirty="0">
                <a:solidFill>
                  <a:srgbClr val="60636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13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6647688" y="4526280"/>
            <a:ext cx="473659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A9B7C6"/>
                </a:solidFill>
                <a:latin typeface="Roboto Mono" pitchFamily="34" charset="0"/>
                <a:ea typeface="Roboto Mono" pitchFamily="34" charset="-122"/>
                <a:cs typeface="Roboto Mono" pitchFamily="34" charset="-120"/>
              </a:rPr>
              <a:t>}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640080" y="5852160"/>
            <a:ext cx="5120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5E6E8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Without @LoadBalanced, “calculator-service” is treated as a literal hostname — and DNS resolution fails.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13: Microservices Architecture</dc:title>
  <dc:subject>PptxGenJS Presentation</dc:subject>
  <dc:creator>TSU Spring Course</dc:creator>
  <cp:lastModifiedBy>TSU Spring Course</cp:lastModifiedBy>
  <cp:revision>1</cp:revision>
  <dcterms:created xsi:type="dcterms:W3CDTF">2026-06-06T19:05:20Z</dcterms:created>
  <dcterms:modified xsi:type="dcterms:W3CDTF">2026-06-06T19:05:20Z</dcterms:modified>
</cp:coreProperties>
</file>