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09600"/>
            <a:ext cx="8458200" cy="5867400"/>
          </a:xfrm>
        </p:spPr>
        <p:txBody>
          <a:bodyPr/>
          <a:lstStyle/>
          <a:p>
            <a:pPr marL="571500" indent="-571500" algn="just"/>
            <a:r>
              <a:rPr lang="ka-GE" sz="2000" dirty="0" smtClean="0"/>
              <a:t>მეგრულ-ლაზურის გრამატიკა</a:t>
            </a:r>
          </a:p>
          <a:p>
            <a:pPr marL="571500" indent="-571500" algn="just"/>
            <a:r>
              <a:rPr lang="ka-GE" sz="2000" dirty="0" smtClean="0"/>
              <a:t>თსუ ასოცირებული პროფესორი  მაია ლომია</a:t>
            </a:r>
            <a:endParaRPr lang="en-US" dirty="0" smtClean="0"/>
          </a:p>
          <a:p>
            <a:pPr marL="571500" indent="-571500"/>
            <a:r>
              <a:rPr lang="en-US" sz="2800" dirty="0" smtClean="0">
                <a:solidFill>
                  <a:srgbClr val="FF0000"/>
                </a:solidFill>
              </a:rPr>
              <a:t>XIV-XV.  </a:t>
            </a: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571500" indent="-571500" algn="just"/>
            <a:r>
              <a:rPr lang="en-US" sz="2800" dirty="0" smtClean="0">
                <a:solidFill>
                  <a:schemeClr val="tx1"/>
                </a:solidFill>
              </a:rPr>
              <a:t>1. </a:t>
            </a:r>
            <a:r>
              <a:rPr lang="ka-GE" sz="2800" dirty="0" smtClean="0">
                <a:solidFill>
                  <a:schemeClr val="tx1"/>
                </a:solidFill>
              </a:rPr>
              <a:t>წერითი ნამუშევრების ანალიზი;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2. შეჯამება;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3. საგამოცდო საკითხების განხილვა;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4. საველე მუშაობის დაგეგმვა: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ა. სპეციალური კითხვარების მომზადება;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ბ. დროის აღმნიშვნელი ლექსიკის სია;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გ. ანდაზების, გამოცანების, ხატოვანი გამოთქმების ჩაწერის დაგეგმვა;</a:t>
            </a: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დ. სიუჟეტური ამბების ჩაწერის დაგეგმვა.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/>
              <a:t>საგამოცდო საკითხები</a:t>
            </a:r>
          </a:p>
          <a:p>
            <a:pPr lvl="0"/>
            <a:r>
              <a:rPr lang="ka-GE" sz="2000" dirty="0" smtClean="0"/>
              <a:t>1. მეგრული ენის კილოკაური შედგენილობა;</a:t>
            </a:r>
            <a:endParaRPr lang="en-US" sz="2000" dirty="0" smtClean="0"/>
          </a:p>
          <a:p>
            <a:pPr lvl="0"/>
            <a:r>
              <a:rPr lang="ka-GE" sz="2000" dirty="0" smtClean="0"/>
              <a:t>2. ლაზური ენის კილოკაური შედგენილობა;</a:t>
            </a:r>
            <a:endParaRPr lang="en-US" sz="2000" dirty="0" smtClean="0"/>
          </a:p>
          <a:p>
            <a:pPr lvl="0"/>
            <a:r>
              <a:rPr lang="ka-GE" sz="2000" dirty="0" smtClean="0"/>
              <a:t>3. მეგრულისა და ლაზურის მეცნიერული შესწავლის ისტორია ;</a:t>
            </a:r>
            <a:endParaRPr lang="en-US" sz="2000" dirty="0" smtClean="0"/>
          </a:p>
          <a:p>
            <a:pPr lvl="0"/>
            <a:r>
              <a:rPr lang="ka-GE" sz="2000" dirty="0" smtClean="0"/>
              <a:t>4. კონსონანტური და სონანტური სისტემების დახასიათება მეგრულსა და ლაზურში;</a:t>
            </a:r>
          </a:p>
          <a:p>
            <a:r>
              <a:rPr lang="ka-GE" sz="2000" dirty="0" smtClean="0"/>
              <a:t>5. ასიმილაცია მეგრულსა და ლაზურში</a:t>
            </a:r>
          </a:p>
          <a:p>
            <a:pPr lvl="0"/>
            <a:r>
              <a:rPr lang="ka-GE" sz="2000" dirty="0" smtClean="0"/>
              <a:t>6. დისიმილაცია მეგრულსა და ლაზურში </a:t>
            </a:r>
          </a:p>
          <a:p>
            <a:pPr lvl="0"/>
            <a:r>
              <a:rPr lang="ka-GE" sz="2000" dirty="0" smtClean="0"/>
              <a:t>7. ბრუნვები და არსებითი სახელის ბრუნება მეგრულში;</a:t>
            </a:r>
            <a:endParaRPr lang="en-US" sz="2000" dirty="0" smtClean="0"/>
          </a:p>
          <a:p>
            <a:pPr lvl="0"/>
            <a:r>
              <a:rPr lang="ka-GE" sz="2000" dirty="0" smtClean="0"/>
              <a:t>8. ბრუნვები და არსებითი სახელის ბრუნება ლაზურში;</a:t>
            </a:r>
          </a:p>
          <a:p>
            <a:pPr lvl="0"/>
            <a:r>
              <a:rPr lang="ka-GE" sz="2000" dirty="0" smtClean="0"/>
              <a:t>9. სახელთა მრავლობითი რიცხვის წარმოება მეგრულსა და ლაზურში</a:t>
            </a:r>
          </a:p>
          <a:p>
            <a:pPr lvl="0"/>
            <a:r>
              <a:rPr lang="ka-GE" sz="2000" dirty="0" smtClean="0"/>
              <a:t>10.ზედსართავი სახელის საკითხი მეგრულსა და ლაზურში </a:t>
            </a:r>
            <a:endParaRPr lang="en-US" sz="2000" dirty="0" smtClean="0"/>
          </a:p>
          <a:p>
            <a:pPr lvl="0"/>
            <a:r>
              <a:rPr lang="ka-GE" sz="2000" dirty="0" smtClean="0"/>
              <a:t>11.თანდებულიანი ბრუნვები მეგრულსა და ლაზურში</a:t>
            </a:r>
            <a:endParaRPr lang="en-US" sz="2000" dirty="0" smtClean="0"/>
          </a:p>
          <a:p>
            <a:pPr lvl="0"/>
            <a:r>
              <a:rPr lang="ka-GE" sz="2000" dirty="0" smtClean="0"/>
              <a:t>12.რიცხვითი სახელის საკითხი მეგრულსა და ლაზურში</a:t>
            </a:r>
            <a:endParaRPr lang="en-US" sz="2000" dirty="0" smtClean="0"/>
          </a:p>
          <a:p>
            <a:pPr lvl="0"/>
            <a:r>
              <a:rPr lang="ka-GE" sz="2000" dirty="0" smtClean="0"/>
              <a:t>13.პირის ნაცვალსახელები მეგრულსა და ლაზურში </a:t>
            </a:r>
            <a:endParaRPr lang="en-US" sz="2000" dirty="0" smtClean="0"/>
          </a:p>
          <a:p>
            <a:pPr lvl="0"/>
            <a:r>
              <a:rPr lang="ka-GE" sz="2000" dirty="0" smtClean="0"/>
              <a:t>14.</a:t>
            </a:r>
            <a:r>
              <a:rPr lang="en-US" sz="2000" dirty="0" smtClean="0"/>
              <a:t>S-</a:t>
            </a:r>
            <a:r>
              <a:rPr lang="ka-GE" sz="2000" dirty="0" smtClean="0"/>
              <a:t>ური პირისა და რიცხვის ნიშნები მეგრულში</a:t>
            </a:r>
          </a:p>
          <a:p>
            <a:r>
              <a:rPr lang="ka-GE" sz="2000" dirty="0" smtClean="0"/>
              <a:t>15.კუთვნილებითი ნაცვალსახელები მეგრულსა და ლაზურში</a:t>
            </a:r>
            <a:endParaRPr lang="en-US" sz="2000" dirty="0" smtClean="0"/>
          </a:p>
          <a:p>
            <a:pPr lvl="0"/>
            <a:endParaRPr lang="en-US" sz="2000" dirty="0" smtClean="0"/>
          </a:p>
          <a:p>
            <a:pPr lvl="0"/>
            <a:endParaRPr lang="en-US" sz="2000" dirty="0" smtClean="0"/>
          </a:p>
          <a:p>
            <a:pPr lvl="0"/>
            <a:endParaRPr lang="en-US" sz="2000" dirty="0" smtClean="0"/>
          </a:p>
          <a:p>
            <a:pPr lvl="0"/>
            <a:endParaRPr lang="en-US" sz="2000" dirty="0" smtClean="0"/>
          </a:p>
          <a:p>
            <a:pPr algn="just"/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/>
          <a:lstStyle/>
          <a:p>
            <a:pPr lvl="0"/>
            <a:r>
              <a:rPr lang="ka-GE" sz="2000" dirty="0" smtClean="0"/>
              <a:t>16.</a:t>
            </a:r>
            <a:r>
              <a:rPr lang="en-US" sz="2000" dirty="0" smtClean="0"/>
              <a:t>S-</a:t>
            </a:r>
            <a:r>
              <a:rPr lang="en-US" sz="2000" dirty="0" err="1" smtClean="0"/>
              <a:t>ური</a:t>
            </a:r>
            <a:r>
              <a:rPr lang="en-US" sz="2000" dirty="0" smtClean="0"/>
              <a:t> </a:t>
            </a:r>
            <a:r>
              <a:rPr lang="en-US" sz="2000" dirty="0" err="1" smtClean="0"/>
              <a:t>პირისა</a:t>
            </a:r>
            <a:r>
              <a:rPr lang="en-US" sz="2000" dirty="0" smtClean="0"/>
              <a:t> </a:t>
            </a:r>
            <a:r>
              <a:rPr lang="en-US" sz="2000" dirty="0" err="1" smtClean="0"/>
              <a:t>და</a:t>
            </a:r>
            <a:r>
              <a:rPr lang="en-US" sz="2000" dirty="0" smtClean="0"/>
              <a:t> </a:t>
            </a:r>
            <a:r>
              <a:rPr lang="en-US" sz="2000" dirty="0" err="1" smtClean="0"/>
              <a:t>რიცხვის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ნიშნები</a:t>
            </a:r>
            <a:r>
              <a:rPr lang="en-US" sz="2000" dirty="0" smtClean="0"/>
              <a:t> </a:t>
            </a:r>
            <a:r>
              <a:rPr lang="en-US" sz="2000" dirty="0" err="1" smtClean="0"/>
              <a:t>ლაზურში</a:t>
            </a:r>
            <a:endParaRPr lang="ka-GE" sz="2000" dirty="0" smtClean="0"/>
          </a:p>
          <a:p>
            <a:pPr lvl="0"/>
            <a:r>
              <a:rPr lang="ka-GE" sz="2000" dirty="0" smtClean="0"/>
              <a:t>17.დრო და კილო მეგრულსა და ლაზურში</a:t>
            </a:r>
            <a:endParaRPr lang="en-US" sz="2000" dirty="0" smtClean="0"/>
          </a:p>
          <a:p>
            <a:pPr lvl="0"/>
            <a:r>
              <a:rPr lang="ka-GE" sz="2000" dirty="0" smtClean="0"/>
              <a:t>18.</a:t>
            </a:r>
            <a:r>
              <a:rPr lang="ka-GE" sz="2000" b="1" dirty="0" smtClean="0"/>
              <a:t> </a:t>
            </a:r>
            <a:r>
              <a:rPr lang="en-US" sz="2000" b="1" dirty="0" smtClean="0"/>
              <a:t>O</a:t>
            </a:r>
            <a:r>
              <a:rPr lang="en-US" sz="2000" dirty="0" smtClean="0"/>
              <a:t>-</a:t>
            </a:r>
            <a:r>
              <a:rPr lang="ka-GE" sz="2000" dirty="0" smtClean="0"/>
              <a:t>ური</a:t>
            </a:r>
            <a:r>
              <a:rPr lang="en-US" sz="2000" dirty="0" smtClean="0"/>
              <a:t>   </a:t>
            </a:r>
            <a:r>
              <a:rPr lang="ka-GE" sz="2000" dirty="0" smtClean="0"/>
              <a:t>პირისა  და რიცხვის ნიშნები </a:t>
            </a:r>
            <a:r>
              <a:rPr lang="en-US" sz="2000" dirty="0" err="1" smtClean="0"/>
              <a:t>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19. </a:t>
            </a:r>
            <a:r>
              <a:rPr lang="en-US" sz="2000" dirty="0" smtClean="0"/>
              <a:t>I </a:t>
            </a:r>
            <a:r>
              <a:rPr lang="en-US" sz="2000" dirty="0" err="1" smtClean="0"/>
              <a:t>სერიის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მწკრივთა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20. </a:t>
            </a:r>
            <a:r>
              <a:rPr lang="en-US" sz="2000" dirty="0" smtClean="0"/>
              <a:t>I </a:t>
            </a:r>
            <a:r>
              <a:rPr lang="en-US" sz="2000" dirty="0" err="1" smtClean="0"/>
              <a:t>სერიის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მწკრივთა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წარმოება</a:t>
            </a:r>
            <a:r>
              <a:rPr lang="en-US" sz="2000" dirty="0" smtClean="0"/>
              <a:t> </a:t>
            </a:r>
            <a:r>
              <a:rPr lang="ka-GE" sz="2000" dirty="0" smtClean="0"/>
              <a:t>ლაზურში</a:t>
            </a:r>
            <a:endParaRPr lang="en-US" sz="2000" dirty="0" smtClean="0"/>
          </a:p>
          <a:p>
            <a:pPr lvl="0"/>
            <a:r>
              <a:rPr lang="ka-GE" sz="2000" dirty="0" smtClean="0"/>
              <a:t>21. მარტივი ზმნისწინები 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22. მარტივი ზმნისწინები ლაზურში</a:t>
            </a:r>
            <a:endParaRPr lang="en-US" sz="2000" dirty="0" smtClean="0"/>
          </a:p>
          <a:p>
            <a:pPr lvl="0"/>
            <a:r>
              <a:rPr lang="ka-GE" sz="2000" dirty="0" smtClean="0"/>
              <a:t>23. </a:t>
            </a:r>
            <a:r>
              <a:rPr lang="en-US" sz="2000" dirty="0" smtClean="0"/>
              <a:t>II  </a:t>
            </a:r>
            <a:r>
              <a:rPr lang="ka-GE" sz="2000" dirty="0" smtClean="0"/>
              <a:t>და </a:t>
            </a:r>
            <a:r>
              <a:rPr lang="en-US" sz="2000" dirty="0" smtClean="0"/>
              <a:t>III </a:t>
            </a:r>
            <a:r>
              <a:rPr lang="en-US" sz="2000" dirty="0" err="1" smtClean="0"/>
              <a:t>სერიის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მწკრივთა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წარმოება</a:t>
            </a:r>
            <a:r>
              <a:rPr lang="en-US" sz="2000" dirty="0" smtClean="0"/>
              <a:t> </a:t>
            </a:r>
            <a:r>
              <a:rPr lang="en-US" sz="2000" dirty="0" err="1" smtClean="0"/>
              <a:t>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24. </a:t>
            </a:r>
            <a:r>
              <a:rPr lang="en-US" sz="2000" dirty="0" smtClean="0"/>
              <a:t>II  </a:t>
            </a:r>
            <a:r>
              <a:rPr lang="ka-GE" sz="2000" dirty="0" smtClean="0"/>
              <a:t>და </a:t>
            </a:r>
            <a:r>
              <a:rPr lang="en-US" sz="2000" dirty="0" smtClean="0"/>
              <a:t>III </a:t>
            </a:r>
            <a:r>
              <a:rPr lang="en-US" sz="2000" dirty="0" err="1" smtClean="0"/>
              <a:t>სერიის</a:t>
            </a:r>
            <a:r>
              <a:rPr lang="en-US" sz="2000" dirty="0" smtClean="0"/>
              <a:t> </a:t>
            </a:r>
            <a:r>
              <a:rPr lang="en-US" sz="2000" dirty="0" err="1" smtClean="0"/>
              <a:t>მწკრივთა</a:t>
            </a:r>
            <a:r>
              <a:rPr lang="en-US" sz="2000" dirty="0" smtClean="0"/>
              <a:t> </a:t>
            </a:r>
            <a:r>
              <a:rPr lang="en-US" sz="2000" dirty="0" err="1" smtClean="0"/>
              <a:t>წარმოება</a:t>
            </a:r>
            <a:r>
              <a:rPr lang="en-US" sz="2000" dirty="0" smtClean="0"/>
              <a:t> </a:t>
            </a:r>
            <a:r>
              <a:rPr lang="ka-GE" sz="2000" dirty="0" smtClean="0"/>
              <a:t>ლაზურ</a:t>
            </a:r>
            <a:r>
              <a:rPr lang="en-US" sz="2000" dirty="0" err="1" smtClean="0"/>
              <a:t>ში</a:t>
            </a:r>
            <a:endParaRPr lang="en-US" sz="2000" dirty="0" smtClean="0"/>
          </a:p>
          <a:p>
            <a:pPr lvl="0"/>
            <a:r>
              <a:rPr lang="ka-GE" sz="2000" dirty="0" smtClean="0"/>
              <a:t>25. პასივი და პოტენციალისი  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26. პასივი და პოტენციალისი ლაზურში</a:t>
            </a:r>
            <a:endParaRPr lang="en-US" sz="2000" dirty="0" smtClean="0"/>
          </a:p>
          <a:p>
            <a:r>
              <a:rPr lang="ka-GE" sz="2000" dirty="0" smtClean="0"/>
              <a:t>27. ქცევა და კონტაქტი მეგრულსა და ლაზურში</a:t>
            </a:r>
            <a:endParaRPr lang="en-US" sz="2000" dirty="0" smtClean="0"/>
          </a:p>
          <a:p>
            <a:r>
              <a:rPr lang="ka-GE" sz="2000" dirty="0" smtClean="0"/>
              <a:t>28.  IV სერიის მწკრივთა წარმოება მეგრულში</a:t>
            </a:r>
          </a:p>
          <a:p>
            <a:pPr lvl="0"/>
            <a:r>
              <a:rPr lang="ka-GE" sz="2000" dirty="0" smtClean="0"/>
              <a:t>29. </a:t>
            </a:r>
            <a:r>
              <a:rPr lang="en-US" sz="2000" dirty="0" smtClean="0"/>
              <a:t>I </a:t>
            </a:r>
            <a:r>
              <a:rPr lang="ka-GE" sz="2000" dirty="0" smtClean="0"/>
              <a:t>და </a:t>
            </a:r>
            <a:r>
              <a:rPr lang="en-US" sz="2000" dirty="0" smtClean="0"/>
              <a:t>II </a:t>
            </a:r>
            <a:r>
              <a:rPr lang="ka-GE" sz="2000" dirty="0" smtClean="0"/>
              <a:t>სერიის მწკრივთა წარმოება მეგრულში</a:t>
            </a:r>
            <a:endParaRPr lang="en-US" sz="2000" dirty="0" smtClean="0"/>
          </a:p>
          <a:p>
            <a:pPr lvl="0"/>
            <a:r>
              <a:rPr lang="ka-GE" sz="2000" dirty="0" smtClean="0"/>
              <a:t>30.</a:t>
            </a:r>
            <a:r>
              <a:rPr lang="en-US" sz="2000" dirty="0" smtClean="0"/>
              <a:t>I </a:t>
            </a:r>
            <a:r>
              <a:rPr lang="ka-GE" sz="2000" dirty="0" smtClean="0"/>
              <a:t>და </a:t>
            </a:r>
            <a:r>
              <a:rPr lang="en-US" sz="2000" dirty="0" smtClean="0"/>
              <a:t>II </a:t>
            </a:r>
            <a:r>
              <a:rPr lang="ka-GE" sz="2000" dirty="0" smtClean="0"/>
              <a:t>სერიის მწკრივთა წარმოება ლაზურში</a:t>
            </a:r>
          </a:p>
          <a:p>
            <a:pPr lvl="0"/>
            <a:endParaRPr lang="ka-GE" sz="2000" dirty="0" smtClean="0"/>
          </a:p>
          <a:p>
            <a:pPr lvl="0"/>
            <a:r>
              <a:rPr lang="ka-GE" sz="2000" smtClean="0"/>
              <a:t>გისურვებთ წარმატებებს!</a:t>
            </a:r>
            <a:endParaRPr lang="en-US" sz="2000" dirty="0" smtClean="0"/>
          </a:p>
          <a:p>
            <a:endParaRPr lang="en-US" sz="2000" dirty="0" smtClean="0"/>
          </a:p>
          <a:p>
            <a:pPr lvl="0"/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286</Words>
  <Application>Microsoft Office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12</cp:revision>
  <dcterms:created xsi:type="dcterms:W3CDTF">2006-08-16T00:00:00Z</dcterms:created>
  <dcterms:modified xsi:type="dcterms:W3CDTF">2018-06-24T18:40:33Z</dcterms:modified>
</cp:coreProperties>
</file>