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8"/>
  </p:notesMasterIdLst>
  <p:handoutMasterIdLst>
    <p:handoutMasterId r:id="rId109"/>
  </p:handoutMasterIdLst>
  <p:sldIdLst>
    <p:sldId id="256" r:id="rId2"/>
    <p:sldId id="404" r:id="rId3"/>
    <p:sldId id="311" r:id="rId4"/>
    <p:sldId id="407" r:id="rId5"/>
    <p:sldId id="408" r:id="rId6"/>
    <p:sldId id="409" r:id="rId7"/>
    <p:sldId id="410" r:id="rId8"/>
    <p:sldId id="412" r:id="rId9"/>
    <p:sldId id="411" r:id="rId10"/>
    <p:sldId id="312" r:id="rId11"/>
    <p:sldId id="414" r:id="rId12"/>
    <p:sldId id="328" r:id="rId13"/>
    <p:sldId id="329" r:id="rId14"/>
    <p:sldId id="415" r:id="rId15"/>
    <p:sldId id="417" r:id="rId16"/>
    <p:sldId id="416" r:id="rId17"/>
    <p:sldId id="330" r:id="rId18"/>
    <p:sldId id="331" r:id="rId19"/>
    <p:sldId id="403" r:id="rId20"/>
    <p:sldId id="418" r:id="rId21"/>
    <p:sldId id="419" r:id="rId22"/>
    <p:sldId id="420" r:id="rId23"/>
    <p:sldId id="421" r:id="rId24"/>
    <p:sldId id="332" r:id="rId25"/>
    <p:sldId id="333" r:id="rId26"/>
    <p:sldId id="336" r:id="rId27"/>
    <p:sldId id="335" r:id="rId28"/>
    <p:sldId id="338" r:id="rId29"/>
    <p:sldId id="339" r:id="rId30"/>
    <p:sldId id="422" r:id="rId31"/>
    <p:sldId id="340" r:id="rId32"/>
    <p:sldId id="341" r:id="rId33"/>
    <p:sldId id="342" r:id="rId34"/>
    <p:sldId id="423" r:id="rId35"/>
    <p:sldId id="343" r:id="rId36"/>
    <p:sldId id="424" r:id="rId37"/>
    <p:sldId id="351" r:id="rId38"/>
    <p:sldId id="425" r:id="rId39"/>
    <p:sldId id="344" r:id="rId40"/>
    <p:sldId id="426" r:id="rId41"/>
    <p:sldId id="346" r:id="rId42"/>
    <p:sldId id="427" r:id="rId43"/>
    <p:sldId id="348" r:id="rId44"/>
    <p:sldId id="428" r:id="rId45"/>
    <p:sldId id="349" r:id="rId46"/>
    <p:sldId id="350" r:id="rId47"/>
    <p:sldId id="429" r:id="rId48"/>
    <p:sldId id="430" r:id="rId49"/>
    <p:sldId id="357" r:id="rId50"/>
    <p:sldId id="358" r:id="rId51"/>
    <p:sldId id="431" r:id="rId52"/>
    <p:sldId id="359" r:id="rId53"/>
    <p:sldId id="361" r:id="rId54"/>
    <p:sldId id="432" r:id="rId55"/>
    <p:sldId id="360" r:id="rId56"/>
    <p:sldId id="405" r:id="rId57"/>
    <p:sldId id="362" r:id="rId58"/>
    <p:sldId id="363" r:id="rId59"/>
    <p:sldId id="433" r:id="rId60"/>
    <p:sldId id="365" r:id="rId61"/>
    <p:sldId id="434" r:id="rId62"/>
    <p:sldId id="364" r:id="rId63"/>
    <p:sldId id="444" r:id="rId64"/>
    <p:sldId id="366" r:id="rId65"/>
    <p:sldId id="367" r:id="rId66"/>
    <p:sldId id="445" r:id="rId67"/>
    <p:sldId id="446" r:id="rId68"/>
    <p:sldId id="447" r:id="rId69"/>
    <p:sldId id="448" r:id="rId70"/>
    <p:sldId id="449" r:id="rId71"/>
    <p:sldId id="406" r:id="rId72"/>
    <p:sldId id="380" r:id="rId73"/>
    <p:sldId id="436" r:id="rId74"/>
    <p:sldId id="381" r:id="rId75"/>
    <p:sldId id="382" r:id="rId76"/>
    <p:sldId id="383" r:id="rId77"/>
    <p:sldId id="384" r:id="rId78"/>
    <p:sldId id="385" r:id="rId79"/>
    <p:sldId id="386" r:id="rId80"/>
    <p:sldId id="437" r:id="rId81"/>
    <p:sldId id="395" r:id="rId82"/>
    <p:sldId id="450" r:id="rId83"/>
    <p:sldId id="451" r:id="rId84"/>
    <p:sldId id="452" r:id="rId85"/>
    <p:sldId id="453" r:id="rId86"/>
    <p:sldId id="454" r:id="rId87"/>
    <p:sldId id="388" r:id="rId88"/>
    <p:sldId id="389" r:id="rId89"/>
    <p:sldId id="438" r:id="rId90"/>
    <p:sldId id="439" r:id="rId91"/>
    <p:sldId id="391" r:id="rId92"/>
    <p:sldId id="390" r:id="rId93"/>
    <p:sldId id="392" r:id="rId94"/>
    <p:sldId id="394" r:id="rId95"/>
    <p:sldId id="440" r:id="rId96"/>
    <p:sldId id="441" r:id="rId97"/>
    <p:sldId id="396" r:id="rId98"/>
    <p:sldId id="442" r:id="rId99"/>
    <p:sldId id="397" r:id="rId100"/>
    <p:sldId id="398" r:id="rId101"/>
    <p:sldId id="399" r:id="rId102"/>
    <p:sldId id="400" r:id="rId103"/>
    <p:sldId id="401" r:id="rId104"/>
    <p:sldId id="443" r:id="rId105"/>
    <p:sldId id="402" r:id="rId106"/>
    <p:sldId id="309"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7" autoAdjust="0"/>
    <p:restoredTop sz="93333" autoAdjust="0"/>
  </p:normalViewPr>
  <p:slideViewPr>
    <p:cSldViewPr snapToGrid="0" snapToObjects="1">
      <p:cViewPr varScale="1">
        <p:scale>
          <a:sx n="64" d="100"/>
          <a:sy n="64" d="100"/>
        </p:scale>
        <p:origin x="67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05-Oct-21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05-Oct-21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9AC1B-7740-3240-AC5E-9144E02A8139}" type="slidenum">
              <a:rPr lang="en-US" smtClean="0"/>
              <a:pPr/>
              <a:t>18</a:t>
            </a:fld>
            <a:endParaRPr lang="en-US"/>
          </a:p>
        </p:txBody>
      </p:sp>
    </p:spTree>
    <p:extLst>
      <p:ext uri="{BB962C8B-B14F-4D97-AF65-F5344CB8AC3E}">
        <p14:creationId xmlns:p14="http://schemas.microsoft.com/office/powerpoint/2010/main" val="398425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106</a:t>
            </a:fld>
            <a:endParaRPr lang="en-US"/>
          </a:p>
        </p:txBody>
      </p:sp>
    </p:spTree>
    <p:extLst>
      <p:ext uri="{BB962C8B-B14F-4D97-AF65-F5344CB8AC3E}">
        <p14:creationId xmlns:p14="http://schemas.microsoft.com/office/powerpoint/2010/main" val="14154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October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609600" y="241327"/>
            <a:ext cx="10750549"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October 5,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12192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0344" y="2517424"/>
            <a:ext cx="2680909"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02996D-A08B-0449-B44E-0983EAED4A3A}" type="datetime1">
              <a:rPr lang="en-US"/>
              <a:pPr/>
              <a:t>05-Oct-21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8E8C55-6613-7A47-B76F-B142F175E7C0}" type="slidenum">
              <a:rPr lang="en-US"/>
              <a:pPr/>
              <a:t>‹#›</a:t>
            </a:fld>
            <a:endParaRPr lang="en-US"/>
          </a:p>
        </p:txBody>
      </p:sp>
    </p:spTree>
    <p:extLst>
      <p:ext uri="{BB962C8B-B14F-4D97-AF65-F5344CB8AC3E}">
        <p14:creationId xmlns:p14="http://schemas.microsoft.com/office/powerpoint/2010/main" val="4007088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5, 2021</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0945706" y="623041"/>
            <a:ext cx="1315721" cy="486833"/>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2" r:id="rId5"/>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image" Target="../media/image73.emf"/><Relationship Id="rId4" Type="http://schemas.openxmlformats.org/officeDocument/2006/relationships/oleObject" Target="../embeddings/oleObject28.bin"/></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6.emf"/><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30.bin"/><Relationship Id="rId5" Type="http://schemas.openxmlformats.org/officeDocument/2006/relationships/image" Target="../media/image75.emf"/><Relationship Id="rId4" Type="http://schemas.openxmlformats.org/officeDocument/2006/relationships/oleObject" Target="../embeddings/oleObject29.bin"/></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0.jpeg"/><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4.bin"/><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jpeg"/><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oleObject" Target="../embeddings/oleObject6.bin"/><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32.emf"/><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5.e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34.emf"/><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9.emf"/><Relationship Id="rId4" Type="http://schemas.openxmlformats.org/officeDocument/2006/relationships/image" Target="../media/image38.emf"/></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41.emf"/><Relationship Id="rId4" Type="http://schemas.openxmlformats.org/officeDocument/2006/relationships/oleObject" Target="../embeddings/oleObject14.bin"/></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3.emf"/><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42.emf"/><Relationship Id="rId4" Type="http://schemas.openxmlformats.org/officeDocument/2006/relationships/oleObject" Target="../embeddings/oleObject15.bin"/></Relationships>
</file>

<file path=ppt/slides/_rels/slide66.xml.rels><?xml version="1.0" encoding="UTF-8" standalone="yes"?>
<Relationships xmlns="http://schemas.openxmlformats.org/package/2006/relationships"><Relationship Id="rId8" Type="http://schemas.openxmlformats.org/officeDocument/2006/relationships/hyperlink" Target="https://en.wikipedia.org/wiki/Cocaine" TargetMode="External"/><Relationship Id="rId13" Type="http://schemas.openxmlformats.org/officeDocument/2006/relationships/hyperlink" Target="https://en.wikipedia.org/wiki/Recreational_drug" TargetMode="External"/><Relationship Id="rId3" Type="http://schemas.openxmlformats.org/officeDocument/2006/relationships/hyperlink" Target="https://en.wikipedia.org/wiki/Natural_product" TargetMode="External"/><Relationship Id="rId7" Type="http://schemas.openxmlformats.org/officeDocument/2006/relationships/hyperlink" Target="https://en.wikipedia.org/wiki/Stimulant" TargetMode="External"/><Relationship Id="rId12" Type="http://schemas.openxmlformats.org/officeDocument/2006/relationships/hyperlink" Target="https://en.wikipedia.org/wiki/Entheogenic" TargetMode="External"/><Relationship Id="rId2" Type="http://schemas.openxmlformats.org/officeDocument/2006/relationships/hyperlink" Target="https://en.wikipedia.org/wiki/Base_(chemistry)" TargetMode="External"/><Relationship Id="rId1" Type="http://schemas.openxmlformats.org/officeDocument/2006/relationships/slideLayout" Target="../slideLayouts/slideLayout5.xml"/><Relationship Id="rId6" Type="http://schemas.openxmlformats.org/officeDocument/2006/relationships/hyperlink" Target="https://en.wikipedia.org/wiki/Psilocin" TargetMode="External"/><Relationship Id="rId11" Type="http://schemas.openxmlformats.org/officeDocument/2006/relationships/hyperlink" Target="https://en.wikipedia.org/wiki/Theobromine" TargetMode="External"/><Relationship Id="rId5" Type="http://schemas.openxmlformats.org/officeDocument/2006/relationships/hyperlink" Target="https://en.wikipedia.org/wiki/Psychoactive_drug" TargetMode="External"/><Relationship Id="rId10" Type="http://schemas.openxmlformats.org/officeDocument/2006/relationships/hyperlink" Target="https://en.wikipedia.org/wiki/Nicotine" TargetMode="External"/><Relationship Id="rId4" Type="http://schemas.openxmlformats.org/officeDocument/2006/relationships/hyperlink" Target="https://en.wikipedia.org/wiki/Organic_compound" TargetMode="External"/><Relationship Id="rId9" Type="http://schemas.openxmlformats.org/officeDocument/2006/relationships/hyperlink" Target="https://en.wikipedia.org/wiki/Caffeine" TargetMode="External"/><Relationship Id="rId1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51.emf"/><Relationship Id="rId4" Type="http://schemas.openxmlformats.org/officeDocument/2006/relationships/oleObject" Target="../embeddings/oleObject17.bin"/></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2.e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5.jpeg"/><Relationship Id="rId7" Type="http://schemas.openxmlformats.org/officeDocument/2006/relationships/image" Target="../media/image65.emf"/><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64.emf"/><Relationship Id="rId4" Type="http://schemas.openxmlformats.org/officeDocument/2006/relationships/oleObject" Target="../embeddings/oleObject19.bin"/><Relationship Id="rId9" Type="http://schemas.openxmlformats.org/officeDocument/2006/relationships/image" Target="../media/image66.emf"/></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8.emf"/><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67.emf"/><Relationship Id="rId4" Type="http://schemas.openxmlformats.org/officeDocument/2006/relationships/oleObject" Target="../embeddings/oleObject22.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5.jpeg"/><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5.bin"/><Relationship Id="rId5" Type="http://schemas.openxmlformats.org/officeDocument/2006/relationships/image" Target="../media/image68.emf"/><Relationship Id="rId4" Type="http://schemas.openxmlformats.org/officeDocument/2006/relationships/oleObject" Target="../embeddings/oleObject24.bin"/><Relationship Id="rId9" Type="http://schemas.openxmlformats.org/officeDocument/2006/relationships/image" Target="../media/image70.emf"/></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71.emf"/><Relationship Id="rId4" Type="http://schemas.openxmlformats.org/officeDocument/2006/relationships/oleObject" Target="../embeddings/oleObject27.bin"/></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0" y="6144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CHEMISTRY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3 COMPOSITION OF SUBSTANCES AND SOLUTIONS</a:t>
            </a:r>
          </a:p>
          <a:p>
            <a:pPr algn="ctr"/>
            <a:r>
              <a:rPr lang="en-US" sz="1600" cap="none" dirty="0">
                <a:solidFill>
                  <a:schemeClr val="tx1"/>
                </a:solidFill>
                <a:latin typeface="+mn-lt"/>
              </a:rPr>
              <a:t>Joseph </a:t>
            </a:r>
            <a:r>
              <a:rPr lang="en-US" sz="1600" cap="none" dirty="0" err="1">
                <a:solidFill>
                  <a:schemeClr val="tx1"/>
                </a:solidFill>
                <a:latin typeface="+mn-lt"/>
              </a:rPr>
              <a:t>DePasquale</a:t>
            </a:r>
            <a:endParaRPr lang="en-US" sz="1600" cap="none" dirty="0">
              <a:solidFill>
                <a:schemeClr val="tx1"/>
              </a:solidFill>
              <a:latin typeface="+mn-lt"/>
            </a:endParaRPr>
          </a:p>
          <a:p>
            <a:pPr algn="ctr"/>
            <a:r>
              <a:rPr lang="en-US" sz="1600" cap="none" dirty="0">
                <a:solidFill>
                  <a:schemeClr val="tx1"/>
                </a:solidFill>
                <a:latin typeface="+mn-lt"/>
              </a:rPr>
              <a:t>University of Connecticut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58" y="2518313"/>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74755" y="1110781"/>
            <a:ext cx="8388245" cy="508000"/>
          </a:xfrm>
        </p:spPr>
        <p:txBody>
          <a:bodyPr>
            <a:normAutofit fontScale="90000"/>
          </a:bodyPr>
          <a:lstStyle/>
          <a:p>
            <a:pPr eaLnBrk="1" hangingPunct="1"/>
            <a:r>
              <a:rPr lang="en-US" sz="3200" b="1" dirty="0">
                <a:solidFill>
                  <a:srgbClr val="000090"/>
                </a:solidFill>
                <a:latin typeface="Arial" pitchFamily="-110" charset="0"/>
              </a:rPr>
              <a:t>3.1 formula mass and the mole concept</a:t>
            </a:r>
          </a:p>
        </p:txBody>
      </p:sp>
      <p:sp>
        <p:nvSpPr>
          <p:cNvPr id="22530" name="Rectangle 3"/>
          <p:cNvSpPr>
            <a:spLocks noGrp="1" noChangeArrowheads="1"/>
          </p:cNvSpPr>
          <p:nvPr>
            <p:ph idx="1"/>
          </p:nvPr>
        </p:nvSpPr>
        <p:spPr>
          <a:xfrm>
            <a:off x="374755" y="2042734"/>
            <a:ext cx="11572406" cy="4118223"/>
          </a:xfrm>
        </p:spPr>
        <p:txBody>
          <a:bodyPr>
            <a:normAutofit/>
          </a:bodyPr>
          <a:lstStyle/>
          <a:p>
            <a:pPr algn="l"/>
            <a:r>
              <a:rPr lang="en-US" sz="2400" dirty="0">
                <a:latin typeface="Arial" pitchFamily="-110" charset="0"/>
              </a:rPr>
              <a:t>The </a:t>
            </a:r>
            <a:r>
              <a:rPr lang="en-US" sz="2400" b="1" i="1" dirty="0">
                <a:solidFill>
                  <a:srgbClr val="000090"/>
                </a:solidFill>
                <a:latin typeface="Arial" pitchFamily="-110" charset="0"/>
              </a:rPr>
              <a:t>formulas mass </a:t>
            </a:r>
            <a:r>
              <a:rPr lang="en-US" sz="2400" dirty="0">
                <a:latin typeface="Arial" pitchFamily="-110" charset="0"/>
              </a:rPr>
              <a:t>of a substance is the sum of the average atomic masses of all the atoms in the substance’s formula.</a:t>
            </a:r>
          </a:p>
          <a:p>
            <a:pPr>
              <a:buClrTx/>
              <a:buFont typeface="Arial"/>
              <a:buChar char="•"/>
            </a:pPr>
            <a:endParaRPr lang="en-US" sz="2400" dirty="0">
              <a:latin typeface="Arial" pitchFamily="-110" charset="0"/>
            </a:endParaRPr>
          </a:p>
          <a:p>
            <a:pPr>
              <a:buClrTx/>
              <a:buFont typeface="Arial"/>
              <a:buChar char="•"/>
            </a:pPr>
            <a:r>
              <a:rPr lang="en-US" sz="2400" dirty="0">
                <a:latin typeface="Arial" pitchFamily="-110" charset="0"/>
              </a:rPr>
              <a:t> </a:t>
            </a:r>
            <a:r>
              <a:rPr lang="en-US" sz="2400" dirty="0"/>
              <a:t>Covalent substances exist as discrete molecules. </a:t>
            </a:r>
          </a:p>
          <a:p>
            <a:pPr>
              <a:buClrTx/>
              <a:buFont typeface="Arial"/>
              <a:buChar char="•"/>
            </a:pPr>
            <a:endParaRPr lang="en-US" sz="2400" dirty="0"/>
          </a:p>
          <a:p>
            <a:pPr>
              <a:buClrTx/>
              <a:buFont typeface="Arial"/>
              <a:buChar char="•"/>
            </a:pPr>
            <a:r>
              <a:rPr lang="en-US" sz="2400" dirty="0"/>
              <a:t> The formula mass of a covalent substance</a:t>
            </a:r>
            <a:r>
              <a:rPr lang="ka-GE" sz="2400" dirty="0"/>
              <a:t>,</a:t>
            </a:r>
            <a:r>
              <a:rPr lang="en-US" sz="2400" dirty="0"/>
              <a:t> may be correctly referred to as a </a:t>
            </a:r>
            <a:r>
              <a:rPr lang="en-US" sz="2400" b="1" i="1" dirty="0">
                <a:solidFill>
                  <a:srgbClr val="000090"/>
                </a:solidFill>
              </a:rPr>
              <a:t>molecular mass.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947985"/>
            <a:ext cx="1226434" cy="833592"/>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55558" y="1020414"/>
            <a:ext cx="4430842" cy="508000"/>
          </a:xfrm>
        </p:spPr>
        <p:txBody>
          <a:bodyPr>
            <a:normAutofit fontScale="90000"/>
          </a:bodyPr>
          <a:lstStyle/>
          <a:p>
            <a:pPr eaLnBrk="1" hangingPunct="1"/>
            <a:r>
              <a:rPr lang="en-US" sz="3200" b="1" dirty="0">
                <a:solidFill>
                  <a:srgbClr val="000090"/>
                </a:solidFill>
                <a:latin typeface="Arial" pitchFamily="-110" charset="0"/>
              </a:rPr>
              <a:t>volume percentage</a:t>
            </a:r>
          </a:p>
        </p:txBody>
      </p:sp>
      <p:sp>
        <p:nvSpPr>
          <p:cNvPr id="22530" name="Rectangle 3"/>
          <p:cNvSpPr>
            <a:spLocks noGrp="1" noChangeArrowheads="1"/>
          </p:cNvSpPr>
          <p:nvPr>
            <p:ph idx="1"/>
          </p:nvPr>
        </p:nvSpPr>
        <p:spPr>
          <a:xfrm>
            <a:off x="359764" y="1836661"/>
            <a:ext cx="11167671" cy="4252877"/>
          </a:xfrm>
        </p:spPr>
        <p:txBody>
          <a:bodyPr>
            <a:normAutofit/>
          </a:bodyPr>
          <a:lstStyle/>
          <a:p>
            <a:pPr marL="342900" indent="-342900" algn="just">
              <a:buFont typeface="Arial" panose="020B0604020202020204" pitchFamily="34" charset="0"/>
              <a:buChar char="•"/>
            </a:pPr>
            <a:r>
              <a:rPr lang="en-US" sz="2400" b="0" i="0" u="none" strike="noStrike" baseline="0" dirty="0"/>
              <a:t>Liquid volumes over a wide range of magnitudes are conveniently measured using common and relatively inexpensive laboratory equipment. </a:t>
            </a:r>
          </a:p>
          <a:p>
            <a:pPr marL="342900" indent="-342900" algn="just">
              <a:buFont typeface="Arial" panose="020B0604020202020204" pitchFamily="34" charset="0"/>
              <a:buChar char="•"/>
            </a:pPr>
            <a:r>
              <a:rPr lang="en-US" sz="2400" b="0" i="0" u="none" strike="noStrike" baseline="0" dirty="0"/>
              <a:t>The  concentration of a solution</a:t>
            </a:r>
            <a:r>
              <a:rPr lang="ka-GE" sz="2400" dirty="0"/>
              <a:t>,</a:t>
            </a:r>
            <a:r>
              <a:rPr lang="en-US" sz="2400" b="0" i="0" u="none" strike="noStrike" baseline="0" dirty="0"/>
              <a:t> formed by dissolving a liquid solute in a liquid</a:t>
            </a:r>
          </a:p>
          <a:p>
            <a:pPr marL="342900" indent="-342900" algn="just">
              <a:buFont typeface="Arial" panose="020B0604020202020204" pitchFamily="34" charset="0"/>
              <a:buChar char="•"/>
            </a:pPr>
            <a:r>
              <a:rPr lang="en-US" sz="2400" b="0" i="0" u="none" strike="noStrike" baseline="0" dirty="0"/>
              <a:t>Solvent</a:t>
            </a:r>
            <a:r>
              <a:rPr lang="ka-GE" sz="2400" b="0" i="0" u="none" strike="noStrike" baseline="0" dirty="0"/>
              <a:t>,</a:t>
            </a:r>
            <a:r>
              <a:rPr lang="en-US" sz="2400" b="0" i="0" u="none" strike="noStrike" baseline="0" dirty="0"/>
              <a:t> is therefore often expressed as a </a:t>
            </a:r>
            <a:r>
              <a:rPr lang="en-US" sz="2400" b="1" dirty="0">
                <a:solidFill>
                  <a:srgbClr val="000090"/>
                </a:solidFill>
              </a:rPr>
              <a:t>volume percentage</a:t>
            </a:r>
            <a:r>
              <a:rPr lang="en-US" sz="2400" b="0" i="0" u="none" strike="noStrike" baseline="0" dirty="0"/>
              <a:t>, %vol or (v/v)%:</a:t>
            </a:r>
            <a:endParaRPr lang="en-US" sz="2400" dirty="0"/>
          </a:p>
          <a:p>
            <a:pPr>
              <a:buClrTx/>
            </a:pPr>
            <a:endParaRPr lang="en-US" sz="2400" dirty="0"/>
          </a:p>
          <a:p>
            <a:pPr>
              <a:buClrTx/>
              <a:buFont typeface="Arial"/>
              <a:buChar char="•"/>
            </a:pPr>
            <a:endParaRPr lang="en-US" sz="2400" dirty="0"/>
          </a:p>
          <a:p>
            <a:pPr>
              <a:buClrTx/>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78861" y="755278"/>
            <a:ext cx="1511352" cy="1027247"/>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267540021"/>
              </p:ext>
            </p:extLst>
          </p:nvPr>
        </p:nvGraphicFramePr>
        <p:xfrm>
          <a:off x="2558949" y="4414996"/>
          <a:ext cx="6919912" cy="1046163"/>
        </p:xfrm>
        <a:graphic>
          <a:graphicData uri="http://schemas.openxmlformats.org/presentationml/2006/ole">
            <mc:AlternateContent xmlns:mc="http://schemas.openxmlformats.org/markup-compatibility/2006">
              <mc:Choice xmlns:v="urn:schemas-microsoft-com:vml" Requires="v">
                <p:oleObj spid="_x0000_s20904" name="Equation" r:id="rId4" imgW="2857500" imgH="431800" progId="Equation.3">
                  <p:embed/>
                </p:oleObj>
              </mc:Choice>
              <mc:Fallback>
                <p:oleObj name="Equation" r:id="rId4" imgW="2857500" imgH="431800" progId="Equation.3">
                  <p:embed/>
                  <p:pic>
                    <p:nvPicPr>
                      <p:cNvPr id="0" name=""/>
                      <p:cNvPicPr/>
                      <p:nvPr/>
                    </p:nvPicPr>
                    <p:blipFill>
                      <a:blip r:embed="rId5"/>
                      <a:stretch>
                        <a:fillRect/>
                      </a:stretch>
                    </p:blipFill>
                    <p:spPr>
                      <a:xfrm>
                        <a:off x="2558949" y="4414996"/>
                        <a:ext cx="6919912" cy="1046163"/>
                      </a:xfrm>
                      <a:prstGeom prst="rect">
                        <a:avLst/>
                      </a:prstGeom>
                    </p:spPr>
                  </p:pic>
                </p:oleObj>
              </mc:Fallback>
            </mc:AlternateContent>
          </a:graphicData>
        </a:graphic>
      </p:graphicFrame>
    </p:spTree>
    <p:extLst>
      <p:ext uri="{BB962C8B-B14F-4D97-AF65-F5344CB8AC3E}">
        <p14:creationId xmlns:p14="http://schemas.microsoft.com/office/powerpoint/2010/main" val="38816832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29521" y="1163209"/>
            <a:ext cx="5536368" cy="508000"/>
          </a:xfrm>
        </p:spPr>
        <p:txBody>
          <a:bodyPr>
            <a:normAutofit fontScale="90000"/>
          </a:bodyPr>
          <a:lstStyle/>
          <a:p>
            <a:pPr eaLnBrk="1" hangingPunct="1"/>
            <a:r>
              <a:rPr lang="en-US" sz="3200" b="1" dirty="0">
                <a:solidFill>
                  <a:srgbClr val="000090"/>
                </a:solidFill>
                <a:latin typeface="Arial" pitchFamily="-110" charset="0"/>
              </a:rPr>
              <a:t>Mass-volume percentage</a:t>
            </a:r>
          </a:p>
        </p:txBody>
      </p:sp>
      <p:sp>
        <p:nvSpPr>
          <p:cNvPr id="22530" name="Rectangle 3"/>
          <p:cNvSpPr>
            <a:spLocks noGrp="1" noChangeArrowheads="1"/>
          </p:cNvSpPr>
          <p:nvPr>
            <p:ph idx="1"/>
          </p:nvPr>
        </p:nvSpPr>
        <p:spPr>
          <a:xfrm>
            <a:off x="549639" y="1805598"/>
            <a:ext cx="10732958" cy="4810648"/>
          </a:xfrm>
        </p:spPr>
        <p:txBody>
          <a:bodyPr>
            <a:normAutofit/>
          </a:bodyPr>
          <a:lstStyle/>
          <a:p>
            <a:pPr>
              <a:buClrTx/>
            </a:pPr>
            <a:endParaRPr lang="en-US" sz="2400" dirty="0">
              <a:latin typeface="Arial" pitchFamily="-110" charset="0"/>
            </a:endParaRPr>
          </a:p>
          <a:p>
            <a:pPr algn="just">
              <a:buClrTx/>
              <a:buFont typeface="Arial"/>
              <a:buChar char="•"/>
            </a:pPr>
            <a:r>
              <a:rPr lang="en-US" sz="2400" dirty="0"/>
              <a:t> A </a:t>
            </a:r>
            <a:r>
              <a:rPr lang="en-US" sz="2400" b="1" dirty="0">
                <a:solidFill>
                  <a:srgbClr val="000090"/>
                </a:solidFill>
              </a:rPr>
              <a:t>mass-volume percent</a:t>
            </a:r>
            <a:r>
              <a:rPr lang="ka-GE" sz="2400" b="1" dirty="0">
                <a:solidFill>
                  <a:srgbClr val="000090"/>
                </a:solidFill>
              </a:rPr>
              <a:t>,</a:t>
            </a:r>
            <a:r>
              <a:rPr lang="en-US" sz="2400" b="1" dirty="0">
                <a:solidFill>
                  <a:srgbClr val="000090"/>
                </a:solidFill>
              </a:rPr>
              <a:t> </a:t>
            </a:r>
            <a:r>
              <a:rPr lang="en-US" sz="2400" dirty="0"/>
              <a:t>is a ratio of a solute’s mass</a:t>
            </a:r>
            <a:r>
              <a:rPr lang="ka-GE" sz="2400" dirty="0"/>
              <a:t>,</a:t>
            </a:r>
            <a:r>
              <a:rPr lang="en-US" sz="2400" dirty="0"/>
              <a:t> to the solution’s volume</a:t>
            </a:r>
            <a:r>
              <a:rPr lang="ka-GE" sz="2400" dirty="0"/>
              <a:t>,</a:t>
            </a:r>
            <a:r>
              <a:rPr lang="en-US" sz="2400" dirty="0"/>
              <a:t> expressed as a percentage. </a:t>
            </a:r>
          </a:p>
          <a:p>
            <a:pPr algn="just">
              <a:buClrTx/>
            </a:pPr>
            <a:endParaRPr lang="en-US" sz="2400" dirty="0"/>
          </a:p>
          <a:p>
            <a:pPr algn="just">
              <a:buClrTx/>
              <a:buFont typeface="Arial"/>
              <a:buChar char="•"/>
            </a:pPr>
            <a:r>
              <a:rPr lang="en-US" sz="2400" dirty="0"/>
              <a:t> The specific units used for solute mass</a:t>
            </a:r>
            <a:r>
              <a:rPr lang="ka-GE" sz="2400" dirty="0"/>
              <a:t>,</a:t>
            </a:r>
            <a:r>
              <a:rPr lang="en-US" sz="2400" dirty="0"/>
              <a:t> and solution volume</a:t>
            </a:r>
            <a:r>
              <a:rPr lang="ka-GE" sz="2400" dirty="0"/>
              <a:t>,</a:t>
            </a:r>
            <a:r>
              <a:rPr lang="en-US" sz="2400" dirty="0"/>
              <a:t> may vary, depending on the solution.</a:t>
            </a:r>
          </a:p>
          <a:p>
            <a:pPr algn="just">
              <a:buClrTx/>
              <a:buFont typeface="Arial"/>
              <a:buChar char="•"/>
            </a:pPr>
            <a:endParaRPr lang="en-US" sz="2400" dirty="0"/>
          </a:p>
          <a:p>
            <a:pPr algn="just">
              <a:buClrTx/>
              <a:buFont typeface="Arial"/>
              <a:buChar char="•"/>
            </a:pPr>
            <a:r>
              <a:rPr lang="en-US" sz="2400" dirty="0"/>
              <a:t> For example, physiological saline solution, used to prepare intravenous fluids, has a concentration of 0.9% mass/volume (m/v), indicating that the composition is 0.9 g of solute per 100 mL of solution.</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38625" y="951515"/>
            <a:ext cx="1226434" cy="833592"/>
          </a:xfrm>
          <a:prstGeom prst="rect">
            <a:avLst/>
          </a:prstGeom>
        </p:spPr>
      </p:pic>
    </p:spTree>
    <p:extLst>
      <p:ext uri="{BB962C8B-B14F-4D97-AF65-F5344CB8AC3E}">
        <p14:creationId xmlns:p14="http://schemas.microsoft.com/office/powerpoint/2010/main" val="1995768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583305" cy="659535"/>
          </a:xfrm>
        </p:spPr>
        <p:txBody>
          <a:bodyPr/>
          <a:lstStyle/>
          <a:p>
            <a:r>
              <a:rPr lang="en-US" dirty="0"/>
              <a:t>Figure 3.19</a:t>
            </a:r>
          </a:p>
        </p:txBody>
      </p:sp>
      <p:pic>
        <p:nvPicPr>
          <p:cNvPr id="2" name="Picture Placeholder 1" descr="CNX_Chem_03_05_salin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05" r="-6705"/>
          <a:stretch>
            <a:fillRect/>
          </a:stretch>
        </p:blipFill>
        <p:spPr>
          <a:xfrm>
            <a:off x="579619" y="1066788"/>
            <a:ext cx="10750551" cy="3500071"/>
          </a:xfrm>
        </p:spPr>
      </p:pic>
      <p:sp>
        <p:nvSpPr>
          <p:cNvPr id="7" name="Text Placeholder 6"/>
          <p:cNvSpPr>
            <a:spLocks noGrp="1"/>
          </p:cNvSpPr>
          <p:nvPr>
            <p:ph type="body" sz="quarter" idx="14"/>
          </p:nvPr>
        </p:nvSpPr>
        <p:spPr>
          <a:xfrm>
            <a:off x="214254" y="4762691"/>
            <a:ext cx="11763492" cy="1881339"/>
          </a:xfrm>
        </p:spPr>
        <p:txBody>
          <a:bodyPr>
            <a:noAutofit/>
          </a:bodyPr>
          <a:lstStyle/>
          <a:p>
            <a:r>
              <a:rPr lang="en-US" sz="1600" dirty="0"/>
              <a:t>“</a:t>
            </a:r>
            <a:r>
              <a:rPr lang="en-US" sz="1800" dirty="0"/>
              <a:t>Mixed” mass-volume units are commonly encountered in medical settings.</a:t>
            </a:r>
          </a:p>
          <a:p>
            <a:pPr marL="342900" indent="-342900">
              <a:buFontTx/>
              <a:buAutoNum type="alphaLcParenBoth"/>
            </a:pPr>
            <a:r>
              <a:rPr lang="en-US" sz="1800" dirty="0"/>
              <a:t>The </a:t>
            </a:r>
            <a:r>
              <a:rPr lang="en-US" sz="1800" dirty="0" err="1"/>
              <a:t>NaCl</a:t>
            </a:r>
            <a:r>
              <a:rPr lang="en-US" sz="1800" dirty="0"/>
              <a:t> concentration of physiological saline is 0.9% (m/v).</a:t>
            </a:r>
          </a:p>
          <a:p>
            <a:pPr marL="342900" indent="-342900">
              <a:buFontTx/>
              <a:buAutoNum type="alphaLcParenBoth"/>
            </a:pPr>
            <a:r>
              <a:rPr lang="en-US" sz="1800" dirty="0"/>
              <a:t>This device measures glucose levels in a sample of blood. The normal range for glucose concentration in blood (fasting) is around 70–100 mg/dL. (credit a: modification of work by “The National Guard”/Flickr; credit b: modification of work by </a:t>
            </a:r>
            <a:r>
              <a:rPr lang="en-US" sz="1800" dirty="0" err="1"/>
              <a:t>Biswarup</a:t>
            </a:r>
            <a:r>
              <a:rPr lang="en-US" sz="1800" dirty="0"/>
              <a:t> </a:t>
            </a:r>
            <a:r>
              <a:rPr lang="en-US" sz="1800" dirty="0" err="1"/>
              <a:t>Ganguly</a:t>
            </a:r>
            <a:r>
              <a:rPr lang="en-US" sz="1800" dirty="0"/>
              <a: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76927" y="419992"/>
            <a:ext cx="1166447" cy="833698"/>
          </a:xfrm>
          <a:prstGeom prst="rect">
            <a:avLst/>
          </a:prstGeom>
        </p:spPr>
      </p:pic>
    </p:spTree>
    <p:extLst>
      <p:ext uri="{BB962C8B-B14F-4D97-AF65-F5344CB8AC3E}">
        <p14:creationId xmlns:p14="http://schemas.microsoft.com/office/powerpoint/2010/main" val="9348135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0900" y="778743"/>
            <a:ext cx="8658069" cy="508000"/>
          </a:xfrm>
        </p:spPr>
        <p:txBody>
          <a:bodyPr>
            <a:normAutofit fontScale="90000"/>
          </a:bodyPr>
          <a:lstStyle/>
          <a:p>
            <a:pPr eaLnBrk="1" hangingPunct="1"/>
            <a:r>
              <a:rPr lang="en-US" sz="3200" b="1" dirty="0">
                <a:solidFill>
                  <a:srgbClr val="000090"/>
                </a:solidFill>
                <a:latin typeface="Arial" pitchFamily="-110" charset="0"/>
              </a:rPr>
              <a:t>Parts per million and parts per billion</a:t>
            </a:r>
          </a:p>
        </p:txBody>
      </p:sp>
      <p:sp>
        <p:nvSpPr>
          <p:cNvPr id="22530" name="Rectangle 3"/>
          <p:cNvSpPr>
            <a:spLocks noGrp="1" noChangeArrowheads="1"/>
          </p:cNvSpPr>
          <p:nvPr>
            <p:ph idx="1"/>
          </p:nvPr>
        </p:nvSpPr>
        <p:spPr>
          <a:xfrm>
            <a:off x="347272" y="1458063"/>
            <a:ext cx="11497456" cy="4987708"/>
          </a:xfrm>
        </p:spPr>
        <p:txBody>
          <a:bodyPr>
            <a:normAutofit/>
          </a:bodyPr>
          <a:lstStyle/>
          <a:p>
            <a:pPr>
              <a:buClrTx/>
              <a:buFont typeface="Arial"/>
              <a:buChar char="•"/>
            </a:pPr>
            <a:r>
              <a:rPr lang="en-US" sz="2400" dirty="0"/>
              <a:t> Very low solute concentrations are often expressed using appropriately small units such as </a:t>
            </a:r>
            <a:r>
              <a:rPr lang="en-US" sz="2400" b="1" dirty="0">
                <a:solidFill>
                  <a:srgbClr val="000090"/>
                </a:solidFill>
              </a:rPr>
              <a:t>parts per million (ppm) or parts per billion (ppb).</a:t>
            </a:r>
          </a:p>
          <a:p>
            <a:pPr>
              <a:buClrTx/>
              <a:buFont typeface="Arial"/>
              <a:buChar char="•"/>
            </a:pPr>
            <a:endParaRPr lang="en-US" sz="2400" b="1" dirty="0">
              <a:solidFill>
                <a:srgbClr val="000090"/>
              </a:solidFill>
            </a:endParaRPr>
          </a:p>
          <a:p>
            <a:pPr>
              <a:buClrTx/>
              <a:buFont typeface="Arial"/>
              <a:buChar char="•"/>
            </a:pPr>
            <a:r>
              <a:rPr lang="en-US" sz="2400" b="1" dirty="0">
                <a:solidFill>
                  <a:srgbClr val="000090"/>
                </a:solidFill>
              </a:rPr>
              <a:t> </a:t>
            </a:r>
            <a:r>
              <a:rPr lang="en-US" sz="2400" dirty="0"/>
              <a:t>The mass-based definitions of ppm and ppb:</a:t>
            </a:r>
          </a:p>
          <a:p>
            <a:pPr>
              <a:buClrTx/>
              <a:buFont typeface="Arial"/>
              <a:buChar char="•"/>
            </a:pPr>
            <a:endParaRPr lang="en-US" sz="2400" dirty="0"/>
          </a:p>
          <a:p>
            <a:pPr>
              <a:buClrTx/>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11966" y="361947"/>
            <a:ext cx="1360619" cy="92479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889008654"/>
              </p:ext>
            </p:extLst>
          </p:nvPr>
        </p:nvGraphicFramePr>
        <p:xfrm>
          <a:off x="3629234" y="3649422"/>
          <a:ext cx="4397375" cy="1046163"/>
        </p:xfrm>
        <a:graphic>
          <a:graphicData uri="http://schemas.openxmlformats.org/presentationml/2006/ole">
            <mc:AlternateContent xmlns:mc="http://schemas.openxmlformats.org/markup-compatibility/2006">
              <mc:Choice xmlns:v="urn:schemas-microsoft-com:vml" Requires="v">
                <p:oleObj spid="_x0000_s22350" name="Equation" r:id="rId4" imgW="1816100" imgH="431800" progId="Equation.3">
                  <p:embed/>
                </p:oleObj>
              </mc:Choice>
              <mc:Fallback>
                <p:oleObj name="Equation" r:id="rId4" imgW="1816100" imgH="431800" progId="Equation.3">
                  <p:embed/>
                  <p:pic>
                    <p:nvPicPr>
                      <p:cNvPr id="0" name=""/>
                      <p:cNvPicPr/>
                      <p:nvPr/>
                    </p:nvPicPr>
                    <p:blipFill>
                      <a:blip r:embed="rId5"/>
                      <a:stretch>
                        <a:fillRect/>
                      </a:stretch>
                    </p:blipFill>
                    <p:spPr>
                      <a:xfrm>
                        <a:off x="3629234" y="3649422"/>
                        <a:ext cx="4397375" cy="1046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4656052"/>
              </p:ext>
            </p:extLst>
          </p:nvPr>
        </p:nvGraphicFramePr>
        <p:xfrm>
          <a:off x="3691147" y="5038225"/>
          <a:ext cx="4335462" cy="1046163"/>
        </p:xfrm>
        <a:graphic>
          <a:graphicData uri="http://schemas.openxmlformats.org/presentationml/2006/ole">
            <mc:AlternateContent xmlns:mc="http://schemas.openxmlformats.org/markup-compatibility/2006">
              <mc:Choice xmlns:v="urn:schemas-microsoft-com:vml" Requires="v">
                <p:oleObj spid="_x0000_s22351" name="Equation" r:id="rId6" imgW="1790700" imgH="431800" progId="Equation.3">
                  <p:embed/>
                </p:oleObj>
              </mc:Choice>
              <mc:Fallback>
                <p:oleObj name="Equation" r:id="rId6" imgW="1790700" imgH="431800" progId="Equation.3">
                  <p:embed/>
                  <p:pic>
                    <p:nvPicPr>
                      <p:cNvPr id="0" name=""/>
                      <p:cNvPicPr/>
                      <p:nvPr/>
                    </p:nvPicPr>
                    <p:blipFill>
                      <a:blip r:embed="rId7"/>
                      <a:stretch>
                        <a:fillRect/>
                      </a:stretch>
                    </p:blipFill>
                    <p:spPr>
                      <a:xfrm>
                        <a:off x="3691147" y="5038225"/>
                        <a:ext cx="4335462" cy="1046163"/>
                      </a:xfrm>
                      <a:prstGeom prst="rect">
                        <a:avLst/>
                      </a:prstGeom>
                    </p:spPr>
                  </p:pic>
                </p:oleObj>
              </mc:Fallback>
            </mc:AlternateContent>
          </a:graphicData>
        </a:graphic>
      </p:graphicFrame>
    </p:spTree>
    <p:extLst>
      <p:ext uri="{BB962C8B-B14F-4D97-AF65-F5344CB8AC3E}">
        <p14:creationId xmlns:p14="http://schemas.microsoft.com/office/powerpoint/2010/main" val="12451724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6A28-5315-40CD-A1E9-410055B937B6}"/>
              </a:ext>
            </a:extLst>
          </p:cNvPr>
          <p:cNvSpPr>
            <a:spLocks noGrp="1"/>
          </p:cNvSpPr>
          <p:nvPr>
            <p:ph type="title"/>
          </p:nvPr>
        </p:nvSpPr>
        <p:spPr>
          <a:xfrm>
            <a:off x="609600" y="944380"/>
            <a:ext cx="7065364" cy="579938"/>
          </a:xfrm>
        </p:spPr>
        <p:txBody>
          <a:bodyPr/>
          <a:lstStyle/>
          <a:p>
            <a:r>
              <a:rPr lang="en-US" sz="2400" b="1" dirty="0">
                <a:solidFill>
                  <a:srgbClr val="000090"/>
                </a:solidFill>
                <a:latin typeface="Arial" pitchFamily="-110" charset="0"/>
              </a:rPr>
              <a:t>Parts per million and parts per billion</a:t>
            </a:r>
            <a:endParaRPr lang="en-US" dirty="0"/>
          </a:p>
        </p:txBody>
      </p:sp>
      <p:sp>
        <p:nvSpPr>
          <p:cNvPr id="3" name="Content Placeholder 2">
            <a:extLst>
              <a:ext uri="{FF2B5EF4-FFF2-40B4-BE49-F238E27FC236}">
                <a16:creationId xmlns:a16="http://schemas.microsoft.com/office/drawing/2014/main" id="{1C778929-0CF5-40E0-93F7-77A5A4663306}"/>
              </a:ext>
            </a:extLst>
          </p:cNvPr>
          <p:cNvSpPr>
            <a:spLocks noGrp="1"/>
          </p:cNvSpPr>
          <p:nvPr>
            <p:ph idx="1"/>
          </p:nvPr>
        </p:nvSpPr>
        <p:spPr>
          <a:xfrm>
            <a:off x="609599" y="1752601"/>
            <a:ext cx="11037757" cy="4373563"/>
          </a:xfrm>
        </p:spPr>
        <p:txBody>
          <a:bodyPr>
            <a:normAutofit/>
          </a:bodyPr>
          <a:lstStyle/>
          <a:p>
            <a:pPr marL="342900" indent="-342900" algn="just">
              <a:buFont typeface="Arial" panose="020B0604020202020204" pitchFamily="34" charset="0"/>
              <a:buChar char="•"/>
            </a:pPr>
            <a:r>
              <a:rPr lang="en-US" sz="2400" b="0" i="0" u="none" strike="noStrike" dirty="0"/>
              <a:t>Both</a:t>
            </a:r>
            <a:r>
              <a:rPr lang="ka-GE" sz="2400" b="0" i="0" u="none" strike="noStrike" dirty="0"/>
              <a:t>,</a:t>
            </a:r>
            <a:r>
              <a:rPr lang="en-US" sz="2400" b="0" i="0" u="none" strike="noStrike" dirty="0"/>
              <a:t> ppm and ppb</a:t>
            </a:r>
            <a:r>
              <a:rPr lang="ka-GE" sz="2400" b="0" i="0" u="none" strike="noStrike" dirty="0"/>
              <a:t>,</a:t>
            </a:r>
            <a:r>
              <a:rPr lang="en-US" sz="2400" b="0" i="0" u="none" strike="noStrike" dirty="0"/>
              <a:t> are convenient units</a:t>
            </a:r>
            <a:r>
              <a:rPr lang="ka-GE" sz="2400" b="0" i="0" u="none" strike="noStrike" dirty="0"/>
              <a:t>,</a:t>
            </a:r>
            <a:r>
              <a:rPr lang="en-US" sz="2400" b="0" i="0" u="none" strike="noStrike" dirty="0"/>
              <a:t> for reporting the concentrations of pollutants and other trace contaminants in water.</a:t>
            </a:r>
          </a:p>
          <a:p>
            <a:pPr marL="342900" indent="-342900" algn="just">
              <a:buFont typeface="Arial" panose="020B0604020202020204" pitchFamily="34" charset="0"/>
              <a:buChar char="•"/>
            </a:pPr>
            <a:r>
              <a:rPr lang="en-US" sz="2400" b="0" i="0" u="none" strike="noStrike" dirty="0"/>
              <a:t>Concentrations of these contaminants</a:t>
            </a:r>
            <a:r>
              <a:rPr lang="ka-GE" sz="2400" b="0" i="0" u="none" strike="noStrike" dirty="0"/>
              <a:t>,</a:t>
            </a:r>
            <a:r>
              <a:rPr lang="en-US" sz="2400" b="0" i="0" u="none" strike="noStrike" dirty="0"/>
              <a:t> are typically very low in treated and natural waters, and their levels cannot exceed relatively low concentration. thresholds without causing adverse effects on health and wildlife.</a:t>
            </a:r>
            <a:endParaRPr lang="en-US" sz="2400" dirty="0"/>
          </a:p>
          <a:p>
            <a:pPr marL="342900" indent="-342900" algn="just">
              <a:buFont typeface="Arial" panose="020B0604020202020204" pitchFamily="34" charset="0"/>
              <a:buChar char="•"/>
            </a:pPr>
            <a:r>
              <a:rPr lang="en-US" sz="2400" b="0" i="0" u="none" strike="noStrike" dirty="0"/>
              <a:t>For example, the EPA has identified the maximum safe level of fluoride ion in tap water to be 4 ppm. </a:t>
            </a:r>
          </a:p>
          <a:p>
            <a:pPr marL="342900" indent="-342900" algn="just">
              <a:buFont typeface="Arial" panose="020B0604020202020204" pitchFamily="34" charset="0"/>
              <a:buChar char="•"/>
            </a:pPr>
            <a:r>
              <a:rPr lang="en-US" sz="2400" b="0" i="0" u="none" strike="noStrike" dirty="0"/>
              <a:t>Inline water filters are designed to reduce the concentration of fluoride and several other trace-level contaminants in tap water.</a:t>
            </a:r>
            <a:endParaRPr lang="en-US" sz="2400" dirty="0"/>
          </a:p>
        </p:txBody>
      </p:sp>
      <p:pic>
        <p:nvPicPr>
          <p:cNvPr id="6" name="Picture 5" descr="OSX-Stacked-TM-RGB-300dpi-2016.jpg">
            <a:extLst>
              <a:ext uri="{FF2B5EF4-FFF2-40B4-BE49-F238E27FC236}">
                <a16:creationId xmlns:a16="http://schemas.microsoft.com/office/drawing/2014/main" id="{430D43EF-0A9D-4C76-B812-436596D65B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21781" y="597111"/>
            <a:ext cx="1360619" cy="924796"/>
          </a:xfrm>
          <a:prstGeom prst="rect">
            <a:avLst/>
          </a:prstGeom>
        </p:spPr>
      </p:pic>
    </p:spTree>
    <p:extLst>
      <p:ext uri="{BB962C8B-B14F-4D97-AF65-F5344CB8AC3E}">
        <p14:creationId xmlns:p14="http://schemas.microsoft.com/office/powerpoint/2010/main" val="3411146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724" y="344476"/>
            <a:ext cx="2658256" cy="659535"/>
          </a:xfrm>
        </p:spPr>
        <p:txBody>
          <a:bodyPr/>
          <a:lstStyle/>
          <a:p>
            <a:r>
              <a:rPr lang="en-US" dirty="0"/>
              <a:t>Figure 3.20</a:t>
            </a:r>
          </a:p>
        </p:txBody>
      </p:sp>
      <p:pic>
        <p:nvPicPr>
          <p:cNvPr id="2" name="Picture Placeholder 1" descr="CNX_Chem_03_05_fauce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477" r="-8477"/>
          <a:stretch>
            <a:fillRect/>
          </a:stretch>
        </p:blipFill>
        <p:spPr>
          <a:xfrm>
            <a:off x="609600" y="1294624"/>
            <a:ext cx="10750551" cy="3500071"/>
          </a:xfrm>
        </p:spPr>
      </p:pic>
      <p:sp>
        <p:nvSpPr>
          <p:cNvPr id="7" name="Text Placeholder 6"/>
          <p:cNvSpPr>
            <a:spLocks noGrp="1"/>
          </p:cNvSpPr>
          <p:nvPr>
            <p:ph type="body" sz="quarter" idx="14"/>
          </p:nvPr>
        </p:nvSpPr>
        <p:spPr>
          <a:xfrm>
            <a:off x="720724" y="5085308"/>
            <a:ext cx="10750551" cy="1772692"/>
          </a:xfrm>
        </p:spPr>
        <p:txBody>
          <a:bodyPr>
            <a:noAutofit/>
          </a:bodyPr>
          <a:lstStyle/>
          <a:p>
            <a:pPr marL="342900" indent="-342900">
              <a:buFontTx/>
              <a:buAutoNum type="alphaLcParenBoth"/>
            </a:pPr>
            <a:r>
              <a:rPr lang="en-US" dirty="0"/>
              <a:t>In some areas, trace-level concentrations of contaminants, can render unfiltered tap water, unsafe for drinking and cooking.</a:t>
            </a:r>
          </a:p>
          <a:p>
            <a:pPr marL="342900" indent="-342900">
              <a:buFontTx/>
              <a:buAutoNum type="alphaLcParenBoth"/>
            </a:pPr>
            <a:r>
              <a:rPr lang="en-US" dirty="0"/>
              <a:t>Inline water filters reduce the concentration of solutes in tap water. (credit a: modification of work by </a:t>
            </a:r>
            <a:r>
              <a:rPr lang="en-US" dirty="0" err="1"/>
              <a:t>Jenn</a:t>
            </a:r>
            <a:r>
              <a:rPr lang="en-US" dirty="0"/>
              <a:t> </a:t>
            </a:r>
            <a:r>
              <a:rPr lang="en-US" dirty="0" err="1"/>
              <a:t>Durfey</a:t>
            </a:r>
            <a:r>
              <a:rPr lang="en-US" dirty="0"/>
              <a:t>; credit b: modification of work by “</a:t>
            </a:r>
            <a:r>
              <a:rPr lang="en-US" dirty="0" err="1"/>
              <a:t>vastateparkstaff</a:t>
            </a:r>
            <a:r>
              <a:rPr lang="en-US" dirty="0"/>
              <a:t>”/Wikimedia commons)</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90773" y="439766"/>
            <a:ext cx="1051734" cy="751709"/>
          </a:xfrm>
          <a:prstGeom prst="rect">
            <a:avLst/>
          </a:prstGeom>
        </p:spPr>
      </p:pic>
    </p:spTree>
    <p:extLst>
      <p:ext uri="{BB962C8B-B14F-4D97-AF65-F5344CB8AC3E}">
        <p14:creationId xmlns:p14="http://schemas.microsoft.com/office/powerpoint/2010/main" val="31104794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81200" y="1107618"/>
            <a:ext cx="8062912" cy="5256973"/>
          </a:xfrm>
        </p:spPr>
        <p:txBody>
          <a:bodyPr anchor="ctr">
            <a:noAutofit/>
          </a:bodyPr>
          <a:lstStyle/>
          <a:p>
            <a:pPr algn="ctr"/>
            <a:r>
              <a:rPr lang="en-US" sz="1600" dirty="0">
                <a:solidFill>
                  <a:schemeClr val="tx1"/>
                </a:solidFill>
              </a:rPr>
              <a:t>This file is copyright 2017, Rice University. All Rights Reserved.</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4671" y="932497"/>
            <a:ext cx="1226434" cy="833592"/>
          </a:xfrm>
          <a:prstGeom prst="rect">
            <a:avLst/>
          </a:prstGeom>
        </p:spPr>
      </p:pic>
    </p:spTree>
    <p:extLst>
      <p:ext uri="{BB962C8B-B14F-4D97-AF65-F5344CB8AC3E}">
        <p14:creationId xmlns:p14="http://schemas.microsoft.com/office/powerpoint/2010/main" val="67407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09C5-7DE6-4779-AEED-586BC303CD60}"/>
              </a:ext>
            </a:extLst>
          </p:cNvPr>
          <p:cNvSpPr>
            <a:spLocks noGrp="1"/>
          </p:cNvSpPr>
          <p:nvPr>
            <p:ph type="title"/>
          </p:nvPr>
        </p:nvSpPr>
        <p:spPr>
          <a:xfrm>
            <a:off x="609600" y="701856"/>
            <a:ext cx="7005403" cy="609918"/>
          </a:xfrm>
        </p:spPr>
        <p:txBody>
          <a:bodyPr/>
          <a:lstStyle/>
          <a:p>
            <a:r>
              <a:rPr lang="en-US" sz="2400" b="1" dirty="0">
                <a:solidFill>
                  <a:srgbClr val="000090"/>
                </a:solidFill>
                <a:latin typeface="Arial" pitchFamily="-110" charset="0"/>
              </a:rPr>
              <a:t>3.1 formula mass and the mole concept</a:t>
            </a:r>
            <a:endParaRPr lang="en-US" dirty="0"/>
          </a:p>
        </p:txBody>
      </p:sp>
      <p:sp>
        <p:nvSpPr>
          <p:cNvPr id="3" name="Content Placeholder 2">
            <a:extLst>
              <a:ext uri="{FF2B5EF4-FFF2-40B4-BE49-F238E27FC236}">
                <a16:creationId xmlns:a16="http://schemas.microsoft.com/office/drawing/2014/main" id="{5D1EA447-2E8E-4AF9-A7EA-FB8647F328E1}"/>
              </a:ext>
            </a:extLst>
          </p:cNvPr>
          <p:cNvSpPr>
            <a:spLocks noGrp="1"/>
          </p:cNvSpPr>
          <p:nvPr>
            <p:ph idx="1"/>
          </p:nvPr>
        </p:nvSpPr>
        <p:spPr>
          <a:xfrm>
            <a:off x="224852" y="1565428"/>
            <a:ext cx="11742295" cy="4828081"/>
          </a:xfrm>
        </p:spPr>
        <p:txBody>
          <a:bodyPr>
            <a:noAutofit/>
          </a:bodyPr>
          <a:lstStyle/>
          <a:p>
            <a:pPr marL="285750" indent="-285750" algn="l">
              <a:buFont typeface="Arial" panose="020B0604020202020204" pitchFamily="34" charset="0"/>
              <a:buChar char="•"/>
            </a:pPr>
            <a:r>
              <a:rPr lang="en-US" sz="2400" b="0" i="0" u="none" strike="noStrike" baseline="0" dirty="0"/>
              <a:t>Consider chloroform (CHCl</a:t>
            </a:r>
            <a:r>
              <a:rPr lang="en-US" sz="2400" b="0" i="0" u="none" strike="noStrike" baseline="-25000" dirty="0"/>
              <a:t>3</a:t>
            </a:r>
            <a:r>
              <a:rPr lang="en-US" sz="2400" b="0" i="0" u="none" strike="noStrike" baseline="0" dirty="0"/>
              <a:t>), a covalent compound once used as a surgical anesthetic, and now primarily used in the production of tetrafluoroethylene, the building block for the "anti-stick" polymer, Teflon.</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b="0" i="0" u="none" strike="noStrike" baseline="0" dirty="0">
                <a:solidFill>
                  <a:srgbClr val="000000"/>
                </a:solidFill>
              </a:rPr>
              <a:t>The molecular formula of chloroform indicates, that a single molecule contains one carbon atom, one hydrogen atom, and three chlorine atoms. </a:t>
            </a:r>
          </a:p>
          <a:p>
            <a:pPr marL="285750" indent="-285750" algn="l">
              <a:buFont typeface="Arial" panose="020B0604020202020204" pitchFamily="34" charset="0"/>
              <a:buChar char="•"/>
            </a:pPr>
            <a:r>
              <a:rPr lang="en-US" sz="2400" b="0" i="0" u="none" strike="noStrike" baseline="0" dirty="0">
                <a:solidFill>
                  <a:srgbClr val="000000"/>
                </a:solidFill>
              </a:rPr>
              <a:t>The average molecular mass of a chloroform molecule is therefore equal to the sum of the average atomic masses of these atoms. </a:t>
            </a:r>
            <a:endParaRPr lang="ka-GE" sz="2400" b="0" i="0" u="none" strike="noStrike" baseline="0" dirty="0">
              <a:solidFill>
                <a:srgbClr val="000000"/>
              </a:solidFill>
            </a:endParaRPr>
          </a:p>
          <a:p>
            <a:pPr marL="285750" indent="-285750" algn="l">
              <a:buFont typeface="Arial" panose="020B0604020202020204" pitchFamily="34" charset="0"/>
              <a:buChar char="•"/>
            </a:pPr>
            <a:endParaRPr lang="en-US" sz="2400" b="0" i="0" u="none" strike="noStrike" baseline="0" dirty="0">
              <a:solidFill>
                <a:srgbClr val="000000"/>
              </a:solidFill>
            </a:endParaRPr>
          </a:p>
          <a:p>
            <a:pPr marL="285750" indent="-285750" algn="l">
              <a:buFont typeface="Arial" panose="020B0604020202020204" pitchFamily="34" charset="0"/>
              <a:buChar char="•"/>
            </a:pPr>
            <a:r>
              <a:rPr lang="en-US" sz="2400" b="0" i="0" u="none" strike="noStrike" baseline="0" dirty="0">
                <a:solidFill>
                  <a:srgbClr val="000000"/>
                </a:solidFill>
              </a:rPr>
              <a:t>outlines the calculations used to derive the molecular mass of chloroform, which is </a:t>
            </a:r>
            <a:r>
              <a:rPr lang="en-US" sz="2400" b="1" i="1" u="none" strike="noStrike" baseline="0" dirty="0">
                <a:solidFill>
                  <a:srgbClr val="000000"/>
                </a:solidFill>
              </a:rPr>
              <a:t>119.37 amu.</a:t>
            </a:r>
            <a:endParaRPr lang="en-US" sz="2400" b="1" i="1" dirty="0"/>
          </a:p>
        </p:txBody>
      </p:sp>
      <p:pic>
        <p:nvPicPr>
          <p:cNvPr id="4" name="Picture 3" descr="OSX-Stacked-TM-RGB-300dpi-2016.jpg">
            <a:extLst>
              <a:ext uri="{FF2B5EF4-FFF2-40B4-BE49-F238E27FC236}">
                <a16:creationId xmlns:a16="http://schemas.microsoft.com/office/drawing/2014/main" id="{0C9DA4F1-48F8-40C7-92C8-4095D186AF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590019"/>
            <a:ext cx="1226434" cy="833592"/>
          </a:xfrm>
          <a:prstGeom prst="rect">
            <a:avLst/>
          </a:prstGeom>
        </p:spPr>
      </p:pic>
    </p:spTree>
    <p:extLst>
      <p:ext uri="{BB962C8B-B14F-4D97-AF65-F5344CB8AC3E}">
        <p14:creationId xmlns:p14="http://schemas.microsoft.com/office/powerpoint/2010/main" val="215208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184" y="769892"/>
            <a:ext cx="2148590" cy="406187"/>
          </a:xfrm>
        </p:spPr>
        <p:txBody>
          <a:bodyPr>
            <a:normAutofit fontScale="90000"/>
          </a:bodyPr>
          <a:lstStyle/>
          <a:p>
            <a:r>
              <a:rPr lang="en-US" dirty="0"/>
              <a:t>Figure 3.2</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7" r="4615"/>
          <a:stretch>
            <a:fillRect/>
          </a:stretch>
        </p:blipFill>
        <p:spPr>
          <a:xfrm>
            <a:off x="617278" y="1489941"/>
            <a:ext cx="10957444" cy="2912862"/>
          </a:xfrm>
        </p:spPr>
      </p:pic>
      <p:sp>
        <p:nvSpPr>
          <p:cNvPr id="7" name="Text Placeholder 6"/>
          <p:cNvSpPr>
            <a:spLocks noGrp="1"/>
          </p:cNvSpPr>
          <p:nvPr>
            <p:ph type="body" sz="quarter" idx="14"/>
          </p:nvPr>
        </p:nvSpPr>
        <p:spPr>
          <a:xfrm>
            <a:off x="404734" y="4781862"/>
            <a:ext cx="11317574" cy="1538469"/>
          </a:xfrm>
        </p:spPr>
        <p:txBody>
          <a:bodyPr>
            <a:noAutofit/>
          </a:bodyPr>
          <a:lstStyle/>
          <a:p>
            <a:r>
              <a:rPr lang="en-US" sz="2400" dirty="0"/>
              <a:t>The model shows the molecular structure of chloroform.</a:t>
            </a:r>
          </a:p>
          <a:p>
            <a:r>
              <a:rPr lang="en-US" sz="2400" dirty="0"/>
              <a:t>The average mass of a chloroform molecule, CHCl</a:t>
            </a:r>
            <a:r>
              <a:rPr lang="en-US" sz="2400" baseline="-25000" dirty="0"/>
              <a:t>3</a:t>
            </a:r>
            <a:r>
              <a:rPr lang="en-US" sz="2400" dirty="0"/>
              <a:t>, is 119.37 amu, which is the sum of the average atomic masses of each of its constituent atoms. </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08382" y="556189"/>
            <a:ext cx="1226434" cy="833592"/>
          </a:xfrm>
          <a:prstGeom prst="rect">
            <a:avLst/>
          </a:prstGeom>
        </p:spPr>
      </p:pic>
    </p:spTree>
    <p:extLst>
      <p:ext uri="{BB962C8B-B14F-4D97-AF65-F5344CB8AC3E}">
        <p14:creationId xmlns:p14="http://schemas.microsoft.com/office/powerpoint/2010/main" val="238900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9051" y="399694"/>
            <a:ext cx="2133600" cy="659535"/>
          </a:xfrm>
        </p:spPr>
        <p:txBody>
          <a:bodyPr/>
          <a:lstStyle/>
          <a:p>
            <a:r>
              <a:rPr lang="en-US" dirty="0"/>
              <a:t>Figure 3.3</a:t>
            </a:r>
          </a:p>
        </p:txBody>
      </p:sp>
      <p:pic>
        <p:nvPicPr>
          <p:cNvPr id="2" name="Picture Placeholder 1" descr="CNX_Chem_03_01_aspiri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7" t="-38461" r="4615" b="-38461"/>
          <a:stretch>
            <a:fillRect/>
          </a:stretch>
        </p:blipFill>
        <p:spPr>
          <a:xfrm>
            <a:off x="939384" y="1136122"/>
            <a:ext cx="9773811" cy="5090301"/>
          </a:xfrm>
        </p:spPr>
      </p:pic>
      <p:sp>
        <p:nvSpPr>
          <p:cNvPr id="7" name="Text Placeholder 6"/>
          <p:cNvSpPr>
            <a:spLocks noGrp="1"/>
          </p:cNvSpPr>
          <p:nvPr>
            <p:ph type="body" sz="quarter" idx="14"/>
          </p:nvPr>
        </p:nvSpPr>
        <p:spPr>
          <a:xfrm>
            <a:off x="939384" y="5212869"/>
            <a:ext cx="10403174" cy="1166382"/>
          </a:xfrm>
        </p:spPr>
        <p:txBody>
          <a:bodyPr>
            <a:normAutofit/>
          </a:bodyPr>
          <a:lstStyle/>
          <a:p>
            <a:r>
              <a:rPr lang="en-US" sz="2800" dirty="0"/>
              <a:t>The average mass of an aspirin molecule is 180.15 amu. The model shows the molecular structure of </a:t>
            </a:r>
            <a:r>
              <a:rPr lang="tr-TR" sz="2800" dirty="0"/>
              <a:t>aspirin, C</a:t>
            </a:r>
            <a:r>
              <a:rPr lang="tr-TR" sz="2800" baseline="-25000" dirty="0"/>
              <a:t>9</a:t>
            </a:r>
            <a:r>
              <a:rPr lang="tr-TR" sz="2800" dirty="0"/>
              <a:t>H</a:t>
            </a:r>
            <a:r>
              <a:rPr lang="tr-TR" sz="2800" baseline="-25000" dirty="0"/>
              <a:t>8</a:t>
            </a:r>
            <a:r>
              <a:rPr lang="tr-TR" sz="2800" dirty="0"/>
              <a:t>O</a:t>
            </a:r>
            <a:r>
              <a:rPr lang="tr-TR" sz="2800" baseline="-25000" dirty="0"/>
              <a:t>4</a:t>
            </a:r>
            <a:r>
              <a:rPr lang="tr-TR" sz="2800" dirty="0"/>
              <a:t>.</a:t>
            </a:r>
            <a:endParaRPr lang="en-US" sz="2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49515" y="555405"/>
            <a:ext cx="1226434" cy="833592"/>
          </a:xfrm>
          <a:prstGeom prst="rect">
            <a:avLst/>
          </a:prstGeom>
        </p:spPr>
      </p:pic>
    </p:spTree>
    <p:extLst>
      <p:ext uri="{BB962C8B-B14F-4D97-AF65-F5344CB8AC3E}">
        <p14:creationId xmlns:p14="http://schemas.microsoft.com/office/powerpoint/2010/main" val="268879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C270-6798-4752-AEB7-D4C7ECA3A255}"/>
              </a:ext>
            </a:extLst>
          </p:cNvPr>
          <p:cNvSpPr>
            <a:spLocks noGrp="1"/>
          </p:cNvSpPr>
          <p:nvPr>
            <p:ph type="title"/>
          </p:nvPr>
        </p:nvSpPr>
        <p:spPr>
          <a:xfrm>
            <a:off x="609600" y="887347"/>
            <a:ext cx="8549389" cy="833593"/>
          </a:xfrm>
        </p:spPr>
        <p:txBody>
          <a:bodyPr>
            <a:normAutofit fontScale="90000"/>
          </a:bodyPr>
          <a:lstStyle/>
          <a:p>
            <a:pPr algn="ctr"/>
            <a:r>
              <a:rPr lang="en-US" sz="2400" b="1" i="0" u="none" strike="noStrike" baseline="0" dirty="0">
                <a:solidFill>
                  <a:srgbClr val="354DA2"/>
                </a:solidFill>
                <a:latin typeface="+mn-lt"/>
              </a:rPr>
              <a:t>Computing Molecular Mass for a Covalent Compound</a:t>
            </a:r>
            <a:br>
              <a:rPr lang="en-US" sz="2400" b="1" i="0" u="none" strike="noStrike" baseline="0" dirty="0">
                <a:solidFill>
                  <a:srgbClr val="354DA2"/>
                </a:solidFill>
                <a:latin typeface="LiberationSans-Bold"/>
              </a:rPr>
            </a:br>
            <a:endParaRPr lang="en-US" dirty="0"/>
          </a:p>
        </p:txBody>
      </p:sp>
      <p:sp>
        <p:nvSpPr>
          <p:cNvPr id="4" name="Text Placeholder 3">
            <a:extLst>
              <a:ext uri="{FF2B5EF4-FFF2-40B4-BE49-F238E27FC236}">
                <a16:creationId xmlns:a16="http://schemas.microsoft.com/office/drawing/2014/main" id="{C8D8E96F-4151-4991-8581-7F8E3CDF267F}"/>
              </a:ext>
            </a:extLst>
          </p:cNvPr>
          <p:cNvSpPr>
            <a:spLocks noGrp="1"/>
          </p:cNvSpPr>
          <p:nvPr>
            <p:ph type="body" sz="quarter" idx="14"/>
          </p:nvPr>
        </p:nvSpPr>
        <p:spPr>
          <a:xfrm>
            <a:off x="609600" y="1903750"/>
            <a:ext cx="10750549" cy="4706220"/>
          </a:xfrm>
        </p:spPr>
        <p:txBody>
          <a:bodyPr>
            <a:normAutofit/>
          </a:bodyPr>
          <a:lstStyle/>
          <a:p>
            <a:pPr algn="just"/>
            <a:r>
              <a:rPr lang="en-US" sz="2400" b="0" i="0" u="none" strike="noStrike" baseline="0" dirty="0">
                <a:solidFill>
                  <a:srgbClr val="000000"/>
                </a:solidFill>
              </a:rPr>
              <a:t>Ibuprofen, C</a:t>
            </a:r>
            <a:r>
              <a:rPr lang="en-US" sz="2400" b="0" i="0" u="none" strike="noStrike" baseline="-25000" dirty="0">
                <a:solidFill>
                  <a:srgbClr val="000000"/>
                </a:solidFill>
              </a:rPr>
              <a:t>13</a:t>
            </a:r>
            <a:r>
              <a:rPr lang="en-US" sz="2400" b="0" i="0" u="none" strike="noStrike" baseline="0" dirty="0">
                <a:solidFill>
                  <a:srgbClr val="000000"/>
                </a:solidFill>
              </a:rPr>
              <a:t>H</a:t>
            </a:r>
            <a:r>
              <a:rPr lang="en-US" sz="2400" b="0" i="0" u="none" strike="noStrike" baseline="-25000" dirty="0">
                <a:solidFill>
                  <a:srgbClr val="000000"/>
                </a:solidFill>
              </a:rPr>
              <a:t>18</a:t>
            </a:r>
            <a:r>
              <a:rPr lang="en-US" sz="2400" b="0" i="0" u="none" strike="noStrike" baseline="0" dirty="0">
                <a:solidFill>
                  <a:srgbClr val="000000"/>
                </a:solidFill>
              </a:rPr>
              <a:t>O</a:t>
            </a:r>
            <a:r>
              <a:rPr lang="en-US" sz="2400" b="0" i="0" u="none" strike="noStrike" baseline="-25000" dirty="0">
                <a:solidFill>
                  <a:srgbClr val="000000"/>
                </a:solidFill>
              </a:rPr>
              <a:t>2</a:t>
            </a:r>
            <a:r>
              <a:rPr lang="en-US" sz="2400" b="0" i="0" u="none" strike="noStrike" baseline="0" dirty="0">
                <a:solidFill>
                  <a:srgbClr val="000000"/>
                </a:solidFill>
              </a:rPr>
              <a:t>, is a covalent compound and the active ingredient in several popular nonprescription</a:t>
            </a:r>
            <a:r>
              <a:rPr lang="ka-GE" sz="2400" dirty="0"/>
              <a:t> </a:t>
            </a:r>
            <a:r>
              <a:rPr lang="en-US" sz="2400" b="0" i="0" u="none" strike="noStrike" baseline="0" dirty="0">
                <a:solidFill>
                  <a:srgbClr val="000000"/>
                </a:solidFill>
              </a:rPr>
              <a:t>pain medications, such as Advil and Motrin. What is the molecular mass (amu) for this compound?</a:t>
            </a:r>
          </a:p>
          <a:p>
            <a:pPr algn="just"/>
            <a:endParaRPr lang="ka-GE" sz="2400" b="1" i="0" u="none" strike="noStrike" baseline="0" dirty="0">
              <a:solidFill>
                <a:srgbClr val="354DA2"/>
              </a:solidFill>
            </a:endParaRPr>
          </a:p>
          <a:p>
            <a:pPr algn="just"/>
            <a:r>
              <a:rPr lang="en-US" sz="2400" b="1" i="0" u="none" strike="noStrike" baseline="0" dirty="0">
                <a:solidFill>
                  <a:srgbClr val="354DA2"/>
                </a:solidFill>
              </a:rPr>
              <a:t>Solution</a:t>
            </a:r>
          </a:p>
          <a:p>
            <a:pPr algn="just"/>
            <a:r>
              <a:rPr lang="en-US" sz="2400" b="0" i="0" u="none" strike="noStrike" baseline="0" dirty="0">
                <a:solidFill>
                  <a:srgbClr val="000000"/>
                </a:solidFill>
              </a:rPr>
              <a:t>Molecules of this compound are composed of 13 carbon atoms, 18 hydrogen atoms, and 2 oxygen atoms.</a:t>
            </a:r>
          </a:p>
          <a:p>
            <a:pPr algn="just"/>
            <a:r>
              <a:rPr lang="en-US" sz="2400" b="0" i="0" u="none" strike="noStrike" baseline="0" dirty="0">
                <a:solidFill>
                  <a:srgbClr val="000000"/>
                </a:solidFill>
              </a:rPr>
              <a:t>Following the approach described above, the average molecular mass for this compound is therefore:</a:t>
            </a:r>
            <a:endParaRPr lang="en-US" sz="2400" dirty="0"/>
          </a:p>
        </p:txBody>
      </p:sp>
      <p:pic>
        <p:nvPicPr>
          <p:cNvPr id="5" name="Picture 4" descr="OSX-Stacked-TM-RGB-300dpi-2016.jpg">
            <a:extLst>
              <a:ext uri="{FF2B5EF4-FFF2-40B4-BE49-F238E27FC236}">
                <a16:creationId xmlns:a16="http://schemas.microsoft.com/office/drawing/2014/main" id="{0C1187E6-E46B-469B-A71A-557A8022AF4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49515" y="924822"/>
            <a:ext cx="1226434" cy="833592"/>
          </a:xfrm>
          <a:prstGeom prst="rect">
            <a:avLst/>
          </a:prstGeom>
        </p:spPr>
      </p:pic>
    </p:spTree>
    <p:extLst>
      <p:ext uri="{BB962C8B-B14F-4D97-AF65-F5344CB8AC3E}">
        <p14:creationId xmlns:p14="http://schemas.microsoft.com/office/powerpoint/2010/main" val="408241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7EF8-089B-46BB-9BB1-06B6E00940A1}"/>
              </a:ext>
            </a:extLst>
          </p:cNvPr>
          <p:cNvSpPr>
            <a:spLocks noGrp="1"/>
          </p:cNvSpPr>
          <p:nvPr>
            <p:ph type="title"/>
          </p:nvPr>
        </p:nvSpPr>
        <p:spPr/>
        <p:txBody>
          <a:bodyPr/>
          <a:lstStyle/>
          <a:p>
            <a:r>
              <a:rPr lang="en-US" sz="2400" b="1" i="0" u="none" strike="noStrike" baseline="0" dirty="0">
                <a:solidFill>
                  <a:srgbClr val="354DA2"/>
                </a:solidFill>
                <a:latin typeface="+mn-lt"/>
              </a:rPr>
              <a:t>Computing Molecular Mass for a Covalent Compound</a:t>
            </a:r>
            <a:endParaRPr lang="en-US" dirty="0"/>
          </a:p>
        </p:txBody>
      </p:sp>
      <p:sp>
        <p:nvSpPr>
          <p:cNvPr id="4" name="Text Placeholder 3">
            <a:extLst>
              <a:ext uri="{FF2B5EF4-FFF2-40B4-BE49-F238E27FC236}">
                <a16:creationId xmlns:a16="http://schemas.microsoft.com/office/drawing/2014/main" id="{DF9272AB-CBBD-49EB-86F3-1C23DCC9DC17}"/>
              </a:ext>
            </a:extLst>
          </p:cNvPr>
          <p:cNvSpPr>
            <a:spLocks noGrp="1"/>
          </p:cNvSpPr>
          <p:nvPr>
            <p:ph type="body" sz="quarter" idx="14"/>
          </p:nvPr>
        </p:nvSpPr>
        <p:spPr/>
        <p:txBody>
          <a:bodyPr>
            <a:noAutofit/>
          </a:bodyPr>
          <a:lstStyle/>
          <a:p>
            <a:r>
              <a:rPr lang="en-US" sz="2800" dirty="0"/>
              <a:t>The average mass of an </a:t>
            </a:r>
            <a:r>
              <a:rPr lang="en-US" sz="2800" b="0" i="0" u="none" strike="noStrike" baseline="0" dirty="0">
                <a:solidFill>
                  <a:srgbClr val="000000"/>
                </a:solidFill>
              </a:rPr>
              <a:t>Ibuprofen</a:t>
            </a:r>
            <a:r>
              <a:rPr lang="en-US" sz="2800" dirty="0"/>
              <a:t> molecule is 206 amu</a:t>
            </a:r>
          </a:p>
        </p:txBody>
      </p:sp>
      <p:pic>
        <p:nvPicPr>
          <p:cNvPr id="18" name="Picture 17">
            <a:extLst>
              <a:ext uri="{FF2B5EF4-FFF2-40B4-BE49-F238E27FC236}">
                <a16:creationId xmlns:a16="http://schemas.microsoft.com/office/drawing/2014/main" id="{58A7388C-F79C-4958-99B7-B54AB9B36D07}"/>
              </a:ext>
            </a:extLst>
          </p:cNvPr>
          <p:cNvPicPr>
            <a:picLocks noChangeAspect="1"/>
          </p:cNvPicPr>
          <p:nvPr/>
        </p:nvPicPr>
        <p:blipFill>
          <a:blip r:embed="rId2"/>
          <a:stretch>
            <a:fillRect/>
          </a:stretch>
        </p:blipFill>
        <p:spPr>
          <a:xfrm>
            <a:off x="397156" y="1484026"/>
            <a:ext cx="11397687" cy="3188638"/>
          </a:xfrm>
          <a:prstGeom prst="rect">
            <a:avLst/>
          </a:prstGeom>
        </p:spPr>
      </p:pic>
    </p:spTree>
    <p:extLst>
      <p:ext uri="{BB962C8B-B14F-4D97-AF65-F5344CB8AC3E}">
        <p14:creationId xmlns:p14="http://schemas.microsoft.com/office/powerpoint/2010/main" val="43204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2A30-5F3A-49EC-ADAA-548F09D2AC5B}"/>
              </a:ext>
            </a:extLst>
          </p:cNvPr>
          <p:cNvSpPr>
            <a:spLocks noGrp="1"/>
          </p:cNvSpPr>
          <p:nvPr>
            <p:ph type="title"/>
          </p:nvPr>
        </p:nvSpPr>
        <p:spPr>
          <a:xfrm>
            <a:off x="609600" y="923061"/>
            <a:ext cx="4936761" cy="779488"/>
          </a:xfrm>
        </p:spPr>
        <p:txBody>
          <a:bodyPr>
            <a:normAutofit fontScale="90000"/>
          </a:bodyPr>
          <a:lstStyle/>
          <a:p>
            <a:br>
              <a:rPr lang="ka-GE" sz="2400" b="1" i="0" u="none" strike="noStrike" baseline="0" dirty="0">
                <a:solidFill>
                  <a:srgbClr val="354DA2"/>
                </a:solidFill>
                <a:latin typeface="LiberationSans-Bold"/>
              </a:rPr>
            </a:br>
            <a:br>
              <a:rPr lang="ka-GE" sz="2400" b="1" i="0" u="none" strike="noStrike" baseline="0" dirty="0">
                <a:solidFill>
                  <a:srgbClr val="354DA2"/>
                </a:solidFill>
                <a:latin typeface="LiberationSans-Bold"/>
              </a:rPr>
            </a:br>
            <a:r>
              <a:rPr lang="en-US" sz="3100" b="1" i="0" u="none" strike="noStrike" baseline="0" dirty="0">
                <a:solidFill>
                  <a:srgbClr val="354DA2"/>
                </a:solidFill>
                <a:latin typeface="+mn-lt"/>
              </a:rPr>
              <a:t>Check Your Learning</a:t>
            </a:r>
            <a:br>
              <a:rPr lang="en-US" sz="2400" b="1" i="0" u="none" strike="noStrike" baseline="0" dirty="0">
                <a:solidFill>
                  <a:srgbClr val="354DA2"/>
                </a:solidFill>
                <a:latin typeface="LiberationSans-Bold"/>
              </a:rPr>
            </a:br>
            <a:endParaRPr lang="en-US" dirty="0"/>
          </a:p>
        </p:txBody>
      </p:sp>
      <p:sp>
        <p:nvSpPr>
          <p:cNvPr id="4" name="Text Placeholder 3">
            <a:extLst>
              <a:ext uri="{FF2B5EF4-FFF2-40B4-BE49-F238E27FC236}">
                <a16:creationId xmlns:a16="http://schemas.microsoft.com/office/drawing/2014/main" id="{B1081488-5AD6-4EAF-B832-912011840CD0}"/>
              </a:ext>
            </a:extLst>
          </p:cNvPr>
          <p:cNvSpPr>
            <a:spLocks noGrp="1"/>
          </p:cNvSpPr>
          <p:nvPr>
            <p:ph type="body" sz="quarter" idx="14"/>
          </p:nvPr>
        </p:nvSpPr>
        <p:spPr>
          <a:xfrm>
            <a:off x="412183" y="2183399"/>
            <a:ext cx="10750549" cy="3288011"/>
          </a:xfrm>
        </p:spPr>
        <p:txBody>
          <a:bodyPr/>
          <a:lstStyle/>
          <a:p>
            <a:pPr algn="just">
              <a:tabLst>
                <a:tab pos="9204325" algn="l"/>
              </a:tabLst>
            </a:pPr>
            <a:r>
              <a:rPr lang="en-US" sz="2800" b="0" i="0" u="none" strike="noStrike" baseline="0" dirty="0">
                <a:solidFill>
                  <a:srgbClr val="000000"/>
                </a:solidFill>
              </a:rPr>
              <a:t>Acetaminophen, C</a:t>
            </a:r>
            <a:r>
              <a:rPr lang="en-US" sz="2800" b="0" i="0" u="none" strike="noStrike" baseline="-25000" dirty="0">
                <a:solidFill>
                  <a:srgbClr val="000000"/>
                </a:solidFill>
              </a:rPr>
              <a:t>8</a:t>
            </a:r>
            <a:r>
              <a:rPr lang="en-US" sz="2800" b="0" i="0" u="none" strike="noStrike" baseline="0" dirty="0">
                <a:solidFill>
                  <a:srgbClr val="000000"/>
                </a:solidFill>
              </a:rPr>
              <a:t>H</a:t>
            </a:r>
            <a:r>
              <a:rPr lang="en-US" sz="2800" b="0" i="0" u="none" strike="noStrike" baseline="-25000" dirty="0">
                <a:solidFill>
                  <a:srgbClr val="000000"/>
                </a:solidFill>
              </a:rPr>
              <a:t>9</a:t>
            </a:r>
            <a:r>
              <a:rPr lang="en-US" sz="2800" b="0" i="0" u="none" strike="noStrike" baseline="0" dirty="0">
                <a:solidFill>
                  <a:srgbClr val="000000"/>
                </a:solidFill>
              </a:rPr>
              <a:t>NO</a:t>
            </a:r>
            <a:r>
              <a:rPr lang="en-US" sz="2800" b="0" i="0" u="none" strike="noStrike" baseline="-25000" dirty="0">
                <a:solidFill>
                  <a:srgbClr val="000000"/>
                </a:solidFill>
              </a:rPr>
              <a:t>2</a:t>
            </a:r>
            <a:r>
              <a:rPr lang="en-US" sz="2800" b="0" i="0" u="none" strike="noStrike" baseline="0" dirty="0">
                <a:solidFill>
                  <a:srgbClr val="000000"/>
                </a:solidFill>
              </a:rPr>
              <a:t>, is a covalent compound and the active ingredient in several popular</a:t>
            </a:r>
            <a:r>
              <a:rPr lang="ka-GE" sz="2800" b="0" i="0" u="none" strike="noStrike" baseline="0" dirty="0">
                <a:solidFill>
                  <a:srgbClr val="000000"/>
                </a:solidFill>
              </a:rPr>
              <a:t> </a:t>
            </a:r>
            <a:r>
              <a:rPr lang="en-US" sz="2800" b="0" i="0" u="none" strike="noStrike" baseline="0" dirty="0">
                <a:solidFill>
                  <a:srgbClr val="000000"/>
                </a:solidFill>
              </a:rPr>
              <a:t>nonprescription pain medications, such as Tylenol. </a:t>
            </a:r>
            <a:endParaRPr lang="ka-GE" sz="2800" b="0" i="0" u="none" strike="noStrike" baseline="0" dirty="0">
              <a:solidFill>
                <a:srgbClr val="000000"/>
              </a:solidFill>
            </a:endParaRPr>
          </a:p>
          <a:p>
            <a:pPr algn="just">
              <a:tabLst>
                <a:tab pos="9204325" algn="l"/>
              </a:tabLst>
            </a:pPr>
            <a:r>
              <a:rPr lang="en-US" sz="2800" b="0" i="0" u="none" strike="noStrike" baseline="0" dirty="0">
                <a:solidFill>
                  <a:srgbClr val="000000"/>
                </a:solidFill>
              </a:rPr>
              <a:t>What is the molecular mass (amu) for this compound?</a:t>
            </a:r>
          </a:p>
          <a:p>
            <a:pPr algn="just"/>
            <a:r>
              <a:rPr lang="en-US" sz="2800" b="1" i="0" u="none" strike="noStrike" baseline="0" dirty="0">
                <a:solidFill>
                  <a:srgbClr val="000000"/>
                </a:solidFill>
              </a:rPr>
              <a:t>Answer: </a:t>
            </a:r>
            <a:r>
              <a:rPr lang="en-US" sz="2800" b="1" i="1" u="none" strike="noStrike" baseline="0" dirty="0">
                <a:solidFill>
                  <a:srgbClr val="000000"/>
                </a:solidFill>
              </a:rPr>
              <a:t>151.16 amu</a:t>
            </a:r>
            <a:endParaRPr lang="en-US" sz="2800" b="1" i="1" dirty="0"/>
          </a:p>
        </p:txBody>
      </p:sp>
      <p:pic>
        <p:nvPicPr>
          <p:cNvPr id="5" name="Picture 4" descr="OSX-Stacked-TM-RGB-300dpi-2016.jpg">
            <a:extLst>
              <a:ext uri="{FF2B5EF4-FFF2-40B4-BE49-F238E27FC236}">
                <a16:creationId xmlns:a16="http://schemas.microsoft.com/office/drawing/2014/main" id="{4EA70961-39D9-47D2-A545-4DD12373CAD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49515" y="388106"/>
            <a:ext cx="1226434" cy="833592"/>
          </a:xfrm>
          <a:prstGeom prst="rect">
            <a:avLst/>
          </a:prstGeom>
        </p:spPr>
      </p:pic>
    </p:spTree>
    <p:extLst>
      <p:ext uri="{BB962C8B-B14F-4D97-AF65-F5344CB8AC3E}">
        <p14:creationId xmlns:p14="http://schemas.microsoft.com/office/powerpoint/2010/main" val="93164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54389" y="1363993"/>
            <a:ext cx="8079698" cy="508000"/>
          </a:xfrm>
        </p:spPr>
        <p:txBody>
          <a:bodyPr>
            <a:normAutofit fontScale="90000"/>
          </a:bodyPr>
          <a:lstStyle/>
          <a:p>
            <a:pPr eaLnBrk="1" hangingPunct="1"/>
            <a:r>
              <a:rPr lang="en-US" sz="3200" b="1" dirty="0">
                <a:solidFill>
                  <a:srgbClr val="000090"/>
                </a:solidFill>
                <a:latin typeface="Arial" pitchFamily="-110" charset="0"/>
              </a:rPr>
              <a:t>formula mass for ionic compounds</a:t>
            </a:r>
          </a:p>
        </p:txBody>
      </p:sp>
      <p:sp>
        <p:nvSpPr>
          <p:cNvPr id="22530" name="Rectangle 3"/>
          <p:cNvSpPr>
            <a:spLocks noGrp="1" noChangeArrowheads="1"/>
          </p:cNvSpPr>
          <p:nvPr>
            <p:ph idx="1"/>
          </p:nvPr>
        </p:nvSpPr>
        <p:spPr>
          <a:xfrm>
            <a:off x="1019331" y="2535509"/>
            <a:ext cx="10732958" cy="3956391"/>
          </a:xfrm>
        </p:spPr>
        <p:txBody>
          <a:bodyPr>
            <a:normAutofit/>
          </a:bodyPr>
          <a:lstStyle/>
          <a:p>
            <a:pPr>
              <a:buClrTx/>
              <a:buFont typeface="Arial"/>
              <a:buChar char="•"/>
            </a:pPr>
            <a:r>
              <a:rPr lang="en-US" sz="2400" dirty="0">
                <a:latin typeface="Arial" pitchFamily="-110" charset="0"/>
              </a:rPr>
              <a:t> </a:t>
            </a:r>
            <a:r>
              <a:rPr lang="en-US" sz="2400" dirty="0"/>
              <a:t>Ionic substances are composed of discrete cations and anions, combined in ratios to yield electrically neutral bulk matter. </a:t>
            </a:r>
          </a:p>
          <a:p>
            <a:pPr indent="1588">
              <a:buFont typeface="Arial" panose="020B0604020202020204" pitchFamily="34" charset="0"/>
              <a:buChar char="•"/>
            </a:pPr>
            <a:r>
              <a:rPr lang="en-US" sz="2400" dirty="0"/>
              <a:t> The formula mass for an ionic compound is calculated in the same way as the formula mass for covalent</a:t>
            </a:r>
            <a:r>
              <a:rPr lang="ka-GE" sz="2400" dirty="0"/>
              <a:t> </a:t>
            </a:r>
            <a:r>
              <a:rPr lang="en-US" sz="2400" dirty="0"/>
              <a:t>compounds: by summing the average atomic masses of all the atoms in the compound’s formula. </a:t>
            </a:r>
            <a:endParaRPr lang="ka-GE" sz="2400" dirty="0"/>
          </a:p>
          <a:p>
            <a:pPr indent="1588">
              <a:buFont typeface="Arial" panose="020B0604020202020204" pitchFamily="34" charset="0"/>
              <a:buChar char="•"/>
            </a:pPr>
            <a:r>
              <a:rPr lang="en-US" sz="2400" dirty="0"/>
              <a:t>Keep in mind,</a:t>
            </a:r>
            <a:r>
              <a:rPr lang="ka-GE" sz="2400" dirty="0"/>
              <a:t> </a:t>
            </a:r>
            <a:r>
              <a:rPr lang="en-US" sz="2400" dirty="0"/>
              <a:t>however, that the formula for an ionic compound, does not represent the composition of a discrete molecule, so it may</a:t>
            </a:r>
            <a:r>
              <a:rPr lang="ka-GE" sz="2400" dirty="0"/>
              <a:t> </a:t>
            </a:r>
            <a:r>
              <a:rPr lang="en-US" sz="2400" dirty="0"/>
              <a:t>not correctly be referred to as the “molecular mass.”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1201197"/>
            <a:ext cx="1226434" cy="8335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749" y="1138805"/>
            <a:ext cx="2088630" cy="659535"/>
          </a:xfrm>
        </p:spPr>
        <p:txBody>
          <a:bodyPr/>
          <a:lstStyle/>
          <a:p>
            <a:r>
              <a:rPr lang="en-US" dirty="0"/>
              <a:t>Figure 3.4</a:t>
            </a:r>
          </a:p>
        </p:txBody>
      </p:sp>
      <p:pic>
        <p:nvPicPr>
          <p:cNvPr id="2" name="Picture Placeholder 1" descr="CNX_Chem_03_01_saltMas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077" t="-57707" r="4615" b="-57707"/>
          <a:stretch>
            <a:fillRect/>
          </a:stretch>
        </p:blipFill>
        <p:spPr>
          <a:xfrm>
            <a:off x="1538483" y="1079670"/>
            <a:ext cx="9681898" cy="4553616"/>
          </a:xfrm>
        </p:spPr>
      </p:pic>
      <p:sp>
        <p:nvSpPr>
          <p:cNvPr id="7" name="Text Placeholder 6"/>
          <p:cNvSpPr>
            <a:spLocks noGrp="1"/>
          </p:cNvSpPr>
          <p:nvPr>
            <p:ph type="body" sz="quarter" idx="14"/>
          </p:nvPr>
        </p:nvSpPr>
        <p:spPr>
          <a:xfrm>
            <a:off x="686332" y="4843981"/>
            <a:ext cx="10750549" cy="1772691"/>
          </a:xfrm>
        </p:spPr>
        <p:txBody>
          <a:bodyPr>
            <a:normAutofit/>
          </a:bodyPr>
          <a:lstStyle/>
          <a:p>
            <a:pPr algn="just"/>
            <a:r>
              <a:rPr lang="en-US" sz="2300" b="0" i="0" u="none" strike="noStrike" baseline="0" dirty="0"/>
              <a:t>As an example, consider sodium chloride, NaCl, the chemical name for common table salt. Sodium chloride is an ionic compound, composed of sodium cations, Na+, and chloride anions, Cl−, combined in a 1:1 ratio. </a:t>
            </a:r>
            <a:endParaRPr lang="en-US" sz="2300" dirty="0"/>
          </a:p>
          <a:p>
            <a:r>
              <a:rPr lang="en-US" sz="2400" dirty="0"/>
              <a:t>Its formula mass </a:t>
            </a:r>
            <a:r>
              <a:rPr lang="cs-CZ" sz="2400" dirty="0" err="1"/>
              <a:t>is</a:t>
            </a:r>
            <a:r>
              <a:rPr lang="cs-CZ" sz="2400" dirty="0"/>
              <a:t> 58.44 </a:t>
            </a:r>
            <a:r>
              <a:rPr lang="cs-CZ" sz="2400" dirty="0" err="1"/>
              <a:t>amu</a:t>
            </a:r>
            <a:r>
              <a:rPr lang="cs-CZ" sz="2400" dirty="0"/>
              <a:t>.</a:t>
            </a:r>
            <a:endParaRPr lang="en-US" sz="2400" dirty="0"/>
          </a:p>
        </p:txBody>
      </p:sp>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05406" y="944930"/>
            <a:ext cx="1226434" cy="833592"/>
          </a:xfrm>
          <a:prstGeom prst="rect">
            <a:avLst/>
          </a:prstGeom>
        </p:spPr>
      </p:pic>
    </p:spTree>
    <p:extLst>
      <p:ext uri="{BB962C8B-B14F-4D97-AF65-F5344CB8AC3E}">
        <p14:creationId xmlns:p14="http://schemas.microsoft.com/office/powerpoint/2010/main" val="356689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F5B-BF26-498B-A126-7BE932B95FCC}"/>
              </a:ext>
            </a:extLst>
          </p:cNvPr>
          <p:cNvSpPr>
            <a:spLocks noGrp="1"/>
          </p:cNvSpPr>
          <p:nvPr>
            <p:ph type="title"/>
          </p:nvPr>
        </p:nvSpPr>
        <p:spPr>
          <a:xfrm>
            <a:off x="959370" y="1001412"/>
            <a:ext cx="6947941" cy="494676"/>
          </a:xfrm>
        </p:spPr>
        <p:txBody>
          <a:bodyPr/>
          <a:lstStyle/>
          <a:p>
            <a:r>
              <a:rPr lang="en-US" b="1" dirty="0">
                <a:solidFill>
                  <a:srgbClr val="000090"/>
                </a:solidFill>
                <a:latin typeface="Arial" pitchFamily="-110" charset="0"/>
              </a:rPr>
              <a:t>formula mass for ionic compounds</a:t>
            </a:r>
            <a:endParaRPr lang="en-US" dirty="0"/>
          </a:p>
        </p:txBody>
      </p:sp>
      <p:sp>
        <p:nvSpPr>
          <p:cNvPr id="3" name="Content Placeholder 2">
            <a:extLst>
              <a:ext uri="{FF2B5EF4-FFF2-40B4-BE49-F238E27FC236}">
                <a16:creationId xmlns:a16="http://schemas.microsoft.com/office/drawing/2014/main" id="{6F421D6A-3C5C-4F24-B492-A65E27BA820B}"/>
              </a:ext>
            </a:extLst>
          </p:cNvPr>
          <p:cNvSpPr>
            <a:spLocks noGrp="1"/>
          </p:cNvSpPr>
          <p:nvPr>
            <p:ph idx="1"/>
          </p:nvPr>
        </p:nvSpPr>
        <p:spPr>
          <a:xfrm>
            <a:off x="584617" y="1736894"/>
            <a:ext cx="11092721" cy="4963709"/>
          </a:xfrm>
        </p:spPr>
        <p:txBody>
          <a:bodyPr>
            <a:normAutofit/>
          </a:bodyPr>
          <a:lstStyle/>
          <a:p>
            <a:pPr marL="342900" indent="-342900" algn="just">
              <a:buFont typeface="Arial" panose="020B0604020202020204" pitchFamily="34" charset="0"/>
              <a:buChar char="•"/>
            </a:pPr>
            <a:r>
              <a:rPr lang="en-US" sz="2400" b="1" dirty="0">
                <a:solidFill>
                  <a:srgbClr val="FF0000"/>
                </a:solidFill>
              </a:rPr>
              <a:t>Note that, </a:t>
            </a:r>
            <a:r>
              <a:rPr lang="en-US" sz="2400" dirty="0"/>
              <a:t>the average masses of neutral sodium and chlorine atoms, were used in this computation, not the masses for sodium cations and chlorine anions. </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en-US" sz="2400" dirty="0"/>
              <a:t>This approach is perfectly acceptable, when computing the formula mass of an ionic compound. </a:t>
            </a:r>
            <a:endParaRPr lang="ru-RU"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Even though, a sodium cation has a slightly smaller mass, than a sodium atom (since it is missing an electron), this difference will be offset by the fact</a:t>
            </a:r>
            <a:r>
              <a:rPr lang="ka-GE" sz="2400" dirty="0"/>
              <a:t>,</a:t>
            </a:r>
            <a:r>
              <a:rPr lang="en-US" sz="2400" dirty="0"/>
              <a:t> that a chloride anion is slightly more massive than a chloride atom (due to the extra electron). </a:t>
            </a:r>
          </a:p>
        </p:txBody>
      </p:sp>
      <p:pic>
        <p:nvPicPr>
          <p:cNvPr id="4" name="Picture 3" descr="OSX-Stacked-TM-RGB-300dpi-2016.jpg">
            <a:extLst>
              <a:ext uri="{FF2B5EF4-FFF2-40B4-BE49-F238E27FC236}">
                <a16:creationId xmlns:a16="http://schemas.microsoft.com/office/drawing/2014/main" id="{1F7BB302-6AC7-4BC4-8B0A-2B4B4DB8AB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1154" y="782899"/>
            <a:ext cx="1226434" cy="833592"/>
          </a:xfrm>
          <a:prstGeom prst="rect">
            <a:avLst/>
          </a:prstGeom>
        </p:spPr>
      </p:pic>
    </p:spTree>
    <p:extLst>
      <p:ext uri="{BB962C8B-B14F-4D97-AF65-F5344CB8AC3E}">
        <p14:creationId xmlns:p14="http://schemas.microsoft.com/office/powerpoint/2010/main" val="251146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6C08-3584-4DE3-8D18-7740228F28C7}"/>
              </a:ext>
            </a:extLst>
          </p:cNvPr>
          <p:cNvSpPr>
            <a:spLocks noGrp="1"/>
          </p:cNvSpPr>
          <p:nvPr>
            <p:ph type="title"/>
          </p:nvPr>
        </p:nvSpPr>
        <p:spPr>
          <a:xfrm>
            <a:off x="2181069" y="203504"/>
            <a:ext cx="7620000" cy="524656"/>
          </a:xfrm>
        </p:spPr>
        <p:txBody>
          <a:bodyPr/>
          <a:lstStyle/>
          <a:p>
            <a:r>
              <a:rPr lang="en-US" b="1" cap="none" dirty="0">
                <a:solidFill>
                  <a:srgbClr val="212F62"/>
                </a:solidFill>
                <a:latin typeface="+mn-lt"/>
              </a:rPr>
              <a:t>COMPOSITION OF SUBSTANCES AND SOLUTIONS</a:t>
            </a:r>
            <a:endParaRPr lang="en-US" dirty="0"/>
          </a:p>
        </p:txBody>
      </p:sp>
      <p:pic>
        <p:nvPicPr>
          <p:cNvPr id="5" name="Content Placeholder 4">
            <a:extLst>
              <a:ext uri="{FF2B5EF4-FFF2-40B4-BE49-F238E27FC236}">
                <a16:creationId xmlns:a16="http://schemas.microsoft.com/office/drawing/2014/main" id="{CBD29267-2E3F-4EFC-B539-10E48E38989E}"/>
              </a:ext>
            </a:extLst>
          </p:cNvPr>
          <p:cNvPicPr>
            <a:picLocks noGrp="1" noChangeAspect="1"/>
          </p:cNvPicPr>
          <p:nvPr>
            <p:ph idx="1"/>
          </p:nvPr>
        </p:nvPicPr>
        <p:blipFill>
          <a:blip r:embed="rId2"/>
          <a:stretch>
            <a:fillRect/>
          </a:stretch>
        </p:blipFill>
        <p:spPr>
          <a:xfrm>
            <a:off x="1418319" y="785080"/>
            <a:ext cx="9012337" cy="4159539"/>
          </a:xfrm>
        </p:spPr>
      </p:pic>
      <p:sp>
        <p:nvSpPr>
          <p:cNvPr id="7" name="TextBox 6">
            <a:extLst>
              <a:ext uri="{FF2B5EF4-FFF2-40B4-BE49-F238E27FC236}">
                <a16:creationId xmlns:a16="http://schemas.microsoft.com/office/drawing/2014/main" id="{209EFC13-4944-4FE1-81AA-BD373DB4982E}"/>
              </a:ext>
            </a:extLst>
          </p:cNvPr>
          <p:cNvSpPr txBox="1"/>
          <p:nvPr/>
        </p:nvSpPr>
        <p:spPr>
          <a:xfrm>
            <a:off x="309797" y="5107520"/>
            <a:ext cx="11572406" cy="1200329"/>
          </a:xfrm>
          <a:prstGeom prst="rect">
            <a:avLst/>
          </a:prstGeom>
          <a:noFill/>
        </p:spPr>
        <p:txBody>
          <a:bodyPr wrap="square">
            <a:spAutoFit/>
          </a:bodyPr>
          <a:lstStyle/>
          <a:p>
            <a:pPr algn="just"/>
            <a:r>
              <a:rPr lang="en-US" sz="2400" dirty="0">
                <a:solidFill>
                  <a:srgbClr val="000000"/>
                </a:solidFill>
              </a:rPr>
              <a:t>The water in a swimming pool, is a </a:t>
            </a:r>
            <a:r>
              <a:rPr lang="en-US" sz="2400" b="1" dirty="0">
                <a:solidFill>
                  <a:srgbClr val="FF0000"/>
                </a:solidFill>
              </a:rPr>
              <a:t>complex mixture of substances</a:t>
            </a:r>
            <a:r>
              <a:rPr lang="ka-GE" sz="2400" dirty="0">
                <a:solidFill>
                  <a:srgbClr val="000000"/>
                </a:solidFill>
              </a:rPr>
              <a:t>,</a:t>
            </a:r>
            <a:r>
              <a:rPr lang="en-US" sz="2400" dirty="0">
                <a:solidFill>
                  <a:srgbClr val="000000"/>
                </a:solidFill>
              </a:rPr>
              <a:t> whose relative amounts must be carefully maintained to ensure the health and comfort of people using the pool. (credit: modification of work by Vic </a:t>
            </a:r>
            <a:r>
              <a:rPr lang="en-US" sz="2400" dirty="0" err="1">
                <a:solidFill>
                  <a:srgbClr val="000000"/>
                </a:solidFill>
              </a:rPr>
              <a:t>Brincat</a:t>
            </a:r>
            <a:r>
              <a:rPr lang="en-US" sz="2400" dirty="0">
                <a:solidFill>
                  <a:srgbClr val="000000"/>
                </a:solidFill>
              </a:rPr>
              <a:t>)</a:t>
            </a:r>
            <a:endParaRPr lang="en-US" sz="2400" dirty="0"/>
          </a:p>
        </p:txBody>
      </p:sp>
      <p:pic>
        <p:nvPicPr>
          <p:cNvPr id="6" name="Picture 5" descr="OSX-Stacked-TM-RGB-300dpi-2016.jpg">
            <a:extLst>
              <a:ext uri="{FF2B5EF4-FFF2-40B4-BE49-F238E27FC236}">
                <a16:creationId xmlns:a16="http://schemas.microsoft.com/office/drawing/2014/main" id="{7D8E7345-AC8F-40A8-B6C5-3D7DF42CF2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30786" y="550301"/>
            <a:ext cx="1226434" cy="833592"/>
          </a:xfrm>
          <a:prstGeom prst="rect">
            <a:avLst/>
          </a:prstGeom>
        </p:spPr>
      </p:pic>
    </p:spTree>
    <p:extLst>
      <p:ext uri="{BB962C8B-B14F-4D97-AF65-F5344CB8AC3E}">
        <p14:creationId xmlns:p14="http://schemas.microsoft.com/office/powerpoint/2010/main" val="499863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68D4-E51F-460B-9383-E85A48A1C411}"/>
              </a:ext>
            </a:extLst>
          </p:cNvPr>
          <p:cNvSpPr>
            <a:spLocks noGrp="1"/>
          </p:cNvSpPr>
          <p:nvPr>
            <p:ph type="title"/>
          </p:nvPr>
        </p:nvSpPr>
        <p:spPr>
          <a:xfrm>
            <a:off x="894412" y="950022"/>
            <a:ext cx="6450767" cy="579938"/>
          </a:xfrm>
        </p:spPr>
        <p:txBody>
          <a:bodyPr/>
          <a:lstStyle/>
          <a:p>
            <a:r>
              <a:rPr lang="en-US" b="1" dirty="0">
                <a:solidFill>
                  <a:srgbClr val="000090"/>
                </a:solidFill>
                <a:latin typeface="Arial" pitchFamily="-110" charset="0"/>
              </a:rPr>
              <a:t>formula mass for ionic compounds</a:t>
            </a:r>
            <a:endParaRPr lang="en-US" dirty="0"/>
          </a:p>
        </p:txBody>
      </p:sp>
      <p:sp>
        <p:nvSpPr>
          <p:cNvPr id="3" name="Content Placeholder 2">
            <a:extLst>
              <a:ext uri="{FF2B5EF4-FFF2-40B4-BE49-F238E27FC236}">
                <a16:creationId xmlns:a16="http://schemas.microsoft.com/office/drawing/2014/main" id="{F3D630BC-2E30-48E6-87C5-1CFBDAB6083B}"/>
              </a:ext>
            </a:extLst>
          </p:cNvPr>
          <p:cNvSpPr>
            <a:spLocks noGrp="1"/>
          </p:cNvSpPr>
          <p:nvPr>
            <p:ph idx="1"/>
          </p:nvPr>
        </p:nvSpPr>
        <p:spPr>
          <a:xfrm>
            <a:off x="609600" y="1995280"/>
            <a:ext cx="10926164" cy="4510451"/>
          </a:xfrm>
        </p:spPr>
        <p:txBody>
          <a:bodyPr>
            <a:noAutofit/>
          </a:bodyPr>
          <a:lstStyle/>
          <a:p>
            <a:pPr marL="285750" indent="-285750" algn="just">
              <a:buFont typeface="Arial" panose="020B0604020202020204" pitchFamily="34" charset="0"/>
              <a:buChar char="•"/>
            </a:pPr>
            <a:r>
              <a:rPr lang="en-US" sz="2800" b="0" i="0" u="none" strike="noStrike" baseline="0" dirty="0"/>
              <a:t>Moreover, the mass of an electron is negligibly small with respect to the mass of a typical atom.</a:t>
            </a:r>
          </a:p>
          <a:p>
            <a:pPr marL="285750" indent="-285750" algn="just">
              <a:buFont typeface="Arial" panose="020B0604020202020204" pitchFamily="34" charset="0"/>
              <a:buChar char="•"/>
            </a:pPr>
            <a:r>
              <a:rPr lang="en-US" sz="2800" b="0" i="0" u="none" strike="noStrike" baseline="0" dirty="0"/>
              <a:t> Even when</a:t>
            </a:r>
            <a:r>
              <a:rPr lang="ka-GE" sz="2800" b="0" i="0" u="none" strike="noStrike" baseline="0" dirty="0"/>
              <a:t>,</a:t>
            </a:r>
            <a:r>
              <a:rPr lang="en-US" sz="2800" b="0" i="0" u="none" strike="noStrike" baseline="0" dirty="0"/>
              <a:t> calculating the mass of an isolated ion, the missing or additional electrons can generally be ignored, since their contribution to the overall mass is negligible, reflected only in the nonsignificant digits, that will be lost when the computed mass is properly rounded.</a:t>
            </a:r>
          </a:p>
          <a:p>
            <a:pPr marL="285750" indent="-285750" algn="l">
              <a:buFont typeface="Arial" panose="020B0604020202020204" pitchFamily="34" charset="0"/>
              <a:buChar char="•"/>
            </a:pPr>
            <a:r>
              <a:rPr lang="en-US" sz="2800" b="0" i="0" u="none" strike="noStrike" baseline="0" dirty="0"/>
              <a:t>The few exceptions to this guideline, are very light ions derived from elements, with precisely known atomic masses.</a:t>
            </a:r>
            <a:endParaRPr lang="en-US" sz="2800" dirty="0"/>
          </a:p>
        </p:txBody>
      </p:sp>
      <p:pic>
        <p:nvPicPr>
          <p:cNvPr id="4" name="Picture 3" descr="OSX-Stacked-TM-RGB-300dpi-2016.jpg">
            <a:extLst>
              <a:ext uri="{FF2B5EF4-FFF2-40B4-BE49-F238E27FC236}">
                <a16:creationId xmlns:a16="http://schemas.microsoft.com/office/drawing/2014/main" id="{53511D28-F072-476D-9636-969C8A6DF91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1154" y="782899"/>
            <a:ext cx="1226434" cy="833592"/>
          </a:xfrm>
          <a:prstGeom prst="rect">
            <a:avLst/>
          </a:prstGeom>
        </p:spPr>
      </p:pic>
    </p:spTree>
    <p:extLst>
      <p:ext uri="{BB962C8B-B14F-4D97-AF65-F5344CB8AC3E}">
        <p14:creationId xmlns:p14="http://schemas.microsoft.com/office/powerpoint/2010/main" val="132633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A71A-AAB7-4CAE-88ED-ABED3E09B631}"/>
              </a:ext>
            </a:extLst>
          </p:cNvPr>
          <p:cNvSpPr>
            <a:spLocks noGrp="1"/>
          </p:cNvSpPr>
          <p:nvPr>
            <p:ph type="title"/>
          </p:nvPr>
        </p:nvSpPr>
        <p:spPr>
          <a:xfrm>
            <a:off x="609600" y="1079292"/>
            <a:ext cx="6540708" cy="445026"/>
          </a:xfrm>
        </p:spPr>
        <p:txBody>
          <a:bodyPr>
            <a:noAutofit/>
          </a:bodyPr>
          <a:lstStyle/>
          <a:p>
            <a:r>
              <a:rPr lang="en-US" sz="2800" b="1" i="0" u="none" strike="noStrike" baseline="0" dirty="0">
                <a:solidFill>
                  <a:srgbClr val="354DA2"/>
                </a:solidFill>
                <a:latin typeface="+mn-lt"/>
              </a:rPr>
              <a:t>Computing Formula Mass for an Ionic Compound</a:t>
            </a:r>
            <a:endParaRPr lang="en-US" sz="2800" dirty="0">
              <a:latin typeface="+mn-lt"/>
            </a:endParaRPr>
          </a:p>
        </p:txBody>
      </p:sp>
      <p:sp>
        <p:nvSpPr>
          <p:cNvPr id="3" name="Content Placeholder 2">
            <a:extLst>
              <a:ext uri="{FF2B5EF4-FFF2-40B4-BE49-F238E27FC236}">
                <a16:creationId xmlns:a16="http://schemas.microsoft.com/office/drawing/2014/main" id="{A8A6C159-AC37-4D17-B30D-F1995E5A7BFA}"/>
              </a:ext>
            </a:extLst>
          </p:cNvPr>
          <p:cNvSpPr>
            <a:spLocks noGrp="1"/>
          </p:cNvSpPr>
          <p:nvPr>
            <p:ph idx="1"/>
          </p:nvPr>
        </p:nvSpPr>
        <p:spPr>
          <a:xfrm>
            <a:off x="667062" y="1524318"/>
            <a:ext cx="10857875" cy="5105399"/>
          </a:xfrm>
        </p:spPr>
        <p:txBody>
          <a:bodyPr>
            <a:normAutofit fontScale="62500" lnSpcReduction="20000"/>
          </a:bodyPr>
          <a:lstStyle/>
          <a:p>
            <a:pPr marL="571500" indent="-571500" algn="l">
              <a:lnSpc>
                <a:spcPct val="170000"/>
              </a:lnSpc>
              <a:buFont typeface="Arial" panose="020B0604020202020204" pitchFamily="34" charset="0"/>
              <a:buChar char="•"/>
            </a:pPr>
            <a:r>
              <a:rPr lang="en-US" sz="4000" b="0" i="0" u="none" strike="noStrike" baseline="0" dirty="0">
                <a:solidFill>
                  <a:srgbClr val="000000"/>
                </a:solidFill>
              </a:rPr>
              <a:t>Aluminum sulfate, Al</a:t>
            </a:r>
            <a:r>
              <a:rPr lang="en-US" sz="4000" b="0" i="0" u="none" strike="noStrike" baseline="-25000" dirty="0">
                <a:solidFill>
                  <a:srgbClr val="000000"/>
                </a:solidFill>
              </a:rPr>
              <a:t>2</a:t>
            </a:r>
            <a:r>
              <a:rPr lang="en-US" sz="4000" b="0" i="0" u="none" strike="noStrike" baseline="0" dirty="0">
                <a:solidFill>
                  <a:srgbClr val="000000"/>
                </a:solidFill>
              </a:rPr>
              <a:t>(SO</a:t>
            </a:r>
            <a:r>
              <a:rPr lang="en-US" sz="4000" b="0" i="0" u="none" strike="noStrike" baseline="-25000" dirty="0">
                <a:solidFill>
                  <a:srgbClr val="000000"/>
                </a:solidFill>
              </a:rPr>
              <a:t>4</a:t>
            </a:r>
            <a:r>
              <a:rPr lang="en-US" sz="4000" b="0" i="0" u="none" strike="noStrike" baseline="0" dirty="0">
                <a:solidFill>
                  <a:srgbClr val="000000"/>
                </a:solidFill>
              </a:rPr>
              <a:t>)</a:t>
            </a:r>
            <a:r>
              <a:rPr lang="en-US" sz="4000" b="0" i="0" u="none" strike="noStrike" baseline="-25000" dirty="0">
                <a:solidFill>
                  <a:srgbClr val="000000"/>
                </a:solidFill>
              </a:rPr>
              <a:t>3</a:t>
            </a:r>
            <a:r>
              <a:rPr lang="en-US" sz="4000" b="0" i="0" u="none" strike="noStrike" baseline="0" dirty="0">
                <a:solidFill>
                  <a:srgbClr val="000000"/>
                </a:solidFill>
              </a:rPr>
              <a:t>, is an ionic compound, that is used in the manufacture of paper and in various water purification processes. What is the formula mass (amu) of this compound?</a:t>
            </a:r>
          </a:p>
          <a:p>
            <a:pPr algn="l"/>
            <a:endParaRPr lang="en-US" sz="1800" b="1" i="0" u="none" strike="noStrike" baseline="0" dirty="0">
              <a:solidFill>
                <a:srgbClr val="354DA2"/>
              </a:solidFill>
              <a:latin typeface="LiberationSans-Bold"/>
            </a:endParaRPr>
          </a:p>
          <a:p>
            <a:pPr algn="l"/>
            <a:r>
              <a:rPr lang="en-US" sz="5100" b="1" i="0" u="none" strike="noStrike" baseline="0" dirty="0">
                <a:solidFill>
                  <a:srgbClr val="354DA2"/>
                </a:solidFill>
              </a:rPr>
              <a:t>Solution</a:t>
            </a:r>
          </a:p>
          <a:p>
            <a:pPr marL="571500" indent="-571500" algn="just">
              <a:buFont typeface="Arial" panose="020B0604020202020204" pitchFamily="34" charset="0"/>
              <a:buChar char="•"/>
            </a:pPr>
            <a:r>
              <a:rPr lang="en-US" sz="3800" b="0" i="0" u="none" strike="noStrike" baseline="0" dirty="0">
                <a:solidFill>
                  <a:srgbClr val="000000"/>
                </a:solidFill>
              </a:rPr>
              <a:t>The formula for this compound indicates it contains Al</a:t>
            </a:r>
            <a:r>
              <a:rPr lang="en-US" sz="3800" b="0" i="0" u="none" strike="noStrike" baseline="30000" dirty="0">
                <a:solidFill>
                  <a:srgbClr val="000000"/>
                </a:solidFill>
              </a:rPr>
              <a:t>3+ </a:t>
            </a:r>
            <a:r>
              <a:rPr lang="en-US" sz="3800" b="0" i="0" u="none" strike="noStrike" baseline="0" dirty="0">
                <a:solidFill>
                  <a:srgbClr val="000000"/>
                </a:solidFill>
              </a:rPr>
              <a:t>and SO</a:t>
            </a:r>
            <a:r>
              <a:rPr lang="en-US" sz="3800" b="0" i="0" u="none" strike="noStrike" baseline="-25000" dirty="0">
                <a:solidFill>
                  <a:srgbClr val="000000"/>
                </a:solidFill>
              </a:rPr>
              <a:t>4</a:t>
            </a:r>
            <a:r>
              <a:rPr lang="ka-GE" sz="3800" b="0" i="0" u="none" strike="noStrike" baseline="0" dirty="0">
                <a:solidFill>
                  <a:srgbClr val="000000"/>
                </a:solidFill>
              </a:rPr>
              <a:t> </a:t>
            </a:r>
            <a:r>
              <a:rPr lang="en-US" sz="3800" b="0" i="0" u="none" strike="noStrike" baseline="30000" dirty="0">
                <a:solidFill>
                  <a:srgbClr val="000000"/>
                </a:solidFill>
              </a:rPr>
              <a:t>2−</a:t>
            </a:r>
            <a:r>
              <a:rPr lang="en-US" sz="3800" b="0" i="0" u="none" strike="noStrike" baseline="0" dirty="0">
                <a:solidFill>
                  <a:srgbClr val="000000"/>
                </a:solidFill>
              </a:rPr>
              <a:t> ions combined in a 2:3 ratio. </a:t>
            </a:r>
            <a:endParaRPr lang="ka-GE" sz="3800" b="0" i="0" u="none" strike="noStrike" baseline="0" dirty="0">
              <a:solidFill>
                <a:srgbClr val="000000"/>
              </a:solidFill>
            </a:endParaRPr>
          </a:p>
          <a:p>
            <a:pPr marL="571500" indent="-571500" algn="just">
              <a:buFont typeface="Arial" panose="020B0604020202020204" pitchFamily="34" charset="0"/>
              <a:buChar char="•"/>
            </a:pPr>
            <a:r>
              <a:rPr lang="en-US" sz="3800" b="0" i="0" u="none" strike="noStrike" baseline="0" dirty="0">
                <a:solidFill>
                  <a:srgbClr val="000000"/>
                </a:solidFill>
              </a:rPr>
              <a:t>For</a:t>
            </a:r>
            <a:r>
              <a:rPr lang="ka-GE" sz="3800" b="0" i="0" u="none" strike="noStrike" baseline="0" dirty="0">
                <a:solidFill>
                  <a:srgbClr val="000000"/>
                </a:solidFill>
              </a:rPr>
              <a:t> </a:t>
            </a:r>
            <a:r>
              <a:rPr lang="en-US" sz="3800" b="0" i="0" u="none" strike="noStrike" baseline="0" dirty="0">
                <a:solidFill>
                  <a:srgbClr val="000000"/>
                </a:solidFill>
              </a:rPr>
              <a:t>purposes of computing a formula mass, it is helpful to rewrite the formula in the simpler format, Al</a:t>
            </a:r>
            <a:r>
              <a:rPr lang="en-US" sz="3800" b="0" i="0" u="none" strike="noStrike" baseline="-25000" dirty="0">
                <a:solidFill>
                  <a:srgbClr val="000000"/>
                </a:solidFill>
              </a:rPr>
              <a:t>2</a:t>
            </a:r>
            <a:r>
              <a:rPr lang="en-US" sz="3800" b="0" i="0" u="none" strike="noStrike" baseline="0" dirty="0">
                <a:solidFill>
                  <a:srgbClr val="000000"/>
                </a:solidFill>
              </a:rPr>
              <a:t>S</a:t>
            </a:r>
            <a:r>
              <a:rPr lang="en-US" sz="3800" b="0" i="0" u="none" strike="noStrike" baseline="-25000" dirty="0">
                <a:solidFill>
                  <a:srgbClr val="000000"/>
                </a:solidFill>
              </a:rPr>
              <a:t>3</a:t>
            </a:r>
            <a:r>
              <a:rPr lang="en-US" sz="3800" b="0" i="0" u="none" strike="noStrike" baseline="0" dirty="0">
                <a:solidFill>
                  <a:srgbClr val="000000"/>
                </a:solidFill>
              </a:rPr>
              <a:t>O</a:t>
            </a:r>
            <a:r>
              <a:rPr lang="en-US" sz="3800" b="0" i="0" u="none" strike="noStrike" baseline="-25000" dirty="0">
                <a:solidFill>
                  <a:srgbClr val="000000"/>
                </a:solidFill>
              </a:rPr>
              <a:t>12</a:t>
            </a:r>
            <a:r>
              <a:rPr lang="en-US" sz="3800" b="0" i="0" u="none" strike="noStrike" baseline="0" dirty="0">
                <a:solidFill>
                  <a:srgbClr val="000000"/>
                </a:solidFill>
              </a:rPr>
              <a:t>.</a:t>
            </a:r>
          </a:p>
          <a:p>
            <a:pPr marL="571500" indent="-571500" algn="just">
              <a:buFont typeface="Arial" panose="020B0604020202020204" pitchFamily="34" charset="0"/>
              <a:buChar char="•"/>
            </a:pPr>
            <a:r>
              <a:rPr lang="en-US" sz="3800" b="0" i="0" u="none" strike="noStrike" baseline="0" dirty="0">
                <a:solidFill>
                  <a:srgbClr val="000000"/>
                </a:solidFill>
              </a:rPr>
              <a:t>Following the approach outlined above, the formula mass for this compound is calculated as follows:</a:t>
            </a:r>
            <a:endParaRPr lang="en-US" sz="3800" dirty="0"/>
          </a:p>
        </p:txBody>
      </p:sp>
      <p:pic>
        <p:nvPicPr>
          <p:cNvPr id="4" name="Picture 3" descr="OSX-Stacked-TM-RGB-300dpi-2016.jpg">
            <a:extLst>
              <a:ext uri="{FF2B5EF4-FFF2-40B4-BE49-F238E27FC236}">
                <a16:creationId xmlns:a16="http://schemas.microsoft.com/office/drawing/2014/main" id="{30F38FB5-929A-405C-877C-8BD0B1A69F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1154" y="782899"/>
            <a:ext cx="1226434" cy="833592"/>
          </a:xfrm>
          <a:prstGeom prst="rect">
            <a:avLst/>
          </a:prstGeom>
        </p:spPr>
      </p:pic>
    </p:spTree>
    <p:extLst>
      <p:ext uri="{BB962C8B-B14F-4D97-AF65-F5344CB8AC3E}">
        <p14:creationId xmlns:p14="http://schemas.microsoft.com/office/powerpoint/2010/main" val="13295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63B-34BE-4F24-B6A5-531002ACF29F}"/>
              </a:ext>
            </a:extLst>
          </p:cNvPr>
          <p:cNvSpPr>
            <a:spLocks noGrp="1"/>
          </p:cNvSpPr>
          <p:nvPr>
            <p:ph type="title"/>
          </p:nvPr>
        </p:nvSpPr>
        <p:spPr>
          <a:xfrm>
            <a:off x="399738" y="731836"/>
            <a:ext cx="7721600" cy="1029643"/>
          </a:xfrm>
        </p:spPr>
        <p:txBody>
          <a:bodyPr>
            <a:normAutofit/>
          </a:bodyPr>
          <a:lstStyle/>
          <a:p>
            <a:r>
              <a:rPr lang="en-US" sz="2800" b="1" i="0" u="none" strike="noStrike" baseline="0" dirty="0">
                <a:solidFill>
                  <a:srgbClr val="354DA2"/>
                </a:solidFill>
                <a:latin typeface="+mn-lt"/>
              </a:rPr>
              <a:t>Computing Formula Mass for an Ionic Compound</a:t>
            </a:r>
            <a:endParaRPr lang="en-US" sz="2800" dirty="0">
              <a:latin typeface="+mn-lt"/>
            </a:endParaRPr>
          </a:p>
        </p:txBody>
      </p:sp>
      <p:pic>
        <p:nvPicPr>
          <p:cNvPr id="6" name="Content Placeholder 5">
            <a:extLst>
              <a:ext uri="{FF2B5EF4-FFF2-40B4-BE49-F238E27FC236}">
                <a16:creationId xmlns:a16="http://schemas.microsoft.com/office/drawing/2014/main" id="{DEEDBF50-0244-4FC8-BA7C-049BA8E6097F}"/>
              </a:ext>
            </a:extLst>
          </p:cNvPr>
          <p:cNvPicPr>
            <a:picLocks noGrp="1" noChangeAspect="1"/>
          </p:cNvPicPr>
          <p:nvPr>
            <p:ph idx="1"/>
          </p:nvPr>
        </p:nvPicPr>
        <p:blipFill>
          <a:blip r:embed="rId2"/>
          <a:stretch>
            <a:fillRect/>
          </a:stretch>
        </p:blipFill>
        <p:spPr>
          <a:xfrm>
            <a:off x="114230" y="1972992"/>
            <a:ext cx="11963540" cy="3288556"/>
          </a:xfrm>
        </p:spPr>
      </p:pic>
      <p:pic>
        <p:nvPicPr>
          <p:cNvPr id="4" name="Picture 3" descr="OSX-Stacked-TM-RGB-300dpi-2016.jpg">
            <a:extLst>
              <a:ext uri="{FF2B5EF4-FFF2-40B4-BE49-F238E27FC236}">
                <a16:creationId xmlns:a16="http://schemas.microsoft.com/office/drawing/2014/main" id="{73597DF7-05E4-41B1-BB88-FEC9939978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51035" y="829861"/>
            <a:ext cx="1226434" cy="833592"/>
          </a:xfrm>
          <a:prstGeom prst="rect">
            <a:avLst/>
          </a:prstGeom>
        </p:spPr>
      </p:pic>
    </p:spTree>
    <p:extLst>
      <p:ext uri="{BB962C8B-B14F-4D97-AF65-F5344CB8AC3E}">
        <p14:creationId xmlns:p14="http://schemas.microsoft.com/office/powerpoint/2010/main" val="37796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E95D-50CF-4E04-A774-6BC92CF5148D}"/>
              </a:ext>
            </a:extLst>
          </p:cNvPr>
          <p:cNvSpPr>
            <a:spLocks noGrp="1"/>
          </p:cNvSpPr>
          <p:nvPr>
            <p:ph type="title"/>
          </p:nvPr>
        </p:nvSpPr>
        <p:spPr>
          <a:xfrm>
            <a:off x="609600" y="1019330"/>
            <a:ext cx="3737548" cy="504987"/>
          </a:xfrm>
        </p:spPr>
        <p:txBody>
          <a:bodyPr>
            <a:normAutofit fontScale="90000"/>
          </a:bodyPr>
          <a:lstStyle/>
          <a:p>
            <a:br>
              <a:rPr lang="ka-GE" sz="2400" b="1" i="0" u="none" strike="noStrike" baseline="0" dirty="0">
                <a:solidFill>
                  <a:srgbClr val="354DA2"/>
                </a:solidFill>
                <a:latin typeface="LiberationSans-Bold"/>
              </a:rPr>
            </a:br>
            <a:r>
              <a:rPr lang="en-US" sz="2400" b="1" i="0" u="none" strike="noStrike" baseline="0" dirty="0">
                <a:solidFill>
                  <a:srgbClr val="354DA2"/>
                </a:solidFill>
                <a:latin typeface="+mn-lt"/>
              </a:rPr>
              <a:t>Check Your Learning</a:t>
            </a:r>
            <a:endParaRPr lang="en-US" dirty="0">
              <a:latin typeface="+mn-lt"/>
            </a:endParaRPr>
          </a:p>
        </p:txBody>
      </p:sp>
      <p:sp>
        <p:nvSpPr>
          <p:cNvPr id="3" name="Content Placeholder 2">
            <a:extLst>
              <a:ext uri="{FF2B5EF4-FFF2-40B4-BE49-F238E27FC236}">
                <a16:creationId xmlns:a16="http://schemas.microsoft.com/office/drawing/2014/main" id="{9ED56D27-0F91-4C47-9F3A-F7378EB003F8}"/>
              </a:ext>
            </a:extLst>
          </p:cNvPr>
          <p:cNvSpPr>
            <a:spLocks noGrp="1"/>
          </p:cNvSpPr>
          <p:nvPr>
            <p:ph idx="1"/>
          </p:nvPr>
        </p:nvSpPr>
        <p:spPr>
          <a:xfrm>
            <a:off x="609600" y="2454946"/>
            <a:ext cx="10160000" cy="2414665"/>
          </a:xfrm>
        </p:spPr>
        <p:txBody>
          <a:bodyPr>
            <a:normAutofit/>
          </a:bodyPr>
          <a:lstStyle/>
          <a:p>
            <a:pPr algn="just"/>
            <a:r>
              <a:rPr lang="en-US" sz="2800" b="0" i="0" u="none" strike="noStrike" baseline="0" dirty="0">
                <a:solidFill>
                  <a:srgbClr val="000000"/>
                </a:solidFill>
              </a:rPr>
              <a:t>Calcium phosphate, Ca</a:t>
            </a:r>
            <a:r>
              <a:rPr lang="en-US" sz="2800" b="0" i="0" u="none" strike="noStrike" baseline="-25000" dirty="0">
                <a:solidFill>
                  <a:srgbClr val="000000"/>
                </a:solidFill>
              </a:rPr>
              <a:t>3</a:t>
            </a:r>
            <a:r>
              <a:rPr lang="en-US" sz="2800" b="0" i="0" u="none" strike="noStrike" baseline="0" dirty="0">
                <a:solidFill>
                  <a:srgbClr val="000000"/>
                </a:solidFill>
              </a:rPr>
              <a:t>(PO</a:t>
            </a:r>
            <a:r>
              <a:rPr lang="en-US" sz="2800" b="0" i="0" u="none" strike="noStrike" baseline="-25000" dirty="0">
                <a:solidFill>
                  <a:srgbClr val="000000"/>
                </a:solidFill>
              </a:rPr>
              <a:t>4</a:t>
            </a:r>
            <a:r>
              <a:rPr lang="en-US" sz="2800" b="0" i="0" u="none" strike="noStrike" baseline="0" dirty="0">
                <a:solidFill>
                  <a:srgbClr val="000000"/>
                </a:solidFill>
              </a:rPr>
              <a:t>)</a:t>
            </a:r>
            <a:r>
              <a:rPr lang="en-US" sz="2800" b="0" i="0" u="none" strike="noStrike" baseline="-25000" dirty="0">
                <a:solidFill>
                  <a:srgbClr val="000000"/>
                </a:solidFill>
              </a:rPr>
              <a:t>2</a:t>
            </a:r>
            <a:r>
              <a:rPr lang="en-US" sz="2800" b="0" i="0" u="none" strike="noStrike" baseline="0" dirty="0">
                <a:solidFill>
                  <a:srgbClr val="000000"/>
                </a:solidFill>
              </a:rPr>
              <a:t>, is an ionic compound and a common anti-caking agent added to food</a:t>
            </a:r>
            <a:r>
              <a:rPr lang="ka-GE" sz="2800" b="0" i="0" u="none" strike="noStrike" baseline="0" dirty="0">
                <a:solidFill>
                  <a:srgbClr val="000000"/>
                </a:solidFill>
              </a:rPr>
              <a:t> </a:t>
            </a:r>
            <a:r>
              <a:rPr lang="en-US" sz="2800" b="0" i="0" u="none" strike="noStrike" baseline="0" dirty="0">
                <a:solidFill>
                  <a:srgbClr val="000000"/>
                </a:solidFill>
              </a:rPr>
              <a:t>products. What is the formula mass (amu) of calcium phosphate?</a:t>
            </a:r>
          </a:p>
          <a:p>
            <a:pPr algn="just"/>
            <a:r>
              <a:rPr lang="en-US" sz="2800" b="1" i="0" u="none" strike="noStrike" baseline="0" dirty="0">
                <a:solidFill>
                  <a:srgbClr val="000000"/>
                </a:solidFill>
              </a:rPr>
              <a:t>Answer: </a:t>
            </a:r>
            <a:r>
              <a:rPr lang="en-US" sz="2800" b="0" i="0" u="none" strike="noStrike" baseline="0" dirty="0">
                <a:solidFill>
                  <a:srgbClr val="000000"/>
                </a:solidFill>
              </a:rPr>
              <a:t>310.18 amu</a:t>
            </a:r>
            <a:endParaRPr lang="en-US" sz="2800" dirty="0"/>
          </a:p>
        </p:txBody>
      </p:sp>
      <p:pic>
        <p:nvPicPr>
          <p:cNvPr id="4" name="Picture 3" descr="OSX-Stacked-TM-RGB-300dpi-2016.jpg">
            <a:extLst>
              <a:ext uri="{FF2B5EF4-FFF2-40B4-BE49-F238E27FC236}">
                <a16:creationId xmlns:a16="http://schemas.microsoft.com/office/drawing/2014/main" id="{FEF26AC2-C1E0-4EEB-ABA4-739FF33067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37818" y="1107521"/>
            <a:ext cx="1226434" cy="833592"/>
          </a:xfrm>
          <a:prstGeom prst="rect">
            <a:avLst/>
          </a:prstGeom>
        </p:spPr>
      </p:pic>
    </p:spTree>
    <p:extLst>
      <p:ext uri="{BB962C8B-B14F-4D97-AF65-F5344CB8AC3E}">
        <p14:creationId xmlns:p14="http://schemas.microsoft.com/office/powerpoint/2010/main" val="35281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68064" y="1359321"/>
            <a:ext cx="2294663" cy="508000"/>
          </a:xfrm>
        </p:spPr>
        <p:txBody>
          <a:bodyPr>
            <a:normAutofit fontScale="90000"/>
          </a:bodyPr>
          <a:lstStyle/>
          <a:p>
            <a:pPr eaLnBrk="1" hangingPunct="1"/>
            <a:r>
              <a:rPr lang="en-US" sz="3200" b="1" dirty="0">
                <a:solidFill>
                  <a:srgbClr val="000090"/>
                </a:solidFill>
                <a:latin typeface="Arial" pitchFamily="-110" charset="0"/>
              </a:rPr>
              <a:t>The mole</a:t>
            </a:r>
          </a:p>
        </p:txBody>
      </p:sp>
      <p:sp>
        <p:nvSpPr>
          <p:cNvPr id="22530" name="Rectangle 3"/>
          <p:cNvSpPr>
            <a:spLocks noGrp="1" noChangeArrowheads="1"/>
          </p:cNvSpPr>
          <p:nvPr>
            <p:ph idx="1"/>
          </p:nvPr>
        </p:nvSpPr>
        <p:spPr>
          <a:xfrm>
            <a:off x="752007" y="2320268"/>
            <a:ext cx="11287593" cy="3909783"/>
          </a:xfrm>
        </p:spPr>
        <p:txBody>
          <a:bodyPr>
            <a:normAutofit/>
          </a:bodyPr>
          <a:lstStyle/>
          <a:p>
            <a:pPr>
              <a:buClrTx/>
              <a:buFont typeface="Arial"/>
              <a:buChar char="•"/>
            </a:pPr>
            <a:r>
              <a:rPr lang="en-US" sz="2400" dirty="0"/>
              <a:t> The</a:t>
            </a:r>
            <a:r>
              <a:rPr lang="en-US" sz="2400" b="1" i="1" dirty="0">
                <a:solidFill>
                  <a:srgbClr val="000090"/>
                </a:solidFill>
              </a:rPr>
              <a:t> mole </a:t>
            </a:r>
            <a:r>
              <a:rPr lang="en-US" sz="2400" dirty="0"/>
              <a:t>is an amount unit, similar to familiar units like pair, dozen, gross, etc.</a:t>
            </a:r>
          </a:p>
          <a:p>
            <a:pPr>
              <a:buClrTx/>
              <a:buFont typeface="Arial"/>
              <a:buChar char="•"/>
            </a:pPr>
            <a:endParaRPr lang="en-US" sz="2400" dirty="0"/>
          </a:p>
          <a:p>
            <a:pPr>
              <a:buClrTx/>
              <a:buFont typeface="Arial"/>
              <a:buChar char="•"/>
            </a:pPr>
            <a:r>
              <a:rPr lang="en-US" sz="2400" dirty="0"/>
              <a:t> </a:t>
            </a:r>
            <a:r>
              <a:rPr lang="en-US" sz="2400" dirty="0">
                <a:cs typeface="Times New Roman" charset="0"/>
              </a:rPr>
              <a:t>The </a:t>
            </a:r>
            <a:r>
              <a:rPr lang="en-US" sz="2400" b="1" i="1" dirty="0">
                <a:solidFill>
                  <a:srgbClr val="000090"/>
                </a:solidFill>
                <a:cs typeface="Times New Roman" charset="0"/>
              </a:rPr>
              <a:t>mole</a:t>
            </a:r>
            <a:r>
              <a:rPr lang="en-US" sz="2400" b="1" dirty="0">
                <a:cs typeface="Times New Roman" charset="0"/>
              </a:rPr>
              <a:t> </a:t>
            </a:r>
            <a:r>
              <a:rPr lang="en-US" sz="2400" dirty="0">
                <a:cs typeface="Times New Roman" charset="0"/>
              </a:rPr>
              <a:t>is defined as the amount of a substance</a:t>
            </a:r>
            <a:r>
              <a:rPr lang="ka-GE" sz="2400" dirty="0">
                <a:cs typeface="Times New Roman" charset="0"/>
              </a:rPr>
              <a:t>,</a:t>
            </a:r>
            <a:r>
              <a:rPr lang="en-US" sz="2400" dirty="0">
                <a:cs typeface="Times New Roman" charset="0"/>
              </a:rPr>
              <a:t> containing the same number of discrete entities (such as atoms, molecules, or ions) as the number of atoms in a sample of pure carbon-12 weighing exactly 12 g. </a:t>
            </a:r>
          </a:p>
          <a:p>
            <a:pPr>
              <a:buClrTx/>
              <a:buFont typeface="Arial"/>
              <a:buChar char="•"/>
            </a:pPr>
            <a:endParaRPr lang="en-US" sz="2400" dirty="0">
              <a:cs typeface="Times New Roman" charset="0"/>
            </a:endParaRPr>
          </a:p>
          <a:p>
            <a:pPr>
              <a:buClrTx/>
              <a:buFont typeface="Arial"/>
              <a:buChar char="•"/>
            </a:pPr>
            <a:r>
              <a:rPr lang="en-US" sz="2400" dirty="0">
                <a:cs typeface="Times New Roman" charset="0"/>
              </a:rPr>
              <a:t> </a:t>
            </a:r>
            <a:r>
              <a:rPr lang="en-US" sz="2400" dirty="0"/>
              <a:t>The mole provides a link, between the mass of a sample and the number of atoms, molecules, or ions in that sample. </a:t>
            </a:r>
            <a:endParaRPr lang="en-US" sz="2400" dirty="0">
              <a:cs typeface="Times New Roman" charset="0"/>
            </a:endParaRP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3496" y="1088781"/>
            <a:ext cx="1226434" cy="833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90665" y="716962"/>
            <a:ext cx="6553200" cy="508000"/>
          </a:xfrm>
        </p:spPr>
        <p:txBody>
          <a:bodyPr>
            <a:normAutofit fontScale="90000"/>
          </a:bodyPr>
          <a:lstStyle/>
          <a:p>
            <a:pPr eaLnBrk="1" hangingPunct="1"/>
            <a:r>
              <a:rPr lang="en-US" sz="3200" b="1" dirty="0">
                <a:solidFill>
                  <a:srgbClr val="000090"/>
                </a:solidFill>
                <a:latin typeface="Arial" pitchFamily="-110" charset="0"/>
              </a:rPr>
              <a:t>Avogadro’s number </a:t>
            </a:r>
          </a:p>
        </p:txBody>
      </p:sp>
      <p:sp>
        <p:nvSpPr>
          <p:cNvPr id="22530" name="Rectangle 3"/>
          <p:cNvSpPr>
            <a:spLocks noGrp="1" noChangeArrowheads="1"/>
          </p:cNvSpPr>
          <p:nvPr>
            <p:ph idx="1"/>
          </p:nvPr>
        </p:nvSpPr>
        <p:spPr>
          <a:xfrm>
            <a:off x="392243" y="1331179"/>
            <a:ext cx="11407514" cy="5234513"/>
          </a:xfrm>
        </p:spPr>
        <p:txBody>
          <a:bodyPr>
            <a:normAutofit/>
          </a:bodyPr>
          <a:lstStyle/>
          <a:p>
            <a:pPr marL="342900" indent="-342900">
              <a:buClr>
                <a:schemeClr val="tx1"/>
              </a:buClr>
              <a:buFont typeface="Arial"/>
              <a:buChar char="•"/>
            </a:pPr>
            <a:endParaRPr lang="en-US" sz="2400" dirty="0"/>
          </a:p>
          <a:p>
            <a:pPr marL="342900" indent="-342900">
              <a:buClr>
                <a:schemeClr val="tx1"/>
              </a:buClr>
              <a:buFont typeface="Arial"/>
              <a:buChar char="•"/>
            </a:pPr>
            <a:r>
              <a:rPr lang="en-US" sz="2400" dirty="0">
                <a:latin typeface="Arial" pitchFamily="-110" charset="0"/>
                <a:ea typeface="Osaka" pitchFamily="-110" charset="-128"/>
                <a:cs typeface="Osaka" pitchFamily="-110" charset="-128"/>
              </a:rPr>
              <a:t>The number of entities, composing a mole, has been determine to be 6.023 x 10</a:t>
            </a:r>
            <a:r>
              <a:rPr lang="en-US" sz="2400" baseline="30000" dirty="0">
                <a:latin typeface="Arial" pitchFamily="-110" charset="0"/>
                <a:ea typeface="Osaka" pitchFamily="-110" charset="-128"/>
                <a:cs typeface="Osaka" pitchFamily="-110" charset="-128"/>
              </a:rPr>
              <a:t>23</a:t>
            </a:r>
            <a:r>
              <a:rPr lang="en-US" sz="2400" dirty="0">
                <a:latin typeface="Arial" pitchFamily="-110" charset="0"/>
                <a:ea typeface="Osaka" pitchFamily="-110" charset="-128"/>
                <a:cs typeface="Osaka" pitchFamily="-110" charset="-128"/>
              </a:rPr>
              <a:t>.</a:t>
            </a:r>
          </a:p>
          <a:p>
            <a:pPr marL="342900" indent="-342900">
              <a:buClr>
                <a:schemeClr val="tx1"/>
              </a:buClr>
              <a:buFont typeface="Arial"/>
              <a:buChar char="•"/>
            </a:pPr>
            <a:endParaRPr lang="en-US" sz="2400" dirty="0">
              <a:latin typeface="Arial" pitchFamily="-110" charset="0"/>
              <a:ea typeface="Osaka" pitchFamily="-110" charset="-128"/>
              <a:cs typeface="Osaka" pitchFamily="-110" charset="-128"/>
            </a:endParaRPr>
          </a:p>
          <a:p>
            <a:pPr marL="342900" indent="-342900">
              <a:buClr>
                <a:schemeClr val="tx1"/>
              </a:buClr>
              <a:buFont typeface="Arial"/>
              <a:buChar char="•"/>
            </a:pPr>
            <a:r>
              <a:rPr lang="en-US" sz="2400" dirty="0">
                <a:latin typeface="Arial" pitchFamily="-110" charset="0"/>
                <a:ea typeface="Osaka" pitchFamily="-110" charset="-128"/>
                <a:cs typeface="Osaka" pitchFamily="-110" charset="-128"/>
              </a:rPr>
              <a:t>This constant is named after Italian scientist Amedeo Avogradro and is known as </a:t>
            </a:r>
            <a:r>
              <a:rPr lang="en-US" sz="2400" b="1" i="1" dirty="0">
                <a:solidFill>
                  <a:srgbClr val="000090"/>
                </a:solidFill>
                <a:latin typeface="Arial" pitchFamily="-110" charset="0"/>
                <a:ea typeface="Osaka" pitchFamily="-110" charset="-128"/>
                <a:cs typeface="Osaka" pitchFamily="-110" charset="-128"/>
              </a:rPr>
              <a:t>Avogadro</a:t>
            </a:r>
            <a:r>
              <a:rPr lang="ja-JP" altLang="en-US" sz="2400" b="1" i="1" dirty="0">
                <a:solidFill>
                  <a:srgbClr val="000090"/>
                </a:solidFill>
                <a:latin typeface="Arial" pitchFamily="-110" charset="0"/>
                <a:ea typeface="Osaka" pitchFamily="-110" charset="-128"/>
                <a:cs typeface="Osaka" pitchFamily="-110" charset="-128"/>
              </a:rPr>
              <a:t>’</a:t>
            </a:r>
            <a:r>
              <a:rPr lang="en-US" altLang="ja-JP" sz="2400" b="1" i="1" dirty="0">
                <a:solidFill>
                  <a:srgbClr val="000090"/>
                </a:solidFill>
                <a:latin typeface="Arial" pitchFamily="-110" charset="0"/>
                <a:ea typeface="Osaka" pitchFamily="-110" charset="-128"/>
                <a:cs typeface="Osaka" pitchFamily="-110" charset="-128"/>
              </a:rPr>
              <a:t>s Number.</a:t>
            </a:r>
            <a:endParaRPr lang="en-US" sz="2400" dirty="0">
              <a:latin typeface="Arial" pitchFamily="-110" charset="0"/>
              <a:ea typeface="Osaka" pitchFamily="-110" charset="-128"/>
              <a:cs typeface="Osaka" pitchFamily="-110" charset="-128"/>
            </a:endParaRPr>
          </a:p>
          <a:p>
            <a:pPr marL="342900" indent="-342900">
              <a:buClr>
                <a:schemeClr val="tx1"/>
              </a:buClr>
              <a:buFont typeface="Arial"/>
              <a:buChar char="•"/>
            </a:pPr>
            <a:endParaRPr lang="en-US" sz="2400" dirty="0">
              <a:latin typeface="Arial" pitchFamily="-110" charset="0"/>
              <a:ea typeface="Osaka" pitchFamily="-110" charset="-128"/>
              <a:cs typeface="Osaka" pitchFamily="-110" charset="-128"/>
            </a:endParaRPr>
          </a:p>
          <a:p>
            <a:pPr marL="342900" indent="-342900">
              <a:buClr>
                <a:schemeClr val="tx1"/>
              </a:buClr>
              <a:buFont typeface="Arial"/>
              <a:buChar char="•"/>
            </a:pPr>
            <a:r>
              <a:rPr lang="en-US" sz="2400" b="1" i="1" dirty="0">
                <a:solidFill>
                  <a:srgbClr val="000090"/>
                </a:solidFill>
                <a:latin typeface="Arial" pitchFamily="-110" charset="0"/>
                <a:ea typeface="Osaka" pitchFamily="-110" charset="-128"/>
                <a:cs typeface="Osaka" pitchFamily="-110" charset="-128"/>
              </a:rPr>
              <a:t> Avogadro</a:t>
            </a:r>
            <a:r>
              <a:rPr lang="ja-JP" altLang="en-US" sz="2400" b="1" i="1" dirty="0">
                <a:solidFill>
                  <a:srgbClr val="000090"/>
                </a:solidFill>
                <a:latin typeface="Arial" pitchFamily="-110" charset="0"/>
                <a:ea typeface="Osaka" pitchFamily="-110" charset="-128"/>
                <a:cs typeface="Osaka" pitchFamily="-110" charset="-128"/>
              </a:rPr>
              <a:t>’</a:t>
            </a:r>
            <a:r>
              <a:rPr lang="en-US" altLang="ja-JP" sz="2400" b="1" i="1" dirty="0">
                <a:solidFill>
                  <a:srgbClr val="000090"/>
                </a:solidFill>
                <a:latin typeface="Arial" pitchFamily="-110" charset="0"/>
                <a:ea typeface="Osaka" pitchFamily="-110" charset="-128"/>
                <a:cs typeface="Osaka" pitchFamily="-110" charset="-128"/>
              </a:rPr>
              <a:t>s Number (N</a:t>
            </a:r>
            <a:r>
              <a:rPr lang="en-US" altLang="ja-JP" sz="2400" b="1" i="1" baseline="-25000" dirty="0">
                <a:solidFill>
                  <a:srgbClr val="000090"/>
                </a:solidFill>
                <a:latin typeface="Arial" pitchFamily="-110" charset="0"/>
                <a:ea typeface="Osaka" pitchFamily="-110" charset="-128"/>
                <a:cs typeface="Osaka" pitchFamily="-110" charset="-128"/>
              </a:rPr>
              <a:t>A</a:t>
            </a:r>
            <a:r>
              <a:rPr lang="en-US" altLang="ja-JP" sz="2400" b="1" i="1" dirty="0">
                <a:solidFill>
                  <a:srgbClr val="000090"/>
                </a:solidFill>
                <a:latin typeface="Arial" pitchFamily="-110" charset="0"/>
                <a:ea typeface="Osaka" pitchFamily="-110" charset="-128"/>
                <a:cs typeface="Osaka" pitchFamily="-110" charset="-128"/>
              </a:rPr>
              <a:t>) = 6.023 x 10</a:t>
            </a:r>
            <a:r>
              <a:rPr lang="en-US" altLang="ja-JP" sz="2400" b="1" i="1" baseline="30000" dirty="0">
                <a:solidFill>
                  <a:srgbClr val="000090"/>
                </a:solidFill>
                <a:latin typeface="Arial" pitchFamily="-110" charset="0"/>
                <a:ea typeface="Osaka" pitchFamily="-110" charset="-128"/>
                <a:cs typeface="Osaka" pitchFamily="-110" charset="-128"/>
              </a:rPr>
              <a:t>23 </a:t>
            </a:r>
          </a:p>
          <a:p>
            <a:pPr marL="342900" indent="-342900">
              <a:buClr>
                <a:schemeClr val="tx1"/>
              </a:buClr>
              <a:buFont typeface="Arial"/>
              <a:buChar char="•"/>
            </a:pPr>
            <a:endParaRPr lang="en-US" altLang="ja-JP" sz="2400" b="1" i="1" baseline="30000" dirty="0">
              <a:solidFill>
                <a:srgbClr val="000090"/>
              </a:solidFill>
              <a:latin typeface="Arial" pitchFamily="-110" charset="0"/>
              <a:ea typeface="Osaka" pitchFamily="-110" charset="-128"/>
              <a:cs typeface="Osaka" pitchFamily="-110" charset="-128"/>
            </a:endParaRPr>
          </a:p>
          <a:p>
            <a:pPr marL="342900" indent="-342900">
              <a:buClr>
                <a:schemeClr val="tx1"/>
              </a:buClr>
              <a:buFont typeface="Arial"/>
              <a:buChar char="•"/>
            </a:pPr>
            <a:r>
              <a:rPr lang="en-US" sz="2400" dirty="0"/>
              <a:t>The masses of 1 mole of different elements, however, are different, since the masses of the individual atoms are drastically different. </a:t>
            </a:r>
            <a:endParaRPr lang="en-US" altLang="ja-JP" sz="2400" b="1" i="1" baseline="30000" dirty="0">
              <a:solidFill>
                <a:srgbClr val="000090"/>
              </a:solidFill>
              <a:latin typeface="Arial" pitchFamily="-110" charset="0"/>
              <a:ea typeface="Osaka" pitchFamily="-110" charset="-128"/>
              <a:cs typeface="Osaka" pitchFamily="-110" charset="-128"/>
            </a:endParaRPr>
          </a:p>
          <a:p>
            <a:pPr marL="342900" indent="-342900">
              <a:buClr>
                <a:schemeClr val="tx1"/>
              </a:buClr>
              <a:buFont typeface="Arial"/>
              <a:buChar char="•"/>
            </a:pPr>
            <a:endParaRPr lang="en-US" altLang="ja-JP" sz="2400" b="1" i="1" baseline="30000" dirty="0">
              <a:solidFill>
                <a:srgbClr val="000090"/>
              </a:solidFill>
              <a:latin typeface="Arial" pitchFamily="-110" charset="0"/>
              <a:ea typeface="Osaka" pitchFamily="-110" charset="-128"/>
              <a:cs typeface="Osaka" pitchFamily="-110" charset="-128"/>
            </a:endParaRPr>
          </a:p>
          <a:p>
            <a:pPr marL="342900" indent="-342900">
              <a:buClr>
                <a:schemeClr val="tx1"/>
              </a:buClr>
              <a:buFont typeface="Arial"/>
              <a:buChar char="•"/>
            </a:pPr>
            <a:endParaRPr lang="en-US" altLang="ja-JP" sz="2400" dirty="0">
              <a:latin typeface="Calisto MT" pitchFamily="-110" charset="0"/>
              <a:cs typeface="MS PGothic" pitchFamily="34" charset="-128"/>
            </a:endParaRP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98389" y="497587"/>
            <a:ext cx="1226434" cy="8335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5045" y="640155"/>
            <a:ext cx="2120206" cy="659535"/>
          </a:xfrm>
        </p:spPr>
        <p:txBody>
          <a:bodyPr/>
          <a:lstStyle/>
          <a:p>
            <a:r>
              <a:rPr lang="en-US" dirty="0"/>
              <a:t>Figure 3.5</a:t>
            </a:r>
          </a:p>
        </p:txBody>
      </p:sp>
      <p:pic>
        <p:nvPicPr>
          <p:cNvPr id="2" name="Picture Placeholder 1" descr="CNX_Chem_03_02_mol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41" r="-1641"/>
          <a:stretch>
            <a:fillRect/>
          </a:stretch>
        </p:blipFill>
        <p:spPr>
          <a:xfrm>
            <a:off x="2938072" y="220431"/>
            <a:ext cx="6862160" cy="4395302"/>
          </a:xfrm>
        </p:spPr>
      </p:pic>
      <p:sp>
        <p:nvSpPr>
          <p:cNvPr id="7" name="Text Placeholder 6"/>
          <p:cNvSpPr>
            <a:spLocks noGrp="1"/>
          </p:cNvSpPr>
          <p:nvPr>
            <p:ph type="body" sz="quarter" idx="14"/>
          </p:nvPr>
        </p:nvSpPr>
        <p:spPr>
          <a:xfrm>
            <a:off x="139908" y="4627476"/>
            <a:ext cx="12052092" cy="2230524"/>
          </a:xfrm>
        </p:spPr>
        <p:txBody>
          <a:bodyPr>
            <a:noAutofit/>
          </a:bodyPr>
          <a:lstStyle/>
          <a:p>
            <a:pPr algn="just"/>
            <a:r>
              <a:rPr lang="en-US" sz="2400" dirty="0"/>
              <a:t>Each sample contains 6.023 × 10</a:t>
            </a:r>
            <a:r>
              <a:rPr lang="en-US" sz="2400" baseline="30000" dirty="0"/>
              <a:t>23</a:t>
            </a:r>
            <a:r>
              <a:rPr lang="en-US" sz="2400" dirty="0"/>
              <a:t> </a:t>
            </a:r>
            <a:r>
              <a:rPr lang="da-DK" sz="2400" dirty="0"/>
              <a:t>atoms —1.00 </a:t>
            </a:r>
            <a:r>
              <a:rPr lang="en-US" sz="2400" dirty="0"/>
              <a:t>mol of atoms. </a:t>
            </a:r>
          </a:p>
          <a:p>
            <a:pPr algn="just"/>
            <a:r>
              <a:rPr lang="en-US" sz="2400" dirty="0"/>
              <a:t>From left to right (top row): 65.4 g zinc, 12.0 g carbon, 24.3 g magnesium, and 63.5 g copper. </a:t>
            </a:r>
          </a:p>
          <a:p>
            <a:pPr algn="just"/>
            <a:r>
              <a:rPr lang="en-US" sz="2400" dirty="0"/>
              <a:t>From left to right (bottom row): 32.1 g sulfur, 28.1 g silicon, 207 g lead, and 118.7 g tin. (credit: modification of work by Mark </a:t>
            </a:r>
            <a:r>
              <a:rPr lang="en-US" sz="2400" dirty="0" err="1"/>
              <a:t>Ott</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865631"/>
            <a:ext cx="1226434" cy="833592"/>
          </a:xfrm>
          <a:prstGeom prst="rect">
            <a:avLst/>
          </a:prstGeom>
        </p:spPr>
      </p:pic>
    </p:spTree>
    <p:extLst>
      <p:ext uri="{BB962C8B-B14F-4D97-AF65-F5344CB8AC3E}">
        <p14:creationId xmlns:p14="http://schemas.microsoft.com/office/powerpoint/2010/main" val="330715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88857" y="1173935"/>
            <a:ext cx="2841885" cy="508000"/>
          </a:xfrm>
        </p:spPr>
        <p:txBody>
          <a:bodyPr>
            <a:normAutofit fontScale="90000"/>
          </a:bodyPr>
          <a:lstStyle/>
          <a:p>
            <a:pPr eaLnBrk="1" hangingPunct="1"/>
            <a:r>
              <a:rPr lang="en-US" sz="3200" b="1" dirty="0">
                <a:solidFill>
                  <a:srgbClr val="000090"/>
                </a:solidFill>
                <a:latin typeface="Arial" pitchFamily="-110" charset="0"/>
              </a:rPr>
              <a:t>Molar mass</a:t>
            </a:r>
          </a:p>
        </p:txBody>
      </p:sp>
      <p:sp>
        <p:nvSpPr>
          <p:cNvPr id="22530" name="Rectangle 3"/>
          <p:cNvSpPr>
            <a:spLocks noGrp="1" noChangeArrowheads="1"/>
          </p:cNvSpPr>
          <p:nvPr>
            <p:ph idx="1"/>
          </p:nvPr>
        </p:nvSpPr>
        <p:spPr>
          <a:xfrm>
            <a:off x="599607" y="1794319"/>
            <a:ext cx="10613036" cy="4555653"/>
          </a:xfrm>
        </p:spPr>
        <p:txBody>
          <a:bodyPr>
            <a:normAutofit/>
          </a:bodyPr>
          <a:lstStyle/>
          <a:p>
            <a:pPr>
              <a:buClr>
                <a:schemeClr val="tx1"/>
              </a:buClr>
            </a:pPr>
            <a:endParaRPr lang="en-US" altLang="ja-JP" sz="2400" b="1" i="1" baseline="30000" dirty="0">
              <a:solidFill>
                <a:srgbClr val="000090"/>
              </a:solidFill>
              <a:ea typeface="Osaka" pitchFamily="-110" charset="-128"/>
              <a:cs typeface="Osaka" pitchFamily="-110" charset="-128"/>
            </a:endParaRPr>
          </a:p>
          <a:p>
            <a:pPr algn="just">
              <a:buClr>
                <a:schemeClr val="tx1"/>
              </a:buClr>
              <a:buFont typeface="Arial"/>
              <a:buChar char="•"/>
            </a:pPr>
            <a:r>
              <a:rPr lang="en-US" altLang="ja-JP" sz="2400" b="1" i="1" baseline="30000" dirty="0">
                <a:solidFill>
                  <a:srgbClr val="000090"/>
                </a:solidFill>
                <a:ea typeface="Osaka" pitchFamily="-110" charset="-128"/>
                <a:cs typeface="Osaka" pitchFamily="-110" charset="-128"/>
              </a:rPr>
              <a:t> </a:t>
            </a:r>
            <a:r>
              <a:rPr lang="en-US" altLang="ja-JP" sz="2400" dirty="0">
                <a:ea typeface="Osaka" pitchFamily="-110" charset="-128"/>
                <a:cs typeface="Osaka" pitchFamily="-110" charset="-128"/>
              </a:rPr>
              <a:t>The </a:t>
            </a:r>
            <a:r>
              <a:rPr lang="en-US" altLang="ja-JP" sz="2400" b="1" dirty="0">
                <a:solidFill>
                  <a:srgbClr val="000090"/>
                </a:solidFill>
                <a:ea typeface="Osaka" pitchFamily="-110" charset="-128"/>
                <a:cs typeface="Osaka" pitchFamily="-110" charset="-128"/>
              </a:rPr>
              <a:t>molar mass </a:t>
            </a:r>
            <a:r>
              <a:rPr lang="en-US" altLang="ja-JP" sz="2400" dirty="0">
                <a:ea typeface="Osaka" pitchFamily="-110" charset="-128"/>
                <a:cs typeface="Osaka" pitchFamily="-110" charset="-128"/>
              </a:rPr>
              <a:t>of an element (or compound) </a:t>
            </a:r>
            <a:r>
              <a:rPr lang="en-US" sz="2400" dirty="0"/>
              <a:t>is the mass in grams of 1 mole of that substance, a property expressed in units of grams per mole (</a:t>
            </a:r>
            <a:r>
              <a:rPr lang="en-US" sz="2400" dirty="0" err="1"/>
              <a:t>g</a:t>
            </a:r>
            <a:r>
              <a:rPr lang="en-US" sz="2400" dirty="0"/>
              <a:t>/mol).</a:t>
            </a:r>
          </a:p>
          <a:p>
            <a:pPr indent="1588" algn="just">
              <a:buFont typeface="Arial" panose="020B0604020202020204" pitchFamily="34" charset="0"/>
              <a:buChar char="•"/>
            </a:pPr>
            <a:r>
              <a:rPr lang="en-US" altLang="ja-JP" sz="2400" dirty="0">
                <a:cs typeface="MS PGothic" pitchFamily="34" charset="-128"/>
              </a:rPr>
              <a:t> </a:t>
            </a:r>
            <a:r>
              <a:rPr lang="en-US" sz="2400" dirty="0"/>
              <a:t>Because the definitions of both</a:t>
            </a:r>
            <a:r>
              <a:rPr lang="ka-GE" sz="2400" dirty="0"/>
              <a:t>,</a:t>
            </a:r>
            <a:r>
              <a:rPr lang="en-US" sz="2400" dirty="0"/>
              <a:t> the mole and the atomic mass unit</a:t>
            </a:r>
            <a:r>
              <a:rPr lang="ka-GE" sz="2400" dirty="0"/>
              <a:t>,</a:t>
            </a:r>
            <a:r>
              <a:rPr lang="en-US" sz="2400" dirty="0"/>
              <a:t> are based on the same reference substance, </a:t>
            </a:r>
            <a:r>
              <a:rPr lang="en-US" sz="2400" baseline="30000" dirty="0"/>
              <a:t>12</a:t>
            </a:r>
            <a:r>
              <a:rPr lang="en-US" sz="2400" dirty="0"/>
              <a:t>C, the</a:t>
            </a:r>
            <a:r>
              <a:rPr lang="ka-GE" sz="2400" dirty="0"/>
              <a:t> </a:t>
            </a:r>
            <a:r>
              <a:rPr lang="en-US" sz="2400" dirty="0"/>
              <a:t>molar mass of any substance is numerically equivalent to its atomic or formula weight in amu.</a:t>
            </a:r>
            <a:endParaRPr lang="en-US" altLang="ja-JP" sz="2400" dirty="0">
              <a:cs typeface="MS PGothic" pitchFamily="34" charset="-128"/>
            </a:endParaRPr>
          </a:p>
          <a:p>
            <a:pPr algn="just">
              <a:buClr>
                <a:schemeClr val="tx1"/>
              </a:buClr>
              <a:buFont typeface="Arial"/>
              <a:buChar char="•"/>
            </a:pPr>
            <a:r>
              <a:rPr lang="en-US" altLang="ja-JP" sz="2400" dirty="0">
                <a:cs typeface="MS PGothic" pitchFamily="34" charset="-128"/>
              </a:rPr>
              <a:t> Example:</a:t>
            </a:r>
          </a:p>
          <a:p>
            <a:pPr lvl="1" algn="just">
              <a:buClr>
                <a:schemeClr val="tx1"/>
              </a:buClr>
              <a:buFont typeface="Arial"/>
              <a:buChar char="•"/>
            </a:pPr>
            <a:r>
              <a:rPr lang="en-US" altLang="ja-JP" sz="2400" dirty="0">
                <a:cs typeface="MS PGothic" pitchFamily="34" charset="-128"/>
              </a:rPr>
              <a:t> A single </a:t>
            </a:r>
            <a:r>
              <a:rPr lang="en-US" altLang="ja-JP" sz="2400" baseline="30000" dirty="0">
                <a:cs typeface="MS PGothic" pitchFamily="34" charset="-128"/>
              </a:rPr>
              <a:t>12</a:t>
            </a:r>
            <a:r>
              <a:rPr lang="en-US" altLang="ja-JP" sz="2400" dirty="0">
                <a:cs typeface="MS PGothic" pitchFamily="34" charset="-128"/>
              </a:rPr>
              <a:t>C atom has a mass of 12 </a:t>
            </a:r>
            <a:r>
              <a:rPr lang="en-US" altLang="ja-JP" sz="2400" dirty="0" err="1">
                <a:cs typeface="MS PGothic" pitchFamily="34" charset="-128"/>
              </a:rPr>
              <a:t>amu</a:t>
            </a:r>
            <a:r>
              <a:rPr lang="en-US" altLang="ja-JP" sz="2400" dirty="0">
                <a:cs typeface="MS PGothic" pitchFamily="34" charset="-128"/>
              </a:rPr>
              <a:t>.</a:t>
            </a:r>
          </a:p>
          <a:p>
            <a:pPr lvl="1" algn="just">
              <a:buClr>
                <a:schemeClr val="tx1"/>
              </a:buClr>
              <a:buFont typeface="Arial"/>
              <a:buChar char="•"/>
            </a:pPr>
            <a:r>
              <a:rPr lang="en-US" altLang="ja-JP" sz="2400" dirty="0">
                <a:cs typeface="MS PGothic" pitchFamily="34" charset="-128"/>
              </a:rPr>
              <a:t> A mole of </a:t>
            </a:r>
            <a:r>
              <a:rPr lang="en-US" altLang="ja-JP" sz="2400" baseline="30000" dirty="0">
                <a:cs typeface="MS PGothic" pitchFamily="34" charset="-128"/>
              </a:rPr>
              <a:t>12</a:t>
            </a:r>
            <a:r>
              <a:rPr lang="en-US" altLang="ja-JP" sz="2400" dirty="0">
                <a:cs typeface="MS PGothic" pitchFamily="34" charset="-128"/>
              </a:rPr>
              <a:t>C atoms have a mass of 12 g.</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99426" y="904535"/>
            <a:ext cx="1226434" cy="8335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689" y="914895"/>
            <a:ext cx="2118610" cy="659535"/>
          </a:xfrm>
        </p:spPr>
        <p:txBody>
          <a:bodyPr/>
          <a:lstStyle/>
          <a:p>
            <a:r>
              <a:rPr lang="en-US" dirty="0"/>
              <a:t>Figure 3.6</a:t>
            </a:r>
          </a:p>
        </p:txBody>
      </p:sp>
      <p:pic>
        <p:nvPicPr>
          <p:cNvPr id="2" name="Picture Placeholder 1" descr="CNX_Chem_03_02_compoun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a:xfrm>
            <a:off x="1241454" y="249967"/>
            <a:ext cx="9709091" cy="4214669"/>
          </a:xfrm>
        </p:spPr>
      </p:pic>
      <p:sp>
        <p:nvSpPr>
          <p:cNvPr id="7" name="Text Placeholder 6"/>
          <p:cNvSpPr>
            <a:spLocks noGrp="1"/>
          </p:cNvSpPr>
          <p:nvPr>
            <p:ph type="body" sz="quarter" idx="14"/>
          </p:nvPr>
        </p:nvSpPr>
        <p:spPr>
          <a:xfrm>
            <a:off x="319790" y="4560618"/>
            <a:ext cx="11872210" cy="2047415"/>
          </a:xfrm>
        </p:spPr>
        <p:txBody>
          <a:bodyPr>
            <a:noAutofit/>
          </a:bodyPr>
          <a:lstStyle/>
          <a:p>
            <a:pPr algn="just"/>
            <a:r>
              <a:rPr lang="en-US" sz="2400" dirty="0"/>
              <a:t>Each sample contains 6.02 × 10</a:t>
            </a:r>
            <a:r>
              <a:rPr lang="en-US" sz="2400" baseline="30000" dirty="0"/>
              <a:t>23</a:t>
            </a:r>
            <a:r>
              <a:rPr lang="en-US" sz="2400" dirty="0"/>
              <a:t> molecules or formula units—1.00 </a:t>
            </a:r>
            <a:r>
              <a:rPr lang="en-US" sz="2400" dirty="0" err="1"/>
              <a:t>mol</a:t>
            </a:r>
            <a:r>
              <a:rPr lang="en-US" sz="2400" dirty="0"/>
              <a:t> of the compound or element. Clock-wise from the upper left: 130.2 g of C</a:t>
            </a:r>
            <a:r>
              <a:rPr lang="en-US" sz="2400" baseline="-25000" dirty="0"/>
              <a:t>8</a:t>
            </a:r>
            <a:r>
              <a:rPr lang="en-US" sz="2400" dirty="0"/>
              <a:t>H</a:t>
            </a:r>
            <a:r>
              <a:rPr lang="en-US" sz="2400" baseline="-25000" dirty="0"/>
              <a:t>17</a:t>
            </a:r>
            <a:r>
              <a:rPr lang="en-US" sz="2400" dirty="0"/>
              <a:t>OH (1-octanol, formula mass 130.2 </a:t>
            </a:r>
            <a:r>
              <a:rPr lang="en-US" sz="2400" dirty="0" err="1"/>
              <a:t>amu</a:t>
            </a:r>
            <a:r>
              <a:rPr lang="en-US" sz="2400" dirty="0"/>
              <a:t>), 454.9 g of HgI</a:t>
            </a:r>
            <a:r>
              <a:rPr lang="en-US" sz="2400" baseline="-25000" dirty="0"/>
              <a:t>2</a:t>
            </a:r>
            <a:r>
              <a:rPr lang="en-US" sz="2400" dirty="0"/>
              <a:t> (mercury(II) iodide, formula mass 459.9 </a:t>
            </a:r>
            <a:r>
              <a:rPr lang="en-US" sz="2400" dirty="0" err="1"/>
              <a:t>amu</a:t>
            </a:r>
            <a:r>
              <a:rPr lang="en-US" sz="2400" dirty="0"/>
              <a:t>), 32.0 g of CH</a:t>
            </a:r>
            <a:r>
              <a:rPr lang="en-US" sz="2400" baseline="-25000" dirty="0"/>
              <a:t>3</a:t>
            </a:r>
            <a:r>
              <a:rPr lang="en-US" sz="2400" dirty="0"/>
              <a:t>OH (methanol, formula mass 32.0 </a:t>
            </a:r>
            <a:r>
              <a:rPr lang="en-US" sz="2400" dirty="0" err="1"/>
              <a:t>amu</a:t>
            </a:r>
            <a:r>
              <a:rPr lang="en-US" sz="2400" dirty="0"/>
              <a:t>) and 256.5 g of </a:t>
            </a:r>
            <a:r>
              <a:rPr lang="is-IS" sz="2400" dirty="0"/>
              <a:t>S</a:t>
            </a:r>
            <a:r>
              <a:rPr lang="is-IS" sz="2400" baseline="-25000" dirty="0"/>
              <a:t>8</a:t>
            </a:r>
            <a:r>
              <a:rPr lang="is-IS" sz="2400" dirty="0"/>
              <a:t> (sulfur, formula mass 256.6 amu). (credit: Sahar Atwa)</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46479" y="914895"/>
            <a:ext cx="1226434" cy="833592"/>
          </a:xfrm>
          <a:prstGeom prst="rect">
            <a:avLst/>
          </a:prstGeom>
        </p:spPr>
      </p:pic>
    </p:spTree>
    <p:extLst>
      <p:ext uri="{BB962C8B-B14F-4D97-AF65-F5344CB8AC3E}">
        <p14:creationId xmlns:p14="http://schemas.microsoft.com/office/powerpoint/2010/main" val="454559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24721" y="1161078"/>
            <a:ext cx="6553200" cy="508000"/>
          </a:xfrm>
        </p:spPr>
        <p:txBody>
          <a:bodyPr>
            <a:normAutofit fontScale="90000"/>
          </a:bodyPr>
          <a:lstStyle/>
          <a:p>
            <a:pPr eaLnBrk="1" hangingPunct="1"/>
            <a:r>
              <a:rPr lang="en-US" sz="3200" b="1" dirty="0">
                <a:solidFill>
                  <a:srgbClr val="000090"/>
                </a:solidFill>
                <a:latin typeface="Arial" pitchFamily="-110" charset="0"/>
              </a:rPr>
              <a:t>Molar mass of elements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3359" y="1252282"/>
            <a:ext cx="1226434" cy="833592"/>
          </a:xfrm>
          <a:prstGeom prst="rect">
            <a:avLst/>
          </a:prstGeom>
        </p:spPr>
      </p:pic>
      <p:sp>
        <p:nvSpPr>
          <p:cNvPr id="5" name="Rectangle 4"/>
          <p:cNvSpPr/>
          <p:nvPr/>
        </p:nvSpPr>
        <p:spPr>
          <a:xfrm>
            <a:off x="424721" y="2125319"/>
            <a:ext cx="11767279" cy="3785652"/>
          </a:xfrm>
          <a:prstGeom prst="rect">
            <a:avLst/>
          </a:prstGeom>
        </p:spPr>
        <p:txBody>
          <a:bodyPr wrap="square">
            <a:spAutoFit/>
          </a:bodyPr>
          <a:lstStyle/>
          <a:p>
            <a:r>
              <a:rPr lang="en-US" sz="2400" b="1" dirty="0"/>
              <a:t>Element 		Average Atomic Mass (</a:t>
            </a:r>
            <a:r>
              <a:rPr lang="en-US" sz="2400" b="1" dirty="0" err="1"/>
              <a:t>amu</a:t>
            </a:r>
            <a:r>
              <a:rPr lang="en-US" sz="2400" b="1" dirty="0"/>
              <a:t>) 	Molar Mass (</a:t>
            </a:r>
            <a:r>
              <a:rPr lang="en-US" sz="2400" b="1" dirty="0" err="1"/>
              <a:t>g</a:t>
            </a:r>
            <a:r>
              <a:rPr lang="en-US" sz="2400" b="1" dirty="0"/>
              <a:t>/mol) </a:t>
            </a:r>
            <a:endParaRPr lang="en-US" sz="2400" dirty="0"/>
          </a:p>
          <a:p>
            <a:r>
              <a:rPr lang="en-US" sz="2400" b="1" dirty="0"/>
              <a:t>C 				12.01 				12.01 	</a:t>
            </a:r>
          </a:p>
          <a:p>
            <a:endParaRPr lang="en-US" sz="2400" b="1" dirty="0"/>
          </a:p>
          <a:p>
            <a:r>
              <a:rPr lang="en-US" sz="2400" b="1" dirty="0"/>
              <a:t>H 				1.008 				1.008 	</a:t>
            </a:r>
          </a:p>
          <a:p>
            <a:endParaRPr lang="en-US" sz="2400" b="1" dirty="0"/>
          </a:p>
          <a:p>
            <a:r>
              <a:rPr lang="en-US" sz="2400" b="1" dirty="0"/>
              <a:t>O 				16.00 				16.00 	</a:t>
            </a:r>
          </a:p>
          <a:p>
            <a:endParaRPr lang="en-US" sz="2400" b="1" dirty="0"/>
          </a:p>
          <a:p>
            <a:r>
              <a:rPr lang="en-US" sz="2400" b="1" dirty="0"/>
              <a:t>Na 				22.99 				22.99 	</a:t>
            </a:r>
          </a:p>
          <a:p>
            <a:endParaRPr lang="en-US" sz="2400" b="1" dirty="0"/>
          </a:p>
          <a:p>
            <a:r>
              <a:rPr lang="en-US" sz="2400" b="1" dirty="0"/>
              <a:t>Cl 				35.45 				33.45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31" y="1092317"/>
            <a:ext cx="3314075" cy="650109"/>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0"/>
                <a:cs typeface="ＭＳ Ｐゴシック" charset="0"/>
              </a:rPr>
              <a:t>Ch. 3 Outline</a:t>
            </a:r>
          </a:p>
        </p:txBody>
      </p:sp>
      <p:sp>
        <p:nvSpPr>
          <p:cNvPr id="20483" name="Content Placeholder 2"/>
          <p:cNvSpPr>
            <a:spLocks noGrp="1"/>
          </p:cNvSpPr>
          <p:nvPr>
            <p:ph idx="1"/>
          </p:nvPr>
        </p:nvSpPr>
        <p:spPr>
          <a:xfrm>
            <a:off x="771368" y="2144017"/>
            <a:ext cx="11097475" cy="3896890"/>
          </a:xfrm>
        </p:spPr>
        <p:txBody>
          <a:bodyPr/>
          <a:lstStyle/>
          <a:p>
            <a:pPr marL="514350" indent="-514350">
              <a:lnSpc>
                <a:spcPct val="90000"/>
              </a:lnSpc>
            </a:pPr>
            <a:r>
              <a:rPr lang="en-US" sz="2800" dirty="0">
                <a:latin typeface="Arial" pitchFamily="-110" charset="0"/>
              </a:rPr>
              <a:t>3.1: Formula Mass and the Mole Concept</a:t>
            </a:r>
          </a:p>
          <a:p>
            <a:pPr marL="514350" indent="-514350">
              <a:lnSpc>
                <a:spcPct val="90000"/>
              </a:lnSpc>
            </a:pPr>
            <a:endParaRPr lang="en-US" sz="2800" dirty="0">
              <a:latin typeface="Arial" pitchFamily="-110" charset="0"/>
            </a:endParaRPr>
          </a:p>
          <a:p>
            <a:pPr marL="688975" indent="-688975">
              <a:lnSpc>
                <a:spcPct val="90000"/>
              </a:lnSpc>
            </a:pPr>
            <a:r>
              <a:rPr lang="en-US" sz="2800" dirty="0">
                <a:latin typeface="Arial" pitchFamily="-110" charset="0"/>
              </a:rPr>
              <a:t>3.2: Determining Empirical and Molecular Formulas</a:t>
            </a:r>
          </a:p>
          <a:p>
            <a:pPr marL="514350" indent="-514350">
              <a:lnSpc>
                <a:spcPct val="90000"/>
              </a:lnSpc>
            </a:pPr>
            <a:endParaRPr lang="en-US" sz="2800" dirty="0">
              <a:latin typeface="Arial" pitchFamily="-110" charset="0"/>
            </a:endParaRPr>
          </a:p>
          <a:p>
            <a:pPr marL="514350" indent="-514350">
              <a:lnSpc>
                <a:spcPct val="90000"/>
              </a:lnSpc>
            </a:pPr>
            <a:r>
              <a:rPr lang="en-US" sz="2800" dirty="0">
                <a:latin typeface="Arial" pitchFamily="-110" charset="0"/>
              </a:rPr>
              <a:t>3.3: Molarity</a:t>
            </a:r>
          </a:p>
          <a:p>
            <a:pPr marL="514350" indent="-514350">
              <a:lnSpc>
                <a:spcPct val="90000"/>
              </a:lnSpc>
            </a:pPr>
            <a:endParaRPr lang="en-US" sz="2800" dirty="0">
              <a:latin typeface="Arial" pitchFamily="-110" charset="0"/>
            </a:endParaRPr>
          </a:p>
          <a:p>
            <a:pPr marL="514350" indent="-514350">
              <a:lnSpc>
                <a:spcPct val="90000"/>
              </a:lnSpc>
            </a:pPr>
            <a:r>
              <a:rPr lang="en-US" sz="2800" dirty="0">
                <a:latin typeface="Arial" pitchFamily="-110" charset="0"/>
              </a:rPr>
              <a:t>3.4: Other Units for Solution Concentrations</a:t>
            </a:r>
          </a:p>
          <a:p>
            <a:endParaRPr lang="en-US" sz="2800" dirty="0">
              <a:latin typeface="Arial" charset="0"/>
              <a:ea typeface="MS PGothic" charset="0"/>
            </a:endParaRPr>
          </a:p>
          <a:p>
            <a:endParaRPr lang="en-US" sz="2800" dirty="0">
              <a:latin typeface="Arial" charset="0"/>
              <a:ea typeface="MS PGothic" charset="0"/>
            </a:endParaRPr>
          </a:p>
        </p:txBody>
      </p:sp>
      <p:sp>
        <p:nvSpPr>
          <p:cNvPr id="2048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4F7D93-D11A-E34C-9953-463F5D9E91E6}" type="slidenum">
              <a:rPr lang="en-US" sz="1400">
                <a:solidFill>
                  <a:srgbClr val="FFFFFF"/>
                </a:solidFill>
              </a:rPr>
              <a:pPr/>
              <a:t>3</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5604" y="1000576"/>
            <a:ext cx="1226434" cy="8335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0264-EEA9-45D2-8A68-13DCAD550F86}"/>
              </a:ext>
            </a:extLst>
          </p:cNvPr>
          <p:cNvSpPr>
            <a:spLocks noGrp="1"/>
          </p:cNvSpPr>
          <p:nvPr>
            <p:ph type="title"/>
          </p:nvPr>
        </p:nvSpPr>
        <p:spPr>
          <a:xfrm>
            <a:off x="809183" y="1065490"/>
            <a:ext cx="2343462" cy="564948"/>
          </a:xfrm>
        </p:spPr>
        <p:txBody>
          <a:bodyPr/>
          <a:lstStyle/>
          <a:p>
            <a:r>
              <a:rPr lang="en-US" sz="2400" b="1" dirty="0">
                <a:solidFill>
                  <a:srgbClr val="000090"/>
                </a:solidFill>
                <a:latin typeface="Arial" pitchFamily="-110" charset="0"/>
              </a:rPr>
              <a:t>Molar mass</a:t>
            </a:r>
            <a:endParaRPr lang="en-US" dirty="0"/>
          </a:p>
        </p:txBody>
      </p:sp>
      <p:sp>
        <p:nvSpPr>
          <p:cNvPr id="3" name="Content Placeholder 2">
            <a:extLst>
              <a:ext uri="{FF2B5EF4-FFF2-40B4-BE49-F238E27FC236}">
                <a16:creationId xmlns:a16="http://schemas.microsoft.com/office/drawing/2014/main" id="{099CBB68-DCE2-4390-8606-9BA4A12FFB0B}"/>
              </a:ext>
            </a:extLst>
          </p:cNvPr>
          <p:cNvSpPr>
            <a:spLocks noGrp="1"/>
          </p:cNvSpPr>
          <p:nvPr>
            <p:ph idx="1"/>
          </p:nvPr>
        </p:nvSpPr>
        <p:spPr>
          <a:xfrm>
            <a:off x="419724" y="2022424"/>
            <a:ext cx="11317573" cy="4333405"/>
          </a:xfrm>
        </p:spPr>
        <p:txBody>
          <a:bodyPr>
            <a:normAutofit/>
          </a:bodyPr>
          <a:lstStyle/>
          <a:p>
            <a:pPr marL="342900" indent="-342900" algn="just">
              <a:buFont typeface="Arial" panose="020B0604020202020204" pitchFamily="34" charset="0"/>
              <a:buChar char="•"/>
            </a:pPr>
            <a:r>
              <a:rPr lang="en-US" sz="2400" b="0" i="0" u="none" strike="noStrike" baseline="0" dirty="0">
                <a:solidFill>
                  <a:srgbClr val="000000"/>
                </a:solidFill>
              </a:rPr>
              <a:t>While atomic mass and molar mass are numerically equivalent, keep in mind</a:t>
            </a:r>
            <a:r>
              <a:rPr lang="ka-GE" sz="2400" b="0" i="0" u="none" strike="noStrike" baseline="0" dirty="0">
                <a:solidFill>
                  <a:srgbClr val="000000"/>
                </a:solidFill>
              </a:rPr>
              <a:t>,</a:t>
            </a:r>
            <a:r>
              <a:rPr lang="en-US" sz="2400" b="0" i="0" u="none" strike="noStrike" baseline="0" dirty="0">
                <a:solidFill>
                  <a:srgbClr val="000000"/>
                </a:solidFill>
              </a:rPr>
              <a:t> that</a:t>
            </a:r>
            <a:r>
              <a:rPr lang="ka-GE" sz="2400" b="0" i="0" u="none" strike="noStrike" baseline="0" dirty="0">
                <a:solidFill>
                  <a:srgbClr val="000000"/>
                </a:solidFill>
              </a:rPr>
              <a:t>,</a:t>
            </a:r>
            <a:r>
              <a:rPr lang="en-US" sz="2400" b="0" i="0" u="none" strike="noStrike" baseline="0" dirty="0">
                <a:solidFill>
                  <a:srgbClr val="000000"/>
                </a:solidFill>
              </a:rPr>
              <a:t> they are vastly different in terms of scale, as represented by the vast difference in the magnitudes of their respective units (amu versus g). </a:t>
            </a:r>
          </a:p>
          <a:p>
            <a:pPr marL="342900" indent="-342900" algn="just">
              <a:buFont typeface="Arial" panose="020B0604020202020204" pitchFamily="34" charset="0"/>
              <a:buChar char="•"/>
            </a:pPr>
            <a:r>
              <a:rPr lang="en-US" sz="2400" b="0" i="0" u="none" strike="noStrike" baseline="0" dirty="0">
                <a:solidFill>
                  <a:srgbClr val="000000"/>
                </a:solidFill>
              </a:rPr>
              <a:t>To appreciate the enormity of the mole, consider a small drop of water weighing about 0.03 g.</a:t>
            </a:r>
          </a:p>
          <a:p>
            <a:pPr marL="342900" indent="-342900" algn="just">
              <a:buFont typeface="Arial" panose="020B0604020202020204" pitchFamily="34" charset="0"/>
              <a:buChar char="•"/>
            </a:pPr>
            <a:r>
              <a:rPr lang="en-US" sz="2400" b="0" i="0" u="none" strike="noStrike" baseline="0" dirty="0">
                <a:solidFill>
                  <a:srgbClr val="000000"/>
                </a:solidFill>
              </a:rPr>
              <a:t>Although</a:t>
            </a:r>
            <a:r>
              <a:rPr lang="ka-GE" sz="2400" b="0" i="0" u="none" strike="noStrike" baseline="0" dirty="0">
                <a:solidFill>
                  <a:srgbClr val="000000"/>
                </a:solidFill>
              </a:rPr>
              <a:t>,</a:t>
            </a:r>
            <a:r>
              <a:rPr lang="en-US" sz="2400" b="0" i="0" u="none" strike="noStrike" baseline="0" dirty="0">
                <a:solidFill>
                  <a:srgbClr val="000000"/>
                </a:solidFill>
              </a:rPr>
              <a:t> this represents just a tiny fraction of 1 mole of water (~18 g), it contains more water molecules</a:t>
            </a:r>
            <a:r>
              <a:rPr lang="ka-GE" sz="2400" b="0" i="0" u="none" strike="noStrike" baseline="0" dirty="0">
                <a:solidFill>
                  <a:srgbClr val="000000"/>
                </a:solidFill>
              </a:rPr>
              <a:t>,</a:t>
            </a:r>
            <a:r>
              <a:rPr lang="en-US" sz="2400" b="0" i="0" u="none" strike="noStrike" baseline="0" dirty="0">
                <a:solidFill>
                  <a:srgbClr val="000000"/>
                </a:solidFill>
              </a:rPr>
              <a:t> than can be clearly imagined. </a:t>
            </a:r>
          </a:p>
          <a:p>
            <a:pPr marL="342900" indent="-342900" algn="just">
              <a:buFont typeface="Arial" panose="020B0604020202020204" pitchFamily="34" charset="0"/>
              <a:buChar char="•"/>
            </a:pPr>
            <a:r>
              <a:rPr lang="en-US" sz="2400" b="0" i="0" u="none" strike="noStrike" baseline="0" dirty="0">
                <a:solidFill>
                  <a:srgbClr val="000000"/>
                </a:solidFill>
              </a:rPr>
              <a:t>If the molecules</a:t>
            </a:r>
            <a:r>
              <a:rPr lang="ka-GE" sz="2400" b="0" i="0" u="none" strike="noStrike" baseline="0" dirty="0">
                <a:solidFill>
                  <a:srgbClr val="000000"/>
                </a:solidFill>
              </a:rPr>
              <a:t>,</a:t>
            </a:r>
            <a:r>
              <a:rPr lang="en-US" sz="2400" b="0" i="0" u="none" strike="noStrike" baseline="0" dirty="0">
                <a:solidFill>
                  <a:srgbClr val="000000"/>
                </a:solidFill>
              </a:rPr>
              <a:t> were distributed equally among the roughly seven billion people on earth, each person would receive more than 100 billion molecules.</a:t>
            </a:r>
          </a:p>
        </p:txBody>
      </p:sp>
      <p:pic>
        <p:nvPicPr>
          <p:cNvPr id="4" name="Picture 3" descr="OSX-Stacked-TM-RGB-300dpi-2016.jpg">
            <a:extLst>
              <a:ext uri="{FF2B5EF4-FFF2-40B4-BE49-F238E27FC236}">
                <a16:creationId xmlns:a16="http://schemas.microsoft.com/office/drawing/2014/main" id="{D51D6F93-78AA-485A-B111-D7A4F1982C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969808"/>
            <a:ext cx="1226434" cy="833592"/>
          </a:xfrm>
          <a:prstGeom prst="rect">
            <a:avLst/>
          </a:prstGeom>
        </p:spPr>
      </p:pic>
    </p:spTree>
    <p:extLst>
      <p:ext uri="{BB962C8B-B14F-4D97-AF65-F5344CB8AC3E}">
        <p14:creationId xmlns:p14="http://schemas.microsoft.com/office/powerpoint/2010/main" val="87880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13487"/>
            <a:ext cx="2094579" cy="496128"/>
          </a:xfrm>
        </p:spPr>
        <p:txBody>
          <a:bodyPr/>
          <a:lstStyle/>
          <a:p>
            <a:r>
              <a:rPr lang="en-US" dirty="0"/>
              <a:t>Figure 3.7</a:t>
            </a:r>
          </a:p>
        </p:txBody>
      </p:sp>
      <p:pic>
        <p:nvPicPr>
          <p:cNvPr id="2" name="Picture Placeholder 1" descr="CNX_Chem_03_02_wat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82" r="-3766"/>
          <a:stretch>
            <a:fillRect/>
          </a:stretch>
        </p:blipFill>
        <p:spPr>
          <a:xfrm>
            <a:off x="3194902" y="419903"/>
            <a:ext cx="5635507" cy="5111269"/>
          </a:xfrm>
        </p:spPr>
      </p:pic>
      <p:sp>
        <p:nvSpPr>
          <p:cNvPr id="7" name="Text Placeholder 6"/>
          <p:cNvSpPr>
            <a:spLocks noGrp="1"/>
          </p:cNvSpPr>
          <p:nvPr>
            <p:ph type="body" sz="quarter" idx="14"/>
          </p:nvPr>
        </p:nvSpPr>
        <p:spPr>
          <a:xfrm>
            <a:off x="224852" y="5531172"/>
            <a:ext cx="11967148" cy="833592"/>
          </a:xfrm>
        </p:spPr>
        <p:txBody>
          <a:bodyPr>
            <a:noAutofit/>
          </a:bodyPr>
          <a:lstStyle/>
          <a:p>
            <a:pPr algn="just"/>
            <a:r>
              <a:rPr lang="en-US" sz="2400" dirty="0"/>
              <a:t>The number of molecules in a single droplet of water is roughly 100 billion times greater</a:t>
            </a:r>
            <a:r>
              <a:rPr lang="ka-GE" sz="2400" dirty="0"/>
              <a:t>,</a:t>
            </a:r>
            <a:r>
              <a:rPr lang="en-US" sz="2400" dirty="0"/>
              <a:t> than the number of people on earth. (credit: “</a:t>
            </a:r>
            <a:r>
              <a:rPr lang="en-US" sz="2400" dirty="0" err="1"/>
              <a:t>tanakawho</a:t>
            </a:r>
            <a:r>
              <a:rPr lang="en-US" sz="24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4112" y="795746"/>
            <a:ext cx="1226434" cy="833592"/>
          </a:xfrm>
          <a:prstGeom prst="rect">
            <a:avLst/>
          </a:prstGeom>
        </p:spPr>
      </p:pic>
    </p:spTree>
    <p:extLst>
      <p:ext uri="{BB962C8B-B14F-4D97-AF65-F5344CB8AC3E}">
        <p14:creationId xmlns:p14="http://schemas.microsoft.com/office/powerpoint/2010/main" val="32032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85734" y="1586732"/>
            <a:ext cx="3261610" cy="508000"/>
          </a:xfrm>
        </p:spPr>
        <p:txBody>
          <a:bodyPr>
            <a:normAutofit fontScale="90000"/>
          </a:bodyPr>
          <a:lstStyle/>
          <a:p>
            <a:pPr eaLnBrk="1" hangingPunct="1"/>
            <a:r>
              <a:rPr lang="en-US" sz="3200" b="1" dirty="0">
                <a:solidFill>
                  <a:srgbClr val="000090"/>
                </a:solidFill>
                <a:latin typeface="Arial" pitchFamily="-110" charset="0"/>
              </a:rPr>
              <a:t>calculations</a:t>
            </a:r>
          </a:p>
        </p:txBody>
      </p:sp>
      <p:sp>
        <p:nvSpPr>
          <p:cNvPr id="22530" name="Rectangle 3"/>
          <p:cNvSpPr>
            <a:spLocks noGrp="1" noChangeArrowheads="1"/>
          </p:cNvSpPr>
          <p:nvPr>
            <p:ph idx="1"/>
          </p:nvPr>
        </p:nvSpPr>
        <p:spPr>
          <a:xfrm>
            <a:off x="539646" y="2546203"/>
            <a:ext cx="11287593" cy="3851607"/>
          </a:xfrm>
        </p:spPr>
        <p:txBody>
          <a:bodyPr>
            <a:normAutofit/>
          </a:bodyPr>
          <a:lstStyle/>
          <a:p>
            <a:pPr>
              <a:buClr>
                <a:schemeClr val="tx1"/>
              </a:buClr>
              <a:buFont typeface="Arial"/>
              <a:buChar char="•"/>
            </a:pPr>
            <a:endParaRPr lang="en-US" altLang="ja-JP" sz="2400" b="1" i="1" baseline="30000" dirty="0">
              <a:solidFill>
                <a:srgbClr val="000090"/>
              </a:solidFill>
              <a:ea typeface="Osaka" pitchFamily="-110" charset="-128"/>
              <a:cs typeface="Osaka" pitchFamily="-110" charset="-128"/>
            </a:endParaRPr>
          </a:p>
          <a:p>
            <a:pPr>
              <a:buClr>
                <a:schemeClr val="tx1"/>
              </a:buClr>
              <a:buFont typeface="Arial"/>
              <a:buChar char="•"/>
            </a:pPr>
            <a:r>
              <a:rPr lang="en-US" altLang="ja-JP" sz="2400" b="1" i="1" baseline="30000" dirty="0">
                <a:solidFill>
                  <a:srgbClr val="000090"/>
                </a:solidFill>
                <a:ea typeface="Osaka" pitchFamily="-110" charset="-128"/>
                <a:cs typeface="Osaka" pitchFamily="-110" charset="-128"/>
              </a:rPr>
              <a:t> </a:t>
            </a:r>
            <a:r>
              <a:rPr lang="en-US" sz="3600" dirty="0"/>
              <a:t>The relationships between formula mass, the mole, and Avogadro’s number</a:t>
            </a:r>
            <a:r>
              <a:rPr lang="ka-GE" sz="3600" dirty="0"/>
              <a:t>,</a:t>
            </a:r>
            <a:r>
              <a:rPr lang="en-US" sz="3600" dirty="0"/>
              <a:t> can be applied to compute various quantities</a:t>
            </a:r>
            <a:r>
              <a:rPr lang="ka-GE" sz="3600" dirty="0"/>
              <a:t>,</a:t>
            </a:r>
            <a:r>
              <a:rPr lang="en-US" sz="3600" dirty="0"/>
              <a:t> that describe the composition of substances and compounds.</a:t>
            </a:r>
          </a:p>
          <a:p>
            <a:pPr>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78861" y="1395901"/>
            <a:ext cx="1226434" cy="8335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4878" y="476775"/>
            <a:ext cx="2657352" cy="659535"/>
          </a:xfrm>
        </p:spPr>
        <p:txBody>
          <a:bodyPr/>
          <a:lstStyle/>
          <a:p>
            <a:r>
              <a:rPr lang="en-US" dirty="0"/>
              <a:t>Example 3.3</a:t>
            </a:r>
          </a:p>
        </p:txBody>
      </p:sp>
      <p:sp>
        <p:nvSpPr>
          <p:cNvPr id="7" name="Text Placeholder 6"/>
          <p:cNvSpPr>
            <a:spLocks noGrp="1"/>
          </p:cNvSpPr>
          <p:nvPr>
            <p:ph type="body" sz="quarter" idx="14"/>
          </p:nvPr>
        </p:nvSpPr>
        <p:spPr>
          <a:xfrm>
            <a:off x="644351" y="1310367"/>
            <a:ext cx="10648691" cy="1166382"/>
          </a:xfrm>
        </p:spPr>
        <p:txBody>
          <a:bodyPr>
            <a:noAutofit/>
          </a:bodyPr>
          <a:lstStyle/>
          <a:p>
            <a:r>
              <a:rPr lang="en-US" sz="2400" dirty="0"/>
              <a:t>According to nutritional guidelines from the US Department of Agriculture, the estimated average requirement for dietary potassium is 4.7 </a:t>
            </a:r>
            <a:r>
              <a:rPr lang="en-US" sz="2400" dirty="0" err="1"/>
              <a:t>g</a:t>
            </a:r>
            <a:r>
              <a:rPr lang="en-US" sz="2400" dirty="0"/>
              <a:t>. What is the estimated average requirement of potassium in moles?</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476775"/>
            <a:ext cx="1226434" cy="833592"/>
          </a:xfrm>
          <a:prstGeom prst="rect">
            <a:avLst/>
          </a:prstGeom>
        </p:spPr>
      </p:pic>
      <p:sp>
        <p:nvSpPr>
          <p:cNvPr id="11" name="TextBox 10">
            <a:extLst>
              <a:ext uri="{FF2B5EF4-FFF2-40B4-BE49-F238E27FC236}">
                <a16:creationId xmlns:a16="http://schemas.microsoft.com/office/drawing/2014/main" id="{CB5BAE1D-F09B-4967-9DCD-1C2E4FD4B732}"/>
              </a:ext>
            </a:extLst>
          </p:cNvPr>
          <p:cNvSpPr txBox="1"/>
          <p:nvPr/>
        </p:nvSpPr>
        <p:spPr>
          <a:xfrm>
            <a:off x="644351" y="3148678"/>
            <a:ext cx="10903298" cy="3416320"/>
          </a:xfrm>
          <a:prstGeom prst="rect">
            <a:avLst/>
          </a:prstGeom>
          <a:noFill/>
        </p:spPr>
        <p:txBody>
          <a:bodyPr wrap="square">
            <a:spAutoFit/>
          </a:bodyPr>
          <a:lstStyle/>
          <a:p>
            <a:pPr algn="just"/>
            <a:r>
              <a:rPr lang="en-US" sz="2400" b="0" i="0" u="none" strike="noStrike" baseline="0" dirty="0"/>
              <a:t>The mass of K is provided, and the corresponding amount of K in moles is requested. </a:t>
            </a:r>
          </a:p>
          <a:p>
            <a:pPr algn="just"/>
            <a:r>
              <a:rPr lang="en-US" sz="2400" b="0" i="0" u="none" strike="noStrike" baseline="0" dirty="0"/>
              <a:t>Referring to the periodic table, the atomic mass of K is </a:t>
            </a:r>
            <a:r>
              <a:rPr lang="en-US" sz="2400" b="0" i="1" u="none" strike="noStrike" baseline="0" dirty="0">
                <a:solidFill>
                  <a:srgbClr val="FF0000"/>
                </a:solidFill>
              </a:rPr>
              <a:t>39.10 amu</a:t>
            </a:r>
            <a:r>
              <a:rPr lang="en-US" sz="2400" b="0" i="0" u="none" strike="noStrike" baseline="0" dirty="0"/>
              <a:t>, and so its molar mass is </a:t>
            </a:r>
            <a:r>
              <a:rPr lang="en-US" sz="2400" b="0" i="1" u="none" strike="noStrike" baseline="0" dirty="0">
                <a:solidFill>
                  <a:srgbClr val="FF0000"/>
                </a:solidFill>
              </a:rPr>
              <a:t>39.10 g/mol</a:t>
            </a:r>
            <a:r>
              <a:rPr lang="en-US" sz="2400" b="0" i="0" u="none" strike="noStrike" baseline="0" dirty="0"/>
              <a:t>. </a:t>
            </a:r>
          </a:p>
          <a:p>
            <a:pPr algn="just"/>
            <a:r>
              <a:rPr lang="en-US" sz="2400" b="0" i="0" u="none" strike="noStrike" baseline="0" dirty="0"/>
              <a:t>The given mass of K </a:t>
            </a:r>
            <a:r>
              <a:rPr lang="en-US" sz="2400" b="0" i="0" u="none" strike="noStrike" baseline="0" dirty="0">
                <a:solidFill>
                  <a:srgbClr val="FF0000"/>
                </a:solidFill>
              </a:rPr>
              <a:t>(4.7 g) </a:t>
            </a:r>
            <a:r>
              <a:rPr lang="en-US" sz="2400" b="0" i="0" u="none" strike="noStrike" baseline="0" dirty="0"/>
              <a:t>is a bit more, than one-tenth the molar mass </a:t>
            </a:r>
            <a:r>
              <a:rPr lang="en-US" sz="2400" b="0" i="1" u="none" strike="noStrike" baseline="0" dirty="0">
                <a:solidFill>
                  <a:srgbClr val="FF0000"/>
                </a:solidFill>
              </a:rPr>
              <a:t>(39.10 g), </a:t>
            </a:r>
            <a:r>
              <a:rPr lang="en-US" sz="2400" b="0" i="0" u="none" strike="noStrike" baseline="0" dirty="0"/>
              <a:t>so a reasonable “ballpark” estimate of the number of moles, would be slightly greater than </a:t>
            </a:r>
            <a:r>
              <a:rPr lang="en-US" sz="2400" b="0" i="1" u="none" strike="noStrike" baseline="0" dirty="0">
                <a:solidFill>
                  <a:srgbClr val="FF0000"/>
                </a:solidFill>
              </a:rPr>
              <a:t>0.1 mol</a:t>
            </a:r>
            <a:r>
              <a:rPr lang="en-US" sz="2400" b="0" i="0" u="none" strike="noStrike" baseline="0" dirty="0"/>
              <a:t>.</a:t>
            </a:r>
          </a:p>
          <a:p>
            <a:pPr algn="just"/>
            <a:r>
              <a:rPr lang="en-US" sz="2400" b="0" i="0" u="none" strike="noStrike" baseline="0" dirty="0"/>
              <a:t>The molar amount of a substance may be calculated by dividing its mass (g) by its molar mass (g/mol):</a:t>
            </a:r>
            <a:endParaRPr lang="en-US" sz="2400" dirty="0"/>
          </a:p>
        </p:txBody>
      </p:sp>
      <p:sp>
        <p:nvSpPr>
          <p:cNvPr id="13" name="TextBox 12">
            <a:extLst>
              <a:ext uri="{FF2B5EF4-FFF2-40B4-BE49-F238E27FC236}">
                <a16:creationId xmlns:a16="http://schemas.microsoft.com/office/drawing/2014/main" id="{09ECCF01-88BC-471C-B3B7-2CF887D6B5E0}"/>
              </a:ext>
            </a:extLst>
          </p:cNvPr>
          <p:cNvSpPr txBox="1"/>
          <p:nvPr/>
        </p:nvSpPr>
        <p:spPr>
          <a:xfrm>
            <a:off x="644351" y="2597963"/>
            <a:ext cx="1958263" cy="523220"/>
          </a:xfrm>
          <a:prstGeom prst="rect">
            <a:avLst/>
          </a:prstGeom>
          <a:noFill/>
        </p:spPr>
        <p:txBody>
          <a:bodyPr wrap="square">
            <a:spAutoFit/>
          </a:bodyPr>
          <a:lstStyle/>
          <a:p>
            <a:r>
              <a:rPr lang="en-US" sz="2800" b="1" i="0" u="none" strike="noStrike" baseline="0" dirty="0">
                <a:solidFill>
                  <a:srgbClr val="354DA2"/>
                </a:solidFill>
              </a:rPr>
              <a:t>Solution</a:t>
            </a:r>
            <a:endParaRPr lang="en-US" sz="2800" dirty="0"/>
          </a:p>
        </p:txBody>
      </p:sp>
    </p:spTree>
    <p:extLst>
      <p:ext uri="{BB962C8B-B14F-4D97-AF65-F5344CB8AC3E}">
        <p14:creationId xmlns:p14="http://schemas.microsoft.com/office/powerpoint/2010/main" val="265516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ED64-C9D5-47DF-BDD8-AE391F1A74EC}"/>
              </a:ext>
            </a:extLst>
          </p:cNvPr>
          <p:cNvSpPr>
            <a:spLocks noGrp="1"/>
          </p:cNvSpPr>
          <p:nvPr>
            <p:ph type="title"/>
          </p:nvPr>
        </p:nvSpPr>
        <p:spPr>
          <a:xfrm>
            <a:off x="617905" y="887324"/>
            <a:ext cx="2853128" cy="659535"/>
          </a:xfrm>
        </p:spPr>
        <p:txBody>
          <a:bodyPr/>
          <a:lstStyle/>
          <a:p>
            <a:r>
              <a:rPr lang="en-US" dirty="0"/>
              <a:t>Example 3.3</a:t>
            </a:r>
          </a:p>
        </p:txBody>
      </p:sp>
      <p:pic>
        <p:nvPicPr>
          <p:cNvPr id="6" name="Picture Placeholder 1">
            <a:extLst>
              <a:ext uri="{FF2B5EF4-FFF2-40B4-BE49-F238E27FC236}">
                <a16:creationId xmlns:a16="http://schemas.microsoft.com/office/drawing/2014/main" id="{B82752D1-CD30-4D91-8D99-3B2DD7197B1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 b="-16"/>
          <a:stretch>
            <a:fillRect/>
          </a:stretch>
        </p:blipFill>
        <p:spPr>
          <a:xfrm>
            <a:off x="1057195" y="1839564"/>
            <a:ext cx="9087423" cy="2055807"/>
          </a:xfrm>
        </p:spPr>
      </p:pic>
      <p:graphicFrame>
        <p:nvGraphicFramePr>
          <p:cNvPr id="7" name="Object 3">
            <a:extLst>
              <a:ext uri="{FF2B5EF4-FFF2-40B4-BE49-F238E27FC236}">
                <a16:creationId xmlns:a16="http://schemas.microsoft.com/office/drawing/2014/main" id="{DB86F1FC-5DD0-47AA-9947-6BBF2CEE38C5}"/>
              </a:ext>
            </a:extLst>
          </p:cNvPr>
          <p:cNvGraphicFramePr>
            <a:graphicFrameLocks noChangeAspect="1"/>
          </p:cNvGraphicFramePr>
          <p:nvPr>
            <p:extLst>
              <p:ext uri="{D42A27DB-BD31-4B8C-83A1-F6EECF244321}">
                <p14:modId xmlns:p14="http://schemas.microsoft.com/office/powerpoint/2010/main" val="2089745266"/>
              </p:ext>
            </p:extLst>
          </p:nvPr>
        </p:nvGraphicFramePr>
        <p:xfrm>
          <a:off x="2044469" y="4079801"/>
          <a:ext cx="6862486" cy="1560457"/>
        </p:xfrm>
        <a:graphic>
          <a:graphicData uri="http://schemas.openxmlformats.org/presentationml/2006/ole">
            <mc:AlternateContent xmlns:mc="http://schemas.openxmlformats.org/markup-compatibility/2006">
              <mc:Choice xmlns:v="urn:schemas-microsoft-com:vml" Requires="v">
                <p:oleObj spid="_x0000_s22847" name="Equation" r:id="rId4" imgW="1955800" imgH="444500" progId="Equation.3">
                  <p:embed/>
                </p:oleObj>
              </mc:Choice>
              <mc:Fallback>
                <p:oleObj name="Equation" r:id="rId4" imgW="1955800" imgH="444500" progId="Equation.3">
                  <p:embed/>
                  <p:pic>
                    <p:nvPicPr>
                      <p:cNvPr id="3276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469" y="4079801"/>
                        <a:ext cx="6862486" cy="156045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425ADD38-D431-4E33-B46A-FBD73F5FB82B}"/>
              </a:ext>
            </a:extLst>
          </p:cNvPr>
          <p:cNvSpPr txBox="1"/>
          <p:nvPr/>
        </p:nvSpPr>
        <p:spPr>
          <a:xfrm>
            <a:off x="2044469" y="5967330"/>
            <a:ext cx="8316052" cy="461665"/>
          </a:xfrm>
          <a:prstGeom prst="rect">
            <a:avLst/>
          </a:prstGeom>
          <a:noFill/>
        </p:spPr>
        <p:txBody>
          <a:bodyPr wrap="square">
            <a:spAutoFit/>
          </a:bodyPr>
          <a:lstStyle/>
          <a:p>
            <a:pPr algn="l"/>
            <a:r>
              <a:rPr lang="en-US" sz="2400" dirty="0"/>
              <a:t>The calculated magnitude (0.12 mol K)</a:t>
            </a:r>
          </a:p>
        </p:txBody>
      </p:sp>
      <p:pic>
        <p:nvPicPr>
          <p:cNvPr id="9" name="Picture 8" descr="OSX-Stacked-TM-RGB-300dpi-2016.jpg">
            <a:extLst>
              <a:ext uri="{FF2B5EF4-FFF2-40B4-BE49-F238E27FC236}">
                <a16:creationId xmlns:a16="http://schemas.microsoft.com/office/drawing/2014/main" id="{5B0FCC37-3C36-41EC-975B-3742181886E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57167" y="800295"/>
            <a:ext cx="1226434" cy="833592"/>
          </a:xfrm>
          <a:prstGeom prst="rect">
            <a:avLst/>
          </a:prstGeom>
        </p:spPr>
      </p:pic>
    </p:spTree>
    <p:extLst>
      <p:ext uri="{BB962C8B-B14F-4D97-AF65-F5344CB8AC3E}">
        <p14:creationId xmlns:p14="http://schemas.microsoft.com/office/powerpoint/2010/main" val="100251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1497" y="1053078"/>
            <a:ext cx="2438400" cy="523220"/>
          </a:xfrm>
        </p:spPr>
        <p:txBody>
          <a:bodyPr/>
          <a:lstStyle/>
          <a:p>
            <a:r>
              <a:rPr lang="en-US" dirty="0"/>
              <a:t>Example 3.4</a:t>
            </a:r>
          </a:p>
        </p:txBody>
      </p:sp>
      <p:sp>
        <p:nvSpPr>
          <p:cNvPr id="7" name="Text Placeholder 6"/>
          <p:cNvSpPr>
            <a:spLocks noGrp="1"/>
          </p:cNvSpPr>
          <p:nvPr>
            <p:ph type="body" sz="quarter" idx="14"/>
          </p:nvPr>
        </p:nvSpPr>
        <p:spPr>
          <a:xfrm>
            <a:off x="671801" y="1792379"/>
            <a:ext cx="10750548" cy="833592"/>
          </a:xfrm>
        </p:spPr>
        <p:txBody>
          <a:bodyPr>
            <a:noAutofit/>
          </a:bodyPr>
          <a:lstStyle/>
          <a:p>
            <a:r>
              <a:rPr lang="en-US" sz="2400" dirty="0"/>
              <a:t>A liter of air contains 9.2 × 10</a:t>
            </a:r>
            <a:r>
              <a:rPr lang="en-US" sz="2400" baseline="30000" dirty="0"/>
              <a:t>−4</a:t>
            </a:r>
            <a:r>
              <a:rPr lang="en-US" sz="2400" dirty="0"/>
              <a:t> mol argon. What is the mass of </a:t>
            </a:r>
            <a:r>
              <a:rPr lang="en-US" sz="2400" dirty="0" err="1"/>
              <a:t>Ar</a:t>
            </a:r>
            <a:r>
              <a:rPr lang="en-US" sz="2400" dirty="0"/>
              <a:t> in a liter of air?</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93765" y="693722"/>
            <a:ext cx="1226434" cy="833592"/>
          </a:xfrm>
          <a:prstGeom prst="rect">
            <a:avLst/>
          </a:prstGeom>
        </p:spPr>
      </p:pic>
      <p:sp>
        <p:nvSpPr>
          <p:cNvPr id="12" name="TextBox 11">
            <a:extLst>
              <a:ext uri="{FF2B5EF4-FFF2-40B4-BE49-F238E27FC236}">
                <a16:creationId xmlns:a16="http://schemas.microsoft.com/office/drawing/2014/main" id="{C0E6E9FD-A291-45B2-9DE1-9A742B0219A1}"/>
              </a:ext>
            </a:extLst>
          </p:cNvPr>
          <p:cNvSpPr txBox="1"/>
          <p:nvPr/>
        </p:nvSpPr>
        <p:spPr>
          <a:xfrm>
            <a:off x="671801" y="2668852"/>
            <a:ext cx="2153587" cy="523220"/>
          </a:xfrm>
          <a:prstGeom prst="rect">
            <a:avLst/>
          </a:prstGeom>
          <a:noFill/>
        </p:spPr>
        <p:txBody>
          <a:bodyPr wrap="square">
            <a:spAutoFit/>
          </a:bodyPr>
          <a:lstStyle/>
          <a:p>
            <a:r>
              <a:rPr lang="en-US" sz="2800" b="1" i="0" u="none" strike="noStrike" baseline="0" dirty="0">
                <a:solidFill>
                  <a:srgbClr val="354DA2"/>
                </a:solidFill>
              </a:rPr>
              <a:t>Solution</a:t>
            </a:r>
            <a:endParaRPr lang="en-US" sz="2800" dirty="0"/>
          </a:p>
        </p:txBody>
      </p:sp>
      <p:sp>
        <p:nvSpPr>
          <p:cNvPr id="14" name="TextBox 13">
            <a:extLst>
              <a:ext uri="{FF2B5EF4-FFF2-40B4-BE49-F238E27FC236}">
                <a16:creationId xmlns:a16="http://schemas.microsoft.com/office/drawing/2014/main" id="{3522ECEB-F0A4-4F36-B45C-7FEEBDF7A14B}"/>
              </a:ext>
            </a:extLst>
          </p:cNvPr>
          <p:cNvSpPr txBox="1"/>
          <p:nvPr/>
        </p:nvSpPr>
        <p:spPr>
          <a:xfrm>
            <a:off x="500916" y="3408153"/>
            <a:ext cx="11236382" cy="2985433"/>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baseline="0" dirty="0"/>
              <a:t>The molar amount of </a:t>
            </a:r>
            <a:r>
              <a:rPr lang="en-US" sz="2400" b="0" i="0" u="none" strike="noStrike" baseline="0" dirty="0" err="1"/>
              <a:t>Ar</a:t>
            </a:r>
            <a:r>
              <a:rPr lang="en-US" sz="2400" b="0" i="0" u="none" strike="noStrike" baseline="0" dirty="0"/>
              <a:t> is provided and must be used to derive the corresponding mass in grams. </a:t>
            </a:r>
          </a:p>
          <a:p>
            <a:pPr marL="342900" indent="-342900" algn="just">
              <a:buFont typeface="Arial" panose="020B0604020202020204" pitchFamily="34" charset="0"/>
              <a:buChar char="•"/>
            </a:pPr>
            <a:r>
              <a:rPr lang="en-US" sz="2400" b="0" i="0" u="none" strike="noStrike" baseline="0" dirty="0"/>
              <a:t>Since the amount of </a:t>
            </a:r>
            <a:r>
              <a:rPr lang="en-US" sz="2400" b="0" i="0" u="none" strike="noStrike" baseline="0" dirty="0" err="1"/>
              <a:t>Ar</a:t>
            </a:r>
            <a:r>
              <a:rPr lang="en-US" sz="2400" b="0" i="0" u="none" strike="noStrike" baseline="0" dirty="0"/>
              <a:t> is less than 1 mole, the mass will be less</a:t>
            </a:r>
            <a:r>
              <a:rPr lang="en-US" sz="2400" dirty="0"/>
              <a:t>,</a:t>
            </a:r>
            <a:r>
              <a:rPr lang="en-US" sz="2400" b="0" i="0" u="none" strike="noStrike" baseline="0" dirty="0"/>
              <a:t> than the mass of 1 mole of </a:t>
            </a:r>
            <a:r>
              <a:rPr lang="en-US" sz="2400" b="0" i="0" u="none" strike="noStrike" baseline="0" dirty="0" err="1"/>
              <a:t>Ar</a:t>
            </a:r>
            <a:r>
              <a:rPr lang="en-US" sz="2400" b="0" i="0" u="none" strike="noStrike" baseline="0" dirty="0"/>
              <a:t>, approximately 40 g. </a:t>
            </a:r>
          </a:p>
          <a:p>
            <a:pPr marL="342900" indent="-342900" algn="just">
              <a:buFont typeface="Arial" panose="020B0604020202020204" pitchFamily="34" charset="0"/>
              <a:buChar char="•"/>
            </a:pPr>
            <a:r>
              <a:rPr lang="en-US" sz="2400" b="0" i="0" u="none" strike="noStrike" baseline="0" dirty="0"/>
              <a:t>The molar amount in question is approximately one-one thousandth (~10</a:t>
            </a:r>
            <a:r>
              <a:rPr lang="en-US" sz="2400" b="0" i="0" u="none" strike="noStrike" baseline="30000" dirty="0"/>
              <a:t>−3</a:t>
            </a:r>
            <a:r>
              <a:rPr lang="en-US" sz="2400" b="0" i="0" u="none" strike="noStrike" baseline="0" dirty="0"/>
              <a:t>) of a mole, and so the corresponding mass should be roughly one-one thousandth of the molar mass (~0.04 g):</a:t>
            </a:r>
          </a:p>
          <a:p>
            <a:pPr algn="just"/>
            <a:endParaRPr lang="en-US" sz="2000" dirty="0"/>
          </a:p>
        </p:txBody>
      </p:sp>
    </p:spTree>
    <p:extLst>
      <p:ext uri="{BB962C8B-B14F-4D97-AF65-F5344CB8AC3E}">
        <p14:creationId xmlns:p14="http://schemas.microsoft.com/office/powerpoint/2010/main" val="2668595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37A5-6C67-4C9A-98A2-38126FC1DA16}"/>
              </a:ext>
            </a:extLst>
          </p:cNvPr>
          <p:cNvSpPr>
            <a:spLocks noGrp="1"/>
          </p:cNvSpPr>
          <p:nvPr>
            <p:ph type="title"/>
          </p:nvPr>
        </p:nvSpPr>
        <p:spPr>
          <a:xfrm>
            <a:off x="609600" y="619361"/>
            <a:ext cx="2433403" cy="659535"/>
          </a:xfrm>
        </p:spPr>
        <p:txBody>
          <a:bodyPr/>
          <a:lstStyle/>
          <a:p>
            <a:r>
              <a:rPr lang="en-US" dirty="0"/>
              <a:t>Example 3.4</a:t>
            </a:r>
          </a:p>
        </p:txBody>
      </p:sp>
      <p:pic>
        <p:nvPicPr>
          <p:cNvPr id="6" name="Picture Placeholder 1" descr="CNX_Chem_03_02_argon_img.jpg">
            <a:extLst>
              <a:ext uri="{FF2B5EF4-FFF2-40B4-BE49-F238E27FC236}">
                <a16:creationId xmlns:a16="http://schemas.microsoft.com/office/drawing/2014/main" id="{199378C1-6939-4AE1-88BF-DD56AB3EE2D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5973" b="-45973"/>
          <a:stretch>
            <a:fillRect/>
          </a:stretch>
        </p:blipFill>
        <p:spPr>
          <a:xfrm>
            <a:off x="1523582" y="462000"/>
            <a:ext cx="8617782" cy="3740937"/>
          </a:xfrm>
        </p:spPr>
      </p:pic>
      <p:graphicFrame>
        <p:nvGraphicFramePr>
          <p:cNvPr id="7" name="Object 3">
            <a:extLst>
              <a:ext uri="{FF2B5EF4-FFF2-40B4-BE49-F238E27FC236}">
                <a16:creationId xmlns:a16="http://schemas.microsoft.com/office/drawing/2014/main" id="{4EA4FE73-567C-4DBF-A8C5-602350C51A0E}"/>
              </a:ext>
            </a:extLst>
          </p:cNvPr>
          <p:cNvGraphicFramePr>
            <a:graphicFrameLocks noChangeAspect="1"/>
          </p:cNvGraphicFramePr>
          <p:nvPr>
            <p:extLst>
              <p:ext uri="{D42A27DB-BD31-4B8C-83A1-F6EECF244321}">
                <p14:modId xmlns:p14="http://schemas.microsoft.com/office/powerpoint/2010/main" val="517122384"/>
              </p:ext>
            </p:extLst>
          </p:nvPr>
        </p:nvGraphicFramePr>
        <p:xfrm>
          <a:off x="2162335" y="4895487"/>
          <a:ext cx="6595765" cy="1082283"/>
        </p:xfrm>
        <a:graphic>
          <a:graphicData uri="http://schemas.openxmlformats.org/presentationml/2006/ole">
            <mc:AlternateContent xmlns:mc="http://schemas.openxmlformats.org/markup-compatibility/2006">
              <mc:Choice xmlns:v="urn:schemas-microsoft-com:vml" Requires="v">
                <p:oleObj spid="_x0000_s23870" name="Equation" r:id="rId4" imgW="2590800" imgH="444500" progId="Equation.3">
                  <p:embed/>
                </p:oleObj>
              </mc:Choice>
              <mc:Fallback>
                <p:oleObj name="Equation" r:id="rId4" imgW="2590800" imgH="444500" progId="Equation.3">
                  <p:embed/>
                  <p:pic>
                    <p:nvPicPr>
                      <p:cNvPr id="3287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335" y="4895487"/>
                        <a:ext cx="6595765" cy="108228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8" name="Picture 7" descr="OSX-Stacked-TM-RGB-300dpi-2016.jpg">
            <a:extLst>
              <a:ext uri="{FF2B5EF4-FFF2-40B4-BE49-F238E27FC236}">
                <a16:creationId xmlns:a16="http://schemas.microsoft.com/office/drawing/2014/main" id="{3F4101A7-3D75-44D2-A7AF-47F0848684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41364" y="619361"/>
            <a:ext cx="1226434" cy="833592"/>
          </a:xfrm>
          <a:prstGeom prst="rect">
            <a:avLst/>
          </a:prstGeom>
        </p:spPr>
      </p:pic>
      <p:sp>
        <p:nvSpPr>
          <p:cNvPr id="10" name="TextBox 9">
            <a:extLst>
              <a:ext uri="{FF2B5EF4-FFF2-40B4-BE49-F238E27FC236}">
                <a16:creationId xmlns:a16="http://schemas.microsoft.com/office/drawing/2014/main" id="{F80CCE2C-8CC7-4810-B83E-D7163AA8A1A2}"/>
              </a:ext>
            </a:extLst>
          </p:cNvPr>
          <p:cNvSpPr txBox="1"/>
          <p:nvPr/>
        </p:nvSpPr>
        <p:spPr>
          <a:xfrm>
            <a:off x="1179644" y="3718215"/>
            <a:ext cx="9488774" cy="830997"/>
          </a:xfrm>
          <a:prstGeom prst="rect">
            <a:avLst/>
          </a:prstGeom>
          <a:noFill/>
        </p:spPr>
        <p:txBody>
          <a:bodyPr wrap="square">
            <a:spAutoFit/>
          </a:bodyPr>
          <a:lstStyle/>
          <a:p>
            <a:pPr algn="l"/>
            <a:r>
              <a:rPr lang="en-US" sz="2400" b="0" i="0" u="none" strike="noStrike" baseline="0" dirty="0"/>
              <a:t>In this case, logic dictates (and the factor-label method supports) multiplying the provided amount (mol) by the molar mass (g/mol):</a:t>
            </a:r>
            <a:endParaRPr lang="en-US" sz="2400" dirty="0"/>
          </a:p>
        </p:txBody>
      </p:sp>
      <p:sp>
        <p:nvSpPr>
          <p:cNvPr id="12" name="TextBox 11">
            <a:extLst>
              <a:ext uri="{FF2B5EF4-FFF2-40B4-BE49-F238E27FC236}">
                <a16:creationId xmlns:a16="http://schemas.microsoft.com/office/drawing/2014/main" id="{5DBC5DF7-229B-4F9C-9D82-6C89872B2837}"/>
              </a:ext>
            </a:extLst>
          </p:cNvPr>
          <p:cNvSpPr txBox="1"/>
          <p:nvPr/>
        </p:nvSpPr>
        <p:spPr>
          <a:xfrm>
            <a:off x="984866" y="6126718"/>
            <a:ext cx="9683552" cy="461665"/>
          </a:xfrm>
          <a:prstGeom prst="rect">
            <a:avLst/>
          </a:prstGeom>
          <a:noFill/>
        </p:spPr>
        <p:txBody>
          <a:bodyPr wrap="square">
            <a:spAutoFit/>
          </a:bodyPr>
          <a:lstStyle/>
          <a:p>
            <a:r>
              <a:rPr lang="en-US" sz="2400" b="0" i="0" u="none" strike="noStrike" baseline="0" dirty="0"/>
              <a:t>The result is in agreement with our expectations, around 0.04 g Ar.</a:t>
            </a:r>
            <a:endParaRPr lang="en-US" sz="2400" dirty="0"/>
          </a:p>
        </p:txBody>
      </p:sp>
    </p:spTree>
    <p:extLst>
      <p:ext uri="{BB962C8B-B14F-4D97-AF65-F5344CB8AC3E}">
        <p14:creationId xmlns:p14="http://schemas.microsoft.com/office/powerpoint/2010/main" val="4040320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082" y="1074918"/>
            <a:ext cx="2448393" cy="659535"/>
          </a:xfrm>
        </p:spPr>
        <p:txBody>
          <a:bodyPr/>
          <a:lstStyle/>
          <a:p>
            <a:r>
              <a:rPr lang="en-US" dirty="0"/>
              <a:t>Example 3.5</a:t>
            </a:r>
          </a:p>
        </p:txBody>
      </p:sp>
      <p:sp>
        <p:nvSpPr>
          <p:cNvPr id="7" name="Text Placeholder 6"/>
          <p:cNvSpPr>
            <a:spLocks noGrp="1"/>
          </p:cNvSpPr>
          <p:nvPr>
            <p:ph type="body" sz="quarter" idx="14"/>
          </p:nvPr>
        </p:nvSpPr>
        <p:spPr>
          <a:xfrm>
            <a:off x="494675" y="2064387"/>
            <a:ext cx="10865474" cy="1166382"/>
          </a:xfrm>
        </p:spPr>
        <p:txBody>
          <a:bodyPr>
            <a:normAutofit/>
          </a:bodyPr>
          <a:lstStyle/>
          <a:p>
            <a:r>
              <a:rPr lang="en-US" sz="2400" dirty="0"/>
              <a:t>Copper is commonly used to fabricate electrical wire. How many copper atoms are in 5.00 g of copper wire?</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1030" y="1034446"/>
            <a:ext cx="1226434" cy="833592"/>
          </a:xfrm>
          <a:prstGeom prst="rect">
            <a:avLst/>
          </a:prstGeom>
        </p:spPr>
      </p:pic>
      <p:sp>
        <p:nvSpPr>
          <p:cNvPr id="8" name="TextBox 7">
            <a:extLst>
              <a:ext uri="{FF2B5EF4-FFF2-40B4-BE49-F238E27FC236}">
                <a16:creationId xmlns:a16="http://schemas.microsoft.com/office/drawing/2014/main" id="{8CBAA246-A239-492E-9DD7-83BDA4612970}"/>
              </a:ext>
            </a:extLst>
          </p:cNvPr>
          <p:cNvSpPr txBox="1"/>
          <p:nvPr/>
        </p:nvSpPr>
        <p:spPr>
          <a:xfrm>
            <a:off x="494675" y="3427118"/>
            <a:ext cx="10320728" cy="2215991"/>
          </a:xfrm>
          <a:prstGeom prst="rect">
            <a:avLst/>
          </a:prstGeom>
          <a:noFill/>
        </p:spPr>
        <p:txBody>
          <a:bodyPr wrap="square">
            <a:spAutoFit/>
          </a:bodyPr>
          <a:lstStyle/>
          <a:p>
            <a:pPr algn="l"/>
            <a:r>
              <a:rPr lang="en-US" sz="2400" b="1" i="0" u="none" strike="noStrike" baseline="0" dirty="0">
                <a:solidFill>
                  <a:srgbClr val="354DA2"/>
                </a:solidFill>
              </a:rPr>
              <a:t>Solution</a:t>
            </a:r>
          </a:p>
          <a:p>
            <a:pPr algn="l"/>
            <a:endParaRPr lang="en-US" sz="1800" b="0" i="0" u="none" strike="noStrike" baseline="0" dirty="0">
              <a:solidFill>
                <a:srgbClr val="000000"/>
              </a:solidFill>
              <a:latin typeface="LiberationSerif"/>
            </a:endParaRPr>
          </a:p>
          <a:p>
            <a:pPr algn="just"/>
            <a:r>
              <a:rPr lang="en-US" sz="2400" b="0" i="0" u="none" strike="noStrike" baseline="0" dirty="0">
                <a:solidFill>
                  <a:srgbClr val="000000"/>
                </a:solidFill>
              </a:rPr>
              <a:t>The number of Cu atoms in the wire</a:t>
            </a:r>
            <a:r>
              <a:rPr lang="ka-GE" sz="2400" b="0" i="0" u="none" strike="noStrike" baseline="0" dirty="0">
                <a:solidFill>
                  <a:srgbClr val="000000"/>
                </a:solidFill>
              </a:rPr>
              <a:t>,</a:t>
            </a:r>
            <a:r>
              <a:rPr lang="en-US" sz="2400" b="0" i="0" u="none" strike="noStrike" baseline="0" dirty="0">
                <a:solidFill>
                  <a:srgbClr val="000000"/>
                </a:solidFill>
              </a:rPr>
              <a:t> may be conveniently derived from its mass by a two-step computation: first calculating the molar amount of Cu, and then using Avogadro’s number (</a:t>
            </a:r>
            <a:r>
              <a:rPr lang="en-US" sz="2400" b="0" i="1" u="none" strike="noStrike" baseline="0" dirty="0">
                <a:solidFill>
                  <a:srgbClr val="000000"/>
                </a:solidFill>
              </a:rPr>
              <a:t>N</a:t>
            </a:r>
            <a:r>
              <a:rPr lang="en-US" sz="2400" b="0" i="1" u="none" strike="noStrike" baseline="-25000" dirty="0">
                <a:solidFill>
                  <a:srgbClr val="000000"/>
                </a:solidFill>
              </a:rPr>
              <a:t>A</a:t>
            </a:r>
            <a:r>
              <a:rPr lang="en-US" sz="2400" b="0" i="0" u="none" strike="noStrike" baseline="0" dirty="0">
                <a:solidFill>
                  <a:srgbClr val="000000"/>
                </a:solidFill>
              </a:rPr>
              <a:t>) to convert this molar amount to number of Cu atoms:</a:t>
            </a:r>
            <a:endParaRPr lang="en-US" sz="2400" dirty="0"/>
          </a:p>
        </p:txBody>
      </p:sp>
    </p:spTree>
    <p:extLst>
      <p:ext uri="{BB962C8B-B14F-4D97-AF65-F5344CB8AC3E}">
        <p14:creationId xmlns:p14="http://schemas.microsoft.com/office/powerpoint/2010/main" val="178731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53E-E92C-4A76-9FC7-31D2450D297A}"/>
              </a:ext>
            </a:extLst>
          </p:cNvPr>
          <p:cNvSpPr>
            <a:spLocks noGrp="1"/>
          </p:cNvSpPr>
          <p:nvPr>
            <p:ph type="title"/>
          </p:nvPr>
        </p:nvSpPr>
        <p:spPr>
          <a:xfrm>
            <a:off x="609601" y="697130"/>
            <a:ext cx="2388433" cy="659535"/>
          </a:xfrm>
        </p:spPr>
        <p:txBody>
          <a:bodyPr/>
          <a:lstStyle/>
          <a:p>
            <a:r>
              <a:rPr lang="en-US" dirty="0"/>
              <a:t>Example 3.5</a:t>
            </a:r>
          </a:p>
        </p:txBody>
      </p:sp>
      <p:graphicFrame>
        <p:nvGraphicFramePr>
          <p:cNvPr id="5" name="Object 2">
            <a:extLst>
              <a:ext uri="{FF2B5EF4-FFF2-40B4-BE49-F238E27FC236}">
                <a16:creationId xmlns:a16="http://schemas.microsoft.com/office/drawing/2014/main" id="{8EF24C72-D010-4029-B6FF-7886FA1D733A}"/>
              </a:ext>
            </a:extLst>
          </p:cNvPr>
          <p:cNvGraphicFramePr>
            <a:graphicFrameLocks noChangeAspect="1"/>
          </p:cNvGraphicFramePr>
          <p:nvPr>
            <p:extLst>
              <p:ext uri="{D42A27DB-BD31-4B8C-83A1-F6EECF244321}">
                <p14:modId xmlns:p14="http://schemas.microsoft.com/office/powerpoint/2010/main" val="735886372"/>
              </p:ext>
            </p:extLst>
          </p:nvPr>
        </p:nvGraphicFramePr>
        <p:xfrm>
          <a:off x="1955800" y="5353161"/>
          <a:ext cx="8280400" cy="914400"/>
        </p:xfrm>
        <a:graphic>
          <a:graphicData uri="http://schemas.openxmlformats.org/presentationml/2006/ole">
            <mc:AlternateContent xmlns:mc="http://schemas.openxmlformats.org/markup-compatibility/2006">
              <mc:Choice xmlns:v="urn:schemas-microsoft-com:vml" Requires="v">
                <p:oleObj spid="_x0000_s24888" name="Equation" r:id="rId3" imgW="4025900" imgH="444500" progId="Equation.3">
                  <p:embed/>
                </p:oleObj>
              </mc:Choice>
              <mc:Fallback>
                <p:oleObj name="Equation" r:id="rId3" imgW="4025900" imgH="444500" progId="Equation.3">
                  <p:embed/>
                  <p:pic>
                    <p:nvPicPr>
                      <p:cNvPr id="3368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5353161"/>
                        <a:ext cx="8280400"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 name="Picture Placeholder 1" descr="CNX_Chem_03_02_copperMoles_img.jpg">
            <a:extLst>
              <a:ext uri="{FF2B5EF4-FFF2-40B4-BE49-F238E27FC236}">
                <a16:creationId xmlns:a16="http://schemas.microsoft.com/office/drawing/2014/main" id="{1A75F5C2-CC5B-4F13-AA5F-1565E9C226A1}"/>
              </a:ext>
            </a:extLst>
          </p:cNvPr>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t="-100553" b="-100553"/>
          <a:stretch>
            <a:fillRect/>
          </a:stretch>
        </p:blipFill>
        <p:spPr>
          <a:xfrm>
            <a:off x="1337281" y="651135"/>
            <a:ext cx="8669487" cy="3763382"/>
          </a:xfrm>
        </p:spPr>
      </p:pic>
      <p:sp>
        <p:nvSpPr>
          <p:cNvPr id="8" name="TextBox 7">
            <a:extLst>
              <a:ext uri="{FF2B5EF4-FFF2-40B4-BE49-F238E27FC236}">
                <a16:creationId xmlns:a16="http://schemas.microsoft.com/office/drawing/2014/main" id="{A347499A-B13C-4279-8B29-1B5FBA654DD0}"/>
              </a:ext>
            </a:extLst>
          </p:cNvPr>
          <p:cNvSpPr txBox="1"/>
          <p:nvPr/>
        </p:nvSpPr>
        <p:spPr>
          <a:xfrm>
            <a:off x="621404" y="3686221"/>
            <a:ext cx="10603042" cy="1323439"/>
          </a:xfrm>
          <a:prstGeom prst="rect">
            <a:avLst/>
          </a:prstGeom>
          <a:noFill/>
        </p:spPr>
        <p:txBody>
          <a:bodyPr wrap="square">
            <a:spAutoFit/>
          </a:bodyPr>
          <a:lstStyle/>
          <a:p>
            <a:pPr algn="just"/>
            <a:r>
              <a:rPr lang="en-US" sz="2000" b="0" i="0" u="none" strike="noStrike" baseline="0" dirty="0"/>
              <a:t>Considering, that the provided sample mass (5.00 g) is a little less</a:t>
            </a:r>
            <a:r>
              <a:rPr lang="ka-GE" sz="2000" b="0" i="0" u="none" strike="noStrike" baseline="0" dirty="0"/>
              <a:t>,</a:t>
            </a:r>
            <a:r>
              <a:rPr lang="en-US" sz="2000" b="0" i="0" u="none" strike="noStrike" baseline="0" dirty="0"/>
              <a:t> than one-tenth the mass of 1 mole of Cu (~64 g), a reasonable estimate for the number of atoms in the sample, would be on the order of one-tenth </a:t>
            </a:r>
            <a:r>
              <a:rPr lang="en-US" sz="2000" b="0" i="1" u="none" strike="noStrike" baseline="0" dirty="0"/>
              <a:t>N</a:t>
            </a:r>
            <a:r>
              <a:rPr lang="en-US" sz="2000" b="0" i="1" u="none" strike="noStrike" baseline="-25000" dirty="0"/>
              <a:t>A</a:t>
            </a:r>
            <a:r>
              <a:rPr lang="en-US" sz="2000" b="0" i="0" u="none" strike="noStrike" baseline="0" dirty="0"/>
              <a:t>, or approximately 1022 Cu atoms. Carrying out, the two-step computation yields:</a:t>
            </a:r>
            <a:endParaRPr lang="en-US" sz="2000" dirty="0"/>
          </a:p>
        </p:txBody>
      </p:sp>
      <p:pic>
        <p:nvPicPr>
          <p:cNvPr id="9" name="Picture 8" descr="OSX-Stacked-TM-RGB-300dpi-2016.jpg">
            <a:extLst>
              <a:ext uri="{FF2B5EF4-FFF2-40B4-BE49-F238E27FC236}">
                <a16:creationId xmlns:a16="http://schemas.microsoft.com/office/drawing/2014/main" id="{BBC59241-CCFF-45F4-A991-BCCA5C8E298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1033" y="697130"/>
            <a:ext cx="1226434" cy="833592"/>
          </a:xfrm>
          <a:prstGeom prst="rect">
            <a:avLst/>
          </a:prstGeom>
        </p:spPr>
      </p:pic>
      <p:sp>
        <p:nvSpPr>
          <p:cNvPr id="13" name="TextBox 12">
            <a:extLst>
              <a:ext uri="{FF2B5EF4-FFF2-40B4-BE49-F238E27FC236}">
                <a16:creationId xmlns:a16="http://schemas.microsoft.com/office/drawing/2014/main" id="{FDECC4E2-873D-4507-A33A-7049A3EBED16}"/>
              </a:ext>
            </a:extLst>
          </p:cNvPr>
          <p:cNvSpPr txBox="1"/>
          <p:nvPr/>
        </p:nvSpPr>
        <p:spPr>
          <a:xfrm>
            <a:off x="773114" y="1386676"/>
            <a:ext cx="8191004" cy="461665"/>
          </a:xfrm>
          <a:prstGeom prst="rect">
            <a:avLst/>
          </a:prstGeom>
          <a:noFill/>
        </p:spPr>
        <p:txBody>
          <a:bodyPr wrap="square">
            <a:spAutoFit/>
          </a:bodyPr>
          <a:lstStyle/>
          <a:p>
            <a:r>
              <a:rPr lang="en-US" sz="2400" b="1" i="0" u="none" strike="noStrike" baseline="0" dirty="0">
                <a:solidFill>
                  <a:srgbClr val="354DA2"/>
                </a:solidFill>
              </a:rPr>
              <a:t>Deriving Number of Atoms from Mass for an Element</a:t>
            </a:r>
            <a:endParaRPr lang="en-US" sz="2400" dirty="0"/>
          </a:p>
        </p:txBody>
      </p:sp>
    </p:spTree>
    <p:extLst>
      <p:ext uri="{BB962C8B-B14F-4D97-AF65-F5344CB8AC3E}">
        <p14:creationId xmlns:p14="http://schemas.microsoft.com/office/powerpoint/2010/main" val="3932197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Figure 3.8</a:t>
            </a:r>
          </a:p>
        </p:txBody>
      </p:sp>
      <p:pic>
        <p:nvPicPr>
          <p:cNvPr id="2" name="Picture Placeholder 1" descr="CNX_Chem_03_02_coppe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6" r="-1036"/>
          <a:stretch>
            <a:fillRect/>
          </a:stretch>
        </p:blipFill>
        <p:spPr>
          <a:xfrm>
            <a:off x="1981200" y="1108076"/>
            <a:ext cx="4032250" cy="5256213"/>
          </a:xfrm>
        </p:spPr>
      </p:pic>
      <p:sp>
        <p:nvSpPr>
          <p:cNvPr id="14" name="Text Placeholder 13"/>
          <p:cNvSpPr>
            <a:spLocks noGrp="1"/>
          </p:cNvSpPr>
          <p:nvPr>
            <p:ph type="body" sz="quarter" idx="14"/>
          </p:nvPr>
        </p:nvSpPr>
        <p:spPr>
          <a:xfrm>
            <a:off x="6715593" y="3089317"/>
            <a:ext cx="4856814" cy="1293729"/>
          </a:xfrm>
        </p:spPr>
        <p:txBody>
          <a:bodyPr>
            <a:noAutofit/>
          </a:bodyPr>
          <a:lstStyle/>
          <a:p>
            <a:r>
              <a:rPr lang="en-US" sz="2400" dirty="0">
                <a:solidFill>
                  <a:schemeClr val="tx1"/>
                </a:solidFill>
              </a:rPr>
              <a:t>Copper wire is composed of many, many atoms of Cu. (credit: </a:t>
            </a:r>
            <a:r>
              <a:rPr lang="en-US" sz="2400" dirty="0" err="1">
                <a:solidFill>
                  <a:schemeClr val="tx1"/>
                </a:solidFill>
              </a:rPr>
              <a:t>Emilian</a:t>
            </a:r>
            <a:r>
              <a:rPr lang="en-US" sz="2400" dirty="0">
                <a:solidFill>
                  <a:schemeClr val="tx1"/>
                </a:solidFill>
              </a:rPr>
              <a:t> Robert </a:t>
            </a:r>
            <a:r>
              <a:rPr lang="en-US" sz="2400" dirty="0" err="1">
                <a:solidFill>
                  <a:schemeClr val="tx1"/>
                </a:solidFill>
              </a:rPr>
              <a:t>Vicol</a:t>
            </a:r>
            <a:r>
              <a:rPr lang="en-US" sz="2400" dirty="0">
                <a:solidFill>
                  <a:schemeClr val="tx1"/>
                </a:solidFill>
              </a:rPr>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320406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16AA-8FAE-4A40-A7B4-012F81093A91}"/>
              </a:ext>
            </a:extLst>
          </p:cNvPr>
          <p:cNvSpPr>
            <a:spLocks noGrp="1"/>
          </p:cNvSpPr>
          <p:nvPr>
            <p:ph type="title"/>
          </p:nvPr>
        </p:nvSpPr>
        <p:spPr>
          <a:xfrm>
            <a:off x="1149245" y="1435625"/>
            <a:ext cx="3527686" cy="475007"/>
          </a:xfrm>
        </p:spPr>
        <p:txBody>
          <a:bodyPr>
            <a:noAutofit/>
          </a:bodyPr>
          <a:lstStyle/>
          <a:p>
            <a:r>
              <a:rPr lang="en-US" sz="3200" b="1" i="0" u="none" strike="noStrike" baseline="0" dirty="0">
                <a:solidFill>
                  <a:srgbClr val="354DA2"/>
                </a:solidFill>
                <a:latin typeface="+mn-lt"/>
              </a:rPr>
              <a:t>Introduction</a:t>
            </a:r>
            <a:endParaRPr lang="en-US" sz="3200" dirty="0">
              <a:latin typeface="+mn-lt"/>
            </a:endParaRPr>
          </a:p>
        </p:txBody>
      </p:sp>
      <p:sp>
        <p:nvSpPr>
          <p:cNvPr id="3" name="Content Placeholder 2">
            <a:extLst>
              <a:ext uri="{FF2B5EF4-FFF2-40B4-BE49-F238E27FC236}">
                <a16:creationId xmlns:a16="http://schemas.microsoft.com/office/drawing/2014/main" id="{797CAF80-DF0C-47E9-9937-748911E51955}"/>
              </a:ext>
            </a:extLst>
          </p:cNvPr>
          <p:cNvSpPr>
            <a:spLocks noGrp="1"/>
          </p:cNvSpPr>
          <p:nvPr>
            <p:ph idx="1"/>
          </p:nvPr>
        </p:nvSpPr>
        <p:spPr>
          <a:xfrm>
            <a:off x="684551" y="2391320"/>
            <a:ext cx="10160000" cy="3553917"/>
          </a:xfrm>
        </p:spPr>
        <p:txBody>
          <a:bodyPr>
            <a:normAutofit/>
          </a:bodyPr>
          <a:lstStyle/>
          <a:p>
            <a:pPr marL="457200" indent="-457200" algn="just">
              <a:buFont typeface="Arial" panose="020B0604020202020204" pitchFamily="34" charset="0"/>
              <a:buChar char="•"/>
            </a:pPr>
            <a:r>
              <a:rPr lang="en-US" sz="3200" b="0" i="0" u="none" strike="noStrike" baseline="0" dirty="0"/>
              <a:t>Swimming pools</a:t>
            </a:r>
            <a:r>
              <a:rPr lang="ka-GE" sz="3200" b="0" i="0" u="none" strike="noStrike" baseline="0" dirty="0"/>
              <a:t>,</a:t>
            </a:r>
            <a:r>
              <a:rPr lang="en-US" sz="3200" b="0" i="0" u="none" strike="noStrike" baseline="0" dirty="0"/>
              <a:t> have long been a popular means of recreation, exercise, and physical therapy. </a:t>
            </a:r>
            <a:endParaRPr lang="ka-GE" sz="3200" b="0" i="0" u="none" strike="noStrike" baseline="0" dirty="0"/>
          </a:p>
          <a:p>
            <a:pPr marL="457200" indent="-457200" algn="just">
              <a:buFont typeface="Arial" panose="020B0604020202020204" pitchFamily="34" charset="0"/>
              <a:buChar char="•"/>
            </a:pPr>
            <a:r>
              <a:rPr lang="en-US" sz="3200" b="0" i="0" u="none" strike="noStrike" baseline="0" dirty="0"/>
              <a:t>Since it is impractical</a:t>
            </a:r>
            <a:r>
              <a:rPr lang="ka-GE" sz="3200" b="0" i="0" u="none" strike="noStrike" baseline="0" dirty="0"/>
              <a:t> </a:t>
            </a:r>
            <a:r>
              <a:rPr lang="en-US" sz="3200" b="0" i="0" u="none" strike="noStrike" baseline="0" dirty="0"/>
              <a:t>to refill large pools with fresh water on a frequent basis, pool water is regularly treated with chemicals</a:t>
            </a:r>
            <a:r>
              <a:rPr lang="ka-GE" sz="3200" b="0" i="0" u="none" strike="noStrike" baseline="0" dirty="0"/>
              <a:t>,</a:t>
            </a:r>
            <a:r>
              <a:rPr lang="en-US" sz="3200" b="0" i="0" u="none" strike="noStrike" baseline="0" dirty="0"/>
              <a:t> to prevent</a:t>
            </a:r>
            <a:r>
              <a:rPr lang="ka-GE" sz="3200" b="0" i="0" u="none" strike="noStrike" baseline="0" dirty="0"/>
              <a:t> </a:t>
            </a:r>
            <a:r>
              <a:rPr lang="en-US" sz="3200" b="0" i="0" u="none" strike="noStrike" baseline="0" dirty="0"/>
              <a:t>the growth of harmful bacteria and algae.</a:t>
            </a:r>
            <a:endParaRPr lang="en-US" sz="3200" dirty="0"/>
          </a:p>
        </p:txBody>
      </p:sp>
      <p:pic>
        <p:nvPicPr>
          <p:cNvPr id="4" name="Picture 3" descr="OSX-Stacked-TM-RGB-300dpi-2016.jpg">
            <a:extLst>
              <a:ext uri="{FF2B5EF4-FFF2-40B4-BE49-F238E27FC236}">
                <a16:creationId xmlns:a16="http://schemas.microsoft.com/office/drawing/2014/main" id="{B2C9A7CF-D748-4FEA-85C9-476831F998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16321" y="1256332"/>
            <a:ext cx="1226434" cy="833592"/>
          </a:xfrm>
          <a:prstGeom prst="rect">
            <a:avLst/>
          </a:prstGeom>
        </p:spPr>
      </p:pic>
    </p:spTree>
    <p:extLst>
      <p:ext uri="{BB962C8B-B14F-4D97-AF65-F5344CB8AC3E}">
        <p14:creationId xmlns:p14="http://schemas.microsoft.com/office/powerpoint/2010/main" val="146626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84CF-E4D8-404D-8D06-8B057301D131}"/>
              </a:ext>
            </a:extLst>
          </p:cNvPr>
          <p:cNvSpPr>
            <a:spLocks noGrp="1"/>
          </p:cNvSpPr>
          <p:nvPr>
            <p:ph type="title"/>
          </p:nvPr>
        </p:nvSpPr>
        <p:spPr>
          <a:xfrm>
            <a:off x="834453" y="1289154"/>
            <a:ext cx="3827488" cy="512603"/>
          </a:xfrm>
        </p:spPr>
        <p:txBody>
          <a:bodyPr>
            <a:noAutofit/>
          </a:bodyPr>
          <a:lstStyle/>
          <a:p>
            <a:pPr algn="just"/>
            <a:r>
              <a:rPr lang="en-US" b="1" i="0" u="none" strike="noStrike" baseline="0" dirty="0">
                <a:solidFill>
                  <a:srgbClr val="354DA2"/>
                </a:solidFill>
                <a:latin typeface="+mn-lt"/>
              </a:rPr>
              <a:t>Check Your Learning</a:t>
            </a:r>
            <a:endParaRPr lang="en-US" dirty="0">
              <a:latin typeface="+mn-lt"/>
            </a:endParaRPr>
          </a:p>
        </p:txBody>
      </p:sp>
      <p:sp>
        <p:nvSpPr>
          <p:cNvPr id="4" name="Text Placeholder 3">
            <a:extLst>
              <a:ext uri="{FF2B5EF4-FFF2-40B4-BE49-F238E27FC236}">
                <a16:creationId xmlns:a16="http://schemas.microsoft.com/office/drawing/2014/main" id="{CDA63B78-7D71-4F8B-969C-16C12CDB4634}"/>
              </a:ext>
            </a:extLst>
          </p:cNvPr>
          <p:cNvSpPr>
            <a:spLocks noGrp="1"/>
          </p:cNvSpPr>
          <p:nvPr>
            <p:ph type="body" sz="quarter" idx="14"/>
          </p:nvPr>
        </p:nvSpPr>
        <p:spPr>
          <a:xfrm>
            <a:off x="720725" y="2850543"/>
            <a:ext cx="10750549" cy="1826389"/>
          </a:xfrm>
        </p:spPr>
        <p:txBody>
          <a:bodyPr>
            <a:normAutofit/>
          </a:bodyPr>
          <a:lstStyle/>
          <a:p>
            <a:pPr algn="l"/>
            <a:r>
              <a:rPr lang="en-US" sz="3200" b="0" i="0" u="none" strike="noStrike" baseline="0" dirty="0">
                <a:solidFill>
                  <a:srgbClr val="000000"/>
                </a:solidFill>
              </a:rPr>
              <a:t>A prospector panning for gold in a river collects 15.00 g of pure gold. How many Au atoms are in this quantity of gold?</a:t>
            </a:r>
            <a:endParaRPr lang="en-US" sz="3200" dirty="0"/>
          </a:p>
        </p:txBody>
      </p:sp>
      <p:pic>
        <p:nvPicPr>
          <p:cNvPr id="5" name="Picture 4" descr="OSX-Stacked-TM-RGB-300dpi-2016.jpg">
            <a:extLst>
              <a:ext uri="{FF2B5EF4-FFF2-40B4-BE49-F238E27FC236}">
                <a16:creationId xmlns:a16="http://schemas.microsoft.com/office/drawing/2014/main" id="{1FC401F0-02DC-4012-95C9-7FFF02192F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61108" y="1210770"/>
            <a:ext cx="1226434" cy="833592"/>
          </a:xfrm>
          <a:prstGeom prst="rect">
            <a:avLst/>
          </a:prstGeom>
        </p:spPr>
      </p:pic>
    </p:spTree>
    <p:extLst>
      <p:ext uri="{BB962C8B-B14F-4D97-AF65-F5344CB8AC3E}">
        <p14:creationId xmlns:p14="http://schemas.microsoft.com/office/powerpoint/2010/main" val="3291440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9365" y="691298"/>
            <a:ext cx="2688236" cy="659535"/>
          </a:xfrm>
        </p:spPr>
        <p:txBody>
          <a:bodyPr/>
          <a:lstStyle/>
          <a:p>
            <a:r>
              <a:rPr lang="en-US" dirty="0"/>
              <a:t>Example 3.6</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64543" y="4703007"/>
            <a:ext cx="8062913" cy="1823458"/>
          </a:xfrm>
        </p:spPr>
      </p:pic>
      <p:sp>
        <p:nvSpPr>
          <p:cNvPr id="7" name="Text Placeholder 6"/>
          <p:cNvSpPr>
            <a:spLocks noGrp="1"/>
          </p:cNvSpPr>
          <p:nvPr>
            <p:ph type="body" sz="quarter" idx="14"/>
          </p:nvPr>
        </p:nvSpPr>
        <p:spPr>
          <a:xfrm>
            <a:off x="969365" y="2001889"/>
            <a:ext cx="10855480" cy="1166382"/>
          </a:xfrm>
        </p:spPr>
        <p:txBody>
          <a:bodyPr>
            <a:noAutofit/>
          </a:bodyPr>
          <a:lstStyle/>
          <a:p>
            <a:r>
              <a:rPr lang="en-US" sz="2400" dirty="0"/>
              <a:t>Our bodies synthesize protein from amino acids. One of these amino acids is </a:t>
            </a:r>
            <a:r>
              <a:rPr lang="en-US" sz="2400" dirty="0" err="1"/>
              <a:t>glycine</a:t>
            </a:r>
            <a:r>
              <a:rPr lang="en-US" sz="2400" dirty="0"/>
              <a:t>, which has the molecular formula C</a:t>
            </a:r>
            <a:r>
              <a:rPr lang="en-US" sz="2400" baseline="-25000" dirty="0"/>
              <a:t>2</a:t>
            </a:r>
            <a:r>
              <a:rPr lang="en-US" sz="2400" dirty="0"/>
              <a:t>H</a:t>
            </a:r>
            <a:r>
              <a:rPr lang="en-US" sz="2400" baseline="-25000" dirty="0"/>
              <a:t>5</a:t>
            </a:r>
            <a:r>
              <a:rPr lang="en-US" sz="2400" dirty="0"/>
              <a:t>O</a:t>
            </a:r>
            <a:r>
              <a:rPr lang="en-US" sz="2400" baseline="-25000" dirty="0"/>
              <a:t>2</a:t>
            </a:r>
            <a:r>
              <a:rPr lang="en-US" sz="2400" dirty="0"/>
              <a:t>N. How many moles of </a:t>
            </a:r>
            <a:r>
              <a:rPr lang="en-US" sz="2400" dirty="0" err="1"/>
              <a:t>glycine</a:t>
            </a:r>
            <a:r>
              <a:rPr lang="en-US" sz="2400" dirty="0"/>
              <a:t> molecules are contained in 28.35 </a:t>
            </a:r>
            <a:r>
              <a:rPr lang="en-US" sz="2400" dirty="0" err="1"/>
              <a:t>g</a:t>
            </a:r>
            <a:r>
              <a:rPr lang="en-US" sz="2400" dirty="0"/>
              <a:t> of </a:t>
            </a:r>
            <a:r>
              <a:rPr lang="en-US" sz="2400" dirty="0" err="1"/>
              <a:t>glycine</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96201" y="842802"/>
            <a:ext cx="1226434" cy="833592"/>
          </a:xfrm>
          <a:prstGeom prst="rect">
            <a:avLst/>
          </a:prstGeom>
        </p:spPr>
      </p:pic>
      <p:sp>
        <p:nvSpPr>
          <p:cNvPr id="8" name="TextBox 7">
            <a:extLst>
              <a:ext uri="{FF2B5EF4-FFF2-40B4-BE49-F238E27FC236}">
                <a16:creationId xmlns:a16="http://schemas.microsoft.com/office/drawing/2014/main" id="{BA46E196-ACA3-4C42-BCFA-45A0BB848019}"/>
              </a:ext>
            </a:extLst>
          </p:cNvPr>
          <p:cNvSpPr txBox="1"/>
          <p:nvPr/>
        </p:nvSpPr>
        <p:spPr>
          <a:xfrm>
            <a:off x="969365" y="3197992"/>
            <a:ext cx="10498110" cy="1200329"/>
          </a:xfrm>
          <a:prstGeom prst="rect">
            <a:avLst/>
          </a:prstGeom>
          <a:noFill/>
        </p:spPr>
        <p:txBody>
          <a:bodyPr wrap="square">
            <a:spAutoFit/>
          </a:bodyPr>
          <a:lstStyle/>
          <a:p>
            <a:pPr algn="l"/>
            <a:r>
              <a:rPr lang="en-US" sz="2400" b="1" i="0" u="none" strike="noStrike" baseline="0" dirty="0">
                <a:solidFill>
                  <a:srgbClr val="354DA2"/>
                </a:solidFill>
              </a:rPr>
              <a:t>Solution</a:t>
            </a:r>
          </a:p>
          <a:p>
            <a:pPr algn="l"/>
            <a:r>
              <a:rPr lang="en-US" sz="2400" b="0" i="0" u="none" strike="noStrike" baseline="0" dirty="0">
                <a:solidFill>
                  <a:srgbClr val="000000"/>
                </a:solidFill>
              </a:rPr>
              <a:t>Derive the number of moles of a compound from its mass following the same procedure used for an element:</a:t>
            </a:r>
            <a:endParaRPr lang="en-US" sz="2400" dirty="0"/>
          </a:p>
        </p:txBody>
      </p:sp>
      <p:sp>
        <p:nvSpPr>
          <p:cNvPr id="9" name="TextBox 8">
            <a:extLst>
              <a:ext uri="{FF2B5EF4-FFF2-40B4-BE49-F238E27FC236}">
                <a16:creationId xmlns:a16="http://schemas.microsoft.com/office/drawing/2014/main" id="{B43501BE-3B96-4D9A-B541-581F1C3E0DC8}"/>
              </a:ext>
            </a:extLst>
          </p:cNvPr>
          <p:cNvSpPr txBox="1"/>
          <p:nvPr/>
        </p:nvSpPr>
        <p:spPr>
          <a:xfrm>
            <a:off x="969365" y="1470853"/>
            <a:ext cx="7200274" cy="461665"/>
          </a:xfrm>
          <a:prstGeom prst="rect">
            <a:avLst/>
          </a:prstGeom>
          <a:noFill/>
        </p:spPr>
        <p:txBody>
          <a:bodyPr wrap="square">
            <a:spAutoFit/>
          </a:bodyPr>
          <a:lstStyle/>
          <a:p>
            <a:r>
              <a:rPr lang="en-US" sz="2400" b="1" i="0" u="none" strike="noStrike" baseline="0" dirty="0">
                <a:solidFill>
                  <a:srgbClr val="354DA2"/>
                </a:solidFill>
              </a:rPr>
              <a:t>Deriving Moles from Grams for a Compound</a:t>
            </a:r>
            <a:endParaRPr lang="en-US" sz="2400" dirty="0"/>
          </a:p>
        </p:txBody>
      </p:sp>
    </p:spTree>
    <p:extLst>
      <p:ext uri="{BB962C8B-B14F-4D97-AF65-F5344CB8AC3E}">
        <p14:creationId xmlns:p14="http://schemas.microsoft.com/office/powerpoint/2010/main" val="328855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46BD-85AF-4AD4-8059-23CF9983FBF8}"/>
              </a:ext>
            </a:extLst>
          </p:cNvPr>
          <p:cNvSpPr>
            <a:spLocks noGrp="1"/>
          </p:cNvSpPr>
          <p:nvPr>
            <p:ph type="title"/>
          </p:nvPr>
        </p:nvSpPr>
        <p:spPr>
          <a:xfrm>
            <a:off x="414729" y="308545"/>
            <a:ext cx="2373442" cy="659535"/>
          </a:xfrm>
        </p:spPr>
        <p:txBody>
          <a:bodyPr/>
          <a:lstStyle/>
          <a:p>
            <a:r>
              <a:rPr lang="en-US" dirty="0"/>
              <a:t>Example 3.6</a:t>
            </a:r>
          </a:p>
        </p:txBody>
      </p:sp>
      <p:pic>
        <p:nvPicPr>
          <p:cNvPr id="6" name="Picture 5">
            <a:extLst>
              <a:ext uri="{FF2B5EF4-FFF2-40B4-BE49-F238E27FC236}">
                <a16:creationId xmlns:a16="http://schemas.microsoft.com/office/drawing/2014/main" id="{88B8CFE1-8D1F-49DC-96A4-F94E8E192097}"/>
              </a:ext>
            </a:extLst>
          </p:cNvPr>
          <p:cNvPicPr>
            <a:picLocks noChangeAspect="1"/>
          </p:cNvPicPr>
          <p:nvPr/>
        </p:nvPicPr>
        <p:blipFill>
          <a:blip r:embed="rId3"/>
          <a:stretch>
            <a:fillRect/>
          </a:stretch>
        </p:blipFill>
        <p:spPr>
          <a:xfrm>
            <a:off x="528367" y="945357"/>
            <a:ext cx="10864158" cy="3720974"/>
          </a:xfrm>
          <a:prstGeom prst="rect">
            <a:avLst/>
          </a:prstGeom>
        </p:spPr>
      </p:pic>
      <p:pic>
        <p:nvPicPr>
          <p:cNvPr id="7" name="Picture 6" descr="OSX-Stacked-TM-RGB-300dpi-2016.jpg">
            <a:extLst>
              <a:ext uri="{FF2B5EF4-FFF2-40B4-BE49-F238E27FC236}">
                <a16:creationId xmlns:a16="http://schemas.microsoft.com/office/drawing/2014/main" id="{1206D3F6-4642-4A05-A9C0-62318E3D417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79308" y="308545"/>
            <a:ext cx="1226434" cy="833592"/>
          </a:xfrm>
          <a:prstGeom prst="rect">
            <a:avLst/>
          </a:prstGeom>
        </p:spPr>
      </p:pic>
      <p:graphicFrame>
        <p:nvGraphicFramePr>
          <p:cNvPr id="8" name="Object 3">
            <a:extLst>
              <a:ext uri="{FF2B5EF4-FFF2-40B4-BE49-F238E27FC236}">
                <a16:creationId xmlns:a16="http://schemas.microsoft.com/office/drawing/2014/main" id="{8469E5F2-6119-4B35-9BFA-AC7A8C4AE594}"/>
              </a:ext>
            </a:extLst>
          </p:cNvPr>
          <p:cNvGraphicFramePr>
            <a:graphicFrameLocks noChangeAspect="1"/>
          </p:cNvGraphicFramePr>
          <p:nvPr>
            <p:extLst>
              <p:ext uri="{D42A27DB-BD31-4B8C-83A1-F6EECF244321}">
                <p14:modId xmlns:p14="http://schemas.microsoft.com/office/powerpoint/2010/main" val="767099642"/>
              </p:ext>
            </p:extLst>
          </p:nvPr>
        </p:nvGraphicFramePr>
        <p:xfrm>
          <a:off x="2655458" y="5609271"/>
          <a:ext cx="5873945" cy="823338"/>
        </p:xfrm>
        <a:graphic>
          <a:graphicData uri="http://schemas.openxmlformats.org/presentationml/2006/ole">
            <mc:AlternateContent xmlns:mc="http://schemas.openxmlformats.org/markup-compatibility/2006">
              <mc:Choice xmlns:v="urn:schemas-microsoft-com:vml" Requires="v">
                <p:oleObj spid="_x0000_s25906" name="Equation" r:id="rId5" imgW="3175000" imgH="444500" progId="Equation.3">
                  <p:embed/>
                </p:oleObj>
              </mc:Choice>
              <mc:Fallback>
                <p:oleObj name="Equation" r:id="rId5" imgW="3175000" imgH="444500" progId="Equation.3">
                  <p:embed/>
                  <p:pic>
                    <p:nvPicPr>
                      <p:cNvPr id="1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458" y="5609271"/>
                        <a:ext cx="5873945" cy="823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34FBC914-9039-4C3E-BEF3-6D2B73D4B38F}"/>
              </a:ext>
            </a:extLst>
          </p:cNvPr>
          <p:cNvSpPr txBox="1"/>
          <p:nvPr/>
        </p:nvSpPr>
        <p:spPr>
          <a:xfrm>
            <a:off x="731698" y="4685941"/>
            <a:ext cx="10728604" cy="923330"/>
          </a:xfrm>
          <a:prstGeom prst="rect">
            <a:avLst/>
          </a:prstGeom>
          <a:noFill/>
        </p:spPr>
        <p:txBody>
          <a:bodyPr wrap="square">
            <a:spAutoFit/>
          </a:bodyPr>
          <a:lstStyle/>
          <a:p>
            <a:pPr algn="just"/>
            <a:r>
              <a:rPr lang="en-US" sz="1800" b="0" i="0" u="none" strike="noStrike" baseline="0" dirty="0"/>
              <a:t>The provided mass of glycine (~28 g) is a bit more than, one-third the molar mass (~75 g/mol), so</a:t>
            </a:r>
          </a:p>
          <a:p>
            <a:pPr algn="just"/>
            <a:r>
              <a:rPr lang="en-US" sz="1800" b="0" i="0" u="none" strike="noStrike" baseline="0" dirty="0"/>
              <a:t>the computed result is expected to be a bit greater than one-third of a mole (~0.33 mol). Dividing the</a:t>
            </a:r>
          </a:p>
          <a:p>
            <a:pPr algn="just"/>
            <a:r>
              <a:rPr lang="en-US" sz="1800" b="0" i="0" u="none" strike="noStrike" baseline="0" dirty="0"/>
              <a:t>compound’s mass by its molar mass yields:</a:t>
            </a:r>
            <a:endParaRPr lang="en-US" dirty="0"/>
          </a:p>
        </p:txBody>
      </p:sp>
    </p:spTree>
    <p:extLst>
      <p:ext uri="{BB962C8B-B14F-4D97-AF65-F5344CB8AC3E}">
        <p14:creationId xmlns:p14="http://schemas.microsoft.com/office/powerpoint/2010/main" val="2688600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5898" y="319184"/>
            <a:ext cx="2448314" cy="659535"/>
          </a:xfrm>
        </p:spPr>
        <p:txBody>
          <a:bodyPr/>
          <a:lstStyle/>
          <a:p>
            <a:r>
              <a:rPr lang="en-US" dirty="0"/>
              <a:t>Example 3.7</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662076" y="4945498"/>
            <a:ext cx="8491341" cy="1280233"/>
          </a:xfrm>
        </p:spPr>
      </p:pic>
      <p:sp>
        <p:nvSpPr>
          <p:cNvPr id="7" name="Text Placeholder 6"/>
          <p:cNvSpPr>
            <a:spLocks noGrp="1"/>
          </p:cNvSpPr>
          <p:nvPr>
            <p:ph type="body" sz="quarter" idx="14"/>
          </p:nvPr>
        </p:nvSpPr>
        <p:spPr>
          <a:xfrm>
            <a:off x="749508" y="1488962"/>
            <a:ext cx="11137692" cy="1588345"/>
          </a:xfrm>
        </p:spPr>
        <p:txBody>
          <a:bodyPr>
            <a:noAutofit/>
          </a:bodyPr>
          <a:lstStyle/>
          <a:p>
            <a:r>
              <a:rPr lang="en-US" sz="2400" dirty="0"/>
              <a:t>Vitamin C is a covalent compound, with the molecular formula C</a:t>
            </a:r>
            <a:r>
              <a:rPr lang="en-US" sz="2400" baseline="-25000" dirty="0"/>
              <a:t>6</a:t>
            </a:r>
            <a:r>
              <a:rPr lang="en-US" sz="2400" dirty="0"/>
              <a:t>H</a:t>
            </a:r>
            <a:r>
              <a:rPr lang="en-US" sz="2400" baseline="-25000" dirty="0"/>
              <a:t>8</a:t>
            </a:r>
            <a:r>
              <a:rPr lang="en-US" sz="2400" dirty="0"/>
              <a:t>O</a:t>
            </a:r>
            <a:r>
              <a:rPr lang="en-US" sz="2400" baseline="-25000" dirty="0"/>
              <a:t>6</a:t>
            </a:r>
            <a:r>
              <a:rPr lang="en-US" sz="2400" dirty="0"/>
              <a:t>. The recommended daily dietary allowance of vitamin C for children, aged 4–8 years is 1.42 × 10</a:t>
            </a:r>
            <a:r>
              <a:rPr lang="en-US" sz="2400" baseline="30000" dirty="0"/>
              <a:t>−4</a:t>
            </a:r>
            <a:r>
              <a:rPr lang="en-US" sz="2400" dirty="0"/>
              <a:t> mol. What is the mass of this allowance in grams? The molar mass for this compound is computed to be 176.124 g/mol.</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53418" y="275859"/>
            <a:ext cx="1226434" cy="833592"/>
          </a:xfrm>
          <a:prstGeom prst="rect">
            <a:avLst/>
          </a:prstGeom>
        </p:spPr>
      </p:pic>
      <p:sp>
        <p:nvSpPr>
          <p:cNvPr id="9" name="TextBox 8">
            <a:extLst>
              <a:ext uri="{FF2B5EF4-FFF2-40B4-BE49-F238E27FC236}">
                <a16:creationId xmlns:a16="http://schemas.microsoft.com/office/drawing/2014/main" id="{87B162D7-DAE7-4E16-AE2C-ADD16EBFC2CF}"/>
              </a:ext>
            </a:extLst>
          </p:cNvPr>
          <p:cNvSpPr txBox="1"/>
          <p:nvPr/>
        </p:nvSpPr>
        <p:spPr>
          <a:xfrm>
            <a:off x="754505" y="3618812"/>
            <a:ext cx="10687987" cy="830997"/>
          </a:xfrm>
          <a:prstGeom prst="rect">
            <a:avLst/>
          </a:prstGeom>
          <a:noFill/>
        </p:spPr>
        <p:txBody>
          <a:bodyPr wrap="square">
            <a:spAutoFit/>
          </a:bodyPr>
          <a:lstStyle/>
          <a:p>
            <a:r>
              <a:rPr lang="en-US" sz="2400" b="0" i="0" u="none" strike="noStrike" baseline="0" dirty="0"/>
              <a:t>As for elements, the mass of a compound can be derived from its molar amount as shown:</a:t>
            </a:r>
            <a:endParaRPr lang="en-US" sz="2400" dirty="0"/>
          </a:p>
        </p:txBody>
      </p:sp>
      <p:sp>
        <p:nvSpPr>
          <p:cNvPr id="10" name="TextBox 9">
            <a:extLst>
              <a:ext uri="{FF2B5EF4-FFF2-40B4-BE49-F238E27FC236}">
                <a16:creationId xmlns:a16="http://schemas.microsoft.com/office/drawing/2014/main" id="{A162C667-A617-4061-9922-611DC1D93A9E}"/>
              </a:ext>
            </a:extLst>
          </p:cNvPr>
          <p:cNvSpPr txBox="1"/>
          <p:nvPr/>
        </p:nvSpPr>
        <p:spPr>
          <a:xfrm>
            <a:off x="877006" y="3104862"/>
            <a:ext cx="1570141" cy="523220"/>
          </a:xfrm>
          <a:prstGeom prst="rect">
            <a:avLst/>
          </a:prstGeom>
          <a:noFill/>
        </p:spPr>
        <p:txBody>
          <a:bodyPr wrap="square">
            <a:spAutoFit/>
          </a:bodyPr>
          <a:lstStyle/>
          <a:p>
            <a:r>
              <a:rPr lang="en-US" sz="2800" b="1" i="0" u="none" strike="noStrike" baseline="0" dirty="0">
                <a:solidFill>
                  <a:srgbClr val="354DA2"/>
                </a:solidFill>
                <a:latin typeface="LiberationSans-Bold"/>
              </a:rPr>
              <a:t>Solution</a:t>
            </a:r>
            <a:endParaRPr lang="en-US" sz="2800" dirty="0"/>
          </a:p>
        </p:txBody>
      </p:sp>
      <p:sp>
        <p:nvSpPr>
          <p:cNvPr id="12" name="TextBox 11">
            <a:extLst>
              <a:ext uri="{FF2B5EF4-FFF2-40B4-BE49-F238E27FC236}">
                <a16:creationId xmlns:a16="http://schemas.microsoft.com/office/drawing/2014/main" id="{FB9F573D-9677-40B2-BA77-F9BC853AC41D}"/>
              </a:ext>
            </a:extLst>
          </p:cNvPr>
          <p:cNvSpPr txBox="1"/>
          <p:nvPr/>
        </p:nvSpPr>
        <p:spPr>
          <a:xfrm>
            <a:off x="815898" y="1006274"/>
            <a:ext cx="7357491" cy="461665"/>
          </a:xfrm>
          <a:prstGeom prst="rect">
            <a:avLst/>
          </a:prstGeom>
          <a:noFill/>
        </p:spPr>
        <p:txBody>
          <a:bodyPr wrap="square">
            <a:spAutoFit/>
          </a:bodyPr>
          <a:lstStyle/>
          <a:p>
            <a:r>
              <a:rPr lang="en-US" sz="2400" b="1" i="0" u="none" strike="noStrike" baseline="0" dirty="0">
                <a:solidFill>
                  <a:srgbClr val="354DA2"/>
                </a:solidFill>
              </a:rPr>
              <a:t>Deriving Grams from Moles for a Compound</a:t>
            </a:r>
            <a:endParaRPr lang="en-US" sz="2400" dirty="0"/>
          </a:p>
        </p:txBody>
      </p:sp>
    </p:spTree>
    <p:extLst>
      <p:ext uri="{BB962C8B-B14F-4D97-AF65-F5344CB8AC3E}">
        <p14:creationId xmlns:p14="http://schemas.microsoft.com/office/powerpoint/2010/main" val="1542222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F9F8-902D-419C-8786-9E94B1E30327}"/>
              </a:ext>
            </a:extLst>
          </p:cNvPr>
          <p:cNvSpPr>
            <a:spLocks noGrp="1"/>
          </p:cNvSpPr>
          <p:nvPr>
            <p:ph type="title"/>
          </p:nvPr>
        </p:nvSpPr>
        <p:spPr>
          <a:xfrm>
            <a:off x="609600" y="624214"/>
            <a:ext cx="2388433" cy="659535"/>
          </a:xfrm>
        </p:spPr>
        <p:txBody>
          <a:bodyPr/>
          <a:lstStyle/>
          <a:p>
            <a:r>
              <a:rPr lang="en-US" dirty="0"/>
              <a:t>Example 3.7</a:t>
            </a:r>
          </a:p>
        </p:txBody>
      </p:sp>
      <p:graphicFrame>
        <p:nvGraphicFramePr>
          <p:cNvPr id="5" name="Object 3">
            <a:extLst>
              <a:ext uri="{FF2B5EF4-FFF2-40B4-BE49-F238E27FC236}">
                <a16:creationId xmlns:a16="http://schemas.microsoft.com/office/drawing/2014/main" id="{A9C96550-A020-4E16-9F56-783264E0B469}"/>
              </a:ext>
            </a:extLst>
          </p:cNvPr>
          <p:cNvGraphicFramePr>
            <a:graphicFrameLocks noChangeAspect="1"/>
          </p:cNvGraphicFramePr>
          <p:nvPr>
            <p:extLst>
              <p:ext uri="{D42A27DB-BD31-4B8C-83A1-F6EECF244321}">
                <p14:modId xmlns:p14="http://schemas.microsoft.com/office/powerpoint/2010/main" val="1985727813"/>
              </p:ext>
            </p:extLst>
          </p:nvPr>
        </p:nvGraphicFramePr>
        <p:xfrm>
          <a:off x="1518964" y="3780244"/>
          <a:ext cx="8491341" cy="926499"/>
        </p:xfrm>
        <a:graphic>
          <a:graphicData uri="http://schemas.openxmlformats.org/presentationml/2006/ole">
            <mc:AlternateContent xmlns:mc="http://schemas.openxmlformats.org/markup-compatibility/2006">
              <mc:Choice xmlns:v="urn:schemas-microsoft-com:vml" Requires="v">
                <p:oleObj spid="_x0000_s26927" name="Equation" r:id="rId3" imgW="4076700" imgH="444500" progId="Equation.3">
                  <p:embed/>
                </p:oleObj>
              </mc:Choice>
              <mc:Fallback>
                <p:oleObj name="Equation" r:id="rId3" imgW="4076700" imgH="444500" progId="Equation.3">
                  <p:embed/>
                  <p:pic>
                    <p:nvPicPr>
                      <p:cNvPr id="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64" y="3780244"/>
                        <a:ext cx="8491341" cy="92649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D0272064-82A5-4A57-BFA1-A89322DE495B}"/>
              </a:ext>
            </a:extLst>
          </p:cNvPr>
          <p:cNvSpPr txBox="1"/>
          <p:nvPr/>
        </p:nvSpPr>
        <p:spPr>
          <a:xfrm>
            <a:off x="609601" y="1663450"/>
            <a:ext cx="10750548" cy="1569660"/>
          </a:xfrm>
          <a:prstGeom prst="rect">
            <a:avLst/>
          </a:prstGeom>
          <a:noFill/>
        </p:spPr>
        <p:txBody>
          <a:bodyPr wrap="square">
            <a:spAutoFit/>
          </a:bodyPr>
          <a:lstStyle/>
          <a:p>
            <a:pPr algn="just"/>
            <a:r>
              <a:rPr lang="en-US" sz="2400" b="0" i="0" u="none" strike="noStrike" baseline="0" dirty="0"/>
              <a:t>The molar mass for this compound is computed to be 176.124 g/mol. The given number of moles is a very</a:t>
            </a:r>
            <a:r>
              <a:rPr lang="ka-GE" sz="2400" b="0" i="0" u="none" strike="noStrike" baseline="0" dirty="0"/>
              <a:t> </a:t>
            </a:r>
            <a:r>
              <a:rPr lang="en-US" sz="2400" b="0" i="0" u="none" strike="noStrike" baseline="0" dirty="0"/>
              <a:t>small fraction of a mole (~10</a:t>
            </a:r>
            <a:r>
              <a:rPr lang="en-US" sz="2400" b="0" i="0" u="none" strike="noStrike" baseline="30000" dirty="0"/>
              <a:t>−4</a:t>
            </a:r>
            <a:r>
              <a:rPr lang="en-US" sz="2400" b="0" i="0" u="none" strike="noStrike" baseline="0" dirty="0"/>
              <a:t> or one-ten thousandth); therefore, the corresponding mass is expected to be</a:t>
            </a:r>
            <a:r>
              <a:rPr lang="ka-GE" sz="2400" b="0" i="0" u="none" strike="noStrike" baseline="0" dirty="0"/>
              <a:t> </a:t>
            </a:r>
            <a:r>
              <a:rPr lang="en-US" sz="2400" b="0" i="0" u="none" strike="noStrike" baseline="0" dirty="0"/>
              <a:t>about one-ten thousandth of the molar mass (~0.02 g). Performing the calculation yields:</a:t>
            </a:r>
            <a:endParaRPr lang="en-US" sz="2400" dirty="0"/>
          </a:p>
        </p:txBody>
      </p:sp>
      <p:pic>
        <p:nvPicPr>
          <p:cNvPr id="8" name="Picture 7" descr="OSX-Stacked-TM-RGB-300dpi-2016.jpg">
            <a:extLst>
              <a:ext uri="{FF2B5EF4-FFF2-40B4-BE49-F238E27FC236}">
                <a16:creationId xmlns:a16="http://schemas.microsoft.com/office/drawing/2014/main" id="{B4A24AA9-4839-4BD6-9C11-B8B40B5968D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68211" y="407573"/>
            <a:ext cx="1226434" cy="833592"/>
          </a:xfrm>
          <a:prstGeom prst="rect">
            <a:avLst/>
          </a:prstGeom>
        </p:spPr>
      </p:pic>
    </p:spTree>
    <p:extLst>
      <p:ext uri="{BB962C8B-B14F-4D97-AF65-F5344CB8AC3E}">
        <p14:creationId xmlns:p14="http://schemas.microsoft.com/office/powerpoint/2010/main" val="2718797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9600" y="1584584"/>
            <a:ext cx="11127698" cy="5054147"/>
          </a:xfrm>
        </p:spPr>
        <p:txBody>
          <a:bodyPr>
            <a:normAutofit/>
          </a:bodyPr>
          <a:lstStyle/>
          <a:p>
            <a:r>
              <a:rPr lang="en-US" sz="2600" dirty="0"/>
              <a:t>A packet of an artificial sweetener contains 40.0 mg of saccharin (C</a:t>
            </a:r>
            <a:r>
              <a:rPr lang="en-US" sz="2600" baseline="-25000" dirty="0"/>
              <a:t>7</a:t>
            </a:r>
            <a:r>
              <a:rPr lang="en-US" sz="2600" dirty="0"/>
              <a:t>H</a:t>
            </a:r>
            <a:r>
              <a:rPr lang="en-US" sz="2600" baseline="-25000" dirty="0"/>
              <a:t>5</a:t>
            </a:r>
            <a:r>
              <a:rPr lang="en-US" sz="2600" dirty="0"/>
              <a:t>NO</a:t>
            </a:r>
            <a:r>
              <a:rPr lang="en-US" sz="2600" baseline="-25000" dirty="0"/>
              <a:t>3</a:t>
            </a:r>
            <a:r>
              <a:rPr lang="en-US" sz="2600" dirty="0"/>
              <a:t>S), which has the structural formula:</a:t>
            </a:r>
          </a:p>
          <a:p>
            <a:endParaRPr lang="en-US" dirty="0"/>
          </a:p>
          <a:p>
            <a:endParaRPr lang="en-US" dirty="0"/>
          </a:p>
          <a:p>
            <a:endParaRPr lang="en-US" dirty="0"/>
          </a:p>
          <a:p>
            <a:endParaRPr lang="en-US" dirty="0"/>
          </a:p>
          <a:p>
            <a:endParaRPr lang="en-US" dirty="0"/>
          </a:p>
          <a:p>
            <a:endParaRPr lang="en-US" dirty="0"/>
          </a:p>
          <a:p>
            <a:r>
              <a:rPr lang="en-US" sz="2600" dirty="0"/>
              <a:t>Iven that, saccharin has a molar mass of 183.18 g/mol, how many saccharin molecules are in a 40.0-mg (0.0400-g) sample of saccharin? How many carbon atoms are in the same sample?</a:t>
            </a:r>
          </a:p>
        </p:txBody>
      </p:sp>
      <p:pic>
        <p:nvPicPr>
          <p:cNvPr id="2" name="Picture Placeholder 1" descr="CNX_Chem_03_02_saccharin_img.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728" r="-40728"/>
          <a:stretch>
            <a:fillRect/>
          </a:stretch>
        </p:blipFill>
        <p:spPr>
          <a:xfrm>
            <a:off x="3661348" y="2684953"/>
            <a:ext cx="4869303" cy="2113741"/>
          </a:xfr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54678" y="444122"/>
            <a:ext cx="1226434" cy="833592"/>
          </a:xfrm>
          <a:prstGeom prst="rect">
            <a:avLst/>
          </a:prstGeom>
        </p:spPr>
      </p:pic>
      <p:sp>
        <p:nvSpPr>
          <p:cNvPr id="8" name="TextBox 7">
            <a:extLst>
              <a:ext uri="{FF2B5EF4-FFF2-40B4-BE49-F238E27FC236}">
                <a16:creationId xmlns:a16="http://schemas.microsoft.com/office/drawing/2014/main" id="{EC0B37B9-91AE-4AE6-8EF6-FCA4F401B03E}"/>
              </a:ext>
            </a:extLst>
          </p:cNvPr>
          <p:cNvSpPr txBox="1"/>
          <p:nvPr/>
        </p:nvSpPr>
        <p:spPr>
          <a:xfrm>
            <a:off x="454702" y="505000"/>
            <a:ext cx="8987750" cy="1200329"/>
          </a:xfrm>
          <a:prstGeom prst="rect">
            <a:avLst/>
          </a:prstGeom>
          <a:noFill/>
        </p:spPr>
        <p:txBody>
          <a:bodyPr wrap="square">
            <a:spAutoFit/>
          </a:bodyPr>
          <a:lstStyle/>
          <a:p>
            <a:pPr algn="l"/>
            <a:r>
              <a:rPr lang="en-US" sz="2400" b="1" dirty="0">
                <a:solidFill>
                  <a:srgbClr val="92D050"/>
                </a:solidFill>
              </a:rPr>
              <a:t>Example 3.8</a:t>
            </a:r>
            <a:r>
              <a:rPr lang="ka-GE" dirty="0"/>
              <a:t>  </a:t>
            </a:r>
          </a:p>
          <a:p>
            <a:pPr algn="l"/>
            <a:r>
              <a:rPr lang="en-US" sz="2400" b="1" i="0" u="none" strike="noStrike" baseline="0" dirty="0">
                <a:solidFill>
                  <a:srgbClr val="354DA2"/>
                </a:solidFill>
              </a:rPr>
              <a:t>Deriving the Number of Atoms and Molecules from the Mass of a</a:t>
            </a:r>
            <a:r>
              <a:rPr lang="ka-GE" sz="2400" b="1" i="0" u="none" strike="noStrike" baseline="0" dirty="0">
                <a:solidFill>
                  <a:srgbClr val="354DA2"/>
                </a:solidFill>
              </a:rPr>
              <a:t> </a:t>
            </a:r>
            <a:r>
              <a:rPr lang="en-US" sz="2400" b="1" i="0" u="none" strike="noStrike" baseline="0" dirty="0">
                <a:solidFill>
                  <a:srgbClr val="354DA2"/>
                </a:solidFill>
              </a:rPr>
              <a:t>Compound</a:t>
            </a:r>
            <a:endParaRPr lang="en-US" sz="2400" dirty="0"/>
          </a:p>
        </p:txBody>
      </p:sp>
    </p:spTree>
    <p:extLst>
      <p:ext uri="{BB962C8B-B14F-4D97-AF65-F5344CB8AC3E}">
        <p14:creationId xmlns:p14="http://schemas.microsoft.com/office/powerpoint/2010/main" val="1875985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418413" cy="659535"/>
          </a:xfrm>
        </p:spPr>
        <p:txBody>
          <a:bodyPr/>
          <a:lstStyle/>
          <a:p>
            <a:r>
              <a:rPr lang="en-US" dirty="0"/>
              <a:t>Example 3.8</a:t>
            </a:r>
          </a:p>
        </p:txBody>
      </p:sp>
      <p:pic>
        <p:nvPicPr>
          <p:cNvPr id="2" name="Picture Placeholder 1"/>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2175322" y="1167939"/>
            <a:ext cx="8062913" cy="1195998"/>
          </a:xfrm>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11483" y="781949"/>
            <a:ext cx="1226434" cy="833592"/>
          </a:xfrm>
          <a:prstGeom prst="rect">
            <a:avLst/>
          </a:prstGeom>
        </p:spPr>
      </p:pic>
      <p:graphicFrame>
        <p:nvGraphicFramePr>
          <p:cNvPr id="8" name="Object 2"/>
          <p:cNvGraphicFramePr>
            <a:graphicFrameLocks noChangeAspect="1"/>
          </p:cNvGraphicFramePr>
          <p:nvPr>
            <p:extLst>
              <p:ext uri="{D42A27DB-BD31-4B8C-83A1-F6EECF244321}">
                <p14:modId xmlns:p14="http://schemas.microsoft.com/office/powerpoint/2010/main" val="3492464783"/>
              </p:ext>
            </p:extLst>
          </p:nvPr>
        </p:nvGraphicFramePr>
        <p:xfrm>
          <a:off x="1935479" y="2957241"/>
          <a:ext cx="8794715" cy="3340432"/>
        </p:xfrm>
        <a:graphic>
          <a:graphicData uri="http://schemas.openxmlformats.org/presentationml/2006/ole">
            <mc:AlternateContent xmlns:mc="http://schemas.openxmlformats.org/markup-compatibility/2006">
              <mc:Choice xmlns:v="urn:schemas-microsoft-com:vml" Requires="v">
                <p:oleObj spid="_x0000_s6568" name="Equation" r:id="rId5" imgW="3962400" imgH="1676400" progId="Equation.3">
                  <p:embed/>
                </p:oleObj>
              </mc:Choice>
              <mc:Fallback>
                <p:oleObj name="Equation" r:id="rId5" imgW="3962400" imgH="1676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479" y="2957241"/>
                        <a:ext cx="8794715" cy="334043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85EB1884-5DA8-4961-AF81-2E6E751916F4}"/>
              </a:ext>
            </a:extLst>
          </p:cNvPr>
          <p:cNvSpPr txBox="1"/>
          <p:nvPr/>
        </p:nvSpPr>
        <p:spPr>
          <a:xfrm>
            <a:off x="2064544" y="2475923"/>
            <a:ext cx="8062913" cy="369332"/>
          </a:xfrm>
          <a:prstGeom prst="rect">
            <a:avLst/>
          </a:prstGeom>
          <a:noFill/>
        </p:spPr>
        <p:txBody>
          <a:bodyPr wrap="square">
            <a:spAutoFit/>
          </a:bodyPr>
          <a:lstStyle/>
          <a:p>
            <a:r>
              <a:rPr lang="en-US" dirty="0">
                <a:latin typeface="LiberationSerif"/>
              </a:rPr>
              <a:t>Using the provided mass and molar mass for saccharin yields:</a:t>
            </a:r>
            <a:endParaRPr lang="en-US" dirty="0"/>
          </a:p>
        </p:txBody>
      </p:sp>
      <p:sp>
        <p:nvSpPr>
          <p:cNvPr id="9" name="TextBox 8">
            <a:extLst>
              <a:ext uri="{FF2B5EF4-FFF2-40B4-BE49-F238E27FC236}">
                <a16:creationId xmlns:a16="http://schemas.microsoft.com/office/drawing/2014/main" id="{98C360DE-E661-468C-A489-97924A532199}"/>
              </a:ext>
            </a:extLst>
          </p:cNvPr>
          <p:cNvSpPr txBox="1"/>
          <p:nvPr/>
        </p:nvSpPr>
        <p:spPr>
          <a:xfrm>
            <a:off x="367524" y="4420316"/>
            <a:ext cx="11189892" cy="707886"/>
          </a:xfrm>
          <a:prstGeom prst="rect">
            <a:avLst/>
          </a:prstGeom>
          <a:noFill/>
        </p:spPr>
        <p:txBody>
          <a:bodyPr wrap="square">
            <a:spAutoFit/>
          </a:bodyPr>
          <a:lstStyle/>
          <a:p>
            <a:pPr algn="l"/>
            <a:r>
              <a:rPr lang="en-US" sz="2000" b="0" i="0" u="none" strike="noStrike" baseline="0" dirty="0"/>
              <a:t>The compound’s formula shows that, each molecule contains seven carbon atoms, and so the number of C atoms in the provided sample is:</a:t>
            </a:r>
            <a:endParaRPr lang="en-US" sz="2000" dirty="0"/>
          </a:p>
        </p:txBody>
      </p:sp>
    </p:spTree>
    <p:extLst>
      <p:ext uri="{BB962C8B-B14F-4D97-AF65-F5344CB8AC3E}">
        <p14:creationId xmlns:p14="http://schemas.microsoft.com/office/powerpoint/2010/main" val="3525370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C019-65A4-45B3-9495-AF06A9E8A9B0}"/>
              </a:ext>
            </a:extLst>
          </p:cNvPr>
          <p:cNvSpPr>
            <a:spLocks noGrp="1"/>
          </p:cNvSpPr>
          <p:nvPr>
            <p:ph type="title"/>
          </p:nvPr>
        </p:nvSpPr>
        <p:spPr>
          <a:xfrm>
            <a:off x="609600" y="902314"/>
            <a:ext cx="8954125" cy="659535"/>
          </a:xfrm>
        </p:spPr>
        <p:txBody>
          <a:bodyPr>
            <a:normAutofit/>
          </a:bodyPr>
          <a:lstStyle/>
          <a:p>
            <a:r>
              <a:rPr lang="en-US" b="1" i="0" u="none" strike="noStrike" baseline="0" dirty="0">
                <a:solidFill>
                  <a:srgbClr val="354DA2"/>
                </a:solidFill>
                <a:latin typeface="+mn-lt"/>
              </a:rPr>
              <a:t>3.2 Determining Empirical and Molecular Formulas</a:t>
            </a:r>
            <a:endParaRPr lang="en-US" dirty="0">
              <a:latin typeface="+mn-lt"/>
            </a:endParaRPr>
          </a:p>
        </p:txBody>
      </p:sp>
      <p:sp>
        <p:nvSpPr>
          <p:cNvPr id="4" name="Text Placeholder 3">
            <a:extLst>
              <a:ext uri="{FF2B5EF4-FFF2-40B4-BE49-F238E27FC236}">
                <a16:creationId xmlns:a16="http://schemas.microsoft.com/office/drawing/2014/main" id="{1033E7AE-A537-4A50-8CD0-07EBFDCE3B54}"/>
              </a:ext>
            </a:extLst>
          </p:cNvPr>
          <p:cNvSpPr>
            <a:spLocks noGrp="1"/>
          </p:cNvSpPr>
          <p:nvPr>
            <p:ph type="body" sz="quarter" idx="14"/>
          </p:nvPr>
        </p:nvSpPr>
        <p:spPr>
          <a:xfrm>
            <a:off x="720725" y="2835301"/>
            <a:ext cx="10750549" cy="2651100"/>
          </a:xfrm>
        </p:spPr>
        <p:txBody>
          <a:bodyPr>
            <a:noAutofit/>
          </a:bodyPr>
          <a:lstStyle/>
          <a:p>
            <a:pPr algn="l"/>
            <a:r>
              <a:rPr lang="en-US" sz="3200" b="0" i="0" u="none" strike="noStrike" baseline="0" dirty="0"/>
              <a:t>By the end of this section, you will be able to:</a:t>
            </a:r>
          </a:p>
          <a:p>
            <a:pPr indent="569913" algn="l"/>
            <a:r>
              <a:rPr lang="en-US" sz="3200" b="0" i="0" u="none" strike="noStrike" baseline="0" dirty="0"/>
              <a:t>• Compute the percent composition of a compound;</a:t>
            </a:r>
          </a:p>
          <a:p>
            <a:pPr indent="569913" algn="l"/>
            <a:r>
              <a:rPr lang="en-US" sz="3200" b="0" i="0" u="none" strike="noStrike" baseline="0" dirty="0"/>
              <a:t>• Determine the empirical formula of a compound;</a:t>
            </a:r>
          </a:p>
          <a:p>
            <a:pPr indent="569913" algn="l"/>
            <a:r>
              <a:rPr lang="en-US" sz="3200" b="0" i="0" u="none" strike="noStrike" baseline="0" dirty="0"/>
              <a:t>• Determine the molecular formula of a compound.</a:t>
            </a:r>
          </a:p>
        </p:txBody>
      </p:sp>
      <p:pic>
        <p:nvPicPr>
          <p:cNvPr id="5" name="Picture 4" descr="OSX-Stacked-TM-RGB-300dpi-2016.jpg">
            <a:extLst>
              <a:ext uri="{FF2B5EF4-FFF2-40B4-BE49-F238E27FC236}">
                <a16:creationId xmlns:a16="http://schemas.microsoft.com/office/drawing/2014/main" id="{9B964269-7927-4E3C-ADFA-442ED106A6C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1483" y="1198745"/>
            <a:ext cx="1226434" cy="833592"/>
          </a:xfrm>
          <a:prstGeom prst="rect">
            <a:avLst/>
          </a:prstGeom>
        </p:spPr>
      </p:pic>
    </p:spTree>
    <p:extLst>
      <p:ext uri="{BB962C8B-B14F-4D97-AF65-F5344CB8AC3E}">
        <p14:creationId xmlns:p14="http://schemas.microsoft.com/office/powerpoint/2010/main" val="4251774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0FDB-02E2-45AE-BC5B-01C7E3B26D26}"/>
              </a:ext>
            </a:extLst>
          </p:cNvPr>
          <p:cNvSpPr>
            <a:spLocks noGrp="1"/>
          </p:cNvSpPr>
          <p:nvPr>
            <p:ph type="title"/>
          </p:nvPr>
        </p:nvSpPr>
        <p:spPr>
          <a:xfrm>
            <a:off x="504668" y="707473"/>
            <a:ext cx="9014085" cy="659535"/>
          </a:xfrm>
        </p:spPr>
        <p:txBody>
          <a:bodyPr/>
          <a:lstStyle/>
          <a:p>
            <a:r>
              <a:rPr lang="en-US" b="1" i="0" u="none" strike="noStrike" baseline="0" dirty="0">
                <a:solidFill>
                  <a:srgbClr val="354DA2"/>
                </a:solidFill>
                <a:latin typeface="+mn-lt"/>
              </a:rPr>
              <a:t>3.2 Determining Empirical and Molecular Formulas</a:t>
            </a:r>
            <a:endParaRPr lang="en-US" dirty="0"/>
          </a:p>
        </p:txBody>
      </p:sp>
      <p:sp>
        <p:nvSpPr>
          <p:cNvPr id="4" name="Text Placeholder 3">
            <a:extLst>
              <a:ext uri="{FF2B5EF4-FFF2-40B4-BE49-F238E27FC236}">
                <a16:creationId xmlns:a16="http://schemas.microsoft.com/office/drawing/2014/main" id="{058FFBBA-1E0D-43D3-A0B6-59BBE3A33213}"/>
              </a:ext>
            </a:extLst>
          </p:cNvPr>
          <p:cNvSpPr>
            <a:spLocks noGrp="1"/>
          </p:cNvSpPr>
          <p:nvPr>
            <p:ph type="body" sz="quarter" idx="14"/>
          </p:nvPr>
        </p:nvSpPr>
        <p:spPr>
          <a:xfrm>
            <a:off x="504668" y="1775543"/>
            <a:ext cx="10750549" cy="4910070"/>
          </a:xfrm>
        </p:spPr>
        <p:txBody>
          <a:bodyPr>
            <a:normAutofit lnSpcReduction="10000"/>
          </a:bodyPr>
          <a:lstStyle/>
          <a:p>
            <a:pPr marL="165100" indent="-104775" algn="just">
              <a:buClrTx/>
              <a:buFont typeface="Arial" panose="020B0604020202020204" pitchFamily="34" charset="0"/>
              <a:buChar char="•"/>
            </a:pPr>
            <a:r>
              <a:rPr lang="en-US" sz="2800" b="0" i="0" u="none" strike="noStrike" baseline="0" dirty="0"/>
              <a:t>The elemental makeup of a compound, defines its chemical identity, and chemical formulas, are the most succinct way</a:t>
            </a:r>
            <a:r>
              <a:rPr lang="ka-GE" sz="2800" b="0" i="0" u="none" strike="noStrike" baseline="0" dirty="0"/>
              <a:t> </a:t>
            </a:r>
            <a:r>
              <a:rPr lang="en-US" sz="2800" b="0" i="0" u="none" strike="noStrike" baseline="0" dirty="0"/>
              <a:t>of representing this elemental makeup.</a:t>
            </a:r>
            <a:endParaRPr lang="ka-GE" sz="2800" b="0" i="0" u="none" strike="noStrike" baseline="0" dirty="0"/>
          </a:p>
          <a:p>
            <a:pPr marL="165100" indent="-104775" algn="just">
              <a:buClrTx/>
              <a:buFont typeface="Arial" panose="020B0604020202020204" pitchFamily="34" charset="0"/>
              <a:buChar char="•"/>
            </a:pPr>
            <a:endParaRPr lang="ka-GE" sz="2800" b="0" i="0" u="none" strike="noStrike" baseline="0" dirty="0"/>
          </a:p>
          <a:p>
            <a:pPr marL="285750" indent="-285750" algn="just">
              <a:buClrTx/>
              <a:buFont typeface="Arial" panose="020B0604020202020204" pitchFamily="34" charset="0"/>
              <a:buChar char="•"/>
            </a:pPr>
            <a:r>
              <a:rPr lang="en-US" sz="2800" b="0" i="0" u="none" strike="noStrike" baseline="0" dirty="0"/>
              <a:t>When a compound’s formula is unknown, measuring the mass of each of its</a:t>
            </a:r>
            <a:r>
              <a:rPr lang="ka-GE" sz="2800" b="0" i="0" u="none" strike="noStrike" baseline="0" dirty="0"/>
              <a:t> </a:t>
            </a:r>
            <a:r>
              <a:rPr lang="en-US" sz="2800" b="0" i="0" u="none" strike="noStrike" baseline="0" dirty="0"/>
              <a:t>constituent elements</a:t>
            </a:r>
            <a:r>
              <a:rPr lang="ka-GE" sz="2800" b="0" i="0" u="none" strike="noStrike" baseline="0" dirty="0"/>
              <a:t>,</a:t>
            </a:r>
            <a:r>
              <a:rPr lang="en-US" sz="2800" b="0" i="0" u="none" strike="noStrike" baseline="0" dirty="0"/>
              <a:t> is often the first step in the process of determining the formula experimentally.</a:t>
            </a:r>
            <a:endParaRPr lang="ka-GE" sz="2800" dirty="0"/>
          </a:p>
          <a:p>
            <a:pPr marL="285750" indent="-285750" algn="just">
              <a:buClrTx/>
              <a:buFont typeface="Arial" panose="020B0604020202020204" pitchFamily="34" charset="0"/>
              <a:buChar char="•"/>
            </a:pPr>
            <a:endParaRPr lang="ka-GE" sz="2800" b="0" i="0" u="none" strike="noStrike" baseline="0" dirty="0"/>
          </a:p>
          <a:p>
            <a:pPr marL="285750" indent="-285750" algn="l">
              <a:buClrTx/>
              <a:buFont typeface="Arial" panose="020B0604020202020204" pitchFamily="34" charset="0"/>
              <a:buChar char="•"/>
            </a:pPr>
            <a:r>
              <a:rPr lang="en-US" sz="2800" b="0" i="0" u="none" strike="noStrike" baseline="0" dirty="0"/>
              <a:t>The results of</a:t>
            </a:r>
            <a:r>
              <a:rPr lang="ka-GE" sz="2800" b="0" i="0" u="none" strike="noStrike" baseline="0" dirty="0"/>
              <a:t> </a:t>
            </a:r>
            <a:r>
              <a:rPr lang="en-US" sz="2800" b="0" i="0" u="none" strike="noStrike" baseline="0" dirty="0"/>
              <a:t>these measurements</a:t>
            </a:r>
            <a:r>
              <a:rPr lang="ka-GE" sz="2800" b="0" i="0" u="none" strike="noStrike" baseline="0" dirty="0"/>
              <a:t>,</a:t>
            </a:r>
            <a:r>
              <a:rPr lang="en-US" sz="2800" b="0" i="0" u="none" strike="noStrike" baseline="0" dirty="0"/>
              <a:t> permit the calculation of the compound’s </a:t>
            </a:r>
            <a:r>
              <a:rPr lang="en-US" sz="2800" b="1" i="0" u="none" strike="noStrike" baseline="0" dirty="0"/>
              <a:t>percent composition</a:t>
            </a:r>
            <a:r>
              <a:rPr lang="ka-GE" sz="2800" dirty="0"/>
              <a:t>.</a:t>
            </a:r>
            <a:endParaRPr lang="en-US" sz="2800" dirty="0"/>
          </a:p>
        </p:txBody>
      </p:sp>
      <p:pic>
        <p:nvPicPr>
          <p:cNvPr id="5" name="Picture 4" descr="OSX-Stacked-TM-RGB-300dpi-2016.jpg">
            <a:extLst>
              <a:ext uri="{FF2B5EF4-FFF2-40B4-BE49-F238E27FC236}">
                <a16:creationId xmlns:a16="http://schemas.microsoft.com/office/drawing/2014/main" id="{5C6E5ED2-6475-46D4-95AA-B5FAA4F89D8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46592" y="737684"/>
            <a:ext cx="1226434" cy="833592"/>
          </a:xfrm>
          <a:prstGeom prst="rect">
            <a:avLst/>
          </a:prstGeom>
        </p:spPr>
      </p:pic>
    </p:spTree>
    <p:extLst>
      <p:ext uri="{BB962C8B-B14F-4D97-AF65-F5344CB8AC3E}">
        <p14:creationId xmlns:p14="http://schemas.microsoft.com/office/powerpoint/2010/main" val="257321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79500" y="1020488"/>
            <a:ext cx="8439462" cy="508000"/>
          </a:xfrm>
        </p:spPr>
        <p:txBody>
          <a:bodyPr>
            <a:normAutofit fontScale="90000"/>
          </a:bodyPr>
          <a:lstStyle/>
          <a:p>
            <a:pPr eaLnBrk="1" hangingPunct="1"/>
            <a:r>
              <a:rPr lang="en-US" sz="3200" b="1" dirty="0">
                <a:solidFill>
                  <a:srgbClr val="000090"/>
                </a:solidFill>
                <a:latin typeface="Arial" pitchFamily="-110" charset="0"/>
              </a:rPr>
              <a:t>3.2 determining empirical and molecular formulas</a:t>
            </a:r>
          </a:p>
        </p:txBody>
      </p:sp>
      <p:sp>
        <p:nvSpPr>
          <p:cNvPr id="22530" name="Rectangle 3"/>
          <p:cNvSpPr>
            <a:spLocks noGrp="1" noChangeArrowheads="1"/>
          </p:cNvSpPr>
          <p:nvPr>
            <p:ph idx="1"/>
          </p:nvPr>
        </p:nvSpPr>
        <p:spPr>
          <a:xfrm>
            <a:off x="494674" y="1889085"/>
            <a:ext cx="11542427" cy="4563024"/>
          </a:xfrm>
        </p:spPr>
        <p:txBody>
          <a:bodyPr>
            <a:normAutofit/>
          </a:bodyPr>
          <a:lstStyle/>
          <a:p>
            <a:pPr>
              <a:buClrTx/>
              <a:buFont typeface="Arial"/>
              <a:buChar char="•"/>
            </a:pPr>
            <a:r>
              <a:rPr lang="en-US" sz="2400" dirty="0">
                <a:latin typeface="Arial" pitchFamily="-110" charset="0"/>
              </a:rPr>
              <a:t> </a:t>
            </a:r>
            <a:r>
              <a:rPr lang="en-US" sz="2400" b="1" i="1" dirty="0">
                <a:solidFill>
                  <a:srgbClr val="000090"/>
                </a:solidFill>
              </a:rPr>
              <a:t>Percent composition - </a:t>
            </a:r>
            <a:r>
              <a:rPr lang="en-US" sz="2400" dirty="0"/>
              <a:t>The percentage by mass of each element in a compound. </a:t>
            </a:r>
          </a:p>
          <a:p>
            <a:pPr>
              <a:buClrTx/>
              <a:buFont typeface="Arial"/>
              <a:buChar char="•"/>
            </a:pPr>
            <a:r>
              <a:rPr lang="en-US" sz="2400" b="1" i="1" dirty="0">
                <a:solidFill>
                  <a:srgbClr val="000090"/>
                </a:solidFill>
              </a:rPr>
              <a:t> </a:t>
            </a:r>
            <a:r>
              <a:rPr lang="en-US" sz="2400" b="1" i="1" dirty="0"/>
              <a:t>Example: </a:t>
            </a:r>
            <a:r>
              <a:rPr lang="en-US" sz="2400" dirty="0"/>
              <a:t>A 10.0 g sample of a compound is determined to contain 2.5 g hydrogen and 7.5 g carbon. </a:t>
            </a:r>
          </a:p>
          <a:p>
            <a:pPr>
              <a:buClrTx/>
            </a:pPr>
            <a:endParaRPr lang="en-US" sz="2400" dirty="0"/>
          </a:p>
          <a:p>
            <a:pPr>
              <a:buClrTx/>
              <a:buFont typeface="Arial"/>
              <a:buChar char="•"/>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96136" y="550294"/>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084343049"/>
              </p:ext>
            </p:extLst>
          </p:nvPr>
        </p:nvGraphicFramePr>
        <p:xfrm>
          <a:off x="3555179" y="3921074"/>
          <a:ext cx="4960684" cy="2277035"/>
        </p:xfrm>
        <a:graphic>
          <a:graphicData uri="http://schemas.openxmlformats.org/presentationml/2006/ole">
            <mc:AlternateContent xmlns:mc="http://schemas.openxmlformats.org/markup-compatibility/2006">
              <mc:Choice xmlns:v="urn:schemas-microsoft-com:vml" Requires="v">
                <p:oleObj spid="_x0000_s7592" name="Equation" r:id="rId4" imgW="2324100" imgH="1066800" progId="Equation.3">
                  <p:embed/>
                </p:oleObj>
              </mc:Choice>
              <mc:Fallback>
                <p:oleObj name="Equation" r:id="rId4" imgW="2324100" imgH="1066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179" y="3921074"/>
                        <a:ext cx="4960684" cy="22770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C91B-FB97-4084-B832-B7F500B1CC49}"/>
              </a:ext>
            </a:extLst>
          </p:cNvPr>
          <p:cNvSpPr>
            <a:spLocks noGrp="1"/>
          </p:cNvSpPr>
          <p:nvPr>
            <p:ph type="title"/>
          </p:nvPr>
        </p:nvSpPr>
        <p:spPr>
          <a:xfrm>
            <a:off x="1209206" y="1169497"/>
            <a:ext cx="3197902" cy="639898"/>
          </a:xfrm>
        </p:spPr>
        <p:txBody>
          <a:bodyPr>
            <a:normAutofit/>
          </a:bodyPr>
          <a:lstStyle/>
          <a:p>
            <a:r>
              <a:rPr lang="en-US" sz="2800" b="1" i="0" u="none" strike="noStrike" baseline="0" dirty="0">
                <a:solidFill>
                  <a:srgbClr val="354DA2"/>
                </a:solidFill>
                <a:latin typeface="+mn-lt"/>
              </a:rPr>
              <a:t>Introduction</a:t>
            </a:r>
            <a:endParaRPr lang="en-US" sz="2800" dirty="0"/>
          </a:p>
        </p:txBody>
      </p:sp>
      <p:sp>
        <p:nvSpPr>
          <p:cNvPr id="3" name="Content Placeholder 2">
            <a:extLst>
              <a:ext uri="{FF2B5EF4-FFF2-40B4-BE49-F238E27FC236}">
                <a16:creationId xmlns:a16="http://schemas.microsoft.com/office/drawing/2014/main" id="{F1C81077-892B-421A-8F48-3B27314290FA}"/>
              </a:ext>
            </a:extLst>
          </p:cNvPr>
          <p:cNvSpPr>
            <a:spLocks noGrp="1"/>
          </p:cNvSpPr>
          <p:nvPr>
            <p:ph idx="1"/>
          </p:nvPr>
        </p:nvSpPr>
        <p:spPr>
          <a:xfrm>
            <a:off x="645891" y="2067393"/>
            <a:ext cx="10900217" cy="4373563"/>
          </a:xfrm>
        </p:spPr>
        <p:txBody>
          <a:bodyPr>
            <a:normAutofit/>
          </a:bodyPr>
          <a:lstStyle/>
          <a:p>
            <a:pPr marL="457200" indent="-457200" algn="l">
              <a:buFont typeface="Arial" panose="020B0604020202020204" pitchFamily="34" charset="0"/>
              <a:buChar char="•"/>
            </a:pPr>
            <a:r>
              <a:rPr lang="en-US" sz="3200" b="0" i="0" u="none" strike="noStrike" baseline="0" dirty="0"/>
              <a:t>Proper pool maintenance requires</a:t>
            </a:r>
            <a:r>
              <a:rPr lang="ka-GE" sz="3200" b="0" i="0" u="none" strike="noStrike" baseline="0" dirty="0"/>
              <a:t>,</a:t>
            </a:r>
            <a:r>
              <a:rPr lang="en-US" sz="3200" b="0" i="0" u="none" strike="noStrike" baseline="0" dirty="0"/>
              <a:t> regular additions of various chemical</a:t>
            </a:r>
            <a:r>
              <a:rPr lang="ka-GE" sz="3200" b="0" i="0" u="none" strike="noStrike" baseline="0" dirty="0"/>
              <a:t> </a:t>
            </a:r>
            <a:r>
              <a:rPr lang="en-US" sz="3200" b="0" i="0" u="none" strike="noStrike" baseline="0" dirty="0"/>
              <a:t>compounds in carefully measured amounts. </a:t>
            </a:r>
            <a:endParaRPr lang="ka-GE" sz="3200" b="0" i="0" u="none" strike="noStrike" baseline="0" dirty="0"/>
          </a:p>
          <a:p>
            <a:pPr marL="457200" indent="-457200" algn="l">
              <a:buFont typeface="Arial" panose="020B0604020202020204" pitchFamily="34" charset="0"/>
              <a:buChar char="•"/>
            </a:pPr>
            <a:r>
              <a:rPr lang="en-US" sz="3200" b="0" i="0" u="none" strike="noStrike" baseline="0" dirty="0"/>
              <a:t>For example, the relative amount of calcium ion, Ca</a:t>
            </a:r>
            <a:r>
              <a:rPr lang="en-US" sz="3200" b="0" i="0" u="none" strike="noStrike" baseline="30000" dirty="0"/>
              <a:t>2+, </a:t>
            </a:r>
            <a:r>
              <a:rPr lang="en-US" sz="3200" b="0" i="0" u="none" strike="noStrike" baseline="0" dirty="0"/>
              <a:t>in the water, should</a:t>
            </a:r>
            <a:r>
              <a:rPr lang="ka-GE" sz="3200" b="0" i="0" u="none" strike="noStrike" baseline="0" dirty="0"/>
              <a:t> </a:t>
            </a:r>
            <a:r>
              <a:rPr lang="en-US" sz="3200" b="0" i="0" u="none" strike="noStrike" baseline="0" dirty="0"/>
              <a:t>be maintained within certain limits to prevent eye irritation, and avoid damage to the pool bed and plumbing.</a:t>
            </a:r>
            <a:endParaRPr lang="en-US" sz="3200" dirty="0"/>
          </a:p>
        </p:txBody>
      </p:sp>
      <p:pic>
        <p:nvPicPr>
          <p:cNvPr id="4" name="Picture 3" descr="OSX-Stacked-TM-RGB-300dpi-2016.jpg">
            <a:extLst>
              <a:ext uri="{FF2B5EF4-FFF2-40B4-BE49-F238E27FC236}">
                <a16:creationId xmlns:a16="http://schemas.microsoft.com/office/drawing/2014/main" id="{187BA203-8E9B-49DF-BB81-3FCD9E4F3F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78452" y="1072650"/>
            <a:ext cx="1226434" cy="833592"/>
          </a:xfrm>
          <a:prstGeom prst="rect">
            <a:avLst/>
          </a:prstGeom>
        </p:spPr>
      </p:pic>
    </p:spTree>
    <p:extLst>
      <p:ext uri="{BB962C8B-B14F-4D97-AF65-F5344CB8AC3E}">
        <p14:creationId xmlns:p14="http://schemas.microsoft.com/office/powerpoint/2010/main" val="3852239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9587" y="271605"/>
            <a:ext cx="8589364" cy="957666"/>
          </a:xfrm>
        </p:spPr>
        <p:txBody>
          <a:bodyPr>
            <a:normAutofit fontScale="90000"/>
          </a:bodyPr>
          <a:lstStyle/>
          <a:p>
            <a:pPr eaLnBrk="1" hangingPunct="1"/>
            <a:r>
              <a:rPr lang="en-US" sz="3200" b="1" dirty="0">
                <a:solidFill>
                  <a:srgbClr val="000090"/>
                </a:solidFill>
                <a:latin typeface="Arial" pitchFamily="-110" charset="0"/>
              </a:rPr>
              <a:t>determining percent composition from formula mass</a:t>
            </a:r>
          </a:p>
        </p:txBody>
      </p:sp>
      <p:sp>
        <p:nvSpPr>
          <p:cNvPr id="22530" name="Rectangle 3"/>
          <p:cNvSpPr>
            <a:spLocks noGrp="1" noChangeArrowheads="1"/>
          </p:cNvSpPr>
          <p:nvPr>
            <p:ph idx="1"/>
          </p:nvPr>
        </p:nvSpPr>
        <p:spPr>
          <a:xfrm>
            <a:off x="524655" y="1424144"/>
            <a:ext cx="11422505" cy="2582056"/>
          </a:xfrm>
        </p:spPr>
        <p:txBody>
          <a:bodyPr>
            <a:normAutofit fontScale="92500" lnSpcReduction="10000"/>
          </a:bodyPr>
          <a:lstStyle/>
          <a:p>
            <a:pPr marL="0" lvl="1" indent="0">
              <a:spcAft>
                <a:spcPts val="600"/>
              </a:spcAft>
              <a:buClrTx/>
              <a:buFont typeface="Arial"/>
              <a:buChar char="•"/>
            </a:pPr>
            <a:r>
              <a:rPr lang="en-US" sz="2400" dirty="0"/>
              <a:t> For compounds of known formula, the percent composition can also be derived from the formula mass and the atomic masses of the constituent elements. </a:t>
            </a:r>
            <a:endParaRPr lang="ka-GE" sz="2400" dirty="0"/>
          </a:p>
          <a:p>
            <a:pPr marL="0" lvl="1" indent="0">
              <a:spcAft>
                <a:spcPts val="600"/>
              </a:spcAft>
              <a:buClrTx/>
              <a:buNone/>
            </a:pPr>
            <a:endParaRPr lang="en-US" sz="2400" dirty="0"/>
          </a:p>
          <a:p>
            <a:pPr marL="60325" indent="1588" algn="just">
              <a:buFont typeface="Arial" panose="020B0604020202020204" pitchFamily="34" charset="0"/>
              <a:buChar char="•"/>
            </a:pPr>
            <a:r>
              <a:rPr lang="en-US" sz="2400" dirty="0"/>
              <a:t> </a:t>
            </a:r>
            <a:r>
              <a:rPr lang="en-US" sz="2400" b="1" i="1" dirty="0"/>
              <a:t>Example: </a:t>
            </a:r>
            <a:r>
              <a:rPr lang="en-US" sz="2400" b="0" i="0" u="none" strike="noStrike" baseline="0" dirty="0"/>
              <a:t>A molecule of NH</a:t>
            </a:r>
            <a:r>
              <a:rPr lang="en-US" sz="2400" b="0" i="0" u="none" strike="noStrike" baseline="-25000" dirty="0"/>
              <a:t>3</a:t>
            </a:r>
            <a:r>
              <a:rPr lang="en-US" sz="2400" b="0" i="0" u="none" strike="noStrike" baseline="0" dirty="0"/>
              <a:t> </a:t>
            </a:r>
            <a:r>
              <a:rPr lang="ka-GE" sz="2400" b="0" i="0" u="none" strike="noStrike" baseline="0" dirty="0"/>
              <a:t>(</a:t>
            </a:r>
            <a:r>
              <a:rPr lang="en-US" sz="2400" b="0" i="0" u="none" strike="noStrike" baseline="0" dirty="0"/>
              <a:t>ammonia)contains one N atom weighing</a:t>
            </a:r>
            <a:r>
              <a:rPr lang="ka-GE" sz="2400" b="0" i="0" u="none" strike="noStrike" baseline="0" dirty="0"/>
              <a:t> </a:t>
            </a:r>
            <a:r>
              <a:rPr lang="en-US" sz="2400" b="0" i="0" u="none" strike="noStrike" baseline="0" dirty="0"/>
              <a:t>14.01 amu and three H atoms weighing a total of (3 × 1.008 amu) = 3.024 amu. The formula mass of ammonia is</a:t>
            </a:r>
            <a:r>
              <a:rPr lang="ka-GE" sz="2400" b="0" i="0" u="none" strike="noStrike" baseline="0" dirty="0"/>
              <a:t> </a:t>
            </a:r>
            <a:r>
              <a:rPr lang="en-US" sz="2400" b="0" i="0" u="none" strike="noStrike" baseline="0" dirty="0"/>
              <a:t>therefore (14.01 amu + 3.024 amu) = 17.03 amu, and its percent composition is:</a:t>
            </a: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95433" y="440727"/>
            <a:ext cx="1226434" cy="833592"/>
          </a:xfrm>
          <a:prstGeom prst="rect">
            <a:avLst/>
          </a:prstGeom>
        </p:spPr>
      </p:pic>
      <p:graphicFrame>
        <p:nvGraphicFramePr>
          <p:cNvPr id="352259" name="Object 3"/>
          <p:cNvGraphicFramePr>
            <a:graphicFrameLocks noChangeAspect="1"/>
          </p:cNvGraphicFramePr>
          <p:nvPr>
            <p:extLst>
              <p:ext uri="{D42A27DB-BD31-4B8C-83A1-F6EECF244321}">
                <p14:modId xmlns:p14="http://schemas.microsoft.com/office/powerpoint/2010/main" val="3995124659"/>
              </p:ext>
            </p:extLst>
          </p:nvPr>
        </p:nvGraphicFramePr>
        <p:xfrm>
          <a:off x="3307523" y="4317167"/>
          <a:ext cx="5404547" cy="2237600"/>
        </p:xfrm>
        <a:graphic>
          <a:graphicData uri="http://schemas.openxmlformats.org/presentationml/2006/ole">
            <mc:AlternateContent xmlns:mc="http://schemas.openxmlformats.org/markup-compatibility/2006">
              <mc:Choice xmlns:v="urn:schemas-microsoft-com:vml" Requires="v">
                <p:oleObj spid="_x0000_s8616" name="Equation" r:id="rId4" imgW="2578100" imgH="1066800" progId="Equation.3">
                  <p:embed/>
                </p:oleObj>
              </mc:Choice>
              <mc:Fallback>
                <p:oleObj name="Equation" r:id="rId4" imgW="2578100" imgH="1066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523" y="4317167"/>
                        <a:ext cx="5404547" cy="2237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74FE-5F04-4E47-A655-325751DA8FFC}"/>
              </a:ext>
            </a:extLst>
          </p:cNvPr>
          <p:cNvSpPr>
            <a:spLocks noGrp="1"/>
          </p:cNvSpPr>
          <p:nvPr>
            <p:ph type="title"/>
          </p:nvPr>
        </p:nvSpPr>
        <p:spPr>
          <a:xfrm>
            <a:off x="609599" y="1079292"/>
            <a:ext cx="6615660" cy="445026"/>
          </a:xfrm>
        </p:spPr>
        <p:txBody>
          <a:bodyPr>
            <a:noAutofit/>
          </a:bodyPr>
          <a:lstStyle/>
          <a:p>
            <a:r>
              <a:rPr lang="en-US" b="1" i="0" u="none" strike="noStrike" baseline="0" dirty="0">
                <a:solidFill>
                  <a:srgbClr val="354DA2"/>
                </a:solidFill>
                <a:latin typeface="+mn-lt"/>
              </a:rPr>
              <a:t>Determination of Empirical Formulas</a:t>
            </a:r>
            <a:endParaRPr lang="en-US" dirty="0">
              <a:latin typeface="+mn-lt"/>
            </a:endParaRPr>
          </a:p>
        </p:txBody>
      </p:sp>
      <p:sp>
        <p:nvSpPr>
          <p:cNvPr id="3" name="Content Placeholder 2">
            <a:extLst>
              <a:ext uri="{FF2B5EF4-FFF2-40B4-BE49-F238E27FC236}">
                <a16:creationId xmlns:a16="http://schemas.microsoft.com/office/drawing/2014/main" id="{7BAB4E82-D6F4-4189-B527-A97C3A0F0B34}"/>
              </a:ext>
            </a:extLst>
          </p:cNvPr>
          <p:cNvSpPr>
            <a:spLocks noGrp="1"/>
          </p:cNvSpPr>
          <p:nvPr>
            <p:ph idx="1"/>
          </p:nvPr>
        </p:nvSpPr>
        <p:spPr>
          <a:xfrm>
            <a:off x="609600" y="1752601"/>
            <a:ext cx="10160000" cy="4798101"/>
          </a:xfrm>
        </p:spPr>
        <p:txBody>
          <a:bodyPr>
            <a:normAutofit/>
          </a:bodyPr>
          <a:lstStyle/>
          <a:p>
            <a:pPr marL="285750" indent="-285750" algn="just">
              <a:buFont typeface="Arial" panose="020B0604020202020204" pitchFamily="34" charset="0"/>
              <a:buChar char="•"/>
            </a:pPr>
            <a:r>
              <a:rPr lang="en-US" sz="2400" b="0" i="0" u="none" strike="noStrike" baseline="0" dirty="0"/>
              <a:t>The most common approach</a:t>
            </a:r>
            <a:r>
              <a:rPr lang="ka-GE" sz="2400" b="0" i="0" u="none" strike="noStrike" baseline="0" dirty="0"/>
              <a:t>,</a:t>
            </a:r>
            <a:r>
              <a:rPr lang="en-US" sz="2400" b="0" i="0" u="none" strike="noStrike" baseline="0" dirty="0"/>
              <a:t> to determining a compound’s chemical formula</a:t>
            </a:r>
            <a:r>
              <a:rPr lang="ka-GE" sz="2400" b="0" i="0" u="none" strike="noStrike" baseline="0" dirty="0"/>
              <a:t>,</a:t>
            </a:r>
            <a:r>
              <a:rPr lang="en-US" sz="2400" b="0" i="0" u="none" strike="noStrike" baseline="0" dirty="0"/>
              <a:t> is to first measure the masses of its constituent elements.</a:t>
            </a:r>
          </a:p>
          <a:p>
            <a:pPr marL="285750" indent="-285750" algn="just">
              <a:buFont typeface="Arial" panose="020B0604020202020204" pitchFamily="34" charset="0"/>
              <a:buChar char="•"/>
            </a:pPr>
            <a:r>
              <a:rPr lang="en-US" sz="2400" b="0" i="0" u="none" strike="noStrike" baseline="0" dirty="0"/>
              <a:t>However, keep in mind</a:t>
            </a:r>
            <a:r>
              <a:rPr lang="ka-GE" sz="2400" b="0" i="0" u="none" strike="noStrike" baseline="0" dirty="0"/>
              <a:t>,</a:t>
            </a:r>
            <a:r>
              <a:rPr lang="en-US" sz="2400" b="0" i="0" u="none" strike="noStrike" baseline="0" dirty="0"/>
              <a:t> that chemical formulas represent the relative </a:t>
            </a:r>
            <a:r>
              <a:rPr lang="en-US" sz="2400" b="0" i="1" u="none" strike="noStrike" baseline="0" dirty="0"/>
              <a:t>numbers</a:t>
            </a:r>
            <a:r>
              <a:rPr lang="en-US" sz="2400" b="0" i="0" u="none" strike="noStrike" baseline="0" dirty="0"/>
              <a:t>, not masses of atoms in the substance. </a:t>
            </a:r>
            <a:endParaRPr lang="ka-GE" sz="2400" b="0" i="0" u="none" strike="noStrike" baseline="0" dirty="0"/>
          </a:p>
          <a:p>
            <a:pPr marL="285750" indent="-285750" algn="just">
              <a:buFont typeface="Arial" panose="020B0604020202020204" pitchFamily="34" charset="0"/>
              <a:buChar char="•"/>
            </a:pPr>
            <a:r>
              <a:rPr lang="en-US" sz="2400" b="0" i="0" u="none" strike="noStrike" baseline="0" dirty="0"/>
              <a:t>Therefore, any experimentally derived data involving mass</a:t>
            </a:r>
            <a:r>
              <a:rPr lang="ka-GE" sz="2400" b="0" i="0" u="none" strike="noStrike" baseline="0" dirty="0"/>
              <a:t>,</a:t>
            </a:r>
            <a:r>
              <a:rPr lang="en-US" sz="2400" b="0" i="0" u="none" strike="noStrike" baseline="0" dirty="0"/>
              <a:t> must be used to derive the corresponding numbers of atoms in the compound.</a:t>
            </a:r>
          </a:p>
          <a:p>
            <a:pPr marL="342900" indent="-342900" algn="just">
              <a:buFont typeface="Arial" panose="020B0604020202020204" pitchFamily="34" charset="0"/>
              <a:buChar char="•"/>
            </a:pPr>
            <a:r>
              <a:rPr lang="en-US" sz="2400" b="0" i="0" u="none" strike="noStrike" baseline="0" dirty="0"/>
              <a:t>This is accomplished using molar masses to convert the mass of each element to a number of moles. </a:t>
            </a:r>
          </a:p>
          <a:p>
            <a:pPr marL="342900" indent="-342900" algn="just">
              <a:buFont typeface="Arial" panose="020B0604020202020204" pitchFamily="34" charset="0"/>
              <a:buChar char="•"/>
            </a:pPr>
            <a:r>
              <a:rPr lang="en-US" sz="2400" b="0" i="0" u="none" strike="noStrike" baseline="0" dirty="0"/>
              <a:t>These molar amounts</a:t>
            </a:r>
            <a:r>
              <a:rPr lang="ka-GE" sz="2400" b="0" i="0" u="none" strike="noStrike" baseline="0" dirty="0"/>
              <a:t>,</a:t>
            </a:r>
            <a:r>
              <a:rPr lang="en-US" sz="2400" b="0" i="0" u="none" strike="noStrike" baseline="0" dirty="0"/>
              <a:t> are used to compute whole-number ratios, that can be used to derive the empirical formula of the substance.</a:t>
            </a:r>
          </a:p>
          <a:p>
            <a:pPr marL="285750" indent="-285750" algn="just">
              <a:buFont typeface="Arial" panose="020B0604020202020204" pitchFamily="34" charset="0"/>
              <a:buChar char="•"/>
            </a:pPr>
            <a:endParaRPr lang="en-US" sz="2400" dirty="0"/>
          </a:p>
        </p:txBody>
      </p:sp>
      <p:pic>
        <p:nvPicPr>
          <p:cNvPr id="4" name="Picture 3" descr="OSX-Stacked-TM-RGB-300dpi-2016.jpg">
            <a:extLst>
              <a:ext uri="{FF2B5EF4-FFF2-40B4-BE49-F238E27FC236}">
                <a16:creationId xmlns:a16="http://schemas.microsoft.com/office/drawing/2014/main" id="{B1AE6FB7-39B7-45D1-8C70-E66CE293D1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7147" y="904096"/>
            <a:ext cx="1226434" cy="833592"/>
          </a:xfrm>
          <a:prstGeom prst="rect">
            <a:avLst/>
          </a:prstGeom>
        </p:spPr>
      </p:pic>
    </p:spTree>
    <p:extLst>
      <p:ext uri="{BB962C8B-B14F-4D97-AF65-F5344CB8AC3E}">
        <p14:creationId xmlns:p14="http://schemas.microsoft.com/office/powerpoint/2010/main" val="122442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9567" y="1334217"/>
            <a:ext cx="8103433" cy="508000"/>
          </a:xfrm>
        </p:spPr>
        <p:txBody>
          <a:bodyPr>
            <a:normAutofit fontScale="90000"/>
          </a:bodyPr>
          <a:lstStyle/>
          <a:p>
            <a:pPr eaLnBrk="1" hangingPunct="1"/>
            <a:r>
              <a:rPr lang="en-US" sz="3200" b="1" dirty="0">
                <a:solidFill>
                  <a:srgbClr val="000090"/>
                </a:solidFill>
                <a:latin typeface="Arial" pitchFamily="-110" charset="0"/>
              </a:rPr>
              <a:t>Determination of empirical formulas</a:t>
            </a:r>
          </a:p>
        </p:txBody>
      </p:sp>
      <p:sp>
        <p:nvSpPr>
          <p:cNvPr id="22530" name="Rectangle 3"/>
          <p:cNvSpPr>
            <a:spLocks noGrp="1" noChangeArrowheads="1"/>
          </p:cNvSpPr>
          <p:nvPr>
            <p:ph idx="1"/>
          </p:nvPr>
        </p:nvSpPr>
        <p:spPr>
          <a:xfrm>
            <a:off x="659567" y="1986568"/>
            <a:ext cx="10822899" cy="4369262"/>
          </a:xfrm>
        </p:spPr>
        <p:txBody>
          <a:bodyPr>
            <a:normAutofit/>
          </a:bodyPr>
          <a:lstStyle/>
          <a:p>
            <a:pPr>
              <a:buClrTx/>
            </a:pPr>
            <a:endParaRPr lang="en-US" sz="2400" b="1" dirty="0">
              <a:latin typeface="Arial" pitchFamily="-110" charset="0"/>
            </a:endParaRPr>
          </a:p>
          <a:p>
            <a:pPr>
              <a:buClrTx/>
              <a:buFont typeface="Arial"/>
              <a:buChar char="•"/>
            </a:pPr>
            <a:r>
              <a:rPr lang="en-US" sz="2400" b="1" dirty="0"/>
              <a:t> A compound’s empirical formula can be determined from the masses of its constituent elements. </a:t>
            </a:r>
          </a:p>
          <a:p>
            <a:pPr marL="731520" lvl="1" indent="-457200">
              <a:buClrTx/>
              <a:buAutoNum type="arabicParenR"/>
            </a:pPr>
            <a:r>
              <a:rPr lang="en-US" sz="2400" dirty="0"/>
              <a:t>Convert element masses to moles using molar masses.</a:t>
            </a:r>
          </a:p>
          <a:p>
            <a:pPr marL="731520" lvl="1" indent="-457200">
              <a:buClrTx/>
              <a:buNone/>
            </a:pPr>
            <a:endParaRPr lang="en-US" sz="2400" dirty="0"/>
          </a:p>
          <a:p>
            <a:pPr lvl="1">
              <a:buClrTx/>
              <a:buNone/>
            </a:pPr>
            <a:r>
              <a:rPr lang="en-US" sz="2400" dirty="0"/>
              <a:t>2) Divide each number of moles by the smallest number of moles.</a:t>
            </a:r>
          </a:p>
          <a:p>
            <a:pPr lvl="1">
              <a:buClrTx/>
              <a:buNone/>
            </a:pPr>
            <a:endParaRPr lang="en-US" sz="2400" dirty="0"/>
          </a:p>
          <a:p>
            <a:pPr lvl="1">
              <a:buClrTx/>
              <a:buNone/>
            </a:pPr>
            <a:r>
              <a:rPr lang="en-US" sz="2400" dirty="0"/>
              <a:t>3) If necessary, multiply by an integer, to give the smallest whole-number ratio of subscripts. </a:t>
            </a:r>
          </a:p>
          <a:p>
            <a:pPr>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8526" y="1080801"/>
            <a:ext cx="1226434" cy="83359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74064" y="447997"/>
            <a:ext cx="8268325" cy="508000"/>
          </a:xfrm>
        </p:spPr>
        <p:txBody>
          <a:bodyPr>
            <a:normAutofit fontScale="90000"/>
          </a:bodyPr>
          <a:lstStyle/>
          <a:p>
            <a:pPr eaLnBrk="1" hangingPunct="1"/>
            <a:r>
              <a:rPr lang="en-US" sz="3200" b="1" dirty="0">
                <a:solidFill>
                  <a:srgbClr val="000090"/>
                </a:solidFill>
                <a:latin typeface="Arial" pitchFamily="-110" charset="0"/>
              </a:rPr>
              <a:t>Determination of empirical formulas</a:t>
            </a:r>
          </a:p>
        </p:txBody>
      </p:sp>
      <p:sp>
        <p:nvSpPr>
          <p:cNvPr id="22530" name="Rectangle 3"/>
          <p:cNvSpPr>
            <a:spLocks noGrp="1" noChangeArrowheads="1"/>
          </p:cNvSpPr>
          <p:nvPr>
            <p:ph idx="1"/>
          </p:nvPr>
        </p:nvSpPr>
        <p:spPr>
          <a:xfrm>
            <a:off x="474064" y="1159208"/>
            <a:ext cx="10957810" cy="5389277"/>
          </a:xfrm>
        </p:spPr>
        <p:txBody>
          <a:bodyPr>
            <a:normAutofit/>
          </a:bodyPr>
          <a:lstStyle/>
          <a:p>
            <a:pPr>
              <a:buClrTx/>
              <a:buFont typeface="Arial"/>
              <a:buChar char="•"/>
            </a:pPr>
            <a:r>
              <a:rPr lang="en-US" sz="2400" dirty="0"/>
              <a:t> </a:t>
            </a:r>
            <a:r>
              <a:rPr lang="en-US" sz="2400" b="1" i="1" dirty="0"/>
              <a:t>Example: </a:t>
            </a:r>
            <a:r>
              <a:rPr lang="en-US" sz="2400" dirty="0"/>
              <a:t>A compound is determined to contain 1.71 g C and 0.287 g H.</a:t>
            </a:r>
            <a:r>
              <a:rPr lang="en-US" sz="1800" b="0" i="0" u="none" strike="noStrike" baseline="0" dirty="0">
                <a:latin typeface="LiberationSerif"/>
              </a:rPr>
              <a:t> </a:t>
            </a:r>
            <a:r>
              <a:rPr lang="en-US" sz="2400" b="0" i="0" u="none" strike="noStrike" baseline="0" dirty="0"/>
              <a:t>The corresponding numbers of atoms (in moles) are:</a:t>
            </a:r>
            <a:endParaRPr lang="en-US" sz="2400" dirty="0"/>
          </a:p>
          <a:p>
            <a:pPr>
              <a:buClrTx/>
            </a:pPr>
            <a:r>
              <a:rPr lang="en-US" sz="2400" dirty="0"/>
              <a:t>1) </a:t>
            </a:r>
          </a:p>
          <a:p>
            <a:pPr>
              <a:buClrTx/>
            </a:pPr>
            <a:endParaRPr lang="en-US" sz="2400" dirty="0"/>
          </a:p>
          <a:p>
            <a:pPr>
              <a:buClrTx/>
            </a:pPr>
            <a:endParaRPr lang="en-US" sz="2400" dirty="0"/>
          </a:p>
          <a:p>
            <a:pPr>
              <a:buClrTx/>
            </a:pPr>
            <a:endParaRPr lang="en-US" sz="2400" dirty="0"/>
          </a:p>
          <a:p>
            <a:pPr algn="just"/>
            <a:r>
              <a:rPr lang="en-US" sz="2400" b="0" i="0" u="none" strike="noStrike" baseline="0" dirty="0"/>
              <a:t>Thus, this compound may be represented by the formula </a:t>
            </a:r>
            <a:r>
              <a:rPr lang="en-US" sz="2400" b="0" i="0" u="none" strike="noStrike" dirty="0"/>
              <a:t>C</a:t>
            </a:r>
            <a:r>
              <a:rPr lang="en-US" sz="2400" b="0" i="0" u="none" strike="noStrike" baseline="-25000" dirty="0"/>
              <a:t>0.142</a:t>
            </a:r>
            <a:r>
              <a:rPr lang="en-US" sz="2400" b="0" i="0" u="none" strike="noStrike" dirty="0"/>
              <a:t>H</a:t>
            </a:r>
            <a:r>
              <a:rPr lang="en-US" sz="2400" b="0" i="0" u="none" strike="noStrike" baseline="-25000" dirty="0"/>
              <a:t>0.248. </a:t>
            </a:r>
            <a:r>
              <a:rPr lang="en-US" sz="2400" b="0" i="0" u="none" strike="noStrike" baseline="0" dirty="0"/>
              <a:t>Per convention, formulas contain whole number subscripts, which can be achieved by dividing each subscript by the smaller subscript:</a:t>
            </a:r>
            <a:endParaRPr lang="en-US" sz="2400" dirty="0"/>
          </a:p>
          <a:p>
            <a:pPr>
              <a:buClrTx/>
            </a:pPr>
            <a:r>
              <a:rPr lang="en-US" sz="2400" dirty="0"/>
              <a:t>2) </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1" y="325616"/>
            <a:ext cx="1226434" cy="833592"/>
          </a:xfrm>
          <a:prstGeom prst="rect">
            <a:avLst/>
          </a:prstGeom>
        </p:spPr>
      </p:pic>
      <p:graphicFrame>
        <p:nvGraphicFramePr>
          <p:cNvPr id="356356" name="Object 4"/>
          <p:cNvGraphicFramePr>
            <a:graphicFrameLocks noChangeAspect="1"/>
          </p:cNvGraphicFramePr>
          <p:nvPr>
            <p:extLst>
              <p:ext uri="{D42A27DB-BD31-4B8C-83A1-F6EECF244321}">
                <p14:modId xmlns:p14="http://schemas.microsoft.com/office/powerpoint/2010/main" val="1621787813"/>
              </p:ext>
            </p:extLst>
          </p:nvPr>
        </p:nvGraphicFramePr>
        <p:xfrm>
          <a:off x="3627438" y="1992313"/>
          <a:ext cx="4287837" cy="1938337"/>
        </p:xfrm>
        <a:graphic>
          <a:graphicData uri="http://schemas.openxmlformats.org/presentationml/2006/ole">
            <mc:AlternateContent xmlns:mc="http://schemas.openxmlformats.org/markup-compatibility/2006">
              <mc:Choice xmlns:v="urn:schemas-microsoft-com:vml" Requires="v">
                <p:oleObj spid="_x0000_s10062" name="Equation" r:id="rId4" imgW="2362200" imgH="1066800" progId="Equation.3">
                  <p:embed/>
                </p:oleObj>
              </mc:Choice>
              <mc:Fallback>
                <p:oleObj name="Equation" r:id="rId4" imgW="2362200" imgH="1066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1992313"/>
                        <a:ext cx="4287837" cy="1938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extLst>
              <p:ext uri="{D42A27DB-BD31-4B8C-83A1-F6EECF244321}">
                <p14:modId xmlns:p14="http://schemas.microsoft.com/office/powerpoint/2010/main" val="3953628230"/>
              </p:ext>
            </p:extLst>
          </p:nvPr>
        </p:nvGraphicFramePr>
        <p:xfrm>
          <a:off x="3474750" y="5495798"/>
          <a:ext cx="4440056" cy="710994"/>
        </p:xfrm>
        <a:graphic>
          <a:graphicData uri="http://schemas.openxmlformats.org/presentationml/2006/ole">
            <mc:AlternateContent xmlns:mc="http://schemas.openxmlformats.org/markup-compatibility/2006">
              <mc:Choice xmlns:v="urn:schemas-microsoft-com:vml" Requires="v">
                <p:oleObj spid="_x0000_s10063" name="Equation" r:id="rId6" imgW="1905000" imgH="304800" progId="Equation.3">
                  <p:embed/>
                </p:oleObj>
              </mc:Choice>
              <mc:Fallback>
                <p:oleObj name="Equation" r:id="rId6" imgW="1905000" imgH="3048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4750" y="5495798"/>
                        <a:ext cx="4440056" cy="7109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23FE-6209-4E48-8057-49BC82FF8BE6}"/>
              </a:ext>
            </a:extLst>
          </p:cNvPr>
          <p:cNvSpPr>
            <a:spLocks noGrp="1"/>
          </p:cNvSpPr>
          <p:nvPr>
            <p:ph type="title"/>
          </p:nvPr>
        </p:nvSpPr>
        <p:spPr>
          <a:xfrm>
            <a:off x="609600" y="1386589"/>
            <a:ext cx="7721600" cy="639898"/>
          </a:xfrm>
        </p:spPr>
        <p:txBody>
          <a:bodyPr/>
          <a:lstStyle/>
          <a:p>
            <a:r>
              <a:rPr lang="en-US" sz="2400" b="1" dirty="0">
                <a:solidFill>
                  <a:srgbClr val="000090"/>
                </a:solidFill>
                <a:latin typeface="Arial" pitchFamily="-110" charset="0"/>
              </a:rPr>
              <a:t>Determination of empirical formulas</a:t>
            </a:r>
            <a:endParaRPr lang="en-US" dirty="0"/>
          </a:p>
        </p:txBody>
      </p:sp>
      <p:sp>
        <p:nvSpPr>
          <p:cNvPr id="3" name="Content Placeholder 2">
            <a:extLst>
              <a:ext uri="{FF2B5EF4-FFF2-40B4-BE49-F238E27FC236}">
                <a16:creationId xmlns:a16="http://schemas.microsoft.com/office/drawing/2014/main" id="{BE9DECFE-5D66-4C9C-915E-4DFB94305F2F}"/>
              </a:ext>
            </a:extLst>
          </p:cNvPr>
          <p:cNvSpPr>
            <a:spLocks noGrp="1"/>
          </p:cNvSpPr>
          <p:nvPr>
            <p:ph idx="1"/>
          </p:nvPr>
        </p:nvSpPr>
        <p:spPr>
          <a:xfrm>
            <a:off x="609600" y="2532091"/>
            <a:ext cx="10160000" cy="2939320"/>
          </a:xfrm>
        </p:spPr>
        <p:txBody>
          <a:bodyPr>
            <a:normAutofit/>
          </a:bodyPr>
          <a:lstStyle/>
          <a:p>
            <a:pPr algn="just"/>
            <a:r>
              <a:rPr lang="en-US" sz="3600" b="0" i="0" u="none" strike="noStrike" baseline="0" dirty="0"/>
              <a:t>The empirical formula for this compound is thus CH</a:t>
            </a:r>
            <a:r>
              <a:rPr lang="en-US" sz="3600" b="0" i="0" u="none" strike="noStrike" baseline="-25000" dirty="0"/>
              <a:t>2</a:t>
            </a:r>
            <a:r>
              <a:rPr lang="en-US" sz="3600" b="0" i="0" u="none" strike="noStrike" baseline="0" dirty="0"/>
              <a:t>. This may or not be the compound’s </a:t>
            </a:r>
            <a:r>
              <a:rPr lang="en-US" sz="3600" b="0" i="1" u="none" strike="noStrike" baseline="0" dirty="0"/>
              <a:t>molecular formula </a:t>
            </a:r>
            <a:r>
              <a:rPr lang="en-US" sz="3600" b="0" i="0" u="none" strike="noStrike" baseline="0" dirty="0"/>
              <a:t>as well; however, additional information is needed to make that determination</a:t>
            </a:r>
            <a:r>
              <a:rPr lang="ka-GE" sz="3600" b="0" i="0" u="none" strike="noStrike" baseline="0" dirty="0"/>
              <a:t>.</a:t>
            </a:r>
            <a:endParaRPr lang="en-US" sz="3600" dirty="0"/>
          </a:p>
        </p:txBody>
      </p:sp>
      <p:pic>
        <p:nvPicPr>
          <p:cNvPr id="4" name="Picture 3" descr="OSX-Stacked-TM-RGB-300dpi-2016.jpg">
            <a:extLst>
              <a:ext uri="{FF2B5EF4-FFF2-40B4-BE49-F238E27FC236}">
                <a16:creationId xmlns:a16="http://schemas.microsoft.com/office/drawing/2014/main" id="{9FABB871-D12B-429D-B76B-B5C586D245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1164173"/>
            <a:ext cx="1226434" cy="833592"/>
          </a:xfrm>
          <a:prstGeom prst="rect">
            <a:avLst/>
          </a:prstGeom>
        </p:spPr>
      </p:pic>
    </p:spTree>
    <p:extLst>
      <p:ext uri="{BB962C8B-B14F-4D97-AF65-F5344CB8AC3E}">
        <p14:creationId xmlns:p14="http://schemas.microsoft.com/office/powerpoint/2010/main" val="2160135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9666" y="848656"/>
            <a:ext cx="8253334" cy="508000"/>
          </a:xfrm>
        </p:spPr>
        <p:txBody>
          <a:bodyPr>
            <a:normAutofit fontScale="90000"/>
          </a:bodyPr>
          <a:lstStyle/>
          <a:p>
            <a:pPr eaLnBrk="1" hangingPunct="1"/>
            <a:r>
              <a:rPr lang="en-US" sz="3200" b="1" dirty="0">
                <a:solidFill>
                  <a:srgbClr val="000090"/>
                </a:solidFill>
                <a:latin typeface="Arial" pitchFamily="-110" charset="0"/>
              </a:rPr>
              <a:t>Determination of empirical formulas</a:t>
            </a:r>
          </a:p>
        </p:txBody>
      </p:sp>
      <p:sp>
        <p:nvSpPr>
          <p:cNvPr id="22530" name="Rectangle 3"/>
          <p:cNvSpPr>
            <a:spLocks noGrp="1" noChangeArrowheads="1"/>
          </p:cNvSpPr>
          <p:nvPr>
            <p:ph idx="1"/>
          </p:nvPr>
        </p:nvSpPr>
        <p:spPr>
          <a:xfrm>
            <a:off x="824459" y="1035432"/>
            <a:ext cx="10987790" cy="5524119"/>
          </a:xfrm>
        </p:spPr>
        <p:txBody>
          <a:bodyPr>
            <a:normAutofit/>
          </a:bodyPr>
          <a:lstStyle/>
          <a:p>
            <a:pPr>
              <a:buClrTx/>
            </a:pPr>
            <a:endParaRPr lang="en-US" sz="2400" b="1" dirty="0">
              <a:latin typeface="Arial" pitchFamily="-110" charset="0"/>
            </a:endParaRPr>
          </a:p>
          <a:p>
            <a:pPr>
              <a:buClrTx/>
              <a:buFont typeface="Arial"/>
              <a:buChar char="•"/>
            </a:pPr>
            <a:r>
              <a:rPr lang="en-US" sz="2400" dirty="0"/>
              <a:t> </a:t>
            </a:r>
            <a:r>
              <a:rPr lang="en-US" sz="2400" b="1" i="1" dirty="0"/>
              <a:t>Example: </a:t>
            </a:r>
            <a:r>
              <a:rPr lang="en-US" sz="2400" dirty="0"/>
              <a:t>A compound is determined to contain 5.31 </a:t>
            </a:r>
            <a:r>
              <a:rPr lang="en-US" sz="2400" dirty="0" err="1"/>
              <a:t>g</a:t>
            </a:r>
            <a:r>
              <a:rPr lang="en-US" sz="2400" dirty="0"/>
              <a:t> </a:t>
            </a:r>
            <a:r>
              <a:rPr lang="en-US" sz="2400" dirty="0" err="1"/>
              <a:t>Cl</a:t>
            </a:r>
            <a:r>
              <a:rPr lang="en-US" sz="2400" dirty="0"/>
              <a:t> and 8.40 </a:t>
            </a:r>
            <a:r>
              <a:rPr lang="en-US" sz="2400" dirty="0" err="1"/>
              <a:t>g</a:t>
            </a:r>
            <a:r>
              <a:rPr lang="en-US" sz="2400" dirty="0"/>
              <a:t> O.</a:t>
            </a:r>
          </a:p>
          <a:p>
            <a:pPr>
              <a:buClrTx/>
              <a:buFont typeface="Arial"/>
              <a:buChar char="•"/>
            </a:pPr>
            <a:r>
              <a:rPr lang="en-US" sz="2400" dirty="0"/>
              <a:t> After steps 1 and 2 the tentative formula is obtained. </a:t>
            </a:r>
          </a:p>
          <a:p>
            <a:pPr>
              <a:buClrTx/>
            </a:pPr>
            <a:endParaRPr lang="en-US" sz="2400" dirty="0"/>
          </a:p>
          <a:p>
            <a:pPr>
              <a:buClrTx/>
            </a:pPr>
            <a:endParaRPr lang="en-US" sz="2400" dirty="0"/>
          </a:p>
          <a:p>
            <a:pPr algn="just"/>
            <a:r>
              <a:rPr lang="en-US" sz="2400" dirty="0"/>
              <a:t>In this case, dividing by the smallest subscript still leaves us with a decimal subscript in the empirical formula. </a:t>
            </a:r>
            <a:endParaRPr lang="ka-GE" sz="2400" dirty="0"/>
          </a:p>
          <a:p>
            <a:pPr algn="l"/>
            <a:r>
              <a:rPr lang="en-US" sz="2400" dirty="0"/>
              <a:t>3) To convert into whole numbers, multiply each of the subscripts by two, giving the empirical formula.</a:t>
            </a:r>
          </a:p>
          <a:p>
            <a:pPr>
              <a:buClrTx/>
              <a:buFont typeface="Arial"/>
              <a:buChar char="•"/>
            </a:pPr>
            <a:r>
              <a:rPr lang="en-US" sz="2400" dirty="0"/>
              <a:t> </a:t>
            </a:r>
            <a:r>
              <a:rPr lang="en-US" sz="2400" b="1" i="0" dirty="0" err="1">
                <a:solidFill>
                  <a:srgbClr val="202122"/>
                </a:solidFill>
                <a:effectLst/>
                <a:latin typeface="Arial" panose="020B0604020202020204" pitchFamily="34" charset="0"/>
              </a:rPr>
              <a:t>Dichlorine</a:t>
            </a:r>
            <a:r>
              <a:rPr lang="en-US" sz="2400" b="1" i="0" dirty="0">
                <a:solidFill>
                  <a:srgbClr val="202122"/>
                </a:solidFill>
                <a:effectLst/>
                <a:latin typeface="Arial" panose="020B0604020202020204" pitchFamily="34" charset="0"/>
              </a:rPr>
              <a:t> heptoxide</a:t>
            </a:r>
            <a:endParaRPr lang="en-US" sz="2400" b="1"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623271125"/>
              </p:ext>
            </p:extLst>
          </p:nvPr>
        </p:nvGraphicFramePr>
        <p:xfrm>
          <a:off x="3171446" y="2795397"/>
          <a:ext cx="4293655" cy="640048"/>
        </p:xfrm>
        <a:graphic>
          <a:graphicData uri="http://schemas.openxmlformats.org/presentationml/2006/ole">
            <mc:AlternateContent xmlns:mc="http://schemas.openxmlformats.org/markup-compatibility/2006">
              <mc:Choice xmlns:v="urn:schemas-microsoft-com:vml" Requires="v">
                <p:oleObj spid="_x0000_s11086" name="Equation" r:id="rId4" imgW="2044700" imgH="304800" progId="Equation.3">
                  <p:embed/>
                </p:oleObj>
              </mc:Choice>
              <mc:Fallback>
                <p:oleObj name="Equation" r:id="rId4" imgW="2044700" imgH="304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446" y="2795397"/>
                        <a:ext cx="4293655" cy="6400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5331" name="Object 3"/>
          <p:cNvGraphicFramePr>
            <a:graphicFrameLocks noChangeAspect="1"/>
          </p:cNvGraphicFramePr>
          <p:nvPr>
            <p:extLst>
              <p:ext uri="{D42A27DB-BD31-4B8C-83A1-F6EECF244321}">
                <p14:modId xmlns:p14="http://schemas.microsoft.com/office/powerpoint/2010/main" val="867717517"/>
              </p:ext>
            </p:extLst>
          </p:nvPr>
        </p:nvGraphicFramePr>
        <p:xfrm>
          <a:off x="4721277" y="5378414"/>
          <a:ext cx="918225" cy="444154"/>
        </p:xfrm>
        <a:graphic>
          <a:graphicData uri="http://schemas.openxmlformats.org/presentationml/2006/ole">
            <mc:AlternateContent xmlns:mc="http://schemas.openxmlformats.org/markup-compatibility/2006">
              <mc:Choice xmlns:v="urn:schemas-microsoft-com:vml" Requires="v">
                <p:oleObj spid="_x0000_s11087" name="Equation" r:id="rId6" imgW="368300" imgH="177800" progId="Equation.3">
                  <p:embed/>
                </p:oleObj>
              </mc:Choice>
              <mc:Fallback>
                <p:oleObj name="Equation" r:id="rId6" imgW="368300" imgH="177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277" y="5378414"/>
                        <a:ext cx="918225" cy="44415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AF4A-3265-4E29-9B13-486C7C76E440}"/>
              </a:ext>
            </a:extLst>
          </p:cNvPr>
          <p:cNvSpPr>
            <a:spLocks noGrp="1"/>
          </p:cNvSpPr>
          <p:nvPr>
            <p:ph type="title"/>
          </p:nvPr>
        </p:nvSpPr>
        <p:spPr>
          <a:xfrm>
            <a:off x="776990" y="1115435"/>
            <a:ext cx="5109148" cy="908833"/>
          </a:xfrm>
        </p:spPr>
        <p:txBody>
          <a:bodyPr/>
          <a:lstStyle/>
          <a:p>
            <a:r>
              <a:rPr lang="en-US" b="1" dirty="0">
                <a:solidFill>
                  <a:srgbClr val="000090"/>
                </a:solidFill>
                <a:latin typeface="Arial" pitchFamily="-110" charset="0"/>
              </a:rPr>
              <a:t>Determination of empirical formulas</a:t>
            </a:r>
            <a:endParaRPr lang="en-US" dirty="0"/>
          </a:p>
        </p:txBody>
      </p:sp>
      <p:sp>
        <p:nvSpPr>
          <p:cNvPr id="3" name="Content Placeholder 2">
            <a:extLst>
              <a:ext uri="{FF2B5EF4-FFF2-40B4-BE49-F238E27FC236}">
                <a16:creationId xmlns:a16="http://schemas.microsoft.com/office/drawing/2014/main" id="{9151E2B5-F9CA-4A7C-BC05-CE2AB1BF3ABB}"/>
              </a:ext>
            </a:extLst>
          </p:cNvPr>
          <p:cNvSpPr>
            <a:spLocks noGrp="1"/>
          </p:cNvSpPr>
          <p:nvPr>
            <p:ph idx="1"/>
          </p:nvPr>
        </p:nvSpPr>
        <p:spPr>
          <a:xfrm>
            <a:off x="806138" y="2547080"/>
            <a:ext cx="10160000" cy="3355549"/>
          </a:xfrm>
        </p:spPr>
        <p:txBody>
          <a:bodyPr/>
          <a:lstStyle/>
          <a:p>
            <a:pPr algn="just"/>
            <a:r>
              <a:rPr lang="en-US" sz="2400" dirty="0">
                <a:solidFill>
                  <a:srgbClr val="000000"/>
                </a:solidFill>
              </a:rPr>
              <a:t>In summary, empirical formulas are derived from experimentally measured element masses by:</a:t>
            </a:r>
          </a:p>
          <a:p>
            <a:pPr algn="just"/>
            <a:r>
              <a:rPr lang="en-US" sz="2400" dirty="0">
                <a:solidFill>
                  <a:srgbClr val="000000"/>
                </a:solidFill>
              </a:rPr>
              <a:t>1. Deriving the number of moles of each element from its mass;</a:t>
            </a:r>
          </a:p>
          <a:p>
            <a:pPr algn="just"/>
            <a:r>
              <a:rPr lang="en-US" sz="2400" dirty="0">
                <a:solidFill>
                  <a:srgbClr val="000000"/>
                </a:solidFill>
              </a:rPr>
              <a:t>2. Dividing each element’s molar amount</a:t>
            </a:r>
            <a:r>
              <a:rPr lang="ka-GE" sz="2400" dirty="0">
                <a:solidFill>
                  <a:srgbClr val="000000"/>
                </a:solidFill>
              </a:rPr>
              <a:t>,</a:t>
            </a:r>
            <a:r>
              <a:rPr lang="en-US" sz="2400" dirty="0">
                <a:solidFill>
                  <a:srgbClr val="000000"/>
                </a:solidFill>
              </a:rPr>
              <a:t> by the smallest molar amount</a:t>
            </a:r>
            <a:r>
              <a:rPr lang="ka-GE" sz="2400" dirty="0">
                <a:solidFill>
                  <a:srgbClr val="000000"/>
                </a:solidFill>
              </a:rPr>
              <a:t>,</a:t>
            </a:r>
            <a:r>
              <a:rPr lang="en-US" sz="2400" dirty="0">
                <a:solidFill>
                  <a:srgbClr val="000000"/>
                </a:solidFill>
              </a:rPr>
              <a:t> to yield subscripts for a tentative empirical formula;</a:t>
            </a:r>
          </a:p>
          <a:p>
            <a:pPr algn="just"/>
            <a:r>
              <a:rPr lang="en-US" sz="2400" dirty="0"/>
              <a:t>3. Multiplying all coefficients by an integer, if necessary, to ensure that the smallest whole-number ratio of subscripts is obtained.</a:t>
            </a:r>
            <a:endParaRPr lang="en-US" sz="2400" dirty="0">
              <a:solidFill>
                <a:srgbClr val="000000"/>
              </a:solidFill>
            </a:endParaRPr>
          </a:p>
          <a:p>
            <a:pPr algn="l"/>
            <a:endParaRPr lang="en-US" dirty="0"/>
          </a:p>
        </p:txBody>
      </p:sp>
      <p:pic>
        <p:nvPicPr>
          <p:cNvPr id="4" name="Picture 3" descr="OSX-Stacked-TM-RGB-300dpi-2016.jpg">
            <a:extLst>
              <a:ext uri="{FF2B5EF4-FFF2-40B4-BE49-F238E27FC236}">
                <a16:creationId xmlns:a16="http://schemas.microsoft.com/office/drawing/2014/main" id="{BA2EDD33-9C5B-42DA-9242-6CE6C66360A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72314" y="1115435"/>
            <a:ext cx="1226434" cy="833592"/>
          </a:xfrm>
          <a:prstGeom prst="rect">
            <a:avLst/>
          </a:prstGeom>
        </p:spPr>
      </p:pic>
    </p:spTree>
    <p:extLst>
      <p:ext uri="{BB962C8B-B14F-4D97-AF65-F5344CB8AC3E}">
        <p14:creationId xmlns:p14="http://schemas.microsoft.com/office/powerpoint/2010/main" val="3180520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02015"/>
            <a:ext cx="2208551" cy="659535"/>
          </a:xfrm>
        </p:spPr>
        <p:txBody>
          <a:bodyPr/>
          <a:lstStyle/>
          <a:p>
            <a:r>
              <a:rPr lang="en-US" dirty="0"/>
              <a:t>Figure 3.11</a:t>
            </a:r>
          </a:p>
        </p:txBody>
      </p:sp>
      <p:pic>
        <p:nvPicPr>
          <p:cNvPr id="2" name="Picture Placeholder 1" descr="CNX_Chem_03_03_empfor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4369" b="-44369"/>
          <a:stretch>
            <a:fillRect/>
          </a:stretch>
        </p:blipFill>
        <p:spPr>
          <a:xfrm>
            <a:off x="886518" y="596583"/>
            <a:ext cx="11022667" cy="4784886"/>
          </a:xfrm>
        </p:spPr>
      </p:pic>
      <p:sp>
        <p:nvSpPr>
          <p:cNvPr id="7" name="Text Placeholder 6"/>
          <p:cNvSpPr>
            <a:spLocks noGrp="1"/>
          </p:cNvSpPr>
          <p:nvPr>
            <p:ph type="body" sz="quarter" idx="14"/>
          </p:nvPr>
        </p:nvSpPr>
        <p:spPr>
          <a:xfrm>
            <a:off x="609600" y="5773718"/>
            <a:ext cx="11234947" cy="782807"/>
          </a:xfrm>
        </p:spPr>
        <p:txBody>
          <a:bodyPr>
            <a:noAutofit/>
          </a:bodyPr>
          <a:lstStyle/>
          <a:p>
            <a:r>
              <a:rPr lang="en-US" sz="2400" dirty="0"/>
              <a:t>The empirical formula of a compound can be derived from the masses of all elements in the sample.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18113" y="355753"/>
            <a:ext cx="1226434" cy="833592"/>
          </a:xfrm>
          <a:prstGeom prst="rect">
            <a:avLst/>
          </a:prstGeom>
        </p:spPr>
      </p:pic>
      <p:sp>
        <p:nvSpPr>
          <p:cNvPr id="8" name="TextBox 7">
            <a:extLst>
              <a:ext uri="{FF2B5EF4-FFF2-40B4-BE49-F238E27FC236}">
                <a16:creationId xmlns:a16="http://schemas.microsoft.com/office/drawing/2014/main" id="{9CFFEECE-99A3-42AC-A30E-C7D8E96AE28A}"/>
              </a:ext>
            </a:extLst>
          </p:cNvPr>
          <p:cNvSpPr txBox="1"/>
          <p:nvPr/>
        </p:nvSpPr>
        <p:spPr>
          <a:xfrm>
            <a:off x="729522" y="4837658"/>
            <a:ext cx="10008513" cy="830997"/>
          </a:xfrm>
          <a:prstGeom prst="rect">
            <a:avLst/>
          </a:prstGeom>
          <a:noFill/>
        </p:spPr>
        <p:txBody>
          <a:bodyPr wrap="square">
            <a:spAutoFit/>
          </a:bodyPr>
          <a:lstStyle/>
          <a:p>
            <a:r>
              <a:rPr lang="en-US" sz="2400" dirty="0"/>
              <a:t>outlines this procedure in flow chart fashion for a substance containing elements A and X.</a:t>
            </a:r>
          </a:p>
        </p:txBody>
      </p:sp>
    </p:spTree>
    <p:extLst>
      <p:ext uri="{BB962C8B-B14F-4D97-AF65-F5344CB8AC3E}">
        <p14:creationId xmlns:p14="http://schemas.microsoft.com/office/powerpoint/2010/main" val="1171516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14401" y="824333"/>
            <a:ext cx="8343275" cy="508000"/>
          </a:xfrm>
        </p:spPr>
        <p:txBody>
          <a:bodyPr>
            <a:normAutofit fontScale="90000"/>
          </a:bodyPr>
          <a:lstStyle/>
          <a:p>
            <a:pPr eaLnBrk="1" hangingPunct="1"/>
            <a:r>
              <a:rPr lang="en-US" sz="3200" b="1" dirty="0">
                <a:solidFill>
                  <a:srgbClr val="000090"/>
                </a:solidFill>
                <a:latin typeface="Arial" pitchFamily="-110" charset="0"/>
              </a:rPr>
              <a:t>Determination of empirical formulas</a:t>
            </a:r>
          </a:p>
        </p:txBody>
      </p:sp>
      <p:sp>
        <p:nvSpPr>
          <p:cNvPr id="22530" name="Rectangle 3"/>
          <p:cNvSpPr>
            <a:spLocks noGrp="1" noChangeArrowheads="1"/>
          </p:cNvSpPr>
          <p:nvPr>
            <p:ph idx="1"/>
          </p:nvPr>
        </p:nvSpPr>
        <p:spPr>
          <a:xfrm>
            <a:off x="704538" y="1524897"/>
            <a:ext cx="11137691" cy="4976724"/>
          </a:xfrm>
        </p:spPr>
        <p:txBody>
          <a:bodyPr>
            <a:normAutofit/>
          </a:bodyPr>
          <a:lstStyle/>
          <a:p>
            <a:pPr>
              <a:buClrTx/>
              <a:buFont typeface="Arial"/>
              <a:buChar char="•"/>
            </a:pPr>
            <a:r>
              <a:rPr lang="en-US" sz="2400" b="1" dirty="0"/>
              <a:t> A compound’s empirical formula can be determined from its percent composition. </a:t>
            </a:r>
          </a:p>
          <a:p>
            <a:pPr marL="731520" lvl="1" indent="-457200">
              <a:buClrTx/>
              <a:buAutoNum type="arabicParenR"/>
            </a:pPr>
            <a:r>
              <a:rPr lang="en-US" sz="2400" dirty="0"/>
              <a:t>Convert percent composition to masses of elements by assuming a 100 </a:t>
            </a:r>
            <a:r>
              <a:rPr lang="en-US" sz="2400" dirty="0" err="1"/>
              <a:t>g</a:t>
            </a:r>
            <a:r>
              <a:rPr lang="en-US" sz="2400" dirty="0"/>
              <a:t> sample of compound.</a:t>
            </a:r>
          </a:p>
          <a:p>
            <a:pPr marL="731520" lvl="1" indent="-457200">
              <a:buClrTx/>
              <a:buNone/>
            </a:pPr>
            <a:endParaRPr lang="en-US" sz="2400" dirty="0"/>
          </a:p>
          <a:p>
            <a:pPr marL="731520" lvl="1" indent="-457200">
              <a:buClrTx/>
              <a:buNone/>
            </a:pPr>
            <a:r>
              <a:rPr lang="en-US" sz="2400" dirty="0"/>
              <a:t>2) Convert element masses to moles using molar masses.</a:t>
            </a:r>
          </a:p>
          <a:p>
            <a:pPr marL="731520" lvl="1" indent="-457200">
              <a:buClrTx/>
              <a:buNone/>
            </a:pPr>
            <a:endParaRPr lang="en-US" sz="2400" dirty="0"/>
          </a:p>
          <a:p>
            <a:pPr lvl="1">
              <a:buClrTx/>
              <a:buNone/>
            </a:pPr>
            <a:r>
              <a:rPr lang="en-US" sz="2400" dirty="0"/>
              <a:t>3) Divide each number of moles by the smallest number of moles.</a:t>
            </a:r>
          </a:p>
          <a:p>
            <a:pPr lvl="1">
              <a:buClrTx/>
              <a:buNone/>
            </a:pPr>
            <a:endParaRPr lang="en-US" sz="2400" dirty="0"/>
          </a:p>
          <a:p>
            <a:pPr lvl="1">
              <a:buClrTx/>
              <a:buNone/>
            </a:pPr>
            <a:r>
              <a:rPr lang="en-US" sz="2400" dirty="0"/>
              <a:t>4) If necessary, multiply by an integer, to give the smallest whole-number ratio of subscripts. </a:t>
            </a:r>
          </a:p>
          <a:p>
            <a:pPr>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1028" y="685860"/>
            <a:ext cx="1226434" cy="83359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C423-6895-4D66-85CC-237A0ED9FE00}"/>
              </a:ext>
            </a:extLst>
          </p:cNvPr>
          <p:cNvSpPr>
            <a:spLocks noGrp="1"/>
          </p:cNvSpPr>
          <p:nvPr>
            <p:ph type="title"/>
          </p:nvPr>
        </p:nvSpPr>
        <p:spPr>
          <a:xfrm>
            <a:off x="289808" y="981058"/>
            <a:ext cx="9693641" cy="508416"/>
          </a:xfrm>
        </p:spPr>
        <p:txBody>
          <a:bodyPr>
            <a:normAutofit fontScale="90000"/>
          </a:bodyPr>
          <a:lstStyle/>
          <a:p>
            <a:br>
              <a:rPr lang="en-US" sz="2400" b="1" i="0" u="none" strike="noStrike" baseline="0" dirty="0">
                <a:solidFill>
                  <a:srgbClr val="354DA2"/>
                </a:solidFill>
                <a:latin typeface="LiberationSans-Bold"/>
              </a:rPr>
            </a:br>
            <a:br>
              <a:rPr lang="en-US" sz="2400" b="1" i="0" u="none" strike="noStrike" baseline="0" dirty="0">
                <a:solidFill>
                  <a:srgbClr val="354DA2"/>
                </a:solidFill>
                <a:latin typeface="LiberationSans-Bold"/>
              </a:rPr>
            </a:br>
            <a:br>
              <a:rPr lang="en-US" sz="2400" b="1" i="0" u="none" strike="noStrike" baseline="0" dirty="0">
                <a:solidFill>
                  <a:srgbClr val="354DA2"/>
                </a:solidFill>
                <a:latin typeface="LiberationSans-Bold"/>
              </a:rPr>
            </a:br>
            <a:br>
              <a:rPr lang="en-US" sz="2400" b="1" i="0" u="none" strike="noStrike" baseline="0" dirty="0">
                <a:solidFill>
                  <a:srgbClr val="354DA2"/>
                </a:solidFill>
                <a:latin typeface="LiberationSans-Bold"/>
              </a:rPr>
            </a:br>
            <a:br>
              <a:rPr lang="en-US" dirty="0"/>
            </a:br>
            <a:br>
              <a:rPr lang="en-US" dirty="0"/>
            </a:br>
            <a:r>
              <a:rPr lang="en-US" sz="2700" b="1" i="0" u="none" strike="noStrike" baseline="0" dirty="0">
                <a:solidFill>
                  <a:srgbClr val="354DA2"/>
                </a:solidFill>
                <a:latin typeface="+mn-lt"/>
              </a:rPr>
              <a:t>Deriving Empirical Formulas from Percent Composition</a:t>
            </a:r>
            <a:endParaRPr lang="en-US" sz="2700" dirty="0">
              <a:latin typeface="+mn-lt"/>
            </a:endParaRPr>
          </a:p>
        </p:txBody>
      </p:sp>
      <p:sp>
        <p:nvSpPr>
          <p:cNvPr id="3" name="Content Placeholder 2">
            <a:extLst>
              <a:ext uri="{FF2B5EF4-FFF2-40B4-BE49-F238E27FC236}">
                <a16:creationId xmlns:a16="http://schemas.microsoft.com/office/drawing/2014/main" id="{438F5139-1AA4-4E64-AD6D-D52471E52005}"/>
              </a:ext>
            </a:extLst>
          </p:cNvPr>
          <p:cNvSpPr>
            <a:spLocks noGrp="1"/>
          </p:cNvSpPr>
          <p:nvPr>
            <p:ph idx="1"/>
          </p:nvPr>
        </p:nvSpPr>
        <p:spPr>
          <a:xfrm>
            <a:off x="424720" y="2232285"/>
            <a:ext cx="10752944" cy="3779568"/>
          </a:xfrm>
        </p:spPr>
        <p:txBody>
          <a:bodyPr>
            <a:normAutofit fontScale="85000" lnSpcReduction="20000"/>
          </a:bodyPr>
          <a:lstStyle/>
          <a:p>
            <a:pPr marL="457200" indent="-457200" algn="just">
              <a:buFont typeface="Arial" panose="020B0604020202020204" pitchFamily="34" charset="0"/>
              <a:buChar char="•"/>
            </a:pPr>
            <a:r>
              <a:rPr lang="en-US" sz="3200" b="0" i="0" u="none" strike="noStrike" baseline="0" dirty="0">
                <a:solidFill>
                  <a:srgbClr val="000000"/>
                </a:solidFill>
              </a:rPr>
              <a:t>Finally, with regard to deriving empirical formulas, we consider instances in which a compound’s percent composition is available rather</a:t>
            </a:r>
            <a:r>
              <a:rPr lang="ka-GE" sz="3200" b="0" i="0" u="none" strike="noStrike" baseline="0" dirty="0">
                <a:solidFill>
                  <a:srgbClr val="000000"/>
                </a:solidFill>
              </a:rPr>
              <a:t>,</a:t>
            </a:r>
            <a:r>
              <a:rPr lang="en-US" sz="3200" b="0" i="0" u="none" strike="noStrike" baseline="0" dirty="0">
                <a:solidFill>
                  <a:srgbClr val="000000"/>
                </a:solidFill>
              </a:rPr>
              <a:t> than the absolute masses of the compound’s constituent elements. </a:t>
            </a:r>
          </a:p>
          <a:p>
            <a:pPr marL="457200" indent="-457200" algn="just">
              <a:buFont typeface="Arial" panose="020B0604020202020204" pitchFamily="34" charset="0"/>
              <a:buChar char="•"/>
            </a:pPr>
            <a:r>
              <a:rPr lang="en-US" sz="3200" b="0" i="0" u="none" strike="noStrike" baseline="0" dirty="0">
                <a:solidFill>
                  <a:srgbClr val="000000"/>
                </a:solidFill>
              </a:rPr>
              <a:t>In such cases, the percent composition can be used to calculate the masses of elements present in any convenient mass of compound; </a:t>
            </a:r>
          </a:p>
          <a:p>
            <a:pPr marL="457200" indent="-457200" algn="just">
              <a:buFont typeface="Arial" panose="020B0604020202020204" pitchFamily="34" charset="0"/>
              <a:buChar char="•"/>
            </a:pPr>
            <a:r>
              <a:rPr lang="en-US" sz="3200" b="0" i="0" u="none" strike="noStrike" baseline="0" dirty="0">
                <a:solidFill>
                  <a:srgbClr val="000000"/>
                </a:solidFill>
              </a:rPr>
              <a:t>These masses can then be used to derive the empirical formula in the usual fashion.</a:t>
            </a:r>
          </a:p>
          <a:p>
            <a:pPr algn="l"/>
            <a:r>
              <a:rPr lang="en-US" sz="1800" b="1" i="0" u="none" strike="noStrike" baseline="0" dirty="0">
                <a:solidFill>
                  <a:srgbClr val="FFFFFF"/>
                </a:solidFill>
                <a:latin typeface="LiberationSans-Bold"/>
              </a:rPr>
              <a:t>Example</a:t>
            </a:r>
            <a:endParaRPr lang="en-US" dirty="0"/>
          </a:p>
        </p:txBody>
      </p:sp>
      <p:pic>
        <p:nvPicPr>
          <p:cNvPr id="4" name="Picture 3" descr="OSX-Stacked-TM-RGB-300dpi-2016.jpg">
            <a:extLst>
              <a:ext uri="{FF2B5EF4-FFF2-40B4-BE49-F238E27FC236}">
                <a16:creationId xmlns:a16="http://schemas.microsoft.com/office/drawing/2014/main" id="{5EC9CD3A-C141-456A-AF09-8E86D75C78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5861" y="981058"/>
            <a:ext cx="1226434" cy="833592"/>
          </a:xfrm>
          <a:prstGeom prst="rect">
            <a:avLst/>
          </a:prstGeom>
        </p:spPr>
      </p:pic>
    </p:spTree>
    <p:extLst>
      <p:ext uri="{BB962C8B-B14F-4D97-AF65-F5344CB8AC3E}">
        <p14:creationId xmlns:p14="http://schemas.microsoft.com/office/powerpoint/2010/main" val="193110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2923-3435-4F54-9152-1ED81AD7AF21}"/>
              </a:ext>
            </a:extLst>
          </p:cNvPr>
          <p:cNvSpPr>
            <a:spLocks noGrp="1"/>
          </p:cNvSpPr>
          <p:nvPr>
            <p:ph type="title"/>
          </p:nvPr>
        </p:nvSpPr>
        <p:spPr>
          <a:xfrm>
            <a:off x="609600" y="944380"/>
            <a:ext cx="2763187" cy="579938"/>
          </a:xfrm>
        </p:spPr>
        <p:txBody>
          <a:bodyPr/>
          <a:lstStyle/>
          <a:p>
            <a:r>
              <a:rPr lang="en-US" sz="2400" b="1" i="0" u="none" strike="noStrike" baseline="0" dirty="0">
                <a:solidFill>
                  <a:srgbClr val="354DA2"/>
                </a:solidFill>
                <a:latin typeface="+mn-lt"/>
              </a:rPr>
              <a:t>Introduction</a:t>
            </a:r>
            <a:endParaRPr lang="en-US" dirty="0"/>
          </a:p>
        </p:txBody>
      </p:sp>
      <p:sp>
        <p:nvSpPr>
          <p:cNvPr id="3" name="Content Placeholder 2">
            <a:extLst>
              <a:ext uri="{FF2B5EF4-FFF2-40B4-BE49-F238E27FC236}">
                <a16:creationId xmlns:a16="http://schemas.microsoft.com/office/drawing/2014/main" id="{FC098A8F-375E-40B4-A2E1-C8E50B94E5F5}"/>
              </a:ext>
            </a:extLst>
          </p:cNvPr>
          <p:cNvSpPr>
            <a:spLocks noGrp="1"/>
          </p:cNvSpPr>
          <p:nvPr>
            <p:ph idx="1"/>
          </p:nvPr>
        </p:nvSpPr>
        <p:spPr>
          <a:xfrm>
            <a:off x="609600" y="2217297"/>
            <a:ext cx="10160000" cy="3074232"/>
          </a:xfrm>
        </p:spPr>
        <p:txBody>
          <a:bodyPr>
            <a:normAutofit lnSpcReduction="10000"/>
          </a:bodyPr>
          <a:lstStyle/>
          <a:p>
            <a:pPr algn="just"/>
            <a:r>
              <a:rPr lang="en-US" sz="3200" b="0" i="0" u="none" strike="noStrike" baseline="0" dirty="0"/>
              <a:t>To</a:t>
            </a:r>
            <a:r>
              <a:rPr lang="ka-GE" sz="3200" b="0" i="0" u="none" strike="noStrike" baseline="0" dirty="0"/>
              <a:t> </a:t>
            </a:r>
            <a:r>
              <a:rPr lang="en-US" sz="3200" b="0" i="0" u="none" strike="noStrike" baseline="0" dirty="0"/>
              <a:t>maintain proper calcium levels, calcium cations are added to the water in the form of an ionic compound</a:t>
            </a:r>
            <a:r>
              <a:rPr lang="ka-GE" sz="3200" b="0" i="0" u="none" strike="noStrike" baseline="0" dirty="0"/>
              <a:t>,</a:t>
            </a:r>
            <a:r>
              <a:rPr lang="en-US" sz="3200" b="0" i="0" u="none" strike="noStrike" baseline="0" dirty="0"/>
              <a:t> that also</a:t>
            </a:r>
            <a:r>
              <a:rPr lang="ka-GE" sz="3200" b="0" i="0" u="none" strike="noStrike" baseline="0" dirty="0"/>
              <a:t> </a:t>
            </a:r>
            <a:r>
              <a:rPr lang="en-US" sz="3200" b="0" i="0" u="none" strike="noStrike" baseline="0" dirty="0"/>
              <a:t>contains anions; </a:t>
            </a:r>
          </a:p>
          <a:p>
            <a:pPr algn="just"/>
            <a:r>
              <a:rPr lang="en-US" sz="3200" dirty="0"/>
              <a:t>T</a:t>
            </a:r>
            <a:r>
              <a:rPr lang="en-US" sz="3200" b="0" i="0" u="none" strike="noStrike" baseline="0" dirty="0"/>
              <a:t>hus, it is necessary to know, both the relative amount of Ca</a:t>
            </a:r>
            <a:r>
              <a:rPr lang="en-US" sz="3200" b="0" i="0" u="none" strike="noStrike" baseline="30000" dirty="0"/>
              <a:t>2+ </a:t>
            </a:r>
            <a:r>
              <a:rPr lang="en-US" sz="3200" b="0" i="0" u="none" strike="noStrike" baseline="0" dirty="0"/>
              <a:t>in the compound and the volume of</a:t>
            </a:r>
            <a:r>
              <a:rPr lang="ka-GE" sz="3200" b="0" i="0" u="none" strike="noStrike" baseline="0" dirty="0"/>
              <a:t> </a:t>
            </a:r>
            <a:r>
              <a:rPr lang="en-US" sz="3200" b="0" i="0" u="none" strike="noStrike" baseline="0" dirty="0"/>
              <a:t>water in the pool, in order to achieve the proper calcium level.</a:t>
            </a:r>
            <a:endParaRPr lang="en-US" sz="3200" dirty="0"/>
          </a:p>
        </p:txBody>
      </p:sp>
      <p:pic>
        <p:nvPicPr>
          <p:cNvPr id="4" name="Picture 3" descr="OSX-Stacked-TM-RGB-300dpi-2016.jpg">
            <a:extLst>
              <a:ext uri="{FF2B5EF4-FFF2-40B4-BE49-F238E27FC236}">
                <a16:creationId xmlns:a16="http://schemas.microsoft.com/office/drawing/2014/main" id="{5CBD62A4-4EDC-47B8-B1B9-868FB92640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3600" y="931750"/>
            <a:ext cx="1226434" cy="833592"/>
          </a:xfrm>
          <a:prstGeom prst="rect">
            <a:avLst/>
          </a:prstGeom>
        </p:spPr>
      </p:pic>
    </p:spTree>
    <p:extLst>
      <p:ext uri="{BB962C8B-B14F-4D97-AF65-F5344CB8AC3E}">
        <p14:creationId xmlns:p14="http://schemas.microsoft.com/office/powerpoint/2010/main" val="255571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67259"/>
            <a:ext cx="2496370" cy="659535"/>
          </a:xfrm>
        </p:spPr>
        <p:txBody>
          <a:bodyPr>
            <a:normAutofit fontScale="90000"/>
          </a:bodyPr>
          <a:lstStyle/>
          <a:p>
            <a:r>
              <a:rPr lang="en-US" dirty="0"/>
              <a:t>Example 3.12</a:t>
            </a:r>
          </a:p>
        </p:txBody>
      </p:sp>
      <p:sp>
        <p:nvSpPr>
          <p:cNvPr id="7" name="Text Placeholder 6"/>
          <p:cNvSpPr>
            <a:spLocks noGrp="1"/>
          </p:cNvSpPr>
          <p:nvPr>
            <p:ph type="body" sz="quarter" idx="14"/>
          </p:nvPr>
        </p:nvSpPr>
        <p:spPr>
          <a:xfrm>
            <a:off x="609600" y="1230629"/>
            <a:ext cx="11202649" cy="5260112"/>
          </a:xfrm>
        </p:spPr>
        <p:txBody>
          <a:bodyPr>
            <a:normAutofit fontScale="92500" lnSpcReduction="10000"/>
          </a:bodyPr>
          <a:lstStyle/>
          <a:p>
            <a:r>
              <a:rPr lang="en-US" sz="2400" dirty="0"/>
              <a:t>The bacterial fermentation of grain</a:t>
            </a:r>
            <a:r>
              <a:rPr lang="ka-GE" sz="2400" dirty="0"/>
              <a:t>,</a:t>
            </a:r>
            <a:r>
              <a:rPr lang="en-US" sz="2400" dirty="0"/>
              <a:t> to produce ethanol forms a gas with a percent composition of 27.29% C and 72.71% O. What is the empirical formula for this gas?</a:t>
            </a:r>
          </a:p>
          <a:p>
            <a:r>
              <a:rPr lang="en-US" sz="2400" b="1" dirty="0">
                <a:solidFill>
                  <a:srgbClr val="0070C0"/>
                </a:solidFill>
              </a:rPr>
              <a:t>Solution</a:t>
            </a:r>
          </a:p>
          <a:p>
            <a:pPr indent="1588" algn="just">
              <a:buFont typeface="Arial" panose="020B0604020202020204" pitchFamily="34" charset="0"/>
              <a:buChar char="•"/>
            </a:pPr>
            <a:r>
              <a:rPr lang="en-US" sz="2600" b="0" i="0" u="none" strike="noStrike" baseline="0" dirty="0"/>
              <a:t>Since the scale for percentages is 100, it is most convenient to calculate the mass of elements present in a sample weighing 100 g. </a:t>
            </a:r>
          </a:p>
          <a:p>
            <a:pPr indent="1588" algn="just">
              <a:buFont typeface="Arial" panose="020B0604020202020204" pitchFamily="34" charset="0"/>
              <a:buChar char="•"/>
            </a:pPr>
            <a:r>
              <a:rPr lang="en-US" sz="2600" b="0" i="0" u="none" strike="noStrike" baseline="0" dirty="0"/>
              <a:t>The calculation is “most convenient”</a:t>
            </a:r>
            <a:r>
              <a:rPr lang="ka-GE" sz="2600" b="0" i="0" u="none" strike="noStrike" baseline="0" dirty="0"/>
              <a:t>,</a:t>
            </a:r>
            <a:r>
              <a:rPr lang="en-US" sz="2600" b="0" i="0" u="none" strike="noStrike" baseline="0" dirty="0"/>
              <a:t> because, per the definition for percent composition, the mass of a given element in grams is numerically equivalent to the element’s mass percentage. </a:t>
            </a:r>
          </a:p>
          <a:p>
            <a:pPr indent="1588" algn="just">
              <a:buFont typeface="Arial" panose="020B0604020202020204" pitchFamily="34" charset="0"/>
              <a:buChar char="•"/>
            </a:pPr>
            <a:r>
              <a:rPr lang="en-US" sz="2600" b="0" i="0" u="none" strike="noStrike" baseline="0" dirty="0"/>
              <a:t>This numerical equivalence results</a:t>
            </a:r>
            <a:r>
              <a:rPr lang="ka-GE" sz="2600" b="0" i="0" u="none" strike="noStrike" baseline="0" dirty="0"/>
              <a:t>,</a:t>
            </a:r>
            <a:r>
              <a:rPr lang="en-US" sz="2600" b="0" i="0" u="none" strike="noStrike" baseline="0" dirty="0"/>
              <a:t> from the definition of the “percentage” unit, whose name is derived from the Latin phrase </a:t>
            </a:r>
            <a:r>
              <a:rPr lang="en-US" sz="2600" b="0" i="1" u="none" strike="noStrike" baseline="0" dirty="0"/>
              <a:t>per centum </a:t>
            </a:r>
            <a:r>
              <a:rPr lang="en-US" sz="2600" b="0" i="0" u="none" strike="noStrike" baseline="0" dirty="0"/>
              <a:t>meaning “by the hundred.” </a:t>
            </a:r>
            <a:endParaRPr lang="ka-GE" sz="2600" b="0" i="0" u="none" strike="noStrike" baseline="0" dirty="0"/>
          </a:p>
          <a:p>
            <a:pPr indent="1588" algn="just">
              <a:buFont typeface="Arial" panose="020B0604020202020204" pitchFamily="34" charset="0"/>
              <a:buChar char="•"/>
            </a:pPr>
            <a:r>
              <a:rPr lang="en-US" sz="2600" b="0" i="0" u="none" strike="noStrike" baseline="0" dirty="0"/>
              <a:t>Considering this definition, the mass percentages provided may be more conveniently expressed as fractions:</a:t>
            </a:r>
            <a:endParaRPr lang="en-US" sz="2600" b="1" dirty="0">
              <a:solidFill>
                <a:srgbClr val="0070C0"/>
              </a:solidFill>
            </a:endParaRPr>
          </a:p>
          <a:p>
            <a:pPr indent="1588">
              <a:buFont typeface="Arial" panose="020B0604020202020204" pitchFamily="34" charset="0"/>
              <a:buChar char="•"/>
            </a:pPr>
            <a:endParaRPr lang="en-US" sz="2400" dirty="0"/>
          </a:p>
          <a:p>
            <a:endParaRPr lang="en-US" dirty="0"/>
          </a:p>
          <a:p>
            <a:endParaRPr lang="en-US" dirty="0"/>
          </a:p>
          <a:p>
            <a:endParaRPr lang="en-US"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3398" y="484066"/>
            <a:ext cx="1226434" cy="833592"/>
          </a:xfrm>
          <a:prstGeom prst="rect">
            <a:avLst/>
          </a:prstGeom>
        </p:spPr>
      </p:pic>
    </p:spTree>
    <p:extLst>
      <p:ext uri="{BB962C8B-B14F-4D97-AF65-F5344CB8AC3E}">
        <p14:creationId xmlns:p14="http://schemas.microsoft.com/office/powerpoint/2010/main" val="328855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608A-45A3-4A03-90A3-D8BAEDCE9109}"/>
              </a:ext>
            </a:extLst>
          </p:cNvPr>
          <p:cNvSpPr>
            <a:spLocks noGrp="1"/>
          </p:cNvSpPr>
          <p:nvPr>
            <p:ph type="title"/>
          </p:nvPr>
        </p:nvSpPr>
        <p:spPr>
          <a:xfrm>
            <a:off x="609600" y="571094"/>
            <a:ext cx="2673246" cy="659535"/>
          </a:xfrm>
        </p:spPr>
        <p:txBody>
          <a:bodyPr/>
          <a:lstStyle/>
          <a:p>
            <a:r>
              <a:rPr lang="en-US" dirty="0"/>
              <a:t>Example 3.12</a:t>
            </a:r>
          </a:p>
        </p:txBody>
      </p:sp>
      <p:pic>
        <p:nvPicPr>
          <p:cNvPr id="7" name="Picture 6" descr="OSX-Stacked-TM-RGB-300dpi-2016.jpg">
            <a:extLst>
              <a:ext uri="{FF2B5EF4-FFF2-40B4-BE49-F238E27FC236}">
                <a16:creationId xmlns:a16="http://schemas.microsoft.com/office/drawing/2014/main" id="{E98E6E10-67B6-40B1-853C-B4D4F2755A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5" y="678938"/>
            <a:ext cx="1226434" cy="833592"/>
          </a:xfrm>
          <a:prstGeom prst="rect">
            <a:avLst/>
          </a:prstGeom>
        </p:spPr>
      </p:pic>
      <p:sp>
        <p:nvSpPr>
          <p:cNvPr id="9" name="TextBox 8">
            <a:extLst>
              <a:ext uri="{FF2B5EF4-FFF2-40B4-BE49-F238E27FC236}">
                <a16:creationId xmlns:a16="http://schemas.microsoft.com/office/drawing/2014/main" id="{5FF469FB-0FF4-46AD-BA82-1B4294EEA3C6}"/>
              </a:ext>
            </a:extLst>
          </p:cNvPr>
          <p:cNvSpPr txBox="1"/>
          <p:nvPr/>
        </p:nvSpPr>
        <p:spPr>
          <a:xfrm>
            <a:off x="609600" y="2615885"/>
            <a:ext cx="10887856" cy="707886"/>
          </a:xfrm>
          <a:prstGeom prst="rect">
            <a:avLst/>
          </a:prstGeom>
          <a:noFill/>
        </p:spPr>
        <p:txBody>
          <a:bodyPr wrap="square">
            <a:spAutoFit/>
          </a:bodyPr>
          <a:lstStyle/>
          <a:p>
            <a:pPr algn="l"/>
            <a:r>
              <a:rPr lang="en-US" sz="2000" b="0" i="0" u="none" strike="noStrike" baseline="0" dirty="0"/>
              <a:t>The molar amounts of carbon and hydrogen in a 100-g sample</a:t>
            </a:r>
            <a:r>
              <a:rPr lang="ka-GE" sz="2000" b="0" i="0" u="none" strike="noStrike" baseline="0" dirty="0"/>
              <a:t>,</a:t>
            </a:r>
            <a:r>
              <a:rPr lang="en-US" sz="2000" b="0" i="0" u="none" strike="noStrike" baseline="0" dirty="0"/>
              <a:t> are calculated by dividing each element’s mass by its molar mass:</a:t>
            </a:r>
            <a:endParaRPr lang="en-US" sz="2000" dirty="0"/>
          </a:p>
        </p:txBody>
      </p:sp>
      <p:pic>
        <p:nvPicPr>
          <p:cNvPr id="11" name="Picture 10">
            <a:extLst>
              <a:ext uri="{FF2B5EF4-FFF2-40B4-BE49-F238E27FC236}">
                <a16:creationId xmlns:a16="http://schemas.microsoft.com/office/drawing/2014/main" id="{93ADCCA3-9952-442E-A555-C8E3CF2353B4}"/>
              </a:ext>
            </a:extLst>
          </p:cNvPr>
          <p:cNvPicPr>
            <a:picLocks noChangeAspect="1"/>
          </p:cNvPicPr>
          <p:nvPr/>
        </p:nvPicPr>
        <p:blipFill>
          <a:blip r:embed="rId4"/>
          <a:stretch>
            <a:fillRect/>
          </a:stretch>
        </p:blipFill>
        <p:spPr>
          <a:xfrm>
            <a:off x="3757565" y="1030298"/>
            <a:ext cx="3752508" cy="1450970"/>
          </a:xfrm>
          <a:prstGeom prst="rect">
            <a:avLst/>
          </a:prstGeom>
        </p:spPr>
      </p:pic>
      <p:pic>
        <p:nvPicPr>
          <p:cNvPr id="13" name="Picture 12">
            <a:extLst>
              <a:ext uri="{FF2B5EF4-FFF2-40B4-BE49-F238E27FC236}">
                <a16:creationId xmlns:a16="http://schemas.microsoft.com/office/drawing/2014/main" id="{CF097F7E-0E6D-4D2A-9B6E-53DFBB527220}"/>
              </a:ext>
            </a:extLst>
          </p:cNvPr>
          <p:cNvPicPr>
            <a:picLocks noChangeAspect="1"/>
          </p:cNvPicPr>
          <p:nvPr/>
        </p:nvPicPr>
        <p:blipFill>
          <a:blip r:embed="rId5"/>
          <a:stretch>
            <a:fillRect/>
          </a:stretch>
        </p:blipFill>
        <p:spPr>
          <a:xfrm>
            <a:off x="3521726" y="3429000"/>
            <a:ext cx="4572963" cy="1444756"/>
          </a:xfrm>
          <a:prstGeom prst="rect">
            <a:avLst/>
          </a:prstGeom>
        </p:spPr>
      </p:pic>
      <p:graphicFrame>
        <p:nvGraphicFramePr>
          <p:cNvPr id="16" name="Object 3">
            <a:extLst>
              <a:ext uri="{FF2B5EF4-FFF2-40B4-BE49-F238E27FC236}">
                <a16:creationId xmlns:a16="http://schemas.microsoft.com/office/drawing/2014/main" id="{94AD5633-2850-4AD2-BF2E-D3D0FD387723}"/>
              </a:ext>
            </a:extLst>
          </p:cNvPr>
          <p:cNvGraphicFramePr>
            <a:graphicFrameLocks noChangeAspect="1"/>
          </p:cNvGraphicFramePr>
          <p:nvPr>
            <p:extLst>
              <p:ext uri="{D42A27DB-BD31-4B8C-83A1-F6EECF244321}">
                <p14:modId xmlns:p14="http://schemas.microsoft.com/office/powerpoint/2010/main" val="481026231"/>
              </p:ext>
            </p:extLst>
          </p:nvPr>
        </p:nvGraphicFramePr>
        <p:xfrm>
          <a:off x="3881458" y="5453668"/>
          <a:ext cx="3628615" cy="585066"/>
        </p:xfrm>
        <a:graphic>
          <a:graphicData uri="http://schemas.openxmlformats.org/presentationml/2006/ole">
            <mc:AlternateContent xmlns:mc="http://schemas.openxmlformats.org/markup-compatibility/2006">
              <mc:Choice xmlns:v="urn:schemas-microsoft-com:vml" Requires="v">
                <p:oleObj spid="_x0000_s27913" name="Equation" r:id="rId6" imgW="1892300" imgH="304800" progId="Equation.3">
                  <p:embed/>
                </p:oleObj>
              </mc:Choice>
              <mc:Fallback>
                <p:oleObj name="Equation" r:id="rId6" imgW="1892300" imgH="304800" progId="Equation.3">
                  <p:embed/>
                  <p:pic>
                    <p:nvPicPr>
                      <p:cNvPr id="6" name="Object 3">
                        <a:extLst>
                          <a:ext uri="{FF2B5EF4-FFF2-40B4-BE49-F238E27FC236}">
                            <a16:creationId xmlns:a16="http://schemas.microsoft.com/office/drawing/2014/main" id="{F5A6F0E3-A9C9-4E9E-95CA-23D5F1686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1458" y="5453668"/>
                        <a:ext cx="3628615" cy="58506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TextBox 17">
            <a:extLst>
              <a:ext uri="{FF2B5EF4-FFF2-40B4-BE49-F238E27FC236}">
                <a16:creationId xmlns:a16="http://schemas.microsoft.com/office/drawing/2014/main" id="{45E64101-4B10-405D-BC73-E3D3FE2C06AD}"/>
              </a:ext>
            </a:extLst>
          </p:cNvPr>
          <p:cNvSpPr txBox="1"/>
          <p:nvPr/>
        </p:nvSpPr>
        <p:spPr>
          <a:xfrm>
            <a:off x="269822" y="4906875"/>
            <a:ext cx="11662347" cy="707886"/>
          </a:xfrm>
          <a:prstGeom prst="rect">
            <a:avLst/>
          </a:prstGeom>
          <a:noFill/>
        </p:spPr>
        <p:txBody>
          <a:bodyPr wrap="square">
            <a:spAutoFit/>
          </a:bodyPr>
          <a:lstStyle/>
          <a:p>
            <a:pPr algn="just"/>
            <a:r>
              <a:rPr lang="en-US" sz="2000" b="0" i="0" u="none" strike="noStrike" baseline="0" dirty="0"/>
              <a:t>Coefficients for the tentative empirical formula are derived by dividing each molar amount by the lesser of the two:</a:t>
            </a:r>
            <a:endParaRPr lang="en-US" sz="2000" dirty="0"/>
          </a:p>
        </p:txBody>
      </p:sp>
      <p:sp>
        <p:nvSpPr>
          <p:cNvPr id="20" name="TextBox 19">
            <a:extLst>
              <a:ext uri="{FF2B5EF4-FFF2-40B4-BE49-F238E27FC236}">
                <a16:creationId xmlns:a16="http://schemas.microsoft.com/office/drawing/2014/main" id="{42C9C6CC-84B4-4A24-8534-C63F4EB1A090}"/>
              </a:ext>
            </a:extLst>
          </p:cNvPr>
          <p:cNvSpPr txBox="1"/>
          <p:nvPr/>
        </p:nvSpPr>
        <p:spPr>
          <a:xfrm>
            <a:off x="609600" y="6205571"/>
            <a:ext cx="11097718" cy="400110"/>
          </a:xfrm>
          <a:prstGeom prst="rect">
            <a:avLst/>
          </a:prstGeom>
          <a:noFill/>
        </p:spPr>
        <p:txBody>
          <a:bodyPr wrap="square">
            <a:spAutoFit/>
          </a:bodyPr>
          <a:lstStyle/>
          <a:p>
            <a:r>
              <a:rPr lang="en-US" sz="2000" b="0" i="0" u="none" strike="noStrike" baseline="0" dirty="0"/>
              <a:t>Since the resulting ratio is one carbon to two oxygen atoms, the empirical formula is CO</a:t>
            </a:r>
            <a:r>
              <a:rPr lang="en-US" sz="2000" b="0" i="0" u="none" strike="noStrike" baseline="-25000" dirty="0"/>
              <a:t>2</a:t>
            </a:r>
            <a:r>
              <a:rPr lang="en-US" sz="2000" b="0" i="0" u="none" strike="noStrike" baseline="0" dirty="0"/>
              <a:t>.</a:t>
            </a:r>
            <a:endParaRPr lang="en-US" sz="2000" dirty="0"/>
          </a:p>
        </p:txBody>
      </p:sp>
    </p:spTree>
    <p:extLst>
      <p:ext uri="{BB962C8B-B14F-4D97-AF65-F5344CB8AC3E}">
        <p14:creationId xmlns:p14="http://schemas.microsoft.com/office/powerpoint/2010/main" val="1900464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3.13</a:t>
            </a:r>
          </a:p>
        </p:txBody>
      </p:sp>
      <p:pic>
        <p:nvPicPr>
          <p:cNvPr id="2" name="Picture Placeholder 1" descr="CNX_Chem_03_03_BrewTank.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220" r="-60220"/>
          <a:stretch>
            <a:fillRect/>
          </a:stretch>
        </p:blipFill>
        <p:spPr>
          <a:xfrm>
            <a:off x="624225" y="593539"/>
            <a:ext cx="10735924" cy="4660412"/>
          </a:xfrm>
        </p:spPr>
      </p:pic>
      <p:sp>
        <p:nvSpPr>
          <p:cNvPr id="7" name="Text Placeholder 6"/>
          <p:cNvSpPr>
            <a:spLocks noGrp="1"/>
          </p:cNvSpPr>
          <p:nvPr>
            <p:ph type="body" sz="quarter" idx="14"/>
          </p:nvPr>
        </p:nvSpPr>
        <p:spPr>
          <a:xfrm>
            <a:off x="169890" y="5231506"/>
            <a:ext cx="12022110" cy="1626493"/>
          </a:xfrm>
        </p:spPr>
        <p:txBody>
          <a:bodyPr>
            <a:noAutofit/>
          </a:bodyPr>
          <a:lstStyle/>
          <a:p>
            <a:r>
              <a:rPr lang="en-US" sz="2400" dirty="0"/>
              <a:t>An oxide of carbon is removed from these fermentation tanks through the large copper pipes at the top. </a:t>
            </a:r>
          </a:p>
          <a:p>
            <a:r>
              <a:rPr lang="en-US" sz="2400" dirty="0"/>
              <a:t>(credit: “Dual Freq”/Wikimedia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5" y="352149"/>
            <a:ext cx="1226434" cy="833592"/>
          </a:xfrm>
          <a:prstGeom prst="rect">
            <a:avLst/>
          </a:prstGeom>
        </p:spPr>
      </p:pic>
    </p:spTree>
    <p:extLst>
      <p:ext uri="{BB962C8B-B14F-4D97-AF65-F5344CB8AC3E}">
        <p14:creationId xmlns:p14="http://schemas.microsoft.com/office/powerpoint/2010/main" val="981548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2053-646D-4B66-B954-01C3CAE212D7}"/>
              </a:ext>
            </a:extLst>
          </p:cNvPr>
          <p:cNvSpPr>
            <a:spLocks noGrp="1"/>
          </p:cNvSpPr>
          <p:nvPr>
            <p:ph type="title"/>
          </p:nvPr>
        </p:nvSpPr>
        <p:spPr>
          <a:xfrm>
            <a:off x="609600" y="587544"/>
            <a:ext cx="6465757" cy="564948"/>
          </a:xfrm>
        </p:spPr>
        <p:txBody>
          <a:bodyPr/>
          <a:lstStyle/>
          <a:p>
            <a:r>
              <a:rPr lang="en-US" sz="2400" b="1" dirty="0">
                <a:solidFill>
                  <a:srgbClr val="000090"/>
                </a:solidFill>
                <a:latin typeface="Arial" pitchFamily="-110" charset="0"/>
              </a:rPr>
              <a:t>Derivation of molecular formulas</a:t>
            </a:r>
            <a:endParaRPr lang="en-US" dirty="0"/>
          </a:p>
        </p:txBody>
      </p:sp>
      <p:sp>
        <p:nvSpPr>
          <p:cNvPr id="3" name="Content Placeholder 2">
            <a:extLst>
              <a:ext uri="{FF2B5EF4-FFF2-40B4-BE49-F238E27FC236}">
                <a16:creationId xmlns:a16="http://schemas.microsoft.com/office/drawing/2014/main" id="{938EFE08-010E-4C95-B87C-284CDADFDFCB}"/>
              </a:ext>
            </a:extLst>
          </p:cNvPr>
          <p:cNvSpPr>
            <a:spLocks noGrp="1"/>
          </p:cNvSpPr>
          <p:nvPr>
            <p:ph idx="1"/>
          </p:nvPr>
        </p:nvSpPr>
        <p:spPr>
          <a:xfrm>
            <a:off x="609600" y="1242218"/>
            <a:ext cx="10972800" cy="5203552"/>
          </a:xfrm>
        </p:spPr>
        <p:txBody>
          <a:bodyPr>
            <a:noAutofit/>
          </a:bodyPr>
          <a:lstStyle/>
          <a:p>
            <a:pPr algn="just"/>
            <a:r>
              <a:rPr lang="en-US" sz="2400" b="0" i="0" u="none" strike="noStrike" baseline="0" dirty="0"/>
              <a:t>Recall, that empirical formulas are symbols, representing the </a:t>
            </a:r>
            <a:r>
              <a:rPr lang="en-US" sz="2400" b="0" i="1" u="none" strike="noStrike" baseline="0" dirty="0"/>
              <a:t>relative </a:t>
            </a:r>
            <a:r>
              <a:rPr lang="en-US" sz="2400" b="0" i="0" u="none" strike="noStrike" baseline="0" dirty="0"/>
              <a:t>numbers of a compound’s elements. </a:t>
            </a:r>
            <a:endParaRPr lang="ka-GE" sz="2400" b="0" i="0" u="none" strike="noStrike" baseline="0" dirty="0"/>
          </a:p>
          <a:p>
            <a:pPr algn="just"/>
            <a:r>
              <a:rPr lang="en-US" sz="2400" b="0" i="0" u="none" strike="noStrike" baseline="0" dirty="0"/>
              <a:t>Determining</a:t>
            </a:r>
            <a:r>
              <a:rPr lang="ka-GE" sz="2400" b="0" i="0" u="none" strike="noStrike" baseline="0" dirty="0"/>
              <a:t> </a:t>
            </a:r>
            <a:r>
              <a:rPr lang="en-US" sz="2400" b="0" i="0" u="none" strike="noStrike" baseline="0" dirty="0"/>
              <a:t>the </a:t>
            </a:r>
            <a:r>
              <a:rPr lang="en-US" sz="2400" b="0" i="1" u="none" strike="noStrike" baseline="0" dirty="0"/>
              <a:t>absolute </a:t>
            </a:r>
            <a:r>
              <a:rPr lang="en-US" sz="2400" b="0" i="0" u="none" strike="noStrike" baseline="0" dirty="0"/>
              <a:t>numbers of atoms, that compose a single molecule of a covalent compound, requires knowledge of both:</a:t>
            </a:r>
            <a:r>
              <a:rPr lang="ka-GE" sz="2400" b="0" i="0" u="none" strike="noStrike" baseline="0" dirty="0"/>
              <a:t> </a:t>
            </a:r>
            <a:r>
              <a:rPr lang="en-US" sz="2400" b="0" i="0" u="none" strike="noStrike" baseline="0" dirty="0"/>
              <a:t>its empirical formula and its molecular mass or molar mass.</a:t>
            </a:r>
            <a:endParaRPr lang="ka-GE" sz="2400" b="0" i="0" u="none" strike="noStrike" baseline="0" dirty="0"/>
          </a:p>
          <a:p>
            <a:pPr algn="just"/>
            <a:r>
              <a:rPr lang="en-US" sz="2400" b="0" i="0" u="none" strike="noStrike" baseline="0" dirty="0"/>
              <a:t>These quantities may be determined experimentally</a:t>
            </a:r>
            <a:r>
              <a:rPr lang="ka-GE" sz="2400" b="0" i="0" u="none" strike="noStrike" baseline="0" dirty="0"/>
              <a:t> </a:t>
            </a:r>
            <a:r>
              <a:rPr lang="en-US" sz="2400" b="0" i="0" u="none" strike="noStrike" baseline="0" dirty="0"/>
              <a:t>by various measurement techniques. </a:t>
            </a:r>
            <a:endParaRPr lang="ka-GE" sz="2400" b="0" i="0" u="none" strike="noStrike" baseline="0" dirty="0"/>
          </a:p>
          <a:p>
            <a:pPr algn="just"/>
            <a:r>
              <a:rPr lang="en-US" sz="2400" b="0" i="0" u="none" strike="noStrike" baseline="0" dirty="0"/>
              <a:t>Molecular mass, for example, is often derived from the mass spectrum of the</a:t>
            </a:r>
            <a:r>
              <a:rPr lang="ka-GE" sz="2400" b="0" i="0" u="none" strike="noStrike" baseline="0" dirty="0"/>
              <a:t> </a:t>
            </a:r>
            <a:r>
              <a:rPr lang="en-US" sz="2400" b="0" i="0" u="none" strike="noStrike" baseline="0" dirty="0"/>
              <a:t>compound. </a:t>
            </a:r>
            <a:endParaRPr lang="ka-GE" sz="2400" b="0" i="0" u="none" strike="noStrike" baseline="0" dirty="0"/>
          </a:p>
          <a:p>
            <a:pPr algn="just"/>
            <a:r>
              <a:rPr lang="en-US" sz="2400" b="0" i="0" u="none" strike="noStrike" baseline="0" dirty="0"/>
              <a:t>Molar mass can be</a:t>
            </a:r>
            <a:r>
              <a:rPr lang="ka-GE" sz="2400" b="0" i="0" u="none" strike="noStrike" baseline="0" dirty="0"/>
              <a:t> </a:t>
            </a:r>
            <a:r>
              <a:rPr lang="en-US" sz="2400" b="0" i="0" u="none" strike="noStrike" baseline="0" dirty="0"/>
              <a:t>measured by a number of experimental methods, many of which will be introduced in later chapters of this text.</a:t>
            </a:r>
            <a:endParaRPr lang="en-US" sz="2400" dirty="0"/>
          </a:p>
        </p:txBody>
      </p:sp>
      <p:pic>
        <p:nvPicPr>
          <p:cNvPr id="4" name="Picture 3" descr="OSX-Stacked-TM-RGB-300dpi-2016.jpg">
            <a:extLst>
              <a:ext uri="{FF2B5EF4-FFF2-40B4-BE49-F238E27FC236}">
                <a16:creationId xmlns:a16="http://schemas.microsoft.com/office/drawing/2014/main" id="{C570181F-A580-40E6-856D-F12AB575042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453222"/>
            <a:ext cx="1226434" cy="833592"/>
          </a:xfrm>
          <a:prstGeom prst="rect">
            <a:avLst/>
          </a:prstGeom>
        </p:spPr>
      </p:pic>
    </p:spTree>
    <p:extLst>
      <p:ext uri="{BB962C8B-B14F-4D97-AF65-F5344CB8AC3E}">
        <p14:creationId xmlns:p14="http://schemas.microsoft.com/office/powerpoint/2010/main" val="2460204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4518" y="960724"/>
            <a:ext cx="7773649" cy="508000"/>
          </a:xfrm>
        </p:spPr>
        <p:txBody>
          <a:bodyPr>
            <a:normAutofit fontScale="90000"/>
          </a:bodyPr>
          <a:lstStyle/>
          <a:p>
            <a:pPr eaLnBrk="1" hangingPunct="1"/>
            <a:r>
              <a:rPr lang="en-US" sz="3200" b="1" dirty="0">
                <a:solidFill>
                  <a:srgbClr val="000090"/>
                </a:solidFill>
                <a:latin typeface="Arial" pitchFamily="-110" charset="0"/>
              </a:rPr>
              <a:t>Derivation of molecular formulas</a:t>
            </a:r>
          </a:p>
        </p:txBody>
      </p:sp>
      <p:sp>
        <p:nvSpPr>
          <p:cNvPr id="22530" name="Rectangle 3"/>
          <p:cNvSpPr>
            <a:spLocks noGrp="1" noChangeArrowheads="1"/>
          </p:cNvSpPr>
          <p:nvPr>
            <p:ph idx="1"/>
          </p:nvPr>
        </p:nvSpPr>
        <p:spPr>
          <a:xfrm>
            <a:off x="584616" y="1468724"/>
            <a:ext cx="11137691" cy="5161318"/>
          </a:xfrm>
        </p:spPr>
        <p:txBody>
          <a:bodyPr>
            <a:normAutofit/>
          </a:bodyPr>
          <a:lstStyle/>
          <a:p>
            <a:pPr>
              <a:buClrTx/>
            </a:pPr>
            <a:endParaRPr lang="en-US" sz="2400" dirty="0">
              <a:latin typeface="Arial" pitchFamily="-110" charset="0"/>
            </a:endParaRPr>
          </a:p>
          <a:p>
            <a:pPr>
              <a:buClrTx/>
              <a:buFont typeface="Arial"/>
              <a:buChar char="•"/>
            </a:pPr>
            <a:r>
              <a:rPr lang="en-US" sz="2400" dirty="0"/>
              <a:t> A compound’s molecular formula can be determined from its empirical formula and its molecular or molar mass. </a:t>
            </a:r>
          </a:p>
          <a:p>
            <a:pPr>
              <a:buClrTx/>
              <a:buFont typeface="Arial"/>
              <a:buChar char="•"/>
            </a:pPr>
            <a:endParaRPr lang="en-US" sz="2400" dirty="0"/>
          </a:p>
          <a:p>
            <a:pPr>
              <a:buClrTx/>
              <a:buFont typeface="Arial"/>
              <a:buChar char="•"/>
            </a:pPr>
            <a:endParaRPr lang="en-US" sz="2400" dirty="0"/>
          </a:p>
          <a:p>
            <a:pPr>
              <a:buClrTx/>
              <a:buFont typeface="Arial"/>
              <a:buChar char="•"/>
            </a:pPr>
            <a:endParaRPr lang="en-US" sz="2400" dirty="0"/>
          </a:p>
          <a:p>
            <a:pPr indent="344488" algn="l">
              <a:buFont typeface="Arial" panose="020B0604020202020204" pitchFamily="34" charset="0"/>
              <a:buChar char="•"/>
            </a:pPr>
            <a:r>
              <a:rPr lang="en-US" sz="2400" dirty="0"/>
              <a:t> </a:t>
            </a:r>
            <a:r>
              <a:rPr lang="en-US" sz="2400" b="0" i="0" u="none" strike="noStrike" baseline="0" dirty="0"/>
              <a:t>The molecular formula</a:t>
            </a:r>
            <a:r>
              <a:rPr lang="ka-GE" sz="2400" b="0" i="0" u="none" strike="noStrike" baseline="0" dirty="0"/>
              <a:t>,</a:t>
            </a:r>
            <a:r>
              <a:rPr lang="en-US" sz="2400" b="0" i="0" u="none" strike="noStrike" baseline="0" dirty="0"/>
              <a:t> is then obtained by multiplying each subscript in the empirical formula by </a:t>
            </a:r>
            <a:r>
              <a:rPr lang="en-US" sz="2400" b="0" i="1" u="none" strike="noStrike" baseline="0" dirty="0"/>
              <a:t>n</a:t>
            </a:r>
            <a:r>
              <a:rPr lang="en-US" sz="2400" b="0" i="0" u="none" strike="noStrike" baseline="0" dirty="0"/>
              <a:t>, as shown by the</a:t>
            </a:r>
            <a:r>
              <a:rPr lang="ka-GE" sz="2400" b="0" i="0" u="none" strike="noStrike" baseline="0" dirty="0"/>
              <a:t> </a:t>
            </a:r>
            <a:r>
              <a:rPr lang="en-US" sz="2400" b="0" i="0" u="none" strike="noStrike" baseline="0" dirty="0"/>
              <a:t>generic empirical formula </a:t>
            </a:r>
            <a:r>
              <a:rPr lang="en-US" sz="2400" b="0" i="0" u="none" strike="noStrike" baseline="0" dirty="0" err="1"/>
              <a:t>AxBy</a:t>
            </a:r>
            <a:r>
              <a:rPr lang="en-US" sz="2400" b="0" i="0" u="none" strike="noStrike" baseline="0" dirty="0"/>
              <a:t>:</a:t>
            </a:r>
            <a:endParaRPr lang="en-US" sz="2400" dirty="0"/>
          </a:p>
          <a:p>
            <a:pPr algn="ctr">
              <a:buClrTx/>
            </a:pPr>
            <a:r>
              <a:rPr lang="en-US" sz="2400" b="0" i="0" u="none" strike="noStrike" baseline="0" dirty="0"/>
              <a:t>(A</a:t>
            </a:r>
            <a:r>
              <a:rPr lang="en-US" sz="2400" b="0" i="0" u="none" strike="noStrike" baseline="-25000" dirty="0"/>
              <a:t>x</a:t>
            </a:r>
            <a:r>
              <a:rPr lang="en-US" sz="2400" b="0" i="0" u="none" strike="noStrike" baseline="0" dirty="0"/>
              <a:t> By)</a:t>
            </a:r>
            <a:r>
              <a:rPr lang="en-US" sz="2400" b="0" i="0" u="none" strike="noStrike" baseline="-25000" dirty="0"/>
              <a:t>n</a:t>
            </a:r>
            <a:r>
              <a:rPr lang="en-US" sz="2400" b="0" i="0" u="none" strike="noStrike" baseline="0" dirty="0"/>
              <a:t> = </a:t>
            </a:r>
            <a:r>
              <a:rPr lang="en-US" sz="2400" b="0" i="0" u="none" strike="noStrike" baseline="0" dirty="0" err="1"/>
              <a:t>A</a:t>
            </a:r>
            <a:r>
              <a:rPr lang="en-US" sz="2400" b="0" i="0" u="none" strike="noStrike" baseline="-25000" dirty="0" err="1"/>
              <a:t>nx</a:t>
            </a:r>
            <a:r>
              <a:rPr lang="en-US" sz="2400" b="0" i="0" u="none" strike="noStrike" baseline="0" dirty="0"/>
              <a:t> </a:t>
            </a:r>
            <a:r>
              <a:rPr lang="en-US" sz="2400" b="0" i="0" u="none" strike="noStrike" baseline="0" dirty="0" err="1"/>
              <a:t>B</a:t>
            </a:r>
            <a:r>
              <a:rPr lang="en-US" sz="2400" b="0" i="0" u="none" strike="noStrike" baseline="-25000" dirty="0" err="1"/>
              <a:t>ny</a:t>
            </a:r>
            <a:endParaRPr lang="en-US" sz="2400" baseline="-250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1048" y="843372"/>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67157908"/>
              </p:ext>
            </p:extLst>
          </p:nvPr>
        </p:nvGraphicFramePr>
        <p:xfrm>
          <a:off x="1837999" y="2928636"/>
          <a:ext cx="8516001" cy="1000728"/>
        </p:xfrm>
        <a:graphic>
          <a:graphicData uri="http://schemas.openxmlformats.org/presentationml/2006/ole">
            <mc:AlternateContent xmlns:mc="http://schemas.openxmlformats.org/markup-compatibility/2006">
              <mc:Choice xmlns:v="urn:schemas-microsoft-com:vml" Requires="v">
                <p:oleObj spid="_x0000_s12712" name="Equation" r:id="rId4" imgW="3352800" imgH="393700" progId="Equation.3">
                  <p:embed/>
                </p:oleObj>
              </mc:Choice>
              <mc:Fallback>
                <p:oleObj name="Equation" r:id="rId4" imgW="33528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999" y="2928636"/>
                        <a:ext cx="8516001" cy="10007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84813" y="571760"/>
            <a:ext cx="7773648" cy="508000"/>
          </a:xfrm>
        </p:spPr>
        <p:txBody>
          <a:bodyPr>
            <a:normAutofit fontScale="90000"/>
          </a:bodyPr>
          <a:lstStyle/>
          <a:p>
            <a:pPr eaLnBrk="1" hangingPunct="1"/>
            <a:r>
              <a:rPr lang="en-US" sz="3200" b="1" dirty="0">
                <a:solidFill>
                  <a:srgbClr val="000090"/>
                </a:solidFill>
                <a:latin typeface="Arial" pitchFamily="-110" charset="0"/>
              </a:rPr>
              <a:t>Derivation of molecular formulas</a:t>
            </a:r>
          </a:p>
        </p:txBody>
      </p:sp>
      <p:sp>
        <p:nvSpPr>
          <p:cNvPr id="22530" name="Rectangle 3"/>
          <p:cNvSpPr>
            <a:spLocks noGrp="1" noChangeArrowheads="1"/>
          </p:cNvSpPr>
          <p:nvPr>
            <p:ph idx="1"/>
          </p:nvPr>
        </p:nvSpPr>
        <p:spPr>
          <a:xfrm>
            <a:off x="284813" y="1242556"/>
            <a:ext cx="11692327" cy="5615444"/>
          </a:xfrm>
        </p:spPr>
        <p:txBody>
          <a:bodyPr>
            <a:normAutofit fontScale="92500" lnSpcReduction="20000"/>
          </a:bodyPr>
          <a:lstStyle/>
          <a:p>
            <a:pPr algn="just"/>
            <a:endParaRPr lang="ka-GE" sz="2600" b="1" i="1" dirty="0"/>
          </a:p>
          <a:p>
            <a:pPr algn="just"/>
            <a:r>
              <a:rPr lang="en-US" sz="2600" b="1" i="1" dirty="0"/>
              <a:t>Example: </a:t>
            </a:r>
            <a:r>
              <a:rPr lang="en-US" sz="2600" b="0" i="0" u="none" strike="noStrike" baseline="0" dirty="0"/>
              <a:t>consider a covalent compound</a:t>
            </a:r>
            <a:r>
              <a:rPr lang="ka-GE" sz="2600" b="0" i="0" u="none" strike="noStrike" baseline="0" dirty="0"/>
              <a:t>,</a:t>
            </a:r>
            <a:r>
              <a:rPr lang="en-US" sz="2600" b="0" i="0" u="none" strike="noStrike" baseline="0" dirty="0"/>
              <a:t> whose empirical formula is determined to be CH</a:t>
            </a:r>
            <a:r>
              <a:rPr lang="en-US" sz="2600" b="0" i="0" u="none" strike="noStrike" baseline="-25000" dirty="0"/>
              <a:t>2</a:t>
            </a:r>
            <a:r>
              <a:rPr lang="en-US" sz="2600" b="0" i="0" u="none" strike="noStrike" baseline="0" dirty="0"/>
              <a:t>O</a:t>
            </a:r>
            <a:r>
              <a:rPr lang="ka-GE" sz="2600" b="0" i="0" u="none" strike="noStrike" baseline="0" dirty="0"/>
              <a:t>-</a:t>
            </a:r>
            <a:r>
              <a:rPr lang="en-US" sz="2600" b="0" i="0" u="none" strike="noStrike" baseline="0" dirty="0"/>
              <a:t>Formaldehyde. The empirical</a:t>
            </a:r>
            <a:r>
              <a:rPr lang="ka-GE" sz="2600" b="0" i="0" u="none" strike="noStrike" baseline="0" dirty="0"/>
              <a:t> </a:t>
            </a:r>
            <a:r>
              <a:rPr lang="en-US" sz="2600" b="0" i="0" u="none" strike="noStrike" baseline="0" dirty="0"/>
              <a:t>formula mass for this compound is approximately 30 amu (the sum of 12 amu for one C atom, 2 amu for two H</a:t>
            </a:r>
            <a:r>
              <a:rPr lang="ka-GE" sz="2600" b="0" i="0" u="none" strike="noStrike" baseline="0" dirty="0"/>
              <a:t> </a:t>
            </a:r>
            <a:r>
              <a:rPr lang="en-US" sz="2600" b="0" i="0" u="none" strike="noStrike" baseline="0" dirty="0"/>
              <a:t>atoms, and 16 amu for one O atom). </a:t>
            </a:r>
            <a:endParaRPr lang="ka-GE" sz="2600" b="0" i="0" u="none" strike="noStrike" baseline="0" dirty="0"/>
          </a:p>
          <a:p>
            <a:pPr algn="just"/>
            <a:r>
              <a:rPr lang="en-US" sz="2600" b="0" i="0" u="none" strike="noStrike" baseline="0" dirty="0"/>
              <a:t>If the compound’s molecular mass is determined to be 180 amu, this indicates</a:t>
            </a:r>
            <a:r>
              <a:rPr lang="ka-GE" sz="2600" b="0" i="0" u="none" strike="noStrike" baseline="0" dirty="0"/>
              <a:t> </a:t>
            </a:r>
            <a:r>
              <a:rPr lang="en-US" sz="2600" b="0" i="0" u="none" strike="noStrike" baseline="0" dirty="0"/>
              <a:t>that molecules of this compound</a:t>
            </a:r>
            <a:r>
              <a:rPr lang="ka-GE" sz="2600" b="0" i="0" u="none" strike="noStrike" baseline="0" dirty="0"/>
              <a:t>,</a:t>
            </a:r>
            <a:r>
              <a:rPr lang="en-US" sz="2600" b="0" i="0" u="none" strike="noStrike" baseline="0" dirty="0"/>
              <a:t> contain six times the number of atoms</a:t>
            </a:r>
            <a:r>
              <a:rPr lang="ka-GE" sz="2600" b="0" i="0" u="none" strike="noStrike" baseline="0" dirty="0"/>
              <a:t>,</a:t>
            </a:r>
            <a:r>
              <a:rPr lang="en-US" sz="2600" b="0" i="0" u="none" strike="noStrike" baseline="0" dirty="0"/>
              <a:t> represented in the empirical formula:</a:t>
            </a:r>
            <a:endParaRPr lang="en-US" sz="2600" dirty="0"/>
          </a:p>
          <a:p>
            <a:pPr>
              <a:buClrTx/>
            </a:pPr>
            <a:endParaRPr lang="en-US" sz="2400" dirty="0"/>
          </a:p>
          <a:p>
            <a:pPr>
              <a:buClrTx/>
              <a:buFont typeface="Arial"/>
              <a:buChar char="•"/>
            </a:pPr>
            <a:endParaRPr lang="ka-GE" sz="2400" dirty="0"/>
          </a:p>
          <a:p>
            <a:pPr>
              <a:buClrTx/>
              <a:buFont typeface="Arial"/>
              <a:buChar char="•"/>
            </a:pPr>
            <a:r>
              <a:rPr lang="en-US" sz="2400" dirty="0"/>
              <a:t>by multiplying each subscript in the empirical formula by 6:</a:t>
            </a:r>
          </a:p>
          <a:p>
            <a:pPr>
              <a:buClrTx/>
            </a:pPr>
            <a:endParaRPr lang="en-US" sz="2400" dirty="0"/>
          </a:p>
          <a:p>
            <a:pPr>
              <a:buClrTx/>
            </a:pPr>
            <a:endParaRPr lang="en-US" sz="2400" dirty="0"/>
          </a:p>
          <a:p>
            <a:pPr>
              <a:buClrTx/>
              <a:buFont typeface="Arial"/>
              <a:buChar char="•"/>
            </a:pPr>
            <a:r>
              <a:rPr lang="en-US" sz="2400" dirty="0"/>
              <a:t> The molecular formula of this compound is C</a:t>
            </a:r>
            <a:r>
              <a:rPr lang="en-US" sz="2400" baseline="-25000" dirty="0"/>
              <a:t>6</a:t>
            </a:r>
            <a:r>
              <a:rPr lang="en-US" sz="2400" dirty="0"/>
              <a:t>H</a:t>
            </a:r>
            <a:r>
              <a:rPr lang="en-US" sz="2400" baseline="-25000" dirty="0"/>
              <a:t>12</a:t>
            </a:r>
            <a:r>
              <a:rPr lang="en-US" sz="2400" dirty="0"/>
              <a:t>O</a:t>
            </a:r>
            <a:r>
              <a:rPr lang="en-US" sz="2400" baseline="-25000" dirty="0"/>
              <a:t>6</a:t>
            </a:r>
            <a:r>
              <a:rPr lang="ka-GE" sz="2400" baseline="-25000" dirty="0"/>
              <a:t> </a:t>
            </a:r>
            <a:r>
              <a:rPr lang="en-US" sz="2400" dirty="0"/>
              <a:t>Glucose</a:t>
            </a:r>
            <a:r>
              <a:rPr lang="ka-GE" sz="2400" dirty="0"/>
              <a:t>.</a:t>
            </a:r>
            <a:endParaRPr lang="en-US" sz="2400" dirty="0"/>
          </a:p>
          <a:p>
            <a:pPr>
              <a:buClrTx/>
            </a:pPr>
            <a:endParaRPr lang="en-US" sz="2400" dirty="0"/>
          </a:p>
          <a:p>
            <a:pPr>
              <a:buClrTx/>
            </a:pPr>
            <a:endParaRPr lang="en-US" sz="2400" dirty="0"/>
          </a:p>
          <a:p>
            <a:pPr>
              <a:buClrTx/>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06753" y="408964"/>
            <a:ext cx="1226434" cy="83359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29660999"/>
              </p:ext>
            </p:extLst>
          </p:nvPr>
        </p:nvGraphicFramePr>
        <p:xfrm>
          <a:off x="3087805" y="3905822"/>
          <a:ext cx="6016390" cy="761815"/>
        </p:xfrm>
        <a:graphic>
          <a:graphicData uri="http://schemas.openxmlformats.org/presentationml/2006/ole">
            <mc:AlternateContent xmlns:mc="http://schemas.openxmlformats.org/markup-compatibility/2006">
              <mc:Choice xmlns:v="urn:schemas-microsoft-com:vml" Requires="v">
                <p:oleObj spid="_x0000_s14158" name="Equation" r:id="rId4" imgW="3111500" imgH="393700" progId="Equation.3">
                  <p:embed/>
                </p:oleObj>
              </mc:Choice>
              <mc:Fallback>
                <p:oleObj name="Equation" r:id="rId4" imgW="31115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805" y="3905822"/>
                        <a:ext cx="6016390" cy="7618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44769990"/>
              </p:ext>
            </p:extLst>
          </p:nvPr>
        </p:nvGraphicFramePr>
        <p:xfrm>
          <a:off x="4212235" y="5316283"/>
          <a:ext cx="2458387" cy="512164"/>
        </p:xfrm>
        <a:graphic>
          <a:graphicData uri="http://schemas.openxmlformats.org/presentationml/2006/ole">
            <mc:AlternateContent xmlns:mc="http://schemas.openxmlformats.org/markup-compatibility/2006">
              <mc:Choice xmlns:v="urn:schemas-microsoft-com:vml" Requires="v">
                <p:oleObj spid="_x0000_s14159" name="Equation" r:id="rId6" imgW="1219200" imgH="254000" progId="Equation.3">
                  <p:embed/>
                </p:oleObj>
              </mc:Choice>
              <mc:Fallback>
                <p:oleObj name="Equation" r:id="rId6" imgW="1219200" imgH="254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2235" y="5316283"/>
                        <a:ext cx="2458387" cy="51216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D51E-7802-440E-A959-CB9CBD859933}"/>
              </a:ext>
            </a:extLst>
          </p:cNvPr>
          <p:cNvSpPr>
            <a:spLocks noGrp="1"/>
          </p:cNvSpPr>
          <p:nvPr>
            <p:ph type="title"/>
          </p:nvPr>
        </p:nvSpPr>
        <p:spPr>
          <a:xfrm>
            <a:off x="414728" y="870018"/>
            <a:ext cx="9746366" cy="579938"/>
          </a:xfrm>
        </p:spPr>
        <p:txBody>
          <a:bodyPr>
            <a:noAutofit/>
          </a:bodyPr>
          <a:lstStyle/>
          <a:p>
            <a:r>
              <a:rPr lang="en-US" b="1" i="0" u="none" strike="noStrike" baseline="0" dirty="0">
                <a:solidFill>
                  <a:srgbClr val="354DA2"/>
                </a:solidFill>
                <a:latin typeface="+mn-lt"/>
              </a:rPr>
              <a:t>Determination of the Molecular Formula for Nicotine</a:t>
            </a:r>
            <a:endParaRPr lang="en-US" dirty="0">
              <a:latin typeface="+mn-lt"/>
            </a:endParaRPr>
          </a:p>
        </p:txBody>
      </p:sp>
      <p:sp>
        <p:nvSpPr>
          <p:cNvPr id="3" name="Content Placeholder 2">
            <a:extLst>
              <a:ext uri="{FF2B5EF4-FFF2-40B4-BE49-F238E27FC236}">
                <a16:creationId xmlns:a16="http://schemas.microsoft.com/office/drawing/2014/main" id="{EEE37781-2CE5-459C-AEFA-71F98B8E6E3F}"/>
              </a:ext>
            </a:extLst>
          </p:cNvPr>
          <p:cNvSpPr>
            <a:spLocks noGrp="1"/>
          </p:cNvSpPr>
          <p:nvPr>
            <p:ph idx="1"/>
          </p:nvPr>
        </p:nvSpPr>
        <p:spPr>
          <a:xfrm>
            <a:off x="414728" y="1826305"/>
            <a:ext cx="11307580" cy="3831546"/>
          </a:xfrm>
        </p:spPr>
        <p:txBody>
          <a:bodyPr>
            <a:normAutofit/>
          </a:bodyPr>
          <a:lstStyle/>
          <a:p>
            <a:pPr algn="just"/>
            <a:r>
              <a:rPr lang="en-US" sz="2400" b="0" i="0" u="none" strike="noStrike" baseline="0" dirty="0"/>
              <a:t>Nicotine, </a:t>
            </a:r>
            <a:r>
              <a:rPr lang="en-US" sz="2400" b="1" i="1" u="none" strike="noStrike" baseline="0" dirty="0"/>
              <a:t>an alkaloid, </a:t>
            </a:r>
            <a:r>
              <a:rPr lang="en-US" sz="2400" b="0" i="0" u="none" strike="noStrike" baseline="0" dirty="0"/>
              <a:t>in the nightshade family of plants, that is mainly responsible for the addictive nature of cigarettes, contains 74.02% C, 8.710% H, and 17.27% N. </a:t>
            </a:r>
          </a:p>
          <a:p>
            <a:pPr algn="just"/>
            <a:r>
              <a:rPr lang="en-US" sz="2400" b="0" i="0" u="none" strike="noStrike" baseline="0" dirty="0"/>
              <a:t>If 40.57 g of nicotine contains 0.2500 mol nicotine, what is the molecular formula?</a:t>
            </a:r>
          </a:p>
          <a:p>
            <a:pPr algn="l"/>
            <a:endParaRPr lang="en-US" sz="2400" b="0" i="0" u="none" strike="noStrike" baseline="0" dirty="0"/>
          </a:p>
          <a:p>
            <a:pPr algn="just">
              <a:spcBef>
                <a:spcPts val="0"/>
              </a:spcBef>
              <a:spcAft>
                <a:spcPts val="0"/>
              </a:spcAft>
            </a:pPr>
            <a:r>
              <a:rPr lang="en-US" sz="1800" dirty="0">
                <a:latin typeface="LiberationSerif"/>
              </a:rPr>
              <a:t>(</a:t>
            </a:r>
            <a:r>
              <a:rPr lang="en-US" i="1" dirty="0">
                <a:effectLst/>
                <a:latin typeface="Arial" panose="020B0604020202020204" pitchFamily="34" charset="0"/>
              </a:rPr>
              <a:t>Alkaloids are a class of </a:t>
            </a:r>
            <a:r>
              <a:rPr lang="en-US" i="1" strike="noStrike" dirty="0">
                <a:effectLst/>
                <a:latin typeface="Arial" panose="020B0604020202020204" pitchFamily="34" charset="0"/>
                <a:hlinkClick r:id="rId2" tooltip="Base (chemistry)">
                  <a:extLst>
                    <a:ext uri="{A12FA001-AC4F-418D-AE19-62706E023703}">
                      <ahyp:hlinkClr xmlns:ahyp="http://schemas.microsoft.com/office/drawing/2018/hyperlinkcolor" val="tx"/>
                    </a:ext>
                  </a:extLst>
                </a:hlinkClick>
              </a:rPr>
              <a:t>basic</a:t>
            </a:r>
            <a:r>
              <a:rPr lang="en-US" i="1" dirty="0">
                <a:effectLst/>
                <a:latin typeface="Arial" panose="020B0604020202020204" pitchFamily="34" charset="0"/>
              </a:rPr>
              <a:t>, </a:t>
            </a:r>
            <a:r>
              <a:rPr lang="en-US" i="1" strike="noStrike" dirty="0">
                <a:effectLst/>
                <a:latin typeface="Arial" panose="020B0604020202020204" pitchFamily="34" charset="0"/>
                <a:hlinkClick r:id="rId3" tooltip="Natural product">
                  <a:extLst>
                    <a:ext uri="{A12FA001-AC4F-418D-AE19-62706E023703}">
                      <ahyp:hlinkClr xmlns:ahyp="http://schemas.microsoft.com/office/drawing/2018/hyperlinkcolor" val="tx"/>
                    </a:ext>
                  </a:extLst>
                </a:hlinkClick>
              </a:rPr>
              <a:t>naturally occurring</a:t>
            </a:r>
            <a:r>
              <a:rPr lang="en-US" i="1" dirty="0">
                <a:effectLst/>
                <a:latin typeface="Arial" panose="020B0604020202020204" pitchFamily="34" charset="0"/>
              </a:rPr>
              <a:t> </a:t>
            </a:r>
            <a:r>
              <a:rPr lang="en-US" i="1" strike="noStrike" dirty="0">
                <a:effectLst/>
                <a:latin typeface="Arial" panose="020B0604020202020204" pitchFamily="34" charset="0"/>
                <a:hlinkClick r:id="rId4" tooltip="Organic compound">
                  <a:extLst>
                    <a:ext uri="{A12FA001-AC4F-418D-AE19-62706E023703}">
                      <ahyp:hlinkClr xmlns:ahyp="http://schemas.microsoft.com/office/drawing/2018/hyperlinkcolor" val="tx"/>
                    </a:ext>
                  </a:extLst>
                </a:hlinkClick>
              </a:rPr>
              <a:t>organic compounds</a:t>
            </a:r>
            <a:r>
              <a:rPr lang="en-US" i="1" strike="noStrike" dirty="0">
                <a:effectLst/>
                <a:latin typeface="Arial" panose="020B0604020202020204" pitchFamily="34" charset="0"/>
              </a:rPr>
              <a:t>.</a:t>
            </a:r>
            <a:r>
              <a:rPr lang="en-US" i="1" dirty="0">
                <a:effectLst/>
                <a:latin typeface="Arial" panose="020B0604020202020204" pitchFamily="34" charset="0"/>
              </a:rPr>
              <a:t> </a:t>
            </a:r>
          </a:p>
          <a:p>
            <a:pPr algn="just">
              <a:spcBef>
                <a:spcPts val="0"/>
              </a:spcBef>
              <a:spcAft>
                <a:spcPts val="0"/>
              </a:spcAft>
            </a:pPr>
            <a:r>
              <a:rPr lang="en-US" i="1" dirty="0">
                <a:latin typeface="Arial" panose="020B0604020202020204" pitchFamily="34" charset="0"/>
              </a:rPr>
              <a:t>A</a:t>
            </a:r>
            <a:r>
              <a:rPr lang="en-US" b="0" i="1" dirty="0">
                <a:effectLst/>
                <a:latin typeface="Arial" panose="020B0604020202020204" pitchFamily="34" charset="0"/>
              </a:rPr>
              <a:t>lkaloids possess </a:t>
            </a:r>
            <a:r>
              <a:rPr lang="en-US" b="0" i="1" strike="noStrike" dirty="0">
                <a:effectLst/>
                <a:latin typeface="Arial" panose="020B0604020202020204" pitchFamily="34" charset="0"/>
                <a:hlinkClick r:id="rId5" tooltip="Psychoactive drug">
                  <a:extLst>
                    <a:ext uri="{A12FA001-AC4F-418D-AE19-62706E023703}">
                      <ahyp:hlinkClr xmlns:ahyp="http://schemas.microsoft.com/office/drawing/2018/hyperlinkcolor" val="tx"/>
                    </a:ext>
                  </a:extLst>
                </a:hlinkClick>
              </a:rPr>
              <a:t>psychotropic</a:t>
            </a:r>
            <a:r>
              <a:rPr lang="en-US" b="0" i="1" dirty="0">
                <a:effectLst/>
                <a:latin typeface="Arial" panose="020B0604020202020204" pitchFamily="34" charset="0"/>
              </a:rPr>
              <a:t> (</a:t>
            </a:r>
            <a:r>
              <a:rPr lang="en-US" b="0" i="1" dirty="0" err="1">
                <a:effectLst/>
                <a:latin typeface="Arial" panose="020B0604020202020204" pitchFamily="34" charset="0"/>
              </a:rPr>
              <a:t>e.g.</a:t>
            </a:r>
            <a:r>
              <a:rPr lang="en-US" b="0" i="1" strike="noStrike" dirty="0" err="1">
                <a:effectLst/>
                <a:latin typeface="Arial" panose="020B0604020202020204" pitchFamily="34" charset="0"/>
                <a:hlinkClick r:id="rId6" tooltip="Psilocin">
                  <a:extLst>
                    <a:ext uri="{A12FA001-AC4F-418D-AE19-62706E023703}">
                      <ahyp:hlinkClr xmlns:ahyp="http://schemas.microsoft.com/office/drawing/2018/hyperlinkcolor" val="tx"/>
                    </a:ext>
                  </a:extLst>
                </a:hlinkClick>
              </a:rPr>
              <a:t>psilocin</a:t>
            </a:r>
            <a:r>
              <a:rPr lang="en-US" b="0" i="1" dirty="0">
                <a:effectLst/>
                <a:latin typeface="Arial" panose="020B0604020202020204" pitchFamily="34" charset="0"/>
              </a:rPr>
              <a:t>) and </a:t>
            </a:r>
            <a:r>
              <a:rPr lang="en-US" b="0" i="1" strike="noStrike" dirty="0">
                <a:effectLst/>
                <a:latin typeface="Arial" panose="020B0604020202020204" pitchFamily="34" charset="0"/>
                <a:hlinkClick r:id="rId7" tooltip="Stimulant">
                  <a:extLst>
                    <a:ext uri="{A12FA001-AC4F-418D-AE19-62706E023703}">
                      <ahyp:hlinkClr xmlns:ahyp="http://schemas.microsoft.com/office/drawing/2018/hyperlinkcolor" val="tx"/>
                    </a:ext>
                  </a:extLst>
                </a:hlinkClick>
              </a:rPr>
              <a:t>stimulant</a:t>
            </a:r>
            <a:r>
              <a:rPr lang="en-US" b="0" i="1" dirty="0">
                <a:effectLst/>
                <a:latin typeface="Arial" panose="020B0604020202020204" pitchFamily="34" charset="0"/>
              </a:rPr>
              <a:t> activities (e.g. </a:t>
            </a:r>
            <a:r>
              <a:rPr lang="en-US" b="0" i="1" strike="noStrike" dirty="0">
                <a:effectLst/>
                <a:latin typeface="Arial" panose="020B0604020202020204" pitchFamily="34" charset="0"/>
                <a:hlinkClick r:id="rId8" tooltip="Cocaine">
                  <a:extLst>
                    <a:ext uri="{A12FA001-AC4F-418D-AE19-62706E023703}">
                      <ahyp:hlinkClr xmlns:ahyp="http://schemas.microsoft.com/office/drawing/2018/hyperlinkcolor" val="tx"/>
                    </a:ext>
                  </a:extLst>
                </a:hlinkClick>
              </a:rPr>
              <a:t>cocaine</a:t>
            </a:r>
            <a:r>
              <a:rPr lang="en-US" b="0" i="1" dirty="0">
                <a:effectLst/>
                <a:latin typeface="Arial" panose="020B0604020202020204" pitchFamily="34" charset="0"/>
              </a:rPr>
              <a:t>, </a:t>
            </a:r>
            <a:r>
              <a:rPr lang="en-US" b="0" i="1" strike="noStrike" dirty="0">
                <a:effectLst/>
                <a:latin typeface="Arial" panose="020B0604020202020204" pitchFamily="34" charset="0"/>
                <a:hlinkClick r:id="rId9" tooltip="Caffeine">
                  <a:extLst>
                    <a:ext uri="{A12FA001-AC4F-418D-AE19-62706E023703}">
                      <ahyp:hlinkClr xmlns:ahyp="http://schemas.microsoft.com/office/drawing/2018/hyperlinkcolor" val="tx"/>
                    </a:ext>
                  </a:extLst>
                </a:hlinkClick>
              </a:rPr>
              <a:t>caffeine</a:t>
            </a:r>
            <a:r>
              <a:rPr lang="en-US" b="0" i="1" dirty="0">
                <a:effectLst/>
                <a:latin typeface="Arial" panose="020B0604020202020204" pitchFamily="34" charset="0"/>
              </a:rPr>
              <a:t>, </a:t>
            </a:r>
            <a:r>
              <a:rPr lang="en-US" b="0" i="1" strike="noStrike" dirty="0">
                <a:effectLst/>
                <a:latin typeface="Arial" panose="020B0604020202020204" pitchFamily="34" charset="0"/>
                <a:hlinkClick r:id="rId10" tooltip="Nicotine">
                  <a:extLst>
                    <a:ext uri="{A12FA001-AC4F-418D-AE19-62706E023703}">
                      <ahyp:hlinkClr xmlns:ahyp="http://schemas.microsoft.com/office/drawing/2018/hyperlinkcolor" val="tx"/>
                    </a:ext>
                  </a:extLst>
                </a:hlinkClick>
              </a:rPr>
              <a:t>nicotine</a:t>
            </a:r>
            <a:r>
              <a:rPr lang="en-US" b="0" i="1" dirty="0">
                <a:effectLst/>
                <a:latin typeface="Arial" panose="020B0604020202020204" pitchFamily="34" charset="0"/>
              </a:rPr>
              <a:t>, </a:t>
            </a:r>
            <a:r>
              <a:rPr lang="en-US" b="0" i="1" strike="noStrike" dirty="0">
                <a:effectLst/>
                <a:latin typeface="Arial" panose="020B0604020202020204" pitchFamily="34" charset="0"/>
                <a:hlinkClick r:id="rId11" tooltip="Theobromine">
                  <a:extLst>
                    <a:ext uri="{A12FA001-AC4F-418D-AE19-62706E023703}">
                      <ahyp:hlinkClr xmlns:ahyp="http://schemas.microsoft.com/office/drawing/2018/hyperlinkcolor" val="tx"/>
                    </a:ext>
                  </a:extLst>
                </a:hlinkClick>
              </a:rPr>
              <a:t>theobromine</a:t>
            </a:r>
            <a:r>
              <a:rPr lang="en-US" b="0" i="1" dirty="0">
                <a:effectLst/>
                <a:latin typeface="Arial" panose="020B0604020202020204" pitchFamily="34" charset="0"/>
              </a:rPr>
              <a:t>) </a:t>
            </a:r>
            <a:r>
              <a:rPr lang="en-US" b="0" i="0" dirty="0">
                <a:solidFill>
                  <a:srgbClr val="202122"/>
                </a:solidFill>
                <a:effectLst/>
                <a:latin typeface="Arial" panose="020B0604020202020204" pitchFamily="34" charset="0"/>
              </a:rPr>
              <a:t>and have been used in </a:t>
            </a:r>
            <a:r>
              <a:rPr lang="en-US" b="0" i="1" u="none" strike="noStrike" dirty="0">
                <a:effectLst/>
                <a:latin typeface="Arial" panose="020B0604020202020204" pitchFamily="34" charset="0"/>
                <a:hlinkClick r:id="rId12" tooltip="Entheogenic">
                  <a:extLst>
                    <a:ext uri="{A12FA001-AC4F-418D-AE19-62706E023703}">
                      <ahyp:hlinkClr xmlns:ahyp="http://schemas.microsoft.com/office/drawing/2018/hyperlinkcolor" val="tx"/>
                    </a:ext>
                  </a:extLst>
                </a:hlinkClick>
              </a:rPr>
              <a:t>entheogenic</a:t>
            </a:r>
            <a:r>
              <a:rPr lang="en-US" b="0" i="1" dirty="0">
                <a:effectLst/>
                <a:latin typeface="Arial" panose="020B0604020202020204" pitchFamily="34" charset="0"/>
              </a:rPr>
              <a:t> rituals or as </a:t>
            </a:r>
            <a:r>
              <a:rPr lang="en-US" b="0" i="1" u="none" strike="noStrike" dirty="0">
                <a:effectLst/>
                <a:latin typeface="Arial" panose="020B0604020202020204" pitchFamily="34" charset="0"/>
                <a:hlinkClick r:id="rId13" tooltip="Recreational drug">
                  <a:extLst>
                    <a:ext uri="{A12FA001-AC4F-418D-AE19-62706E023703}">
                      <ahyp:hlinkClr xmlns:ahyp="http://schemas.microsoft.com/office/drawing/2018/hyperlinkcolor" val="tx"/>
                    </a:ext>
                  </a:extLst>
                </a:hlinkClick>
              </a:rPr>
              <a:t>recreational drugs</a:t>
            </a:r>
            <a:r>
              <a:rPr lang="en-US" b="0" i="1" dirty="0">
                <a:effectLst/>
                <a:latin typeface="Arial" panose="020B0604020202020204" pitchFamily="34" charset="0"/>
              </a:rPr>
              <a:t>.</a:t>
            </a:r>
            <a:endParaRPr lang="en-US" i="1" dirty="0"/>
          </a:p>
        </p:txBody>
      </p:sp>
      <p:pic>
        <p:nvPicPr>
          <p:cNvPr id="4" name="Picture 3" descr="OSX-Stacked-TM-RGB-300dpi-2016.jpg">
            <a:extLst>
              <a:ext uri="{FF2B5EF4-FFF2-40B4-BE49-F238E27FC236}">
                <a16:creationId xmlns:a16="http://schemas.microsoft.com/office/drawing/2014/main" id="{9067208C-9D9C-4039-93A0-B106C6913DB4}"/>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0550838" y="743191"/>
            <a:ext cx="1226434" cy="833592"/>
          </a:xfrm>
          <a:prstGeom prst="rect">
            <a:avLst/>
          </a:prstGeom>
        </p:spPr>
      </p:pic>
    </p:spTree>
    <p:extLst>
      <p:ext uri="{BB962C8B-B14F-4D97-AF65-F5344CB8AC3E}">
        <p14:creationId xmlns:p14="http://schemas.microsoft.com/office/powerpoint/2010/main" val="2824863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91B7-6A4D-4C6B-82CF-AC548AD067DA}"/>
              </a:ext>
            </a:extLst>
          </p:cNvPr>
          <p:cNvSpPr>
            <a:spLocks noGrp="1"/>
          </p:cNvSpPr>
          <p:nvPr>
            <p:ph type="title"/>
          </p:nvPr>
        </p:nvSpPr>
        <p:spPr>
          <a:xfrm>
            <a:off x="489678" y="717256"/>
            <a:ext cx="9418820" cy="534967"/>
          </a:xfrm>
        </p:spPr>
        <p:txBody>
          <a:bodyPr/>
          <a:lstStyle/>
          <a:p>
            <a:r>
              <a:rPr lang="en-US" b="1" i="0" u="none" strike="noStrike" baseline="0" dirty="0">
                <a:solidFill>
                  <a:srgbClr val="354DA2"/>
                </a:solidFill>
                <a:latin typeface="+mn-lt"/>
              </a:rPr>
              <a:t>Determination of the Molecular Formula for Nicotine</a:t>
            </a:r>
            <a:endParaRPr lang="en-US" dirty="0"/>
          </a:p>
        </p:txBody>
      </p:sp>
      <p:sp>
        <p:nvSpPr>
          <p:cNvPr id="3" name="Content Placeholder 2">
            <a:extLst>
              <a:ext uri="{FF2B5EF4-FFF2-40B4-BE49-F238E27FC236}">
                <a16:creationId xmlns:a16="http://schemas.microsoft.com/office/drawing/2014/main" id="{386C7827-3CB9-4EAE-BF5A-00143F61EC5B}"/>
              </a:ext>
            </a:extLst>
          </p:cNvPr>
          <p:cNvSpPr>
            <a:spLocks noGrp="1"/>
          </p:cNvSpPr>
          <p:nvPr>
            <p:ph idx="1"/>
          </p:nvPr>
        </p:nvSpPr>
        <p:spPr>
          <a:xfrm>
            <a:off x="609599" y="1362857"/>
            <a:ext cx="11007777" cy="5315261"/>
          </a:xfrm>
        </p:spPr>
        <p:txBody>
          <a:bodyPr/>
          <a:lstStyle/>
          <a:p>
            <a:pPr algn="l"/>
            <a:r>
              <a:rPr lang="en-US" sz="2400" b="1" i="0" u="none" strike="noStrike" baseline="0" dirty="0">
                <a:solidFill>
                  <a:srgbClr val="354DA2"/>
                </a:solidFill>
              </a:rPr>
              <a:t>Solution</a:t>
            </a:r>
          </a:p>
          <a:p>
            <a:pPr algn="just"/>
            <a:r>
              <a:rPr lang="en-US" sz="2400" b="0" i="0" u="none" strike="noStrike" baseline="0" dirty="0">
                <a:solidFill>
                  <a:srgbClr val="000000"/>
                </a:solidFill>
              </a:rPr>
              <a:t>Determining the molecular formula from the provided data, will require comparison of the compound’s empirical formula mass to its molar mass. </a:t>
            </a:r>
          </a:p>
          <a:p>
            <a:pPr algn="just"/>
            <a:r>
              <a:rPr lang="en-US" sz="2400" b="0" i="0" u="none" strike="noStrike" baseline="0" dirty="0">
                <a:solidFill>
                  <a:srgbClr val="000000"/>
                </a:solidFill>
              </a:rPr>
              <a:t>As the first step, use the percent composition to derive the </a:t>
            </a:r>
            <a:r>
              <a:rPr lang="en-US" sz="2400" b="0" i="0" u="none" strike="noStrike" baseline="0" dirty="0"/>
              <a:t>compound’s empirical formula. </a:t>
            </a:r>
          </a:p>
          <a:p>
            <a:pPr algn="just"/>
            <a:r>
              <a:rPr lang="en-US" sz="2400" b="0" i="0" u="none" strike="noStrike" baseline="0" dirty="0"/>
              <a:t>Assuming a convenient, a 100-g sample of nicotine, yields the following molar amounts of its elements:</a:t>
            </a:r>
            <a:endParaRPr lang="en-US" sz="2400" dirty="0"/>
          </a:p>
        </p:txBody>
      </p:sp>
      <p:pic>
        <p:nvPicPr>
          <p:cNvPr id="4" name="Picture 3" descr="OSX-Stacked-TM-RGB-300dpi-2016.jpg">
            <a:extLst>
              <a:ext uri="{FF2B5EF4-FFF2-40B4-BE49-F238E27FC236}">
                <a16:creationId xmlns:a16="http://schemas.microsoft.com/office/drawing/2014/main" id="{0F9062CB-E60B-4032-8187-368155455B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453222"/>
            <a:ext cx="1226434" cy="833592"/>
          </a:xfrm>
          <a:prstGeom prst="rect">
            <a:avLst/>
          </a:prstGeom>
        </p:spPr>
      </p:pic>
      <p:pic>
        <p:nvPicPr>
          <p:cNvPr id="6" name="Picture 5">
            <a:extLst>
              <a:ext uri="{FF2B5EF4-FFF2-40B4-BE49-F238E27FC236}">
                <a16:creationId xmlns:a16="http://schemas.microsoft.com/office/drawing/2014/main" id="{7327144D-979C-412E-8FA4-E9E652EB522D}"/>
              </a:ext>
            </a:extLst>
          </p:cNvPr>
          <p:cNvPicPr>
            <a:picLocks noChangeAspect="1"/>
          </p:cNvPicPr>
          <p:nvPr/>
        </p:nvPicPr>
        <p:blipFill>
          <a:blip r:embed="rId3"/>
          <a:stretch>
            <a:fillRect/>
          </a:stretch>
        </p:blipFill>
        <p:spPr>
          <a:xfrm>
            <a:off x="4385190" y="4247619"/>
            <a:ext cx="5487261" cy="2430499"/>
          </a:xfrm>
          <a:prstGeom prst="rect">
            <a:avLst/>
          </a:prstGeom>
        </p:spPr>
      </p:pic>
    </p:spTree>
    <p:extLst>
      <p:ext uri="{BB962C8B-B14F-4D97-AF65-F5344CB8AC3E}">
        <p14:creationId xmlns:p14="http://schemas.microsoft.com/office/powerpoint/2010/main" val="304341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B32-5E20-4220-91AE-C176E5247BC7}"/>
              </a:ext>
            </a:extLst>
          </p:cNvPr>
          <p:cNvSpPr>
            <a:spLocks noGrp="1"/>
          </p:cNvSpPr>
          <p:nvPr>
            <p:ph type="title"/>
          </p:nvPr>
        </p:nvSpPr>
        <p:spPr>
          <a:xfrm>
            <a:off x="399737" y="959370"/>
            <a:ext cx="9583711" cy="564948"/>
          </a:xfrm>
        </p:spPr>
        <p:txBody>
          <a:bodyPr/>
          <a:lstStyle/>
          <a:p>
            <a:r>
              <a:rPr lang="en-US" b="1" i="0" u="none" strike="noStrike" baseline="0" dirty="0">
                <a:solidFill>
                  <a:srgbClr val="354DA2"/>
                </a:solidFill>
                <a:latin typeface="+mn-lt"/>
              </a:rPr>
              <a:t>Determination of the Molecular Formula for Nicotine</a:t>
            </a:r>
            <a:endParaRPr lang="en-US" dirty="0"/>
          </a:p>
        </p:txBody>
      </p:sp>
      <p:sp>
        <p:nvSpPr>
          <p:cNvPr id="3" name="Content Placeholder 2">
            <a:extLst>
              <a:ext uri="{FF2B5EF4-FFF2-40B4-BE49-F238E27FC236}">
                <a16:creationId xmlns:a16="http://schemas.microsoft.com/office/drawing/2014/main" id="{5B48BCCF-1523-47A8-AF93-7B57A24DAF3A}"/>
              </a:ext>
            </a:extLst>
          </p:cNvPr>
          <p:cNvSpPr>
            <a:spLocks noGrp="1"/>
          </p:cNvSpPr>
          <p:nvPr>
            <p:ph idx="1"/>
          </p:nvPr>
        </p:nvSpPr>
        <p:spPr>
          <a:xfrm>
            <a:off x="609600" y="1752601"/>
            <a:ext cx="11232630" cy="4373563"/>
          </a:xfrm>
        </p:spPr>
        <p:txBody>
          <a:bodyPr>
            <a:normAutofit/>
          </a:bodyPr>
          <a:lstStyle/>
          <a:p>
            <a:r>
              <a:rPr lang="en-US" sz="2400" b="0" i="0" u="none" strike="noStrike" baseline="0" dirty="0"/>
              <a:t>Next, calculate the molar ratios of these elements relative to the least abundant element, N.</a:t>
            </a:r>
          </a:p>
          <a:p>
            <a:pPr algn="ctr"/>
            <a:endParaRPr lang="en-US" sz="2400" dirty="0"/>
          </a:p>
        </p:txBody>
      </p:sp>
      <p:pic>
        <p:nvPicPr>
          <p:cNvPr id="4" name="Picture 3" descr="OSX-Stacked-TM-RGB-300dpi-2016.jpg">
            <a:extLst>
              <a:ext uri="{FF2B5EF4-FFF2-40B4-BE49-F238E27FC236}">
                <a16:creationId xmlns:a16="http://schemas.microsoft.com/office/drawing/2014/main" id="{67D4BAB3-58E9-42BA-989D-C27C80B3C0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731836"/>
            <a:ext cx="1226434" cy="833592"/>
          </a:xfrm>
          <a:prstGeom prst="rect">
            <a:avLst/>
          </a:prstGeom>
        </p:spPr>
      </p:pic>
      <p:pic>
        <p:nvPicPr>
          <p:cNvPr id="6" name="Picture 5">
            <a:extLst>
              <a:ext uri="{FF2B5EF4-FFF2-40B4-BE49-F238E27FC236}">
                <a16:creationId xmlns:a16="http://schemas.microsoft.com/office/drawing/2014/main" id="{279CCE9D-B273-44D7-A749-8C125AF98731}"/>
              </a:ext>
            </a:extLst>
          </p:cNvPr>
          <p:cNvPicPr>
            <a:picLocks noChangeAspect="1"/>
          </p:cNvPicPr>
          <p:nvPr/>
        </p:nvPicPr>
        <p:blipFill>
          <a:blip r:embed="rId3"/>
          <a:stretch>
            <a:fillRect/>
          </a:stretch>
        </p:blipFill>
        <p:spPr>
          <a:xfrm>
            <a:off x="3381050" y="2735147"/>
            <a:ext cx="4723187" cy="3411191"/>
          </a:xfrm>
          <a:prstGeom prst="rect">
            <a:avLst/>
          </a:prstGeom>
        </p:spPr>
      </p:pic>
    </p:spTree>
    <p:extLst>
      <p:ext uri="{BB962C8B-B14F-4D97-AF65-F5344CB8AC3E}">
        <p14:creationId xmlns:p14="http://schemas.microsoft.com/office/powerpoint/2010/main" val="2384521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F992-6376-46C2-9138-5566E0DF996B}"/>
              </a:ext>
            </a:extLst>
          </p:cNvPr>
          <p:cNvSpPr>
            <a:spLocks noGrp="1"/>
          </p:cNvSpPr>
          <p:nvPr>
            <p:ph type="title"/>
          </p:nvPr>
        </p:nvSpPr>
        <p:spPr>
          <a:xfrm>
            <a:off x="504669" y="746826"/>
            <a:ext cx="9418820" cy="624908"/>
          </a:xfrm>
        </p:spPr>
        <p:txBody>
          <a:bodyPr/>
          <a:lstStyle/>
          <a:p>
            <a:r>
              <a:rPr lang="en-US" b="1" i="0" u="none" strike="noStrike" baseline="0" dirty="0">
                <a:solidFill>
                  <a:srgbClr val="354DA2"/>
                </a:solidFill>
                <a:latin typeface="+mn-lt"/>
              </a:rPr>
              <a:t>Determination of the Molecular Formula for Nicotine</a:t>
            </a:r>
            <a:endParaRPr lang="en-US" dirty="0"/>
          </a:p>
        </p:txBody>
      </p:sp>
      <p:sp>
        <p:nvSpPr>
          <p:cNvPr id="3" name="Content Placeholder 2">
            <a:extLst>
              <a:ext uri="{FF2B5EF4-FFF2-40B4-BE49-F238E27FC236}">
                <a16:creationId xmlns:a16="http://schemas.microsoft.com/office/drawing/2014/main" id="{0193A05B-D3D7-4DC1-9B78-DCF97F89CD5D}"/>
              </a:ext>
            </a:extLst>
          </p:cNvPr>
          <p:cNvSpPr>
            <a:spLocks noGrp="1"/>
          </p:cNvSpPr>
          <p:nvPr>
            <p:ph idx="1"/>
          </p:nvPr>
        </p:nvSpPr>
        <p:spPr>
          <a:xfrm>
            <a:off x="609600" y="1565428"/>
            <a:ext cx="11232630" cy="5105399"/>
          </a:xfrm>
        </p:spPr>
        <p:txBody>
          <a:bodyPr>
            <a:noAutofit/>
          </a:bodyPr>
          <a:lstStyle/>
          <a:p>
            <a:pPr algn="just"/>
            <a:r>
              <a:rPr lang="en-US" sz="2400" b="0" i="0" u="none" strike="noStrike" baseline="0" dirty="0"/>
              <a:t>The C-to-N and H-to-N molar ratios, are adequately close to whole numbers, and so the empirical formula is C</a:t>
            </a:r>
            <a:r>
              <a:rPr lang="en-US" sz="2400" b="0" i="0" u="none" strike="noStrike" baseline="-25000" dirty="0"/>
              <a:t>5</a:t>
            </a:r>
            <a:r>
              <a:rPr lang="en-US" sz="2400" b="0" i="0" u="none" strike="noStrike" baseline="0" dirty="0"/>
              <a:t>H</a:t>
            </a:r>
            <a:r>
              <a:rPr lang="en-US" sz="2400" b="0" i="0" u="none" strike="noStrike" baseline="-25000" dirty="0"/>
              <a:t>7</a:t>
            </a:r>
            <a:r>
              <a:rPr lang="en-US" sz="2400" b="0" i="0" u="none" strike="noStrike" baseline="0" dirty="0"/>
              <a:t>N. The empirical formula mass for this compound is therefore 81.13 amu/formula unit, or 81.13 g/ mol formula unit.</a:t>
            </a:r>
          </a:p>
          <a:p>
            <a:pPr algn="just"/>
            <a:r>
              <a:rPr lang="en-US" sz="2400" b="0" i="0" u="none" strike="noStrike" baseline="0" dirty="0"/>
              <a:t>Calculate the molar mass for nicotine from the given mass and molar amount of compound:</a:t>
            </a:r>
          </a:p>
          <a:p>
            <a:pPr algn="ctr"/>
            <a:endParaRPr lang="en-US" sz="2400" b="0" i="0" u="none" strike="noStrike" baseline="0" dirty="0"/>
          </a:p>
          <a:p>
            <a:pPr algn="just"/>
            <a:r>
              <a:rPr lang="en-US" sz="2400" b="0" i="0" u="none" strike="noStrike" baseline="0" dirty="0"/>
              <a:t>Comparing the molar mass and empirical formula mass indicates, that each nicotine molecule contains two formula units:</a:t>
            </a:r>
            <a:endParaRPr lang="en-US" sz="2400" dirty="0"/>
          </a:p>
        </p:txBody>
      </p:sp>
      <p:pic>
        <p:nvPicPr>
          <p:cNvPr id="4" name="Picture 3" descr="OSX-Stacked-TM-RGB-300dpi-2016.jpg">
            <a:extLst>
              <a:ext uri="{FF2B5EF4-FFF2-40B4-BE49-F238E27FC236}">
                <a16:creationId xmlns:a16="http://schemas.microsoft.com/office/drawing/2014/main" id="{5BF58FC7-7507-4F6E-AA94-D9D2E560650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731836"/>
            <a:ext cx="1226434" cy="833592"/>
          </a:xfrm>
          <a:prstGeom prst="rect">
            <a:avLst/>
          </a:prstGeom>
        </p:spPr>
      </p:pic>
      <p:pic>
        <p:nvPicPr>
          <p:cNvPr id="6" name="Picture 5">
            <a:extLst>
              <a:ext uri="{FF2B5EF4-FFF2-40B4-BE49-F238E27FC236}">
                <a16:creationId xmlns:a16="http://schemas.microsoft.com/office/drawing/2014/main" id="{271AECDB-9FAE-40D8-8750-EB87BFEF6957}"/>
              </a:ext>
            </a:extLst>
          </p:cNvPr>
          <p:cNvPicPr>
            <a:picLocks noChangeAspect="1"/>
          </p:cNvPicPr>
          <p:nvPr/>
        </p:nvPicPr>
        <p:blipFill>
          <a:blip r:embed="rId3"/>
          <a:stretch>
            <a:fillRect/>
          </a:stretch>
        </p:blipFill>
        <p:spPr>
          <a:xfrm>
            <a:off x="3284892" y="3382063"/>
            <a:ext cx="3858858" cy="825085"/>
          </a:xfrm>
          <a:prstGeom prst="rect">
            <a:avLst/>
          </a:prstGeom>
        </p:spPr>
      </p:pic>
      <p:pic>
        <p:nvPicPr>
          <p:cNvPr id="8" name="Picture 7">
            <a:extLst>
              <a:ext uri="{FF2B5EF4-FFF2-40B4-BE49-F238E27FC236}">
                <a16:creationId xmlns:a16="http://schemas.microsoft.com/office/drawing/2014/main" id="{E4C8D134-A905-4193-98F2-3CEDE2A0B157}"/>
              </a:ext>
            </a:extLst>
          </p:cNvPr>
          <p:cNvPicPr>
            <a:picLocks noChangeAspect="1"/>
          </p:cNvPicPr>
          <p:nvPr/>
        </p:nvPicPr>
        <p:blipFill>
          <a:blip r:embed="rId4"/>
          <a:stretch>
            <a:fillRect/>
          </a:stretch>
        </p:blipFill>
        <p:spPr>
          <a:xfrm>
            <a:off x="2516318" y="5309128"/>
            <a:ext cx="6246088" cy="1179108"/>
          </a:xfrm>
          <a:prstGeom prst="rect">
            <a:avLst/>
          </a:prstGeom>
        </p:spPr>
      </p:pic>
    </p:spTree>
    <p:extLst>
      <p:ext uri="{BB962C8B-B14F-4D97-AF65-F5344CB8AC3E}">
        <p14:creationId xmlns:p14="http://schemas.microsoft.com/office/powerpoint/2010/main" val="268968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6068-8045-4455-9E50-2F15125817F7}"/>
              </a:ext>
            </a:extLst>
          </p:cNvPr>
          <p:cNvSpPr>
            <a:spLocks noGrp="1"/>
          </p:cNvSpPr>
          <p:nvPr>
            <p:ph type="title"/>
          </p:nvPr>
        </p:nvSpPr>
        <p:spPr>
          <a:xfrm>
            <a:off x="1011966" y="1522419"/>
            <a:ext cx="3137941" cy="497492"/>
          </a:xfrm>
        </p:spPr>
        <p:txBody>
          <a:bodyPr>
            <a:noAutofit/>
          </a:bodyPr>
          <a:lstStyle/>
          <a:p>
            <a:r>
              <a:rPr lang="en-US" sz="2800" b="1" i="0" u="none" strike="noStrike" baseline="0" dirty="0">
                <a:solidFill>
                  <a:srgbClr val="354DA2"/>
                </a:solidFill>
                <a:latin typeface="+mn-lt"/>
              </a:rPr>
              <a:t>Introduction</a:t>
            </a:r>
            <a:endParaRPr lang="en-US" sz="2800" dirty="0"/>
          </a:p>
        </p:txBody>
      </p:sp>
      <p:sp>
        <p:nvSpPr>
          <p:cNvPr id="3" name="Content Placeholder 2">
            <a:extLst>
              <a:ext uri="{FF2B5EF4-FFF2-40B4-BE49-F238E27FC236}">
                <a16:creationId xmlns:a16="http://schemas.microsoft.com/office/drawing/2014/main" id="{5DB73EE2-4DDA-4561-9FEB-F2496D0318E5}"/>
              </a:ext>
            </a:extLst>
          </p:cNvPr>
          <p:cNvSpPr>
            <a:spLocks noGrp="1"/>
          </p:cNvSpPr>
          <p:nvPr>
            <p:ph idx="1"/>
          </p:nvPr>
        </p:nvSpPr>
        <p:spPr>
          <a:xfrm>
            <a:off x="849443" y="2876864"/>
            <a:ext cx="10160000" cy="2954310"/>
          </a:xfrm>
        </p:spPr>
        <p:txBody>
          <a:bodyPr>
            <a:normAutofit/>
          </a:bodyPr>
          <a:lstStyle/>
          <a:p>
            <a:pPr algn="l"/>
            <a:r>
              <a:rPr lang="en-US" sz="3200" b="0" i="0" u="none" strike="noStrike" baseline="0" dirty="0"/>
              <a:t>Quantitative aspects of the composition of substances</a:t>
            </a:r>
            <a:r>
              <a:rPr lang="ka-GE" sz="3200" b="0" i="0" u="none" strike="noStrike" baseline="0" dirty="0"/>
              <a:t> </a:t>
            </a:r>
            <a:r>
              <a:rPr lang="en-US" sz="3200" b="0" i="0" u="none" strike="noStrike" baseline="0" dirty="0"/>
              <a:t>(such as the calcium-containing compound) and mixtures (such as the pool water) are the subject of this chapter.</a:t>
            </a:r>
            <a:endParaRPr lang="en-US" sz="3200" dirty="0"/>
          </a:p>
        </p:txBody>
      </p:sp>
      <p:pic>
        <p:nvPicPr>
          <p:cNvPr id="4" name="Picture 3" descr="OSX-Stacked-TM-RGB-300dpi-2016.jpg">
            <a:extLst>
              <a:ext uri="{FF2B5EF4-FFF2-40B4-BE49-F238E27FC236}">
                <a16:creationId xmlns:a16="http://schemas.microsoft.com/office/drawing/2014/main" id="{250FB234-700C-4511-8A15-B5C76E550FB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3600" y="937573"/>
            <a:ext cx="1226434" cy="833592"/>
          </a:xfrm>
          <a:prstGeom prst="rect">
            <a:avLst/>
          </a:prstGeom>
        </p:spPr>
      </p:pic>
    </p:spTree>
    <p:extLst>
      <p:ext uri="{BB962C8B-B14F-4D97-AF65-F5344CB8AC3E}">
        <p14:creationId xmlns:p14="http://schemas.microsoft.com/office/powerpoint/2010/main" val="570770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9F7C-400E-4D60-B478-654D08813AEE}"/>
              </a:ext>
            </a:extLst>
          </p:cNvPr>
          <p:cNvSpPr>
            <a:spLocks noGrp="1"/>
          </p:cNvSpPr>
          <p:nvPr>
            <p:ph type="title"/>
          </p:nvPr>
        </p:nvSpPr>
        <p:spPr>
          <a:xfrm>
            <a:off x="609599" y="884420"/>
            <a:ext cx="9508761" cy="639898"/>
          </a:xfrm>
        </p:spPr>
        <p:txBody>
          <a:bodyPr/>
          <a:lstStyle/>
          <a:p>
            <a:r>
              <a:rPr lang="en-US" b="1" i="0" u="none" strike="noStrike" baseline="0" dirty="0">
                <a:solidFill>
                  <a:srgbClr val="354DA2"/>
                </a:solidFill>
                <a:latin typeface="+mn-lt"/>
              </a:rPr>
              <a:t>Determination of the Molecular Formula for Nicotine</a:t>
            </a:r>
            <a:endParaRPr lang="en-US" dirty="0"/>
          </a:p>
        </p:txBody>
      </p:sp>
      <p:sp>
        <p:nvSpPr>
          <p:cNvPr id="3" name="Content Placeholder 2">
            <a:extLst>
              <a:ext uri="{FF2B5EF4-FFF2-40B4-BE49-F238E27FC236}">
                <a16:creationId xmlns:a16="http://schemas.microsoft.com/office/drawing/2014/main" id="{FBC2B008-4CFF-41E9-B29A-18584D252D51}"/>
              </a:ext>
            </a:extLst>
          </p:cNvPr>
          <p:cNvSpPr>
            <a:spLocks noGrp="1"/>
          </p:cNvSpPr>
          <p:nvPr>
            <p:ph idx="1"/>
          </p:nvPr>
        </p:nvSpPr>
        <p:spPr>
          <a:xfrm>
            <a:off x="609600" y="2276244"/>
            <a:ext cx="10160000" cy="2714468"/>
          </a:xfrm>
        </p:spPr>
        <p:txBody>
          <a:bodyPr>
            <a:normAutofit/>
          </a:bodyPr>
          <a:lstStyle/>
          <a:p>
            <a:pPr algn="l"/>
            <a:r>
              <a:rPr lang="en-US" sz="2400" b="0" i="0" u="none" strike="noStrike" baseline="0" dirty="0"/>
              <a:t>Finally, derive the molecular formula for nicotine from the empirical formula by multiplying each subscript by two:</a:t>
            </a:r>
          </a:p>
          <a:p>
            <a:pPr algn="ctr"/>
            <a:endParaRPr lang="en-US" sz="2400" b="0" i="0" u="none" strike="noStrike" baseline="0" dirty="0"/>
          </a:p>
          <a:p>
            <a:pPr algn="l"/>
            <a:endParaRPr lang="en-US" sz="2400" dirty="0"/>
          </a:p>
        </p:txBody>
      </p:sp>
      <p:pic>
        <p:nvPicPr>
          <p:cNvPr id="4" name="Picture 3" descr="OSX-Stacked-TM-RGB-300dpi-2016.jpg">
            <a:extLst>
              <a:ext uri="{FF2B5EF4-FFF2-40B4-BE49-F238E27FC236}">
                <a16:creationId xmlns:a16="http://schemas.microsoft.com/office/drawing/2014/main" id="{45E3FF8A-A576-42F8-B101-A8C827EDE0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731836"/>
            <a:ext cx="1226434" cy="833592"/>
          </a:xfrm>
          <a:prstGeom prst="rect">
            <a:avLst/>
          </a:prstGeom>
        </p:spPr>
      </p:pic>
      <p:pic>
        <p:nvPicPr>
          <p:cNvPr id="6" name="Picture 5">
            <a:extLst>
              <a:ext uri="{FF2B5EF4-FFF2-40B4-BE49-F238E27FC236}">
                <a16:creationId xmlns:a16="http://schemas.microsoft.com/office/drawing/2014/main" id="{960D066C-AC5C-412E-BB0E-D7442CBBED19}"/>
              </a:ext>
            </a:extLst>
          </p:cNvPr>
          <p:cNvPicPr>
            <a:picLocks noChangeAspect="1"/>
          </p:cNvPicPr>
          <p:nvPr/>
        </p:nvPicPr>
        <p:blipFill>
          <a:blip r:embed="rId3"/>
          <a:stretch>
            <a:fillRect/>
          </a:stretch>
        </p:blipFill>
        <p:spPr>
          <a:xfrm>
            <a:off x="3657600" y="3539518"/>
            <a:ext cx="3863356" cy="815968"/>
          </a:xfrm>
          <a:prstGeom prst="rect">
            <a:avLst/>
          </a:prstGeom>
        </p:spPr>
      </p:pic>
    </p:spTree>
    <p:extLst>
      <p:ext uri="{BB962C8B-B14F-4D97-AF65-F5344CB8AC3E}">
        <p14:creationId xmlns:p14="http://schemas.microsoft.com/office/powerpoint/2010/main" val="3737095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592E-2F77-4655-BBAA-812D5A61D6E9}"/>
              </a:ext>
            </a:extLst>
          </p:cNvPr>
          <p:cNvSpPr>
            <a:spLocks noGrp="1"/>
          </p:cNvSpPr>
          <p:nvPr>
            <p:ph type="title"/>
          </p:nvPr>
        </p:nvSpPr>
        <p:spPr>
          <a:xfrm>
            <a:off x="1036819" y="1317387"/>
            <a:ext cx="2485869" cy="579119"/>
          </a:xfrm>
        </p:spPr>
        <p:txBody>
          <a:bodyPr>
            <a:normAutofit/>
          </a:bodyPr>
          <a:lstStyle/>
          <a:p>
            <a:r>
              <a:rPr lang="en-US" sz="2800" b="1" dirty="0">
                <a:solidFill>
                  <a:srgbClr val="000090"/>
                </a:solidFill>
                <a:latin typeface="Arial" pitchFamily="-110" charset="0"/>
              </a:rPr>
              <a:t>molarity</a:t>
            </a:r>
            <a:endParaRPr lang="en-US" sz="2800" dirty="0"/>
          </a:p>
        </p:txBody>
      </p:sp>
      <p:sp>
        <p:nvSpPr>
          <p:cNvPr id="3" name="Content Placeholder 2">
            <a:extLst>
              <a:ext uri="{FF2B5EF4-FFF2-40B4-BE49-F238E27FC236}">
                <a16:creationId xmlns:a16="http://schemas.microsoft.com/office/drawing/2014/main" id="{19C5FA1B-1DEB-4CEC-AE5A-618AC1E772FD}"/>
              </a:ext>
            </a:extLst>
          </p:cNvPr>
          <p:cNvSpPr>
            <a:spLocks noGrp="1"/>
          </p:cNvSpPr>
          <p:nvPr>
            <p:ph idx="1"/>
          </p:nvPr>
        </p:nvSpPr>
        <p:spPr>
          <a:xfrm>
            <a:off x="474688" y="2450034"/>
            <a:ext cx="11242623" cy="3044251"/>
          </a:xfrm>
        </p:spPr>
        <p:txBody>
          <a:bodyPr>
            <a:noAutofit/>
          </a:bodyPr>
          <a:lstStyle/>
          <a:p>
            <a:pPr algn="l"/>
            <a:r>
              <a:rPr lang="en-US" sz="3200" dirty="0"/>
              <a:t>By the end of this section, you will be able to:</a:t>
            </a:r>
          </a:p>
          <a:p>
            <a:pPr indent="688975"/>
            <a:r>
              <a:rPr lang="en-US" sz="3200" dirty="0"/>
              <a:t>• Describe the fundamental properties of solutions</a:t>
            </a:r>
            <a:r>
              <a:rPr lang="ka-GE" sz="3200" dirty="0"/>
              <a:t>,</a:t>
            </a:r>
            <a:endParaRPr lang="en-US" sz="3200" dirty="0"/>
          </a:p>
          <a:p>
            <a:pPr indent="688975"/>
            <a:r>
              <a:rPr lang="en-US" sz="3200" dirty="0"/>
              <a:t>• Calculate solution concentrations using molarity</a:t>
            </a:r>
            <a:r>
              <a:rPr lang="ka-GE" sz="3200" dirty="0"/>
              <a:t>,</a:t>
            </a:r>
            <a:endParaRPr lang="en-US" sz="3200" dirty="0"/>
          </a:p>
          <a:p>
            <a:pPr indent="688975"/>
            <a:r>
              <a:rPr lang="en-US" sz="3200" dirty="0"/>
              <a:t>• Perform dilution calculations using the dilution equation</a:t>
            </a:r>
            <a:r>
              <a:rPr lang="ka-GE" sz="3200" dirty="0"/>
              <a:t>.</a:t>
            </a:r>
            <a:endParaRPr lang="en-US" sz="3200" dirty="0"/>
          </a:p>
        </p:txBody>
      </p:sp>
      <p:pic>
        <p:nvPicPr>
          <p:cNvPr id="4" name="Picture 3" descr="OSX-Stacked-TM-RGB-300dpi-2016.jpg">
            <a:extLst>
              <a:ext uri="{FF2B5EF4-FFF2-40B4-BE49-F238E27FC236}">
                <a16:creationId xmlns:a16="http://schemas.microsoft.com/office/drawing/2014/main" id="{9B8FE291-6DBA-43E4-9951-3C7A61D3EB7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45211" y="1036325"/>
            <a:ext cx="1226434" cy="833592"/>
          </a:xfrm>
          <a:prstGeom prst="rect">
            <a:avLst/>
          </a:prstGeom>
        </p:spPr>
      </p:pic>
    </p:spTree>
    <p:extLst>
      <p:ext uri="{BB962C8B-B14F-4D97-AF65-F5344CB8AC3E}">
        <p14:creationId xmlns:p14="http://schemas.microsoft.com/office/powerpoint/2010/main" val="1121478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96352" y="1180036"/>
            <a:ext cx="2826895" cy="508000"/>
          </a:xfrm>
        </p:spPr>
        <p:txBody>
          <a:bodyPr>
            <a:normAutofit fontScale="90000"/>
          </a:bodyPr>
          <a:lstStyle/>
          <a:p>
            <a:pPr eaLnBrk="1" hangingPunct="1"/>
            <a:r>
              <a:rPr lang="en-US" sz="3200" b="1" dirty="0">
                <a:solidFill>
                  <a:srgbClr val="000090"/>
                </a:solidFill>
                <a:latin typeface="Arial" pitchFamily="-110" charset="0"/>
              </a:rPr>
              <a:t>3.3 molarity</a:t>
            </a:r>
          </a:p>
        </p:txBody>
      </p:sp>
      <p:sp>
        <p:nvSpPr>
          <p:cNvPr id="22530" name="Rectangle 3"/>
          <p:cNvSpPr>
            <a:spLocks noGrp="1" noChangeArrowheads="1"/>
          </p:cNvSpPr>
          <p:nvPr>
            <p:ph idx="1"/>
          </p:nvPr>
        </p:nvSpPr>
        <p:spPr>
          <a:xfrm>
            <a:off x="509667" y="2314520"/>
            <a:ext cx="11497454" cy="3983054"/>
          </a:xfrm>
        </p:spPr>
        <p:txBody>
          <a:bodyPr>
            <a:normAutofit/>
          </a:bodyPr>
          <a:lstStyle/>
          <a:p>
            <a:pPr>
              <a:buClrTx/>
              <a:buFont typeface="Arial"/>
              <a:buChar char="•"/>
            </a:pPr>
            <a:r>
              <a:rPr lang="en-US" sz="2400" dirty="0"/>
              <a:t> In preceding sections, we focused on the composition of pure substances.</a:t>
            </a:r>
          </a:p>
          <a:p>
            <a:pPr>
              <a:buClrTx/>
              <a:buFont typeface="Arial"/>
              <a:buChar char="•"/>
            </a:pPr>
            <a:endParaRPr lang="en-US" sz="2400" dirty="0"/>
          </a:p>
          <a:p>
            <a:pPr algn="just">
              <a:buClrTx/>
              <a:buFont typeface="Arial"/>
              <a:buChar char="•"/>
            </a:pPr>
            <a:r>
              <a:rPr lang="en-US" sz="2400" dirty="0"/>
              <a:t> However, mixtures—samples of matter</a:t>
            </a:r>
            <a:r>
              <a:rPr lang="ka-GE" sz="2400" dirty="0"/>
              <a:t>,</a:t>
            </a:r>
            <a:r>
              <a:rPr lang="en-US" sz="2400" dirty="0"/>
              <a:t> containing two or more substances physically combined—are more commonly encountered in nature</a:t>
            </a:r>
            <a:r>
              <a:rPr lang="ka-GE" sz="2400" dirty="0"/>
              <a:t>,</a:t>
            </a:r>
            <a:r>
              <a:rPr lang="en-US" sz="2400" dirty="0"/>
              <a:t> than are pure substances.</a:t>
            </a:r>
          </a:p>
          <a:p>
            <a:pPr>
              <a:buClrTx/>
              <a:buFont typeface="Arial"/>
              <a:buChar char="•"/>
            </a:pPr>
            <a:endParaRPr lang="en-US" sz="2400" dirty="0"/>
          </a:p>
          <a:p>
            <a:pPr>
              <a:buClrTx/>
              <a:buFont typeface="Arial"/>
              <a:buChar char="•"/>
            </a:pPr>
            <a:r>
              <a:rPr lang="en-US" sz="2400" dirty="0"/>
              <a:t> Similar to a pure substance, the relative composition of a mixture</a:t>
            </a:r>
            <a:r>
              <a:rPr lang="ka-GE" sz="2400" dirty="0"/>
              <a:t>,</a:t>
            </a:r>
            <a:r>
              <a:rPr lang="en-US" sz="2400" dirty="0"/>
              <a:t> plays an important role in determining its properties.  </a:t>
            </a:r>
          </a:p>
          <a:p>
            <a:pPr>
              <a:buClrTx/>
              <a:buFont typeface="Arial"/>
              <a:buChar char="•"/>
            </a:pPr>
            <a:endParaRPr lang="en-US" sz="2400" dirty="0"/>
          </a:p>
          <a:p>
            <a:pPr>
              <a:buClrTx/>
            </a:pPr>
            <a:endParaRPr lang="en-US" sz="2400" dirty="0"/>
          </a:p>
          <a:p>
            <a:pPr>
              <a:buClrTx/>
            </a:pPr>
            <a:endParaRPr lang="en-US" sz="2400" dirty="0"/>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1017240"/>
            <a:ext cx="1226434" cy="833592"/>
          </a:xfrm>
          <a:prstGeom prst="rect">
            <a:avLst/>
          </a:prstGeom>
        </p:spPr>
      </p:pic>
    </p:spTree>
    <p:extLst>
      <p:ext uri="{BB962C8B-B14F-4D97-AF65-F5344CB8AC3E}">
        <p14:creationId xmlns:p14="http://schemas.microsoft.com/office/powerpoint/2010/main" val="1345152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7999-5255-45FC-9F76-EC1C247F1EF7}"/>
              </a:ext>
            </a:extLst>
          </p:cNvPr>
          <p:cNvSpPr>
            <a:spLocks noGrp="1"/>
          </p:cNvSpPr>
          <p:nvPr>
            <p:ph type="title"/>
          </p:nvPr>
        </p:nvSpPr>
        <p:spPr>
          <a:xfrm>
            <a:off x="714532" y="1375826"/>
            <a:ext cx="1818807" cy="475006"/>
          </a:xfrm>
        </p:spPr>
        <p:txBody>
          <a:bodyPr/>
          <a:lstStyle/>
          <a:p>
            <a:r>
              <a:rPr lang="en-US" sz="2400" b="1" dirty="0">
                <a:solidFill>
                  <a:srgbClr val="000090"/>
                </a:solidFill>
                <a:latin typeface="Arial" pitchFamily="-110" charset="0"/>
              </a:rPr>
              <a:t>molarity</a:t>
            </a:r>
            <a:endParaRPr lang="en-US" dirty="0"/>
          </a:p>
        </p:txBody>
      </p:sp>
      <p:sp>
        <p:nvSpPr>
          <p:cNvPr id="3" name="Content Placeholder 2">
            <a:extLst>
              <a:ext uri="{FF2B5EF4-FFF2-40B4-BE49-F238E27FC236}">
                <a16:creationId xmlns:a16="http://schemas.microsoft.com/office/drawing/2014/main" id="{667DF2FC-3805-4C8D-9DF1-8E0E0D00AFA7}"/>
              </a:ext>
            </a:extLst>
          </p:cNvPr>
          <p:cNvSpPr>
            <a:spLocks noGrp="1"/>
          </p:cNvSpPr>
          <p:nvPr>
            <p:ph idx="1"/>
          </p:nvPr>
        </p:nvSpPr>
        <p:spPr>
          <a:xfrm>
            <a:off x="444708" y="2308704"/>
            <a:ext cx="11292589" cy="3718809"/>
          </a:xfrm>
        </p:spPr>
        <p:txBody>
          <a:bodyPr>
            <a:normAutofit/>
          </a:bodyPr>
          <a:lstStyle/>
          <a:p>
            <a:pPr marL="342900" indent="-342900" algn="just">
              <a:buFont typeface="Arial" panose="020B0604020202020204" pitchFamily="34" charset="0"/>
              <a:buChar char="•"/>
            </a:pPr>
            <a:r>
              <a:rPr lang="en-US" sz="2400" b="0" i="0" u="none" strike="noStrike" baseline="0" dirty="0"/>
              <a:t>The relative amount of oxygen</a:t>
            </a:r>
            <a:r>
              <a:rPr lang="ka-GE" sz="2400" b="0" i="0" u="none" strike="noStrike" baseline="0" dirty="0"/>
              <a:t> </a:t>
            </a:r>
            <a:r>
              <a:rPr lang="en-US" sz="2400" b="0" i="0" u="none" strike="noStrike" baseline="0" dirty="0"/>
              <a:t>in a planet’s atmosphere</a:t>
            </a:r>
            <a:r>
              <a:rPr lang="ka-GE" sz="2400" b="0" i="0" u="none" strike="noStrike" baseline="0" dirty="0"/>
              <a:t>,</a:t>
            </a:r>
            <a:r>
              <a:rPr lang="en-US" sz="2400" b="0" i="0" u="none" strike="noStrike" baseline="0" dirty="0"/>
              <a:t> determines its ability to sustain aerobic life. </a:t>
            </a:r>
            <a:endParaRPr lang="ka-GE" sz="2400" b="0" i="0" u="none" strike="noStrike" baseline="0" dirty="0"/>
          </a:p>
          <a:p>
            <a:pPr marL="342900" indent="-342900" algn="just">
              <a:buFont typeface="Arial" panose="020B0604020202020204" pitchFamily="34" charset="0"/>
              <a:buChar char="•"/>
            </a:pPr>
            <a:r>
              <a:rPr lang="en-US" sz="2400" b="0" i="0" u="none" strike="noStrike" baseline="0" dirty="0"/>
              <a:t>The relative amounts of iron, carbon, nickel, and</a:t>
            </a:r>
            <a:r>
              <a:rPr lang="ka-GE" sz="2400" b="0" i="0" u="none" strike="noStrike" baseline="0" dirty="0"/>
              <a:t> </a:t>
            </a:r>
            <a:r>
              <a:rPr lang="en-US" sz="2400" b="0" i="0" u="none" strike="noStrike" baseline="0" dirty="0"/>
              <a:t>other elements in steel (a mixture known as an “alloy”) determine its physical strength and resistance to corrosion.</a:t>
            </a:r>
          </a:p>
          <a:p>
            <a:pPr marL="342900" indent="-342900" algn="just">
              <a:buFont typeface="Arial" panose="020B0604020202020204" pitchFamily="34" charset="0"/>
              <a:buChar char="•"/>
            </a:pPr>
            <a:r>
              <a:rPr lang="en-US" sz="2400" b="0" i="0" u="none" strike="noStrike" baseline="0" dirty="0"/>
              <a:t>The relative amount of the active ingredient in a medicine</a:t>
            </a:r>
            <a:r>
              <a:rPr lang="ka-GE" sz="2400" b="0" i="0" u="none" strike="noStrike" baseline="0" dirty="0"/>
              <a:t>,</a:t>
            </a:r>
            <a:r>
              <a:rPr lang="en-US" sz="2400" b="0" i="0" u="none" strike="noStrike" baseline="0" dirty="0"/>
              <a:t> determines its effectiveness in achieving the desired</a:t>
            </a:r>
            <a:r>
              <a:rPr lang="ka-GE" sz="2400" b="0" i="0" u="none" strike="noStrike" baseline="0" dirty="0"/>
              <a:t> </a:t>
            </a:r>
            <a:r>
              <a:rPr lang="en-US" sz="2400" b="0" i="0" u="none" strike="noStrike" baseline="0" dirty="0"/>
              <a:t>pharmacological effect. </a:t>
            </a:r>
            <a:endParaRPr lang="ka-GE" sz="2400" b="0" i="0" u="none" strike="noStrike" baseline="0" dirty="0"/>
          </a:p>
          <a:p>
            <a:pPr marL="342900" indent="-342900" algn="just">
              <a:buFont typeface="Arial" panose="020B0604020202020204" pitchFamily="34" charset="0"/>
              <a:buChar char="•"/>
            </a:pPr>
            <a:r>
              <a:rPr lang="en-US" sz="2400" b="0" i="0" u="none" strike="noStrike" baseline="0" dirty="0"/>
              <a:t>The relative amount of sugar in a beverage determines its sweetness</a:t>
            </a:r>
            <a:r>
              <a:rPr lang="ka-GE" sz="2400" b="0" i="0" u="none" strike="noStrike" baseline="0" dirty="0"/>
              <a:t>.</a:t>
            </a:r>
            <a:endParaRPr lang="en-US" sz="2400" dirty="0"/>
          </a:p>
        </p:txBody>
      </p:sp>
      <p:pic>
        <p:nvPicPr>
          <p:cNvPr id="4" name="Picture 3" descr="OSX-Stacked-TM-RGB-300dpi-2016.jpg">
            <a:extLst>
              <a:ext uri="{FF2B5EF4-FFF2-40B4-BE49-F238E27FC236}">
                <a16:creationId xmlns:a16="http://schemas.microsoft.com/office/drawing/2014/main" id="{3B42F4BA-D117-4039-AA0C-6B60D07BAAC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1017240"/>
            <a:ext cx="1226434" cy="833592"/>
          </a:xfrm>
          <a:prstGeom prst="rect">
            <a:avLst/>
          </a:prstGeom>
        </p:spPr>
      </p:pic>
    </p:spTree>
    <p:extLst>
      <p:ext uri="{BB962C8B-B14F-4D97-AF65-F5344CB8AC3E}">
        <p14:creationId xmlns:p14="http://schemas.microsoft.com/office/powerpoint/2010/main" val="289759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00862"/>
            <a:ext cx="2403423" cy="659535"/>
          </a:xfrm>
        </p:spPr>
        <p:txBody>
          <a:bodyPr/>
          <a:lstStyle/>
          <a:p>
            <a:r>
              <a:rPr lang="en-US" dirty="0"/>
              <a:t>Figure 3.14</a:t>
            </a:r>
          </a:p>
        </p:txBody>
      </p:sp>
      <p:pic>
        <p:nvPicPr>
          <p:cNvPr id="2" name="Picture Placeholder 1" descr="CNX_Chem_03_03_espresso.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5234" r="-6033"/>
          <a:stretch/>
        </p:blipFill>
        <p:spPr>
          <a:xfrm>
            <a:off x="3385402" y="617181"/>
            <a:ext cx="5421195" cy="4272573"/>
          </a:xfrm>
        </p:spPr>
      </p:pic>
      <p:sp>
        <p:nvSpPr>
          <p:cNvPr id="7" name="Text Placeholder 6"/>
          <p:cNvSpPr>
            <a:spLocks noGrp="1"/>
          </p:cNvSpPr>
          <p:nvPr>
            <p:ph type="body" sz="quarter" idx="14"/>
          </p:nvPr>
        </p:nvSpPr>
        <p:spPr>
          <a:xfrm>
            <a:off x="104931" y="4889754"/>
            <a:ext cx="11977141" cy="1810849"/>
          </a:xfrm>
        </p:spPr>
        <p:txBody>
          <a:bodyPr>
            <a:noAutofit/>
          </a:bodyPr>
          <a:lstStyle/>
          <a:p>
            <a:r>
              <a:rPr lang="en-US" sz="2400" dirty="0"/>
              <a:t>Sugar is one of many components in the complex mixture known as coffee. </a:t>
            </a:r>
            <a:endParaRPr lang="ka-GE" sz="2400" dirty="0"/>
          </a:p>
          <a:p>
            <a:r>
              <a:rPr lang="en-US" sz="2400" dirty="0"/>
              <a:t>The amount of sugar in a given amount of coffee</a:t>
            </a:r>
            <a:r>
              <a:rPr lang="ka-GE" sz="2400" dirty="0"/>
              <a:t>,</a:t>
            </a:r>
            <a:r>
              <a:rPr lang="en-US" sz="2400" dirty="0"/>
              <a:t> is an important determinant of the beverage’s sweetness. </a:t>
            </a:r>
            <a:endParaRPr lang="ka-GE" sz="2400" dirty="0"/>
          </a:p>
          <a:p>
            <a:r>
              <a:rPr lang="en-US" sz="2400" dirty="0"/>
              <a:t>(credit: Jane Whitney)</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62724" y="617181"/>
            <a:ext cx="1319676" cy="943216"/>
          </a:xfrm>
          <a:prstGeom prst="rect">
            <a:avLst/>
          </a:prstGeom>
        </p:spPr>
      </p:pic>
    </p:spTree>
    <p:extLst>
      <p:ext uri="{BB962C8B-B14F-4D97-AF65-F5344CB8AC3E}">
        <p14:creationId xmlns:p14="http://schemas.microsoft.com/office/powerpoint/2010/main" val="2484644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70548" y="892646"/>
            <a:ext cx="2662003" cy="508000"/>
          </a:xfrm>
        </p:spPr>
        <p:txBody>
          <a:bodyPr>
            <a:normAutofit fontScale="90000"/>
          </a:bodyPr>
          <a:lstStyle/>
          <a:p>
            <a:pPr eaLnBrk="1" hangingPunct="1"/>
            <a:r>
              <a:rPr lang="en-US" sz="3200" b="1" dirty="0">
                <a:solidFill>
                  <a:srgbClr val="000090"/>
                </a:solidFill>
                <a:latin typeface="Arial" pitchFamily="-110" charset="0"/>
              </a:rPr>
              <a:t>solutions</a:t>
            </a:r>
          </a:p>
        </p:txBody>
      </p:sp>
      <p:sp>
        <p:nvSpPr>
          <p:cNvPr id="22530" name="Rectangle 3"/>
          <p:cNvSpPr>
            <a:spLocks noGrp="1" noChangeArrowheads="1"/>
          </p:cNvSpPr>
          <p:nvPr>
            <p:ph idx="1"/>
          </p:nvPr>
        </p:nvSpPr>
        <p:spPr>
          <a:xfrm>
            <a:off x="719528" y="1770066"/>
            <a:ext cx="10807908" cy="3867464"/>
          </a:xfrm>
        </p:spPr>
        <p:txBody>
          <a:bodyPr>
            <a:normAutofit/>
          </a:bodyPr>
          <a:lstStyle/>
          <a:p>
            <a:pPr marL="342900" indent="-342900" algn="l">
              <a:buFont typeface="Arial" panose="020B0604020202020204" pitchFamily="34" charset="0"/>
              <a:buChar char="•"/>
            </a:pPr>
            <a:r>
              <a:rPr lang="en-US" sz="2400" b="0" i="0" u="none" strike="noStrike" baseline="0" dirty="0"/>
              <a:t>Solutions occur frequently in nature and have</a:t>
            </a:r>
            <a:r>
              <a:rPr lang="ka-GE" sz="2400" b="0" i="0" u="none" strike="noStrike" baseline="0" dirty="0"/>
              <a:t> </a:t>
            </a:r>
            <a:r>
              <a:rPr lang="en-US" sz="2400" b="0" i="0" u="none" strike="noStrike" baseline="0" dirty="0"/>
              <a:t>also been implemented in many forms of manmade technology.</a:t>
            </a:r>
            <a:endParaRPr lang="ka-GE" sz="2400" b="0" i="0" u="none" strike="noStrike" baseline="0" dirty="0"/>
          </a:p>
          <a:p>
            <a:pPr marL="342900" indent="-342900" algn="l">
              <a:buFont typeface="Arial" panose="020B0604020202020204" pitchFamily="34" charset="0"/>
              <a:buChar char="•"/>
            </a:pPr>
            <a:endParaRPr lang="en-US" sz="2400" dirty="0">
              <a:cs typeface="MS PGothic" pitchFamily="34" charset="-128"/>
            </a:endParaRPr>
          </a:p>
          <a:p>
            <a:pPr marL="342900" indent="-342900">
              <a:buClrTx/>
              <a:buFont typeface="Arial"/>
              <a:buChar char="•"/>
            </a:pPr>
            <a:r>
              <a:rPr lang="en-US" sz="2400" dirty="0">
                <a:cs typeface="MS PGothic" pitchFamily="34" charset="-128"/>
              </a:rPr>
              <a:t>Solutions are another term used for a </a:t>
            </a:r>
            <a:r>
              <a:rPr lang="en-US" sz="2400" b="1" dirty="0">
                <a:solidFill>
                  <a:srgbClr val="000090"/>
                </a:solidFill>
                <a:cs typeface="MS PGothic" pitchFamily="34" charset="-128"/>
              </a:rPr>
              <a:t>homogeneous mixture </a:t>
            </a:r>
            <a:r>
              <a:rPr lang="mr-IN" sz="2400" b="1" dirty="0">
                <a:solidFill>
                  <a:srgbClr val="000090"/>
                </a:solidFill>
                <a:cs typeface="MS PGothic" pitchFamily="34" charset="-128"/>
              </a:rPr>
              <a:t>–</a:t>
            </a:r>
            <a:r>
              <a:rPr lang="en-US" sz="2400" b="1" dirty="0">
                <a:solidFill>
                  <a:srgbClr val="000090"/>
                </a:solidFill>
                <a:cs typeface="MS PGothic" pitchFamily="34" charset="-128"/>
              </a:rPr>
              <a:t> </a:t>
            </a:r>
            <a:r>
              <a:rPr lang="en-US" sz="2400" b="1" dirty="0">
                <a:solidFill>
                  <a:srgbClr val="000090"/>
                </a:solidFill>
              </a:rPr>
              <a:t>uniform composition and properties throughout its entire volume. </a:t>
            </a:r>
            <a:endParaRPr lang="en-US" sz="2400" b="1" dirty="0">
              <a:solidFill>
                <a:srgbClr val="000090"/>
              </a:solidFill>
              <a:cs typeface="MS PGothic" pitchFamily="34" charset="-128"/>
            </a:endParaRPr>
          </a:p>
          <a:p>
            <a:pPr marL="342900" indent="-342900">
              <a:buClrTx/>
              <a:buFont typeface="Arial"/>
              <a:buChar char="•"/>
            </a:pPr>
            <a:endParaRPr lang="en-US" sz="2400" dirty="0">
              <a:cs typeface="MS PGothic" pitchFamily="34" charset="-128"/>
            </a:endParaRPr>
          </a:p>
          <a:p>
            <a:pPr marL="342900" indent="-342900">
              <a:buClrTx/>
              <a:buFont typeface="Arial"/>
              <a:buChar char="•"/>
            </a:pPr>
            <a:r>
              <a:rPr lang="en-US" sz="2400" dirty="0"/>
              <a:t>The relative amount of a given solution component is known as its </a:t>
            </a:r>
            <a:r>
              <a:rPr lang="en-US" sz="2400" b="1" dirty="0">
                <a:solidFill>
                  <a:srgbClr val="000090"/>
                </a:solidFill>
              </a:rPr>
              <a:t>concentration.</a:t>
            </a:r>
            <a:endParaRPr lang="en-US" sz="2400" b="1" dirty="0">
              <a:solidFill>
                <a:srgbClr val="000090"/>
              </a:solidFill>
              <a:cs typeface="MS PGothic" pitchFamily="34" charset="-128"/>
            </a:endParaRPr>
          </a:p>
          <a:p>
            <a:pPr marL="342900" indent="-342900">
              <a:buClrTx/>
              <a:buFont typeface="Arial"/>
              <a:buChar char="•"/>
            </a:pPr>
            <a:endParaRPr lang="en-US" sz="2400" dirty="0"/>
          </a:p>
          <a:p>
            <a:pPr marL="342900" indent="-342900">
              <a:buClrTx/>
              <a:buFont typeface="Arial"/>
              <a:buChar char="•"/>
            </a:pPr>
            <a:endParaRPr lang="en-US" sz="2400" dirty="0"/>
          </a:p>
          <a:p>
            <a:pPr marL="342900" indent="-342900">
              <a:buClrTx/>
              <a:buFont typeface="Arial"/>
              <a:buChar char="•"/>
            </a:pPr>
            <a:endParaRPr lang="en-US" sz="2400" dirty="0"/>
          </a:p>
          <a:p>
            <a:pPr marL="342900" indent="-342900">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95018" y="738034"/>
            <a:ext cx="1226434" cy="833592"/>
          </a:xfrm>
          <a:prstGeom prst="rect">
            <a:avLst/>
          </a:prstGeom>
        </p:spPr>
      </p:pic>
    </p:spTree>
    <p:extLst>
      <p:ext uri="{BB962C8B-B14F-4D97-AF65-F5344CB8AC3E}">
        <p14:creationId xmlns:p14="http://schemas.microsoft.com/office/powerpoint/2010/main" val="218526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68739" y="888810"/>
            <a:ext cx="2482121" cy="508000"/>
          </a:xfrm>
        </p:spPr>
        <p:txBody>
          <a:bodyPr>
            <a:normAutofit fontScale="90000"/>
          </a:bodyPr>
          <a:lstStyle/>
          <a:p>
            <a:pPr eaLnBrk="1" hangingPunct="1"/>
            <a:r>
              <a:rPr lang="en-US" sz="3200" b="1" dirty="0">
                <a:solidFill>
                  <a:srgbClr val="000090"/>
                </a:solidFill>
                <a:latin typeface="Arial" pitchFamily="-110" charset="0"/>
              </a:rPr>
              <a:t>solutions</a:t>
            </a:r>
          </a:p>
        </p:txBody>
      </p:sp>
      <p:sp>
        <p:nvSpPr>
          <p:cNvPr id="22530" name="Rectangle 3"/>
          <p:cNvSpPr>
            <a:spLocks noGrp="1" noChangeArrowheads="1"/>
          </p:cNvSpPr>
          <p:nvPr>
            <p:ph idx="1"/>
          </p:nvPr>
        </p:nvSpPr>
        <p:spPr>
          <a:xfrm>
            <a:off x="534649" y="1715366"/>
            <a:ext cx="11122702" cy="4650370"/>
          </a:xfrm>
        </p:spPr>
        <p:txBody>
          <a:bodyPr>
            <a:normAutofit/>
          </a:bodyPr>
          <a:lstStyle/>
          <a:p>
            <a:pPr marL="60325" indent="1588">
              <a:buClrTx/>
              <a:buFont typeface="Arial"/>
              <a:buChar char="•"/>
            </a:pPr>
            <a:r>
              <a:rPr lang="en-US" sz="2400" dirty="0">
                <a:cs typeface="MS PGothic" pitchFamily="34" charset="-128"/>
              </a:rPr>
              <a:t>A solution consists of two components:</a:t>
            </a:r>
          </a:p>
          <a:p>
            <a:pPr>
              <a:buClrTx/>
            </a:pPr>
            <a:endParaRPr lang="en-US" sz="2400" dirty="0">
              <a:cs typeface="MS PGothic" pitchFamily="34" charset="-128"/>
            </a:endParaRPr>
          </a:p>
          <a:p>
            <a:pPr>
              <a:buClrTx/>
            </a:pPr>
            <a:r>
              <a:rPr lang="en-US" sz="2400" dirty="0">
                <a:cs typeface="MS PGothic" pitchFamily="34" charset="-128"/>
              </a:rPr>
              <a:t>1) </a:t>
            </a:r>
            <a:r>
              <a:rPr lang="en-US" sz="2400" b="1" dirty="0">
                <a:solidFill>
                  <a:srgbClr val="000090"/>
                </a:solidFill>
                <a:cs typeface="MS PGothic" pitchFamily="34" charset="-128"/>
              </a:rPr>
              <a:t>Solvent – </a:t>
            </a:r>
            <a:r>
              <a:rPr lang="en-US" sz="2400" dirty="0"/>
              <a:t>component, with a concentration, that is significantly greater, than that of all other components.</a:t>
            </a:r>
          </a:p>
          <a:p>
            <a:pPr>
              <a:buClrTx/>
            </a:pPr>
            <a:endParaRPr lang="en-US" sz="2400" dirty="0">
              <a:cs typeface="MS PGothic" pitchFamily="34" charset="-128"/>
            </a:endParaRPr>
          </a:p>
          <a:p>
            <a:pPr>
              <a:buClrTx/>
            </a:pPr>
            <a:r>
              <a:rPr lang="en-US" sz="2400" dirty="0">
                <a:cs typeface="MS PGothic" pitchFamily="34" charset="-128"/>
              </a:rPr>
              <a:t>2) </a:t>
            </a:r>
            <a:r>
              <a:rPr lang="en-US" sz="2400" b="1" dirty="0">
                <a:solidFill>
                  <a:srgbClr val="000090"/>
                </a:solidFill>
                <a:cs typeface="MS PGothic" pitchFamily="34" charset="-128"/>
              </a:rPr>
              <a:t>Solute </a:t>
            </a:r>
            <a:r>
              <a:rPr lang="mr-IN" sz="2400" b="1" dirty="0">
                <a:solidFill>
                  <a:srgbClr val="000090"/>
                </a:solidFill>
                <a:cs typeface="MS PGothic" pitchFamily="34" charset="-128"/>
              </a:rPr>
              <a:t>–</a:t>
            </a:r>
            <a:r>
              <a:rPr lang="en-US" sz="2400" b="1" dirty="0">
                <a:solidFill>
                  <a:srgbClr val="000090"/>
                </a:solidFill>
                <a:cs typeface="MS PGothic" pitchFamily="34" charset="-128"/>
              </a:rPr>
              <a:t> </a:t>
            </a:r>
            <a:r>
              <a:rPr lang="en-US" sz="2400" dirty="0"/>
              <a:t>component, that is typically present at a much lower concentration, than the solvent.</a:t>
            </a:r>
            <a:endParaRPr lang="en-US" sz="2400" dirty="0">
              <a:cs typeface="MS PGothic" pitchFamily="34" charset="-128"/>
            </a:endParaRPr>
          </a:p>
          <a:p>
            <a:pPr marL="342900" indent="-342900">
              <a:buClrTx/>
              <a:buFont typeface="Arial"/>
              <a:buChar char="•"/>
            </a:pPr>
            <a:endParaRPr lang="en-US" sz="2400" b="1" dirty="0">
              <a:solidFill>
                <a:srgbClr val="000090"/>
              </a:solidFill>
              <a:cs typeface="MS PGothic" pitchFamily="34" charset="-128"/>
            </a:endParaRPr>
          </a:p>
          <a:p>
            <a:pPr marL="342900" indent="-342900">
              <a:buClrTx/>
              <a:buFont typeface="Arial"/>
              <a:buChar char="•"/>
            </a:pPr>
            <a:r>
              <a:rPr lang="en-US" sz="2400" dirty="0"/>
              <a:t>A solution</a:t>
            </a:r>
            <a:r>
              <a:rPr lang="ka-GE" sz="2400" dirty="0"/>
              <a:t>,</a:t>
            </a:r>
            <a:r>
              <a:rPr lang="en-US" sz="2400" dirty="0"/>
              <a:t> in which water is the solvent is called an </a:t>
            </a:r>
            <a:r>
              <a:rPr lang="en-US" sz="2400" b="1" dirty="0">
                <a:solidFill>
                  <a:srgbClr val="000090"/>
                </a:solidFill>
              </a:rPr>
              <a:t>aqueous solution.</a:t>
            </a:r>
          </a:p>
          <a:p>
            <a:pPr marL="342900" indent="-342900">
              <a:buClrTx/>
              <a:buFont typeface="Arial"/>
              <a:buChar char="•"/>
            </a:pPr>
            <a:endParaRPr lang="en-US" sz="2400" dirty="0"/>
          </a:p>
          <a:p>
            <a:pPr marL="342900" indent="-342900">
              <a:buClrTx/>
              <a:buFont typeface="Arial"/>
              <a:buChar char="•"/>
            </a:pPr>
            <a:endParaRPr lang="en-US" sz="2400" dirty="0"/>
          </a:p>
          <a:p>
            <a:pPr marL="342900" indent="-342900">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33891" y="789810"/>
            <a:ext cx="1226434" cy="833592"/>
          </a:xfrm>
          <a:prstGeom prst="rect">
            <a:avLst/>
          </a:prstGeom>
        </p:spPr>
      </p:pic>
    </p:spTree>
    <p:extLst>
      <p:ext uri="{BB962C8B-B14F-4D97-AF65-F5344CB8AC3E}">
        <p14:creationId xmlns:p14="http://schemas.microsoft.com/office/powerpoint/2010/main" val="2535448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05656" y="1252953"/>
            <a:ext cx="2467131" cy="508000"/>
          </a:xfrm>
        </p:spPr>
        <p:txBody>
          <a:bodyPr>
            <a:normAutofit fontScale="90000"/>
          </a:bodyPr>
          <a:lstStyle/>
          <a:p>
            <a:pPr eaLnBrk="1" hangingPunct="1"/>
            <a:r>
              <a:rPr lang="en-US" sz="3200" b="1" dirty="0">
                <a:solidFill>
                  <a:srgbClr val="000090"/>
                </a:solidFill>
                <a:latin typeface="Arial" pitchFamily="-110" charset="0"/>
              </a:rPr>
              <a:t>solutions</a:t>
            </a:r>
          </a:p>
        </p:txBody>
      </p:sp>
      <p:sp>
        <p:nvSpPr>
          <p:cNvPr id="22530" name="Rectangle 3"/>
          <p:cNvSpPr>
            <a:spLocks noGrp="1" noChangeArrowheads="1"/>
          </p:cNvSpPr>
          <p:nvPr>
            <p:ph idx="1"/>
          </p:nvPr>
        </p:nvSpPr>
        <p:spPr>
          <a:xfrm>
            <a:off x="479685" y="2049791"/>
            <a:ext cx="11092722" cy="3780271"/>
          </a:xfrm>
        </p:spPr>
        <p:txBody>
          <a:bodyPr>
            <a:normAutofit/>
          </a:bodyPr>
          <a:lstStyle/>
          <a:p>
            <a:pPr marL="342900" indent="-342900">
              <a:buClr>
                <a:schemeClr val="tx1"/>
              </a:buClr>
              <a:buFont typeface="Arial"/>
              <a:buChar char="•"/>
            </a:pPr>
            <a:endParaRPr lang="en-US" sz="2400" dirty="0">
              <a:latin typeface="Arial" pitchFamily="-110" charset="0"/>
            </a:endParaRPr>
          </a:p>
          <a:p>
            <a:pPr marL="457200" indent="-457200">
              <a:buClr>
                <a:schemeClr val="tx1"/>
              </a:buClr>
              <a:buFont typeface="Arial"/>
              <a:buChar char="•"/>
            </a:pPr>
            <a:r>
              <a:rPr lang="en-US" sz="2400" dirty="0">
                <a:cs typeface="MS PGothic" pitchFamily="34" charset="-128"/>
              </a:rPr>
              <a:t>Qualitative terms used to describe a solution:</a:t>
            </a:r>
          </a:p>
          <a:p>
            <a:pPr>
              <a:buClr>
                <a:schemeClr val="tx1"/>
              </a:buClr>
            </a:pPr>
            <a:endParaRPr lang="en-US" dirty="0">
              <a:cs typeface="MS PGothic" pitchFamily="34" charset="-128"/>
            </a:endParaRPr>
          </a:p>
          <a:p>
            <a:pPr lvl="1">
              <a:buClr>
                <a:schemeClr val="tx1"/>
              </a:buClr>
            </a:pPr>
            <a:r>
              <a:rPr lang="en-US" sz="2400" b="1" dirty="0">
                <a:solidFill>
                  <a:srgbClr val="000090"/>
                </a:solidFill>
                <a:cs typeface="MS PGothic" pitchFamily="34" charset="-128"/>
              </a:rPr>
              <a:t>Concentrated – </a:t>
            </a:r>
            <a:r>
              <a:rPr lang="en-US" sz="2400" dirty="0">
                <a:solidFill>
                  <a:schemeClr val="tx1"/>
                </a:solidFill>
                <a:cs typeface="MS PGothic" pitchFamily="34" charset="-128"/>
              </a:rPr>
              <a:t>Relatively high concentration of solute.</a:t>
            </a:r>
          </a:p>
          <a:p>
            <a:pPr lvl="1">
              <a:buClr>
                <a:schemeClr val="tx1"/>
              </a:buClr>
              <a:buNone/>
            </a:pPr>
            <a:endParaRPr lang="en-US" sz="2400" dirty="0">
              <a:solidFill>
                <a:schemeClr val="tx1"/>
              </a:solidFill>
              <a:cs typeface="MS PGothic" pitchFamily="34" charset="-128"/>
            </a:endParaRPr>
          </a:p>
          <a:p>
            <a:pPr lvl="1">
              <a:buClr>
                <a:schemeClr val="tx1"/>
              </a:buClr>
            </a:pPr>
            <a:r>
              <a:rPr lang="en-US" sz="2400" b="1" dirty="0">
                <a:solidFill>
                  <a:srgbClr val="000090"/>
                </a:solidFill>
                <a:cs typeface="MS PGothic" pitchFamily="34" charset="-128"/>
              </a:rPr>
              <a:t>Dilute – </a:t>
            </a:r>
            <a:r>
              <a:rPr lang="en-US" sz="2400" dirty="0">
                <a:solidFill>
                  <a:schemeClr val="tx1"/>
                </a:solidFill>
                <a:cs typeface="MS PGothic" pitchFamily="34" charset="-128"/>
              </a:rPr>
              <a:t>Relatively low concentration of solute.</a:t>
            </a: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23831" y="1137615"/>
            <a:ext cx="1226434" cy="833592"/>
          </a:xfrm>
          <a:prstGeom prst="rect">
            <a:avLst/>
          </a:prstGeom>
        </p:spPr>
      </p:pic>
    </p:spTree>
    <p:extLst>
      <p:ext uri="{BB962C8B-B14F-4D97-AF65-F5344CB8AC3E}">
        <p14:creationId xmlns:p14="http://schemas.microsoft.com/office/powerpoint/2010/main" val="1367758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429662" y="897158"/>
            <a:ext cx="2377190" cy="508000"/>
          </a:xfrm>
        </p:spPr>
        <p:txBody>
          <a:bodyPr>
            <a:normAutofit fontScale="90000"/>
          </a:bodyPr>
          <a:lstStyle/>
          <a:p>
            <a:pPr eaLnBrk="1" hangingPunct="1"/>
            <a:r>
              <a:rPr lang="en-US" sz="3200" b="1" dirty="0">
                <a:solidFill>
                  <a:srgbClr val="000090"/>
                </a:solidFill>
                <a:latin typeface="Arial" pitchFamily="-110" charset="0"/>
              </a:rPr>
              <a:t>molarity</a:t>
            </a:r>
          </a:p>
        </p:txBody>
      </p:sp>
      <p:sp>
        <p:nvSpPr>
          <p:cNvPr id="22530" name="Rectangle 3"/>
          <p:cNvSpPr>
            <a:spLocks noGrp="1" noChangeArrowheads="1"/>
          </p:cNvSpPr>
          <p:nvPr>
            <p:ph idx="1"/>
          </p:nvPr>
        </p:nvSpPr>
        <p:spPr>
          <a:xfrm>
            <a:off x="899410" y="1240764"/>
            <a:ext cx="10433154" cy="5389277"/>
          </a:xfrm>
        </p:spPr>
        <p:txBody>
          <a:bodyPr>
            <a:normAutofit/>
          </a:bodyPr>
          <a:lstStyle/>
          <a:p>
            <a:pPr marL="342900" indent="-342900">
              <a:buClr>
                <a:schemeClr val="tx1"/>
              </a:buClr>
              <a:buFont typeface="Arial"/>
              <a:buChar char="•"/>
            </a:pPr>
            <a:endParaRPr lang="en-US" sz="2400" dirty="0">
              <a:latin typeface="Arial" pitchFamily="-110" charset="0"/>
            </a:endParaRPr>
          </a:p>
          <a:p>
            <a:pPr marL="457200" indent="-457200">
              <a:buClr>
                <a:schemeClr val="tx1"/>
              </a:buClr>
              <a:buFont typeface="Arial"/>
              <a:buChar char="•"/>
            </a:pPr>
            <a:r>
              <a:rPr lang="en-US" sz="2400" b="1" dirty="0">
                <a:solidFill>
                  <a:srgbClr val="000090"/>
                </a:solidFill>
                <a:cs typeface="MS PGothic" pitchFamily="34" charset="-128"/>
              </a:rPr>
              <a:t>Molarity (M) - </a:t>
            </a:r>
            <a:r>
              <a:rPr lang="en-US" sz="2400" dirty="0"/>
              <a:t>the number of moles of solute in exactly 1 liter (1 L) of the solution:</a:t>
            </a:r>
          </a:p>
          <a:p>
            <a:pPr marL="457200" indent="-457200">
              <a:buClr>
                <a:schemeClr val="tx1"/>
              </a:buClr>
              <a:buFont typeface="Arial"/>
              <a:buChar char="•"/>
            </a:pPr>
            <a:endParaRPr lang="en-US" sz="2400" dirty="0">
              <a:cs typeface="MS PGothic" pitchFamily="34" charset="-128"/>
            </a:endParaRPr>
          </a:p>
          <a:p>
            <a:pPr marL="457200" indent="-457200">
              <a:buClr>
                <a:schemeClr val="tx1"/>
              </a:buClr>
              <a:buFont typeface="Arial"/>
              <a:buChar char="•"/>
            </a:pPr>
            <a:endParaRPr lang="en-US" sz="2400" dirty="0">
              <a:cs typeface="MS PGothic" pitchFamily="34" charset="-128"/>
            </a:endParaRPr>
          </a:p>
          <a:p>
            <a:pPr marL="457200" indent="-457200">
              <a:buClr>
                <a:schemeClr val="tx1"/>
              </a:buClr>
              <a:buFont typeface="Arial"/>
              <a:buChar char="•"/>
            </a:pPr>
            <a:endParaRPr lang="en-US" sz="2400" dirty="0">
              <a:cs typeface="MS PGothic" pitchFamily="34" charset="-128"/>
            </a:endParaRPr>
          </a:p>
          <a:p>
            <a:pPr marL="457200" indent="-457200">
              <a:buClr>
                <a:schemeClr val="tx1"/>
              </a:buClr>
              <a:buFont typeface="Arial"/>
              <a:buChar char="•"/>
            </a:pPr>
            <a:endParaRPr lang="en-US" sz="2400" dirty="0">
              <a:cs typeface="MS PGothic" pitchFamily="34" charset="-128"/>
            </a:endParaRPr>
          </a:p>
          <a:p>
            <a:pPr marL="457200" indent="-457200">
              <a:buClr>
                <a:schemeClr val="tx1"/>
              </a:buClr>
              <a:buFont typeface="Arial"/>
              <a:buChar char="•"/>
            </a:pPr>
            <a:endParaRPr lang="en-US" sz="2400" dirty="0">
              <a:cs typeface="MS PGothic" pitchFamily="34" charset="-128"/>
            </a:endParaRPr>
          </a:p>
          <a:p>
            <a:pPr marL="457200" indent="-457200">
              <a:buClr>
                <a:schemeClr val="tx1"/>
              </a:buClr>
              <a:buFont typeface="Arial"/>
              <a:buChar char="•"/>
            </a:pPr>
            <a:r>
              <a:rPr lang="en-US" sz="2400" b="1" dirty="0">
                <a:solidFill>
                  <a:srgbClr val="000090"/>
                </a:solidFill>
              </a:rPr>
              <a:t>Molarity (M) </a:t>
            </a:r>
            <a:r>
              <a:rPr lang="en-US" sz="2400" dirty="0"/>
              <a:t>is a useful concentration unit for many applications in chemistry. </a:t>
            </a:r>
            <a:endParaRPr lang="en-US" sz="2400" dirty="0">
              <a:cs typeface="MS PGothic" pitchFamily="34" charset="-128"/>
            </a:endParaRP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00992" y="644755"/>
            <a:ext cx="1226434" cy="833592"/>
          </a:xfrm>
          <a:prstGeom prst="rect">
            <a:avLst/>
          </a:prstGeom>
        </p:spPr>
      </p:pic>
      <p:graphicFrame>
        <p:nvGraphicFramePr>
          <p:cNvPr id="5" name="Object 2"/>
          <p:cNvGraphicFramePr>
            <a:graphicFrameLocks noChangeAspect="1"/>
          </p:cNvGraphicFramePr>
          <p:nvPr>
            <p:extLst>
              <p:ext uri="{D42A27DB-BD31-4B8C-83A1-F6EECF244321}">
                <p14:modId xmlns:p14="http://schemas.microsoft.com/office/powerpoint/2010/main" val="349924620"/>
              </p:ext>
            </p:extLst>
          </p:nvPr>
        </p:nvGraphicFramePr>
        <p:xfrm>
          <a:off x="3941764" y="2692400"/>
          <a:ext cx="3849687" cy="1676400"/>
        </p:xfrm>
        <a:graphic>
          <a:graphicData uri="http://schemas.openxmlformats.org/presentationml/2006/ole">
            <mc:AlternateContent xmlns:mc="http://schemas.openxmlformats.org/markup-compatibility/2006">
              <mc:Choice xmlns:v="urn:schemas-microsoft-com:vml" Requires="v">
                <p:oleObj spid="_x0000_s14760" name="Equation" r:id="rId4" imgW="990600" imgH="431800" progId="Equation.3">
                  <p:embed/>
                </p:oleObj>
              </mc:Choice>
              <mc:Fallback>
                <p:oleObj name="Equation" r:id="rId4" imgW="990600" imgH="431800" progId="Equation.3">
                  <p:embed/>
                  <p:pic>
                    <p:nvPicPr>
                      <p:cNvPr id="0" name=""/>
                      <p:cNvPicPr>
                        <a:picLocks noChangeAspect="1" noChangeArrowheads="1"/>
                      </p:cNvPicPr>
                      <p:nvPr/>
                    </p:nvPicPr>
                    <p:blipFill>
                      <a:blip r:embed="rId5"/>
                      <a:srcRect/>
                      <a:stretch>
                        <a:fillRect/>
                      </a:stretch>
                    </p:blipFill>
                    <p:spPr bwMode="auto">
                      <a:xfrm>
                        <a:off x="3941764" y="2692400"/>
                        <a:ext cx="3849687" cy="167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7379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2" y="684053"/>
            <a:ext cx="2793167" cy="659535"/>
          </a:xfrm>
        </p:spPr>
        <p:txBody>
          <a:bodyPr/>
          <a:lstStyle/>
          <a:p>
            <a:r>
              <a:rPr lang="en-US" dirty="0"/>
              <a:t>Example 3.14</a:t>
            </a:r>
          </a:p>
        </p:txBody>
      </p:sp>
      <p:sp>
        <p:nvSpPr>
          <p:cNvPr id="7" name="Text Placeholder 6"/>
          <p:cNvSpPr>
            <a:spLocks noGrp="1"/>
          </p:cNvSpPr>
          <p:nvPr>
            <p:ph type="body" sz="quarter" idx="14"/>
          </p:nvPr>
        </p:nvSpPr>
        <p:spPr>
          <a:xfrm>
            <a:off x="831852" y="2342493"/>
            <a:ext cx="11025368" cy="1166382"/>
          </a:xfrm>
        </p:spPr>
        <p:txBody>
          <a:bodyPr>
            <a:noAutofit/>
          </a:bodyPr>
          <a:lstStyle/>
          <a:p>
            <a:r>
              <a:rPr lang="en-US" sz="2400" dirty="0"/>
              <a:t>A 355 mL soft drink sample contains 0.133 </a:t>
            </a:r>
            <a:r>
              <a:rPr lang="en-US" sz="2400" dirty="0" err="1"/>
              <a:t>mol</a:t>
            </a:r>
            <a:r>
              <a:rPr lang="en-US" sz="2400" dirty="0"/>
              <a:t> of sucrose (table sugar). What is the molar concentration of sucrose in the beverage?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5" y="898111"/>
            <a:ext cx="1226434" cy="833592"/>
          </a:xfrm>
          <a:prstGeom prst="rect">
            <a:avLst/>
          </a:prstGeom>
        </p:spPr>
      </p:pic>
      <p:graphicFrame>
        <p:nvGraphicFramePr>
          <p:cNvPr id="8" name="Object 2"/>
          <p:cNvGraphicFramePr>
            <a:graphicFrameLocks noChangeAspect="1"/>
          </p:cNvGraphicFramePr>
          <p:nvPr>
            <p:extLst>
              <p:ext uri="{D42A27DB-BD31-4B8C-83A1-F6EECF244321}">
                <p14:modId xmlns:p14="http://schemas.microsoft.com/office/powerpoint/2010/main" val="2905175846"/>
              </p:ext>
            </p:extLst>
          </p:nvPr>
        </p:nvGraphicFramePr>
        <p:xfrm>
          <a:off x="2843031" y="5020752"/>
          <a:ext cx="6084992" cy="1252274"/>
        </p:xfrm>
        <a:graphic>
          <a:graphicData uri="http://schemas.openxmlformats.org/presentationml/2006/ole">
            <mc:AlternateContent xmlns:mc="http://schemas.openxmlformats.org/markup-compatibility/2006">
              <mc:Choice xmlns:v="urn:schemas-microsoft-com:vml" Requires="v">
                <p:oleObj spid="_x0000_s15784" name="Equation" r:id="rId4" imgW="2959100" imgH="609600" progId="Equation.3">
                  <p:embed/>
                </p:oleObj>
              </mc:Choice>
              <mc:Fallback>
                <p:oleObj name="Equation" r:id="rId4" imgW="2959100" imgH="609600" progId="Equation.3">
                  <p:embed/>
                  <p:pic>
                    <p:nvPicPr>
                      <p:cNvPr id="0" name=""/>
                      <p:cNvPicPr>
                        <a:picLocks noChangeAspect="1" noChangeArrowheads="1"/>
                      </p:cNvPicPr>
                      <p:nvPr/>
                    </p:nvPicPr>
                    <p:blipFill>
                      <a:blip r:embed="rId5"/>
                      <a:srcRect/>
                      <a:stretch>
                        <a:fillRect/>
                      </a:stretch>
                    </p:blipFill>
                    <p:spPr bwMode="auto">
                      <a:xfrm>
                        <a:off x="2843031" y="5020752"/>
                        <a:ext cx="6084992" cy="1252274"/>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982EF56C-7E31-453F-A4C1-90D5ECC40183}"/>
              </a:ext>
            </a:extLst>
          </p:cNvPr>
          <p:cNvSpPr txBox="1"/>
          <p:nvPr/>
        </p:nvSpPr>
        <p:spPr>
          <a:xfrm>
            <a:off x="831851" y="1607553"/>
            <a:ext cx="6093500" cy="523220"/>
          </a:xfrm>
          <a:prstGeom prst="rect">
            <a:avLst/>
          </a:prstGeom>
          <a:noFill/>
        </p:spPr>
        <p:txBody>
          <a:bodyPr wrap="square">
            <a:spAutoFit/>
          </a:bodyPr>
          <a:lstStyle/>
          <a:p>
            <a:r>
              <a:rPr lang="en-US" sz="2800" b="1" i="0" u="none" strike="noStrike" baseline="0" dirty="0">
                <a:solidFill>
                  <a:srgbClr val="354DA2"/>
                </a:solidFill>
              </a:rPr>
              <a:t>Calculating Molar Concentrations</a:t>
            </a:r>
            <a:endParaRPr lang="en-US" sz="2800" dirty="0"/>
          </a:p>
        </p:txBody>
      </p:sp>
      <p:sp>
        <p:nvSpPr>
          <p:cNvPr id="10" name="TextBox 9">
            <a:extLst>
              <a:ext uri="{FF2B5EF4-FFF2-40B4-BE49-F238E27FC236}">
                <a16:creationId xmlns:a16="http://schemas.microsoft.com/office/drawing/2014/main" id="{D1394D64-3497-4862-8EF3-741A4757AE90}"/>
              </a:ext>
            </a:extLst>
          </p:cNvPr>
          <p:cNvSpPr txBox="1"/>
          <p:nvPr/>
        </p:nvSpPr>
        <p:spPr>
          <a:xfrm>
            <a:off x="831851" y="3209861"/>
            <a:ext cx="10792918" cy="1569660"/>
          </a:xfrm>
          <a:prstGeom prst="rect">
            <a:avLst/>
          </a:prstGeom>
          <a:noFill/>
        </p:spPr>
        <p:txBody>
          <a:bodyPr wrap="square">
            <a:spAutoFit/>
          </a:bodyPr>
          <a:lstStyle/>
          <a:p>
            <a:pPr algn="l"/>
            <a:r>
              <a:rPr lang="en-US" sz="2400" b="1" i="0" u="none" strike="noStrike" baseline="0" dirty="0">
                <a:solidFill>
                  <a:srgbClr val="354DA2"/>
                </a:solidFill>
              </a:rPr>
              <a:t>Solution</a:t>
            </a:r>
          </a:p>
          <a:p>
            <a:pPr algn="just"/>
            <a:r>
              <a:rPr lang="en-US" sz="2400" b="0" i="0" u="none" strike="noStrike" baseline="0" dirty="0">
                <a:solidFill>
                  <a:srgbClr val="000000"/>
                </a:solidFill>
              </a:rPr>
              <a:t>Since the molar amount of solute and the volume of solution are both given, the molarity can be calculated</a:t>
            </a:r>
            <a:r>
              <a:rPr lang="ka-GE" sz="2400" b="0" i="0" u="none" strike="noStrike" baseline="0" dirty="0">
                <a:solidFill>
                  <a:srgbClr val="000000"/>
                </a:solidFill>
              </a:rPr>
              <a:t> </a:t>
            </a:r>
            <a:r>
              <a:rPr lang="en-US" sz="2400" b="0" i="0" u="none" strike="noStrike" baseline="0" dirty="0">
                <a:solidFill>
                  <a:srgbClr val="000000"/>
                </a:solidFill>
              </a:rPr>
              <a:t>using the definition of molarity. Per this definition, the solution volume must be converted from mL to L:</a:t>
            </a:r>
            <a:endParaRPr lang="en-US" sz="2400" dirty="0"/>
          </a:p>
        </p:txBody>
      </p:sp>
    </p:spTree>
    <p:extLst>
      <p:ext uri="{BB962C8B-B14F-4D97-AF65-F5344CB8AC3E}">
        <p14:creationId xmlns:p14="http://schemas.microsoft.com/office/powerpoint/2010/main" val="229976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49BD-ED70-4DF7-97CD-937AD9A03F4F}"/>
              </a:ext>
            </a:extLst>
          </p:cNvPr>
          <p:cNvSpPr>
            <a:spLocks noGrp="1"/>
          </p:cNvSpPr>
          <p:nvPr>
            <p:ph type="title"/>
          </p:nvPr>
        </p:nvSpPr>
        <p:spPr>
          <a:xfrm>
            <a:off x="609600" y="869430"/>
            <a:ext cx="8189626" cy="654888"/>
          </a:xfrm>
        </p:spPr>
        <p:txBody>
          <a:bodyPr>
            <a:noAutofit/>
          </a:bodyPr>
          <a:lstStyle/>
          <a:p>
            <a:r>
              <a:rPr lang="en-US" sz="2800" b="1" i="0" u="none" strike="noStrike" baseline="0" dirty="0">
                <a:solidFill>
                  <a:srgbClr val="354DA2"/>
                </a:solidFill>
                <a:latin typeface="+mn-lt"/>
              </a:rPr>
              <a:t>3.1 Formula Mass and the Mole Concept</a:t>
            </a:r>
            <a:endParaRPr lang="en-US" sz="2800" dirty="0">
              <a:latin typeface="+mn-lt"/>
            </a:endParaRPr>
          </a:p>
        </p:txBody>
      </p:sp>
      <p:sp>
        <p:nvSpPr>
          <p:cNvPr id="3" name="Content Placeholder 2">
            <a:extLst>
              <a:ext uri="{FF2B5EF4-FFF2-40B4-BE49-F238E27FC236}">
                <a16:creationId xmlns:a16="http://schemas.microsoft.com/office/drawing/2014/main" id="{32702EB7-FB7B-432E-BB6A-CE2D50B561D6}"/>
              </a:ext>
            </a:extLst>
          </p:cNvPr>
          <p:cNvSpPr>
            <a:spLocks noGrp="1"/>
          </p:cNvSpPr>
          <p:nvPr>
            <p:ph idx="1"/>
          </p:nvPr>
        </p:nvSpPr>
        <p:spPr>
          <a:xfrm>
            <a:off x="609600" y="1752601"/>
            <a:ext cx="10887856" cy="4373563"/>
          </a:xfrm>
        </p:spPr>
        <p:txBody>
          <a:bodyPr>
            <a:normAutofit/>
          </a:bodyPr>
          <a:lstStyle/>
          <a:p>
            <a:pPr algn="l"/>
            <a:r>
              <a:rPr lang="en-US" sz="2800" b="0" i="0" u="none" strike="noStrike" baseline="0" dirty="0"/>
              <a:t>By the end of this section, you will be able to:</a:t>
            </a:r>
            <a:endParaRPr lang="ka-GE" sz="2800" b="0" i="0" u="none" strike="noStrike" baseline="0" dirty="0"/>
          </a:p>
          <a:p>
            <a:pPr algn="l"/>
            <a:endParaRPr lang="en-US" sz="2800" b="0" i="0" u="none" strike="noStrike" baseline="0" dirty="0"/>
          </a:p>
          <a:p>
            <a:pPr algn="just"/>
            <a:r>
              <a:rPr lang="en-US" sz="2800" b="0" i="0" u="none" strike="noStrike" baseline="0" dirty="0"/>
              <a:t>• Calculate formula masses for covalent and ionic compounds</a:t>
            </a:r>
            <a:r>
              <a:rPr lang="ka-GE" sz="2800" b="0" i="0" u="none" strike="noStrike" baseline="0" dirty="0"/>
              <a:t>;</a:t>
            </a:r>
            <a:endParaRPr lang="en-US" sz="2800" b="0" i="0" u="none" strike="noStrike" baseline="0" dirty="0"/>
          </a:p>
          <a:p>
            <a:pPr algn="just"/>
            <a:r>
              <a:rPr lang="en-US" sz="2800" b="0" i="0" u="none" strike="noStrike" baseline="0" dirty="0"/>
              <a:t>• Define the amount unit mole and the related quantity Avogadro’s number</a:t>
            </a:r>
            <a:r>
              <a:rPr lang="ka-GE" sz="2800" b="0" i="0" u="none" strike="noStrike" baseline="0" dirty="0"/>
              <a:t>.</a:t>
            </a:r>
          </a:p>
          <a:p>
            <a:pPr marL="120650" indent="7938" algn="just">
              <a:buFont typeface="Arial" panose="020B0604020202020204" pitchFamily="34" charset="0"/>
              <a:buChar char="•"/>
            </a:pPr>
            <a:r>
              <a:rPr lang="en-US" sz="2800" b="0" i="0" u="none" strike="noStrike" baseline="0" dirty="0"/>
              <a:t> Explain the relation between mass,</a:t>
            </a:r>
            <a:r>
              <a:rPr lang="ka-GE" sz="2800" b="0" i="0" u="none" strike="noStrike" baseline="0" dirty="0"/>
              <a:t> </a:t>
            </a:r>
            <a:r>
              <a:rPr lang="en-US" sz="2800" b="0" i="0" u="none" strike="noStrike" baseline="0" dirty="0"/>
              <a:t>moles, and numbers of atoms or molecules, and perform calculations deriving these quantities from one</a:t>
            </a:r>
            <a:r>
              <a:rPr lang="ka-GE" sz="2800" b="0" i="0" u="none" strike="noStrike" baseline="0" dirty="0"/>
              <a:t> </a:t>
            </a:r>
            <a:r>
              <a:rPr lang="en-US" sz="2800" b="0" i="0" u="none" strike="noStrike" baseline="0" dirty="0"/>
              <a:t>another</a:t>
            </a:r>
            <a:r>
              <a:rPr lang="ka-GE" sz="2800" b="0" i="0" u="none" strike="noStrike" baseline="0" dirty="0"/>
              <a:t>.</a:t>
            </a:r>
            <a:endParaRPr lang="en-US" sz="2800" dirty="0"/>
          </a:p>
        </p:txBody>
      </p:sp>
      <p:pic>
        <p:nvPicPr>
          <p:cNvPr id="4" name="Picture 3" descr="OSX-Stacked-TM-RGB-300dpi-2016.jpg">
            <a:extLst>
              <a:ext uri="{FF2B5EF4-FFF2-40B4-BE49-F238E27FC236}">
                <a16:creationId xmlns:a16="http://schemas.microsoft.com/office/drawing/2014/main" id="{03C0ED1B-7A00-444A-95C7-CF4007D7E3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663071"/>
            <a:ext cx="1226434" cy="833592"/>
          </a:xfrm>
          <a:prstGeom prst="rect">
            <a:avLst/>
          </a:prstGeom>
        </p:spPr>
      </p:pic>
    </p:spTree>
    <p:extLst>
      <p:ext uri="{BB962C8B-B14F-4D97-AF65-F5344CB8AC3E}">
        <p14:creationId xmlns:p14="http://schemas.microsoft.com/office/powerpoint/2010/main" val="508244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DB9A-3EDE-454A-A7E4-90D29FA60174}"/>
              </a:ext>
            </a:extLst>
          </p:cNvPr>
          <p:cNvSpPr>
            <a:spLocks noGrp="1"/>
          </p:cNvSpPr>
          <p:nvPr>
            <p:ph type="title"/>
          </p:nvPr>
        </p:nvSpPr>
        <p:spPr>
          <a:xfrm>
            <a:off x="609600" y="257769"/>
            <a:ext cx="2793167" cy="659535"/>
          </a:xfrm>
        </p:spPr>
        <p:txBody>
          <a:bodyPr>
            <a:normAutofit/>
          </a:bodyPr>
          <a:lstStyle/>
          <a:p>
            <a:r>
              <a:rPr lang="en-US" sz="2800" b="1" dirty="0">
                <a:latin typeface="+mn-lt"/>
              </a:rPr>
              <a:t>Example 3.1</a:t>
            </a:r>
            <a:r>
              <a:rPr lang="en-US" sz="2800" b="1" dirty="0">
                <a:latin typeface="+mn-lt"/>
                <a:cs typeface="Arial" panose="020B0604020202020204" pitchFamily="34" charset="0"/>
              </a:rPr>
              <a:t>5</a:t>
            </a:r>
          </a:p>
        </p:txBody>
      </p:sp>
      <p:sp>
        <p:nvSpPr>
          <p:cNvPr id="4" name="Text Placeholder 3">
            <a:extLst>
              <a:ext uri="{FF2B5EF4-FFF2-40B4-BE49-F238E27FC236}">
                <a16:creationId xmlns:a16="http://schemas.microsoft.com/office/drawing/2014/main" id="{6A8D7CDF-2194-462B-9615-9BD38F94204A}"/>
              </a:ext>
            </a:extLst>
          </p:cNvPr>
          <p:cNvSpPr>
            <a:spLocks noGrp="1"/>
          </p:cNvSpPr>
          <p:nvPr>
            <p:ph type="body" sz="quarter" idx="14"/>
          </p:nvPr>
        </p:nvSpPr>
        <p:spPr>
          <a:xfrm>
            <a:off x="609600" y="1753849"/>
            <a:ext cx="10750549" cy="4256515"/>
          </a:xfrm>
        </p:spPr>
        <p:txBody>
          <a:bodyPr>
            <a:normAutofit/>
          </a:bodyPr>
          <a:lstStyle/>
          <a:p>
            <a:pPr algn="l"/>
            <a:r>
              <a:rPr lang="en-US" sz="2400" b="0" i="0" u="none" strike="noStrike" baseline="0" dirty="0">
                <a:solidFill>
                  <a:srgbClr val="000000"/>
                </a:solidFill>
                <a:latin typeface="Arial" panose="020B0604020202020204" pitchFamily="34" charset="0"/>
                <a:cs typeface="Arial" panose="020B0604020202020204" pitchFamily="34" charset="0"/>
              </a:rPr>
              <a:t>How much sugar (mol) is contained in a modest sip (~10 mL) of the soft drink from </a:t>
            </a:r>
            <a:r>
              <a:rPr lang="en-US" sz="2400" b="1" i="0" u="none" strike="noStrike" baseline="0" dirty="0">
                <a:solidFill>
                  <a:srgbClr val="944B8D"/>
                </a:solidFill>
                <a:latin typeface="Arial" panose="020B0604020202020204" pitchFamily="34" charset="0"/>
                <a:cs typeface="Arial" panose="020B0604020202020204" pitchFamily="34" charset="0"/>
              </a:rPr>
              <a:t>Example 3.14</a:t>
            </a:r>
            <a:r>
              <a:rPr lang="en-US" sz="2400" b="0" i="0" u="none" strike="noStrike" baseline="0" dirty="0">
                <a:solidFill>
                  <a:srgbClr val="000000"/>
                </a:solidFill>
                <a:latin typeface="Arial" panose="020B0604020202020204" pitchFamily="34" charset="0"/>
                <a:cs typeface="Arial" panose="020B0604020202020204" pitchFamily="34" charset="0"/>
              </a:rPr>
              <a:t>?</a:t>
            </a:r>
          </a:p>
          <a:p>
            <a:pPr algn="l"/>
            <a:r>
              <a:rPr lang="en-US" sz="2400" b="1" i="0" u="none" strike="noStrike" baseline="0" dirty="0">
                <a:solidFill>
                  <a:srgbClr val="354DA2"/>
                </a:solidFill>
                <a:latin typeface="Arial" panose="020B0604020202020204" pitchFamily="34" charset="0"/>
                <a:cs typeface="Arial" panose="020B0604020202020204" pitchFamily="34" charset="0"/>
              </a:rPr>
              <a:t>Solution</a:t>
            </a:r>
          </a:p>
          <a:p>
            <a:pPr algn="l"/>
            <a:r>
              <a:rPr lang="en-US" sz="2400" b="0" i="0" u="none" strike="noStrike" baseline="0" dirty="0">
                <a:solidFill>
                  <a:srgbClr val="000000"/>
                </a:solidFill>
                <a:latin typeface="Arial" panose="020B0604020202020204" pitchFamily="34" charset="0"/>
                <a:cs typeface="Arial" panose="020B0604020202020204" pitchFamily="34" charset="0"/>
              </a:rPr>
              <a:t>Rearrange the definition of molarity to isolate the quantity sought, moles of sugar, then substitute the value for molarity derived in </a:t>
            </a:r>
            <a:r>
              <a:rPr lang="en-US" sz="2400" b="1" i="0" u="none" strike="noStrike" baseline="0" dirty="0">
                <a:solidFill>
                  <a:srgbClr val="944B8D"/>
                </a:solidFill>
                <a:latin typeface="Arial" panose="020B0604020202020204" pitchFamily="34" charset="0"/>
                <a:cs typeface="Arial" panose="020B0604020202020204" pitchFamily="34" charset="0"/>
              </a:rPr>
              <a:t>Example 3.14</a:t>
            </a:r>
            <a:r>
              <a:rPr lang="en-US" sz="2400" b="0" i="0" u="none" strike="noStrike" baseline="0" dirty="0">
                <a:solidFill>
                  <a:srgbClr val="000000"/>
                </a:solidFill>
                <a:latin typeface="Arial" panose="020B0604020202020204" pitchFamily="34" charset="0"/>
                <a:cs typeface="Arial" panose="020B0604020202020204" pitchFamily="34" charset="0"/>
              </a:rPr>
              <a:t>, 0.375 </a:t>
            </a:r>
            <a:r>
              <a:rPr lang="en-US" sz="2400" b="0" i="1" u="none" strike="noStrike" baseline="0" dirty="0">
                <a:solidFill>
                  <a:srgbClr val="000000"/>
                </a:solidFill>
                <a:latin typeface="Arial" panose="020B0604020202020204" pitchFamily="34" charset="0"/>
                <a:cs typeface="Arial" panose="020B0604020202020204" pitchFamily="34" charset="0"/>
              </a:rPr>
              <a:t>M</a:t>
            </a:r>
            <a:r>
              <a:rPr lang="en-US" sz="2400" b="0" i="0" u="none" strike="noStrike" baseline="0" dirty="0">
                <a:solidFill>
                  <a:srgbClr val="000000"/>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191631-4135-4D11-ADA8-523AD6681A2E}"/>
              </a:ext>
            </a:extLst>
          </p:cNvPr>
          <p:cNvSpPr txBox="1"/>
          <p:nvPr/>
        </p:nvSpPr>
        <p:spPr>
          <a:xfrm>
            <a:off x="609599" y="1012792"/>
            <a:ext cx="8429470" cy="461665"/>
          </a:xfrm>
          <a:prstGeom prst="rect">
            <a:avLst/>
          </a:prstGeom>
          <a:noFill/>
        </p:spPr>
        <p:txBody>
          <a:bodyPr wrap="square">
            <a:spAutoFit/>
          </a:bodyPr>
          <a:lstStyle/>
          <a:p>
            <a:r>
              <a:rPr lang="en-US" sz="2400" b="1" i="0" u="none" strike="noStrike" baseline="0" dirty="0">
                <a:solidFill>
                  <a:srgbClr val="354DA2"/>
                </a:solidFill>
              </a:rPr>
              <a:t>Deriving Moles and Volumes from Molar Concentrations</a:t>
            </a:r>
            <a:endParaRPr lang="en-US" sz="2400" dirty="0"/>
          </a:p>
        </p:txBody>
      </p:sp>
      <p:pic>
        <p:nvPicPr>
          <p:cNvPr id="7" name="Picture 6" descr="OSX-Stacked-TM-RGB-300dpi-2016.jpg">
            <a:extLst>
              <a:ext uri="{FF2B5EF4-FFF2-40B4-BE49-F238E27FC236}">
                <a16:creationId xmlns:a16="http://schemas.microsoft.com/office/drawing/2014/main" id="{3206785A-AAD3-489B-9D16-D4415F752FC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3715" y="595996"/>
            <a:ext cx="1226434" cy="833592"/>
          </a:xfrm>
          <a:prstGeom prst="rect">
            <a:avLst/>
          </a:prstGeom>
        </p:spPr>
      </p:pic>
      <p:pic>
        <p:nvPicPr>
          <p:cNvPr id="9" name="Picture 8">
            <a:extLst>
              <a:ext uri="{FF2B5EF4-FFF2-40B4-BE49-F238E27FC236}">
                <a16:creationId xmlns:a16="http://schemas.microsoft.com/office/drawing/2014/main" id="{3DA99AF8-3166-44A3-9CDD-250DABD34DBB}"/>
              </a:ext>
            </a:extLst>
          </p:cNvPr>
          <p:cNvPicPr>
            <a:picLocks noChangeAspect="1"/>
          </p:cNvPicPr>
          <p:nvPr/>
        </p:nvPicPr>
        <p:blipFill>
          <a:blip r:embed="rId3"/>
          <a:stretch>
            <a:fillRect/>
          </a:stretch>
        </p:blipFill>
        <p:spPr>
          <a:xfrm>
            <a:off x="997751" y="4322522"/>
            <a:ext cx="10584649" cy="2277709"/>
          </a:xfrm>
          <a:prstGeom prst="rect">
            <a:avLst/>
          </a:prstGeom>
        </p:spPr>
      </p:pic>
    </p:spTree>
    <p:extLst>
      <p:ext uri="{BB962C8B-B14F-4D97-AF65-F5344CB8AC3E}">
        <p14:creationId xmlns:p14="http://schemas.microsoft.com/office/powerpoint/2010/main" val="1878775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811430"/>
            <a:ext cx="2328472" cy="659535"/>
          </a:xfrm>
        </p:spPr>
        <p:txBody>
          <a:bodyPr/>
          <a:lstStyle/>
          <a:p>
            <a:r>
              <a:rPr lang="en-US" dirty="0"/>
              <a:t>Figure 3.15</a:t>
            </a:r>
          </a:p>
        </p:txBody>
      </p:sp>
      <p:pic>
        <p:nvPicPr>
          <p:cNvPr id="2" name="Picture Placeholder 1" descr="CNX_Chem_03_04_vinega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689" r="-59689"/>
          <a:stretch>
            <a:fillRect/>
          </a:stretch>
        </p:blipFill>
        <p:spPr>
          <a:xfrm>
            <a:off x="990924" y="989351"/>
            <a:ext cx="9871243" cy="4285058"/>
          </a:xfrm>
        </p:spPr>
      </p:pic>
      <p:sp>
        <p:nvSpPr>
          <p:cNvPr id="7" name="Text Placeholder 6"/>
          <p:cNvSpPr>
            <a:spLocks noGrp="1"/>
          </p:cNvSpPr>
          <p:nvPr>
            <p:ph type="body" sz="quarter" idx="14"/>
          </p:nvPr>
        </p:nvSpPr>
        <p:spPr>
          <a:xfrm>
            <a:off x="2064544" y="5751338"/>
            <a:ext cx="8062912" cy="613863"/>
          </a:xfrm>
        </p:spPr>
        <p:txBody>
          <a:bodyPr>
            <a:normAutofit/>
          </a:bodyPr>
          <a:lstStyle/>
          <a:p>
            <a:r>
              <a:rPr lang="en-US" sz="2400" dirty="0"/>
              <a:t>Distilled white vinegar is a solution of acetic acid in water.</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0665" y="556932"/>
            <a:ext cx="1051734" cy="751709"/>
          </a:xfrm>
          <a:prstGeom prst="rect">
            <a:avLst/>
          </a:prstGeom>
        </p:spPr>
      </p:pic>
    </p:spTree>
    <p:extLst>
      <p:ext uri="{BB962C8B-B14F-4D97-AF65-F5344CB8AC3E}">
        <p14:creationId xmlns:p14="http://schemas.microsoft.com/office/powerpoint/2010/main" val="513757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9A2D-1CCB-4811-A670-5936E9822A8C}"/>
              </a:ext>
            </a:extLst>
          </p:cNvPr>
          <p:cNvSpPr>
            <a:spLocks noGrp="1"/>
          </p:cNvSpPr>
          <p:nvPr>
            <p:ph type="title"/>
          </p:nvPr>
        </p:nvSpPr>
        <p:spPr>
          <a:xfrm>
            <a:off x="449706" y="430839"/>
            <a:ext cx="3422754" cy="481137"/>
          </a:xfrm>
        </p:spPr>
        <p:txBody>
          <a:bodyPr>
            <a:noAutofit/>
          </a:bodyPr>
          <a:lstStyle/>
          <a:p>
            <a:r>
              <a:rPr lang="en-US" sz="2800" b="1" dirty="0">
                <a:latin typeface="+mn-lt"/>
              </a:rPr>
              <a:t>Example 3.1</a:t>
            </a:r>
            <a:r>
              <a:rPr lang="en-US" sz="2800" b="1" dirty="0">
                <a:latin typeface="+mn-lt"/>
                <a:cs typeface="Arial" panose="020B0604020202020204" pitchFamily="34" charset="0"/>
              </a:rPr>
              <a:t>6</a:t>
            </a:r>
            <a:r>
              <a:rPr lang="en-US" sz="2800" b="1" i="0" u="none" strike="noStrike" baseline="0" dirty="0">
                <a:solidFill>
                  <a:srgbClr val="FFFFFF"/>
                </a:solidFill>
                <a:latin typeface="LiberationSans-Bold"/>
              </a:rPr>
              <a:t>le 3.</a:t>
            </a:r>
            <a:endParaRPr lang="en-US" sz="2800" dirty="0"/>
          </a:p>
        </p:txBody>
      </p:sp>
      <p:sp>
        <p:nvSpPr>
          <p:cNvPr id="4" name="Text Placeholder 3">
            <a:extLst>
              <a:ext uri="{FF2B5EF4-FFF2-40B4-BE49-F238E27FC236}">
                <a16:creationId xmlns:a16="http://schemas.microsoft.com/office/drawing/2014/main" id="{297C44AC-07C0-4957-8374-0E02D1D14B74}"/>
              </a:ext>
            </a:extLst>
          </p:cNvPr>
          <p:cNvSpPr>
            <a:spLocks noGrp="1"/>
          </p:cNvSpPr>
          <p:nvPr>
            <p:ph type="body" sz="quarter" idx="14"/>
          </p:nvPr>
        </p:nvSpPr>
        <p:spPr>
          <a:xfrm>
            <a:off x="529652" y="901078"/>
            <a:ext cx="11132696" cy="5956922"/>
          </a:xfrm>
        </p:spPr>
        <p:txBody>
          <a:bodyPr>
            <a:normAutofit/>
          </a:bodyPr>
          <a:lstStyle/>
          <a:p>
            <a:r>
              <a:rPr lang="en-US" b="1" i="0" u="none" strike="noStrike" baseline="0" dirty="0">
                <a:solidFill>
                  <a:srgbClr val="354DA2"/>
                </a:solidFill>
              </a:rPr>
              <a:t>Calculating Molar Concentrations from the Mass of Solute</a:t>
            </a:r>
          </a:p>
          <a:p>
            <a:pPr algn="l"/>
            <a:r>
              <a:rPr lang="en-US" b="0" i="0" u="none" strike="noStrike" baseline="0" dirty="0">
                <a:solidFill>
                  <a:srgbClr val="000000"/>
                </a:solidFill>
              </a:rPr>
              <a:t>Distilled white vinegar is a solution of acetic acid, CH</a:t>
            </a:r>
            <a:r>
              <a:rPr lang="en-US" b="0" i="0" u="none" strike="noStrike" baseline="-25000" dirty="0">
                <a:solidFill>
                  <a:srgbClr val="000000"/>
                </a:solidFill>
              </a:rPr>
              <a:t>3</a:t>
            </a:r>
            <a:r>
              <a:rPr lang="en-US" b="0" i="0" u="none" strike="noStrike" baseline="0" dirty="0">
                <a:solidFill>
                  <a:srgbClr val="000000"/>
                </a:solidFill>
              </a:rPr>
              <a:t>CO</a:t>
            </a:r>
            <a:r>
              <a:rPr lang="en-US" b="0" i="0" u="none" strike="noStrike" baseline="-25000" dirty="0">
                <a:solidFill>
                  <a:srgbClr val="000000"/>
                </a:solidFill>
              </a:rPr>
              <a:t>2</a:t>
            </a:r>
            <a:r>
              <a:rPr lang="en-US" b="0" i="0" u="none" strike="noStrike" baseline="0" dirty="0">
                <a:solidFill>
                  <a:srgbClr val="000000"/>
                </a:solidFill>
              </a:rPr>
              <a:t>H, in water. A 0.500-L vinegar solution contains 25.2 g of acetic acid. What is the concentration of the acetic acid solution in units of molarity?</a:t>
            </a:r>
          </a:p>
          <a:p>
            <a:pPr algn="l"/>
            <a:r>
              <a:rPr lang="en-US" b="1" i="0" u="none" strike="noStrike" baseline="0" dirty="0">
                <a:solidFill>
                  <a:srgbClr val="354DA2"/>
                </a:solidFill>
              </a:rPr>
              <a:t>Solution</a:t>
            </a:r>
          </a:p>
          <a:p>
            <a:pPr algn="just"/>
            <a:r>
              <a:rPr lang="en-US" b="0" i="0" u="none" strike="noStrike" baseline="0" dirty="0">
                <a:solidFill>
                  <a:srgbClr val="000000"/>
                </a:solidFill>
              </a:rPr>
              <a:t>As in previous examples, the definition of molarity is the primary equation used to calculate the quantity sought. </a:t>
            </a:r>
          </a:p>
          <a:p>
            <a:pPr algn="just"/>
            <a:r>
              <a:rPr lang="en-US" b="0" i="0" u="none" strike="noStrike" baseline="0" dirty="0">
                <a:solidFill>
                  <a:srgbClr val="000000"/>
                </a:solidFill>
              </a:rPr>
              <a:t>Since the mass of solute is provided instead of its molar amount, use the solute’s molar mass to obtain the amount of solute in moles:</a:t>
            </a:r>
          </a:p>
          <a:p>
            <a:pPr algn="just"/>
            <a:endParaRPr lang="en-US" sz="2400" dirty="0"/>
          </a:p>
        </p:txBody>
      </p:sp>
      <p:pic>
        <p:nvPicPr>
          <p:cNvPr id="5" name="Picture 4" descr="OSX-Stacked-TM-RGB-300dpi-2016.jpg">
            <a:extLst>
              <a:ext uri="{FF2B5EF4-FFF2-40B4-BE49-F238E27FC236}">
                <a16:creationId xmlns:a16="http://schemas.microsoft.com/office/drawing/2014/main" id="{81099E03-F207-419D-A82B-00E35603B3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5860" y="309753"/>
            <a:ext cx="1226434" cy="833592"/>
          </a:xfrm>
          <a:prstGeom prst="rect">
            <a:avLst/>
          </a:prstGeom>
        </p:spPr>
      </p:pic>
      <p:pic>
        <p:nvPicPr>
          <p:cNvPr id="7" name="Picture 6">
            <a:extLst>
              <a:ext uri="{FF2B5EF4-FFF2-40B4-BE49-F238E27FC236}">
                <a16:creationId xmlns:a16="http://schemas.microsoft.com/office/drawing/2014/main" id="{61CF6983-08E3-4957-B068-B60EF5C7D4AB}"/>
              </a:ext>
            </a:extLst>
          </p:cNvPr>
          <p:cNvPicPr>
            <a:picLocks noChangeAspect="1"/>
          </p:cNvPicPr>
          <p:nvPr/>
        </p:nvPicPr>
        <p:blipFill>
          <a:blip r:embed="rId3"/>
          <a:stretch>
            <a:fillRect/>
          </a:stretch>
        </p:blipFill>
        <p:spPr>
          <a:xfrm>
            <a:off x="2012009" y="4271192"/>
            <a:ext cx="8503851" cy="2352130"/>
          </a:xfrm>
          <a:prstGeom prst="rect">
            <a:avLst/>
          </a:prstGeom>
        </p:spPr>
      </p:pic>
    </p:spTree>
    <p:extLst>
      <p:ext uri="{BB962C8B-B14F-4D97-AF65-F5344CB8AC3E}">
        <p14:creationId xmlns:p14="http://schemas.microsoft.com/office/powerpoint/2010/main" val="3411020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B410-2F0E-42B4-B76C-3A06ACAA4B68}"/>
              </a:ext>
            </a:extLst>
          </p:cNvPr>
          <p:cNvSpPr>
            <a:spLocks noGrp="1"/>
          </p:cNvSpPr>
          <p:nvPr>
            <p:ph type="title"/>
          </p:nvPr>
        </p:nvSpPr>
        <p:spPr>
          <a:xfrm>
            <a:off x="609600" y="241327"/>
            <a:ext cx="2988039" cy="659535"/>
          </a:xfrm>
        </p:spPr>
        <p:txBody>
          <a:bodyPr>
            <a:normAutofit/>
          </a:bodyPr>
          <a:lstStyle/>
          <a:p>
            <a:r>
              <a:rPr lang="en-US" sz="2800" b="1" dirty="0">
                <a:latin typeface="+mn-lt"/>
              </a:rPr>
              <a:t>Example 3.1</a:t>
            </a:r>
            <a:r>
              <a:rPr lang="en-US" sz="2800" b="1" dirty="0">
                <a:latin typeface="+mn-lt"/>
                <a:cs typeface="Arial" panose="020B0604020202020204" pitchFamily="34" charset="0"/>
              </a:rPr>
              <a:t>7</a:t>
            </a:r>
            <a:r>
              <a:rPr lang="en-US" sz="2800" b="1" i="0" u="none" strike="noStrike" baseline="0" dirty="0">
                <a:solidFill>
                  <a:srgbClr val="FFFFFF"/>
                </a:solidFill>
                <a:latin typeface="LiberationSans-Bold"/>
              </a:rPr>
              <a:t>le</a:t>
            </a:r>
            <a:endParaRPr lang="en-US" sz="2800" dirty="0"/>
          </a:p>
        </p:txBody>
      </p:sp>
      <p:sp>
        <p:nvSpPr>
          <p:cNvPr id="4" name="Text Placeholder 3">
            <a:extLst>
              <a:ext uri="{FF2B5EF4-FFF2-40B4-BE49-F238E27FC236}">
                <a16:creationId xmlns:a16="http://schemas.microsoft.com/office/drawing/2014/main" id="{AD0BD434-BCBB-430D-B4C7-8593436F7D37}"/>
              </a:ext>
            </a:extLst>
          </p:cNvPr>
          <p:cNvSpPr>
            <a:spLocks noGrp="1"/>
          </p:cNvSpPr>
          <p:nvPr>
            <p:ph type="body" sz="quarter" idx="14"/>
          </p:nvPr>
        </p:nvSpPr>
        <p:spPr>
          <a:xfrm>
            <a:off x="609600" y="1079292"/>
            <a:ext cx="10750549" cy="4931072"/>
          </a:xfrm>
        </p:spPr>
        <p:txBody>
          <a:bodyPr>
            <a:normAutofit/>
          </a:bodyPr>
          <a:lstStyle/>
          <a:p>
            <a:pPr algn="just"/>
            <a:r>
              <a:rPr lang="en-US" sz="2400" b="1" i="0" u="none" strike="noStrike" baseline="0" dirty="0">
                <a:solidFill>
                  <a:srgbClr val="354DA2"/>
                </a:solidFill>
              </a:rPr>
              <a:t>Determining the Mass of Solute in a Given Volume of Solution</a:t>
            </a:r>
          </a:p>
          <a:p>
            <a:pPr algn="just"/>
            <a:r>
              <a:rPr lang="en-US" sz="2400" b="0" i="0" u="none" strike="noStrike" baseline="0" dirty="0">
                <a:solidFill>
                  <a:srgbClr val="000000"/>
                </a:solidFill>
              </a:rPr>
              <a:t>How many grams of NaCl are contained in 0.250 L of a 5.30-</a:t>
            </a:r>
            <a:r>
              <a:rPr lang="en-US" sz="2400" b="0" i="1" u="none" strike="noStrike" baseline="0" dirty="0">
                <a:solidFill>
                  <a:srgbClr val="000000"/>
                </a:solidFill>
              </a:rPr>
              <a:t>M </a:t>
            </a:r>
            <a:r>
              <a:rPr lang="en-US" sz="2400" b="0" i="0" u="none" strike="noStrike" baseline="0" dirty="0">
                <a:solidFill>
                  <a:srgbClr val="000000"/>
                </a:solidFill>
              </a:rPr>
              <a:t>solution?</a:t>
            </a:r>
          </a:p>
          <a:p>
            <a:pPr algn="just"/>
            <a:r>
              <a:rPr lang="en-US" sz="2400" b="1" i="0" u="none" strike="noStrike" baseline="0" dirty="0">
                <a:solidFill>
                  <a:srgbClr val="354DA2"/>
                </a:solidFill>
              </a:rPr>
              <a:t>Solution</a:t>
            </a:r>
          </a:p>
          <a:p>
            <a:pPr algn="just"/>
            <a:r>
              <a:rPr lang="en-US" sz="2400" b="0" i="0" u="none" strike="noStrike" baseline="0" dirty="0">
                <a:solidFill>
                  <a:srgbClr val="000000"/>
                </a:solidFill>
              </a:rPr>
              <a:t>The volume and molarity of the solution are specified, so the amount (mol) of solute is easily computed as demonstrated in </a:t>
            </a:r>
            <a:r>
              <a:rPr lang="en-US" sz="2400" b="1" i="0" u="none" strike="noStrike" baseline="0" dirty="0">
                <a:solidFill>
                  <a:srgbClr val="944B8D"/>
                </a:solidFill>
              </a:rPr>
              <a:t>Example 3.15</a:t>
            </a:r>
            <a:r>
              <a:rPr lang="en-US" sz="2400" b="0" i="0" u="none" strike="noStrike" baseline="0" dirty="0">
                <a:solidFill>
                  <a:srgbClr val="000000"/>
                </a:solidFill>
              </a:rPr>
              <a:t>:</a:t>
            </a:r>
          </a:p>
          <a:p>
            <a:pPr algn="ctr"/>
            <a:endParaRPr lang="en-US" sz="2400" dirty="0"/>
          </a:p>
        </p:txBody>
      </p:sp>
      <p:pic>
        <p:nvPicPr>
          <p:cNvPr id="7" name="Picture 6" descr="OSX-Stacked-TM-RGB-300dpi-2016.jpg">
            <a:extLst>
              <a:ext uri="{FF2B5EF4-FFF2-40B4-BE49-F238E27FC236}">
                <a16:creationId xmlns:a16="http://schemas.microsoft.com/office/drawing/2014/main" id="{D744C696-063B-4DF1-BD34-4FE5344BCC8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5860" y="309753"/>
            <a:ext cx="1226434" cy="833592"/>
          </a:xfrm>
          <a:prstGeom prst="rect">
            <a:avLst/>
          </a:prstGeom>
        </p:spPr>
      </p:pic>
      <p:pic>
        <p:nvPicPr>
          <p:cNvPr id="9" name="Picture 8">
            <a:extLst>
              <a:ext uri="{FF2B5EF4-FFF2-40B4-BE49-F238E27FC236}">
                <a16:creationId xmlns:a16="http://schemas.microsoft.com/office/drawing/2014/main" id="{3FB71E39-7F09-4F0E-B909-7C0067DD8B76}"/>
              </a:ext>
            </a:extLst>
          </p:cNvPr>
          <p:cNvPicPr>
            <a:picLocks noChangeAspect="1"/>
          </p:cNvPicPr>
          <p:nvPr/>
        </p:nvPicPr>
        <p:blipFill>
          <a:blip r:embed="rId3"/>
          <a:stretch>
            <a:fillRect/>
          </a:stretch>
        </p:blipFill>
        <p:spPr>
          <a:xfrm>
            <a:off x="1819028" y="3842833"/>
            <a:ext cx="8331692" cy="2390239"/>
          </a:xfrm>
          <a:prstGeom prst="rect">
            <a:avLst/>
          </a:prstGeom>
        </p:spPr>
      </p:pic>
    </p:spTree>
    <p:extLst>
      <p:ext uri="{BB962C8B-B14F-4D97-AF65-F5344CB8AC3E}">
        <p14:creationId xmlns:p14="http://schemas.microsoft.com/office/powerpoint/2010/main" val="4558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DD93-746F-4525-85E4-4D136004288C}"/>
              </a:ext>
            </a:extLst>
          </p:cNvPr>
          <p:cNvSpPr>
            <a:spLocks noGrp="1"/>
          </p:cNvSpPr>
          <p:nvPr>
            <p:ph type="title"/>
          </p:nvPr>
        </p:nvSpPr>
        <p:spPr>
          <a:xfrm>
            <a:off x="609600" y="668578"/>
            <a:ext cx="2613286" cy="659535"/>
          </a:xfrm>
        </p:spPr>
        <p:txBody>
          <a:bodyPr/>
          <a:lstStyle/>
          <a:p>
            <a:r>
              <a:rPr lang="en-US" sz="2400" b="1" dirty="0">
                <a:latin typeface="+mn-lt"/>
              </a:rPr>
              <a:t>Example 3.1</a:t>
            </a:r>
            <a:r>
              <a:rPr lang="en-US" sz="2400" b="1" dirty="0">
                <a:latin typeface="+mn-lt"/>
                <a:cs typeface="Arial" panose="020B0604020202020204" pitchFamily="34" charset="0"/>
              </a:rPr>
              <a:t>7</a:t>
            </a:r>
            <a:r>
              <a:rPr lang="en-US" sz="2400" b="1" i="0" u="none" strike="noStrike" baseline="0" dirty="0">
                <a:solidFill>
                  <a:srgbClr val="FFFFFF"/>
                </a:solidFill>
                <a:latin typeface="LiberationSans-Bold"/>
              </a:rPr>
              <a:t>le</a:t>
            </a:r>
            <a:endParaRPr lang="en-US" dirty="0"/>
          </a:p>
        </p:txBody>
      </p:sp>
      <p:sp>
        <p:nvSpPr>
          <p:cNvPr id="4" name="Text Placeholder 3">
            <a:extLst>
              <a:ext uri="{FF2B5EF4-FFF2-40B4-BE49-F238E27FC236}">
                <a16:creationId xmlns:a16="http://schemas.microsoft.com/office/drawing/2014/main" id="{83710CE9-B85D-45B5-9EDC-BF7CAC2D0B7A}"/>
              </a:ext>
            </a:extLst>
          </p:cNvPr>
          <p:cNvSpPr>
            <a:spLocks noGrp="1"/>
          </p:cNvSpPr>
          <p:nvPr>
            <p:ph type="body" sz="quarter" idx="14"/>
          </p:nvPr>
        </p:nvSpPr>
        <p:spPr>
          <a:xfrm>
            <a:off x="609600" y="2053621"/>
            <a:ext cx="10750549" cy="3477718"/>
          </a:xfrm>
        </p:spPr>
        <p:txBody>
          <a:bodyPr>
            <a:normAutofit/>
          </a:bodyPr>
          <a:lstStyle/>
          <a:p>
            <a:r>
              <a:rPr lang="en-US" sz="2400" b="0" i="0" u="none" strike="noStrike" baseline="0" dirty="0"/>
              <a:t>Finally, this molar amount is used to derive the mass of NaCl:</a:t>
            </a:r>
          </a:p>
          <a:p>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ACE3B843-9025-4586-9D98-32EDBCF45C71}"/>
              </a:ext>
            </a:extLst>
          </p:cNvPr>
          <p:cNvPicPr>
            <a:picLocks noChangeAspect="1"/>
          </p:cNvPicPr>
          <p:nvPr/>
        </p:nvPicPr>
        <p:blipFill>
          <a:blip r:embed="rId2"/>
          <a:stretch>
            <a:fillRect/>
          </a:stretch>
        </p:blipFill>
        <p:spPr>
          <a:xfrm>
            <a:off x="2057411" y="3232816"/>
            <a:ext cx="7560057" cy="1119328"/>
          </a:xfrm>
          <a:prstGeom prst="rect">
            <a:avLst/>
          </a:prstGeom>
        </p:spPr>
      </p:pic>
      <p:pic>
        <p:nvPicPr>
          <p:cNvPr id="7" name="Picture 6" descr="OSX-Stacked-TM-RGB-300dpi-2016.jpg">
            <a:extLst>
              <a:ext uri="{FF2B5EF4-FFF2-40B4-BE49-F238E27FC236}">
                <a16:creationId xmlns:a16="http://schemas.microsoft.com/office/drawing/2014/main" id="{61414E3F-AC28-4BDE-808B-B4AB1D6FE6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5" y="581549"/>
            <a:ext cx="1226434" cy="833592"/>
          </a:xfrm>
          <a:prstGeom prst="rect">
            <a:avLst/>
          </a:prstGeom>
        </p:spPr>
      </p:pic>
    </p:spTree>
    <p:extLst>
      <p:ext uri="{BB962C8B-B14F-4D97-AF65-F5344CB8AC3E}">
        <p14:creationId xmlns:p14="http://schemas.microsoft.com/office/powerpoint/2010/main" val="1363430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4830-6B60-438B-A03D-CF4DC5A6AA53}"/>
              </a:ext>
            </a:extLst>
          </p:cNvPr>
          <p:cNvSpPr>
            <a:spLocks noGrp="1"/>
          </p:cNvSpPr>
          <p:nvPr>
            <p:ph type="title"/>
          </p:nvPr>
        </p:nvSpPr>
        <p:spPr>
          <a:xfrm>
            <a:off x="609601" y="571094"/>
            <a:ext cx="2523344" cy="659535"/>
          </a:xfrm>
        </p:spPr>
        <p:txBody>
          <a:bodyPr/>
          <a:lstStyle/>
          <a:p>
            <a:r>
              <a:rPr lang="en-US" sz="2400" b="1" dirty="0">
                <a:latin typeface="+mn-lt"/>
              </a:rPr>
              <a:t>Example 3.1</a:t>
            </a:r>
            <a:r>
              <a:rPr lang="en-US" b="1" dirty="0">
                <a:latin typeface="+mn-lt"/>
                <a:cs typeface="Arial" panose="020B0604020202020204" pitchFamily="34" charset="0"/>
              </a:rPr>
              <a:t>8</a:t>
            </a:r>
            <a:r>
              <a:rPr lang="en-US" sz="2400" b="1" i="0" u="none" strike="noStrike" baseline="0" dirty="0">
                <a:solidFill>
                  <a:srgbClr val="FFFFFF"/>
                </a:solidFill>
                <a:latin typeface="LiberationSans-Bold"/>
              </a:rPr>
              <a:t>le</a:t>
            </a:r>
            <a:endParaRPr lang="en-US" dirty="0"/>
          </a:p>
        </p:txBody>
      </p:sp>
      <p:sp>
        <p:nvSpPr>
          <p:cNvPr id="4" name="Text Placeholder 3">
            <a:extLst>
              <a:ext uri="{FF2B5EF4-FFF2-40B4-BE49-F238E27FC236}">
                <a16:creationId xmlns:a16="http://schemas.microsoft.com/office/drawing/2014/main" id="{9CCCAC68-2741-4B20-8929-18C899075A2A}"/>
              </a:ext>
            </a:extLst>
          </p:cNvPr>
          <p:cNvSpPr>
            <a:spLocks noGrp="1"/>
          </p:cNvSpPr>
          <p:nvPr>
            <p:ph type="body" sz="quarter" idx="14"/>
          </p:nvPr>
        </p:nvSpPr>
        <p:spPr>
          <a:xfrm>
            <a:off x="609600" y="1394085"/>
            <a:ext cx="10750549" cy="5222588"/>
          </a:xfrm>
        </p:spPr>
        <p:txBody>
          <a:bodyPr>
            <a:normAutofit/>
          </a:bodyPr>
          <a:lstStyle/>
          <a:p>
            <a:pPr algn="l"/>
            <a:r>
              <a:rPr lang="en-US" sz="2400" b="1" i="0" u="none" strike="noStrike" baseline="0" dirty="0">
                <a:solidFill>
                  <a:srgbClr val="354DA2"/>
                </a:solidFill>
              </a:rPr>
              <a:t>Determining the Volume of Solution Containing a Given Mass of Solute</a:t>
            </a:r>
          </a:p>
          <a:p>
            <a:pPr algn="just"/>
            <a:r>
              <a:rPr lang="en-US" sz="2400" b="0" i="0" u="none" strike="noStrike" baseline="0" dirty="0">
                <a:solidFill>
                  <a:srgbClr val="000000"/>
                </a:solidFill>
              </a:rPr>
              <a:t>In </a:t>
            </a:r>
            <a:r>
              <a:rPr lang="en-US" sz="2400" b="1" i="0" u="none" strike="noStrike" baseline="0" dirty="0">
                <a:solidFill>
                  <a:srgbClr val="944B8D"/>
                </a:solidFill>
              </a:rPr>
              <a:t>Example 3.16</a:t>
            </a:r>
            <a:r>
              <a:rPr lang="en-US" sz="2400" b="0" i="0" u="none" strike="noStrike" baseline="0" dirty="0">
                <a:solidFill>
                  <a:srgbClr val="000000"/>
                </a:solidFill>
              </a:rPr>
              <a:t>, the concentration of acetic acid in white vinegar was determined to be 0.839 </a:t>
            </a:r>
            <a:r>
              <a:rPr lang="en-US" sz="2400" b="0" i="1" u="none" strike="noStrike" baseline="0" dirty="0">
                <a:solidFill>
                  <a:srgbClr val="000000"/>
                </a:solidFill>
              </a:rPr>
              <a:t>M</a:t>
            </a:r>
            <a:r>
              <a:rPr lang="en-US" sz="2400" b="0" i="0" u="none" strike="noStrike" baseline="0" dirty="0">
                <a:solidFill>
                  <a:srgbClr val="000000"/>
                </a:solidFill>
              </a:rPr>
              <a:t>. What volume of vinegar contains 75.6 g of acetic acid?</a:t>
            </a:r>
          </a:p>
          <a:p>
            <a:pPr algn="l"/>
            <a:r>
              <a:rPr lang="en-US" sz="2400" b="1" i="0" u="none" strike="noStrike" baseline="0" dirty="0">
                <a:solidFill>
                  <a:srgbClr val="354DA2"/>
                </a:solidFill>
              </a:rPr>
              <a:t>Solution</a:t>
            </a:r>
          </a:p>
          <a:p>
            <a:pPr algn="just"/>
            <a:r>
              <a:rPr lang="en-US" sz="2400" b="0" i="0" u="none" strike="noStrike" baseline="0" dirty="0">
                <a:solidFill>
                  <a:srgbClr val="000000"/>
                </a:solidFill>
              </a:rPr>
              <a:t>First, use the molar mass to calculate moles of acetic acid from the given mass:</a:t>
            </a:r>
          </a:p>
          <a:p>
            <a:pPr algn="just"/>
            <a:endParaRPr lang="en-US" sz="2400" dirty="0"/>
          </a:p>
        </p:txBody>
      </p:sp>
      <p:pic>
        <p:nvPicPr>
          <p:cNvPr id="7" name="Picture 6" descr="OSX-Stacked-TM-RGB-300dpi-2016.jpg">
            <a:extLst>
              <a:ext uri="{FF2B5EF4-FFF2-40B4-BE49-F238E27FC236}">
                <a16:creationId xmlns:a16="http://schemas.microsoft.com/office/drawing/2014/main" id="{229EE28E-DE1B-488B-B912-089E6FD5EDE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4694" y="494593"/>
            <a:ext cx="1195455" cy="812536"/>
          </a:xfrm>
          <a:prstGeom prst="rect">
            <a:avLst/>
          </a:prstGeom>
        </p:spPr>
      </p:pic>
      <p:pic>
        <p:nvPicPr>
          <p:cNvPr id="9" name="Picture 8">
            <a:extLst>
              <a:ext uri="{FF2B5EF4-FFF2-40B4-BE49-F238E27FC236}">
                <a16:creationId xmlns:a16="http://schemas.microsoft.com/office/drawing/2014/main" id="{BBEEE453-8847-4889-B0E8-BA10FD82102E}"/>
              </a:ext>
            </a:extLst>
          </p:cNvPr>
          <p:cNvPicPr>
            <a:picLocks noChangeAspect="1"/>
          </p:cNvPicPr>
          <p:nvPr/>
        </p:nvPicPr>
        <p:blipFill>
          <a:blip r:embed="rId3"/>
          <a:stretch>
            <a:fillRect/>
          </a:stretch>
        </p:blipFill>
        <p:spPr>
          <a:xfrm>
            <a:off x="2387086" y="4615969"/>
            <a:ext cx="6813310" cy="1305146"/>
          </a:xfrm>
          <a:prstGeom prst="rect">
            <a:avLst/>
          </a:prstGeom>
        </p:spPr>
      </p:pic>
    </p:spTree>
    <p:extLst>
      <p:ext uri="{BB962C8B-B14F-4D97-AF65-F5344CB8AC3E}">
        <p14:creationId xmlns:p14="http://schemas.microsoft.com/office/powerpoint/2010/main" val="3335164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2F49-6DB0-4D0B-8A88-FAEC6545B355}"/>
              </a:ext>
            </a:extLst>
          </p:cNvPr>
          <p:cNvSpPr>
            <a:spLocks noGrp="1"/>
          </p:cNvSpPr>
          <p:nvPr>
            <p:ph type="title"/>
          </p:nvPr>
        </p:nvSpPr>
        <p:spPr>
          <a:xfrm>
            <a:off x="609600" y="819108"/>
            <a:ext cx="2613285" cy="659535"/>
          </a:xfrm>
        </p:spPr>
        <p:txBody>
          <a:bodyPr/>
          <a:lstStyle/>
          <a:p>
            <a:r>
              <a:rPr lang="en-US" sz="2400" b="1" dirty="0">
                <a:latin typeface="+mn-lt"/>
              </a:rPr>
              <a:t>Example 3.1</a:t>
            </a:r>
            <a:r>
              <a:rPr lang="en-US" b="1" dirty="0">
                <a:latin typeface="+mn-lt"/>
                <a:cs typeface="Arial" panose="020B0604020202020204" pitchFamily="34" charset="0"/>
              </a:rPr>
              <a:t>8</a:t>
            </a:r>
            <a:r>
              <a:rPr lang="en-US" sz="2400" b="1" i="0" u="none" strike="noStrike" baseline="0" dirty="0">
                <a:solidFill>
                  <a:srgbClr val="FFFFFF"/>
                </a:solidFill>
                <a:latin typeface="LiberationSans-Bold"/>
              </a:rPr>
              <a:t>le</a:t>
            </a:r>
            <a:endParaRPr lang="en-US" dirty="0"/>
          </a:p>
        </p:txBody>
      </p:sp>
      <p:sp>
        <p:nvSpPr>
          <p:cNvPr id="4" name="Text Placeholder 3">
            <a:extLst>
              <a:ext uri="{FF2B5EF4-FFF2-40B4-BE49-F238E27FC236}">
                <a16:creationId xmlns:a16="http://schemas.microsoft.com/office/drawing/2014/main" id="{52969980-C519-433F-840A-94BE1F7B9E07}"/>
              </a:ext>
            </a:extLst>
          </p:cNvPr>
          <p:cNvSpPr>
            <a:spLocks noGrp="1"/>
          </p:cNvSpPr>
          <p:nvPr>
            <p:ph type="body" sz="quarter" idx="14"/>
          </p:nvPr>
        </p:nvSpPr>
        <p:spPr>
          <a:xfrm>
            <a:off x="609600" y="1469036"/>
            <a:ext cx="10750549" cy="4958124"/>
          </a:xfrm>
        </p:spPr>
        <p:txBody>
          <a:bodyPr/>
          <a:lstStyle/>
          <a:p>
            <a:pPr algn="l"/>
            <a:endParaRPr lang="en-US" sz="1800" dirty="0">
              <a:latin typeface="LiberationSerif"/>
            </a:endParaRPr>
          </a:p>
          <a:p>
            <a:pPr algn="l"/>
            <a:r>
              <a:rPr lang="en-US" sz="2400" b="0" i="0" u="none" strike="noStrike" baseline="0" dirty="0"/>
              <a:t>Then, use the molarity of the solution to calculate the volume of solution containing this molar amount of solute:</a:t>
            </a:r>
          </a:p>
          <a:p>
            <a:pPr algn="l"/>
            <a:endParaRPr lang="en-US" sz="2400" dirty="0"/>
          </a:p>
          <a:p>
            <a:pPr algn="l"/>
            <a:endParaRPr lang="en-US" sz="2400" b="0" i="0" u="none" strike="noStrike" baseline="0" dirty="0"/>
          </a:p>
          <a:p>
            <a:pPr algn="l"/>
            <a:r>
              <a:rPr lang="en-US" sz="2400" b="0" i="0" u="none" strike="noStrike" baseline="0" dirty="0"/>
              <a:t>Combining these two steps into one yields:</a:t>
            </a:r>
          </a:p>
          <a:p>
            <a:pPr algn="l"/>
            <a:endParaRPr lang="en-US" sz="2400" dirty="0"/>
          </a:p>
          <a:p>
            <a:pPr algn="l"/>
            <a:endParaRPr lang="en-US" sz="2400" b="0" i="0" u="none" strike="noStrike" baseline="0" dirty="0"/>
          </a:p>
          <a:p>
            <a:pPr algn="l"/>
            <a:endParaRPr lang="en-US" sz="2400" dirty="0"/>
          </a:p>
        </p:txBody>
      </p:sp>
      <p:pic>
        <p:nvPicPr>
          <p:cNvPr id="5" name="Picture 4" descr="OSX-Stacked-TM-RGB-300dpi-2016.jpg">
            <a:extLst>
              <a:ext uri="{FF2B5EF4-FFF2-40B4-BE49-F238E27FC236}">
                <a16:creationId xmlns:a16="http://schemas.microsoft.com/office/drawing/2014/main" id="{8B3D1F94-CE4B-4FB7-98A9-2AD9E39ECF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5966" y="430840"/>
            <a:ext cx="1226434" cy="833592"/>
          </a:xfrm>
          <a:prstGeom prst="rect">
            <a:avLst/>
          </a:prstGeom>
        </p:spPr>
      </p:pic>
      <p:pic>
        <p:nvPicPr>
          <p:cNvPr id="7" name="Picture 6">
            <a:extLst>
              <a:ext uri="{FF2B5EF4-FFF2-40B4-BE49-F238E27FC236}">
                <a16:creationId xmlns:a16="http://schemas.microsoft.com/office/drawing/2014/main" id="{29F4D966-A295-43DD-A06B-E8D7C8CE218C}"/>
              </a:ext>
            </a:extLst>
          </p:cNvPr>
          <p:cNvPicPr>
            <a:picLocks noChangeAspect="1"/>
          </p:cNvPicPr>
          <p:nvPr/>
        </p:nvPicPr>
        <p:blipFill>
          <a:blip r:embed="rId3"/>
          <a:stretch>
            <a:fillRect/>
          </a:stretch>
        </p:blipFill>
        <p:spPr>
          <a:xfrm>
            <a:off x="3077138" y="2781544"/>
            <a:ext cx="5486935" cy="816095"/>
          </a:xfrm>
          <a:prstGeom prst="rect">
            <a:avLst/>
          </a:prstGeom>
        </p:spPr>
      </p:pic>
      <p:pic>
        <p:nvPicPr>
          <p:cNvPr id="9" name="Picture 8">
            <a:extLst>
              <a:ext uri="{FF2B5EF4-FFF2-40B4-BE49-F238E27FC236}">
                <a16:creationId xmlns:a16="http://schemas.microsoft.com/office/drawing/2014/main" id="{5A2CB88C-1EF1-45D0-8C82-97FBCC6C5CD8}"/>
              </a:ext>
            </a:extLst>
          </p:cNvPr>
          <p:cNvPicPr>
            <a:picLocks noChangeAspect="1"/>
          </p:cNvPicPr>
          <p:nvPr/>
        </p:nvPicPr>
        <p:blipFill>
          <a:blip r:embed="rId4"/>
          <a:stretch>
            <a:fillRect/>
          </a:stretch>
        </p:blipFill>
        <p:spPr>
          <a:xfrm>
            <a:off x="187251" y="4636980"/>
            <a:ext cx="11714939" cy="1746964"/>
          </a:xfrm>
          <a:prstGeom prst="rect">
            <a:avLst/>
          </a:prstGeom>
        </p:spPr>
      </p:pic>
    </p:spTree>
    <p:extLst>
      <p:ext uri="{BB962C8B-B14F-4D97-AF65-F5344CB8AC3E}">
        <p14:creationId xmlns:p14="http://schemas.microsoft.com/office/powerpoint/2010/main" val="16595792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98226" y="767546"/>
            <a:ext cx="5055433" cy="508000"/>
          </a:xfrm>
        </p:spPr>
        <p:txBody>
          <a:bodyPr>
            <a:normAutofit fontScale="90000"/>
          </a:bodyPr>
          <a:lstStyle/>
          <a:p>
            <a:pPr eaLnBrk="1" hangingPunct="1"/>
            <a:r>
              <a:rPr lang="en-US" sz="3200" b="1" dirty="0">
                <a:solidFill>
                  <a:srgbClr val="000090"/>
                </a:solidFill>
                <a:latin typeface="Arial" pitchFamily="-110" charset="0"/>
              </a:rPr>
              <a:t>Dilution of solutions</a:t>
            </a:r>
          </a:p>
        </p:txBody>
      </p:sp>
      <p:sp>
        <p:nvSpPr>
          <p:cNvPr id="22530" name="Rectangle 3"/>
          <p:cNvSpPr>
            <a:spLocks noGrp="1" noChangeArrowheads="1"/>
          </p:cNvSpPr>
          <p:nvPr>
            <p:ph idx="1"/>
          </p:nvPr>
        </p:nvSpPr>
        <p:spPr>
          <a:xfrm>
            <a:off x="539647" y="1275546"/>
            <a:ext cx="10897848" cy="5256862"/>
          </a:xfrm>
        </p:spPr>
        <p:txBody>
          <a:bodyPr>
            <a:normAutofit lnSpcReduction="10000"/>
          </a:bodyPr>
          <a:lstStyle/>
          <a:p>
            <a:pPr marL="342900" indent="-342900">
              <a:buClr>
                <a:schemeClr val="tx1"/>
              </a:buClr>
              <a:buFont typeface="Arial"/>
              <a:buChar char="•"/>
            </a:pPr>
            <a:endParaRPr lang="en-US" sz="2400" dirty="0">
              <a:latin typeface="Arial" pitchFamily="-110" charset="0"/>
            </a:endParaRPr>
          </a:p>
          <a:p>
            <a:pPr marL="120650">
              <a:buClr>
                <a:schemeClr val="tx1"/>
              </a:buClr>
              <a:buFont typeface="Arial"/>
              <a:buChar char="•"/>
            </a:pPr>
            <a:r>
              <a:rPr lang="en-US" sz="2800" b="1" dirty="0">
                <a:solidFill>
                  <a:srgbClr val="000090"/>
                </a:solidFill>
                <a:latin typeface="Arial" panose="020B0604020202020204" pitchFamily="34" charset="0"/>
                <a:cs typeface="Arial" panose="020B0604020202020204" pitchFamily="34" charset="0"/>
              </a:rPr>
              <a:t>Dilution </a:t>
            </a:r>
            <a:r>
              <a:rPr lang="en-US" sz="2800" dirty="0">
                <a:latin typeface="Arial" panose="020B0604020202020204" pitchFamily="34" charset="0"/>
                <a:cs typeface="Arial" panose="020B0604020202020204" pitchFamily="34" charset="0"/>
              </a:rPr>
              <a:t>is the process ,whereby, the concentration of a solution is lessened by the addition of solvent. </a:t>
            </a:r>
            <a:endParaRPr lang="ka-GE" sz="2800" dirty="0">
              <a:cs typeface="Arial" panose="020B0604020202020204" pitchFamily="34" charset="0"/>
            </a:endParaRPr>
          </a:p>
          <a:p>
            <a:pPr marL="342900" indent="-342900" algn="l">
              <a:buFont typeface="Arial" panose="020B0604020202020204" pitchFamily="34" charset="0"/>
              <a:buChar char="•"/>
            </a:pPr>
            <a:endParaRPr lang="ka-GE" sz="2800" b="0" i="0" u="none" strike="noStrike" baseline="0" dirty="0">
              <a:latin typeface="Arial" panose="020B0604020202020204" pitchFamily="34" charset="0"/>
              <a:cs typeface="Arial" panose="020B0604020202020204" pitchFamily="34" charset="0"/>
            </a:endParaRPr>
          </a:p>
          <a:p>
            <a:pPr indent="7938" algn="l">
              <a:buClrTx/>
              <a:buFont typeface="Arial" panose="020B0604020202020204" pitchFamily="34" charset="0"/>
              <a:buChar char="•"/>
            </a:pPr>
            <a:r>
              <a:rPr lang="en-US" sz="2800" b="0" i="0" u="none" strike="noStrike" baseline="0" dirty="0">
                <a:latin typeface="Arial" panose="020B0604020202020204" pitchFamily="34" charset="0"/>
                <a:cs typeface="Arial" panose="020B0604020202020204" pitchFamily="34" charset="0"/>
              </a:rPr>
              <a:t>For example, a</a:t>
            </a:r>
            <a:r>
              <a:rPr lang="ka-GE" sz="2800" b="0" i="0" u="none" strike="noStrike" baseline="0" dirty="0">
                <a:cs typeface="Arial" panose="020B0604020202020204" pitchFamily="34" charset="0"/>
              </a:rPr>
              <a:t> </a:t>
            </a:r>
            <a:r>
              <a:rPr lang="en-US" sz="2800" b="0" i="0" u="none" strike="noStrike" baseline="0" dirty="0">
                <a:latin typeface="Arial" panose="020B0604020202020204" pitchFamily="34" charset="0"/>
                <a:cs typeface="Arial" panose="020B0604020202020204" pitchFamily="34" charset="0"/>
              </a:rPr>
              <a:t>glass of iced tea, becomes increasingly diluted as the ice melts.</a:t>
            </a:r>
            <a:endParaRPr lang="ka-GE" sz="2800" b="0" i="0" u="none" strike="noStrike" baseline="0" dirty="0">
              <a:latin typeface="Arial" panose="020B0604020202020204" pitchFamily="34" charset="0"/>
              <a:cs typeface="Arial" panose="020B0604020202020204" pitchFamily="34" charset="0"/>
            </a:endParaRPr>
          </a:p>
          <a:p>
            <a:pPr indent="7938" algn="l">
              <a:buClrTx/>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indent="7938" algn="just">
              <a:buClrTx/>
              <a:buFont typeface="Arial" panose="020B0604020202020204" pitchFamily="34" charset="0"/>
              <a:buChar char="•"/>
            </a:pPr>
            <a:r>
              <a:rPr lang="en-US" sz="2800" b="0" i="0" u="none" strike="noStrike" baseline="0" dirty="0">
                <a:latin typeface="Arial" panose="020B0604020202020204" pitchFamily="34" charset="0"/>
                <a:cs typeface="Arial" panose="020B0604020202020204" pitchFamily="34" charset="0"/>
              </a:rPr>
              <a:t>The water from the melting ice</a:t>
            </a:r>
            <a:r>
              <a:rPr lang="ka-GE" sz="2800" b="0" i="0" u="none" strike="noStrike" baseline="0" dirty="0">
                <a:latin typeface="Arial" panose="020B0604020202020204" pitchFamily="34" charset="0"/>
                <a:cs typeface="Arial" panose="020B0604020202020204" pitchFamily="34" charset="0"/>
              </a:rPr>
              <a:t>,</a:t>
            </a:r>
            <a:r>
              <a:rPr lang="en-US" sz="2800" b="0" i="0" u="none" strike="noStrike" baseline="0" dirty="0">
                <a:latin typeface="Arial" panose="020B0604020202020204" pitchFamily="34" charset="0"/>
                <a:cs typeface="Arial" panose="020B0604020202020204" pitchFamily="34" charset="0"/>
              </a:rPr>
              <a:t> increases the volume</a:t>
            </a:r>
            <a:r>
              <a:rPr lang="ka-GE" sz="2800" b="0" i="0" u="none" strike="noStrike" baseline="0" dirty="0">
                <a:cs typeface="Arial" panose="020B0604020202020204" pitchFamily="34" charset="0"/>
              </a:rPr>
              <a:t> </a:t>
            </a:r>
            <a:r>
              <a:rPr lang="en-US" sz="2800" b="0" i="0" u="none" strike="noStrike" baseline="0" dirty="0">
                <a:latin typeface="Arial" panose="020B0604020202020204" pitchFamily="34" charset="0"/>
                <a:cs typeface="Arial" panose="020B0604020202020204" pitchFamily="34" charset="0"/>
              </a:rPr>
              <a:t>of the solvent (water) and the overall volume of the solution (iced tea), thereby reducing the relative concentrations</a:t>
            </a:r>
            <a:r>
              <a:rPr lang="ka-GE" sz="2800" b="0" i="0" u="none" strike="noStrike" baseline="0" dirty="0">
                <a:cs typeface="Arial" panose="020B0604020202020204" pitchFamily="34" charset="0"/>
              </a:rPr>
              <a:t> </a:t>
            </a:r>
            <a:r>
              <a:rPr lang="en-US" sz="2800" b="0" i="0" u="none" strike="noStrike" baseline="0" dirty="0">
                <a:latin typeface="Arial" panose="020B0604020202020204" pitchFamily="34" charset="0"/>
                <a:cs typeface="Arial" panose="020B0604020202020204" pitchFamily="34" charset="0"/>
              </a:rPr>
              <a:t>of the solutes</a:t>
            </a:r>
            <a:r>
              <a:rPr lang="ka-GE" sz="2800" b="0" i="0" u="none" strike="noStrike" baseline="0" dirty="0">
                <a:latin typeface="Arial" panose="020B0604020202020204" pitchFamily="34" charset="0"/>
                <a:cs typeface="Arial" panose="020B0604020202020204" pitchFamily="34" charset="0"/>
              </a:rPr>
              <a:t>,</a:t>
            </a:r>
            <a:r>
              <a:rPr lang="en-US" sz="2800" b="0" i="0" u="none" strike="noStrike" baseline="0" dirty="0">
                <a:latin typeface="Arial" panose="020B0604020202020204" pitchFamily="34" charset="0"/>
                <a:cs typeface="Arial" panose="020B0604020202020204" pitchFamily="34" charset="0"/>
              </a:rPr>
              <a:t> that give the beverage its taste</a:t>
            </a:r>
            <a:r>
              <a:rPr lang="ka-GE" sz="2800" b="0" i="0" u="none" strike="noStrike" baseline="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344488" indent="-344488">
              <a:buClr>
                <a:schemeClr val="tx1"/>
              </a:buClr>
              <a:buFont typeface="Arial"/>
              <a:buChar char="•"/>
            </a:pPr>
            <a:endParaRPr lang="ka-GE" sz="2800" dirty="0">
              <a:cs typeface="Arial" panose="020B0604020202020204" pitchFamily="34" charset="0"/>
            </a:endParaRPr>
          </a:p>
          <a:p>
            <a:pPr marL="457200" indent="-457200">
              <a:buClr>
                <a:schemeClr val="tx1"/>
              </a:buClr>
              <a:buFont typeface="Arial"/>
              <a:buChar char="•"/>
            </a:pPr>
            <a:endParaRPr lang="en-US" sz="2400" dirty="0">
              <a:cs typeface="MS PGothic" pitchFamily="34" charset="-128"/>
            </a:endParaRP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7340" y="755603"/>
            <a:ext cx="1226434" cy="833592"/>
          </a:xfrm>
          <a:prstGeom prst="rect">
            <a:avLst/>
          </a:prstGeom>
        </p:spPr>
      </p:pic>
    </p:spTree>
    <p:extLst>
      <p:ext uri="{BB962C8B-B14F-4D97-AF65-F5344CB8AC3E}">
        <p14:creationId xmlns:p14="http://schemas.microsoft.com/office/powerpoint/2010/main" val="3455275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3.16</a:t>
            </a:r>
          </a:p>
        </p:txBody>
      </p:sp>
      <p:pic>
        <p:nvPicPr>
          <p:cNvPr id="2" name="Picture Placeholder 1" descr="CNX_Chem_03_04_dilu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223" r="-18223"/>
          <a:stretch>
            <a:fillRect/>
          </a:stretch>
        </p:blipFill>
        <p:spPr>
          <a:xfrm>
            <a:off x="1698321" y="993036"/>
            <a:ext cx="8753336" cy="3799780"/>
          </a:xfrm>
        </p:spPr>
      </p:pic>
      <p:sp>
        <p:nvSpPr>
          <p:cNvPr id="7" name="Text Placeholder 6"/>
          <p:cNvSpPr>
            <a:spLocks noGrp="1"/>
          </p:cNvSpPr>
          <p:nvPr>
            <p:ph type="body" sz="quarter" idx="14"/>
          </p:nvPr>
        </p:nvSpPr>
        <p:spPr>
          <a:xfrm>
            <a:off x="1034321" y="5142360"/>
            <a:ext cx="9998440" cy="1166382"/>
          </a:xfrm>
        </p:spPr>
        <p:txBody>
          <a:bodyPr>
            <a:noAutofit/>
          </a:bodyPr>
          <a:lstStyle/>
          <a:p>
            <a:r>
              <a:rPr lang="en-US" sz="2400" dirty="0"/>
              <a:t>Both solutions contain the same mass of copper nitrate. The solution on the right is more dilute because the copper nitrate is dissolved in more solvent. (credit: Mark </a:t>
            </a:r>
            <a:r>
              <a:rPr lang="en-US" sz="2400" dirty="0" err="1"/>
              <a:t>Ott</a:t>
            </a:r>
            <a:r>
              <a:rPr lang="en-US" sz="2400" dirty="0"/>
              <a: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41327"/>
            <a:ext cx="1051734" cy="751709"/>
          </a:xfrm>
          <a:prstGeom prst="rect">
            <a:avLst/>
          </a:prstGeom>
        </p:spPr>
      </p:pic>
    </p:spTree>
    <p:extLst>
      <p:ext uri="{BB962C8B-B14F-4D97-AF65-F5344CB8AC3E}">
        <p14:creationId xmlns:p14="http://schemas.microsoft.com/office/powerpoint/2010/main" val="27584860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8125-78FC-4673-B302-DC5E3099B0F2}"/>
              </a:ext>
            </a:extLst>
          </p:cNvPr>
          <p:cNvSpPr>
            <a:spLocks noGrp="1"/>
          </p:cNvSpPr>
          <p:nvPr>
            <p:ph type="title"/>
          </p:nvPr>
        </p:nvSpPr>
        <p:spPr>
          <a:xfrm>
            <a:off x="609600" y="869430"/>
            <a:ext cx="4007370" cy="654888"/>
          </a:xfrm>
        </p:spPr>
        <p:txBody>
          <a:bodyPr/>
          <a:lstStyle/>
          <a:p>
            <a:r>
              <a:rPr lang="en-US" sz="2400" b="1" dirty="0">
                <a:solidFill>
                  <a:srgbClr val="000090"/>
                </a:solidFill>
                <a:latin typeface="Arial" pitchFamily="-110" charset="0"/>
              </a:rPr>
              <a:t>Dilution of solutions</a:t>
            </a:r>
            <a:endParaRPr lang="en-US" dirty="0"/>
          </a:p>
        </p:txBody>
      </p:sp>
      <p:sp>
        <p:nvSpPr>
          <p:cNvPr id="3" name="Content Placeholder 2">
            <a:extLst>
              <a:ext uri="{FF2B5EF4-FFF2-40B4-BE49-F238E27FC236}">
                <a16:creationId xmlns:a16="http://schemas.microsoft.com/office/drawing/2014/main" id="{022A7AF0-5E36-4527-9AA9-51F6A80F6F52}"/>
              </a:ext>
            </a:extLst>
          </p:cNvPr>
          <p:cNvSpPr>
            <a:spLocks noGrp="1"/>
          </p:cNvSpPr>
          <p:nvPr>
            <p:ph idx="1"/>
          </p:nvPr>
        </p:nvSpPr>
        <p:spPr/>
        <p:txBody>
          <a:bodyPr/>
          <a:lstStyle/>
          <a:p>
            <a:pPr marL="344488" indent="-344488">
              <a:buClr>
                <a:schemeClr val="tx1"/>
              </a:buClr>
              <a:buFont typeface="Arial"/>
              <a:buChar char="•"/>
            </a:pPr>
            <a:r>
              <a:rPr lang="en-US" sz="2800" dirty="0">
                <a:cs typeface="Arial" panose="020B0604020202020204" pitchFamily="34" charset="0"/>
              </a:rPr>
              <a:t>Dilution is </a:t>
            </a:r>
            <a:r>
              <a:rPr lang="en-US" sz="2800" dirty="0"/>
              <a:t>a common means of preparing solutions of a desired concentration.</a:t>
            </a:r>
          </a:p>
          <a:p>
            <a:pPr marL="457200" indent="-457200">
              <a:buClr>
                <a:schemeClr val="tx1"/>
              </a:buClr>
              <a:buFont typeface="Arial"/>
              <a:buChar char="•"/>
            </a:pPr>
            <a:endParaRPr lang="en-US" sz="2800" dirty="0">
              <a:cs typeface="MS PGothic" pitchFamily="34" charset="-128"/>
            </a:endParaRPr>
          </a:p>
          <a:p>
            <a:pPr marL="284163" indent="-284163" algn="just">
              <a:buClr>
                <a:schemeClr val="tx1"/>
              </a:buClr>
              <a:buFont typeface="Arial"/>
              <a:buChar char="•"/>
            </a:pPr>
            <a:r>
              <a:rPr lang="en-US" sz="2800" dirty="0"/>
              <a:t>By adding solvent to a measured portion of a more concentrated </a:t>
            </a:r>
            <a:r>
              <a:rPr lang="en-US" sz="2800" b="1" i="1" dirty="0">
                <a:solidFill>
                  <a:srgbClr val="000090"/>
                </a:solidFill>
              </a:rPr>
              <a:t>stock solution</a:t>
            </a:r>
            <a:r>
              <a:rPr lang="en-US" sz="2800" dirty="0"/>
              <a:t>, we can achieve a particular concentration. </a:t>
            </a:r>
            <a:endParaRPr lang="en-US" sz="2800" dirty="0">
              <a:cs typeface="MS PGothic" pitchFamily="34" charset="-128"/>
            </a:endParaRPr>
          </a:p>
          <a:p>
            <a:endParaRPr lang="en-US" dirty="0"/>
          </a:p>
        </p:txBody>
      </p:sp>
      <p:pic>
        <p:nvPicPr>
          <p:cNvPr id="4" name="Picture 3" descr="OSC-Stacked-TM-RGB-1.png">
            <a:extLst>
              <a:ext uri="{FF2B5EF4-FFF2-40B4-BE49-F238E27FC236}">
                <a16:creationId xmlns:a16="http://schemas.microsoft.com/office/drawing/2014/main" id="{8160557C-45C2-4375-BEFF-B2834AF7A6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1021" y="691844"/>
            <a:ext cx="1051734" cy="751709"/>
          </a:xfrm>
          <a:prstGeom prst="rect">
            <a:avLst/>
          </a:prstGeom>
        </p:spPr>
      </p:pic>
    </p:spTree>
    <p:extLst>
      <p:ext uri="{BB962C8B-B14F-4D97-AF65-F5344CB8AC3E}">
        <p14:creationId xmlns:p14="http://schemas.microsoft.com/office/powerpoint/2010/main" val="370420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4FB8-CA21-405B-9E7E-A0B4313C3BAF}"/>
              </a:ext>
            </a:extLst>
          </p:cNvPr>
          <p:cNvSpPr>
            <a:spLocks noGrp="1"/>
          </p:cNvSpPr>
          <p:nvPr>
            <p:ph type="title"/>
          </p:nvPr>
        </p:nvSpPr>
        <p:spPr>
          <a:xfrm>
            <a:off x="999344" y="914400"/>
            <a:ext cx="7721600" cy="609918"/>
          </a:xfrm>
        </p:spPr>
        <p:txBody>
          <a:bodyPr/>
          <a:lstStyle/>
          <a:p>
            <a:r>
              <a:rPr lang="en-US" b="1" i="0" u="none" strike="noStrike" baseline="0" dirty="0">
                <a:solidFill>
                  <a:srgbClr val="354DA2"/>
                </a:solidFill>
                <a:latin typeface="+mn-lt"/>
              </a:rPr>
              <a:t>3.1 Formula Mass and the Mole Concept</a:t>
            </a:r>
            <a:endParaRPr lang="en-US" dirty="0"/>
          </a:p>
        </p:txBody>
      </p:sp>
      <p:sp>
        <p:nvSpPr>
          <p:cNvPr id="3" name="Content Placeholder 2">
            <a:extLst>
              <a:ext uri="{FF2B5EF4-FFF2-40B4-BE49-F238E27FC236}">
                <a16:creationId xmlns:a16="http://schemas.microsoft.com/office/drawing/2014/main" id="{A52F31FE-6479-4D64-B5FD-F952CEDCE69C}"/>
              </a:ext>
            </a:extLst>
          </p:cNvPr>
          <p:cNvSpPr>
            <a:spLocks noGrp="1"/>
          </p:cNvSpPr>
          <p:nvPr>
            <p:ph idx="1"/>
          </p:nvPr>
        </p:nvSpPr>
        <p:spPr>
          <a:xfrm>
            <a:off x="609600" y="1752601"/>
            <a:ext cx="10902846" cy="4373563"/>
          </a:xfrm>
        </p:spPr>
        <p:txBody>
          <a:bodyPr>
            <a:normAutofit/>
          </a:bodyPr>
          <a:lstStyle/>
          <a:p>
            <a:pPr marL="457200" indent="-457200" algn="just">
              <a:buFont typeface="Arial" panose="020B0604020202020204" pitchFamily="34" charset="0"/>
              <a:buChar char="•"/>
            </a:pPr>
            <a:r>
              <a:rPr lang="en-US" sz="2800" b="0" i="0" u="none" strike="noStrike" baseline="0" dirty="0"/>
              <a:t>Many argue, that modern chemical science began</a:t>
            </a:r>
            <a:r>
              <a:rPr lang="ka-GE" sz="2800" b="0" i="0" u="none" strike="noStrike" baseline="0" dirty="0"/>
              <a:t>,</a:t>
            </a:r>
            <a:r>
              <a:rPr lang="en-US" sz="2800" b="0" i="0" u="none" strike="noStrike" baseline="0" dirty="0"/>
              <a:t> when scientists started exploring the quantitative</a:t>
            </a:r>
            <a:r>
              <a:rPr lang="ka-GE" sz="2800" b="0" i="0" u="none" strike="noStrike" baseline="0" dirty="0"/>
              <a:t>,</a:t>
            </a:r>
            <a:r>
              <a:rPr lang="en-US" sz="2800" b="0" i="0" u="none" strike="noStrike" baseline="0" dirty="0"/>
              <a:t> as well as</a:t>
            </a:r>
            <a:r>
              <a:rPr lang="ka-GE" sz="2800" b="0" i="0" u="none" strike="noStrike" baseline="0" dirty="0"/>
              <a:t> </a:t>
            </a:r>
            <a:r>
              <a:rPr lang="en-US" sz="2800" b="0" i="0" u="none" strike="noStrike" baseline="0" dirty="0"/>
              <a:t>the qualitative aspects of chemistry.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For example, Dalton’s atomic theory</a:t>
            </a:r>
            <a:r>
              <a:rPr lang="ka-GE" sz="2800" b="0" i="0" u="none" strike="noStrike" baseline="0" dirty="0"/>
              <a:t>,</a:t>
            </a:r>
            <a:r>
              <a:rPr lang="en-US" sz="2800" b="0" i="0" u="none" strike="noStrike" baseline="0" dirty="0"/>
              <a:t> was an attempt to explain the results</a:t>
            </a:r>
            <a:r>
              <a:rPr lang="ka-GE" sz="2800" b="0" i="0" u="none" strike="noStrike" baseline="0" dirty="0"/>
              <a:t> </a:t>
            </a:r>
            <a:r>
              <a:rPr lang="en-US" sz="2800" b="0" i="0" u="none" strike="noStrike" baseline="0" dirty="0"/>
              <a:t>of measurements</a:t>
            </a:r>
            <a:r>
              <a:rPr lang="ka-GE" sz="2800" b="0" i="0" u="none" strike="noStrike" baseline="0" dirty="0"/>
              <a:t>,</a:t>
            </a:r>
            <a:r>
              <a:rPr lang="en-US" sz="2800" b="0" i="0" u="none" strike="noStrike" baseline="0" dirty="0"/>
              <a:t> that allowed him to calculate the relative masses of elements</a:t>
            </a:r>
            <a:r>
              <a:rPr lang="ka-GE" sz="2800" b="0" i="0" u="none" strike="noStrike" baseline="0" dirty="0"/>
              <a:t>,</a:t>
            </a:r>
            <a:r>
              <a:rPr lang="en-US" sz="2800" b="0" i="0" u="none" strike="noStrike" baseline="0" dirty="0"/>
              <a:t> combined in various compounds.</a:t>
            </a:r>
          </a:p>
          <a:p>
            <a:pPr marL="457200" indent="-457200" algn="just">
              <a:buFont typeface="Arial" panose="020B0604020202020204" pitchFamily="34" charset="0"/>
              <a:buChar char="•"/>
            </a:pPr>
            <a:r>
              <a:rPr lang="en-US" sz="2800" b="0" i="0" u="none" strike="noStrike" baseline="0" dirty="0"/>
              <a:t>Understanding the relationship between the masses of atoms and the chemical formulas of compounds</a:t>
            </a:r>
            <a:r>
              <a:rPr lang="ka-GE" sz="2800" b="0" i="0" u="none" strike="noStrike" baseline="0" dirty="0"/>
              <a:t>,</a:t>
            </a:r>
            <a:r>
              <a:rPr lang="en-US" sz="2800" b="0" i="0" u="none" strike="noStrike" baseline="0" dirty="0"/>
              <a:t> allows us to</a:t>
            </a:r>
            <a:r>
              <a:rPr lang="ka-GE" sz="2800" b="0" i="0" u="none" strike="noStrike" baseline="0" dirty="0"/>
              <a:t> </a:t>
            </a:r>
            <a:r>
              <a:rPr lang="en-US" sz="2800" b="0" i="0" u="none" strike="noStrike" baseline="0" dirty="0"/>
              <a:t>quantitatively describe the composition of substances.</a:t>
            </a:r>
            <a:endParaRPr lang="en-US" sz="2800" dirty="0"/>
          </a:p>
        </p:txBody>
      </p:sp>
      <p:pic>
        <p:nvPicPr>
          <p:cNvPr id="4" name="Picture 3" descr="OSX-Stacked-TM-RGB-300dpi-2016.jpg">
            <a:extLst>
              <a:ext uri="{FF2B5EF4-FFF2-40B4-BE49-F238E27FC236}">
                <a16:creationId xmlns:a16="http://schemas.microsoft.com/office/drawing/2014/main" id="{9628B154-DAC4-453D-AC66-ED8AE35B031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663071"/>
            <a:ext cx="1226434" cy="833592"/>
          </a:xfrm>
          <a:prstGeom prst="rect">
            <a:avLst/>
          </a:prstGeom>
        </p:spPr>
      </p:pic>
    </p:spTree>
    <p:extLst>
      <p:ext uri="{BB962C8B-B14F-4D97-AF65-F5344CB8AC3E}">
        <p14:creationId xmlns:p14="http://schemas.microsoft.com/office/powerpoint/2010/main" val="8132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DB7A-D5CB-44F2-B1E5-8A9AE5AD7508}"/>
              </a:ext>
            </a:extLst>
          </p:cNvPr>
          <p:cNvSpPr>
            <a:spLocks noGrp="1"/>
          </p:cNvSpPr>
          <p:nvPr>
            <p:ph type="title"/>
          </p:nvPr>
        </p:nvSpPr>
        <p:spPr>
          <a:xfrm>
            <a:off x="1189245" y="1279007"/>
            <a:ext cx="3887449" cy="490622"/>
          </a:xfrm>
        </p:spPr>
        <p:txBody>
          <a:bodyPr/>
          <a:lstStyle/>
          <a:p>
            <a:r>
              <a:rPr lang="en-US" sz="2400" b="1" dirty="0">
                <a:solidFill>
                  <a:srgbClr val="000090"/>
                </a:solidFill>
                <a:latin typeface="Arial" pitchFamily="-110" charset="0"/>
              </a:rPr>
              <a:t>Dilution of solutions</a:t>
            </a:r>
            <a:endParaRPr lang="en-US" dirty="0"/>
          </a:p>
        </p:txBody>
      </p:sp>
      <p:sp>
        <p:nvSpPr>
          <p:cNvPr id="3" name="Content Placeholder 2">
            <a:extLst>
              <a:ext uri="{FF2B5EF4-FFF2-40B4-BE49-F238E27FC236}">
                <a16:creationId xmlns:a16="http://schemas.microsoft.com/office/drawing/2014/main" id="{C9A52A2F-2B03-46BB-8C3F-21EE22BF4333}"/>
              </a:ext>
            </a:extLst>
          </p:cNvPr>
          <p:cNvSpPr>
            <a:spLocks noGrp="1"/>
          </p:cNvSpPr>
          <p:nvPr>
            <p:ph idx="1"/>
          </p:nvPr>
        </p:nvSpPr>
        <p:spPr>
          <a:xfrm>
            <a:off x="609600" y="2195436"/>
            <a:ext cx="10160000" cy="3628868"/>
          </a:xfrm>
        </p:spPr>
        <p:txBody>
          <a:bodyPr>
            <a:normAutofit/>
          </a:bodyPr>
          <a:lstStyle/>
          <a:p>
            <a:pPr marL="457200" indent="-457200" algn="just">
              <a:buFont typeface="Arial" panose="020B0604020202020204" pitchFamily="34" charset="0"/>
              <a:buChar char="•"/>
            </a:pPr>
            <a:r>
              <a:rPr lang="en-US" sz="2800" b="0" i="0" u="none" strike="noStrike" baseline="0" dirty="0"/>
              <a:t>For example,</a:t>
            </a:r>
            <a:r>
              <a:rPr lang="ka-GE" sz="2800" b="0" i="0" u="none" strike="noStrike" baseline="0" dirty="0"/>
              <a:t> </a:t>
            </a:r>
            <a:r>
              <a:rPr lang="en-US" sz="2800" b="0" i="0" u="none" strike="noStrike" baseline="0" dirty="0"/>
              <a:t>commercial pesticides</a:t>
            </a:r>
            <a:r>
              <a:rPr lang="ka-GE" sz="2800" b="0" i="0" u="none" strike="noStrike" baseline="0" dirty="0"/>
              <a:t>,</a:t>
            </a:r>
            <a:r>
              <a:rPr lang="en-US" sz="2800" b="0" i="0" u="none" strike="noStrike" baseline="0" dirty="0"/>
              <a:t> are typically sold as solutions</a:t>
            </a:r>
            <a:r>
              <a:rPr lang="ka-GE" sz="2800" b="0" i="0" u="none" strike="noStrike" baseline="0" dirty="0"/>
              <a:t>,</a:t>
            </a:r>
            <a:r>
              <a:rPr lang="en-US" sz="2800" b="0" i="0" u="none" strike="noStrike" baseline="0" dirty="0"/>
              <a:t> in which the active ingredients are far more concentrated</a:t>
            </a:r>
            <a:r>
              <a:rPr lang="ka-GE" sz="2800" b="0" i="0" u="none" strike="noStrike" baseline="0" dirty="0"/>
              <a:t>,</a:t>
            </a:r>
            <a:r>
              <a:rPr lang="en-US" sz="2800" b="0" i="0" u="none" strike="noStrike" baseline="0" dirty="0"/>
              <a:t> than is</a:t>
            </a:r>
            <a:r>
              <a:rPr lang="ka-GE" sz="2800" b="0" i="0" u="none" strike="noStrike" baseline="0" dirty="0"/>
              <a:t> </a:t>
            </a:r>
            <a:r>
              <a:rPr lang="en-US" sz="2800" b="0" i="0" u="none" strike="noStrike" baseline="0" dirty="0"/>
              <a:t>appropriate for their application.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Before</a:t>
            </a:r>
            <a:r>
              <a:rPr lang="ka-GE" sz="2800" b="0" i="0" u="none" strike="noStrike" baseline="0" dirty="0"/>
              <a:t>,</a:t>
            </a:r>
            <a:r>
              <a:rPr lang="en-US" sz="2800" b="0" i="0" u="none" strike="noStrike" baseline="0" dirty="0"/>
              <a:t> they can be used on crops, the pesticides must be diluted.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This is also a very</a:t>
            </a:r>
            <a:r>
              <a:rPr lang="ka-GE" sz="2800" b="0" i="0" u="none" strike="noStrike" baseline="0" dirty="0"/>
              <a:t> </a:t>
            </a:r>
            <a:r>
              <a:rPr lang="en-US" sz="2800" b="0" i="0" u="none" strike="noStrike" baseline="0" dirty="0"/>
              <a:t>common practice, for the preparation of a number of common laboratory reagents.</a:t>
            </a:r>
            <a:endParaRPr lang="en-US" sz="2800" dirty="0"/>
          </a:p>
        </p:txBody>
      </p:sp>
      <p:pic>
        <p:nvPicPr>
          <p:cNvPr id="4" name="Picture 3" descr="OSC-Stacked-TM-RGB-1.png">
            <a:extLst>
              <a:ext uri="{FF2B5EF4-FFF2-40B4-BE49-F238E27FC236}">
                <a16:creationId xmlns:a16="http://schemas.microsoft.com/office/drawing/2014/main" id="{76BE7CA3-15F3-4819-9E87-1829E5BEA58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1021" y="691844"/>
            <a:ext cx="1051734" cy="751709"/>
          </a:xfrm>
          <a:prstGeom prst="rect">
            <a:avLst/>
          </a:prstGeom>
        </p:spPr>
      </p:pic>
    </p:spTree>
    <p:extLst>
      <p:ext uri="{BB962C8B-B14F-4D97-AF65-F5344CB8AC3E}">
        <p14:creationId xmlns:p14="http://schemas.microsoft.com/office/powerpoint/2010/main" val="3243273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3.17</a:t>
            </a:r>
          </a:p>
        </p:txBody>
      </p:sp>
      <p:pic>
        <p:nvPicPr>
          <p:cNvPr id="2" name="Picture Placeholder 1" descr="CNX_Chem_03_04_solution.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52" b="-2252"/>
          <a:stretch>
            <a:fillRect/>
          </a:stretch>
        </p:blipFill>
        <p:spPr>
          <a:xfrm>
            <a:off x="1872639" y="1184646"/>
            <a:ext cx="8452050" cy="3668993"/>
          </a:xfrm>
        </p:spPr>
      </p:pic>
      <p:sp>
        <p:nvSpPr>
          <p:cNvPr id="7" name="Text Placeholder 6"/>
          <p:cNvSpPr>
            <a:spLocks noGrp="1"/>
          </p:cNvSpPr>
          <p:nvPr>
            <p:ph type="body" sz="quarter" idx="14"/>
          </p:nvPr>
        </p:nvSpPr>
        <p:spPr>
          <a:xfrm>
            <a:off x="609600" y="5090163"/>
            <a:ext cx="11057847" cy="1526510"/>
          </a:xfrm>
        </p:spPr>
        <p:txBody>
          <a:bodyPr>
            <a:noAutofit/>
          </a:bodyPr>
          <a:lstStyle/>
          <a:p>
            <a:pPr algn="just"/>
            <a:r>
              <a:rPr lang="en-US" sz="2400" dirty="0"/>
              <a:t>A solution of KMnO</a:t>
            </a:r>
            <a:r>
              <a:rPr lang="en-US" sz="2400" baseline="-25000" dirty="0"/>
              <a:t>4</a:t>
            </a:r>
            <a:r>
              <a:rPr lang="en-US" sz="2400" dirty="0"/>
              <a:t> is prepared by mixing water with 4.74 g of KMnO</a:t>
            </a:r>
            <a:r>
              <a:rPr lang="en-US" sz="2400" baseline="-25000" dirty="0"/>
              <a:t>4</a:t>
            </a:r>
            <a:r>
              <a:rPr lang="en-US" sz="2400" dirty="0"/>
              <a:t> in a flask. (credit: modification of work by Mark Ott)</a:t>
            </a:r>
          </a:p>
          <a:p>
            <a:pPr algn="just"/>
            <a:r>
              <a:rPr lang="en-US" sz="2400" b="1" dirty="0">
                <a:solidFill>
                  <a:srgbClr val="231F20"/>
                </a:solidFill>
              </a:rPr>
              <a:t>potassium permanganate </a:t>
            </a:r>
            <a:r>
              <a:rPr lang="en-US" sz="2400" dirty="0"/>
              <a:t>KMnO</a:t>
            </a:r>
            <a:r>
              <a:rPr lang="en-US" sz="2400" baseline="-25000" dirty="0"/>
              <a:t>4</a:t>
            </a:r>
            <a:endParaRPr lang="en-US" sz="24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41327"/>
            <a:ext cx="1051734" cy="751709"/>
          </a:xfrm>
          <a:prstGeom prst="rect">
            <a:avLst/>
          </a:prstGeom>
        </p:spPr>
      </p:pic>
    </p:spTree>
    <p:extLst>
      <p:ext uri="{BB962C8B-B14F-4D97-AF65-F5344CB8AC3E}">
        <p14:creationId xmlns:p14="http://schemas.microsoft.com/office/powerpoint/2010/main" val="2683994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98062" y="606839"/>
            <a:ext cx="4878389" cy="508000"/>
          </a:xfrm>
        </p:spPr>
        <p:txBody>
          <a:bodyPr>
            <a:normAutofit fontScale="90000"/>
          </a:bodyPr>
          <a:lstStyle/>
          <a:p>
            <a:pPr eaLnBrk="1" hangingPunct="1"/>
            <a:r>
              <a:rPr lang="en-US" sz="3200" b="1" dirty="0">
                <a:solidFill>
                  <a:srgbClr val="000090"/>
                </a:solidFill>
                <a:latin typeface="Arial" pitchFamily="-110" charset="0"/>
              </a:rPr>
              <a:t>Dilution of solutions</a:t>
            </a:r>
          </a:p>
        </p:txBody>
      </p:sp>
      <p:sp>
        <p:nvSpPr>
          <p:cNvPr id="22530" name="Rectangle 3"/>
          <p:cNvSpPr>
            <a:spLocks noGrp="1" noChangeArrowheads="1"/>
          </p:cNvSpPr>
          <p:nvPr>
            <p:ph idx="1"/>
          </p:nvPr>
        </p:nvSpPr>
        <p:spPr>
          <a:xfrm>
            <a:off x="119921" y="1061552"/>
            <a:ext cx="11692327" cy="5796448"/>
          </a:xfrm>
        </p:spPr>
        <p:txBody>
          <a:bodyPr>
            <a:normAutofit/>
          </a:bodyPr>
          <a:lstStyle/>
          <a:p>
            <a:pPr marL="342900" indent="-342900" algn="just">
              <a:buFont typeface="Arial" panose="020B0604020202020204" pitchFamily="34" charset="0"/>
              <a:buChar char="•"/>
            </a:pPr>
            <a:r>
              <a:rPr lang="en-US" sz="2400" b="0" i="0" u="none" strike="noStrike" baseline="0" dirty="0"/>
              <a:t>A simple mathematical relationship</a:t>
            </a:r>
            <a:r>
              <a:rPr lang="ka-GE" sz="2400" b="0" i="0" u="none" strike="noStrike" baseline="0" dirty="0"/>
              <a:t>,</a:t>
            </a:r>
            <a:r>
              <a:rPr lang="en-US" sz="2400" b="0" i="0" u="none" strike="noStrike" baseline="0" dirty="0"/>
              <a:t> can be used to relate the volumes and concentrations of a solution</a:t>
            </a:r>
            <a:r>
              <a:rPr lang="ka-GE" sz="2400" b="0" i="0" u="none" strike="noStrike" baseline="0" dirty="0"/>
              <a:t>,</a:t>
            </a:r>
            <a:r>
              <a:rPr lang="en-US" sz="2400" b="0" i="0" u="none" strike="noStrike" baseline="0" dirty="0"/>
              <a:t> before and</a:t>
            </a:r>
            <a:r>
              <a:rPr lang="ka-GE" sz="2400" b="0" i="0" u="none" strike="noStrike" baseline="0" dirty="0"/>
              <a:t> </a:t>
            </a:r>
            <a:r>
              <a:rPr lang="en-US" sz="2400" b="0" i="0" u="none" strike="noStrike" baseline="0" dirty="0"/>
              <a:t>after the dilution process.</a:t>
            </a:r>
            <a:endParaRPr lang="ka-GE" sz="2400" b="0" i="0" u="none" strike="noStrike" baseline="0" dirty="0"/>
          </a:p>
          <a:p>
            <a:pPr marL="342900" indent="-342900" algn="just">
              <a:buFont typeface="Arial" panose="020B0604020202020204" pitchFamily="34" charset="0"/>
              <a:buChar char="•"/>
            </a:pPr>
            <a:r>
              <a:rPr lang="en-US" sz="2400" b="0" i="0" u="none" strike="noStrike" baseline="0" dirty="0"/>
              <a:t> According to the definition of molarity, the molar amount of solute in a solution (</a:t>
            </a:r>
            <a:r>
              <a:rPr lang="en-US" sz="2400" b="0" i="1" u="none" strike="noStrike" baseline="0" dirty="0"/>
              <a:t>n</a:t>
            </a:r>
            <a:r>
              <a:rPr lang="en-US" sz="2400" b="0" i="0" u="none" strike="noStrike" baseline="0" dirty="0"/>
              <a:t>) is equal</a:t>
            </a:r>
            <a:r>
              <a:rPr lang="ka-GE" sz="2400" b="0" i="0" u="none" strike="noStrike" baseline="0" dirty="0"/>
              <a:t> </a:t>
            </a:r>
            <a:r>
              <a:rPr lang="en-US" sz="2400" b="0" i="0" u="none" strike="noStrike" baseline="0" dirty="0"/>
              <a:t>to the product of the solution’s molarity (</a:t>
            </a:r>
            <a:r>
              <a:rPr lang="en-US" sz="2400" b="0" i="1" u="none" strike="noStrike" baseline="0" dirty="0"/>
              <a:t>M</a:t>
            </a:r>
            <a:r>
              <a:rPr lang="en-US" sz="2400" b="0" i="0" u="none" strike="noStrike" baseline="0" dirty="0"/>
              <a:t>) and its volume in liters (</a:t>
            </a:r>
            <a:r>
              <a:rPr lang="en-US" sz="2400" b="0" i="1" u="none" strike="noStrike" baseline="0" dirty="0"/>
              <a:t>L</a:t>
            </a:r>
            <a:r>
              <a:rPr lang="en-US" sz="2400" b="0" i="0" u="none" strike="noStrike" baseline="0" dirty="0"/>
              <a:t>):</a:t>
            </a:r>
            <a:endParaRPr lang="en-US" sz="2400" dirty="0">
              <a:cs typeface="MS PGothic" pitchFamily="34" charset="-128"/>
            </a:endParaRPr>
          </a:p>
          <a:p>
            <a:pPr>
              <a:buClr>
                <a:schemeClr val="tx1"/>
              </a:buClr>
            </a:pPr>
            <a:endParaRPr lang="en-US" sz="2400" dirty="0">
              <a:cs typeface="MS PGothic" pitchFamily="34" charset="-128"/>
            </a:endParaRPr>
          </a:p>
          <a:p>
            <a:pPr marL="457200" indent="-457200">
              <a:buClr>
                <a:schemeClr val="tx1"/>
              </a:buClr>
              <a:buFont typeface="Arial"/>
              <a:buChar char="•"/>
            </a:pPr>
            <a:r>
              <a:rPr lang="en-US" sz="2400" dirty="0"/>
              <a:t>Expressions like these may be written for a solution </a:t>
            </a:r>
            <a:r>
              <a:rPr lang="en-US" sz="2400" b="1" dirty="0"/>
              <a:t>before (1) and after (2) </a:t>
            </a:r>
            <a:r>
              <a:rPr lang="en-US" sz="2400" dirty="0"/>
              <a:t>it is diluted:</a:t>
            </a: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6773" y="302828"/>
            <a:ext cx="1226434" cy="83359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005960388"/>
              </p:ext>
            </p:extLst>
          </p:nvPr>
        </p:nvGraphicFramePr>
        <p:xfrm>
          <a:off x="4763811" y="2833896"/>
          <a:ext cx="1332189" cy="444062"/>
        </p:xfrm>
        <a:graphic>
          <a:graphicData uri="http://schemas.openxmlformats.org/presentationml/2006/ole">
            <mc:AlternateContent xmlns:mc="http://schemas.openxmlformats.org/markup-compatibility/2006">
              <mc:Choice xmlns:v="urn:schemas-microsoft-com:vml" Requires="v">
                <p:oleObj spid="_x0000_s28916" name="Equation" r:id="rId4" imgW="495300" imgH="165100" progId="Equation.3">
                  <p:embed/>
                </p:oleObj>
              </mc:Choice>
              <mc:Fallback>
                <p:oleObj name="Equation" r:id="rId4" imgW="495300" imgH="165100" progId="Equation.3">
                  <p:embed/>
                  <p:pic>
                    <p:nvPicPr>
                      <p:cNvPr id="0" name=""/>
                      <p:cNvPicPr/>
                      <p:nvPr/>
                    </p:nvPicPr>
                    <p:blipFill>
                      <a:blip r:embed="rId5"/>
                      <a:stretch>
                        <a:fillRect/>
                      </a:stretch>
                    </p:blipFill>
                    <p:spPr>
                      <a:xfrm>
                        <a:off x="4763811" y="2833896"/>
                        <a:ext cx="1332189" cy="44406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4451734"/>
              </p:ext>
            </p:extLst>
          </p:nvPr>
        </p:nvGraphicFramePr>
        <p:xfrm>
          <a:off x="4763811" y="3974655"/>
          <a:ext cx="1577252" cy="526384"/>
        </p:xfrm>
        <a:graphic>
          <a:graphicData uri="http://schemas.openxmlformats.org/presentationml/2006/ole">
            <mc:AlternateContent xmlns:mc="http://schemas.openxmlformats.org/markup-compatibility/2006">
              <mc:Choice xmlns:v="urn:schemas-microsoft-com:vml" Requires="v">
                <p:oleObj spid="_x0000_s28917" name="Equation" r:id="rId6" imgW="609600" imgH="203200" progId="Equation.3">
                  <p:embed/>
                </p:oleObj>
              </mc:Choice>
              <mc:Fallback>
                <p:oleObj name="Equation" r:id="rId6" imgW="609600" imgH="203200" progId="Equation.3">
                  <p:embed/>
                  <p:pic>
                    <p:nvPicPr>
                      <p:cNvPr id="0" name=""/>
                      <p:cNvPicPr/>
                      <p:nvPr/>
                    </p:nvPicPr>
                    <p:blipFill>
                      <a:blip r:embed="rId7"/>
                      <a:stretch>
                        <a:fillRect/>
                      </a:stretch>
                    </p:blipFill>
                    <p:spPr>
                      <a:xfrm>
                        <a:off x="4763811" y="3974655"/>
                        <a:ext cx="1577252" cy="52638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034052"/>
              </p:ext>
            </p:extLst>
          </p:nvPr>
        </p:nvGraphicFramePr>
        <p:xfrm>
          <a:off x="4677039" y="4723092"/>
          <a:ext cx="1798823" cy="554839"/>
        </p:xfrm>
        <a:graphic>
          <a:graphicData uri="http://schemas.openxmlformats.org/presentationml/2006/ole">
            <mc:AlternateContent xmlns:mc="http://schemas.openxmlformats.org/markup-compatibility/2006">
              <mc:Choice xmlns:v="urn:schemas-microsoft-com:vml" Requires="v">
                <p:oleObj spid="_x0000_s28918" name="Equation" r:id="rId8" imgW="660400" imgH="203200" progId="Equation.3">
                  <p:embed/>
                </p:oleObj>
              </mc:Choice>
              <mc:Fallback>
                <p:oleObj name="Equation" r:id="rId8" imgW="660400" imgH="203200" progId="Equation.3">
                  <p:embed/>
                  <p:pic>
                    <p:nvPicPr>
                      <p:cNvPr id="0" name=""/>
                      <p:cNvPicPr/>
                      <p:nvPr/>
                    </p:nvPicPr>
                    <p:blipFill>
                      <a:blip r:embed="rId9"/>
                      <a:stretch>
                        <a:fillRect/>
                      </a:stretch>
                    </p:blipFill>
                    <p:spPr>
                      <a:xfrm>
                        <a:off x="4677039" y="4723092"/>
                        <a:ext cx="1798823" cy="55483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062B930-E7CF-4895-B0F9-0CDC42CFDF7B}"/>
              </a:ext>
            </a:extLst>
          </p:cNvPr>
          <p:cNvSpPr txBox="1"/>
          <p:nvPr/>
        </p:nvSpPr>
        <p:spPr>
          <a:xfrm>
            <a:off x="574624" y="5406410"/>
            <a:ext cx="11497455" cy="830997"/>
          </a:xfrm>
          <a:prstGeom prst="rect">
            <a:avLst/>
          </a:prstGeom>
          <a:noFill/>
        </p:spPr>
        <p:txBody>
          <a:bodyPr wrap="square">
            <a:spAutoFit/>
          </a:bodyPr>
          <a:lstStyle/>
          <a:p>
            <a:pPr algn="just"/>
            <a:r>
              <a:rPr lang="en-US" sz="2400" b="0" i="0" u="none" strike="noStrike" baseline="0" dirty="0"/>
              <a:t>where the subscripts “1” and “2” refer to the solution before and after the dilution, respectively. </a:t>
            </a:r>
            <a:endParaRPr lang="en-US" sz="2400" dirty="0"/>
          </a:p>
        </p:txBody>
      </p:sp>
    </p:spTree>
    <p:extLst>
      <p:ext uri="{BB962C8B-B14F-4D97-AF65-F5344CB8AC3E}">
        <p14:creationId xmlns:p14="http://schemas.microsoft.com/office/powerpoint/2010/main" val="535082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0902" y="827144"/>
            <a:ext cx="4940508" cy="508000"/>
          </a:xfrm>
        </p:spPr>
        <p:txBody>
          <a:bodyPr>
            <a:normAutofit fontScale="90000"/>
          </a:bodyPr>
          <a:lstStyle/>
          <a:p>
            <a:pPr eaLnBrk="1" hangingPunct="1"/>
            <a:r>
              <a:rPr lang="en-US" sz="3200" b="1" dirty="0">
                <a:solidFill>
                  <a:srgbClr val="000090"/>
                </a:solidFill>
                <a:latin typeface="Arial" pitchFamily="-110" charset="0"/>
              </a:rPr>
              <a:t>Dilution of solutions</a:t>
            </a:r>
          </a:p>
        </p:txBody>
      </p:sp>
      <p:sp>
        <p:nvSpPr>
          <p:cNvPr id="22530" name="Rectangle 3"/>
          <p:cNvSpPr>
            <a:spLocks noGrp="1" noChangeArrowheads="1"/>
          </p:cNvSpPr>
          <p:nvPr>
            <p:ph idx="1"/>
          </p:nvPr>
        </p:nvSpPr>
        <p:spPr>
          <a:xfrm>
            <a:off x="148652" y="1497940"/>
            <a:ext cx="11512446" cy="5112722"/>
          </a:xfrm>
        </p:spPr>
        <p:txBody>
          <a:bodyPr>
            <a:normAutofit/>
          </a:bodyPr>
          <a:lstStyle/>
          <a:p>
            <a:pPr marL="342900" indent="-342900" algn="ctr">
              <a:buClr>
                <a:schemeClr val="tx1"/>
              </a:buClr>
              <a:buFont typeface="Arial"/>
              <a:buChar char="•"/>
            </a:pPr>
            <a:r>
              <a:rPr lang="en-US" sz="2400" dirty="0"/>
              <a:t>Since the dilution process </a:t>
            </a:r>
            <a:r>
              <a:rPr lang="en-US" sz="2400" i="1" dirty="0"/>
              <a:t>does not change the amount of solute in the solution, </a:t>
            </a:r>
            <a:r>
              <a:rPr lang="en-US" sz="2400" b="1" i="1" dirty="0"/>
              <a:t>n</a:t>
            </a:r>
            <a:r>
              <a:rPr lang="en-US" sz="2400" b="1" baseline="-25000" dirty="0"/>
              <a:t>1</a:t>
            </a:r>
            <a:r>
              <a:rPr lang="en-US" sz="2400" b="1" dirty="0"/>
              <a:t> = </a:t>
            </a:r>
            <a:r>
              <a:rPr lang="en-US" sz="2400" b="1" i="1" dirty="0"/>
              <a:t>n</a:t>
            </a:r>
            <a:r>
              <a:rPr lang="en-US" sz="2400" b="1" baseline="-25000" dirty="0"/>
              <a:t>2</a:t>
            </a:r>
            <a:r>
              <a:rPr lang="en-US" sz="2400" b="1" dirty="0"/>
              <a:t>. </a:t>
            </a:r>
          </a:p>
          <a:p>
            <a:pPr marL="457200" indent="-457200">
              <a:buClr>
                <a:schemeClr val="tx1"/>
              </a:buClr>
              <a:buFont typeface="Arial"/>
              <a:buChar char="•"/>
            </a:pPr>
            <a:endParaRPr lang="en-US" sz="2400" dirty="0"/>
          </a:p>
          <a:p>
            <a:pPr marL="457200" indent="-457200">
              <a:buClr>
                <a:schemeClr val="tx1"/>
              </a:buClr>
              <a:buFont typeface="Arial"/>
              <a:buChar char="•"/>
            </a:pPr>
            <a:r>
              <a:rPr lang="en-US" sz="2400" dirty="0"/>
              <a:t>Thus, these two equations may be set equal to one another to derive the </a:t>
            </a:r>
            <a:r>
              <a:rPr lang="en-US" sz="2400" b="1" dirty="0">
                <a:solidFill>
                  <a:srgbClr val="000090"/>
                </a:solidFill>
              </a:rPr>
              <a:t>dilution equation:</a:t>
            </a:r>
          </a:p>
          <a:p>
            <a:pPr>
              <a:buClr>
                <a:schemeClr val="tx1"/>
              </a:buClr>
            </a:pPr>
            <a:endParaRPr lang="en-US" sz="2400" b="1" dirty="0">
              <a:solidFill>
                <a:srgbClr val="000090"/>
              </a:solidFill>
            </a:endParaRPr>
          </a:p>
          <a:p>
            <a:pPr marL="457200" indent="-457200">
              <a:buClr>
                <a:schemeClr val="tx1"/>
              </a:buClr>
              <a:buFont typeface="Arial"/>
              <a:buChar char="•"/>
            </a:pPr>
            <a:endParaRPr lang="ka-GE" sz="2400" dirty="0">
              <a:solidFill>
                <a:srgbClr val="000000"/>
              </a:solidFill>
            </a:endParaRPr>
          </a:p>
          <a:p>
            <a:pPr marL="457200" indent="-457200">
              <a:buClr>
                <a:schemeClr val="tx1"/>
              </a:buClr>
              <a:buFont typeface="Arial"/>
              <a:buChar char="•"/>
            </a:pPr>
            <a:r>
              <a:rPr lang="en-US" sz="2400" dirty="0">
                <a:solidFill>
                  <a:srgbClr val="000000"/>
                </a:solidFill>
              </a:rPr>
              <a:t>Other units of concentration (C) and volume (V) may be used.</a:t>
            </a:r>
          </a:p>
          <a:p>
            <a:pPr marL="457200" indent="-457200">
              <a:buClr>
                <a:schemeClr val="tx1"/>
              </a:buClr>
              <a:buFont typeface="Arial"/>
              <a:buChar char="•"/>
            </a:pPr>
            <a:endParaRPr lang="en-US" sz="2400" dirty="0">
              <a:cs typeface="MS PGothic" pitchFamily="34" charset="-128"/>
            </a:endParaRPr>
          </a:p>
          <a:p>
            <a:pPr>
              <a:buClr>
                <a:schemeClr val="tx1"/>
              </a:buClr>
            </a:pPr>
            <a:endParaRPr lang="en-US" sz="2400" dirty="0">
              <a:cs typeface="MS PGothic" pitchFamily="34" charset="-128"/>
            </a:endParaRPr>
          </a:p>
          <a:p>
            <a:pPr marL="342900" indent="-342900">
              <a:buClr>
                <a:schemeClr val="tx1"/>
              </a:buClr>
              <a:buFont typeface="Arial"/>
              <a:buChar char="•"/>
            </a:pPr>
            <a:endParaRPr lang="en-US" sz="2400" dirty="0"/>
          </a:p>
          <a:p>
            <a:pPr marL="342900" indent="-342900">
              <a:buClr>
                <a:schemeClr val="tx1"/>
              </a:buClr>
              <a:buFont typeface="Arial"/>
              <a:buChar char="•"/>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86012" y="664348"/>
            <a:ext cx="1226434" cy="83359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068971205"/>
              </p:ext>
            </p:extLst>
          </p:nvPr>
        </p:nvGraphicFramePr>
        <p:xfrm>
          <a:off x="4426940" y="3792512"/>
          <a:ext cx="2093781" cy="691940"/>
        </p:xfrm>
        <a:graphic>
          <a:graphicData uri="http://schemas.openxmlformats.org/presentationml/2006/ole">
            <mc:AlternateContent xmlns:mc="http://schemas.openxmlformats.org/markup-compatibility/2006">
              <mc:Choice xmlns:v="urn:schemas-microsoft-com:vml" Requires="v">
                <p:oleObj spid="_x0000_s18254" name="Equation" r:id="rId4" imgW="825500" imgH="203200" progId="Equation.3">
                  <p:embed/>
                </p:oleObj>
              </mc:Choice>
              <mc:Fallback>
                <p:oleObj name="Equation" r:id="rId4" imgW="825500" imgH="203200" progId="Equation.3">
                  <p:embed/>
                  <p:pic>
                    <p:nvPicPr>
                      <p:cNvPr id="0" name=""/>
                      <p:cNvPicPr/>
                      <p:nvPr/>
                    </p:nvPicPr>
                    <p:blipFill>
                      <a:blip r:embed="rId5"/>
                      <a:stretch>
                        <a:fillRect/>
                      </a:stretch>
                    </p:blipFill>
                    <p:spPr>
                      <a:xfrm>
                        <a:off x="4426940" y="3792512"/>
                        <a:ext cx="2093781" cy="6919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3954809"/>
              </p:ext>
            </p:extLst>
          </p:nvPr>
        </p:nvGraphicFramePr>
        <p:xfrm>
          <a:off x="4549359" y="5501689"/>
          <a:ext cx="1639080" cy="469373"/>
        </p:xfrm>
        <a:graphic>
          <a:graphicData uri="http://schemas.openxmlformats.org/presentationml/2006/ole">
            <mc:AlternateContent xmlns:mc="http://schemas.openxmlformats.org/markup-compatibility/2006">
              <mc:Choice xmlns:v="urn:schemas-microsoft-com:vml" Requires="v">
                <p:oleObj spid="_x0000_s18255" name="Equation" r:id="rId6" imgW="711200" imgH="203200" progId="Equation.3">
                  <p:embed/>
                </p:oleObj>
              </mc:Choice>
              <mc:Fallback>
                <p:oleObj name="Equation" r:id="rId6" imgW="711200" imgH="203200" progId="Equation.3">
                  <p:embed/>
                  <p:pic>
                    <p:nvPicPr>
                      <p:cNvPr id="0" name=""/>
                      <p:cNvPicPr/>
                      <p:nvPr/>
                    </p:nvPicPr>
                    <p:blipFill>
                      <a:blip r:embed="rId7"/>
                      <a:stretch>
                        <a:fillRect/>
                      </a:stretch>
                    </p:blipFill>
                    <p:spPr>
                      <a:xfrm>
                        <a:off x="4549359" y="5501689"/>
                        <a:ext cx="1639080" cy="469373"/>
                      </a:xfrm>
                      <a:prstGeom prst="rect">
                        <a:avLst/>
                      </a:prstGeom>
                    </p:spPr>
                  </p:pic>
                </p:oleObj>
              </mc:Fallback>
            </mc:AlternateContent>
          </a:graphicData>
        </a:graphic>
      </p:graphicFrame>
    </p:spTree>
    <p:extLst>
      <p:ext uri="{BB962C8B-B14F-4D97-AF65-F5344CB8AC3E}">
        <p14:creationId xmlns:p14="http://schemas.microsoft.com/office/powerpoint/2010/main" val="639708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9482" y="448369"/>
            <a:ext cx="2703226" cy="659535"/>
          </a:xfrm>
        </p:spPr>
        <p:txBody>
          <a:bodyPr/>
          <a:lstStyle/>
          <a:p>
            <a:r>
              <a:rPr lang="en-US" dirty="0"/>
              <a:t>Example 3.19</a:t>
            </a:r>
          </a:p>
        </p:txBody>
      </p:sp>
      <p:sp>
        <p:nvSpPr>
          <p:cNvPr id="7" name="Text Placeholder 6"/>
          <p:cNvSpPr>
            <a:spLocks noGrp="1"/>
          </p:cNvSpPr>
          <p:nvPr>
            <p:ph type="body" sz="quarter" idx="14"/>
          </p:nvPr>
        </p:nvSpPr>
        <p:spPr>
          <a:xfrm>
            <a:off x="789482" y="1338324"/>
            <a:ext cx="10887856" cy="1111366"/>
          </a:xfrm>
        </p:spPr>
        <p:txBody>
          <a:bodyPr>
            <a:noAutofit/>
          </a:bodyPr>
          <a:lstStyle/>
          <a:p>
            <a:r>
              <a:rPr lang="en-US" sz="2400" dirty="0"/>
              <a:t>If 0.850 L of a 5.00-</a:t>
            </a:r>
            <a:r>
              <a:rPr lang="en-US" sz="2400" i="1" dirty="0"/>
              <a:t>M</a:t>
            </a:r>
            <a:r>
              <a:rPr lang="en-US" sz="2400" dirty="0"/>
              <a:t> solution of copper nitrate, Cu(NO</a:t>
            </a:r>
            <a:r>
              <a:rPr lang="en-US" sz="2400" baseline="-25000" dirty="0"/>
              <a:t>3</a:t>
            </a:r>
            <a:r>
              <a:rPr lang="en-US" sz="2400" dirty="0"/>
              <a:t>)</a:t>
            </a:r>
            <a:r>
              <a:rPr lang="en-US" sz="2400" baseline="-25000" dirty="0"/>
              <a:t>2</a:t>
            </a:r>
            <a:r>
              <a:rPr lang="en-US" sz="2400" dirty="0"/>
              <a:t>, is diluted to a volume of 1.80 L by the addition of water, what is the molarity of the diluted solution?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98243" y="558280"/>
            <a:ext cx="1269167" cy="862637"/>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535634513"/>
              </p:ext>
            </p:extLst>
          </p:nvPr>
        </p:nvGraphicFramePr>
        <p:xfrm>
          <a:off x="3844261" y="5096657"/>
          <a:ext cx="1911641" cy="547424"/>
        </p:xfrm>
        <a:graphic>
          <a:graphicData uri="http://schemas.openxmlformats.org/presentationml/2006/ole">
            <mc:AlternateContent xmlns:mc="http://schemas.openxmlformats.org/markup-compatibility/2006">
              <mc:Choice xmlns:v="urn:schemas-microsoft-com:vml" Requires="v">
                <p:oleObj spid="_x0000_s29940" name="Equation" r:id="rId4" imgW="711200" imgH="203200" progId="Equation.3">
                  <p:embed/>
                </p:oleObj>
              </mc:Choice>
              <mc:Fallback>
                <p:oleObj name="Equation" r:id="rId4" imgW="711200" imgH="203200" progId="Equation.3">
                  <p:embed/>
                  <p:pic>
                    <p:nvPicPr>
                      <p:cNvPr id="0" name=""/>
                      <p:cNvPicPr/>
                      <p:nvPr/>
                    </p:nvPicPr>
                    <p:blipFill>
                      <a:blip r:embed="rId5"/>
                      <a:stretch>
                        <a:fillRect/>
                      </a:stretch>
                    </p:blipFill>
                    <p:spPr>
                      <a:xfrm>
                        <a:off x="3844261" y="5096657"/>
                        <a:ext cx="1911641" cy="54742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4438278"/>
              </p:ext>
            </p:extLst>
          </p:nvPr>
        </p:nvGraphicFramePr>
        <p:xfrm>
          <a:off x="6233410" y="4969998"/>
          <a:ext cx="1396998" cy="971549"/>
        </p:xfrm>
        <a:graphic>
          <a:graphicData uri="http://schemas.openxmlformats.org/presentationml/2006/ole">
            <mc:AlternateContent xmlns:mc="http://schemas.openxmlformats.org/markup-compatibility/2006">
              <mc:Choice xmlns:v="urn:schemas-microsoft-com:vml" Requires="v">
                <p:oleObj spid="_x0000_s29941" name="Equation" r:id="rId6" imgW="622300" imgH="431800" progId="Equation.3">
                  <p:embed/>
                </p:oleObj>
              </mc:Choice>
              <mc:Fallback>
                <p:oleObj name="Equation" r:id="rId6" imgW="622300" imgH="431800" progId="Equation.3">
                  <p:embed/>
                  <p:pic>
                    <p:nvPicPr>
                      <p:cNvPr id="0" name=""/>
                      <p:cNvPicPr/>
                      <p:nvPr/>
                    </p:nvPicPr>
                    <p:blipFill>
                      <a:blip r:embed="rId7"/>
                      <a:stretch>
                        <a:fillRect/>
                      </a:stretch>
                    </p:blipFill>
                    <p:spPr>
                      <a:xfrm>
                        <a:off x="6233410" y="4969998"/>
                        <a:ext cx="1396998" cy="97154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63844812"/>
              </p:ext>
            </p:extLst>
          </p:nvPr>
        </p:nvGraphicFramePr>
        <p:xfrm>
          <a:off x="3594405" y="5939594"/>
          <a:ext cx="3423905" cy="700263"/>
        </p:xfrm>
        <a:graphic>
          <a:graphicData uri="http://schemas.openxmlformats.org/presentationml/2006/ole">
            <mc:AlternateContent xmlns:mc="http://schemas.openxmlformats.org/markup-compatibility/2006">
              <mc:Choice xmlns:v="urn:schemas-microsoft-com:vml" Requires="v">
                <p:oleObj spid="_x0000_s29942" name="Equation" r:id="rId8" imgW="1930400" imgH="393700" progId="Equation.3">
                  <p:embed/>
                </p:oleObj>
              </mc:Choice>
              <mc:Fallback>
                <p:oleObj name="Equation" r:id="rId8" imgW="1930400" imgH="393700" progId="Equation.3">
                  <p:embed/>
                  <p:pic>
                    <p:nvPicPr>
                      <p:cNvPr id="0" name=""/>
                      <p:cNvPicPr/>
                      <p:nvPr/>
                    </p:nvPicPr>
                    <p:blipFill>
                      <a:blip r:embed="rId9"/>
                      <a:stretch>
                        <a:fillRect/>
                      </a:stretch>
                    </p:blipFill>
                    <p:spPr>
                      <a:xfrm>
                        <a:off x="3594405" y="5939594"/>
                        <a:ext cx="3423905" cy="7002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991B4E5B-C07F-43C5-BCDC-0EB4C1AEFA67}"/>
              </a:ext>
            </a:extLst>
          </p:cNvPr>
          <p:cNvSpPr txBox="1"/>
          <p:nvPr/>
        </p:nvSpPr>
        <p:spPr>
          <a:xfrm>
            <a:off x="789482" y="2591560"/>
            <a:ext cx="10603043" cy="2185214"/>
          </a:xfrm>
          <a:prstGeom prst="rect">
            <a:avLst/>
          </a:prstGeom>
          <a:noFill/>
        </p:spPr>
        <p:txBody>
          <a:bodyPr wrap="square">
            <a:spAutoFit/>
          </a:bodyPr>
          <a:lstStyle/>
          <a:p>
            <a:pPr algn="l"/>
            <a:r>
              <a:rPr lang="en-US" sz="2000" b="1" i="0" u="none" strike="noStrike" baseline="0" dirty="0">
                <a:solidFill>
                  <a:srgbClr val="354DA2"/>
                </a:solidFill>
              </a:rPr>
              <a:t>Solution</a:t>
            </a:r>
          </a:p>
          <a:p>
            <a:pPr algn="l"/>
            <a:endParaRPr lang="en-US" sz="2000" b="1" i="0" u="none" strike="noStrike" baseline="0" dirty="0">
              <a:solidFill>
                <a:srgbClr val="354DA2"/>
              </a:solidFill>
            </a:endParaRPr>
          </a:p>
          <a:p>
            <a:pPr algn="just"/>
            <a:r>
              <a:rPr lang="en-US" sz="2400" b="0" i="0" u="none" strike="noStrike" baseline="0" dirty="0">
                <a:solidFill>
                  <a:srgbClr val="000000"/>
                </a:solidFill>
              </a:rPr>
              <a:t>The stock concentration, </a:t>
            </a:r>
            <a:r>
              <a:rPr lang="en-US" sz="2400" b="0" i="1" u="none" strike="noStrike" baseline="0" dirty="0">
                <a:solidFill>
                  <a:srgbClr val="000000"/>
                </a:solidFill>
              </a:rPr>
              <a:t>C</a:t>
            </a:r>
            <a:r>
              <a:rPr lang="en-US" sz="2400" b="0" i="0" u="none" strike="noStrike" baseline="-25000" dirty="0">
                <a:solidFill>
                  <a:srgbClr val="000000"/>
                </a:solidFill>
              </a:rPr>
              <a:t>1</a:t>
            </a:r>
            <a:r>
              <a:rPr lang="en-US" sz="2400" b="0" i="0" u="none" strike="noStrike" baseline="0" dirty="0">
                <a:solidFill>
                  <a:srgbClr val="000000"/>
                </a:solidFill>
              </a:rPr>
              <a:t>, and volume, </a:t>
            </a:r>
            <a:r>
              <a:rPr lang="en-US" sz="2400" b="0" i="1" u="none" strike="noStrike" baseline="0" dirty="0">
                <a:solidFill>
                  <a:srgbClr val="000000"/>
                </a:solidFill>
              </a:rPr>
              <a:t>V</a:t>
            </a:r>
            <a:r>
              <a:rPr lang="en-US" sz="2400" b="0" i="0" u="none" strike="noStrike" baseline="-25000" dirty="0">
                <a:solidFill>
                  <a:srgbClr val="000000"/>
                </a:solidFill>
              </a:rPr>
              <a:t>1</a:t>
            </a:r>
            <a:r>
              <a:rPr lang="en-US" sz="2400" b="0" i="0" u="none" strike="noStrike" baseline="0" dirty="0">
                <a:solidFill>
                  <a:srgbClr val="000000"/>
                </a:solidFill>
              </a:rPr>
              <a:t>, are provided as well as the volume of the diluted solution, </a:t>
            </a:r>
            <a:r>
              <a:rPr lang="en-US" sz="2400" b="0" i="1" u="none" strike="noStrike" baseline="0" dirty="0">
                <a:solidFill>
                  <a:srgbClr val="000000"/>
                </a:solidFill>
              </a:rPr>
              <a:t>V</a:t>
            </a:r>
            <a:r>
              <a:rPr lang="en-US" sz="2400" b="0" i="0" u="none" strike="noStrike" baseline="-25000" dirty="0">
                <a:solidFill>
                  <a:srgbClr val="000000"/>
                </a:solidFill>
              </a:rPr>
              <a:t>2</a:t>
            </a:r>
            <a:r>
              <a:rPr lang="en-US" sz="2400" b="0" i="0" u="none" strike="noStrike" baseline="0" dirty="0">
                <a:solidFill>
                  <a:srgbClr val="000000"/>
                </a:solidFill>
              </a:rPr>
              <a:t>.</a:t>
            </a:r>
          </a:p>
          <a:p>
            <a:pPr algn="just"/>
            <a:r>
              <a:rPr lang="en-US" sz="2400" b="0" i="0" u="none" strike="noStrike" baseline="0" dirty="0">
                <a:solidFill>
                  <a:srgbClr val="000000"/>
                </a:solidFill>
              </a:rPr>
              <a:t>Rearrange the dilution equation</a:t>
            </a:r>
            <a:r>
              <a:rPr lang="ka-GE" sz="2400" b="0" i="0" u="none" strike="noStrike" baseline="0" dirty="0">
                <a:solidFill>
                  <a:srgbClr val="000000"/>
                </a:solidFill>
              </a:rPr>
              <a:t>,</a:t>
            </a:r>
            <a:r>
              <a:rPr lang="en-US" sz="2400" b="0" i="0" u="none" strike="noStrike" baseline="0" dirty="0">
                <a:solidFill>
                  <a:srgbClr val="000000"/>
                </a:solidFill>
              </a:rPr>
              <a:t> to isolate the unknown property, the concentration of the diluted solution, </a:t>
            </a:r>
            <a:r>
              <a:rPr lang="en-US" sz="2400" b="0" i="1" u="none" strike="noStrike" baseline="0" dirty="0">
                <a:solidFill>
                  <a:srgbClr val="000000"/>
                </a:solidFill>
              </a:rPr>
              <a:t>C</a:t>
            </a:r>
            <a:r>
              <a:rPr lang="en-US" sz="2400" b="0" i="0" u="none" strike="noStrike" baseline="-25000" dirty="0">
                <a:solidFill>
                  <a:srgbClr val="000000"/>
                </a:solidFill>
              </a:rPr>
              <a:t>2</a:t>
            </a:r>
            <a:r>
              <a:rPr lang="en-US" sz="2400" b="0" i="0" u="none" strike="noStrike" baseline="0" dirty="0">
                <a:solidFill>
                  <a:srgbClr val="000000"/>
                </a:solidFill>
              </a:rPr>
              <a:t>:</a:t>
            </a:r>
            <a:endParaRPr lang="en-US" sz="2400" dirty="0"/>
          </a:p>
        </p:txBody>
      </p:sp>
    </p:spTree>
    <p:extLst>
      <p:ext uri="{BB962C8B-B14F-4D97-AF65-F5344CB8AC3E}">
        <p14:creationId xmlns:p14="http://schemas.microsoft.com/office/powerpoint/2010/main" val="188269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30F5-397C-46B4-9FDB-40FBA43E95A5}"/>
              </a:ext>
            </a:extLst>
          </p:cNvPr>
          <p:cNvSpPr>
            <a:spLocks noGrp="1"/>
          </p:cNvSpPr>
          <p:nvPr>
            <p:ph type="title"/>
          </p:nvPr>
        </p:nvSpPr>
        <p:spPr>
          <a:xfrm>
            <a:off x="609600" y="1109272"/>
            <a:ext cx="7545049" cy="415046"/>
          </a:xfrm>
        </p:spPr>
        <p:txBody>
          <a:bodyPr>
            <a:noAutofit/>
          </a:bodyPr>
          <a:lstStyle/>
          <a:p>
            <a:r>
              <a:rPr lang="en-US" sz="2800" b="1" i="0" u="none" strike="noStrike" baseline="0" dirty="0">
                <a:solidFill>
                  <a:srgbClr val="354DA2"/>
                </a:solidFill>
                <a:latin typeface="+mn-lt"/>
              </a:rPr>
              <a:t>3.4 Other Units for Solution Concentrations</a:t>
            </a:r>
            <a:endParaRPr lang="en-US" sz="2800" dirty="0">
              <a:latin typeface="+mn-lt"/>
            </a:endParaRPr>
          </a:p>
        </p:txBody>
      </p:sp>
      <p:sp>
        <p:nvSpPr>
          <p:cNvPr id="3" name="Content Placeholder 2">
            <a:extLst>
              <a:ext uri="{FF2B5EF4-FFF2-40B4-BE49-F238E27FC236}">
                <a16:creationId xmlns:a16="http://schemas.microsoft.com/office/drawing/2014/main" id="{46DC70B3-6313-4899-9AB6-520553E33A69}"/>
              </a:ext>
            </a:extLst>
          </p:cNvPr>
          <p:cNvSpPr>
            <a:spLocks noGrp="1"/>
          </p:cNvSpPr>
          <p:nvPr>
            <p:ph idx="1"/>
          </p:nvPr>
        </p:nvSpPr>
        <p:spPr>
          <a:xfrm>
            <a:off x="609600" y="2167647"/>
            <a:ext cx="10160000" cy="3374035"/>
          </a:xfrm>
        </p:spPr>
        <p:txBody>
          <a:bodyPr>
            <a:normAutofit/>
          </a:bodyPr>
          <a:lstStyle/>
          <a:p>
            <a:pPr algn="l"/>
            <a:r>
              <a:rPr lang="en-US" sz="2800" b="0" i="0" u="none" strike="noStrike" baseline="0" dirty="0"/>
              <a:t>By the end of this section, you will be able to:</a:t>
            </a:r>
          </a:p>
          <a:p>
            <a:pPr indent="404813" algn="just"/>
            <a:r>
              <a:rPr lang="en-US" sz="2800" b="0" i="0" u="none" strike="noStrike" baseline="0" dirty="0"/>
              <a:t>• Define the concentration units of mass percentage, volume percentage, mass-volume percentage, parts-</a:t>
            </a:r>
            <a:r>
              <a:rPr lang="en-US" sz="2800" b="0" i="0" u="none" strike="noStrike" baseline="0" dirty="0" err="1"/>
              <a:t>permillion</a:t>
            </a:r>
            <a:r>
              <a:rPr lang="en-US" sz="2800" b="0" i="0" u="none" strike="noStrike" baseline="0" dirty="0"/>
              <a:t> (ppm), and parts-per-billion (ppb) </a:t>
            </a:r>
          </a:p>
          <a:p>
            <a:pPr indent="404813" algn="just"/>
            <a:r>
              <a:rPr lang="en-US" sz="2800" b="0" i="0" u="none" strike="noStrike" baseline="0" dirty="0"/>
              <a:t>• Perform computations</a:t>
            </a:r>
            <a:r>
              <a:rPr lang="ka-GE" sz="2800" b="0" i="0" u="none" strike="noStrike" baseline="0" dirty="0"/>
              <a:t>,</a:t>
            </a:r>
            <a:r>
              <a:rPr lang="en-US" sz="2800" b="0" i="0" u="none" strike="noStrike" baseline="0" dirty="0"/>
              <a:t> relating a solution’s concentration</a:t>
            </a:r>
            <a:r>
              <a:rPr lang="ka-GE" sz="2800" b="0" i="0" u="none" strike="noStrike" baseline="0" dirty="0"/>
              <a:t>,</a:t>
            </a:r>
            <a:r>
              <a:rPr lang="en-US" sz="2800" b="0" i="0" u="none" strike="noStrike" baseline="0" dirty="0"/>
              <a:t> and its components’ volumes and/or masses using these units</a:t>
            </a:r>
            <a:r>
              <a:rPr lang="ka-GE" sz="2800" b="0" i="0" u="none" strike="noStrike" baseline="0" dirty="0"/>
              <a:t>.</a:t>
            </a:r>
            <a:endParaRPr lang="en-US" sz="2800" dirty="0"/>
          </a:p>
        </p:txBody>
      </p:sp>
      <p:pic>
        <p:nvPicPr>
          <p:cNvPr id="4" name="Picture 3" descr="OSX-Stacked-TM-RGB-300dpi-2016.jpg">
            <a:extLst>
              <a:ext uri="{FF2B5EF4-FFF2-40B4-BE49-F238E27FC236}">
                <a16:creationId xmlns:a16="http://schemas.microsoft.com/office/drawing/2014/main" id="{D6803825-2778-4629-9978-F4FA589E5C5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88081" y="731836"/>
            <a:ext cx="1286374" cy="874332"/>
          </a:xfrm>
          <a:prstGeom prst="rect">
            <a:avLst/>
          </a:prstGeom>
        </p:spPr>
      </p:pic>
    </p:spTree>
    <p:extLst>
      <p:ext uri="{BB962C8B-B14F-4D97-AF65-F5344CB8AC3E}">
        <p14:creationId xmlns:p14="http://schemas.microsoft.com/office/powerpoint/2010/main" val="1308058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F959-D74A-4091-923A-EBF6D5486600}"/>
              </a:ext>
            </a:extLst>
          </p:cNvPr>
          <p:cNvSpPr>
            <a:spLocks noGrp="1"/>
          </p:cNvSpPr>
          <p:nvPr>
            <p:ph type="title"/>
          </p:nvPr>
        </p:nvSpPr>
        <p:spPr>
          <a:xfrm>
            <a:off x="609600" y="1124886"/>
            <a:ext cx="8249587" cy="685800"/>
          </a:xfrm>
        </p:spPr>
        <p:txBody>
          <a:bodyPr/>
          <a:lstStyle/>
          <a:p>
            <a:r>
              <a:rPr lang="en-US" sz="2400" b="1" i="0" u="none" strike="noStrike" baseline="0" dirty="0">
                <a:solidFill>
                  <a:srgbClr val="354DA2"/>
                </a:solidFill>
                <a:latin typeface="+mn-lt"/>
              </a:rPr>
              <a:t>3.4 Other Units for Solution Concentrations</a:t>
            </a:r>
            <a:endParaRPr lang="en-US" dirty="0"/>
          </a:p>
        </p:txBody>
      </p:sp>
      <p:sp>
        <p:nvSpPr>
          <p:cNvPr id="3" name="Content Placeholder 2">
            <a:extLst>
              <a:ext uri="{FF2B5EF4-FFF2-40B4-BE49-F238E27FC236}">
                <a16:creationId xmlns:a16="http://schemas.microsoft.com/office/drawing/2014/main" id="{B5BBBF00-76FA-45EF-86EC-52AC4E7DC400}"/>
              </a:ext>
            </a:extLst>
          </p:cNvPr>
          <p:cNvSpPr>
            <a:spLocks noGrp="1"/>
          </p:cNvSpPr>
          <p:nvPr>
            <p:ph idx="1"/>
          </p:nvPr>
        </p:nvSpPr>
        <p:spPr>
          <a:xfrm>
            <a:off x="609600" y="2542708"/>
            <a:ext cx="10797915" cy="3190405"/>
          </a:xfrm>
        </p:spPr>
        <p:txBody>
          <a:bodyPr>
            <a:noAutofit/>
          </a:bodyPr>
          <a:lstStyle/>
          <a:p>
            <a:pPr marL="342900" indent="-342900" algn="just">
              <a:buFont typeface="Arial" panose="020B0604020202020204" pitchFamily="34" charset="0"/>
              <a:buChar char="•"/>
            </a:pPr>
            <a:r>
              <a:rPr lang="en-US" sz="2800" b="0" i="0" u="none" strike="noStrike" baseline="0" dirty="0"/>
              <a:t>The previous section introduced molarity, a very useful measurement unit for evaluating the concentration of solutions. </a:t>
            </a:r>
            <a:endParaRPr lang="ka-GE" sz="2800" b="0" i="0" u="none" strike="noStrike" baseline="0" dirty="0"/>
          </a:p>
          <a:p>
            <a:pPr marL="342900" indent="-342900" algn="just">
              <a:buFont typeface="Arial" panose="020B0604020202020204" pitchFamily="34" charset="0"/>
              <a:buChar char="•"/>
            </a:pPr>
            <a:r>
              <a:rPr lang="en-US" sz="2800" b="0" i="0" u="none" strike="noStrike" baseline="0" dirty="0"/>
              <a:t>However, molarity is only one measure of concentration. </a:t>
            </a:r>
          </a:p>
          <a:p>
            <a:pPr marL="342900" indent="-342900" algn="just">
              <a:buFont typeface="Arial" panose="020B0604020202020204" pitchFamily="34" charset="0"/>
              <a:buChar char="•"/>
            </a:pPr>
            <a:r>
              <a:rPr lang="en-US" sz="2800" b="0" i="0" u="none" strike="noStrike" baseline="0" dirty="0"/>
              <a:t>This section will describe some other units of concentration</a:t>
            </a:r>
            <a:r>
              <a:rPr lang="ka-GE" sz="2800" b="0" i="0" u="none" strike="noStrike" baseline="0" dirty="0"/>
              <a:t>,</a:t>
            </a:r>
            <a:r>
              <a:rPr lang="en-US" sz="2800" b="0" i="0" u="none" strike="noStrike" baseline="0" dirty="0"/>
              <a:t> that are commonly used in various applications, either for convenience or by convention.</a:t>
            </a:r>
            <a:endParaRPr lang="en-US" sz="2800" dirty="0"/>
          </a:p>
        </p:txBody>
      </p:sp>
      <p:pic>
        <p:nvPicPr>
          <p:cNvPr id="4" name="Picture 3" descr="OSX-Stacked-TM-RGB-300dpi-2016.jpg">
            <a:extLst>
              <a:ext uri="{FF2B5EF4-FFF2-40B4-BE49-F238E27FC236}">
                <a16:creationId xmlns:a16="http://schemas.microsoft.com/office/drawing/2014/main" id="{8E01C966-6C10-4958-9D98-966AE6CCFA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19451" y="1124886"/>
            <a:ext cx="1286374" cy="874332"/>
          </a:xfrm>
          <a:prstGeom prst="rect">
            <a:avLst/>
          </a:prstGeom>
        </p:spPr>
      </p:pic>
    </p:spTree>
    <p:extLst>
      <p:ext uri="{BB962C8B-B14F-4D97-AF65-F5344CB8AC3E}">
        <p14:creationId xmlns:p14="http://schemas.microsoft.com/office/powerpoint/2010/main" val="33663364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50626" y="747206"/>
            <a:ext cx="3771276" cy="508000"/>
          </a:xfrm>
        </p:spPr>
        <p:txBody>
          <a:bodyPr>
            <a:normAutofit fontScale="90000"/>
          </a:bodyPr>
          <a:lstStyle/>
          <a:p>
            <a:pPr eaLnBrk="1" hangingPunct="1"/>
            <a:r>
              <a:rPr lang="en-US" sz="3200" b="1" dirty="0">
                <a:solidFill>
                  <a:srgbClr val="000090"/>
                </a:solidFill>
                <a:latin typeface="Arial" pitchFamily="-110" charset="0"/>
              </a:rPr>
              <a:t>Mass percentage</a:t>
            </a:r>
          </a:p>
        </p:txBody>
      </p:sp>
      <p:sp>
        <p:nvSpPr>
          <p:cNvPr id="22530" name="Rectangle 3"/>
          <p:cNvSpPr>
            <a:spLocks noGrp="1" noChangeArrowheads="1"/>
          </p:cNvSpPr>
          <p:nvPr>
            <p:ph idx="1"/>
          </p:nvPr>
        </p:nvSpPr>
        <p:spPr>
          <a:xfrm>
            <a:off x="809469" y="1233523"/>
            <a:ext cx="10193311" cy="5389277"/>
          </a:xfrm>
        </p:spPr>
        <p:txBody>
          <a:bodyPr>
            <a:normAutofit/>
          </a:bodyPr>
          <a:lstStyle/>
          <a:p>
            <a:pPr>
              <a:buClrTx/>
            </a:pPr>
            <a:endParaRPr lang="en-US" sz="2400" dirty="0">
              <a:latin typeface="Arial" pitchFamily="-110" charset="0"/>
            </a:endParaRPr>
          </a:p>
          <a:p>
            <a:pPr>
              <a:buClrTx/>
              <a:buFont typeface="Arial"/>
              <a:buChar char="•"/>
            </a:pPr>
            <a:r>
              <a:rPr lang="en-US" sz="2400" dirty="0"/>
              <a:t> The </a:t>
            </a:r>
            <a:r>
              <a:rPr lang="en-US" sz="2400" b="1" dirty="0">
                <a:solidFill>
                  <a:srgbClr val="000090"/>
                </a:solidFill>
              </a:rPr>
              <a:t>mass percentage </a:t>
            </a:r>
            <a:r>
              <a:rPr lang="en-US" sz="2400" dirty="0"/>
              <a:t>of a solution component is defined as the ratio of the component’s mass</a:t>
            </a:r>
            <a:r>
              <a:rPr lang="ka-GE" sz="2400" dirty="0"/>
              <a:t>,</a:t>
            </a:r>
            <a:r>
              <a:rPr lang="en-US" sz="2400" dirty="0"/>
              <a:t> to the solution’s mass, expressed as a percentage:</a:t>
            </a:r>
          </a:p>
          <a:p>
            <a:pPr>
              <a:buClrTx/>
              <a:buFont typeface="Arial"/>
              <a:buChar char="•"/>
            </a:pPr>
            <a:endParaRPr lang="en-US" sz="2400" dirty="0"/>
          </a:p>
          <a:p>
            <a:pPr>
              <a:buClrTx/>
              <a:buFont typeface="Arial"/>
              <a:buChar char="•"/>
            </a:pPr>
            <a:endParaRPr lang="en-US" sz="2400" dirty="0"/>
          </a:p>
          <a:p>
            <a:pPr>
              <a:buClrTx/>
              <a:buFont typeface="Arial"/>
              <a:buChar char="•"/>
            </a:pPr>
            <a:endParaRPr lang="en-US" sz="2400" dirty="0"/>
          </a:p>
          <a:p>
            <a:pPr>
              <a:buClrTx/>
              <a:buFont typeface="Arial"/>
              <a:buChar char="•"/>
            </a:pPr>
            <a:endParaRPr lang="en-US" sz="2400" dirty="0"/>
          </a:p>
          <a:p>
            <a:pPr>
              <a:buClrTx/>
              <a:buFont typeface="Arial"/>
              <a:buChar char="•"/>
            </a:pPr>
            <a:r>
              <a:rPr lang="en-US" sz="2400" dirty="0"/>
              <a:t> We are generally most interested in the mass percentages of solutes, but it is also possible to compute the mass percentage of solvent.</a:t>
            </a:r>
          </a:p>
          <a:p>
            <a:pPr>
              <a:buClrTx/>
            </a:pPr>
            <a:endParaRPr lang="en-US" sz="24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76346" y="573569"/>
            <a:ext cx="1226434" cy="83359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162499839"/>
              </p:ext>
            </p:extLst>
          </p:nvPr>
        </p:nvGraphicFramePr>
        <p:xfrm>
          <a:off x="2674717" y="3399880"/>
          <a:ext cx="6703648" cy="1045523"/>
        </p:xfrm>
        <a:graphic>
          <a:graphicData uri="http://schemas.openxmlformats.org/presentationml/2006/ole">
            <mc:AlternateContent xmlns:mc="http://schemas.openxmlformats.org/markup-compatibility/2006">
              <mc:Choice xmlns:v="urn:schemas-microsoft-com:vml" Requires="v">
                <p:oleObj spid="_x0000_s19880" name="Equation" r:id="rId4" imgW="2768600" imgH="431800" progId="Equation.3">
                  <p:embed/>
                </p:oleObj>
              </mc:Choice>
              <mc:Fallback>
                <p:oleObj name="Equation" r:id="rId4" imgW="2768600" imgH="431800" progId="Equation.3">
                  <p:embed/>
                  <p:pic>
                    <p:nvPicPr>
                      <p:cNvPr id="0" name=""/>
                      <p:cNvPicPr/>
                      <p:nvPr/>
                    </p:nvPicPr>
                    <p:blipFill>
                      <a:blip r:embed="rId5"/>
                      <a:stretch>
                        <a:fillRect/>
                      </a:stretch>
                    </p:blipFill>
                    <p:spPr>
                      <a:xfrm>
                        <a:off x="2674717" y="3399880"/>
                        <a:ext cx="6703648" cy="1045523"/>
                      </a:xfrm>
                      <a:prstGeom prst="rect">
                        <a:avLst/>
                      </a:prstGeom>
                    </p:spPr>
                  </p:pic>
                </p:oleObj>
              </mc:Fallback>
            </mc:AlternateContent>
          </a:graphicData>
        </a:graphic>
      </p:graphicFrame>
    </p:spTree>
    <p:extLst>
      <p:ext uri="{BB962C8B-B14F-4D97-AF65-F5344CB8AC3E}">
        <p14:creationId xmlns:p14="http://schemas.microsoft.com/office/powerpoint/2010/main" val="1076743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6646-9F19-49CD-8FDA-28ECA7DB25D3}"/>
              </a:ext>
            </a:extLst>
          </p:cNvPr>
          <p:cNvSpPr>
            <a:spLocks noGrp="1"/>
          </p:cNvSpPr>
          <p:nvPr>
            <p:ph type="title"/>
          </p:nvPr>
        </p:nvSpPr>
        <p:spPr>
          <a:xfrm>
            <a:off x="1074295" y="958154"/>
            <a:ext cx="3947410" cy="385066"/>
          </a:xfrm>
        </p:spPr>
        <p:txBody>
          <a:bodyPr>
            <a:noAutofit/>
          </a:bodyPr>
          <a:lstStyle/>
          <a:p>
            <a:r>
              <a:rPr lang="en-US" sz="2800" b="1" dirty="0">
                <a:solidFill>
                  <a:srgbClr val="000090"/>
                </a:solidFill>
                <a:latin typeface="Arial" pitchFamily="-110" charset="0"/>
              </a:rPr>
              <a:t>Mass percentage</a:t>
            </a:r>
            <a:endParaRPr lang="en-US" sz="2800" dirty="0"/>
          </a:p>
        </p:txBody>
      </p:sp>
      <p:sp>
        <p:nvSpPr>
          <p:cNvPr id="3" name="Content Placeholder 2">
            <a:extLst>
              <a:ext uri="{FF2B5EF4-FFF2-40B4-BE49-F238E27FC236}">
                <a16:creationId xmlns:a16="http://schemas.microsoft.com/office/drawing/2014/main" id="{732E5DC5-BA48-41E2-8334-0610D58E66A7}"/>
              </a:ext>
            </a:extLst>
          </p:cNvPr>
          <p:cNvSpPr>
            <a:spLocks noGrp="1"/>
          </p:cNvSpPr>
          <p:nvPr>
            <p:ph idx="1"/>
          </p:nvPr>
        </p:nvSpPr>
        <p:spPr>
          <a:xfrm>
            <a:off x="609600" y="1784802"/>
            <a:ext cx="10947816" cy="4810729"/>
          </a:xfrm>
        </p:spPr>
        <p:txBody>
          <a:bodyPr>
            <a:noAutofit/>
          </a:bodyPr>
          <a:lstStyle/>
          <a:p>
            <a:pPr marL="120650" indent="44450" algn="just">
              <a:buFont typeface="Arial" panose="020B0604020202020204" pitchFamily="34" charset="0"/>
              <a:buChar char="•"/>
            </a:pPr>
            <a:r>
              <a:rPr lang="en-US" sz="2400" b="0" i="0" u="none" strike="noStrike" baseline="0" dirty="0"/>
              <a:t>Mass percentage is also referred</a:t>
            </a:r>
            <a:r>
              <a:rPr lang="ka-GE" sz="2400" b="0" i="0" u="none" strike="noStrike" baseline="0" dirty="0"/>
              <a:t>,</a:t>
            </a:r>
            <a:r>
              <a:rPr lang="en-US" sz="2400" b="0" i="0" u="none" strike="noStrike" baseline="0" dirty="0"/>
              <a:t> to by similar names such as </a:t>
            </a:r>
            <a:r>
              <a:rPr lang="en-US" sz="2400" b="0" i="1" u="none" strike="noStrike" baseline="0" dirty="0"/>
              <a:t>percent mass, percent weight, weight/weight percent</a:t>
            </a:r>
            <a:r>
              <a:rPr lang="en-US" sz="2400" b="0" i="0" u="none" strike="noStrike" baseline="0" dirty="0"/>
              <a:t>, and other variations on this theme.</a:t>
            </a:r>
          </a:p>
          <a:p>
            <a:pPr marL="120650" indent="44450" algn="just">
              <a:buFont typeface="Arial" panose="020B0604020202020204" pitchFamily="34" charset="0"/>
              <a:buChar char="•"/>
            </a:pPr>
            <a:endParaRPr lang="en-US" sz="2400" b="0" i="0" u="none" strike="noStrike" baseline="0" dirty="0"/>
          </a:p>
          <a:p>
            <a:pPr marL="285750" indent="-285750" algn="just">
              <a:lnSpc>
                <a:spcPct val="110000"/>
              </a:lnSpc>
              <a:spcBef>
                <a:spcPts val="0"/>
              </a:spcBef>
              <a:spcAft>
                <a:spcPts val="0"/>
              </a:spcAft>
              <a:buFont typeface="Arial" panose="020B0604020202020204" pitchFamily="34" charset="0"/>
              <a:buChar char="•"/>
            </a:pPr>
            <a:r>
              <a:rPr lang="en-US" sz="2400" b="0" i="0" u="none" strike="noStrike" baseline="0" dirty="0"/>
              <a:t>The most common symbol for mass percentage</a:t>
            </a:r>
            <a:r>
              <a:rPr lang="ka-GE" sz="2400" b="0" i="0" u="none" strike="noStrike" baseline="0" dirty="0"/>
              <a:t>,</a:t>
            </a:r>
            <a:r>
              <a:rPr lang="en-US" sz="2400" b="0" i="0" u="none" strike="noStrike" baseline="0" dirty="0"/>
              <a:t> is simply the percent sign, %, although more detailed symbols are often used including %mass, %weight. </a:t>
            </a:r>
          </a:p>
          <a:p>
            <a:pPr marL="285750" indent="-285750" algn="just">
              <a:lnSpc>
                <a:spcPct val="110000"/>
              </a:lnSpc>
              <a:spcBef>
                <a:spcPts val="0"/>
              </a:spcBef>
              <a:spcAft>
                <a:spcPts val="0"/>
              </a:spcAft>
              <a:buFont typeface="Arial" panose="020B0604020202020204" pitchFamily="34" charset="0"/>
              <a:buChar char="•"/>
            </a:pPr>
            <a:endParaRPr lang="en-US" sz="2400" b="0" i="0" u="none" strike="noStrike" baseline="0" dirty="0"/>
          </a:p>
          <a:p>
            <a:pPr marL="285750" indent="-285750" algn="just">
              <a:lnSpc>
                <a:spcPct val="110000"/>
              </a:lnSpc>
              <a:spcBef>
                <a:spcPts val="0"/>
              </a:spcBef>
              <a:spcAft>
                <a:spcPts val="0"/>
              </a:spcAft>
              <a:buFont typeface="Arial" panose="020B0604020202020204" pitchFamily="34" charset="0"/>
              <a:buChar char="•"/>
            </a:pPr>
            <a:r>
              <a:rPr lang="en-US" sz="2400" b="0" i="0" u="none" strike="noStrike" baseline="0" dirty="0"/>
              <a:t>Use of these more detailed symbols</a:t>
            </a:r>
            <a:r>
              <a:rPr lang="ka-GE" sz="2400" b="0" i="0" u="none" strike="noStrike" baseline="0" dirty="0"/>
              <a:t>,</a:t>
            </a:r>
            <a:r>
              <a:rPr lang="en-US" sz="2400" b="0" i="0" u="none" strike="noStrike" baseline="0" dirty="0"/>
              <a:t> can prevent confusion of mass percentages with other types of percentages, such as volume percentages (to be discussed later in this section).</a:t>
            </a:r>
            <a:endParaRPr lang="en-US" sz="2400" dirty="0"/>
          </a:p>
        </p:txBody>
      </p:sp>
      <p:pic>
        <p:nvPicPr>
          <p:cNvPr id="4" name="Picture 3" descr="OSX-Stacked-TM-RGB-300dpi-2016.jpg">
            <a:extLst>
              <a:ext uri="{FF2B5EF4-FFF2-40B4-BE49-F238E27FC236}">
                <a16:creationId xmlns:a16="http://schemas.microsoft.com/office/drawing/2014/main" id="{D7A123A8-7FC3-4864-AA82-75948FEB0F0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31331" y="412371"/>
            <a:ext cx="1286374" cy="874332"/>
          </a:xfrm>
          <a:prstGeom prst="rect">
            <a:avLst/>
          </a:prstGeom>
        </p:spPr>
      </p:pic>
    </p:spTree>
    <p:extLst>
      <p:ext uri="{BB962C8B-B14F-4D97-AF65-F5344CB8AC3E}">
        <p14:creationId xmlns:p14="http://schemas.microsoft.com/office/powerpoint/2010/main" val="41953323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743" y="1273442"/>
            <a:ext cx="2628275" cy="659535"/>
          </a:xfrm>
        </p:spPr>
        <p:txBody>
          <a:bodyPr/>
          <a:lstStyle/>
          <a:p>
            <a:r>
              <a:rPr lang="en-US" dirty="0"/>
              <a:t>Figure 3.18</a:t>
            </a:r>
          </a:p>
        </p:txBody>
      </p:sp>
      <p:pic>
        <p:nvPicPr>
          <p:cNvPr id="2" name="Picture Placeholder 1" descr="CNX_Chem_03_05_bleac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49" r="-33049"/>
          <a:stretch>
            <a:fillRect/>
          </a:stretch>
        </p:blipFill>
        <p:spPr>
          <a:xfrm>
            <a:off x="1532047" y="712337"/>
            <a:ext cx="8851141" cy="4032788"/>
          </a:xfrm>
        </p:spPr>
      </p:pic>
      <p:sp>
        <p:nvSpPr>
          <p:cNvPr id="7" name="Text Placeholder 6"/>
          <p:cNvSpPr>
            <a:spLocks noGrp="1"/>
          </p:cNvSpPr>
          <p:nvPr>
            <p:ph type="body" sz="quarter" idx="14"/>
          </p:nvPr>
        </p:nvSpPr>
        <p:spPr>
          <a:xfrm>
            <a:off x="429717" y="5260955"/>
            <a:ext cx="11332565" cy="1379688"/>
          </a:xfrm>
        </p:spPr>
        <p:txBody>
          <a:bodyPr>
            <a:noAutofit/>
          </a:bodyPr>
          <a:lstStyle/>
          <a:p>
            <a:r>
              <a:rPr lang="en-US" sz="2400" b="0" i="0" u="none" strike="noStrike" baseline="0" dirty="0"/>
              <a:t>Mass percentages are popular concentration units for consumer products.</a:t>
            </a:r>
            <a:endParaRPr lang="en-US" sz="2400" dirty="0"/>
          </a:p>
          <a:p>
            <a:r>
              <a:rPr lang="en-US" sz="2400" dirty="0"/>
              <a:t>Liquid bleach is an aqueous solution of sodium hypochlorite (</a:t>
            </a:r>
            <a:r>
              <a:rPr lang="en-US" sz="2400" dirty="0" err="1"/>
              <a:t>NaOCl</a:t>
            </a:r>
            <a:r>
              <a:rPr lang="en-US" sz="2400" dirty="0"/>
              <a:t>). This brand has a concentration of 7.4% </a:t>
            </a:r>
            <a:r>
              <a:rPr lang="en-US" sz="2400" dirty="0" err="1"/>
              <a:t>NaOCl</a:t>
            </a:r>
            <a:r>
              <a:rPr lang="en-US" sz="2400" dirty="0"/>
              <a:t> by mass.</a:t>
            </a:r>
          </a:p>
        </p:txBody>
      </p:sp>
      <p:pic>
        <p:nvPicPr>
          <p:cNvPr id="6" name="Picture 5" descr="OSX-Stacked-TM-RGB-300dpi-2016.jpg">
            <a:extLst>
              <a:ext uri="{FF2B5EF4-FFF2-40B4-BE49-F238E27FC236}">
                <a16:creationId xmlns:a16="http://schemas.microsoft.com/office/drawing/2014/main" id="{8F06A7BC-76D5-44A9-B64B-A0F40987CF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1041" y="990365"/>
            <a:ext cx="1226434" cy="833592"/>
          </a:xfrm>
          <a:prstGeom prst="rect">
            <a:avLst/>
          </a:prstGeom>
        </p:spPr>
      </p:pic>
    </p:spTree>
    <p:extLst>
      <p:ext uri="{BB962C8B-B14F-4D97-AF65-F5344CB8AC3E}">
        <p14:creationId xmlns:p14="http://schemas.microsoft.com/office/powerpoint/2010/main" val="1945860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8968</TotalTime>
  <Words>6774</Words>
  <Application>Microsoft Office PowerPoint</Application>
  <PresentationFormat>Widescreen</PresentationFormat>
  <Paragraphs>534</Paragraphs>
  <Slides>106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5" baseType="lpstr">
      <vt:lpstr>Arial</vt:lpstr>
      <vt:lpstr>Arial Black</vt:lpstr>
      <vt:lpstr>Calibri</vt:lpstr>
      <vt:lpstr>Calisto MT</vt:lpstr>
      <vt:lpstr>LiberationSans-Bold</vt:lpstr>
      <vt:lpstr>LiberationSerif</vt:lpstr>
      <vt:lpstr>Sylfaen</vt:lpstr>
      <vt:lpstr>Essential</vt:lpstr>
      <vt:lpstr>Equation</vt:lpstr>
      <vt:lpstr>PowerPoint Presentation</vt:lpstr>
      <vt:lpstr>COMPOSITION OF SUBSTANCES AND SOLUTIONS</vt:lpstr>
      <vt:lpstr>Ch. 3 Outline</vt:lpstr>
      <vt:lpstr>Introduction</vt:lpstr>
      <vt:lpstr>Introduction</vt:lpstr>
      <vt:lpstr>Introduction</vt:lpstr>
      <vt:lpstr>Introduction</vt:lpstr>
      <vt:lpstr>3.1 Formula Mass and the Mole Concept</vt:lpstr>
      <vt:lpstr>3.1 Formula Mass and the Mole Concept</vt:lpstr>
      <vt:lpstr>3.1 formula mass and the mole concept</vt:lpstr>
      <vt:lpstr>3.1 formula mass and the mole concept</vt:lpstr>
      <vt:lpstr>Figure 3.2</vt:lpstr>
      <vt:lpstr>Figure 3.3</vt:lpstr>
      <vt:lpstr>Computing Molecular Mass for a Covalent Compound </vt:lpstr>
      <vt:lpstr>Computing Molecular Mass for a Covalent Compound</vt:lpstr>
      <vt:lpstr>  Check Your Learning </vt:lpstr>
      <vt:lpstr>formula mass for ionic compounds</vt:lpstr>
      <vt:lpstr>Figure 3.4</vt:lpstr>
      <vt:lpstr>formula mass for ionic compounds</vt:lpstr>
      <vt:lpstr>formula mass for ionic compounds</vt:lpstr>
      <vt:lpstr>Computing Formula Mass for an Ionic Compound</vt:lpstr>
      <vt:lpstr>Computing Formula Mass for an Ionic Compound</vt:lpstr>
      <vt:lpstr> Check Your Learning</vt:lpstr>
      <vt:lpstr>The mole</vt:lpstr>
      <vt:lpstr>Avogadro’s number </vt:lpstr>
      <vt:lpstr>Figure 3.5</vt:lpstr>
      <vt:lpstr>Molar mass</vt:lpstr>
      <vt:lpstr>Figure 3.6</vt:lpstr>
      <vt:lpstr>Molar mass of elements</vt:lpstr>
      <vt:lpstr>Molar mass</vt:lpstr>
      <vt:lpstr>Figure 3.7</vt:lpstr>
      <vt:lpstr>calculations</vt:lpstr>
      <vt:lpstr>Example 3.3</vt:lpstr>
      <vt:lpstr>Example 3.3</vt:lpstr>
      <vt:lpstr>Example 3.4</vt:lpstr>
      <vt:lpstr>Example 3.4</vt:lpstr>
      <vt:lpstr>Example 3.5</vt:lpstr>
      <vt:lpstr>Example 3.5</vt:lpstr>
      <vt:lpstr>Figure 3.8</vt:lpstr>
      <vt:lpstr>Check Your Learning</vt:lpstr>
      <vt:lpstr>Example 3.6</vt:lpstr>
      <vt:lpstr>Example 3.6</vt:lpstr>
      <vt:lpstr>Example 3.7</vt:lpstr>
      <vt:lpstr>Example 3.7</vt:lpstr>
      <vt:lpstr>PowerPoint Presentation</vt:lpstr>
      <vt:lpstr>Example 3.8</vt:lpstr>
      <vt:lpstr>3.2 Determining Empirical and Molecular Formulas</vt:lpstr>
      <vt:lpstr>3.2 Determining Empirical and Molecular Formulas</vt:lpstr>
      <vt:lpstr>3.2 determining empirical and molecular formulas</vt:lpstr>
      <vt:lpstr>determining percent composition from formula mass</vt:lpstr>
      <vt:lpstr>Determination of Empirical Formulas</vt:lpstr>
      <vt:lpstr>Determination of empirical formulas</vt:lpstr>
      <vt:lpstr>Determination of empirical formulas</vt:lpstr>
      <vt:lpstr>Determination of empirical formulas</vt:lpstr>
      <vt:lpstr>Determination of empirical formulas</vt:lpstr>
      <vt:lpstr>Determination of empirical formulas</vt:lpstr>
      <vt:lpstr>Figure 3.11</vt:lpstr>
      <vt:lpstr>Determination of empirical formulas</vt:lpstr>
      <vt:lpstr>      Deriving Empirical Formulas from Percent Composition</vt:lpstr>
      <vt:lpstr>Example 3.12</vt:lpstr>
      <vt:lpstr>Example 3.12</vt:lpstr>
      <vt:lpstr>Figure 3.13</vt:lpstr>
      <vt:lpstr>Derivation of molecular formulas</vt:lpstr>
      <vt:lpstr>Derivation of molecular formulas</vt:lpstr>
      <vt:lpstr>Derivation of molecular formulas</vt:lpstr>
      <vt:lpstr>Determination of the Molecular Formula for Nicotine</vt:lpstr>
      <vt:lpstr>Determination of the Molecular Formula for Nicotine</vt:lpstr>
      <vt:lpstr>Determination of the Molecular Formula for Nicotine</vt:lpstr>
      <vt:lpstr>Determination of the Molecular Formula for Nicotine</vt:lpstr>
      <vt:lpstr>Determination of the Molecular Formula for Nicotine</vt:lpstr>
      <vt:lpstr>molarity</vt:lpstr>
      <vt:lpstr>3.3 molarity</vt:lpstr>
      <vt:lpstr>molarity</vt:lpstr>
      <vt:lpstr>Figure 3.14</vt:lpstr>
      <vt:lpstr>solutions</vt:lpstr>
      <vt:lpstr>solutions</vt:lpstr>
      <vt:lpstr>solutions</vt:lpstr>
      <vt:lpstr>molarity</vt:lpstr>
      <vt:lpstr>Example 3.14</vt:lpstr>
      <vt:lpstr>Example 3.15</vt:lpstr>
      <vt:lpstr>Figure 3.15</vt:lpstr>
      <vt:lpstr>Example 3.16le 3.</vt:lpstr>
      <vt:lpstr>Example 3.17le</vt:lpstr>
      <vt:lpstr>Example 3.17le</vt:lpstr>
      <vt:lpstr>Example 3.18le</vt:lpstr>
      <vt:lpstr>Example 3.18le</vt:lpstr>
      <vt:lpstr>Dilution of solutions</vt:lpstr>
      <vt:lpstr>Figure 3.16</vt:lpstr>
      <vt:lpstr>Dilution of solutions</vt:lpstr>
      <vt:lpstr>Dilution of solutions</vt:lpstr>
      <vt:lpstr>Figure 3.17</vt:lpstr>
      <vt:lpstr>Dilution of solutions</vt:lpstr>
      <vt:lpstr>Dilution of solutions</vt:lpstr>
      <vt:lpstr>Example 3.19</vt:lpstr>
      <vt:lpstr>3.4 Other Units for Solution Concentrations</vt:lpstr>
      <vt:lpstr>3.4 Other Units for Solution Concentrations</vt:lpstr>
      <vt:lpstr>Mass percentage</vt:lpstr>
      <vt:lpstr>Mass percentage</vt:lpstr>
      <vt:lpstr>Figure 3.18</vt:lpstr>
      <vt:lpstr>volume percentage</vt:lpstr>
      <vt:lpstr>Mass-volume percentage</vt:lpstr>
      <vt:lpstr>Figure 3.19</vt:lpstr>
      <vt:lpstr>Parts per million and parts per billion</vt:lpstr>
      <vt:lpstr>Parts per million and parts per billion</vt:lpstr>
      <vt:lpstr>Figure 3.20</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Tamara Tatrishvili</cp:lastModifiedBy>
  <cp:revision>572</cp:revision>
  <cp:lastPrinted>2015-06-09T23:57:19Z</cp:lastPrinted>
  <dcterms:created xsi:type="dcterms:W3CDTF">2017-01-29T13:38:38Z</dcterms:created>
  <dcterms:modified xsi:type="dcterms:W3CDTF">2021-10-05T06:37:44Z</dcterms:modified>
</cp:coreProperties>
</file>