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04800"/>
            <a:ext cx="8534400" cy="6324600"/>
          </a:xfrm>
        </p:spPr>
        <p:txBody>
          <a:bodyPr>
            <a:normAutofit fontScale="47500" lnSpcReduction="20000"/>
          </a:bodyPr>
          <a:lstStyle/>
          <a:p>
            <a:pPr marL="571500" indent="-571500" algn="just"/>
            <a:r>
              <a:rPr lang="ka-GE" sz="4200" dirty="0" smtClean="0">
                <a:solidFill>
                  <a:schemeClr val="tx1"/>
                </a:solidFill>
              </a:rPr>
              <a:t>მეგრულ-ლაზურის გრამატიკა</a:t>
            </a:r>
          </a:p>
          <a:p>
            <a:pPr marL="571500" indent="-571500" algn="just"/>
            <a:r>
              <a:rPr lang="ka-GE" sz="4200" dirty="0" smtClean="0">
                <a:solidFill>
                  <a:schemeClr val="tx1"/>
                </a:solidFill>
              </a:rPr>
              <a:t>თსუ ასოცირებული პროფესორი  მაია </a:t>
            </a:r>
            <a:r>
              <a:rPr lang="ka-GE" sz="4200" dirty="0" smtClean="0">
                <a:solidFill>
                  <a:schemeClr val="tx1"/>
                </a:solidFill>
              </a:rPr>
              <a:t>ლომია</a:t>
            </a:r>
            <a:endParaRPr lang="en-US" sz="4200" dirty="0" smtClean="0">
              <a:solidFill>
                <a:schemeClr val="tx1"/>
              </a:solidFill>
            </a:endParaRPr>
          </a:p>
          <a:p>
            <a:pPr marL="571500" indent="-571500" algn="just"/>
            <a:endParaRPr lang="en-US" sz="3600" dirty="0" smtClean="0">
              <a:solidFill>
                <a:schemeClr val="tx1"/>
              </a:solidFill>
            </a:endParaRPr>
          </a:p>
          <a:p>
            <a:pPr marL="571500" indent="-571500">
              <a:buAutoNum type="romanUcPeriod" startAt="3"/>
            </a:pPr>
            <a:r>
              <a:rPr lang="ka-GE" sz="5100" b="1" dirty="0" smtClean="0">
                <a:solidFill>
                  <a:srgbClr val="FF0000"/>
                </a:solidFill>
              </a:rPr>
              <a:t>პრაქტიკული სამუშაო</a:t>
            </a:r>
            <a:endParaRPr lang="en-US" sz="5100" b="1" dirty="0" smtClean="0">
              <a:solidFill>
                <a:srgbClr val="FF0000"/>
              </a:solidFill>
            </a:endParaRPr>
          </a:p>
          <a:p>
            <a:endParaRPr lang="en-US" sz="5100" b="1" dirty="0" smtClean="0">
              <a:solidFill>
                <a:srgbClr val="FF0000"/>
              </a:solidFill>
            </a:endParaRPr>
          </a:p>
          <a:p>
            <a:endParaRPr lang="en-US" sz="5100" b="1" dirty="0" smtClean="0">
              <a:solidFill>
                <a:srgbClr val="FF0000"/>
              </a:solidFill>
            </a:endParaRPr>
          </a:p>
          <a:p>
            <a:r>
              <a:rPr lang="en-US" sz="5100" b="1" dirty="0" smtClean="0">
                <a:solidFill>
                  <a:srgbClr val="FF0000"/>
                </a:solidFill>
              </a:rPr>
              <a:t>I  </a:t>
            </a:r>
            <a:r>
              <a:rPr lang="ka-GE" sz="5100" b="1" dirty="0" smtClean="0">
                <a:solidFill>
                  <a:srgbClr val="FF0000"/>
                </a:solidFill>
              </a:rPr>
              <a:t>ვარიანტი</a:t>
            </a:r>
            <a:endParaRPr lang="en-US" sz="5100" b="1" dirty="0" smtClean="0">
              <a:solidFill>
                <a:srgbClr val="FF0000"/>
              </a:solidFill>
            </a:endParaRPr>
          </a:p>
          <a:p>
            <a:r>
              <a:rPr lang="ka-GE" sz="5100" b="1" dirty="0" smtClean="0">
                <a:solidFill>
                  <a:srgbClr val="FF0000"/>
                </a:solidFill>
              </a:rPr>
              <a:t> მარტვილი (აღმოს. არეალი)</a:t>
            </a:r>
            <a:endParaRPr lang="en-US" sz="5100" b="1" dirty="0" smtClean="0">
              <a:solidFill>
                <a:srgbClr val="FF0000"/>
              </a:solidFill>
            </a:endParaRPr>
          </a:p>
          <a:p>
            <a:r>
              <a:rPr lang="ka-GE" sz="5100" b="1" dirty="0" smtClean="0">
                <a:solidFill>
                  <a:srgbClr val="FF0000"/>
                </a:solidFill>
              </a:rPr>
              <a:t>ჯამუში დო კოკეიხეში ამბე</a:t>
            </a:r>
            <a:endParaRPr lang="en-US" sz="5100" b="1" dirty="0" smtClean="0">
              <a:solidFill>
                <a:srgbClr val="FF0000"/>
              </a:solidFill>
            </a:endParaRPr>
          </a:p>
          <a:p>
            <a:r>
              <a:rPr lang="ka-GE" sz="5100" b="1" dirty="0" smtClean="0">
                <a:solidFill>
                  <a:srgbClr val="FF0000"/>
                </a:solidFill>
              </a:rPr>
              <a:t>ჯამუ (კაცის სახელია) და კოკაიას ასულის </a:t>
            </a:r>
            <a:r>
              <a:rPr lang="ka-GE" sz="5100" b="1" dirty="0" smtClean="0">
                <a:solidFill>
                  <a:srgbClr val="FF0000"/>
                </a:solidFill>
              </a:rPr>
              <a:t>ამბავი</a:t>
            </a:r>
            <a:endParaRPr lang="en-US" sz="5100" b="1" dirty="0" smtClean="0">
              <a:solidFill>
                <a:srgbClr val="FF0000"/>
              </a:solidFill>
            </a:endParaRPr>
          </a:p>
          <a:p>
            <a:endParaRPr lang="en-US" sz="5100" b="1" dirty="0" smtClean="0">
              <a:solidFill>
                <a:srgbClr val="FF0000"/>
              </a:solidFill>
            </a:endParaRPr>
          </a:p>
          <a:p>
            <a:endParaRPr lang="en-US" sz="5100" dirty="0" smtClean="0"/>
          </a:p>
          <a:p>
            <a:r>
              <a:rPr lang="ka-GE" sz="5900" dirty="0" smtClean="0"/>
              <a:t>ღორონთქ თიშენ დამაბადუ  </a:t>
            </a:r>
            <a:endParaRPr lang="en-US" sz="5900" dirty="0" smtClean="0"/>
          </a:p>
          <a:p>
            <a:r>
              <a:rPr lang="ka-GE" sz="5900" dirty="0" smtClean="0"/>
              <a:t> "</a:t>
            </a:r>
            <a:r>
              <a:rPr lang="en-US" sz="5900" dirty="0" err="1" smtClean="0"/>
              <a:t>ღმერთმა</a:t>
            </a:r>
            <a:r>
              <a:rPr lang="en-US" sz="5900" dirty="0" smtClean="0"/>
              <a:t> </a:t>
            </a:r>
            <a:r>
              <a:rPr lang="en-US" sz="5900" dirty="0" err="1" smtClean="0"/>
              <a:t>იმიტომ</a:t>
            </a:r>
            <a:r>
              <a:rPr lang="en-US" sz="5900" dirty="0" smtClean="0"/>
              <a:t> </a:t>
            </a:r>
            <a:r>
              <a:rPr lang="en-US" sz="5900" dirty="0" err="1" smtClean="0"/>
              <a:t>დამბადა</a:t>
            </a:r>
            <a:r>
              <a:rPr lang="en-US" sz="5900" dirty="0" smtClean="0"/>
              <a:t>”</a:t>
            </a:r>
          </a:p>
          <a:p>
            <a:endParaRPr lang="en-US" sz="5100" dirty="0" smtClean="0"/>
          </a:p>
          <a:p>
            <a:endParaRPr lang="en-US" sz="3400" dirty="0" smtClean="0"/>
          </a:p>
          <a:p>
            <a:r>
              <a:rPr lang="ka-GE" sz="3400" dirty="0" smtClean="0"/>
              <a:t> </a:t>
            </a:r>
            <a:endParaRPr lang="en-US" sz="3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pPr algn="ctr"/>
            <a:r>
              <a:rPr lang="ka-GE" dirty="0" smtClean="0"/>
              <a:t>გმადლობთ   ყურადღებისთვის!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/>
          <a:lstStyle/>
          <a:p>
            <a:endParaRPr lang="en-US" dirty="0" smtClean="0"/>
          </a:p>
          <a:p>
            <a:r>
              <a:rPr lang="ka-GE" dirty="0" smtClean="0"/>
              <a:t>ვალდებული  ვათუენი,   </a:t>
            </a:r>
            <a:endParaRPr lang="en-US" dirty="0" smtClean="0"/>
          </a:p>
          <a:p>
            <a:r>
              <a:rPr lang="ka-GE" dirty="0" smtClean="0"/>
              <a:t>   "ვალდებულება რომ აღვასრულო“</a:t>
            </a:r>
            <a:endParaRPr lang="en-US" dirty="0" smtClean="0"/>
          </a:p>
          <a:p>
            <a:endParaRPr lang="en-US" dirty="0" smtClean="0"/>
          </a:p>
          <a:p>
            <a:r>
              <a:rPr lang="ka-GE" dirty="0" smtClean="0"/>
              <a:t>საზოგადოთ </a:t>
            </a:r>
            <a:r>
              <a:rPr lang="ka-GE" dirty="0" smtClean="0"/>
              <a:t>გიცხადუთუ </a:t>
            </a:r>
            <a:endParaRPr lang="en-US" dirty="0" smtClean="0"/>
          </a:p>
          <a:p>
            <a:r>
              <a:rPr lang="ka-GE" dirty="0" smtClean="0"/>
              <a:t>   "საზოგადოდ გიცხადებთ“</a:t>
            </a:r>
            <a:endParaRPr lang="en-US" dirty="0" smtClean="0"/>
          </a:p>
          <a:p>
            <a:endParaRPr lang="en-US" dirty="0" smtClean="0"/>
          </a:p>
          <a:p>
            <a:r>
              <a:rPr lang="ka-GE" dirty="0" smtClean="0"/>
              <a:t>ჯარი ოკოვკათუენი          </a:t>
            </a:r>
            <a:endParaRPr lang="en-US" dirty="0" smtClean="0"/>
          </a:p>
          <a:p>
            <a:r>
              <a:rPr lang="ka-GE" dirty="0" smtClean="0"/>
              <a:t>    "ჯარი/ხალხი რომ შევკრიბო"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324600"/>
          </a:xfrm>
        </p:spPr>
        <p:txBody>
          <a:bodyPr/>
          <a:lstStyle/>
          <a:p>
            <a:endParaRPr lang="ka-GE" sz="2400" dirty="0" smtClean="0"/>
          </a:p>
          <a:p>
            <a:r>
              <a:rPr lang="ka-GE" sz="2800" dirty="0" smtClean="0"/>
              <a:t>ჰოდო, მოწყენილი დროს    </a:t>
            </a:r>
            <a:endParaRPr lang="en-US" sz="2800" dirty="0" smtClean="0"/>
          </a:p>
          <a:p>
            <a:r>
              <a:rPr lang="ka-GE" sz="2800" dirty="0" smtClean="0"/>
              <a:t> "ჰოდა, მოწყენილობის დროს“</a:t>
            </a:r>
          </a:p>
          <a:p>
            <a:endParaRPr lang="en-US" sz="2800" dirty="0" smtClean="0"/>
          </a:p>
          <a:p>
            <a:r>
              <a:rPr lang="ka-GE" sz="2800" dirty="0" smtClean="0"/>
              <a:t>თენა გეშავათუენი.           </a:t>
            </a:r>
            <a:endParaRPr lang="en-US" sz="2800" dirty="0" smtClean="0"/>
          </a:p>
          <a:p>
            <a:r>
              <a:rPr lang="ka-GE" sz="2800" dirty="0" smtClean="0"/>
              <a:t>"ეს ამოვათავო = შევიქციო თავი“</a:t>
            </a:r>
          </a:p>
          <a:p>
            <a:endParaRPr lang="en-US" sz="2800" dirty="0" smtClean="0"/>
          </a:p>
          <a:p>
            <a:r>
              <a:rPr lang="ka-GE" sz="2800" dirty="0" smtClean="0"/>
              <a:t>თაქ ამბეს მოგოშინანათ   </a:t>
            </a:r>
            <a:endParaRPr lang="en-US" sz="2800" dirty="0" smtClean="0"/>
          </a:p>
          <a:p>
            <a:r>
              <a:rPr lang="ka-GE" sz="2800" dirty="0" smtClean="0"/>
              <a:t> "აქ ამბავს მოგახსენებთ“</a:t>
            </a:r>
          </a:p>
          <a:p>
            <a:endParaRPr lang="ka-GE" sz="2800" dirty="0" smtClean="0"/>
          </a:p>
          <a:p>
            <a:r>
              <a:rPr lang="ka-GE" sz="2800" dirty="0" smtClean="0"/>
              <a:t>ჯამუქ უჭოფუ კოკეიხეს ჩხოუ,  </a:t>
            </a:r>
            <a:endParaRPr lang="en-US" sz="2800" dirty="0" smtClean="0"/>
          </a:p>
          <a:p>
            <a:r>
              <a:rPr lang="ka-GE" sz="2800" dirty="0" smtClean="0"/>
              <a:t> "ჯამუმ დაუჭირა კოკაიას ასულს ძროხა“</a:t>
            </a: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324600"/>
          </a:xfrm>
        </p:spPr>
        <p:txBody>
          <a:bodyPr>
            <a:normAutofit fontScale="92500" lnSpcReduction="20000"/>
          </a:bodyPr>
          <a:lstStyle/>
          <a:p>
            <a:endParaRPr lang="en-US" sz="2800" dirty="0" smtClean="0"/>
          </a:p>
          <a:p>
            <a:r>
              <a:rPr lang="ka-GE" sz="2800" dirty="0" smtClean="0"/>
              <a:t>მაჟირა დღას  კოკეიხექ               </a:t>
            </a:r>
            <a:endParaRPr lang="en-US" sz="2800" dirty="0" smtClean="0"/>
          </a:p>
          <a:p>
            <a:r>
              <a:rPr lang="ka-GE" sz="2800" dirty="0" smtClean="0"/>
              <a:t> "მეორე დღეს კოკაიას ასული“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ka-GE" sz="2800" dirty="0" smtClean="0"/>
              <a:t>მერთუ,   შეხვეწუ დო თხოუ:   </a:t>
            </a:r>
            <a:endParaRPr lang="en-US" sz="2800" dirty="0" smtClean="0"/>
          </a:p>
          <a:p>
            <a:r>
              <a:rPr lang="ka-GE" sz="2800" dirty="0" smtClean="0"/>
              <a:t> "მივიდა, შეეხვეწა და სთხოვა“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ka-GE" sz="2800" dirty="0" smtClean="0"/>
              <a:t>-ჯამუ,  პატონი! თქვა ჭოფითო </a:t>
            </a:r>
            <a:endParaRPr lang="en-US" sz="2800" dirty="0" smtClean="0"/>
          </a:p>
          <a:p>
            <a:r>
              <a:rPr lang="ka-GE" sz="2800" dirty="0" smtClean="0"/>
              <a:t> "-ჯამუ, ბატონო! თქვენ დაიჭირეთ“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ka-GE" sz="2800" dirty="0" smtClean="0"/>
              <a:t>ოთიფურეს ჩქიმი ჩხოუ?       </a:t>
            </a:r>
            <a:endParaRPr lang="en-US" sz="2800" dirty="0" smtClean="0"/>
          </a:p>
          <a:p>
            <a:pPr>
              <a:buNone/>
            </a:pPr>
            <a:r>
              <a:rPr lang="ka-GE" sz="2800" dirty="0" smtClean="0"/>
              <a:t>     "სათივეში ჩემი ძროხა?“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r>
              <a:rPr lang="ka-GE" sz="2800" dirty="0" smtClean="0"/>
              <a:t>ვითოხუთ  რე გენი ხოუ.        </a:t>
            </a:r>
            <a:endParaRPr lang="en-US" sz="2800" dirty="0" smtClean="0"/>
          </a:p>
          <a:p>
            <a:r>
              <a:rPr lang="ka-GE" sz="2800" dirty="0" smtClean="0"/>
              <a:t>     "თხუთმეტი დღეა ხბო შვა"</a:t>
            </a:r>
            <a:endParaRPr lang="en-US" sz="2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ka-GE" b="1" dirty="0" smtClean="0">
                <a:solidFill>
                  <a:srgbClr val="FF0000"/>
                </a:solidFill>
              </a:rPr>
              <a:t>მე-2  ვარიანტი: ზუგდიდი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ka-GE" b="1" dirty="0" smtClean="0">
                <a:solidFill>
                  <a:srgbClr val="FF0000"/>
                </a:solidFill>
              </a:rPr>
              <a:t>დასავლური  არეალი)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ctr"/>
            <a:r>
              <a:rPr lang="ka-GE" b="1" i="1" dirty="0" smtClean="0">
                <a:solidFill>
                  <a:srgbClr val="FF0000"/>
                </a:solidFill>
              </a:rPr>
              <a:t>ჯამუ დო კოკეხე</a:t>
            </a:r>
          </a:p>
          <a:p>
            <a:pPr algn="ctr">
              <a:buNone/>
            </a:pPr>
            <a:endParaRPr lang="en-US" i="1" dirty="0" smtClean="0"/>
          </a:p>
          <a:p>
            <a:pPr algn="ctr"/>
            <a:r>
              <a:rPr lang="ka-GE" dirty="0" smtClean="0"/>
              <a:t>თიშენ ვორექ ერჩქინელი ,</a:t>
            </a:r>
            <a:endParaRPr lang="en-US" dirty="0" smtClean="0"/>
          </a:p>
          <a:p>
            <a:pPr algn="ctr"/>
            <a:r>
              <a:rPr lang="ka-GE" dirty="0" smtClean="0"/>
              <a:t>ვალდებული ვათუე,</a:t>
            </a:r>
            <a:endParaRPr lang="en-US" dirty="0" smtClean="0"/>
          </a:p>
          <a:p>
            <a:pPr algn="ctr">
              <a:buNone/>
            </a:pPr>
            <a:r>
              <a:rPr lang="ka-GE" dirty="0" smtClean="0"/>
              <a:t>„იმიტომ ვარ გაჩენილი</a:t>
            </a:r>
          </a:p>
          <a:p>
            <a:pPr algn="ctr">
              <a:buNone/>
            </a:pPr>
            <a:r>
              <a:rPr lang="ka-GE" dirty="0" smtClean="0"/>
              <a:t>  ვალდებულება შევასრულო“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ka-GE" dirty="0" smtClean="0"/>
              <a:t>მართალ კათა ვემენდებუ,</a:t>
            </a:r>
            <a:endParaRPr lang="en-US" dirty="0" smtClean="0"/>
          </a:p>
          <a:p>
            <a:pPr algn="ctr"/>
            <a:r>
              <a:rPr lang="ka-GE" dirty="0" smtClean="0"/>
              <a:t>მა სიმართლე ვაფთქუე,</a:t>
            </a:r>
          </a:p>
          <a:p>
            <a:pPr algn="ctr">
              <a:buNone/>
            </a:pPr>
            <a:r>
              <a:rPr lang="ka-GE" dirty="0" smtClean="0"/>
              <a:t>„მართალი ხალხი არ მენდობა,</a:t>
            </a:r>
          </a:p>
          <a:p>
            <a:pPr algn="ctr">
              <a:buNone/>
            </a:pPr>
            <a:r>
              <a:rPr lang="ka-GE" dirty="0" smtClean="0"/>
              <a:t>მე სიმართლე რომ არ ვთქვა“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/>
          <a:lstStyle/>
          <a:p>
            <a:pPr algn="ctr"/>
            <a:r>
              <a:rPr lang="ka-GE" dirty="0" smtClean="0"/>
              <a:t>საზოგადოთ გუმვეცხადე</a:t>
            </a:r>
            <a:endParaRPr lang="en-US" dirty="0" smtClean="0"/>
          </a:p>
          <a:p>
            <a:pPr algn="ctr"/>
            <a:r>
              <a:rPr lang="ka-GE" dirty="0" smtClean="0"/>
              <a:t>ჯარი ოკობკათუე</a:t>
            </a:r>
          </a:p>
          <a:p>
            <a:pPr algn="ctr">
              <a:buNone/>
            </a:pPr>
            <a:r>
              <a:rPr lang="ka-GE" dirty="0" smtClean="0"/>
              <a:t>„საზოგადოდ გამოვაცხადო</a:t>
            </a:r>
          </a:p>
          <a:p>
            <a:pPr algn="ctr">
              <a:buNone/>
            </a:pPr>
            <a:r>
              <a:rPr lang="ka-GE" dirty="0" smtClean="0"/>
              <a:t>ჯარი/ხალხი შევკრიბო“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ka-GE" dirty="0" smtClean="0"/>
              <a:t>დო მოწყენილ დროშ ოძიცეთ</a:t>
            </a:r>
            <a:endParaRPr lang="en-US" dirty="0" smtClean="0"/>
          </a:p>
          <a:p>
            <a:pPr algn="ctr"/>
            <a:r>
              <a:rPr lang="ka-GE" dirty="0" smtClean="0"/>
              <a:t>თენა ქაშუკათუე.</a:t>
            </a:r>
          </a:p>
          <a:p>
            <a:pPr algn="ctr">
              <a:buNone/>
            </a:pPr>
            <a:r>
              <a:rPr lang="ka-GE" dirty="0" smtClean="0"/>
              <a:t>„ და მოწყენილი დროის სამასხროდ/სასაცილოდ</a:t>
            </a:r>
          </a:p>
          <a:p>
            <a:pPr algn="ctr">
              <a:buNone/>
            </a:pPr>
            <a:r>
              <a:rPr lang="ka-GE" dirty="0" smtClean="0"/>
              <a:t>ეს შევურიო“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/>
          <a:lstStyle/>
          <a:p>
            <a:pPr algn="ctr"/>
            <a:r>
              <a:rPr lang="ka-GE" dirty="0" smtClean="0"/>
              <a:t>ჯამ,  პატონი! სი ჭოფიო</a:t>
            </a:r>
            <a:endParaRPr lang="en-US" dirty="0" smtClean="0"/>
          </a:p>
          <a:p>
            <a:pPr algn="ctr"/>
            <a:r>
              <a:rPr lang="ka-GE" dirty="0" smtClean="0"/>
              <a:t>ოთიფურეს ჩქიმი ჩხოუ?</a:t>
            </a:r>
          </a:p>
          <a:p>
            <a:pPr algn="ctr">
              <a:buNone/>
            </a:pPr>
            <a:endParaRPr lang="ka-GE" dirty="0" smtClean="0"/>
          </a:p>
          <a:p>
            <a:pPr algn="ctr">
              <a:buNone/>
            </a:pPr>
            <a:r>
              <a:rPr lang="ka-GE" dirty="0" smtClean="0"/>
              <a:t>„ჯამუ, ბატონო! შენ დაიჭირე</a:t>
            </a:r>
          </a:p>
          <a:p>
            <a:pPr algn="ctr">
              <a:buNone/>
            </a:pPr>
            <a:r>
              <a:rPr lang="ka-GE" dirty="0" smtClean="0"/>
              <a:t>სათივეში ჩემი ძროხა?“</a:t>
            </a:r>
          </a:p>
          <a:p>
            <a:pPr algn="ctr">
              <a:buNone/>
            </a:pPr>
            <a:endParaRPr lang="ka-GE" dirty="0" smtClean="0"/>
          </a:p>
          <a:p>
            <a:pPr algn="ctr"/>
            <a:r>
              <a:rPr lang="ka-GE" dirty="0" smtClean="0"/>
              <a:t>მუმეხვარი, მიჭყოლოფი,</a:t>
            </a:r>
            <a:endParaRPr lang="en-US" dirty="0" smtClean="0"/>
          </a:p>
          <a:p>
            <a:pPr algn="ctr"/>
            <a:r>
              <a:rPr lang="ka-GE" dirty="0" smtClean="0"/>
              <a:t>ვითოხუთ რე გინი ხოუ.</a:t>
            </a:r>
          </a:p>
          <a:p>
            <a:pPr algn="ctr">
              <a:buNone/>
            </a:pPr>
            <a:r>
              <a:rPr lang="ka-GE" dirty="0" smtClean="0"/>
              <a:t>„მომეხმარე, მიწყალობე,</a:t>
            </a:r>
          </a:p>
          <a:p>
            <a:pPr algn="ctr">
              <a:buNone/>
            </a:pPr>
            <a:r>
              <a:rPr lang="ka-GE" dirty="0" smtClean="0"/>
              <a:t>თხუთმეტი დღეა ხბო შვა“.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/>
          <a:lstStyle/>
          <a:p>
            <a:pPr algn="ctr"/>
            <a:r>
              <a:rPr lang="ka-GE" dirty="0" smtClean="0"/>
              <a:t>დიარუა ის ვაუჩქუ,</a:t>
            </a:r>
            <a:endParaRPr lang="en-US" dirty="0" smtClean="0"/>
          </a:p>
          <a:p>
            <a:pPr algn="ctr"/>
            <a:r>
              <a:rPr lang="ka-GE" dirty="0" smtClean="0"/>
              <a:t>გინქ დიდა მიითხოუ</a:t>
            </a:r>
          </a:p>
          <a:p>
            <a:pPr algn="ctr">
              <a:buNone/>
            </a:pPr>
            <a:r>
              <a:rPr lang="ka-GE" dirty="0" smtClean="0"/>
              <a:t>„ბალახობა მან არ იცის,</a:t>
            </a:r>
          </a:p>
          <a:p>
            <a:pPr algn="ctr">
              <a:buNone/>
            </a:pPr>
            <a:r>
              <a:rPr lang="ka-GE" dirty="0" smtClean="0"/>
              <a:t>ხბომ დედა მოითხოვა“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ka-GE" dirty="0" smtClean="0"/>
              <a:t>თურქ დო ურიას გურს მეჭუნს,</a:t>
            </a:r>
            <a:endParaRPr lang="en-US" dirty="0" smtClean="0"/>
          </a:p>
          <a:p>
            <a:pPr algn="ctr"/>
            <a:r>
              <a:rPr lang="ka-GE" dirty="0" smtClean="0"/>
              <a:t>გინს უძუძურო ძიროუ.</a:t>
            </a:r>
          </a:p>
          <a:p>
            <a:pPr algn="ctr">
              <a:buNone/>
            </a:pPr>
            <a:r>
              <a:rPr lang="ka-GE" dirty="0" smtClean="0"/>
              <a:t>„თურქს და ებრაელს გულს დასწავავს,</a:t>
            </a:r>
          </a:p>
          <a:p>
            <a:pPr algn="ctr">
              <a:buNone/>
            </a:pPr>
            <a:r>
              <a:rPr lang="ka-GE" dirty="0" smtClean="0"/>
              <a:t>ხბოს ურძეოდ რომ ნახავს“.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/>
          <a:lstStyle/>
          <a:p>
            <a:r>
              <a:rPr lang="ka-GE" dirty="0" smtClean="0"/>
              <a:t>დავალება:</a:t>
            </a:r>
          </a:p>
          <a:p>
            <a:endParaRPr lang="ka-GE" dirty="0" smtClean="0"/>
          </a:p>
          <a:p>
            <a:pPr>
              <a:buFont typeface="Wingdings" pitchFamily="2" charset="2"/>
              <a:buChar char="Ø"/>
            </a:pPr>
            <a:r>
              <a:rPr lang="ka-GE" dirty="0" smtClean="0"/>
              <a:t> </a:t>
            </a:r>
            <a:r>
              <a:rPr lang="ka-GE" sz="2800" dirty="0" smtClean="0"/>
              <a:t>ერთმანეთს  შეადარეთ  ერთი ტექსტის ორი სხვადასხვა არეალის მონაცემი ფონეტიკურ-გრამატიკულ სხვაობათა გამოსავლენად.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337</Words>
  <Application>Microsoft Office PowerPoint</Application>
  <PresentationFormat>On-screen Show (4:3)</PresentationFormat>
  <Paragraphs>103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Maia</dc:creator>
  <cp:lastModifiedBy>Maia</cp:lastModifiedBy>
  <cp:revision>15</cp:revision>
  <dcterms:created xsi:type="dcterms:W3CDTF">2006-08-16T00:00:00Z</dcterms:created>
  <dcterms:modified xsi:type="dcterms:W3CDTF">2018-06-14T19:41:58Z</dcterms:modified>
</cp:coreProperties>
</file>