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97794B-0707-45B0-BB26-96BE005FCF45}"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918AF6-77CF-45A8-B9BD-6EC148D0ED0D}" type="slidenum">
              <a:rPr lang="en-US" smtClean="0"/>
              <a:t>‹#›</a:t>
            </a:fld>
            <a:endParaRPr lang="en-US"/>
          </a:p>
        </p:txBody>
      </p:sp>
    </p:spTree>
    <p:extLst>
      <p:ext uri="{BB962C8B-B14F-4D97-AF65-F5344CB8AC3E}">
        <p14:creationId xmlns:p14="http://schemas.microsoft.com/office/powerpoint/2010/main" val="3684140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97794B-0707-45B0-BB26-96BE005FCF45}"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918AF6-77CF-45A8-B9BD-6EC148D0ED0D}" type="slidenum">
              <a:rPr lang="en-US" smtClean="0"/>
              <a:t>‹#›</a:t>
            </a:fld>
            <a:endParaRPr lang="en-US"/>
          </a:p>
        </p:txBody>
      </p:sp>
    </p:spTree>
    <p:extLst>
      <p:ext uri="{BB962C8B-B14F-4D97-AF65-F5344CB8AC3E}">
        <p14:creationId xmlns:p14="http://schemas.microsoft.com/office/powerpoint/2010/main" val="2536104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97794B-0707-45B0-BB26-96BE005FCF45}"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918AF6-77CF-45A8-B9BD-6EC148D0ED0D}" type="slidenum">
              <a:rPr lang="en-US" smtClean="0"/>
              <a:t>‹#›</a:t>
            </a:fld>
            <a:endParaRPr lang="en-US"/>
          </a:p>
        </p:txBody>
      </p:sp>
    </p:spTree>
    <p:extLst>
      <p:ext uri="{BB962C8B-B14F-4D97-AF65-F5344CB8AC3E}">
        <p14:creationId xmlns:p14="http://schemas.microsoft.com/office/powerpoint/2010/main" val="3183865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97794B-0707-45B0-BB26-96BE005FCF45}"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918AF6-77CF-45A8-B9BD-6EC148D0ED0D}" type="slidenum">
              <a:rPr lang="en-US" smtClean="0"/>
              <a:t>‹#›</a:t>
            </a:fld>
            <a:endParaRPr lang="en-US"/>
          </a:p>
        </p:txBody>
      </p:sp>
    </p:spTree>
    <p:extLst>
      <p:ext uri="{BB962C8B-B14F-4D97-AF65-F5344CB8AC3E}">
        <p14:creationId xmlns:p14="http://schemas.microsoft.com/office/powerpoint/2010/main" val="64376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97794B-0707-45B0-BB26-96BE005FCF45}"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918AF6-77CF-45A8-B9BD-6EC148D0ED0D}" type="slidenum">
              <a:rPr lang="en-US" smtClean="0"/>
              <a:t>‹#›</a:t>
            </a:fld>
            <a:endParaRPr lang="en-US"/>
          </a:p>
        </p:txBody>
      </p:sp>
    </p:spTree>
    <p:extLst>
      <p:ext uri="{BB962C8B-B14F-4D97-AF65-F5344CB8AC3E}">
        <p14:creationId xmlns:p14="http://schemas.microsoft.com/office/powerpoint/2010/main" val="55702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97794B-0707-45B0-BB26-96BE005FCF45}"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918AF6-77CF-45A8-B9BD-6EC148D0ED0D}" type="slidenum">
              <a:rPr lang="en-US" smtClean="0"/>
              <a:t>‹#›</a:t>
            </a:fld>
            <a:endParaRPr lang="en-US"/>
          </a:p>
        </p:txBody>
      </p:sp>
    </p:spTree>
    <p:extLst>
      <p:ext uri="{BB962C8B-B14F-4D97-AF65-F5344CB8AC3E}">
        <p14:creationId xmlns:p14="http://schemas.microsoft.com/office/powerpoint/2010/main" val="2098409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97794B-0707-45B0-BB26-96BE005FCF45}" type="datetimeFigureOut">
              <a:rPr lang="en-US" smtClean="0"/>
              <a:t>6/26/2020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918AF6-77CF-45A8-B9BD-6EC148D0ED0D}" type="slidenum">
              <a:rPr lang="en-US" smtClean="0"/>
              <a:t>‹#›</a:t>
            </a:fld>
            <a:endParaRPr lang="en-US"/>
          </a:p>
        </p:txBody>
      </p:sp>
    </p:spTree>
    <p:extLst>
      <p:ext uri="{BB962C8B-B14F-4D97-AF65-F5344CB8AC3E}">
        <p14:creationId xmlns:p14="http://schemas.microsoft.com/office/powerpoint/2010/main" val="3941469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97794B-0707-45B0-BB26-96BE005FCF45}" type="datetimeFigureOut">
              <a:rPr lang="en-US" smtClean="0"/>
              <a:t>6/26/2020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918AF6-77CF-45A8-B9BD-6EC148D0ED0D}" type="slidenum">
              <a:rPr lang="en-US" smtClean="0"/>
              <a:t>‹#›</a:t>
            </a:fld>
            <a:endParaRPr lang="en-US"/>
          </a:p>
        </p:txBody>
      </p:sp>
    </p:spTree>
    <p:extLst>
      <p:ext uri="{BB962C8B-B14F-4D97-AF65-F5344CB8AC3E}">
        <p14:creationId xmlns:p14="http://schemas.microsoft.com/office/powerpoint/2010/main" val="3307806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7794B-0707-45B0-BB26-96BE005FCF45}" type="datetimeFigureOut">
              <a:rPr lang="en-US" smtClean="0"/>
              <a:t>6/26/2020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918AF6-77CF-45A8-B9BD-6EC148D0ED0D}" type="slidenum">
              <a:rPr lang="en-US" smtClean="0"/>
              <a:t>‹#›</a:t>
            </a:fld>
            <a:endParaRPr lang="en-US"/>
          </a:p>
        </p:txBody>
      </p:sp>
    </p:spTree>
    <p:extLst>
      <p:ext uri="{BB962C8B-B14F-4D97-AF65-F5344CB8AC3E}">
        <p14:creationId xmlns:p14="http://schemas.microsoft.com/office/powerpoint/2010/main" val="3134944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97794B-0707-45B0-BB26-96BE005FCF45}"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918AF6-77CF-45A8-B9BD-6EC148D0ED0D}" type="slidenum">
              <a:rPr lang="en-US" smtClean="0"/>
              <a:t>‹#›</a:t>
            </a:fld>
            <a:endParaRPr lang="en-US"/>
          </a:p>
        </p:txBody>
      </p:sp>
    </p:spTree>
    <p:extLst>
      <p:ext uri="{BB962C8B-B14F-4D97-AF65-F5344CB8AC3E}">
        <p14:creationId xmlns:p14="http://schemas.microsoft.com/office/powerpoint/2010/main" val="3156639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97794B-0707-45B0-BB26-96BE005FCF45}"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918AF6-77CF-45A8-B9BD-6EC148D0ED0D}" type="slidenum">
              <a:rPr lang="en-US" smtClean="0"/>
              <a:t>‹#›</a:t>
            </a:fld>
            <a:endParaRPr lang="en-US"/>
          </a:p>
        </p:txBody>
      </p:sp>
    </p:spTree>
    <p:extLst>
      <p:ext uri="{BB962C8B-B14F-4D97-AF65-F5344CB8AC3E}">
        <p14:creationId xmlns:p14="http://schemas.microsoft.com/office/powerpoint/2010/main" val="3430284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97794B-0707-45B0-BB26-96BE005FCF45}" type="datetimeFigureOut">
              <a:rPr lang="en-US" smtClean="0"/>
              <a:t>6/26/2020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918AF6-77CF-45A8-B9BD-6EC148D0ED0D}" type="slidenum">
              <a:rPr lang="en-US" smtClean="0"/>
              <a:t>‹#›</a:t>
            </a:fld>
            <a:endParaRPr lang="en-US"/>
          </a:p>
        </p:txBody>
      </p:sp>
    </p:spTree>
    <p:extLst>
      <p:ext uri="{BB962C8B-B14F-4D97-AF65-F5344CB8AC3E}">
        <p14:creationId xmlns:p14="http://schemas.microsoft.com/office/powerpoint/2010/main" val="1064577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085999"/>
          </a:xfrm>
        </p:spPr>
        <p:txBody>
          <a:bodyPr>
            <a:normAutofit fontScale="90000"/>
          </a:bodyPr>
          <a:lstStyle/>
          <a:p>
            <a:r>
              <a:rPr lang="ka-GE" sz="3500" dirty="0" smtClean="0"/>
              <a:t>ბავშვთა მიმართ ძალადობის შეფასება </a:t>
            </a:r>
            <a:r>
              <a:rPr lang="ka-GE" sz="3000" i="1" dirty="0" smtClean="0"/>
              <a:t>სასამართლო-ფსიქოლოგიური შეფასება</a:t>
            </a:r>
            <a:r>
              <a:rPr lang="en-US" sz="3000" i="1" dirty="0" smtClean="0"/>
              <a:t/>
            </a:r>
            <a:br>
              <a:rPr lang="en-US" sz="3000" i="1" dirty="0" smtClean="0"/>
            </a:br>
            <a:r>
              <a:rPr lang="en-US" sz="3000" i="1" dirty="0"/>
              <a:t/>
            </a:r>
            <a:br>
              <a:rPr lang="en-US" sz="3000" i="1" dirty="0"/>
            </a:br>
            <a:endParaRPr lang="en-US" sz="3000" i="1" dirty="0"/>
          </a:p>
        </p:txBody>
      </p:sp>
      <p:sp>
        <p:nvSpPr>
          <p:cNvPr id="3" name="Subtitle 2"/>
          <p:cNvSpPr>
            <a:spLocks noGrp="1"/>
          </p:cNvSpPr>
          <p:nvPr>
            <p:ph type="subTitle" idx="1"/>
          </p:nvPr>
        </p:nvSpPr>
        <p:spPr>
          <a:xfrm>
            <a:off x="1524000" y="5469147"/>
            <a:ext cx="9144000" cy="1121433"/>
          </a:xfrm>
        </p:spPr>
        <p:txBody>
          <a:bodyPr>
            <a:normAutofit fontScale="85000" lnSpcReduction="10000"/>
          </a:bodyPr>
          <a:lstStyle/>
          <a:p>
            <a:pPr algn="r"/>
            <a:r>
              <a:rPr lang="ka-GE" dirty="0" smtClean="0"/>
              <a:t>ფსიქოლოგის როლის არასრულწლოვანთა მართლმსაჯულების პროცესში</a:t>
            </a:r>
          </a:p>
          <a:p>
            <a:pPr algn="r"/>
            <a:r>
              <a:rPr lang="ka-GE" dirty="0" smtClean="0"/>
              <a:t>თსუ, 2020</a:t>
            </a:r>
          </a:p>
          <a:p>
            <a:pPr algn="r"/>
            <a:r>
              <a:rPr lang="ka-GE" dirty="0" smtClean="0"/>
              <a:t>თ. ბანძელაძე</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6166" y="1665362"/>
            <a:ext cx="7401464" cy="3079166"/>
          </a:xfrm>
          <a:prstGeom prst="rect">
            <a:avLst/>
          </a:prstGeom>
          <a:ln>
            <a:noFill/>
          </a:ln>
          <a:effectLst>
            <a:softEdge rad="112500"/>
          </a:effectLst>
        </p:spPr>
      </p:pic>
    </p:spTree>
    <p:extLst>
      <p:ext uri="{BB962C8B-B14F-4D97-AF65-F5344CB8AC3E}">
        <p14:creationId xmlns:p14="http://schemas.microsoft.com/office/powerpoint/2010/main" val="1568816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5344"/>
            <a:ext cx="10515600" cy="359494"/>
          </a:xfrm>
        </p:spPr>
        <p:txBody>
          <a:bodyPr>
            <a:normAutofit fontScale="90000"/>
          </a:bodyPr>
          <a:lstStyle/>
          <a:p>
            <a:r>
              <a:rPr lang="ka-GE" sz="3000" b="1" dirty="0" smtClean="0"/>
              <a:t>მეურვეობის/ზრუნვის შეფასების კომპონენტები</a:t>
            </a:r>
            <a:endParaRPr lang="en-US" sz="3000" dirty="0"/>
          </a:p>
        </p:txBody>
      </p:sp>
      <p:sp>
        <p:nvSpPr>
          <p:cNvPr id="3" name="Content Placeholder 2"/>
          <p:cNvSpPr>
            <a:spLocks noGrp="1"/>
          </p:cNvSpPr>
          <p:nvPr>
            <p:ph idx="1"/>
          </p:nvPr>
        </p:nvSpPr>
        <p:spPr>
          <a:xfrm>
            <a:off x="431321" y="707366"/>
            <a:ext cx="11421373" cy="5779698"/>
          </a:xfrm>
        </p:spPr>
        <p:txBody>
          <a:bodyPr>
            <a:normAutofit/>
          </a:bodyPr>
          <a:lstStyle/>
          <a:p>
            <a:pPr marL="0" indent="0">
              <a:buNone/>
            </a:pPr>
            <a:r>
              <a:rPr lang="ka-GE" sz="2000" b="1" dirty="0" smtClean="0"/>
              <a:t>ბავშვის ინდივიდუალური შეფასება</a:t>
            </a:r>
          </a:p>
          <a:p>
            <a:pPr marL="0" indent="0">
              <a:buNone/>
            </a:pPr>
            <a:r>
              <a:rPr lang="ka-GE" sz="2000" dirty="0" smtClean="0"/>
              <a:t>ბიოლოგიური, ფიზიკური, სოციალური და ემოციური განვითარება და ფუნქციონირება მოცემულ სფეროებში. </a:t>
            </a:r>
          </a:p>
          <a:p>
            <a:r>
              <a:rPr lang="ka-GE" sz="2000" dirty="0" smtClean="0"/>
              <a:t>მცირეწლოვან ბავშვებთან  - კოგნიტური ფუნქციონირების და სოციალური განვითარების დონის შეფასება;</a:t>
            </a:r>
          </a:p>
          <a:p>
            <a:r>
              <a:rPr lang="ka-GE" sz="2000" dirty="0" smtClean="0"/>
              <a:t>შუა ბავშვობის პერიოდი- სკოლასთან ადაპტაციის ხარისხი და სასკოლო მიღწევები;</a:t>
            </a:r>
          </a:p>
          <a:p>
            <a:pPr marL="0" indent="0">
              <a:buNone/>
            </a:pPr>
            <a:r>
              <a:rPr lang="ka-GE" sz="2000" dirty="0" smtClean="0"/>
              <a:t>თანატოლებთან ურთიერთობა, ემოციური მდგომარეობა;</a:t>
            </a:r>
          </a:p>
          <a:p>
            <a:r>
              <a:rPr lang="ka-GE" sz="2000" dirty="0" smtClean="0"/>
              <a:t>მოზარდებთან - ურთიერთობები და ფუნქციონირება სკოლასა და ოჯახში; თანატოლეთან ურთიერთობა, სარისკო ქცევა, მენტალური ჯანმრთელობა, ნივთიერებების მოხმარება, ძალადობრივი ქცევა. </a:t>
            </a:r>
          </a:p>
          <a:p>
            <a:pPr marL="0" indent="0">
              <a:buNone/>
            </a:pPr>
            <a:r>
              <a:rPr lang="ka-GE" sz="2000" dirty="0" smtClean="0"/>
              <a:t>ყველა სფეროში ფასდება დამდაცი და რისკფაქტორები. </a:t>
            </a:r>
          </a:p>
          <a:p>
            <a:pPr marL="0" indent="0">
              <a:buNone/>
            </a:pPr>
            <a:endParaRPr lang="en-US" sz="2000" dirty="0"/>
          </a:p>
        </p:txBody>
      </p:sp>
    </p:spTree>
    <p:extLst>
      <p:ext uri="{BB962C8B-B14F-4D97-AF65-F5344CB8AC3E}">
        <p14:creationId xmlns:p14="http://schemas.microsoft.com/office/powerpoint/2010/main" val="1561993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5001"/>
            <a:ext cx="10515600" cy="467388"/>
          </a:xfrm>
        </p:spPr>
        <p:txBody>
          <a:bodyPr>
            <a:normAutofit fontScale="90000"/>
          </a:bodyPr>
          <a:lstStyle/>
          <a:p>
            <a:r>
              <a:rPr lang="ka-GE" sz="3000" b="1" dirty="0" smtClean="0"/>
              <a:t>მეურვეობის/ზრუნვის შეფასების კომპონენტები</a:t>
            </a:r>
            <a:endParaRPr lang="en-US" sz="3000" dirty="0"/>
          </a:p>
        </p:txBody>
      </p:sp>
      <p:sp>
        <p:nvSpPr>
          <p:cNvPr id="3" name="Content Placeholder 2"/>
          <p:cNvSpPr>
            <a:spLocks noGrp="1"/>
          </p:cNvSpPr>
          <p:nvPr>
            <p:ph idx="1"/>
          </p:nvPr>
        </p:nvSpPr>
        <p:spPr>
          <a:xfrm>
            <a:off x="395785" y="1091821"/>
            <a:ext cx="11354937" cy="5472752"/>
          </a:xfrm>
        </p:spPr>
        <p:txBody>
          <a:bodyPr>
            <a:normAutofit fontScale="92500" lnSpcReduction="10000"/>
          </a:bodyPr>
          <a:lstStyle/>
          <a:p>
            <a:r>
              <a:rPr lang="ka-GE" sz="2200" dirty="0" smtClean="0"/>
              <a:t>ბავშვისა და მშობლის ურთიერთობაზე დაკვირვება შეიძლება განხორციელდეს ბუნებრივ გარემოში ან ინსტიტუციაში;</a:t>
            </a:r>
          </a:p>
          <a:p>
            <a:pPr marL="0" indent="0">
              <a:buNone/>
            </a:pPr>
            <a:endParaRPr lang="ka-GE" sz="2200" dirty="0" smtClean="0"/>
          </a:p>
          <a:p>
            <a:r>
              <a:rPr lang="ka-GE" sz="2200" dirty="0" smtClean="0"/>
              <a:t>ბუნებრივ გარემოში დაკვირვება გულისხმობს ბავშვისა და მშობლის ყოველდღიურ რუტინულ მოქმედებებზე დაკვირვებას, დროის კონკრეტულ მონაკვეთში. დაკვირვების ეს ფორმა ყველაზე მაღალი ეკოლოგიური ვალიდობით გამოირჩევა</a:t>
            </a:r>
          </a:p>
          <a:p>
            <a:pPr marL="0" indent="0">
              <a:buNone/>
            </a:pPr>
            <a:endParaRPr lang="ka-GE" sz="2200" dirty="0" smtClean="0"/>
          </a:p>
          <a:p>
            <a:r>
              <a:rPr lang="ka-GE" sz="2200" dirty="0" smtClean="0"/>
              <a:t>ინსტიტუციაში დაკვირვება გულისხმობს შემფასებლის ოფისში, ბავშვზე ზრუნვის ცენტრში, მინდობით აღზრდაში დაკვირვებას. ამ დროს,მნიშვნელოვნად მცირდება დაკვირვების სანდოობა. შემფასებელმა შეიძლება გამოიყენოს სპეციალური აქტივობები (მაგ; სწავლება) ინტერაქციაზე დაკვირვებისათვის;</a:t>
            </a:r>
          </a:p>
          <a:p>
            <a:pPr marL="0" indent="0">
              <a:buNone/>
            </a:pPr>
            <a:endParaRPr lang="ka-GE" sz="2200" dirty="0" smtClean="0"/>
          </a:p>
          <a:p>
            <a:r>
              <a:rPr lang="ka-GE" sz="2200" dirty="0" smtClean="0"/>
              <a:t>როდესაც შეფასება ინსტიტუციაში ხორციელდება, მნიშვნელოვანია მისი რამდენჯერმე განხორციელება და გენერალიზაციის პროცესში სიფრთხილის გამოჩენა</a:t>
            </a:r>
          </a:p>
          <a:p>
            <a:pPr marL="0" indent="0">
              <a:buNone/>
            </a:pPr>
            <a:endParaRPr lang="ka-GE" sz="2200" dirty="0" smtClean="0"/>
          </a:p>
          <a:p>
            <a:r>
              <a:rPr lang="ka-GE" sz="2200" dirty="0" smtClean="0"/>
              <a:t>მნიშვნელოვანია ბავშვის ქცევის შეფასება მშობელთან შეხვედრამდე და შეხვედრის შემდეგ, ისევე, როგორც მშობლის შთაბეჭდილებების შეფასება ვიზიტის შემდეგ;</a:t>
            </a:r>
          </a:p>
          <a:p>
            <a:endParaRPr lang="en-US" dirty="0"/>
          </a:p>
        </p:txBody>
      </p:sp>
    </p:spTree>
    <p:extLst>
      <p:ext uri="{BB962C8B-B14F-4D97-AF65-F5344CB8AC3E}">
        <p14:creationId xmlns:p14="http://schemas.microsoft.com/office/powerpoint/2010/main" val="552591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13899"/>
            <a:ext cx="4107976" cy="539190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4210" y="313899"/>
            <a:ext cx="4011128" cy="42296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11572" y="313899"/>
            <a:ext cx="3780428" cy="374384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611493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495" y="133113"/>
            <a:ext cx="10515600" cy="453741"/>
          </a:xfrm>
        </p:spPr>
        <p:txBody>
          <a:bodyPr>
            <a:normAutofit fontScale="90000"/>
          </a:bodyPr>
          <a:lstStyle/>
          <a:p>
            <a:r>
              <a:rPr lang="ka-GE" sz="3000" b="1" dirty="0" smtClean="0"/>
              <a:t>შეფასების პროცესში გასათვალისწინებელი ფაქტორები</a:t>
            </a:r>
            <a:endParaRPr lang="en-US" sz="3000" b="1" dirty="0"/>
          </a:p>
        </p:txBody>
      </p:sp>
      <p:sp>
        <p:nvSpPr>
          <p:cNvPr id="3" name="Content Placeholder 2"/>
          <p:cNvSpPr>
            <a:spLocks noGrp="1"/>
          </p:cNvSpPr>
          <p:nvPr>
            <p:ph idx="1"/>
          </p:nvPr>
        </p:nvSpPr>
        <p:spPr>
          <a:xfrm>
            <a:off x="122829" y="586854"/>
            <a:ext cx="11955439" cy="6168788"/>
          </a:xfrm>
        </p:spPr>
        <p:txBody>
          <a:bodyPr>
            <a:normAutofit fontScale="55000" lnSpcReduction="20000"/>
          </a:bodyPr>
          <a:lstStyle/>
          <a:p>
            <a:r>
              <a:rPr lang="ka-GE" dirty="0" smtClean="0"/>
              <a:t>საქმესთან დაკავშირებული (მათ შორის საგამოძიებო მტკიცებულებების) გამოთხოვა და განხილვა (ინტერვიუების დაწყებამდე ან მას შემდეგ);</a:t>
            </a:r>
          </a:p>
          <a:p>
            <a:endParaRPr lang="ka-GE" dirty="0" smtClean="0"/>
          </a:p>
          <a:p>
            <a:r>
              <a:rPr lang="ka-GE" dirty="0" smtClean="0"/>
              <a:t>წარსულში განცდილი ძალადობის ისტორიის შეფასება, რომელის ანალიზიც შეიძლება პროგნოზის გაკეთებაში დაგვეხმაროს;</a:t>
            </a:r>
          </a:p>
          <a:p>
            <a:endParaRPr lang="ka-GE" dirty="0" smtClean="0"/>
          </a:p>
          <a:p>
            <a:r>
              <a:rPr lang="ka-GE" dirty="0" smtClean="0"/>
              <a:t>მშობლის დამცავი ფაქტორების (განსაკუთრებით, მედეგობის, შეცდომების აღიარების, სერვისებთან თანამშრომლობის) შეფასება, რაც, ასევე, პროგნოზის გაკეთებაში გვეხმარება;</a:t>
            </a:r>
          </a:p>
          <a:p>
            <a:endParaRPr lang="ka-GE" dirty="0" smtClean="0"/>
          </a:p>
          <a:p>
            <a:r>
              <a:rPr lang="ka-GE" dirty="0" smtClean="0"/>
              <a:t>ოჯახის რუტინის, ეთნიკური და კულტურული მახასიათებლების გათვალისწინება;</a:t>
            </a:r>
          </a:p>
          <a:p>
            <a:endParaRPr lang="ka-GE" dirty="0" smtClean="0"/>
          </a:p>
          <a:p>
            <a:r>
              <a:rPr lang="ka-GE" dirty="0" smtClean="0"/>
              <a:t>ოჯახისა და მშობლების მიერ წარსულში ფსიქიკური და სოციალური მხარდაჭერის სერვისებით სარგებლობის ისტორიია მიმოხილვა (საჭიროების შემთხვევაში, სერვისის მიმწოდებელთან კომუნიკაცია);</a:t>
            </a:r>
          </a:p>
          <a:p>
            <a:endParaRPr lang="ka-GE" dirty="0" smtClean="0"/>
          </a:p>
          <a:p>
            <a:r>
              <a:rPr lang="ka-GE" dirty="0" smtClean="0"/>
              <a:t>ინტერვიუს პროცესში, მშობლის მიერ საკუთარი მშობლობის გამოცდილების შეფასება:</a:t>
            </a:r>
          </a:p>
          <a:p>
            <a:pPr>
              <a:buFont typeface="Wingdings" panose="05000000000000000000" pitchFamily="2" charset="2"/>
              <a:buChar char="ü"/>
            </a:pPr>
            <a:r>
              <a:rPr lang="ka-GE" i="1" dirty="0" smtClean="0"/>
              <a:t>როგორ ახასიათებს ბავშვს?</a:t>
            </a:r>
          </a:p>
          <a:p>
            <a:pPr>
              <a:buFont typeface="Wingdings" panose="05000000000000000000" pitchFamily="2" charset="2"/>
              <a:buChar char="ü"/>
            </a:pPr>
            <a:r>
              <a:rPr lang="ka-GE" i="1" dirty="0" smtClean="0"/>
              <a:t>აქვს თუ არა ბავშვს განვითარების და ზრუნვის სპეციალური საჭიროება?</a:t>
            </a:r>
          </a:p>
          <a:p>
            <a:pPr>
              <a:buFont typeface="Wingdings" panose="05000000000000000000" pitchFamily="2" charset="2"/>
              <a:buChar char="ü"/>
            </a:pPr>
            <a:r>
              <a:rPr lang="ka-GE" i="1" dirty="0" smtClean="0"/>
              <a:t>როგორ ხვდება და აფასებს ამას მშობელი?</a:t>
            </a:r>
          </a:p>
          <a:p>
            <a:pPr>
              <a:buFont typeface="Wingdings" panose="05000000000000000000" pitchFamily="2" charset="2"/>
              <a:buChar char="ü"/>
            </a:pPr>
            <a:r>
              <a:rPr lang="ka-GE" i="1" dirty="0" smtClean="0"/>
              <a:t>როგორ შეუძლია ამ საჭიროებასთან გამკლავება?</a:t>
            </a:r>
          </a:p>
          <a:p>
            <a:pPr>
              <a:buFont typeface="Wingdings" panose="05000000000000000000" pitchFamily="2" charset="2"/>
              <a:buChar char="ü"/>
            </a:pPr>
            <a:r>
              <a:rPr lang="ka-GE" i="1" dirty="0" smtClean="0"/>
              <a:t>როგორია მშობლის დამოკიდებულებები და რწმენები დისციპლინის საკითხების შესახებ?</a:t>
            </a:r>
          </a:p>
          <a:p>
            <a:pPr>
              <a:buFont typeface="Wingdings" panose="05000000000000000000" pitchFamily="2" charset="2"/>
              <a:buChar char="ü"/>
            </a:pPr>
            <a:r>
              <a:rPr lang="ka-GE" i="1" dirty="0" smtClean="0"/>
              <a:t>არის თუ არა მშობლის დისციპლინისა და სუპერვიზიის პრაქტიკა ასაკისთვის რელევანტური?</a:t>
            </a:r>
          </a:p>
          <a:p>
            <a:pPr>
              <a:buFont typeface="Wingdings" panose="05000000000000000000" pitchFamily="2" charset="2"/>
              <a:buChar char="ü"/>
            </a:pPr>
            <a:r>
              <a:rPr lang="ka-GE" i="1" dirty="0" smtClean="0"/>
              <a:t>რა არის ბავშვისა და მშობლის ერთობლივი საყვარელი საქმიანობა?/როგორია მათი გართობის პრაქტიკა?</a:t>
            </a:r>
          </a:p>
        </p:txBody>
      </p:sp>
    </p:spTree>
    <p:extLst>
      <p:ext uri="{BB962C8B-B14F-4D97-AF65-F5344CB8AC3E}">
        <p14:creationId xmlns:p14="http://schemas.microsoft.com/office/powerpoint/2010/main" val="552776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113"/>
            <a:ext cx="10515600" cy="412797"/>
          </a:xfrm>
        </p:spPr>
        <p:txBody>
          <a:bodyPr>
            <a:normAutofit fontScale="90000"/>
          </a:bodyPr>
          <a:lstStyle/>
          <a:p>
            <a:r>
              <a:rPr lang="ka-GE" sz="3000" b="1" dirty="0" smtClean="0"/>
              <a:t>შეფასების პროცესში გასათვალისწინებელი ფაქტორები</a:t>
            </a:r>
            <a:endParaRPr lang="en-US" sz="3000" b="1" dirty="0"/>
          </a:p>
        </p:txBody>
      </p:sp>
      <p:sp>
        <p:nvSpPr>
          <p:cNvPr id="3" name="Content Placeholder 2"/>
          <p:cNvSpPr>
            <a:spLocks noGrp="1"/>
          </p:cNvSpPr>
          <p:nvPr>
            <p:ph idx="1"/>
          </p:nvPr>
        </p:nvSpPr>
        <p:spPr>
          <a:xfrm>
            <a:off x="272955" y="723331"/>
            <a:ext cx="11559654" cy="5991368"/>
          </a:xfrm>
        </p:spPr>
        <p:txBody>
          <a:bodyPr>
            <a:normAutofit/>
          </a:bodyPr>
          <a:lstStyle/>
          <a:p>
            <a:r>
              <a:rPr lang="ka-GE" sz="1800" dirty="0" smtClean="0"/>
              <a:t>მშობლის შეფასების პროცესში ფსიქოლოგიური შეფასების ინსტრუმმენტების გამოყენება:</a:t>
            </a:r>
          </a:p>
          <a:p>
            <a:pPr>
              <a:buFont typeface="Wingdings" panose="05000000000000000000" pitchFamily="2" charset="2"/>
              <a:buChar char="ü"/>
            </a:pPr>
            <a:r>
              <a:rPr lang="ka-GE" sz="1700" i="1" dirty="0" smtClean="0"/>
              <a:t>ვექსლერის ინტელექტის შეფასების სკალა ზრდასრულტათვის</a:t>
            </a:r>
          </a:p>
          <a:p>
            <a:pPr>
              <a:buFont typeface="Wingdings" panose="05000000000000000000" pitchFamily="2" charset="2"/>
              <a:buChar char="ü"/>
            </a:pPr>
            <a:r>
              <a:rPr lang="en-US" sz="1700" i="1" dirty="0" smtClean="0"/>
              <a:t>MMPI</a:t>
            </a:r>
          </a:p>
          <a:p>
            <a:pPr>
              <a:buFont typeface="Wingdings" panose="05000000000000000000" pitchFamily="2" charset="2"/>
              <a:buChar char="ü"/>
            </a:pPr>
            <a:r>
              <a:rPr lang="ka-GE" sz="1700" i="1" dirty="0" smtClean="0"/>
              <a:t>პროექციული ტესტები</a:t>
            </a:r>
            <a:endParaRPr lang="ka-GE" sz="1700" dirty="0" smtClean="0"/>
          </a:p>
          <a:p>
            <a:r>
              <a:rPr lang="ka-GE" sz="1800" dirty="0" smtClean="0"/>
              <a:t>გაფართოებული ოჯახის შემთხვევაში, ოჯახის სხვა წევრების ინტერვიუირება;</a:t>
            </a:r>
          </a:p>
          <a:p>
            <a:r>
              <a:rPr lang="ka-GE" sz="1800" dirty="0" smtClean="0"/>
              <a:t>როდესაც შემფასებელი იღებს გადაწყვეტილებას იმის შესახებ, რომ მშობელის შესაძლებლობები ბავშვის საჭიროების შეუსაბამოა, უნდა გაითვალისწინოს:</a:t>
            </a:r>
          </a:p>
          <a:p>
            <a:pPr>
              <a:buFont typeface="Wingdings" panose="05000000000000000000" pitchFamily="2" charset="2"/>
              <a:buChar char="ü"/>
            </a:pPr>
            <a:r>
              <a:rPr lang="ka-GE" sz="1700" i="1" dirty="0" smtClean="0"/>
              <a:t>ძალადობის ბუნება და ეტიოლოგია;</a:t>
            </a:r>
          </a:p>
          <a:p>
            <a:pPr>
              <a:buFont typeface="Wingdings" panose="05000000000000000000" pitchFamily="2" charset="2"/>
              <a:buChar char="ü"/>
            </a:pPr>
            <a:r>
              <a:rPr lang="ka-GE" sz="1700" i="1" dirty="0" smtClean="0"/>
              <a:t>რეციდივის ალბათობა- რამდენად შეესაბამება მშობლის ამჟამინდელი რესურსი ბავშვის საჭიროებას და რამდენად „აღდგენადია“ მოცემული რესურსი, რა სერვისებია საჭიროა დეფიციტური რესურსების „აღდგენისათვის. </a:t>
            </a:r>
          </a:p>
          <a:p>
            <a:r>
              <a:rPr lang="ka-GE" sz="1800" dirty="0" smtClean="0"/>
              <a:t>შეფასების ლიმიტების მითითება და დასაბუთება;</a:t>
            </a:r>
          </a:p>
          <a:p>
            <a:r>
              <a:rPr lang="ka-GE" sz="1800" dirty="0" smtClean="0"/>
              <a:t>სპეციალური გამოწვევის შემთხვევაში, შემფასებლის მიერ სხვა ექსპერტის ჩართვა შეფასებაში. </a:t>
            </a:r>
          </a:p>
          <a:p>
            <a:pPr marL="0" indent="0">
              <a:buNone/>
            </a:pPr>
            <a:endParaRPr lang="ka-GE" dirty="0" smtClean="0"/>
          </a:p>
          <a:p>
            <a:pPr marL="0" indent="0">
              <a:buNone/>
            </a:pPr>
            <a:endParaRPr lang="ka-GE" dirty="0" smtClean="0"/>
          </a:p>
          <a:p>
            <a:pPr>
              <a:buFont typeface="Wingdings" panose="05000000000000000000" pitchFamily="2" charset="2"/>
              <a:buChar char="ü"/>
            </a:pPr>
            <a:endParaRPr lang="en-US" dirty="0"/>
          </a:p>
        </p:txBody>
      </p:sp>
      <p:sp>
        <p:nvSpPr>
          <p:cNvPr id="5" name="Rectangle 4"/>
          <p:cNvSpPr/>
          <p:nvPr/>
        </p:nvSpPr>
        <p:spPr>
          <a:xfrm>
            <a:off x="838200" y="5131558"/>
            <a:ext cx="9779758" cy="162408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a-GE" dirty="0" smtClean="0"/>
              <a:t>ფინალურ ანგარიშში ბავშვის საუკეთესო ინტერესის შეფასებისთვის გასათვალისწინებელი რეკომენდაცია:</a:t>
            </a:r>
          </a:p>
          <a:p>
            <a:pPr algn="ctr"/>
            <a:r>
              <a:rPr lang="en-US" dirty="0" smtClean="0"/>
              <a:t>What would characterized the most likely and optimal developmental course if reunified with parents </a:t>
            </a:r>
          </a:p>
          <a:p>
            <a:pPr algn="ctr"/>
            <a:r>
              <a:rPr lang="en-US" dirty="0" smtClean="0"/>
              <a:t>Versus</a:t>
            </a:r>
          </a:p>
          <a:p>
            <a:pPr algn="ctr"/>
            <a:r>
              <a:rPr lang="en-US" dirty="0" smtClean="0"/>
              <a:t>The most likely and optimal developmental course if an alternative other than reunification.</a:t>
            </a:r>
            <a:endParaRPr lang="en-US" dirty="0"/>
          </a:p>
        </p:txBody>
      </p:sp>
    </p:spTree>
    <p:extLst>
      <p:ext uri="{BB962C8B-B14F-4D97-AF65-F5344CB8AC3E}">
        <p14:creationId xmlns:p14="http://schemas.microsoft.com/office/powerpoint/2010/main" val="1664554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000" b="1" dirty="0" smtClean="0"/>
              <a:t>განსახილველი საკითხები</a:t>
            </a:r>
            <a:endParaRPr lang="en-US" sz="3000" b="1" dirty="0"/>
          </a:p>
        </p:txBody>
      </p:sp>
      <p:sp>
        <p:nvSpPr>
          <p:cNvPr id="3" name="Content Placeholder 2"/>
          <p:cNvSpPr>
            <a:spLocks noGrp="1"/>
          </p:cNvSpPr>
          <p:nvPr>
            <p:ph idx="1"/>
          </p:nvPr>
        </p:nvSpPr>
        <p:spPr>
          <a:xfrm>
            <a:off x="464024" y="1825625"/>
            <a:ext cx="10889776" cy="4643414"/>
          </a:xfrm>
        </p:spPr>
        <p:txBody>
          <a:bodyPr>
            <a:normAutofit/>
          </a:bodyPr>
          <a:lstStyle/>
          <a:p>
            <a:r>
              <a:rPr lang="ka-GE" sz="1800" dirty="0" smtClean="0"/>
              <a:t>სასამართლო-ფსიქოლოგიური შეფასების მიზნები/შეკითხვები;</a:t>
            </a:r>
          </a:p>
          <a:p>
            <a:r>
              <a:rPr lang="ka-GE" sz="1800" dirty="0" smtClean="0"/>
              <a:t>სასამართლო შეფასების სტანდარტი;</a:t>
            </a:r>
          </a:p>
          <a:p>
            <a:r>
              <a:rPr lang="ka-GE" sz="1800" dirty="0" smtClean="0"/>
              <a:t>მეურვეობის სასამართლო-ფსიქოლოგიური შეფასების კლინიკური სფეროები;</a:t>
            </a:r>
          </a:p>
          <a:p>
            <a:r>
              <a:rPr lang="ka-GE" sz="1800" dirty="0" smtClean="0"/>
              <a:t>მეურვეობის სასამართლო-ფსიქოლოფიური შეფასების კომპონენტები და სტრუქტურა;</a:t>
            </a:r>
          </a:p>
          <a:p>
            <a:r>
              <a:rPr lang="ka-GE" sz="1800" dirty="0" smtClean="0"/>
              <a:t>სასამართლო-ფსიქოლოგიური შეფასების ძირითადი გამოწვევები. </a:t>
            </a:r>
            <a:endParaRPr lang="en-US" sz="1800" dirty="0" smtClean="0"/>
          </a:p>
          <a:p>
            <a:pPr marL="0" indent="0">
              <a:buNone/>
            </a:pPr>
            <a:endParaRPr lang="en-US" sz="1800" dirty="0" smtClean="0"/>
          </a:p>
          <a:p>
            <a:pPr marL="0" indent="0">
              <a:buNone/>
            </a:pPr>
            <a:r>
              <a:rPr lang="ka-GE" sz="1800" b="1" dirty="0" smtClean="0"/>
              <a:t>გამოყენებული ლიტერატურა: </a:t>
            </a:r>
            <a:r>
              <a:rPr lang="en-US" sz="1800" dirty="0" smtClean="0"/>
              <a:t>Forensic Assessment of Parenting in Child Abuse and Neglect cases,</a:t>
            </a:r>
          </a:p>
          <a:p>
            <a:pPr marL="0" indent="0">
              <a:buNone/>
            </a:pPr>
            <a:r>
              <a:rPr lang="en-US" sz="1800" dirty="0" smtClean="0"/>
              <a:t> Catherine </a:t>
            </a:r>
            <a:r>
              <a:rPr lang="en-US" sz="1800" dirty="0" err="1" smtClean="0"/>
              <a:t>Ayoub</a:t>
            </a:r>
            <a:r>
              <a:rPr lang="en-US" sz="1800" dirty="0" smtClean="0"/>
              <a:t> &amp;</a:t>
            </a:r>
            <a:r>
              <a:rPr lang="en-US" sz="1800" dirty="0" err="1" smtClean="0"/>
              <a:t>Roberth</a:t>
            </a:r>
            <a:r>
              <a:rPr lang="en-US" sz="1800" dirty="0" smtClean="0"/>
              <a:t> </a:t>
            </a:r>
            <a:r>
              <a:rPr lang="en-US" sz="1800" dirty="0" err="1" smtClean="0"/>
              <a:t>Kinscherff</a:t>
            </a:r>
            <a:endParaRPr lang="en-US" sz="1800" dirty="0" smtClean="0"/>
          </a:p>
          <a:p>
            <a:endParaRPr lang="ka-GE" sz="1800" dirty="0" smtClean="0"/>
          </a:p>
        </p:txBody>
      </p:sp>
    </p:spTree>
    <p:extLst>
      <p:ext uri="{BB962C8B-B14F-4D97-AF65-F5344CB8AC3E}">
        <p14:creationId xmlns:p14="http://schemas.microsoft.com/office/powerpoint/2010/main" val="1475432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251" y="365125"/>
            <a:ext cx="11668836" cy="562923"/>
          </a:xfrm>
        </p:spPr>
        <p:txBody>
          <a:bodyPr>
            <a:normAutofit fontScale="90000"/>
          </a:bodyPr>
          <a:lstStyle/>
          <a:p>
            <a:pPr algn="ctr"/>
            <a:r>
              <a:rPr lang="ka-GE" sz="3000" b="1" dirty="0" smtClean="0"/>
              <a:t>სასამართლო-ფსიქოლოგიური შეფასების ბავშვთა მიმართ ძალადობის შემთხვევებში</a:t>
            </a:r>
            <a:endParaRPr lang="en-US" sz="3000" b="1" dirty="0"/>
          </a:p>
        </p:txBody>
      </p:sp>
      <p:sp>
        <p:nvSpPr>
          <p:cNvPr id="3" name="Content Placeholder 2"/>
          <p:cNvSpPr>
            <a:spLocks noGrp="1"/>
          </p:cNvSpPr>
          <p:nvPr>
            <p:ph idx="1"/>
          </p:nvPr>
        </p:nvSpPr>
        <p:spPr>
          <a:xfrm>
            <a:off x="873457" y="1460309"/>
            <a:ext cx="10508776" cy="5131559"/>
          </a:xfrm>
        </p:spPr>
        <p:txBody>
          <a:bodyPr>
            <a:normAutofit/>
          </a:bodyPr>
          <a:lstStyle/>
          <a:p>
            <a:r>
              <a:rPr lang="ka-GE" sz="2000" dirty="0" smtClean="0"/>
              <a:t>ბავშვთა მიმართ ძალადობის სასამართლო-ფსიქოლოგიური შეფასების მიზანია სასამართლო</a:t>
            </a:r>
            <a:r>
              <a:rPr lang="en-US" sz="2000" dirty="0" smtClean="0"/>
              <a:t>s</a:t>
            </a:r>
            <a:r>
              <a:rPr lang="ka-GE" sz="2000" dirty="0" smtClean="0"/>
              <a:t> უზრუნველყოფა მეცნიერულად სანდო და ვალიდური ინფორმაციით, რომელსაც სასამართლო გამოიყენებს ბავშვის დაცვისა და მეურვეობის საკითხის შეფასებისას, სასამართლო გადაწყვეტილების მიღებამდე;</a:t>
            </a:r>
            <a:endParaRPr lang="en-US" sz="2000" dirty="0" smtClean="0"/>
          </a:p>
          <a:p>
            <a:pPr marL="0" indent="0">
              <a:buNone/>
            </a:pPr>
            <a:endParaRPr lang="ka-GE" sz="2000" dirty="0" smtClean="0"/>
          </a:p>
          <a:p>
            <a:r>
              <a:rPr lang="ka-GE" sz="2000" dirty="0" smtClean="0"/>
              <a:t>სასამართლო-ფსიქოლოგიური შეფასება ორიენტირებულია ბავშვის დაცვისა და ზოგიერთ შემთხვევაში, კლინიკური ინტერვენციის საჭიროების შესახებ რეკომენდაციების მომზადებაზე. </a:t>
            </a:r>
            <a:endParaRPr lang="en-US" sz="2000" dirty="0"/>
          </a:p>
        </p:txBody>
      </p:sp>
    </p:spTree>
    <p:extLst>
      <p:ext uri="{BB962C8B-B14F-4D97-AF65-F5344CB8AC3E}">
        <p14:creationId xmlns:p14="http://schemas.microsoft.com/office/powerpoint/2010/main" val="523126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99150"/>
          </a:xfrm>
        </p:spPr>
        <p:txBody>
          <a:bodyPr>
            <a:normAutofit fontScale="90000"/>
          </a:bodyPr>
          <a:lstStyle/>
          <a:p>
            <a:r>
              <a:rPr lang="ka-GE" sz="3000" b="1" dirty="0" smtClean="0"/>
              <a:t>კითხვები სასამართლო-ფსიქოლოგიური შეფასების წარმოებისთვის განსასაზღვრი საკითხები</a:t>
            </a:r>
            <a:endParaRPr lang="en-US" sz="3000" b="1" dirty="0"/>
          </a:p>
        </p:txBody>
      </p:sp>
      <p:sp>
        <p:nvSpPr>
          <p:cNvPr id="3" name="Content Placeholder 2"/>
          <p:cNvSpPr>
            <a:spLocks noGrp="1"/>
          </p:cNvSpPr>
          <p:nvPr>
            <p:ph idx="1"/>
          </p:nvPr>
        </p:nvSpPr>
        <p:spPr>
          <a:xfrm>
            <a:off x="477672" y="955342"/>
            <a:ext cx="11204812" cy="5568287"/>
          </a:xfrm>
        </p:spPr>
        <p:txBody>
          <a:bodyPr>
            <a:normAutofit/>
          </a:bodyPr>
          <a:lstStyle/>
          <a:p>
            <a:pPr marL="0" indent="0">
              <a:buNone/>
            </a:pPr>
            <a:r>
              <a:rPr lang="ka-GE" sz="2000" dirty="0" smtClean="0"/>
              <a:t>1. </a:t>
            </a:r>
            <a:r>
              <a:rPr lang="ka-GE" sz="2000" i="1" dirty="0" smtClean="0"/>
              <a:t>რა არის საქმის სამართლებრივი სტატუსი? </a:t>
            </a:r>
            <a:r>
              <a:rPr lang="ka-GE" sz="2000" dirty="0" smtClean="0"/>
              <a:t>- უნდა განისაზღვროს, საქმის სასამართლოში წარდგენამდე თუ წარდგენის შემდეგ. ორივე შემთხვევაში მნიშვნელოვანია ინფორმაციული თანხმობის, კონფიდენციალობის, კლინიკური საფუძვლის სანდოობის უზრუნველყოფა. </a:t>
            </a:r>
          </a:p>
          <a:p>
            <a:pPr marL="0" indent="0">
              <a:buNone/>
            </a:pPr>
            <a:r>
              <a:rPr lang="ka-GE" sz="2000" dirty="0"/>
              <a:t>2</a:t>
            </a:r>
            <a:r>
              <a:rPr lang="ka-GE" sz="2000" dirty="0" smtClean="0"/>
              <a:t>. </a:t>
            </a:r>
            <a:r>
              <a:rPr lang="ka-GE" sz="2000" i="1" dirty="0" smtClean="0"/>
              <a:t>ვინ არის შეფასების ლეგალური კლიენტი? </a:t>
            </a:r>
            <a:r>
              <a:rPr lang="ka-GE" sz="2000" dirty="0" smtClean="0"/>
              <a:t>შეფასების კლიენტი შეიძლება იყოს სასამართლო ან რომელიმე მშობელი, იმ შემთხვევაში, თუ შეფასება ერთ-ერთი მხარის ინიცირებით წარმოებს. იმ შემთხვევაში, თუ სასამართლოა კლიენტი, შეფასების ანგარიში ეგზავნება უშუალოდ მხოლოდ სასამართლოს. </a:t>
            </a:r>
          </a:p>
          <a:p>
            <a:r>
              <a:rPr lang="ka-GE" sz="2000" dirty="0" smtClean="0"/>
              <a:t>იმ შემთხვევაში, როდესაც რომელიმე მხარეა კლიენტი, მნიშვნელოვანია, რომ შემფასებელმა განსაზღვროს მისი მკაფიო პოზიცია - ბავშვის საუკეთესო ინტერესი მხარეებს შორის ურთიერთობაზე პრიორიტეტულია. </a:t>
            </a:r>
          </a:p>
          <a:p>
            <a:r>
              <a:rPr lang="ka-GE" sz="2000" dirty="0" smtClean="0"/>
              <a:t>იმ შემთხვევაში, როდესაც მხარე, სასამარტლო პროცესის დაწყებამდე ითხოვს შეფასებას, სამართლებრივი საფუძვლისა და პროფესიული სანდოობის სტანდარტიდან გამომდინარე, შემფასებელი არ უნდა დათანხმდეს სასამართლოდ ავტორიზაციის გარეშე შეფასების პროცესის დაწყებას. </a:t>
            </a:r>
          </a:p>
        </p:txBody>
      </p:sp>
    </p:spTree>
    <p:extLst>
      <p:ext uri="{BB962C8B-B14F-4D97-AF65-F5344CB8AC3E}">
        <p14:creationId xmlns:p14="http://schemas.microsoft.com/office/powerpoint/2010/main" val="2640083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1353"/>
            <a:ext cx="10515600" cy="508332"/>
          </a:xfrm>
        </p:spPr>
        <p:txBody>
          <a:bodyPr>
            <a:normAutofit fontScale="90000"/>
          </a:bodyPr>
          <a:lstStyle/>
          <a:p>
            <a:r>
              <a:rPr lang="ka-GE" sz="3000" b="1" dirty="0" smtClean="0"/>
              <a:t>კითხვები სასამართლო-ფსიქოლოგიური შეფასების წარმოებისთვის განსასაზღვრი საკითხები</a:t>
            </a:r>
            <a:endParaRPr lang="en-US" sz="3000" dirty="0"/>
          </a:p>
        </p:txBody>
      </p:sp>
      <p:sp>
        <p:nvSpPr>
          <p:cNvPr id="3" name="Content Placeholder 2"/>
          <p:cNvSpPr>
            <a:spLocks noGrp="1"/>
          </p:cNvSpPr>
          <p:nvPr>
            <p:ph idx="1"/>
          </p:nvPr>
        </p:nvSpPr>
        <p:spPr>
          <a:xfrm>
            <a:off x="491319" y="1173707"/>
            <a:ext cx="10862482" cy="5308980"/>
          </a:xfrm>
        </p:spPr>
        <p:txBody>
          <a:bodyPr>
            <a:normAutofit/>
          </a:bodyPr>
          <a:lstStyle/>
          <a:p>
            <a:pPr marL="0" indent="0">
              <a:buNone/>
            </a:pPr>
            <a:r>
              <a:rPr lang="ka-GE" sz="2000" dirty="0"/>
              <a:t>3</a:t>
            </a:r>
            <a:r>
              <a:rPr lang="ka-GE" sz="2000" dirty="0" smtClean="0"/>
              <a:t>. </a:t>
            </a:r>
            <a:r>
              <a:rPr lang="ka-GE" sz="2000" i="1" dirty="0" smtClean="0"/>
              <a:t>რა ტიპის სასამართლო დავაა მოცემული შემთხვევა? </a:t>
            </a:r>
            <a:r>
              <a:rPr lang="ka-GE" sz="2000" dirty="0" smtClean="0"/>
              <a:t>ბავშვთა მიმართ ძალადობის შემთხვევაში, სასამართლო-ფსიქოლოგიური შეფასება უკავშირდება ან სახელმწიფოს მხრიდან მშობლის უფლებების შეზღუდვას, ან მშობლებს შორის მეურვეობის საკითხის გადაწყვეტას. ორივე შემთხვევაში, საფუძვლადმდებარე პრინციპი ბავშვის საუკეთესო ინტერესის დაცვაა.</a:t>
            </a:r>
          </a:p>
          <a:p>
            <a:pPr marL="0" indent="0">
              <a:buNone/>
            </a:pPr>
            <a:endParaRPr lang="ka-GE" sz="2000" dirty="0" smtClean="0"/>
          </a:p>
          <a:p>
            <a:pPr marL="0" indent="0">
              <a:buNone/>
            </a:pPr>
            <a:r>
              <a:rPr lang="ka-GE" sz="2000" dirty="0" smtClean="0"/>
              <a:t>4. </a:t>
            </a:r>
            <a:r>
              <a:rPr lang="ka-GE" sz="2000" i="1" dirty="0" smtClean="0"/>
              <a:t>რა არის შეფასების სამართლებრივი საგანი? </a:t>
            </a:r>
            <a:r>
              <a:rPr lang="ka-GE" sz="2000" dirty="0" smtClean="0"/>
              <a:t>განქორწინების დავების შემთხვევაში, ბავშვთა მიმართ ძალადობის შეფასების საგანი უკავშირდება ძალადობის გამოცდილებას და განქორწინების შემთხვევაში ოჯახურ დინამიკას, რომელიც გავლენას ახენს ბავშვის საუკეთესო ინტერესზე. ასევე, შეფასების საგანი შეიძლება იყოს  ვიზიტების, ლეგალური და ფიზიკური მეურვეობის, ბავშვის ოჯახში დაბრუნების ან მშობლის უფლების ჩამორთმევის საკითხები. </a:t>
            </a:r>
          </a:p>
          <a:p>
            <a:pPr marL="0" indent="0">
              <a:buNone/>
            </a:pPr>
            <a:r>
              <a:rPr lang="ka-GE" sz="2000" dirty="0" smtClean="0"/>
              <a:t> </a:t>
            </a:r>
            <a:endParaRPr lang="en-US" sz="2000" dirty="0"/>
          </a:p>
        </p:txBody>
      </p:sp>
    </p:spTree>
    <p:extLst>
      <p:ext uri="{BB962C8B-B14F-4D97-AF65-F5344CB8AC3E}">
        <p14:creationId xmlns:p14="http://schemas.microsoft.com/office/powerpoint/2010/main" val="1798644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818"/>
            <a:ext cx="10515600" cy="467388"/>
          </a:xfrm>
        </p:spPr>
        <p:txBody>
          <a:bodyPr>
            <a:normAutofit fontScale="90000"/>
          </a:bodyPr>
          <a:lstStyle/>
          <a:p>
            <a:r>
              <a:rPr lang="ka-GE" sz="3000" b="1" dirty="0" smtClean="0"/>
              <a:t>სასამართლო ფსიქოლოგიური შეფასების კითხვები</a:t>
            </a:r>
            <a:endParaRPr lang="en-US" sz="3000" b="1" dirty="0"/>
          </a:p>
        </p:txBody>
      </p:sp>
      <p:sp>
        <p:nvSpPr>
          <p:cNvPr id="3" name="Content Placeholder 2"/>
          <p:cNvSpPr>
            <a:spLocks noGrp="1"/>
          </p:cNvSpPr>
          <p:nvPr>
            <p:ph idx="1"/>
          </p:nvPr>
        </p:nvSpPr>
        <p:spPr>
          <a:xfrm>
            <a:off x="382137" y="968991"/>
            <a:ext cx="11436824" cy="5431808"/>
          </a:xfrm>
        </p:spPr>
        <p:txBody>
          <a:bodyPr>
            <a:normAutofit/>
          </a:bodyPr>
          <a:lstStyle/>
          <a:p>
            <a:r>
              <a:rPr lang="ka-GE" sz="2200" b="1" i="1" dirty="0" smtClean="0"/>
              <a:t>რა მოხდა? </a:t>
            </a:r>
            <a:r>
              <a:rPr lang="ka-GE" sz="2200" dirty="0" smtClean="0"/>
              <a:t>- ძალადობის შემთხვევის შესახებ ინფორმაციის აღწერა, რისთვისაც შემფასებელი ეყრდნობა კოლატერალურ ინფორმაციასაც;</a:t>
            </a:r>
          </a:p>
          <a:p>
            <a:r>
              <a:rPr lang="ka-GE" sz="2200" b="1" i="1" dirty="0" smtClean="0"/>
              <a:t>რა ზიანი მიადგა ბავშვს? </a:t>
            </a:r>
            <a:r>
              <a:rPr lang="ka-GE" sz="2200" dirty="0" smtClean="0"/>
              <a:t>- ძალადობის კლინიკური და ფუნქციონალური შედეგების აღწერა, რა დროსაც, გასათვალისწინებელია შერეული ფაქტორების ურთიერთზემოქმედების საკითხი.</a:t>
            </a:r>
          </a:p>
          <a:p>
            <a:r>
              <a:rPr lang="ka-GE" sz="2200" b="1" dirty="0" smtClean="0"/>
              <a:t>რა რესურსი აქვთ მშობლებს? </a:t>
            </a:r>
            <a:r>
              <a:rPr lang="ka-GE" sz="2200" dirty="0" smtClean="0"/>
              <a:t>- მშობლის ძლიერი და სუსტი მხარეების თავსებადობა ბავშვის საჭიროებებთან. აღზრდის პროცესთან დაკავშირებული დაბრკოლებების დეტალური ანალიზი. დაბრკოლებების ანალიზისას, შემფასებელი ითვალისწინებს, რა გავლენას ახდენს მოცემული დაბრკოლება უშუალოდ ბავშვის საჭიროებებზე. </a:t>
            </a:r>
          </a:p>
          <a:p>
            <a:r>
              <a:rPr lang="ka-GE" sz="2200" b="1" i="1" dirty="0" smtClean="0"/>
              <a:t>რა პერსპექტივა არსებობს მომავლისთვის? - </a:t>
            </a:r>
            <a:r>
              <a:rPr lang="ka-GE" sz="2200" dirty="0" smtClean="0"/>
              <a:t>სასამართლო ფსიქოლოგიური შეფასება გულისხმობს არა მხოლოდ წარსული გამოცდილების და აწმყო მდგომარეობის შეფასებას, არამედ იმის განსაზღვრასაც, იქნება თუ არა მშობლის შესაძლებლობები ადეკვატური ბავშვზე ზრუნვის, მისი დაცვის, კლინიკური და განვითარების საჭიროებებების უზრუნველყოფისთვის საკმარისი. </a:t>
            </a:r>
          </a:p>
          <a:p>
            <a:endParaRPr lang="en-US" dirty="0"/>
          </a:p>
        </p:txBody>
      </p:sp>
    </p:spTree>
    <p:extLst>
      <p:ext uri="{BB962C8B-B14F-4D97-AF65-F5344CB8AC3E}">
        <p14:creationId xmlns:p14="http://schemas.microsoft.com/office/powerpoint/2010/main" val="2962655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408"/>
            <a:ext cx="10515600" cy="426445"/>
          </a:xfrm>
        </p:spPr>
        <p:txBody>
          <a:bodyPr>
            <a:normAutofit fontScale="90000"/>
          </a:bodyPr>
          <a:lstStyle/>
          <a:p>
            <a:r>
              <a:rPr lang="ka-GE" sz="3000" b="1" dirty="0" smtClean="0"/>
              <a:t>სასამართლო ფსიქოლოგიური შეფასების სტანდარტი</a:t>
            </a:r>
            <a:endParaRPr lang="en-US" sz="3000" b="1" dirty="0"/>
          </a:p>
        </p:txBody>
      </p:sp>
      <p:sp>
        <p:nvSpPr>
          <p:cNvPr id="3" name="Content Placeholder 2"/>
          <p:cNvSpPr>
            <a:spLocks noGrp="1"/>
          </p:cNvSpPr>
          <p:nvPr>
            <p:ph idx="1"/>
          </p:nvPr>
        </p:nvSpPr>
        <p:spPr>
          <a:xfrm>
            <a:off x="368490" y="791570"/>
            <a:ext cx="11300346" cy="5718412"/>
          </a:xfrm>
        </p:spPr>
        <p:txBody>
          <a:bodyPr>
            <a:normAutofit lnSpcReduction="10000"/>
          </a:bodyPr>
          <a:lstStyle/>
          <a:p>
            <a:pPr marL="0" indent="0">
              <a:buNone/>
            </a:pPr>
            <a:r>
              <a:rPr lang="ka-GE" sz="2000" b="1" dirty="0" smtClean="0"/>
              <a:t>სისტემური მიდგომა</a:t>
            </a:r>
          </a:p>
          <a:p>
            <a:pPr>
              <a:buFont typeface="Wingdings" panose="05000000000000000000" pitchFamily="2" charset="2"/>
              <a:buChar char="ü"/>
            </a:pPr>
            <a:r>
              <a:rPr lang="ka-GE" sz="2000" dirty="0" smtClean="0"/>
              <a:t>შემთხვევის დეტალური აღწერა;</a:t>
            </a:r>
          </a:p>
          <a:p>
            <a:pPr>
              <a:buFont typeface="Wingdings" panose="05000000000000000000" pitchFamily="2" charset="2"/>
              <a:buChar char="ü"/>
            </a:pPr>
            <a:r>
              <a:rPr lang="ka-GE" sz="2000" dirty="0" smtClean="0"/>
              <a:t>რელევანტური დოკუმენტების და ინფორმაციის ანალიზი(ბავშვის და მშობლის ჯანმრთელობის მდგომარეობის ისტორია, ოჯახური დავების ისტორია; ნივთიერებებზე დამოკიდებულების და კრიმინალური ისტორია);</a:t>
            </a:r>
          </a:p>
          <a:p>
            <a:pPr>
              <a:buFont typeface="Wingdings" panose="05000000000000000000" pitchFamily="2" charset="2"/>
              <a:buChar char="ü"/>
            </a:pPr>
            <a:r>
              <a:rPr lang="ka-GE" sz="2000" dirty="0" smtClean="0"/>
              <a:t>ინტერვიუ და დაკვირვება;</a:t>
            </a:r>
          </a:p>
          <a:p>
            <a:pPr>
              <a:buFont typeface="Wingdings" panose="05000000000000000000" pitchFamily="2" charset="2"/>
              <a:buChar char="ü"/>
            </a:pPr>
            <a:r>
              <a:rPr lang="ka-GE" sz="2000" dirty="0" smtClean="0"/>
              <a:t>ფსიქოლოგიური ტესტირება.</a:t>
            </a:r>
          </a:p>
          <a:p>
            <a:pPr marL="0" indent="0">
              <a:buNone/>
            </a:pPr>
            <a:endParaRPr lang="ka-GE" sz="2000" dirty="0" smtClean="0"/>
          </a:p>
          <a:p>
            <a:r>
              <a:rPr lang="ka-GE" sz="2000" b="1" dirty="0" smtClean="0"/>
              <a:t>შეფასების ჩანაწერების წარმოება </a:t>
            </a:r>
            <a:r>
              <a:rPr lang="ka-GE" sz="2000" dirty="0" smtClean="0"/>
              <a:t>(საჭიროების შემთვევაში, სასამართლოში წარსადგენად);</a:t>
            </a:r>
          </a:p>
          <a:p>
            <a:pPr marL="0" indent="0">
              <a:buNone/>
            </a:pPr>
            <a:endParaRPr lang="ka-GE" sz="2000" dirty="0" smtClean="0"/>
          </a:p>
          <a:p>
            <a:r>
              <a:rPr lang="ka-GE" sz="2000" b="1" dirty="0" smtClean="0"/>
              <a:t>ინფორმირებული თანხმობის პირობების დაცვა </a:t>
            </a:r>
            <a:r>
              <a:rPr lang="ka-GE" sz="2000" dirty="0" smtClean="0"/>
              <a:t>(შესაფასებელი მხარეების გაფრთხულება კონფიდენციალობის შეზღუდვის პირობებზე);</a:t>
            </a:r>
          </a:p>
          <a:p>
            <a:pPr marL="0" indent="0">
              <a:buNone/>
            </a:pPr>
            <a:endParaRPr lang="ka-GE" sz="2000" dirty="0" smtClean="0"/>
          </a:p>
          <a:p>
            <a:r>
              <a:rPr lang="ka-GE" sz="2000" b="1" dirty="0" smtClean="0"/>
              <a:t>შეფასების ანგარიშის შედეგებსა და მოსაზრებების გაზიარებაში ოპტიმალური პოზიციის შენარჩუნება</a:t>
            </a:r>
            <a:r>
              <a:rPr lang="ka-GE" sz="2000" dirty="0" smtClean="0"/>
              <a:t>, რომელიც ერთი მხრივ, არ მოიცავს გადაჭარბებულ შეფასებას ან/და საკითხის დაკნინებულად წარმოჩენას</a:t>
            </a:r>
          </a:p>
          <a:p>
            <a:endParaRPr lang="ka-GE" sz="2000" dirty="0" smtClean="0"/>
          </a:p>
        </p:txBody>
      </p:sp>
    </p:spTree>
    <p:extLst>
      <p:ext uri="{BB962C8B-B14F-4D97-AF65-F5344CB8AC3E}">
        <p14:creationId xmlns:p14="http://schemas.microsoft.com/office/powerpoint/2010/main" val="678602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113"/>
            <a:ext cx="10515600" cy="549275"/>
          </a:xfrm>
        </p:spPr>
        <p:txBody>
          <a:bodyPr>
            <a:normAutofit fontScale="90000"/>
          </a:bodyPr>
          <a:lstStyle/>
          <a:p>
            <a:pPr algn="ctr"/>
            <a:r>
              <a:rPr lang="ka-GE" sz="3000" b="1" dirty="0" smtClean="0"/>
              <a:t>ბავშვზე მეურვეობის/ზრუნვის სასამართლო ფსიქოლოგიური შეფასების კლინიკური სფერობი</a:t>
            </a:r>
            <a:endParaRPr lang="en-US" sz="3000" b="1" dirty="0"/>
          </a:p>
        </p:txBody>
      </p:sp>
      <p:sp>
        <p:nvSpPr>
          <p:cNvPr id="3" name="Content Placeholder 2"/>
          <p:cNvSpPr>
            <a:spLocks noGrp="1"/>
          </p:cNvSpPr>
          <p:nvPr>
            <p:ph idx="1"/>
          </p:nvPr>
        </p:nvSpPr>
        <p:spPr>
          <a:xfrm>
            <a:off x="272955" y="859809"/>
            <a:ext cx="11368585" cy="5827594"/>
          </a:xfrm>
        </p:spPr>
        <p:txBody>
          <a:bodyPr>
            <a:normAutofit/>
          </a:bodyPr>
          <a:lstStyle/>
          <a:p>
            <a:r>
              <a:rPr lang="ka-GE" sz="2000" dirty="0" smtClean="0"/>
              <a:t>ბავშვზე ზრუნვის/მეურვეობის სასამართლო ფსიქოლოგიური შეფასებისთვის გამოიყენება </a:t>
            </a:r>
            <a:r>
              <a:rPr lang="en-US" sz="2000" dirty="0" smtClean="0"/>
              <a:t>Barnum (2001) </a:t>
            </a:r>
            <a:r>
              <a:rPr lang="ka-GE" sz="2000" dirty="0" smtClean="0"/>
              <a:t>კონცეპცია, რომელი მოიცავს დაცვისა და ზრუნვის განზომილებებს. </a:t>
            </a:r>
          </a:p>
          <a:p>
            <a:r>
              <a:rPr lang="ka-GE" sz="2000" dirty="0" smtClean="0"/>
              <a:t>სახელმწიფო ჩარევის საკითხი დგება მაშინ, როდესაც ბავშვზე ზრუნვისა და დაცვის მინიმალური სტანდარტი ვერ კმაყოფილდება. </a:t>
            </a:r>
          </a:p>
          <a:p>
            <a:pPr marL="0" indent="0">
              <a:buNone/>
            </a:pPr>
            <a:endParaRPr lang="en-US" sz="2000" dirty="0"/>
          </a:p>
        </p:txBody>
      </p:sp>
      <p:sp>
        <p:nvSpPr>
          <p:cNvPr id="4" name="Rectangle 3"/>
          <p:cNvSpPr/>
          <p:nvPr/>
        </p:nvSpPr>
        <p:spPr>
          <a:xfrm>
            <a:off x="300251" y="2292824"/>
            <a:ext cx="5390865" cy="4394579"/>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a-GE" b="1" dirty="0" smtClean="0"/>
              <a:t>დაცვა</a:t>
            </a:r>
          </a:p>
          <a:p>
            <a:pPr algn="ctr"/>
            <a:endParaRPr lang="ka-GE" dirty="0" smtClean="0"/>
          </a:p>
          <a:p>
            <a:r>
              <a:rPr lang="ka-GE" dirty="0" smtClean="0"/>
              <a:t>უსაფრთხოების დაცვა და ბავშვის ადვოკატირება:</a:t>
            </a:r>
          </a:p>
          <a:p>
            <a:pPr marL="285750" indent="-285750">
              <a:buFont typeface="Arial" panose="020B0604020202020204" pitchFamily="34" charset="0"/>
              <a:buChar char="•"/>
            </a:pPr>
            <a:r>
              <a:rPr lang="ka-GE" dirty="0" smtClean="0"/>
              <a:t>ზიანისგან დაცვა და უსაფრთხოების მოდელირება;</a:t>
            </a:r>
          </a:p>
          <a:p>
            <a:pPr marL="285750" indent="-285750">
              <a:buFont typeface="Arial" panose="020B0604020202020204" pitchFamily="34" charset="0"/>
              <a:buChar char="•"/>
            </a:pPr>
            <a:r>
              <a:rPr lang="ka-GE" dirty="0" smtClean="0"/>
              <a:t>დისციპლინა და კონფლიქტის მართვის სტრატეგიები;</a:t>
            </a:r>
          </a:p>
          <a:p>
            <a:pPr marL="285750" indent="-285750">
              <a:buFont typeface="Arial" panose="020B0604020202020204" pitchFamily="34" charset="0"/>
              <a:buChar char="•"/>
            </a:pPr>
            <a:r>
              <a:rPr lang="ka-GE" dirty="0" smtClean="0"/>
              <a:t>ფიზიკური და ემოციური ზიანისგან დაცვა;</a:t>
            </a:r>
          </a:p>
          <a:p>
            <a:pPr marL="285750" indent="-285750">
              <a:buFont typeface="Arial" panose="020B0604020202020204" pitchFamily="34" charset="0"/>
              <a:buChar char="•"/>
            </a:pPr>
            <a:r>
              <a:rPr lang="ka-GE" dirty="0" smtClean="0"/>
              <a:t>საგანმანათლებლო და სოციალური ზიანისგან დაცვა;</a:t>
            </a:r>
          </a:p>
          <a:p>
            <a:pPr marL="285750" indent="-285750">
              <a:buFont typeface="Arial" panose="020B0604020202020204" pitchFamily="34" charset="0"/>
              <a:buChar char="•"/>
            </a:pPr>
            <a:r>
              <a:rPr lang="ka-GE" dirty="0" smtClean="0"/>
              <a:t>ბავშვის ინტერესების გაჟღერება/ადვოკატირება.</a:t>
            </a:r>
            <a:endParaRPr lang="en-US" dirty="0"/>
          </a:p>
        </p:txBody>
      </p:sp>
      <p:sp>
        <p:nvSpPr>
          <p:cNvPr id="5" name="Rectangle 4"/>
          <p:cNvSpPr/>
          <p:nvPr/>
        </p:nvSpPr>
        <p:spPr>
          <a:xfrm>
            <a:off x="6530454" y="2299648"/>
            <a:ext cx="5390865" cy="4387755"/>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a-GE" b="1" dirty="0" smtClean="0"/>
              <a:t>ზრუნვა </a:t>
            </a:r>
            <a:endParaRPr lang="ka-GE" dirty="0"/>
          </a:p>
          <a:p>
            <a:pPr algn="ctr"/>
            <a:r>
              <a:rPr lang="ka-GE" i="1" dirty="0" smtClean="0"/>
              <a:t> „სოციალიზაციის კომპლექსური პროცესი“</a:t>
            </a:r>
          </a:p>
          <a:p>
            <a:pPr marL="285750" indent="-285750">
              <a:buFont typeface="Arial" panose="020B0604020202020204" pitchFamily="34" charset="0"/>
              <a:buChar char="•"/>
            </a:pPr>
            <a:r>
              <a:rPr lang="ka-GE" dirty="0" smtClean="0"/>
              <a:t>კოგნიტური განვითარების და უნარების ფორმირების ხელშეწყობა;</a:t>
            </a:r>
          </a:p>
          <a:p>
            <a:pPr marL="285750" indent="-285750">
              <a:buFont typeface="Arial" panose="020B0604020202020204" pitchFamily="34" charset="0"/>
              <a:buChar char="•"/>
            </a:pPr>
            <a:r>
              <a:rPr lang="ka-GE" dirty="0" smtClean="0"/>
              <a:t>სუპერვიზია და დისციპლინა, როგორც სწავლება და ბავშვის ემოციების და ქცევის, ისევე, როგორც შესაძლებლობებისა და ყოველდღიური ცხოვრების რუტინის გაცნობიერება.გაგება/ანალიზი;</a:t>
            </a:r>
          </a:p>
          <a:p>
            <a:pPr marL="285750" indent="-285750">
              <a:buFont typeface="Arial" panose="020B0604020202020204" pitchFamily="34" charset="0"/>
              <a:buChar char="•"/>
            </a:pPr>
            <a:r>
              <a:rPr lang="ka-GE" dirty="0" smtClean="0"/>
              <a:t>გამოკვება და ფიზიკური ჯანმრთელობა;</a:t>
            </a:r>
          </a:p>
          <a:p>
            <a:pPr marL="285750" indent="-285750">
              <a:buFont typeface="Arial" panose="020B0604020202020204" pitchFamily="34" charset="0"/>
              <a:buChar char="•"/>
            </a:pPr>
            <a:r>
              <a:rPr lang="ka-GE" dirty="0" smtClean="0"/>
              <a:t>პოზტიური  ქცევის მოდელირება;</a:t>
            </a:r>
          </a:p>
          <a:p>
            <a:pPr marL="285750" indent="-285750">
              <a:buFont typeface="Arial" panose="020B0604020202020204" pitchFamily="34" charset="0"/>
              <a:buChar char="•"/>
            </a:pPr>
            <a:r>
              <a:rPr lang="ka-GE" dirty="0" smtClean="0"/>
              <a:t>ასაკისთვის შესაფერისი ავტონიმიით ბავშვის უზრუნველყოფა.</a:t>
            </a:r>
          </a:p>
          <a:p>
            <a:pPr marL="285750" indent="-285750" algn="ctr">
              <a:buFont typeface="Arial" panose="020B0604020202020204" pitchFamily="34" charset="0"/>
              <a:buChar char="•"/>
            </a:pPr>
            <a:endParaRPr lang="en-US" dirty="0"/>
          </a:p>
        </p:txBody>
      </p:sp>
    </p:spTree>
    <p:extLst>
      <p:ext uri="{BB962C8B-B14F-4D97-AF65-F5344CB8AC3E}">
        <p14:creationId xmlns:p14="http://schemas.microsoft.com/office/powerpoint/2010/main" val="3098168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114"/>
            <a:ext cx="10515600" cy="385502"/>
          </a:xfrm>
        </p:spPr>
        <p:txBody>
          <a:bodyPr>
            <a:normAutofit fontScale="90000"/>
          </a:bodyPr>
          <a:lstStyle/>
          <a:p>
            <a:r>
              <a:rPr lang="ka-GE" sz="3000" b="1" dirty="0" smtClean="0"/>
              <a:t>მეურვეობის/ზრუნვის შეფასების კომპონენტები</a:t>
            </a:r>
            <a:endParaRPr lang="en-US" sz="3000" b="1" dirty="0"/>
          </a:p>
        </p:txBody>
      </p:sp>
      <p:sp>
        <p:nvSpPr>
          <p:cNvPr id="3" name="Content Placeholder 2"/>
          <p:cNvSpPr>
            <a:spLocks noGrp="1"/>
          </p:cNvSpPr>
          <p:nvPr>
            <p:ph idx="1"/>
          </p:nvPr>
        </p:nvSpPr>
        <p:spPr>
          <a:xfrm>
            <a:off x="300251" y="668740"/>
            <a:ext cx="11450471" cy="5868538"/>
          </a:xfrm>
        </p:spPr>
        <p:txBody>
          <a:bodyPr>
            <a:normAutofit/>
          </a:bodyPr>
          <a:lstStyle/>
          <a:p>
            <a:pPr marL="0" indent="0">
              <a:buNone/>
            </a:pPr>
            <a:r>
              <a:rPr lang="ka-GE" sz="2000" b="1" dirty="0" smtClean="0"/>
              <a:t>მშობლის ინდივიდუალური შეფასება</a:t>
            </a:r>
          </a:p>
          <a:p>
            <a:r>
              <a:rPr lang="ka-GE" sz="2000" dirty="0" smtClean="0"/>
              <a:t>მშობლის როლი ოჯახში;</a:t>
            </a:r>
          </a:p>
          <a:p>
            <a:r>
              <a:rPr lang="ka-GE" sz="2000" dirty="0" smtClean="0"/>
              <a:t>მშობლის ინტერაქცია ოჯახის გარეთ(მათ შორის, ფუნქციონირება სამუშაო ადგილზე);</a:t>
            </a:r>
          </a:p>
          <a:p>
            <a:r>
              <a:rPr lang="ka-GE" sz="2000" dirty="0" smtClean="0"/>
              <a:t>მშობლის ინტერაქცია და-ძმებთან;</a:t>
            </a:r>
          </a:p>
          <a:p>
            <a:r>
              <a:rPr lang="ka-GE" sz="2000" dirty="0" smtClean="0"/>
              <a:t>მშობლის მიერ საკუთარ თავზე ზრუნვის შესაძლებლობები;</a:t>
            </a:r>
          </a:p>
          <a:p>
            <a:r>
              <a:rPr lang="ka-GE" sz="2000" dirty="0" smtClean="0"/>
              <a:t>მშობლის ძლიერი და სუსტი მხარეების შეფასება დამოუკიდებლად და ბავშვთან ინტერაქციაში;</a:t>
            </a:r>
          </a:p>
          <a:p>
            <a:r>
              <a:rPr lang="ka-GE" sz="2000" dirty="0" smtClean="0"/>
              <a:t>კოგნიტური და ემოციური ფუნქციონირების ხარისხი;</a:t>
            </a:r>
          </a:p>
          <a:p>
            <a:r>
              <a:rPr lang="ka-GE" sz="2000" dirty="0" smtClean="0"/>
              <a:t>ფიზიკური და ფსიქიკური ჯანმრთელობა;</a:t>
            </a:r>
          </a:p>
          <a:p>
            <a:r>
              <a:rPr lang="ka-GE" sz="2000" dirty="0" smtClean="0"/>
              <a:t>განათლების და დასაქმების ისტორია;</a:t>
            </a:r>
          </a:p>
          <a:p>
            <a:r>
              <a:rPr lang="ka-GE" sz="2000" dirty="0" smtClean="0"/>
              <a:t>ქორწინების სტატუსი;</a:t>
            </a:r>
          </a:p>
          <a:p>
            <a:r>
              <a:rPr lang="ka-GE" sz="2000" dirty="0" smtClean="0"/>
              <a:t>ტრავმული გამოცდილება;</a:t>
            </a:r>
          </a:p>
          <a:p>
            <a:r>
              <a:rPr lang="ka-GE" sz="2000" dirty="0" smtClean="0"/>
              <a:t>ნივთიერებებზე დამოკიდებულება;</a:t>
            </a:r>
          </a:p>
          <a:p>
            <a:r>
              <a:rPr lang="ka-GE" sz="2000" dirty="0" smtClean="0"/>
              <a:t>ოჯახის სტრუქტურა და დინამიკა;</a:t>
            </a:r>
          </a:p>
          <a:p>
            <a:endParaRPr lang="ka-GE" sz="2000" dirty="0" smtClean="0"/>
          </a:p>
          <a:p>
            <a:endParaRPr lang="en-US" sz="2000" dirty="0"/>
          </a:p>
        </p:txBody>
      </p:sp>
      <p:sp>
        <p:nvSpPr>
          <p:cNvPr id="4" name="Rectangle 3"/>
          <p:cNvSpPr/>
          <p:nvPr/>
        </p:nvSpPr>
        <p:spPr>
          <a:xfrm>
            <a:off x="6025486" y="3985404"/>
            <a:ext cx="5522450" cy="255187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a-GE" b="1" dirty="0" smtClean="0"/>
              <a:t>მოწყვლადობის ყველაზე გავრცელებული ნიშნები:</a:t>
            </a:r>
          </a:p>
          <a:p>
            <a:pPr algn="ctr"/>
            <a:r>
              <a:rPr lang="ka-GE" dirty="0" smtClean="0"/>
              <a:t>მენტალური ჯანმრთელობის პრობლემა (დეპრესია და გუნება-განწყობილების სხვა პრობლემები); ნივთიერებებზე დამოიდებულება;</a:t>
            </a:r>
          </a:p>
          <a:p>
            <a:pPr algn="ctr"/>
            <a:r>
              <a:rPr lang="ka-GE" dirty="0" smtClean="0"/>
              <a:t>კრიმინალურ საქმიანობაში ჩართულობა;</a:t>
            </a:r>
          </a:p>
          <a:p>
            <a:pPr algn="ctr"/>
            <a:r>
              <a:rPr lang="ka-GE" dirty="0" smtClean="0"/>
              <a:t>ოჯახში და ოჯახის გარეთ სტაბილური და პოზიტიური ურთიერთობების შენარჩუნების პრობლემა. </a:t>
            </a:r>
          </a:p>
        </p:txBody>
      </p:sp>
    </p:spTree>
    <p:extLst>
      <p:ext uri="{BB962C8B-B14F-4D97-AF65-F5344CB8AC3E}">
        <p14:creationId xmlns:p14="http://schemas.microsoft.com/office/powerpoint/2010/main" val="420536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497</TotalTime>
  <Words>1263</Words>
  <Application>Microsoft Office PowerPoint</Application>
  <PresentationFormat>Widescreen</PresentationFormat>
  <Paragraphs>133</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Sylfaen</vt:lpstr>
      <vt:lpstr>Wingdings</vt:lpstr>
      <vt:lpstr>Office Theme</vt:lpstr>
      <vt:lpstr>ბავშვთა მიმართ ძალადობის შეფასება სასამართლო-ფსიქოლოგიური შეფასება  </vt:lpstr>
      <vt:lpstr>განსახილველი საკითხები</vt:lpstr>
      <vt:lpstr>სასამართლო-ფსიქოლოგიური შეფასების ბავშვთა მიმართ ძალადობის შემთხვევებში</vt:lpstr>
      <vt:lpstr>კითხვები სასამართლო-ფსიქოლოგიური შეფასების წარმოებისთვის განსასაზღვრი საკითხები</vt:lpstr>
      <vt:lpstr>კითხვები სასამართლო-ფსიქოლოგიური შეფასების წარმოებისთვის განსასაზღვრი საკითხები</vt:lpstr>
      <vt:lpstr>სასამართლო ფსიქოლოგიური შეფასების კითხვები</vt:lpstr>
      <vt:lpstr>სასამართლო ფსიქოლოგიური შეფასების სტანდარტი</vt:lpstr>
      <vt:lpstr>ბავშვზე მეურვეობის/ზრუნვის სასამართლო ფსიქოლოგიური შეფასების კლინიკური სფერობი</vt:lpstr>
      <vt:lpstr>მეურვეობის/ზრუნვის შეფასების კომპონენტები</vt:lpstr>
      <vt:lpstr>მეურვეობის/ზრუნვის შეფასების კომპონენტები</vt:lpstr>
      <vt:lpstr>მეურვეობის/ზრუნვის შეფასების კომპონენტები</vt:lpstr>
      <vt:lpstr>PowerPoint Presentation</vt:lpstr>
      <vt:lpstr>შეფასების პროცესში გასათვალისწინებელი ფაქტორები</vt:lpstr>
      <vt:lpstr>შეფასების პროცესში გასათვალისწინებელი ფაქტორები</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ბავშვთა მიმართ ძალადობის შეფასება (მეურვეობის განსაზღვრისთვის)</dc:title>
  <dc:creator>Tina Bandzeladze</dc:creator>
  <cp:lastModifiedBy>Tina Bandzeladze</cp:lastModifiedBy>
  <cp:revision>48</cp:revision>
  <dcterms:created xsi:type="dcterms:W3CDTF">2020-06-25T17:58:00Z</dcterms:created>
  <dcterms:modified xsi:type="dcterms:W3CDTF">2020-06-26T19:18:12Z</dcterms:modified>
</cp:coreProperties>
</file>