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6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175B5-F5ED-4C45-91B6-B15EE70390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09EA-BB4C-43D3-8A53-48D09D83B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/>
              <a:t>ფსიქიატრიული სერვისები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5C5C7-C250-434C-943C-7F0A3F7EA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a-GE" dirty="0"/>
              <a:t>ლექცია 7</a:t>
            </a:r>
          </a:p>
          <a:p>
            <a:r>
              <a:rPr lang="ka-GE" dirty="0"/>
              <a:t>გელდერი, მ, ჰარისონი, პ და ქოუენი, ფ . (2006). </a:t>
            </a:r>
            <a:r>
              <a:rPr lang="en-US" dirty="0"/>
              <a:t>ო</a:t>
            </a:r>
            <a:r>
              <a:rPr lang="ka-GE" dirty="0"/>
              <a:t>ქსფორდის მოკლე სახელმძღვანელო ფსიქიატრიაში  </a:t>
            </a:r>
            <a:endParaRPr lang="en-US" dirty="0"/>
          </a:p>
          <a:p>
            <a:r>
              <a:rPr lang="ka-GE" dirty="0"/>
              <a:t>თავი 23, გვ: 659 – 6</a:t>
            </a:r>
            <a:r>
              <a:rPr lang="en-US" dirty="0"/>
              <a:t>63; 669-670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ფსიქიკური ჯანმრთელობის კომპონენტები 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2077"/>
          </a:xfrm>
        </p:spPr>
        <p:txBody>
          <a:bodyPr>
            <a:normAutofit fontScale="70000" lnSpcReduction="20000"/>
          </a:bodyPr>
          <a:lstStyle/>
          <a:p>
            <a:r>
              <a:rPr lang="ka-GE" sz="2000" dirty="0"/>
              <a:t>ფსიქიკური ჯანდაცვს გუნდი პირველად დონეზე;</a:t>
            </a:r>
          </a:p>
          <a:p>
            <a:r>
              <a:rPr lang="ka-GE" sz="2000" dirty="0"/>
              <a:t>ამბულატორიული მომსახურება;</a:t>
            </a:r>
          </a:p>
          <a:p>
            <a:r>
              <a:rPr lang="ka-GE" sz="2000" dirty="0"/>
              <a:t>კრიზისის/ბინაზე მკურნალობის გუნდი;</a:t>
            </a:r>
          </a:p>
          <a:p>
            <a:r>
              <a:rPr lang="ka-GE" sz="2000" dirty="0"/>
              <a:t>ზოგადი პროფილის კლინიკებთან დაკავშირებული სერვისები;</a:t>
            </a:r>
          </a:p>
          <a:p>
            <a:r>
              <a:rPr lang="ka-GE" sz="2000" dirty="0"/>
              <a:t>ასერტიული მკურალობის გუნდები;</a:t>
            </a:r>
          </a:p>
          <a:p>
            <a:r>
              <a:rPr lang="ka-GE" sz="2000" dirty="0"/>
              <a:t>ადრეული ინტერვენციის სერვისი;</a:t>
            </a:r>
          </a:p>
          <a:p>
            <a:r>
              <a:rPr lang="ka-GE" sz="2000" dirty="0"/>
              <a:t>დასაქმების სერვისი;</a:t>
            </a:r>
          </a:p>
          <a:p>
            <a:r>
              <a:rPr lang="ka-GE" sz="2000" dirty="0"/>
              <a:t>პროფესიული რეაბილიტაცია;</a:t>
            </a:r>
          </a:p>
          <a:p>
            <a:r>
              <a:rPr lang="ka-GE" sz="2000" dirty="0"/>
              <a:t>დღის ცენტრები;</a:t>
            </a:r>
          </a:p>
          <a:p>
            <a:r>
              <a:rPr lang="ka-GE" sz="2000" dirty="0"/>
              <a:t>თვითდახმარების ჯგუფები;</a:t>
            </a:r>
          </a:p>
          <a:p>
            <a:r>
              <a:rPr lang="ka-GE" sz="2000" dirty="0"/>
              <a:t>რეზიდენციული სერვისები;</a:t>
            </a:r>
          </a:p>
          <a:p>
            <a:r>
              <a:rPr lang="ka-GE" sz="2000" dirty="0"/>
              <a:t>და სხვა</a:t>
            </a:r>
          </a:p>
        </p:txBody>
      </p:sp>
    </p:spTree>
    <p:extLst>
      <p:ext uri="{BB962C8B-B14F-4D97-AF65-F5344CB8AC3E}">
        <p14:creationId xmlns:p14="http://schemas.microsoft.com/office/powerpoint/2010/main" val="205969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b="1" dirty="0"/>
              <a:t>მადლობა ყურადღებისთვის !!</a:t>
            </a:r>
          </a:p>
          <a:p>
            <a:pPr marL="0" indent="0" algn="ctr">
              <a:buNone/>
            </a:pPr>
            <a:endParaRPr lang="ka-GE" b="1" dirty="0"/>
          </a:p>
          <a:p>
            <a:pPr marL="0" indent="0" algn="ctr">
              <a:buNone/>
            </a:pPr>
            <a:r>
              <a:rPr lang="ka-GE" b="1" dirty="0"/>
              <a:t>კითხვები ?? 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5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a-GE" sz="2000" b="1" dirty="0"/>
              <a:t>ფსიაქტრიული სერვისების განვითარება მნიშვნელოვნად არის განპირობებული იმით, თუ როგორ ხსნიან ადამიანში ფსიქიკური აშლილობის არსებობას !</a:t>
            </a:r>
          </a:p>
          <a:p>
            <a:r>
              <a:rPr lang="ka-GE" sz="2000" dirty="0"/>
              <a:t>მე-18 საუკუნის შუა წლებამდე ფსიქიატრიული სერვისები იყო მწირი და ისიც, ძირითადად ეფუძნებოდა იძულებით  ჰოსპიტალურ მკურნალობას; </a:t>
            </a:r>
          </a:p>
          <a:p>
            <a:r>
              <a:rPr lang="ka-GE" sz="2000" dirty="0"/>
              <a:t>მე-18 საუკუნის შუა წლებამდე დიდ ბრიტანეთში ფსიქიკური აშლილობის მქონე პირები თემში ცხოვრობდნენ ან საპყრობილეებში იყვნენ მოთავსებულნი;</a:t>
            </a:r>
          </a:p>
          <a:p>
            <a:r>
              <a:rPr lang="ka-GE" sz="2000" dirty="0"/>
              <a:t>სპეციალური კანონის შემოღებით, გაჩნდა სპეციალური დაწესებულებები  -“საგიჟეთები“ -  მოგვიანებით უწოდეს კერძო ფსიქიატრიული საავადმყოფოები;</a:t>
            </a:r>
          </a:p>
          <a:p>
            <a:pPr marL="0" indent="0" algn="ctr">
              <a:buNone/>
            </a:pPr>
            <a:r>
              <a:rPr lang="ka-GE" sz="2000" b="1" dirty="0"/>
              <a:t>ზოგადი პროფილის კლინიკებში ფსიქიატრიული განყოფილების არსებობა , ისევე საკამათო იყო, როგორც დღეს!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79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 lnSpcReduction="10000"/>
          </a:bodyPr>
          <a:lstStyle/>
          <a:p>
            <a:r>
              <a:rPr lang="ka-GE" sz="2000" dirty="0"/>
              <a:t>მე-18 საუკუნის ბოლოს ჰოსპიტალურ კლინიკებში არსებული მძიმე პირობები მრავალი ქვეყნის საზოგადოების ყურადღების ცენტრში მოხვდა -  ამან ბიძგი მისცა ამ მიმართულებით სერვისების განვითარებას</a:t>
            </a:r>
            <a:r>
              <a:rPr lang="en-US" sz="2000" dirty="0"/>
              <a:t>.</a:t>
            </a:r>
            <a:endParaRPr lang="ka-GE" sz="2000" dirty="0"/>
          </a:p>
          <a:p>
            <a:r>
              <a:rPr lang="ka-GE" sz="2000" dirty="0"/>
              <a:t>ამ პერიოდში ბევრ ქვეყანაში უარი თქვეს მკურნალობის სასტიკ მეთოდებზე და დაიწყეს მკურნალობის ჰუმანური მეთ</a:t>
            </a:r>
            <a:r>
              <a:rPr lang="en-US" sz="2000" dirty="0"/>
              <a:t>o</a:t>
            </a:r>
            <a:r>
              <a:rPr lang="ka-GE" sz="2000" dirty="0"/>
              <a:t>დების დანერგვა</a:t>
            </a:r>
            <a:r>
              <a:rPr lang="en-US" sz="2000" dirty="0"/>
              <a:t>.</a:t>
            </a:r>
            <a:endParaRPr lang="ka-GE" sz="2000" dirty="0"/>
          </a:p>
          <a:p>
            <a:r>
              <a:rPr lang="ka-GE" sz="2000" dirty="0"/>
              <a:t>სხვადსხვა ქვეყნებში ცალკეული ფსიქიატრების მიერ დაარსდა ფსიქიატრიული კლინიკები, სადაც მკურნალობა ახლებური მეთოდებით ხდებოდა -  ეფუძებოდა „მორალურ“ (ფსიქოლოგიურ) მართვას </a:t>
            </a:r>
            <a:r>
              <a:rPr lang="en-US" sz="2000" dirty="0"/>
              <a:t>;</a:t>
            </a:r>
            <a:endParaRPr lang="ka-GE" sz="2000" dirty="0"/>
          </a:p>
          <a:p>
            <a:r>
              <a:rPr lang="ka-GE" sz="2000" dirty="0"/>
              <a:t> აღმოჩნდა, რომ ბევრ ფსიქიკურ პაციენტს შეეძლო საკუთარი ქცევის მართვა და არ საჭიროებდა ფიზიკურ შეზღუდვას და ბიოლოგიურ მკურნალობას</a:t>
            </a:r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5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000" dirty="0"/>
              <a:t>მე-19 საუკუნეში დიდი ბრიტანეთში გამოიცა კანონი, რომლის შესაბამისად ყველა საგრაფოში უნდა აშენებულიყო ფსიქიატრიული კლინიკა, რომელიც მკურნალობის მორალურ პირნციპს დაეფუძნებოდა</a:t>
            </a:r>
            <a:r>
              <a:rPr lang="en-US" sz="2000" dirty="0"/>
              <a:t>;</a:t>
            </a:r>
            <a:endParaRPr lang="ka-GE" sz="2000" dirty="0"/>
          </a:p>
          <a:p>
            <a:r>
              <a:rPr lang="ka-GE" sz="2000" dirty="0"/>
              <a:t>თუმცა მოგვიანებით, ამგვარი ლიბერალური დამოკიდებულება შეიცვლა უფრო მკაცრი მიდგომებით -  შეიზღუდა პაციენტების თემში გაწერა  -  უკან დაბრუნება</a:t>
            </a:r>
            <a:r>
              <a:rPr lang="en-US" sz="2000" dirty="0"/>
              <a:t>;</a:t>
            </a:r>
            <a:endParaRPr lang="ka-GE" sz="2000" dirty="0"/>
          </a:p>
          <a:p>
            <a:r>
              <a:rPr lang="ka-GE" sz="2000" dirty="0"/>
              <a:t>ამ პერიოდში დიდ ბრიტანეთში ფსიქიკური პრობლემების მქონე ადამიანები, სხვა ქვეყნებთან შედარებით იყვნენ „მოვლილები“ -  ჰქონდათ თავშესაფარი, საკვები და ზოგადი ჯანდაცვა -  პიროვნული არჩევანისა და ავტონომიის დაკარგვის ხარჯზე.</a:t>
            </a:r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89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მე-20  საუკუნის დასაწყისში დიდ ბრიტანეთში დაიწყო ლიბერალურ მიდგომებთან მიბრუნება  -  ამას გარკვეულწილად ხელი შეუშალა მეორე მსოფლიო ომმა;</a:t>
            </a:r>
          </a:p>
          <a:p>
            <a:r>
              <a:rPr lang="ka-GE" sz="2000" dirty="0"/>
              <a:t>მოიხსნა შეზღუდვები ფსიქიატრიული კლინიკებიდან გაწერის თაობაზე </a:t>
            </a:r>
          </a:p>
          <a:p>
            <a:r>
              <a:rPr lang="ka-GE" sz="2000" dirty="0"/>
              <a:t>დაიწყო ამბულატორიული სერვისების განვითარება, რომლებიც კლინიკებიდან გაწერილი -  თემში დაბრუნებულ პაციენტებს მოემსახურებოდა  -  თუმცა ეს რეფორმები შეჩერა მეორე მსოფლიო ომმა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66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2000" dirty="0"/>
              <a:t>მეორე მსოფლიო ომის შემდეგ დაიწყო სოციალური ფსიქიატრიის განვითარება და თემზე დაფუძნებული მომსახურებების დასაწყისი;</a:t>
            </a:r>
          </a:p>
          <a:p>
            <a:r>
              <a:rPr lang="ka-GE" sz="2000" dirty="0"/>
              <a:t>ახალი თაობის მედიკამენტების შემოღებამ გააიოლა ფსიქოზის მქონე პაციენტების ქცევის მართვა;</a:t>
            </a:r>
          </a:p>
          <a:p>
            <a:r>
              <a:rPr lang="ka-GE" sz="2000" dirty="0"/>
              <a:t>თუმცა, ჰოსპიტალური მომსახურება მაინც თემიდან მოშორებულ და იზოლირებულ ადგილზე დიდი ინსტიტუციებში ხდებოდა;</a:t>
            </a:r>
          </a:p>
          <a:p>
            <a:r>
              <a:rPr lang="ka-GE" sz="2000" dirty="0"/>
              <a:t>მე-20 საუკუნის 60 იან წლებში იწყება მოძრაობა ფსიქიატრიული კლინიკების წინააღმდეგ -  ირვინგ გოფმანის და სხვათა კვლევებმა წარმოაჩინეს ფსიქიატრიული კლინიკების მავნე ზემოქმედების მტკიცებულებები;</a:t>
            </a:r>
          </a:p>
          <a:p>
            <a:r>
              <a:rPr lang="ka-GE" sz="2000" dirty="0"/>
              <a:t>დაიწყო სათემო სერვისების, ჰოსტელების და საცხოვრისების სერვისების განვითარება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8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ისტორია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2000" dirty="0"/>
              <a:t>დაიწყო ფსიქიატრიული კლინიკების მასობრივი დახურვა -  იტალიის მაგალითი -1978 წელს იტალიის პარლამენტმა მიიღო ფსიქიატრიული კლინიკების გაუქმების კანონი და მათი მთლიანად სათემო მომსახურებით ჩანაცვლება; </a:t>
            </a:r>
          </a:p>
          <a:p>
            <a:r>
              <a:rPr lang="ka-GE" sz="2000" dirty="0"/>
              <a:t>ფრანკო ბაზალიას საქმიანობა - პოლიტიკურად ულტრა მემარცხენე ფრანკო ბაზალია და მისი მიმდევრები თვლიდნენ, რომ ფსქიკური აშლილობის მქონე პირების მგდომარეობა გამოწვეულია მხოლოდ სოციალური მდგომარეობით და არა ბიოლოგიური მიზეზებით. </a:t>
            </a:r>
          </a:p>
          <a:p>
            <a:r>
              <a:rPr lang="ka-GE" sz="2000" dirty="0"/>
              <a:t>როგორც იტალიის , ისე სხვა ქვეყნების გამოცდილებამ აჩვენა, რომ არსებობდნენ პაციენტები რომლებიც ინტენსიურ ჰოსპიტალურ მომსახურებას საჭიროებედნენ -  აქტუალური გახდა თემზე დაფუძნებული, მცირე ზომის დაწესებულებების განვითარება და პარალელურად, თემზე დაფუძნებული ჰოსპიტალგარე სერვისების განვითარება</a:t>
            </a:r>
          </a:p>
        </p:txBody>
      </p:sp>
    </p:spTree>
    <p:extLst>
      <p:ext uri="{BB962C8B-B14F-4D97-AF65-F5344CB8AC3E}">
        <p14:creationId xmlns:p14="http://schemas.microsoft.com/office/powerpoint/2010/main" val="328598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ძირითადი ფუნქციები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a-GE" sz="2000" dirty="0"/>
              <a:t>დეინსტიტუციონალიზაციის პირობებში დაიწყო თემზე დაფუძნებული ზრუნვის აღმავლობა </a:t>
            </a:r>
          </a:p>
          <a:p>
            <a:pPr marL="0" indent="0">
              <a:buNone/>
            </a:pPr>
            <a:r>
              <a:rPr lang="ka-GE" sz="2000" dirty="0"/>
              <a:t>ფსიქიატრიულ სერვისების წინაშე დაისახა შემდეგი ამოცანები: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/>
              <a:t>იმ პაციენტების მკურნალობა, რომლებიც მანამდე წლობით სტაციონარულ მკურნალობას იღებდნენ;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/>
              <a:t>პირველადი ჯანდაცვის სისტემის მიერ შედარებით მსუბუქი პაციენტების გამოვლენა და ადრეული მკურნალობა;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/>
              <a:t>მძიმე და მწვავე პაციენტების მკურნალობა სახლიდან ახლოს დაწებულებებში, ჰოსპიტალში მაქსიმალურად მცირე დროით დაყოვნების მიზნით</a:t>
            </a:r>
          </a:p>
          <a:p>
            <a:pPr marL="0" indent="0">
              <a:buNone/>
            </a:pPr>
            <a:r>
              <a:rPr lang="ka-GE" sz="2000" b="1" dirty="0"/>
              <a:t>ამ ამოცანების შესასრულებლად ზოგადი პრინციპები იყო  - (1) მომსახურების კომპლექსურობა და უწყვეტობა და (2) მულტიდისციპლინური გუნდის მუშაობა</a:t>
            </a:r>
          </a:p>
        </p:txBody>
      </p:sp>
    </p:spTree>
    <p:extLst>
      <p:ext uri="{BB962C8B-B14F-4D97-AF65-F5344CB8AC3E}">
        <p14:creationId xmlns:p14="http://schemas.microsoft.com/office/powerpoint/2010/main" val="165766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ფსიქიატრიული სერვისების ზოგადი პრინციპები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მინიმალური სტაციონარული მომსახურება;</a:t>
            </a:r>
          </a:p>
          <a:p>
            <a:r>
              <a:rPr lang="ka-GE" sz="2000" dirty="0"/>
              <a:t>აქცენტი რეაბილიტაციაზე -  დამოუკიდებელი ცხოვრების ხელშეწყობა ან სულ მცირე პაციენტის მდგომარეობის გაუარესების პრევენცია;</a:t>
            </a:r>
          </a:p>
          <a:p>
            <a:r>
              <a:rPr lang="ka-GE" sz="2000" dirty="0"/>
              <a:t>მულტიდისციპლინური გუნდი -  ფსიქიატრი, მედდა, კლინიკური ფსიქოლოგი და სოციალური მუშაკი;</a:t>
            </a:r>
          </a:p>
          <a:p>
            <a:r>
              <a:rPr lang="ka-GE" sz="2000" dirty="0"/>
              <a:t>საკანონმდებლო რეფორმა - რომელიც შეზღუდავდა იძულებით მკურნალობას და წაახალისებდა ჰოსპიტალგარე სერვისების განვითარებას.</a:t>
            </a:r>
          </a:p>
        </p:txBody>
      </p:sp>
    </p:spTree>
    <p:extLst>
      <p:ext uri="{BB962C8B-B14F-4D97-AF65-F5344CB8AC3E}">
        <p14:creationId xmlns:p14="http://schemas.microsoft.com/office/powerpoint/2010/main" val="346203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</TotalTime>
  <Words>690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Sylfaen</vt:lpstr>
      <vt:lpstr>Organic</vt:lpstr>
      <vt:lpstr>ფსიქიატრიული სერვისები</vt:lpstr>
      <vt:lpstr>ფსიქიატრიული სერვისების ისტორია</vt:lpstr>
      <vt:lpstr>ფსიქიატრიული სერვისების ისტორია (გაგრძ)</vt:lpstr>
      <vt:lpstr>ფსიქიატრიული სერვისების ისტორია (გაგრძ)</vt:lpstr>
      <vt:lpstr>ფსიქიატრიული სერვისების ისტორია (გაგრძ)</vt:lpstr>
      <vt:lpstr>ფსიქიატრიული სერვისების ისტორია (გაგრძ)</vt:lpstr>
      <vt:lpstr>ფსიქიატრიული სერვისების ისტორია (გაგრძ)</vt:lpstr>
      <vt:lpstr>ფსიქიატრიული სერვისების ძირითადი ფუნქციები</vt:lpstr>
      <vt:lpstr>ფსიქიატრიული სერვისების ზოგადი პრინციპები</vt:lpstr>
      <vt:lpstr>ფსიქიკური ჯანმრთელობის კომპონენტები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Makharadze</dc:creator>
  <cp:lastModifiedBy>Tamar Makharadze</cp:lastModifiedBy>
  <cp:revision>36</cp:revision>
  <dcterms:created xsi:type="dcterms:W3CDTF">2018-09-24T02:21:17Z</dcterms:created>
  <dcterms:modified xsi:type="dcterms:W3CDTF">2020-05-05T11:52:55Z</dcterms:modified>
</cp:coreProperties>
</file>