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</p:sldIdLst>
  <p:sldSz cy="5143500" cx="9144000"/>
  <p:notesSz cx="6858000" cy="9144000"/>
  <p:embeddedFontLst>
    <p:embeddedFont>
      <p:font typeface="Roboto Slab"/>
      <p:regular r:id="rId36"/>
      <p:bold r:id="rId37"/>
    </p:embeddedFont>
    <p:embeddedFont>
      <p:font typeface="Roboto"/>
      <p:regular r:id="rId38"/>
      <p:bold r:id="rId39"/>
      <p:italic r:id="rId40"/>
      <p:boldItalic r:id="rId4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E741401-3939-4492-B196-F1D32B6A352A}">
  <a:tblStyle styleId="{FE741401-3939-4492-B196-F1D32B6A352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Roboto-italic.fntdata"/><Relationship Id="rId20" Type="http://schemas.openxmlformats.org/officeDocument/2006/relationships/slide" Target="slides/slide14.xml"/><Relationship Id="rId41" Type="http://schemas.openxmlformats.org/officeDocument/2006/relationships/font" Target="fonts/Roboto-boldItalic.fntdata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font" Target="fonts/RobotoSlab-bold.fntdata"/><Relationship Id="rId14" Type="http://schemas.openxmlformats.org/officeDocument/2006/relationships/slide" Target="slides/slide8.xml"/><Relationship Id="rId36" Type="http://schemas.openxmlformats.org/officeDocument/2006/relationships/font" Target="fonts/RobotoSlab-regular.fntdata"/><Relationship Id="rId17" Type="http://schemas.openxmlformats.org/officeDocument/2006/relationships/slide" Target="slides/slide11.xml"/><Relationship Id="rId39" Type="http://schemas.openxmlformats.org/officeDocument/2006/relationships/font" Target="fonts/Roboto-bold.fntdata"/><Relationship Id="rId16" Type="http://schemas.openxmlformats.org/officeDocument/2006/relationships/slide" Target="slides/slide10.xml"/><Relationship Id="rId38" Type="http://schemas.openxmlformats.org/officeDocument/2006/relationships/font" Target="fonts/Roboto-regular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3baa03a379_0_3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3baa03a379_0_3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3baa03a379_0_4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3baa03a379_0_4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3baa03a379_0_4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3baa03a379_0_4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3baa03a379_0_5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3baa03a379_0_5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3baa03a379_0_5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3baa03a379_0_5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3baa03a379_0_6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3baa03a379_0_6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3baa03a379_0_6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3baa03a379_0_6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3baa03a379_0_7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3baa03a379_0_7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3baa03a379_0_7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3baa03a379_0_7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3baa03a379_0_8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3baa03a379_0_8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355ea0652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355ea0652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3baa03a379_0_8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3baa03a379_0_8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3baa03a379_0_8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3baa03a379_0_8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462f06759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462f06759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3baa03a379_0_8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3baa03a379_0_8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3baa03a379_0_8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33baa03a379_0_8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3baa03a379_0_8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3baa03a379_0_8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2dcf7b0e7fa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2dcf7b0e7fa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2af76b82a72_0_16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2af76b82a72_0_16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2af76b82a72_0_16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2af76b82a72_0_16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2af76b82a72_0_16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2af76b82a72_0_16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3baa03a37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3baa03a37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3baa03a379_0_2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3baa03a379_0_2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3baa03a379_0_1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3baa03a379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3baa03a379_0_1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3baa03a379_0_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3baa03a379_0_2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3baa03a379_0_2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3baa03a379_0_2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3baa03a379_0_2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3baa03a379_0_3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3baa03a379_0_3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524800" y="672606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" name="Google Shape;11;p2"/>
          <p:cNvSpPr/>
          <p:nvPr/>
        </p:nvSpPr>
        <p:spPr>
          <a:xfrm rot="10800000">
            <a:off x="6537563" y="33429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cxnSp>
        <p:nvCxnSpPr>
          <p:cNvPr id="12" name="Google Shape;12;p2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/>
          <p:nvPr/>
        </p:nvSpPr>
        <p:spPr>
          <a:xfrm>
            <a:off x="150" y="5076825"/>
            <a:ext cx="9143700" cy="66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1"/>
          <p:cNvSpPr txBox="1"/>
          <p:nvPr>
            <p:ph hasCustomPrompt="1" type="title"/>
          </p:nvPr>
        </p:nvSpPr>
        <p:spPr>
          <a:xfrm>
            <a:off x="387900" y="1152450"/>
            <a:ext cx="83682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/>
          <p:nvPr>
            <p:ph idx="1" type="body"/>
          </p:nvPr>
        </p:nvSpPr>
        <p:spPr>
          <a:xfrm>
            <a:off x="387900" y="2919450"/>
            <a:ext cx="83682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" name="Google Shape;18;p3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Google Shape;21;p4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" name="Google Shape;22;p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Google Shape;26;p5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oogle Shape;35;p7"/>
          <p:cNvCxnSpPr/>
          <p:nvPr/>
        </p:nvCxnSpPr>
        <p:spPr>
          <a:xfrm>
            <a:off x="489218" y="1412277"/>
            <a:ext cx="3315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" name="Google Shape;36;p7"/>
          <p:cNvSpPr txBox="1"/>
          <p:nvPr>
            <p:ph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7" name="Google Shape;37;p7"/>
          <p:cNvSpPr txBox="1"/>
          <p:nvPr>
            <p:ph idx="1" type="body"/>
          </p:nvPr>
        </p:nvSpPr>
        <p:spPr>
          <a:xfrm>
            <a:off x="387900" y="1594025"/>
            <a:ext cx="2808000" cy="268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8" name="Google Shape;3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1" name="Google Shape;41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4" name="Google Shape;44;p9"/>
          <p:cNvCxnSpPr/>
          <p:nvPr/>
        </p:nvCxnSpPr>
        <p:spPr>
          <a:xfrm>
            <a:off x="5029675" y="4495503"/>
            <a:ext cx="540900" cy="0"/>
          </a:xfrm>
          <a:prstGeom prst="straightConnector1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5" name="Google Shape;45;p9"/>
          <p:cNvSpPr txBox="1"/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6" name="Google Shape;46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/>
        </p:txBody>
      </p:sp>
      <p:sp>
        <p:nvSpPr>
          <p:cNvPr id="51" name="Google Shape;51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rina"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en.wikipedia.org/wiki/Web_2.0" TargetMode="External"/><Relationship Id="rId4" Type="http://schemas.openxmlformats.org/officeDocument/2006/relationships/hyperlink" Target="https://spring.io/guides/gs/handling-form-submission" TargetMode="External"/><Relationship Id="rId5" Type="http://schemas.openxmlformats.org/officeDocument/2006/relationships/hyperlink" Target="https://spring.io/guides/gs/validating-form-input" TargetMode="External"/><Relationship Id="rId6" Type="http://schemas.openxmlformats.org/officeDocument/2006/relationships/hyperlink" Target="https://beanvalidation.org/" TargetMode="External"/><Relationship Id="rId7" Type="http://schemas.openxmlformats.org/officeDocument/2006/relationships/hyperlink" Target="https://jakarta.ee/specifications/bean-validation/3.0/apidocs/" TargetMode="External"/><Relationship Id="rId8" Type="http://schemas.openxmlformats.org/officeDocument/2006/relationships/hyperlink" Target="https://spring.io/guides/gs/uploading-files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/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Interactive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Web Applications</a:t>
            </a:r>
            <a:endParaRPr/>
          </a:p>
        </p:txBody>
      </p:sp>
      <p:sp>
        <p:nvSpPr>
          <p:cNvPr id="64" name="Google Shape;64;p13"/>
          <p:cNvSpPr txBox="1"/>
          <p:nvPr>
            <p:ph idx="1" type="subTitle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ინტერაქტიული ვებ აპლიკაციები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5" name="Google Shape;115;p22"/>
          <p:cNvGraphicFramePr/>
          <p:nvPr/>
        </p:nvGraphicFramePr>
        <p:xfrm>
          <a:off x="387900" y="15219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{FE741401-3939-4492-B196-F1D32B6A352A}</a:tableStyleId>
              </a:tblPr>
              <a:tblGrid>
                <a:gridCol w="3942525"/>
                <a:gridCol w="4578075"/>
              </a:tblGrid>
              <a:tr h="5643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</a:rPr>
                        <a:t>GET</a:t>
                      </a:r>
                      <a:endParaRPr b="1"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ვაჩვენოთ ფორმა ცარიელი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მოდელის ობიექტის გამოყენებით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</a:rPr>
                        <a:t>POST</a:t>
                      </a:r>
                      <a:endParaRPr b="1"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დავამუშაოთ ფორმის ინფორმაცია 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</a:rPr>
                        <a:t>@ModelAttribute 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ანოტაციის დახმარებით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1588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rgbClr val="B45F06"/>
                          </a:solidFill>
                        </a:rPr>
                        <a:t>@GetMapping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lang="en" sz="1500">
                          <a:solidFill>
                            <a:srgbClr val="980000"/>
                          </a:solidFill>
                        </a:rPr>
                        <a:t>"/home"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)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rgbClr val="4A86E8"/>
                          </a:solidFill>
                        </a:rPr>
                        <a:t>public </a:t>
                      </a:r>
                      <a:r>
                        <a:rPr lang="en" sz="1500">
                          <a:solidFill>
                            <a:schemeClr val="accent3"/>
                          </a:solidFill>
                        </a:rPr>
                        <a:t>String 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showForm(</a:t>
                      </a:r>
                      <a:r>
                        <a:rPr lang="en" sz="1500">
                          <a:solidFill>
                            <a:schemeClr val="accent3"/>
                          </a:solidFill>
                        </a:rPr>
                        <a:t>Model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 m) {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</a:rPr>
                        <a:t>m.addAttribute(</a:t>
                      </a:r>
                      <a:r>
                        <a:rPr b="1" lang="en" sz="1500">
                          <a:solidFill>
                            <a:srgbClr val="980000"/>
                          </a:solidFill>
                        </a:rPr>
                        <a:t>"user"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</a:rPr>
                        <a:t>, </a:t>
                      </a:r>
                      <a:r>
                        <a:rPr b="1" lang="en" sz="1500">
                          <a:solidFill>
                            <a:srgbClr val="4A86E8"/>
                          </a:solidFill>
                        </a:rPr>
                        <a:t>new </a:t>
                      </a:r>
                      <a:r>
                        <a:rPr b="1" lang="en" sz="1500">
                          <a:solidFill>
                            <a:schemeClr val="accent3"/>
                          </a:solidFill>
                        </a:rPr>
                        <a:t>User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</a:rPr>
                        <a:t>());</a:t>
                      </a:r>
                      <a:endParaRPr b="1"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500">
                          <a:solidFill>
                            <a:srgbClr val="4A86E8"/>
                          </a:solidFill>
                        </a:rPr>
                        <a:t>return </a:t>
                      </a:r>
                      <a:r>
                        <a:rPr lang="en" sz="1500">
                          <a:solidFill>
                            <a:srgbClr val="980000"/>
                          </a:solidFill>
                        </a:rPr>
                        <a:t>"greeting"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;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}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rgbClr val="B45F06"/>
                          </a:solidFill>
                        </a:rPr>
                        <a:t>@PostMapping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lang="en" sz="1500">
                          <a:solidFill>
                            <a:srgbClr val="980000"/>
                          </a:solidFill>
                        </a:rPr>
                        <a:t>"/submit"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)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rgbClr val="4A86E8"/>
                          </a:solidFill>
                        </a:rPr>
                        <a:t>public </a:t>
                      </a:r>
                      <a:r>
                        <a:rPr lang="en" sz="1500">
                          <a:solidFill>
                            <a:schemeClr val="accent3"/>
                          </a:solidFill>
                        </a:rPr>
                        <a:t>String 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submitForm(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b="1" lang="en" sz="1500">
                          <a:solidFill>
                            <a:srgbClr val="B45F06"/>
                          </a:solidFill>
                        </a:rPr>
                        <a:t>@ModelAttribute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</a:rPr>
                        <a:t> User user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,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500">
                          <a:solidFill>
                            <a:schemeClr val="accent3"/>
                          </a:solidFill>
                        </a:rPr>
                        <a:t>Model 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model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) {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500">
                          <a:solidFill>
                            <a:srgbClr val="9E9E9E"/>
                          </a:solidFill>
                        </a:rPr>
                        <a:t>// Process form data…</a:t>
                      </a:r>
                      <a:endParaRPr sz="1500">
                        <a:solidFill>
                          <a:srgbClr val="9E9E9E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    model.addAttribute(</a:t>
                      </a:r>
                      <a:r>
                        <a:rPr lang="en" sz="1500">
                          <a:solidFill>
                            <a:srgbClr val="980000"/>
                          </a:solidFill>
                        </a:rPr>
                        <a:t>"greeting"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, greeting);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500">
                          <a:solidFill>
                            <a:srgbClr val="4A86E8"/>
                          </a:solidFill>
                        </a:rPr>
                        <a:t>return </a:t>
                      </a:r>
                      <a:r>
                        <a:rPr lang="en" sz="1500">
                          <a:solidFill>
                            <a:srgbClr val="980000"/>
                          </a:solidFill>
                        </a:rPr>
                        <a:t>"result"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;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}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16" name="Google Shape;116;p22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Handling Form Submissions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3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Validating Inputs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Validation in Spring Boot</a:t>
            </a:r>
            <a:endParaRPr/>
          </a:p>
        </p:txBody>
      </p:sp>
      <p:sp>
        <p:nvSpPr>
          <p:cNvPr id="127" name="Google Shape;127;p24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Spring Boot-ს გააჩნია თანდაყოლილი ვალიდაციის მექანიზმი. ჩვენ შეგვიძლია გამოვიყენოთ </a:t>
            </a:r>
            <a:r>
              <a:rPr lang="en"/>
              <a:t>ვალიდაციის </a:t>
            </a:r>
            <a:r>
              <a:rPr lang="en"/>
              <a:t>ანოტაციები (</a:t>
            </a:r>
            <a:r>
              <a:rPr lang="en">
                <a:solidFill>
                  <a:srgbClr val="B45F06"/>
                </a:solidFill>
              </a:rPr>
              <a:t>@NotNull</a:t>
            </a:r>
            <a:r>
              <a:rPr lang="en"/>
              <a:t>, </a:t>
            </a:r>
            <a:r>
              <a:rPr lang="en">
                <a:solidFill>
                  <a:srgbClr val="B45F06"/>
                </a:solidFill>
              </a:rPr>
              <a:t>@Size</a:t>
            </a:r>
            <a:r>
              <a:rPr lang="en"/>
              <a:t>, </a:t>
            </a:r>
            <a:r>
              <a:rPr lang="en">
                <a:solidFill>
                  <a:srgbClr val="B45F06"/>
                </a:solidFill>
              </a:rPr>
              <a:t>@Email</a:t>
            </a:r>
            <a:r>
              <a:rPr lang="en"/>
              <a:t>, და ა.შ.) ფორმისთვის განკუთვნილი კლასის ველებზე.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ეს მიდგომა გვაძლევს </a:t>
            </a:r>
            <a:r>
              <a:rPr lang="en" u="sng"/>
              <a:t>სუფთა</a:t>
            </a:r>
            <a:r>
              <a:rPr lang="en"/>
              <a:t> და </a:t>
            </a:r>
            <a:r>
              <a:rPr lang="en" u="sng"/>
              <a:t>ლოგიკურად გაყოფილ</a:t>
            </a:r>
            <a:r>
              <a:rPr lang="en"/>
              <a:t> კოდს, სადაც ვალიდაციის ლოგიკა და ბიზნეს ლოგიკა ცალცალკეა.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დაამატეთ პროექტს </a:t>
            </a:r>
            <a:r>
              <a:rPr b="1" lang="en"/>
              <a:t>Spring Boot Starter Validation</a:t>
            </a:r>
            <a:r>
              <a:rPr lang="en"/>
              <a:t>-ის &lt;</a:t>
            </a:r>
            <a:r>
              <a:rPr lang="en"/>
              <a:t>dependency&gt;.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დაადეთ </a:t>
            </a:r>
            <a:r>
              <a:rPr b="1" lang="en"/>
              <a:t>ვალიდაციის ანოტაციები</a:t>
            </a:r>
            <a:r>
              <a:rPr lang="en"/>
              <a:t> ფორმის კლასის ველებს.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გამოიყენეთ </a:t>
            </a:r>
            <a:r>
              <a:rPr b="1" lang="en"/>
              <a:t>@Valid</a:t>
            </a:r>
            <a:r>
              <a:rPr lang="en"/>
              <a:t> და </a:t>
            </a:r>
            <a:r>
              <a:rPr b="1" lang="en"/>
              <a:t>BindingResult</a:t>
            </a:r>
            <a:r>
              <a:rPr lang="en"/>
              <a:t>-ები თქვენს კონტროლერში.</a:t>
            </a:r>
            <a:endParaRPr/>
          </a:p>
          <a:p>
            <a:pPr indent="0" lvl="0" marL="0" rtl="0" algn="r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მოდით ვნახოთ პრაქტიკული მაგალითი…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Creating a Validated Model (JSR-303 annotations)</a:t>
            </a:r>
            <a:endParaRPr/>
          </a:p>
        </p:txBody>
      </p:sp>
      <p:sp>
        <p:nvSpPr>
          <p:cNvPr id="133" name="Google Shape;133;p25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public class</a:t>
            </a:r>
            <a:r>
              <a:rPr lang="en"/>
              <a:t> </a:t>
            </a:r>
            <a:r>
              <a:rPr lang="en">
                <a:solidFill>
                  <a:schemeClr val="accent3"/>
                </a:solidFill>
              </a:rPr>
              <a:t>User </a:t>
            </a:r>
            <a:r>
              <a:rPr lang="en"/>
              <a:t>{</a:t>
            </a:r>
            <a:endParaRPr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45F06"/>
                </a:solidFill>
              </a:rPr>
              <a:t>@NotNull</a:t>
            </a:r>
            <a:r>
              <a:rPr b="1" lang="en"/>
              <a:t>(message = </a:t>
            </a:r>
            <a:r>
              <a:rPr b="1" lang="en">
                <a:solidFill>
                  <a:srgbClr val="980000"/>
                </a:solidFill>
              </a:rPr>
              <a:t>"First name is required"</a:t>
            </a:r>
            <a:r>
              <a:rPr b="1" lang="en"/>
              <a:t>)</a:t>
            </a:r>
            <a:endParaRPr b="1"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45F06"/>
                </a:solidFill>
              </a:rPr>
              <a:t>@Size</a:t>
            </a:r>
            <a:r>
              <a:rPr b="1" lang="en"/>
              <a:t>(min = 2, message = </a:t>
            </a:r>
            <a:r>
              <a:rPr b="1" lang="en">
                <a:solidFill>
                  <a:srgbClr val="980000"/>
                </a:solidFill>
              </a:rPr>
              <a:t>"M</a:t>
            </a:r>
            <a:r>
              <a:rPr b="1" lang="en">
                <a:solidFill>
                  <a:srgbClr val="980000"/>
                </a:solidFill>
              </a:rPr>
              <a:t>u</a:t>
            </a:r>
            <a:r>
              <a:rPr b="1" lang="en">
                <a:solidFill>
                  <a:srgbClr val="980000"/>
                </a:solidFill>
              </a:rPr>
              <a:t>st be at least 2 characters"</a:t>
            </a:r>
            <a:r>
              <a:rPr b="1" lang="en"/>
              <a:t>)</a:t>
            </a:r>
            <a:endParaRPr b="1"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private </a:t>
            </a:r>
            <a:r>
              <a:rPr lang="en"/>
              <a:t>String </a:t>
            </a:r>
            <a:r>
              <a:rPr lang="en">
                <a:solidFill>
                  <a:srgbClr val="9900FF"/>
                </a:solidFill>
              </a:rPr>
              <a:t>username</a:t>
            </a:r>
            <a:r>
              <a:rPr lang="en"/>
              <a:t>;  </a:t>
            </a:r>
            <a:endParaRPr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45F06"/>
                </a:solidFill>
              </a:rPr>
              <a:t>@NotNull</a:t>
            </a:r>
            <a:r>
              <a:rPr b="1" lang="en"/>
              <a:t>(message = </a:t>
            </a:r>
            <a:r>
              <a:rPr b="1" lang="en">
                <a:solidFill>
                  <a:srgbClr val="980000"/>
                </a:solidFill>
              </a:rPr>
              <a:t>"Email is required"</a:t>
            </a:r>
            <a:r>
              <a:rPr b="1" lang="en"/>
              <a:t>)</a:t>
            </a:r>
            <a:endParaRPr b="1"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45F06"/>
                </a:solidFill>
              </a:rPr>
              <a:t>@Email</a:t>
            </a:r>
            <a:r>
              <a:rPr b="1" lang="en"/>
              <a:t>(message = </a:t>
            </a:r>
            <a:r>
              <a:rPr b="1" lang="en">
                <a:solidFill>
                  <a:srgbClr val="980000"/>
                </a:solidFill>
              </a:rPr>
              <a:t>"Invalid email address"</a:t>
            </a:r>
            <a:r>
              <a:rPr b="1" lang="en"/>
              <a:t>)</a:t>
            </a:r>
            <a:endParaRPr b="1"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private </a:t>
            </a:r>
            <a:r>
              <a:rPr lang="en"/>
              <a:t>String </a:t>
            </a:r>
            <a:r>
              <a:rPr lang="en">
                <a:solidFill>
                  <a:srgbClr val="9900FF"/>
                </a:solidFill>
              </a:rPr>
              <a:t>email</a:t>
            </a:r>
            <a:r>
              <a:rPr lang="en"/>
              <a:t>;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}</a:t>
            </a:r>
            <a:endParaRPr/>
          </a:p>
        </p:txBody>
      </p:sp>
      <p:sp>
        <p:nvSpPr>
          <p:cNvPr id="134" name="Google Shape;134;p25"/>
          <p:cNvSpPr/>
          <p:nvPr/>
        </p:nvSpPr>
        <p:spPr>
          <a:xfrm>
            <a:off x="5934250" y="2867350"/>
            <a:ext cx="2821800" cy="1701300"/>
          </a:xfrm>
          <a:prstGeom prst="wedgeRectCallout">
            <a:avLst>
              <a:gd fmla="val -80118" name="adj1"/>
              <a:gd fmla="val -30018" name="adj2"/>
            </a:avLst>
          </a:prstGeom>
          <a:noFill/>
          <a:ln cap="flat" cmpd="sng" w="9525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ეს შეზღუდვები მოწმდება მიღებული მოთხოვნის დამუშავებამდე, ანუ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სანამ კონტროლერის ლოგიკა გაეშვება</a:t>
            </a:r>
            <a:r>
              <a:rPr lang="en" sz="1600">
                <a:solidFill>
                  <a:schemeClr val="dk1"/>
                </a:solidFill>
              </a:rPr>
              <a:t>.</a:t>
            </a:r>
            <a:endParaRPr sz="1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Handling Validation in the Controller</a:t>
            </a:r>
            <a:endParaRPr/>
          </a:p>
        </p:txBody>
      </p:sp>
      <p:sp>
        <p:nvSpPr>
          <p:cNvPr id="140" name="Google Shape;140;p26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@PostMapping</a:t>
            </a:r>
            <a:r>
              <a:rPr lang="en"/>
              <a:t>(</a:t>
            </a:r>
            <a:r>
              <a:rPr lang="en">
                <a:solidFill>
                  <a:srgbClr val="980000"/>
                </a:solidFill>
              </a:rPr>
              <a:t>"/register"</a:t>
            </a:r>
            <a:r>
              <a:rPr lang="en"/>
              <a:t>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public </a:t>
            </a:r>
            <a:r>
              <a:rPr lang="en">
                <a:solidFill>
                  <a:schemeClr val="accent3"/>
                </a:solidFill>
              </a:rPr>
              <a:t>String </a:t>
            </a:r>
            <a:r>
              <a:rPr lang="en"/>
              <a:t>registerUser(</a:t>
            </a:r>
            <a:r>
              <a:rPr lang="en">
                <a:solidFill>
                  <a:srgbClr val="B45F06"/>
                </a:solidFill>
              </a:rPr>
              <a:t>@Valid @ModelAttribute</a:t>
            </a:r>
            <a:r>
              <a:rPr lang="en"/>
              <a:t>(</a:t>
            </a:r>
            <a:r>
              <a:rPr lang="en">
                <a:solidFill>
                  <a:srgbClr val="980000"/>
                </a:solidFill>
              </a:rPr>
              <a:t>"user"</a:t>
            </a:r>
            <a:r>
              <a:rPr lang="en"/>
              <a:t>) </a:t>
            </a:r>
            <a:r>
              <a:rPr lang="en">
                <a:solidFill>
                  <a:schemeClr val="accent3"/>
                </a:solidFill>
              </a:rPr>
              <a:t>User </a:t>
            </a:r>
            <a:r>
              <a:rPr b="1" lang="en"/>
              <a:t>user</a:t>
            </a:r>
            <a:r>
              <a:rPr lang="en"/>
              <a:t>,</a:t>
            </a:r>
            <a:endParaRPr/>
          </a:p>
          <a:p>
            <a:pPr indent="0" lvl="0" marL="45720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</a:rPr>
              <a:t>BindingResult </a:t>
            </a:r>
            <a:r>
              <a:rPr b="1" lang="en"/>
              <a:t>bindingResult</a:t>
            </a:r>
            <a:r>
              <a:rPr lang="en"/>
              <a:t>) {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if </a:t>
            </a:r>
            <a:r>
              <a:rPr lang="en"/>
              <a:t>(</a:t>
            </a:r>
            <a:r>
              <a:rPr b="1" lang="en"/>
              <a:t>bindingResult</a:t>
            </a:r>
            <a:r>
              <a:rPr lang="en"/>
              <a:t>.hasErrors()) </a:t>
            </a:r>
            <a:r>
              <a:rPr lang="en">
                <a:solidFill>
                  <a:srgbClr val="4A86E8"/>
                </a:solidFill>
              </a:rPr>
              <a:t>return </a:t>
            </a:r>
            <a:r>
              <a:rPr lang="en">
                <a:solidFill>
                  <a:srgbClr val="980000"/>
                </a:solidFill>
              </a:rPr>
              <a:t>"register"</a:t>
            </a:r>
            <a:r>
              <a:rPr lang="en"/>
              <a:t>; </a:t>
            </a:r>
            <a:r>
              <a:rPr lang="en">
                <a:solidFill>
                  <a:srgbClr val="9E9E9E"/>
                </a:solidFill>
              </a:rPr>
              <a:t>// Return back to to display errors</a:t>
            </a:r>
            <a:endParaRPr>
              <a:solidFill>
                <a:srgbClr val="9E9E9E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E9E9E"/>
                </a:solidFill>
              </a:rPr>
              <a:t>// Else, process the </a:t>
            </a:r>
            <a:r>
              <a:rPr b="1" lang="en">
                <a:solidFill>
                  <a:srgbClr val="9E9E9E"/>
                </a:solidFill>
              </a:rPr>
              <a:t>user </a:t>
            </a:r>
            <a:r>
              <a:rPr lang="en">
                <a:solidFill>
                  <a:srgbClr val="9E9E9E"/>
                </a:solidFill>
              </a:rPr>
              <a:t>data (e.g., save to database)</a:t>
            </a:r>
            <a:endParaRPr>
              <a:solidFill>
                <a:srgbClr val="9E9E9E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return </a:t>
            </a:r>
            <a:r>
              <a:rPr lang="en">
                <a:solidFill>
                  <a:srgbClr val="980000"/>
                </a:solidFill>
              </a:rPr>
              <a:t>"redirect:/success"</a:t>
            </a:r>
            <a:r>
              <a:rPr lang="en"/>
              <a:t>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}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7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Displaying Error Messages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8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Displaying Errors in Thymeleaf</a:t>
            </a:r>
            <a:endParaRPr/>
          </a:p>
        </p:txBody>
      </p:sp>
      <p:sp>
        <p:nvSpPr>
          <p:cNvPr id="151" name="Google Shape;151;p28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ვაჩვენოთ ვალიდაციის შეცდომები მომხმარებლებს. ამისთვის შეგვიძლია გამოვიყენოთ Thymeleaf-ში არსებული </a:t>
            </a:r>
            <a:r>
              <a:rPr lang="en"/>
              <a:t>"</a:t>
            </a:r>
            <a:r>
              <a:rPr lang="en"/>
              <a:t>რაღაცები</a:t>
            </a:r>
            <a:r>
              <a:rPr lang="en"/>
              <a:t>"</a:t>
            </a:r>
            <a:r>
              <a:rPr lang="en"/>
              <a:t>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➔"/>
            </a:pPr>
            <a:r>
              <a:rPr b="1" lang="en"/>
              <a:t>th</a:t>
            </a:r>
            <a:r>
              <a:rPr lang="en"/>
              <a:t>:</a:t>
            </a:r>
            <a:r>
              <a:rPr b="1" lang="en"/>
              <a:t>errors</a:t>
            </a:r>
            <a:r>
              <a:rPr lang="en"/>
              <a:t> - სია კონკრეტული ველის შეცდომების შეტყობინებებისა.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"/>
              <a:t>პირობითი ბლოკები th:if და #fields უტილიტა.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b="1" lang="en"/>
              <a:t>th:errorclass </a:t>
            </a:r>
            <a:r>
              <a:rPr lang="en"/>
              <a:t>- შეცდომის დროს ელემენტს ანიჭებს CSS კლასს.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&lt;</a:t>
            </a:r>
            <a:r>
              <a:rPr lang="en">
                <a:solidFill>
                  <a:srgbClr val="4A86E8"/>
                </a:solidFill>
              </a:rPr>
              <a:t>input</a:t>
            </a:r>
            <a:r>
              <a:rPr lang="en"/>
              <a:t> type=</a:t>
            </a:r>
            <a:r>
              <a:rPr lang="en">
                <a:solidFill>
                  <a:srgbClr val="980000"/>
                </a:solidFill>
              </a:rPr>
              <a:t>"text"</a:t>
            </a:r>
            <a:r>
              <a:rPr lang="en"/>
              <a:t> </a:t>
            </a:r>
            <a:r>
              <a:rPr lang="en">
                <a:solidFill>
                  <a:srgbClr val="9900FF"/>
                </a:solidFill>
              </a:rPr>
              <a:t>th</a:t>
            </a:r>
            <a:r>
              <a:rPr lang="en"/>
              <a:t>:</a:t>
            </a:r>
            <a:r>
              <a:rPr lang="en">
                <a:solidFill>
                  <a:srgbClr val="9900FF"/>
                </a:solidFill>
              </a:rPr>
              <a:t>field</a:t>
            </a:r>
            <a:r>
              <a:rPr lang="en"/>
              <a:t>=</a:t>
            </a:r>
            <a:r>
              <a:rPr lang="en">
                <a:solidFill>
                  <a:srgbClr val="980000"/>
                </a:solidFill>
              </a:rPr>
              <a:t>"*{firstName}"</a:t>
            </a:r>
            <a:r>
              <a:rPr lang="en"/>
              <a:t> /&gt;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&lt;</a:t>
            </a:r>
            <a:r>
              <a:rPr lang="en">
                <a:solidFill>
                  <a:srgbClr val="4A86E8"/>
                </a:solidFill>
              </a:rPr>
              <a:t>p</a:t>
            </a:r>
            <a:r>
              <a:rPr lang="en"/>
              <a:t> </a:t>
            </a:r>
            <a:r>
              <a:rPr lang="en">
                <a:solidFill>
                  <a:srgbClr val="9900FF"/>
                </a:solidFill>
              </a:rPr>
              <a:t>th</a:t>
            </a:r>
            <a:r>
              <a:rPr lang="en"/>
              <a:t>:</a:t>
            </a:r>
            <a:r>
              <a:rPr lang="en">
                <a:solidFill>
                  <a:srgbClr val="9900FF"/>
                </a:solidFill>
              </a:rPr>
              <a:t>if</a:t>
            </a:r>
            <a:r>
              <a:rPr lang="en"/>
              <a:t>=</a:t>
            </a:r>
            <a:r>
              <a:rPr lang="en">
                <a:solidFill>
                  <a:srgbClr val="980000"/>
                </a:solidFill>
              </a:rPr>
              <a:t>"${#fields.hasErrors('firstName')}"</a:t>
            </a:r>
            <a:endParaRPr>
              <a:solidFill>
                <a:srgbClr val="980000"/>
              </a:solidFill>
            </a:endParaRPr>
          </a:p>
          <a:p>
            <a:pPr indent="0" lvl="0" marL="13716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9900FF"/>
                </a:solidFill>
              </a:rPr>
              <a:t>th</a:t>
            </a:r>
            <a:r>
              <a:rPr lang="en"/>
              <a:t>:</a:t>
            </a:r>
            <a:r>
              <a:rPr lang="en">
                <a:solidFill>
                  <a:srgbClr val="9900FF"/>
                </a:solidFill>
              </a:rPr>
              <a:t>errors</a:t>
            </a:r>
            <a:r>
              <a:rPr lang="en"/>
              <a:t>=</a:t>
            </a:r>
            <a:r>
              <a:rPr lang="en">
                <a:solidFill>
                  <a:srgbClr val="980000"/>
                </a:solidFill>
              </a:rPr>
              <a:t>"*{firstName}"</a:t>
            </a:r>
            <a:r>
              <a:rPr lang="en"/>
              <a:t>&gt;First name error&lt;/</a:t>
            </a:r>
            <a:r>
              <a:rPr lang="en">
                <a:solidFill>
                  <a:srgbClr val="4A86E8"/>
                </a:solidFill>
              </a:rPr>
              <a:t>p</a:t>
            </a:r>
            <a:r>
              <a:rPr lang="en"/>
              <a:t>&gt;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9"/>
          <p:cNvSpPr txBox="1"/>
          <p:nvPr>
            <p:ph idx="4294967295" type="body"/>
          </p:nvPr>
        </p:nvSpPr>
        <p:spPr>
          <a:xfrm>
            <a:off x="311700" y="445025"/>
            <a:ext cx="8520600" cy="412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&lt;</a:t>
            </a:r>
            <a:r>
              <a:rPr lang="en">
                <a:solidFill>
                  <a:srgbClr val="4A86E8"/>
                </a:solidFill>
              </a:rPr>
              <a:t>form</a:t>
            </a:r>
            <a:r>
              <a:rPr lang="en"/>
              <a:t> </a:t>
            </a:r>
            <a:r>
              <a:rPr lang="en">
                <a:solidFill>
                  <a:srgbClr val="9900FF"/>
                </a:solidFill>
              </a:rPr>
              <a:t>th</a:t>
            </a:r>
            <a:r>
              <a:rPr lang="en"/>
              <a:t>:</a:t>
            </a:r>
            <a:r>
              <a:rPr lang="en">
                <a:solidFill>
                  <a:srgbClr val="9900FF"/>
                </a:solidFill>
              </a:rPr>
              <a:t>action</a:t>
            </a:r>
            <a:r>
              <a:rPr lang="en"/>
              <a:t>=</a:t>
            </a:r>
            <a:r>
              <a:rPr lang="en">
                <a:solidFill>
                  <a:srgbClr val="980000"/>
                </a:solidFill>
              </a:rPr>
              <a:t>"@{/register}"</a:t>
            </a:r>
            <a:r>
              <a:rPr lang="en"/>
              <a:t> </a:t>
            </a:r>
            <a:r>
              <a:rPr lang="en">
                <a:solidFill>
                  <a:srgbClr val="9900FF"/>
                </a:solidFill>
              </a:rPr>
              <a:t>th</a:t>
            </a:r>
            <a:r>
              <a:rPr lang="en"/>
              <a:t>:</a:t>
            </a:r>
            <a:r>
              <a:rPr lang="en">
                <a:solidFill>
                  <a:srgbClr val="9900FF"/>
                </a:solidFill>
              </a:rPr>
              <a:t>object</a:t>
            </a:r>
            <a:r>
              <a:rPr lang="en"/>
              <a:t>=</a:t>
            </a:r>
            <a:r>
              <a:rPr lang="en">
                <a:solidFill>
                  <a:srgbClr val="980000"/>
                </a:solidFill>
              </a:rPr>
              <a:t>"${user}"</a:t>
            </a:r>
            <a:r>
              <a:rPr lang="en"/>
              <a:t> method="post"&gt;</a:t>
            </a:r>
            <a:endParaRPr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&lt;</a:t>
            </a:r>
            <a:r>
              <a:rPr lang="en">
                <a:solidFill>
                  <a:srgbClr val="4A86E8"/>
                </a:solidFill>
              </a:rPr>
              <a:t>label</a:t>
            </a:r>
            <a:r>
              <a:rPr lang="en"/>
              <a:t>&gt;First Name:&lt;/</a:t>
            </a:r>
            <a:r>
              <a:rPr lang="en">
                <a:solidFill>
                  <a:srgbClr val="4A86E8"/>
                </a:solidFill>
              </a:rPr>
              <a:t>label</a:t>
            </a:r>
            <a:r>
              <a:rPr lang="en"/>
              <a:t>&gt;</a:t>
            </a:r>
            <a:endParaRPr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&lt;</a:t>
            </a:r>
            <a:r>
              <a:rPr lang="en">
                <a:solidFill>
                  <a:srgbClr val="4A86E8"/>
                </a:solidFill>
              </a:rPr>
              <a:t>input</a:t>
            </a:r>
            <a:r>
              <a:rPr lang="en"/>
              <a:t> type="text" </a:t>
            </a:r>
            <a:r>
              <a:rPr lang="en">
                <a:solidFill>
                  <a:srgbClr val="9900FF"/>
                </a:solidFill>
              </a:rPr>
              <a:t>th</a:t>
            </a:r>
            <a:r>
              <a:rPr lang="en"/>
              <a:t>:</a:t>
            </a:r>
            <a:r>
              <a:rPr lang="en">
                <a:solidFill>
                  <a:srgbClr val="9900FF"/>
                </a:solidFill>
              </a:rPr>
              <a:t>field</a:t>
            </a:r>
            <a:r>
              <a:rPr lang="en"/>
              <a:t>=</a:t>
            </a:r>
            <a:r>
              <a:rPr lang="en">
                <a:solidFill>
                  <a:srgbClr val="980000"/>
                </a:solidFill>
              </a:rPr>
              <a:t>"*{firstName}"</a:t>
            </a:r>
            <a:r>
              <a:rPr lang="en"/>
              <a:t> /&gt;</a:t>
            </a:r>
            <a:endParaRPr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&lt;</a:t>
            </a:r>
            <a:r>
              <a:rPr lang="en">
                <a:solidFill>
                  <a:srgbClr val="4A86E8"/>
                </a:solidFill>
              </a:rPr>
              <a:t>p</a:t>
            </a:r>
            <a:r>
              <a:rPr lang="en"/>
              <a:t> </a:t>
            </a:r>
            <a:r>
              <a:rPr lang="en">
                <a:solidFill>
                  <a:srgbClr val="9900FF"/>
                </a:solidFill>
              </a:rPr>
              <a:t>th</a:t>
            </a:r>
            <a:r>
              <a:rPr lang="en"/>
              <a:t>:</a:t>
            </a:r>
            <a:r>
              <a:rPr lang="en">
                <a:solidFill>
                  <a:srgbClr val="9900FF"/>
                </a:solidFill>
              </a:rPr>
              <a:t>if</a:t>
            </a:r>
            <a:r>
              <a:rPr lang="en"/>
              <a:t>=</a:t>
            </a:r>
            <a:r>
              <a:rPr lang="en">
                <a:solidFill>
                  <a:srgbClr val="980000"/>
                </a:solidFill>
              </a:rPr>
              <a:t>"${#fields.hasErrors('firstName')}"</a:t>
            </a:r>
            <a:r>
              <a:rPr lang="en"/>
              <a:t> </a:t>
            </a:r>
            <a:r>
              <a:rPr lang="en">
                <a:solidFill>
                  <a:srgbClr val="9900FF"/>
                </a:solidFill>
              </a:rPr>
              <a:t>th</a:t>
            </a:r>
            <a:r>
              <a:rPr lang="en"/>
              <a:t>:</a:t>
            </a:r>
            <a:r>
              <a:rPr lang="en">
                <a:solidFill>
                  <a:srgbClr val="9900FF"/>
                </a:solidFill>
              </a:rPr>
              <a:t>errors</a:t>
            </a:r>
            <a:r>
              <a:rPr lang="en"/>
              <a:t>=</a:t>
            </a:r>
            <a:r>
              <a:rPr lang="en">
                <a:solidFill>
                  <a:srgbClr val="980000"/>
                </a:solidFill>
              </a:rPr>
              <a:t>"*{firstName}"</a:t>
            </a:r>
            <a:r>
              <a:rPr lang="en"/>
              <a:t>&gt;&lt;/</a:t>
            </a:r>
            <a:r>
              <a:rPr lang="en">
                <a:solidFill>
                  <a:srgbClr val="4285F4"/>
                </a:solidFill>
              </a:rPr>
              <a:t>p</a:t>
            </a:r>
            <a:r>
              <a:rPr lang="en"/>
              <a:t>&gt;</a:t>
            </a:r>
            <a:endParaRPr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&lt;</a:t>
            </a:r>
            <a:r>
              <a:rPr lang="en">
                <a:solidFill>
                  <a:srgbClr val="4A86E8"/>
                </a:solidFill>
              </a:rPr>
              <a:t>label</a:t>
            </a:r>
            <a:r>
              <a:rPr lang="en"/>
              <a:t>&gt;Email:&lt;/</a:t>
            </a:r>
            <a:r>
              <a:rPr lang="en">
                <a:solidFill>
                  <a:srgbClr val="4A86E8"/>
                </a:solidFill>
              </a:rPr>
              <a:t>label</a:t>
            </a:r>
            <a:r>
              <a:rPr lang="en"/>
              <a:t>&gt;</a:t>
            </a:r>
            <a:endParaRPr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&lt;</a:t>
            </a:r>
            <a:r>
              <a:rPr lang="en">
                <a:solidFill>
                  <a:srgbClr val="4A86E8"/>
                </a:solidFill>
              </a:rPr>
              <a:t>input</a:t>
            </a:r>
            <a:r>
              <a:rPr lang="en"/>
              <a:t> type="text" </a:t>
            </a:r>
            <a:r>
              <a:rPr lang="en">
                <a:solidFill>
                  <a:srgbClr val="9900FF"/>
                </a:solidFill>
              </a:rPr>
              <a:t>th</a:t>
            </a:r>
            <a:r>
              <a:rPr lang="en"/>
              <a:t>:</a:t>
            </a:r>
            <a:r>
              <a:rPr lang="en">
                <a:solidFill>
                  <a:srgbClr val="9900FF"/>
                </a:solidFill>
              </a:rPr>
              <a:t>field</a:t>
            </a:r>
            <a:r>
              <a:rPr lang="en"/>
              <a:t>=</a:t>
            </a:r>
            <a:r>
              <a:rPr lang="en">
                <a:solidFill>
                  <a:srgbClr val="980000"/>
                </a:solidFill>
              </a:rPr>
              <a:t>"*{email}"</a:t>
            </a:r>
            <a:r>
              <a:rPr lang="en"/>
              <a:t> /&gt;</a:t>
            </a:r>
            <a:endParaRPr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&lt;</a:t>
            </a:r>
            <a:r>
              <a:rPr lang="en">
                <a:solidFill>
                  <a:srgbClr val="4A86E8"/>
                </a:solidFill>
              </a:rPr>
              <a:t>p</a:t>
            </a:r>
            <a:r>
              <a:rPr lang="en"/>
              <a:t> </a:t>
            </a:r>
            <a:r>
              <a:rPr lang="en">
                <a:solidFill>
                  <a:srgbClr val="9900FF"/>
                </a:solidFill>
              </a:rPr>
              <a:t>th</a:t>
            </a:r>
            <a:r>
              <a:rPr lang="en"/>
              <a:t>:</a:t>
            </a:r>
            <a:r>
              <a:rPr lang="en">
                <a:solidFill>
                  <a:srgbClr val="9900FF"/>
                </a:solidFill>
              </a:rPr>
              <a:t>if</a:t>
            </a:r>
            <a:r>
              <a:rPr lang="en"/>
              <a:t>=</a:t>
            </a:r>
            <a:r>
              <a:rPr lang="en">
                <a:solidFill>
                  <a:srgbClr val="980000"/>
                </a:solidFill>
              </a:rPr>
              <a:t>"${#fields.hasErrors('email')}"</a:t>
            </a:r>
            <a:r>
              <a:rPr lang="en"/>
              <a:t> </a:t>
            </a:r>
            <a:r>
              <a:rPr lang="en">
                <a:solidFill>
                  <a:srgbClr val="9900FF"/>
                </a:solidFill>
              </a:rPr>
              <a:t>th</a:t>
            </a:r>
            <a:r>
              <a:rPr lang="en"/>
              <a:t>:</a:t>
            </a:r>
            <a:r>
              <a:rPr lang="en">
                <a:solidFill>
                  <a:srgbClr val="9900FF"/>
                </a:solidFill>
              </a:rPr>
              <a:t>errors</a:t>
            </a:r>
            <a:r>
              <a:rPr lang="en"/>
              <a:t>=</a:t>
            </a:r>
            <a:r>
              <a:rPr lang="en">
                <a:solidFill>
                  <a:srgbClr val="980000"/>
                </a:solidFill>
              </a:rPr>
              <a:t>"*{email}"</a:t>
            </a:r>
            <a:r>
              <a:rPr lang="en"/>
              <a:t>&gt;&lt;/</a:t>
            </a:r>
            <a:r>
              <a:rPr lang="en">
                <a:solidFill>
                  <a:srgbClr val="4A86E8"/>
                </a:solidFill>
              </a:rPr>
              <a:t>p</a:t>
            </a:r>
            <a:r>
              <a:rPr lang="en"/>
              <a:t>&gt;</a:t>
            </a:r>
            <a:endParaRPr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&lt;</a:t>
            </a:r>
            <a:r>
              <a:rPr lang="en">
                <a:solidFill>
                  <a:srgbClr val="4A86E8"/>
                </a:solidFill>
              </a:rPr>
              <a:t>button</a:t>
            </a:r>
            <a:r>
              <a:rPr lang="en"/>
              <a:t> type="submit"&gt;Register&lt;/</a:t>
            </a:r>
            <a:r>
              <a:rPr lang="en">
                <a:solidFill>
                  <a:srgbClr val="4285F4"/>
                </a:solidFill>
              </a:rPr>
              <a:t>button</a:t>
            </a:r>
            <a:r>
              <a:rPr lang="en"/>
              <a:t>&gt;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&lt;/</a:t>
            </a:r>
            <a:r>
              <a:rPr lang="en">
                <a:solidFill>
                  <a:srgbClr val="4A86E8"/>
                </a:solidFill>
              </a:rPr>
              <a:t>form</a:t>
            </a:r>
            <a:r>
              <a:rPr lang="en"/>
              <a:t>&gt;</a:t>
            </a:r>
            <a:endParaRPr/>
          </a:p>
        </p:txBody>
      </p:sp>
      <p:sp>
        <p:nvSpPr>
          <p:cNvPr id="157" name="Google Shape;157;p29"/>
          <p:cNvSpPr/>
          <p:nvPr/>
        </p:nvSpPr>
        <p:spPr>
          <a:xfrm>
            <a:off x="1877075" y="4101500"/>
            <a:ext cx="6955200" cy="467400"/>
          </a:xfrm>
          <a:prstGeom prst="wedgeRoundRectCallout">
            <a:avLst>
              <a:gd fmla="val 6633" name="adj1"/>
              <a:gd fmla="val -138543" name="adj2"/>
              <a:gd fmla="val 0" name="adj3"/>
            </a:avLst>
          </a:prstGeom>
          <a:noFill/>
          <a:ln cap="flat" cmpd="sng" w="9525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This example demonstrates </a:t>
            </a:r>
            <a:r>
              <a:rPr b="1" lang="en" sz="1600"/>
              <a:t>two-way binding</a:t>
            </a:r>
            <a:r>
              <a:rPr lang="en" sz="1600"/>
              <a:t> and </a:t>
            </a:r>
            <a:r>
              <a:rPr b="1" lang="en" sz="1600"/>
              <a:t>dynamic error display</a:t>
            </a:r>
            <a:endParaRPr b="1" sz="16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0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Uploading Files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ფაილების ატვირთვა Spring Boot-ში</a:t>
            </a:r>
            <a:endParaRPr/>
          </a:p>
        </p:txBody>
      </p:sp>
      <p:sp>
        <p:nvSpPr>
          <p:cNvPr id="168" name="Google Shape;168;p31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Spring Boot-ში მხარდაჭერილია ფაიელბის ატვირთვა. კერძოდ, Spring MVC-ს MultipartFile ობიექტის დახმარებით: სურათების ატვირთვა, დოკუმენტებისა და ა.შ.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აუცილებელია რომ ფორმის ენკოდირება იყოს </a:t>
            </a:r>
            <a:r>
              <a:rPr b="1" lang="en"/>
              <a:t>"</a:t>
            </a:r>
            <a:r>
              <a:rPr b="1" lang="en"/>
              <a:t>multipart/form-data</a:t>
            </a:r>
            <a:r>
              <a:rPr b="1" lang="en"/>
              <a:t>"!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დამატებით შესაძლებელია სხვა პარამეტრების კონფიგურაციაც. მაგალითად: </a:t>
            </a:r>
            <a:r>
              <a:rPr b="1" lang="en"/>
              <a:t>spring.servlet.multipart.max-file-size</a:t>
            </a:r>
            <a:r>
              <a:rPr lang="en"/>
              <a:t> და ა.შ.</a:t>
            </a:r>
            <a:endParaRPr/>
          </a:p>
          <a:p>
            <a:pPr indent="0" lvl="0" marL="0" rtl="0" algn="r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მოდით განვიხილოთ პრაქტიკული მაგალითი…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WEB 2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2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HTML Form for File Uploading:</a:t>
            </a:r>
            <a:endParaRPr/>
          </a:p>
        </p:txBody>
      </p:sp>
      <p:sp>
        <p:nvSpPr>
          <p:cNvPr id="174" name="Google Shape;174;p32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ფაილის ასატვირთად, შევქმნათ </a:t>
            </a:r>
            <a:r>
              <a:rPr lang="en"/>
              <a:t>HTML ფორმა შესაბამისი კოდირების ტიპით და მივუთითოთ file ტიპი input ელემენტის ტიპად: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&lt;</a:t>
            </a:r>
            <a:r>
              <a:rPr lang="en">
                <a:solidFill>
                  <a:srgbClr val="4A86E8"/>
                </a:solidFill>
              </a:rPr>
              <a:t>form</a:t>
            </a:r>
            <a:r>
              <a:rPr lang="en"/>
              <a:t> </a:t>
            </a:r>
            <a:r>
              <a:rPr lang="en">
                <a:solidFill>
                  <a:srgbClr val="9900FF"/>
                </a:solidFill>
              </a:rPr>
              <a:t>th</a:t>
            </a:r>
            <a:r>
              <a:rPr lang="en"/>
              <a:t>:</a:t>
            </a:r>
            <a:r>
              <a:rPr lang="en">
                <a:solidFill>
                  <a:srgbClr val="9900FF"/>
                </a:solidFill>
              </a:rPr>
              <a:t>action</a:t>
            </a:r>
            <a:r>
              <a:rPr lang="en"/>
              <a:t>=</a:t>
            </a:r>
            <a:r>
              <a:rPr lang="en">
                <a:solidFill>
                  <a:srgbClr val="980000"/>
                </a:solidFill>
              </a:rPr>
              <a:t>"@{/upload}"</a:t>
            </a:r>
            <a:r>
              <a:rPr lang="en"/>
              <a:t> method=</a:t>
            </a:r>
            <a:r>
              <a:rPr lang="en">
                <a:solidFill>
                  <a:srgbClr val="980000"/>
                </a:solidFill>
              </a:rPr>
              <a:t>"post"</a:t>
            </a:r>
            <a:r>
              <a:rPr lang="en"/>
              <a:t> </a:t>
            </a:r>
            <a:r>
              <a:rPr b="1" lang="en"/>
              <a:t>enctype=</a:t>
            </a:r>
            <a:r>
              <a:rPr b="1" lang="en">
                <a:solidFill>
                  <a:srgbClr val="980000"/>
                </a:solidFill>
              </a:rPr>
              <a:t>"multipart/form-data"</a:t>
            </a:r>
            <a:r>
              <a:rPr lang="en"/>
              <a:t>&gt;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&lt;</a:t>
            </a:r>
            <a:r>
              <a:rPr lang="en">
                <a:solidFill>
                  <a:srgbClr val="4A86E8"/>
                </a:solidFill>
              </a:rPr>
              <a:t>input</a:t>
            </a:r>
            <a:r>
              <a:rPr lang="en"/>
              <a:t> </a:t>
            </a:r>
            <a:r>
              <a:rPr b="1" lang="en"/>
              <a:t>type=</a:t>
            </a:r>
            <a:r>
              <a:rPr b="1" lang="en">
                <a:solidFill>
                  <a:srgbClr val="980000"/>
                </a:solidFill>
              </a:rPr>
              <a:t>"file"</a:t>
            </a:r>
            <a:r>
              <a:rPr lang="en"/>
              <a:t> name=</a:t>
            </a:r>
            <a:r>
              <a:rPr lang="en">
                <a:solidFill>
                  <a:srgbClr val="980000"/>
                </a:solidFill>
              </a:rPr>
              <a:t>"file"</a:t>
            </a:r>
            <a:r>
              <a:rPr lang="en"/>
              <a:t> /&gt;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&lt;</a:t>
            </a:r>
            <a:r>
              <a:rPr lang="en">
                <a:solidFill>
                  <a:srgbClr val="4A86E8"/>
                </a:solidFill>
              </a:rPr>
              <a:t>button</a:t>
            </a:r>
            <a:r>
              <a:rPr lang="en"/>
              <a:t> type=</a:t>
            </a:r>
            <a:r>
              <a:rPr lang="en">
                <a:solidFill>
                  <a:srgbClr val="980000"/>
                </a:solidFill>
              </a:rPr>
              <a:t>"submit"</a:t>
            </a:r>
            <a:r>
              <a:rPr lang="en"/>
              <a:t>&gt;Upload&lt;/</a:t>
            </a:r>
            <a:r>
              <a:rPr lang="en">
                <a:solidFill>
                  <a:srgbClr val="4A86E8"/>
                </a:solidFill>
              </a:rPr>
              <a:t>button</a:t>
            </a:r>
            <a:r>
              <a:rPr lang="en"/>
              <a:t>&gt;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&lt;/</a:t>
            </a:r>
            <a:r>
              <a:rPr lang="en">
                <a:solidFill>
                  <a:srgbClr val="4A86E8"/>
                </a:solidFill>
              </a:rPr>
              <a:t>form</a:t>
            </a:r>
            <a:r>
              <a:rPr lang="en"/>
              <a:t>&gt;</a:t>
            </a:r>
            <a:endParaRPr/>
          </a:p>
          <a:p>
            <a:pPr indent="0" lvl="0" marL="0" rtl="0" algn="r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ვნახოთ კონტროლერის ნაწილი…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3"/>
          <p:cNvSpPr txBox="1"/>
          <p:nvPr>
            <p:ph idx="4294967295" type="body"/>
          </p:nvPr>
        </p:nvSpPr>
        <p:spPr>
          <a:xfrm>
            <a:off x="311700" y="445025"/>
            <a:ext cx="8520600" cy="412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45F06"/>
                </a:solidFill>
              </a:rPr>
              <a:t>@PostMapping</a:t>
            </a:r>
            <a:r>
              <a:rPr b="1" lang="en"/>
              <a:t>(</a:t>
            </a:r>
            <a:r>
              <a:rPr b="1" lang="en">
                <a:solidFill>
                  <a:srgbClr val="980000"/>
                </a:solidFill>
              </a:rPr>
              <a:t>"/upload"</a:t>
            </a:r>
            <a:r>
              <a:rPr b="1" lang="en"/>
              <a:t>)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public </a:t>
            </a:r>
            <a:r>
              <a:rPr lang="en">
                <a:solidFill>
                  <a:schemeClr val="accent3"/>
                </a:solidFill>
              </a:rPr>
              <a:t>String </a:t>
            </a:r>
            <a:r>
              <a:rPr lang="en"/>
              <a:t>fileUpload(</a:t>
            </a:r>
            <a:r>
              <a:rPr b="1" lang="en">
                <a:solidFill>
                  <a:srgbClr val="B45F06"/>
                </a:solidFill>
              </a:rPr>
              <a:t>@RequestParam</a:t>
            </a:r>
            <a:r>
              <a:rPr b="1" lang="en"/>
              <a:t>(</a:t>
            </a:r>
            <a:r>
              <a:rPr b="1" lang="en">
                <a:solidFill>
                  <a:srgbClr val="980000"/>
                </a:solidFill>
              </a:rPr>
              <a:t>"file"</a:t>
            </a:r>
            <a:r>
              <a:rPr b="1" lang="en"/>
              <a:t>) </a:t>
            </a:r>
            <a:r>
              <a:rPr b="1" lang="en">
                <a:solidFill>
                  <a:schemeClr val="accent3"/>
                </a:solidFill>
              </a:rPr>
              <a:t>MultipartFile </a:t>
            </a:r>
            <a:r>
              <a:rPr b="1" lang="en"/>
              <a:t>file</a:t>
            </a:r>
            <a:r>
              <a:rPr lang="en"/>
              <a:t>, </a:t>
            </a:r>
            <a:r>
              <a:rPr lang="en">
                <a:solidFill>
                  <a:schemeClr val="accent3"/>
                </a:solidFill>
              </a:rPr>
              <a:t>Model </a:t>
            </a:r>
            <a:r>
              <a:rPr lang="en"/>
              <a:t>model) {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if </a:t>
            </a:r>
            <a:r>
              <a:rPr lang="en"/>
              <a:t>(</a:t>
            </a:r>
            <a:r>
              <a:rPr b="1" lang="en"/>
              <a:t>file</a:t>
            </a:r>
            <a:r>
              <a:rPr lang="en"/>
              <a:t>.isEmpty()) {</a:t>
            </a:r>
            <a:endParaRPr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model.addAttribute(</a:t>
            </a:r>
            <a:r>
              <a:rPr lang="en">
                <a:solidFill>
                  <a:srgbClr val="980000"/>
                </a:solidFill>
              </a:rPr>
              <a:t>"message"</a:t>
            </a:r>
            <a:r>
              <a:rPr lang="en"/>
              <a:t>, </a:t>
            </a:r>
            <a:r>
              <a:rPr lang="en">
                <a:solidFill>
                  <a:srgbClr val="980000"/>
                </a:solidFill>
              </a:rPr>
              <a:t>"Please select a file to upload"</a:t>
            </a:r>
            <a:r>
              <a:rPr lang="en"/>
              <a:t>);</a:t>
            </a:r>
            <a:endParaRPr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return </a:t>
            </a:r>
            <a:r>
              <a:rPr lang="en">
                <a:solidFill>
                  <a:srgbClr val="980000"/>
                </a:solidFill>
              </a:rPr>
              <a:t>"uploadStatus"</a:t>
            </a:r>
            <a:r>
              <a:rPr lang="en"/>
              <a:t>;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}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E9E9E"/>
                </a:solidFill>
              </a:rPr>
              <a:t>// Process and save the file here</a:t>
            </a:r>
            <a:endParaRPr>
              <a:solidFill>
                <a:srgbClr val="9E9E9E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model.addAttribute(</a:t>
            </a:r>
            <a:r>
              <a:rPr lang="en">
                <a:solidFill>
                  <a:srgbClr val="980000"/>
                </a:solidFill>
              </a:rPr>
              <a:t>"message"</a:t>
            </a:r>
            <a:r>
              <a:rPr lang="en"/>
              <a:t>, </a:t>
            </a:r>
            <a:r>
              <a:rPr lang="en">
                <a:solidFill>
                  <a:srgbClr val="980000"/>
                </a:solidFill>
              </a:rPr>
              <a:t>"File uploaded successfully: "</a:t>
            </a:r>
            <a:r>
              <a:rPr lang="en"/>
              <a:t> + </a:t>
            </a:r>
            <a:r>
              <a:rPr b="1" lang="en"/>
              <a:t>file</a:t>
            </a:r>
            <a:r>
              <a:rPr lang="en"/>
              <a:t>.getOriginalFilename());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return </a:t>
            </a:r>
            <a:r>
              <a:rPr lang="en">
                <a:solidFill>
                  <a:srgbClr val="980000"/>
                </a:solidFill>
              </a:rPr>
              <a:t>"uploadStatus"</a:t>
            </a:r>
            <a:r>
              <a:rPr lang="en"/>
              <a:t>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}</a:t>
            </a:r>
            <a:endParaRPr/>
          </a:p>
        </p:txBody>
      </p:sp>
      <p:sp>
        <p:nvSpPr>
          <p:cNvPr id="180" name="Google Shape;180;p33"/>
          <p:cNvSpPr/>
          <p:nvPr/>
        </p:nvSpPr>
        <p:spPr>
          <a:xfrm>
            <a:off x="3318150" y="3820675"/>
            <a:ext cx="5514300" cy="7482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გამოიყენეთ </a:t>
            </a:r>
            <a:r>
              <a:rPr b="1" lang="en"/>
              <a:t>file.getBytes()</a:t>
            </a:r>
            <a:r>
              <a:rPr lang="en"/>
              <a:t> ან </a:t>
            </a:r>
            <a:r>
              <a:rPr b="1" lang="en"/>
              <a:t>file.getInputStream()</a:t>
            </a:r>
            <a:r>
              <a:rPr lang="en"/>
              <a:t> ფაილის ინფორმაციის წასაკითხად.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Binding with Files &amp; Custom Reject Values:</a:t>
            </a:r>
            <a:endParaRPr/>
          </a:p>
        </p:txBody>
      </p:sp>
      <p:graphicFrame>
        <p:nvGraphicFramePr>
          <p:cNvPr id="186" name="Google Shape;186;p34"/>
          <p:cNvGraphicFramePr/>
          <p:nvPr/>
        </p:nvGraphicFramePr>
        <p:xfrm>
          <a:off x="387900" y="14898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{FE741401-3939-4492-B196-F1D32B6A352A}</a:tableStyleId>
              </a:tblPr>
              <a:tblGrid>
                <a:gridCol w="3125850"/>
                <a:gridCol w="5283750"/>
              </a:tblGrid>
              <a:tr h="3078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B45F06"/>
                          </a:solidFill>
                        </a:rPr>
                        <a:t>@Data</a:t>
                      </a:r>
                      <a:endParaRPr>
                        <a:solidFill>
                          <a:srgbClr val="B45F06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4A86E8"/>
                          </a:solidFill>
                        </a:rPr>
                        <a:t>public class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UploadForm 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>
                          <a:solidFill>
                            <a:srgbClr val="B45F06"/>
                          </a:solidFill>
                        </a:rPr>
                        <a:t>@NotNull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(message = 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"..."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)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private </a:t>
                      </a:r>
                      <a:r>
                        <a:rPr b="1" lang="en">
                          <a:solidFill>
                            <a:schemeClr val="accent3"/>
                          </a:solidFill>
                        </a:rPr>
                        <a:t>MultipartFile </a:t>
                      </a:r>
                      <a:r>
                        <a:rPr b="1" lang="en">
                          <a:solidFill>
                            <a:schemeClr val="dk1"/>
                          </a:solidFill>
                        </a:rPr>
                        <a:t>image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>
                          <a:solidFill>
                            <a:srgbClr val="B45F06"/>
                          </a:solidFill>
                        </a:rPr>
                        <a:t>@NotNull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(message = 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"...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)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>
                          <a:solidFill>
                            <a:srgbClr val="B45F06"/>
                          </a:solidFill>
                        </a:rPr>
                        <a:t>@PastOrPresent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(message = 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"..."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)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private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LocalDate 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date;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B45F06"/>
                          </a:solidFill>
                        </a:rPr>
                        <a:t>@PostMapping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"/upload"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)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4A86E8"/>
                          </a:solidFill>
                        </a:rPr>
                        <a:t>public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String 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upload(</a:t>
                      </a:r>
                      <a:r>
                        <a:rPr lang="en">
                          <a:solidFill>
                            <a:srgbClr val="B45F06"/>
                          </a:solidFill>
                        </a:rPr>
                        <a:t>@Valid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>
                          <a:solidFill>
                            <a:srgbClr val="B45F06"/>
                          </a:solidFill>
                        </a:rPr>
                        <a:t>@ModelAttribute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"uploadForm"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)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UploadForm 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form,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b="1" lang="en">
                          <a:solidFill>
                            <a:schemeClr val="accent3"/>
                          </a:solidFill>
                        </a:rPr>
                        <a:t>BindingResult </a:t>
                      </a:r>
                      <a:r>
                        <a:rPr b="1" lang="en">
                          <a:solidFill>
                            <a:schemeClr val="dk1"/>
                          </a:solidFill>
                        </a:rPr>
                        <a:t>result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,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RedirectAttributes 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redirectAttributes) 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  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if 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(form.getImage() ==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null 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|| form.getImage().isEmpty()) 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  </a:t>
                      </a:r>
                      <a:r>
                        <a:rPr b="1" lang="en">
                          <a:solidFill>
                            <a:schemeClr val="dk1"/>
                          </a:solidFill>
                        </a:rPr>
                        <a:t>result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.</a:t>
                      </a:r>
                      <a:r>
                        <a:rPr b="1" lang="en">
                          <a:solidFill>
                            <a:schemeClr val="dk1"/>
                          </a:solidFill>
                        </a:rPr>
                        <a:t>rejectValue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"image"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, 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"error.image"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, 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"No image?!"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if 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(result.hasErrors()) 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  …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87" name="Google Shape;187;p34"/>
          <p:cNvSpPr/>
          <p:nvPr/>
        </p:nvSpPr>
        <p:spPr>
          <a:xfrm>
            <a:off x="280825" y="3613750"/>
            <a:ext cx="3030000" cy="1145700"/>
          </a:xfrm>
          <a:prstGeom prst="wedgeRectCallout">
            <a:avLst>
              <a:gd fmla="val 53668" name="adj1"/>
              <a:gd fmla="val -67916" name="adj2"/>
            </a:avLst>
          </a:prstGeom>
          <a:solidFill>
            <a:srgbClr val="F3F3F3"/>
          </a:solidFill>
          <a:ln cap="flat" cmpd="sng" w="9525">
            <a:solidFill>
              <a:schemeClr val="dk1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"/>
                <a:ea typeface="Roboto"/>
                <a:cs typeface="Roboto"/>
                <a:sym typeface="Roboto"/>
              </a:rPr>
              <a:t>შეგვიძლია Spring-ის ვალიდაცია MultipartFile-ზეც და ერორების ხელით დამატებაც BindingResult-ში :)</a:t>
            </a:r>
            <a:endParaRPr sz="16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5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GET-POST-Redirect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6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GET-POST-Redirect (ასევე ცნობილი როგორც Post/Redirect/Get ან PRG) ნიმუშის გამოყენება ნიშნავს, რომ POST მოთხოვნის დამუშავების შემდეგ (როგორიცაა ფაილის ატვირთვა), თქვენ გადაამისამართებთ კლიენტს სხვა URL-ზე GET მოთხოვნის მეშვეობით.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ამ გზით, თუ მომხმარებელი განაახლებს გვერდს, ბრაუზერი ხელახლა დააბრუნებს GET-ს (POST მონაცემების ხელახლა გაგზავნის ნაცვლად), რაც თავიდან აგვაცილებს დუბლიკატებს.</a:t>
            </a:r>
            <a:endParaRPr/>
          </a:p>
          <a:p>
            <a:pPr indent="0" lvl="0" marL="0" rtl="0" algn="r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მოდით ვნახოთ პრაქტიკული მაგალითი…</a:t>
            </a:r>
            <a:endParaRPr/>
          </a:p>
        </p:txBody>
      </p:sp>
      <p:sp>
        <p:nvSpPr>
          <p:cNvPr id="198" name="Google Shape;198;p3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GET-POST-Redirect Pattern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3" name="Google Shape;203;p37"/>
          <p:cNvGraphicFramePr/>
          <p:nvPr/>
        </p:nvGraphicFramePr>
        <p:xfrm>
          <a:off x="311700" y="445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{FE741401-3939-4492-B196-F1D32B6A352A}</a:tableStyleId>
              </a:tblPr>
              <a:tblGrid>
                <a:gridCol w="4814525"/>
                <a:gridCol w="3706075"/>
              </a:tblGrid>
              <a:tr h="1316150"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B45F06"/>
                          </a:solidFill>
                        </a:rPr>
                        <a:t>@PostMapping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"/upload"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)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4A86E8"/>
                          </a:solidFill>
                        </a:rPr>
                        <a:t>public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String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fileUpload(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>
                          <a:solidFill>
                            <a:srgbClr val="B45F06"/>
                          </a:solidFill>
                        </a:rPr>
                        <a:t>@RequestParam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"file"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)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MultipartFile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b="1" lang="en">
                          <a:solidFill>
                            <a:schemeClr val="dk1"/>
                          </a:solidFill>
                        </a:rPr>
                        <a:t>file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,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Model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model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) 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if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(</a:t>
                      </a:r>
                      <a:r>
                        <a:rPr b="1" lang="en">
                          <a:solidFill>
                            <a:schemeClr val="dk1"/>
                          </a:solidFill>
                        </a:rPr>
                        <a:t>file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.isEmpty()) 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  model.addAttribute(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"message"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, 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"Please select a file"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 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return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"upload"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; </a:t>
                      </a:r>
                      <a:r>
                        <a:rPr lang="en">
                          <a:solidFill>
                            <a:srgbClr val="9E9E9E"/>
                          </a:solidFill>
                        </a:rPr>
                        <a:t>// show form again with an error</a:t>
                      </a:r>
                      <a:endParaRPr>
                        <a:solidFill>
                          <a:srgbClr val="9E9E9E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try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  </a:t>
                      </a:r>
                      <a:r>
                        <a:rPr lang="en">
                          <a:solidFill>
                            <a:srgbClr val="9E9E9E"/>
                          </a:solidFill>
                        </a:rPr>
                        <a:t>// Save the file to the server (e.g., </a:t>
                      </a:r>
                      <a:r>
                        <a:rPr b="1" lang="en">
                          <a:solidFill>
                            <a:srgbClr val="9E9E9E"/>
                          </a:solidFill>
                        </a:rPr>
                        <a:t>file</a:t>
                      </a:r>
                      <a:r>
                        <a:rPr lang="en">
                          <a:solidFill>
                            <a:srgbClr val="9E9E9E"/>
                          </a:solidFill>
                        </a:rPr>
                        <a:t>.getBytes(), etc.)</a:t>
                      </a:r>
                      <a:endParaRPr>
                        <a:solidFill>
                          <a:srgbClr val="9E9E9E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}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catch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(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Exception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e) 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  model.addAttribute(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"message"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, e.getMessage());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 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return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"upload"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>
                          <a:solidFill>
                            <a:srgbClr val="9E9E9E"/>
                          </a:solidFill>
                        </a:rPr>
                        <a:t>// Redirect to prevent duplicate submission</a:t>
                      </a:r>
                      <a:endParaRPr>
                        <a:solidFill>
                          <a:srgbClr val="9E9E9E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return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"redirect:/uploadStatus"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B45F06"/>
                          </a:solidFill>
                        </a:rPr>
                        <a:t>@GetMapping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"/uploadStatus"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)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4A86E8"/>
                          </a:solidFill>
                        </a:rPr>
                        <a:t>public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String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uploadStatus(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Model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model) 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>
                          <a:solidFill>
                            <a:srgbClr val="9E9E9E"/>
                          </a:solidFill>
                        </a:rPr>
                        <a:t>// Optionally add attributes</a:t>
                      </a:r>
                      <a:endParaRPr>
                        <a:solidFill>
                          <a:srgbClr val="9E9E9E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9E9E9E"/>
                          </a:solidFill>
                        </a:rPr>
                        <a:t>    // to display a success</a:t>
                      </a:r>
                      <a:endParaRPr>
                        <a:solidFill>
                          <a:srgbClr val="9E9E9E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return 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"uploadStatus"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  <a:tr h="2675825">
                <a:tc v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1) </a:t>
                      </a:r>
                      <a:r>
                        <a:rPr lang="en"/>
                        <a:t>POST მეთოდი ამუშავებს ატვირთულ ფაილს.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2) იმის მაგივრად რომ პირდაპირ ხედი დააბრუნოს (რომელმაც შეიძლება გამოიწვიოს განმეორებით ფორმის გადაგზავნა), იგი ასრულებს გადამისამართებას: "redirect:/uploadStatus".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3) შემდგომ, ბრაუზერი ახორციელებს GET </a:t>
                      </a:r>
                      <a:r>
                        <a:rPr lang="en"/>
                        <a:t>"/uploadStatus" </a:t>
                      </a:r>
                      <a:r>
                        <a:rPr lang="en"/>
                        <a:t>მოთხოვნის დამუშავებას </a:t>
                      </a:r>
                      <a:r>
                        <a:rPr lang="en"/>
                        <a:t>და აჩვენებს შედეგს</a:t>
                      </a:r>
                      <a:r>
                        <a:rPr lang="en"/>
                        <a:t>.</a:t>
                      </a:r>
                      <a:endParaRPr/>
                    </a:p>
                  </a:txBody>
                  <a:tcPr marT="91425" marB="91425" marR="91425" marL="91425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8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გამოყენებული რესურსები და ბმულები:</a:t>
            </a:r>
            <a:endParaRPr/>
          </a:p>
        </p:txBody>
      </p:sp>
      <p:sp>
        <p:nvSpPr>
          <p:cNvPr id="209" name="Google Shape;209;p38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hlink"/>
                </a:solidFill>
                <a:hlinkClick r:id="rId3"/>
              </a:rPr>
              <a:t>Web 2.0 - Wikipedia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hlink"/>
                </a:solidFill>
                <a:hlinkClick r:id="rId4"/>
              </a:rPr>
              <a:t>Getting Started | Handling Form Submission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hlink"/>
                </a:solidFill>
                <a:hlinkClick r:id="rId5"/>
              </a:rPr>
              <a:t>Getting Started | Validating Form Input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u="sng">
                <a:solidFill>
                  <a:schemeClr val="hlink"/>
                </a:solidFill>
                <a:hlinkClick r:id="rId6"/>
              </a:rPr>
              <a:t>Jakarta Bean Validation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u="sng">
                <a:solidFill>
                  <a:schemeClr val="hlink"/>
                </a:solidFill>
                <a:hlinkClick r:id="rId7"/>
              </a:rPr>
              <a:t>Overview (Jakarta Bean Validation API 3.0.0)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hlink"/>
                </a:solidFill>
                <a:hlinkClick r:id="rId8"/>
              </a:rPr>
              <a:t>Getting Started | Uploading Files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9"/>
          <p:cNvSpPr txBox="1"/>
          <p:nvPr>
            <p:ph idx="4294967295" type="title"/>
          </p:nvPr>
        </p:nvSpPr>
        <p:spPr>
          <a:xfrm>
            <a:off x="311700" y="2534800"/>
            <a:ext cx="8520600" cy="1777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720"/>
              <a:t>მადლობა ყურადღებისთვის</a:t>
            </a:r>
            <a:endParaRPr sz="3720"/>
          </a:p>
        </p:txBody>
      </p:sp>
      <p:pic>
        <p:nvPicPr>
          <p:cNvPr id="215" name="Google Shape;215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10798" y="1000724"/>
            <a:ext cx="2005091" cy="17775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40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ლაბის დავალება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41"/>
          <p:cNvSpPr txBox="1"/>
          <p:nvPr>
            <p:ph idx="4294967295" type="body"/>
          </p:nvPr>
        </p:nvSpPr>
        <p:spPr>
          <a:xfrm>
            <a:off x="311700" y="445025"/>
            <a:ext cx="8520600" cy="435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- შევქმნათ სტატიკური ვებსაიტი -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თქვენი ამოცანაა ინტერაქტიული ვებსაიტის აწყობა.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AutoNum type="arabicPeriod"/>
            </a:pPr>
            <a:r>
              <a:rPr b="1" lang="en"/>
              <a:t>შექმენით ალბომის ვებსაიტი</a:t>
            </a:r>
            <a:r>
              <a:rPr lang="en"/>
              <a:t>, სადაც მომხმარებელს საშუალება ექნება ფოტოების ატვირთვისა.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ფოტოებთან ერთან მიეცით მომხმარებელს საშუალება სხვა ინფორმაციის მითითებისაც: ფოტოს ადგილი, სახელი, გადაღების თარიღი და ა.შ.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მიეცით მომხმარებელს საშუალება ალბომის ფოტოების რედაქტირებისა და წაშლისა.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➔"/>
            </a:pPr>
            <a:r>
              <a:rPr lang="en"/>
              <a:t>იმისათვის რომ შენახული შედეგი არ წაგეშალოთ (მაგ: სურათის სახელი, თარიღი და ა.შ.) შეინახეთ ეს ინფორმაცია ფაილში (მაგ: JSON-ში).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Interacting with the Website</a:t>
            </a:r>
            <a:endParaRPr/>
          </a:p>
        </p:txBody>
      </p:sp>
      <p:sp>
        <p:nvSpPr>
          <p:cNvPr id="75" name="Google Shape;75;p15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WEB V1-ს ეძახიან იმ დროს და იმ ვებსაიტებსა და ვებ აპლიკაციებს, რომლებიც მხოლოდ ინფორმაციას იძლევიან მომხმარებლებისთვის. ასეთ საიტებთან ნებისმიერი სახის ინტერაქცია მომხმარებლების მხრიდან (იგულისხმება ინფორმაციის გაგზავნა) შეუძლებელი იყო.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WEB V2-ი დაერქვა ისეთ პერიოდს, როდესაც გამოჩნდა HTML-ის ფორმები და სხვა მექანიზმები ვებსაიტებთან და ვებ აპლიკაციებთან ურთიერთობისა.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* </a:t>
            </a:r>
            <a:r>
              <a:rPr lang="en"/>
              <a:t>WEB V3 ტიპისას დღეს ბევრნაირად განმარტავენ. ზოგი ამბობს რომ ესენია ბლოკჩეინიანი ვებსაიტები, ზოგისთვის AI-ს რომელიც იყენებს და ა.შ.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Interactivity using Forms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Easy Picture of Handling Form Submission:</a:t>
            </a:r>
            <a:endParaRPr/>
          </a:p>
        </p:txBody>
      </p:sp>
      <p:sp>
        <p:nvSpPr>
          <p:cNvPr id="86" name="Google Shape;86;p17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ყველაზე უმარტივესი გზა HTML ფორმიდან პარამეტრების აღებისა არის ჩვენთვის ნაცნობი </a:t>
            </a:r>
            <a:r>
              <a:rPr b="1" lang="en"/>
              <a:t>@RequestParam</a:t>
            </a:r>
            <a:r>
              <a:rPr lang="en"/>
              <a:t> ანოტაციის გამოყენებით: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87" name="Google Shape;87;p17"/>
          <p:cNvGraphicFramePr/>
          <p:nvPr/>
        </p:nvGraphicFramePr>
        <p:xfrm>
          <a:off x="311700" y="23409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{FE741401-3939-4492-B196-F1D32B6A352A}</a:tableStyleId>
              </a:tblPr>
              <a:tblGrid>
                <a:gridCol w="3809500"/>
                <a:gridCol w="4711100"/>
              </a:tblGrid>
              <a:tr h="2220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&lt;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form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>
                          <a:solidFill>
                            <a:srgbClr val="9900FF"/>
                          </a:solidFill>
                        </a:rPr>
                        <a:t>th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:</a:t>
                      </a:r>
                      <a:r>
                        <a:rPr lang="en">
                          <a:solidFill>
                            <a:srgbClr val="9900FF"/>
                          </a:solidFill>
                        </a:rPr>
                        <a:t>action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=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"@{/submit}"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method=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"post"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&gt;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&lt;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input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type=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"text"</a:t>
                      </a:r>
                      <a:endParaRPr>
                        <a:solidFill>
                          <a:srgbClr val="980000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      </a:t>
                      </a:r>
                      <a:r>
                        <a:rPr b="1" lang="en">
                          <a:solidFill>
                            <a:schemeClr val="dk1"/>
                          </a:solidFill>
                        </a:rPr>
                        <a:t>name=</a:t>
                      </a:r>
                      <a:r>
                        <a:rPr b="1" lang="en">
                          <a:solidFill>
                            <a:srgbClr val="980000"/>
                          </a:solidFill>
                        </a:rPr>
                        <a:t>"username"</a:t>
                      </a:r>
                      <a:r>
                        <a:rPr b="1" lang="en">
                          <a:solidFill>
                            <a:schemeClr val="dk1"/>
                          </a:solidFill>
                        </a:rPr>
                        <a:t> 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      placeholder=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"Username"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/&gt;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&lt;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input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type=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"password"</a:t>
                      </a:r>
                      <a:endParaRPr>
                        <a:solidFill>
                          <a:srgbClr val="980000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      </a:t>
                      </a:r>
                      <a:r>
                        <a:rPr b="1" lang="en">
                          <a:solidFill>
                            <a:schemeClr val="dk1"/>
                          </a:solidFill>
                        </a:rPr>
                        <a:t>name=</a:t>
                      </a:r>
                      <a:r>
                        <a:rPr b="1" lang="en">
                          <a:solidFill>
                            <a:srgbClr val="980000"/>
                          </a:solidFill>
                        </a:rPr>
                        <a:t>"password" </a:t>
                      </a:r>
                      <a:endParaRPr b="1">
                        <a:solidFill>
                          <a:srgbClr val="980000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      placeholder=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"Password"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/&gt;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&lt;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button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type=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"submit"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&gt;Login&lt;/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button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&gt;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&lt;/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form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&gt;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B45F06"/>
                          </a:solidFill>
                        </a:rPr>
                        <a:t>@PostMapping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"/submit"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)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4A86E8"/>
                          </a:solidFill>
                        </a:rPr>
                        <a:t>public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String 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handle(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>
                          <a:solidFill>
                            <a:srgbClr val="B45F06"/>
                          </a:solidFill>
                        </a:rPr>
                        <a:t>@RequestParam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b="1" lang="en">
                          <a:solidFill>
                            <a:srgbClr val="980000"/>
                          </a:solidFill>
                        </a:rPr>
                        <a:t>"username"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)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String 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username,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>
                          <a:solidFill>
                            <a:srgbClr val="B45F06"/>
                          </a:solidFill>
                        </a:rPr>
                        <a:t>@RequestParam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b="1" lang="en">
                          <a:solidFill>
                            <a:srgbClr val="980000"/>
                          </a:solidFill>
                        </a:rPr>
                        <a:t>"password"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)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String 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password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) 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>
                          <a:solidFill>
                            <a:srgbClr val="78909C"/>
                          </a:solidFill>
                        </a:rPr>
                        <a:t>// Process the individual parameters here</a:t>
                      </a:r>
                      <a:endParaRPr>
                        <a:solidFill>
                          <a:srgbClr val="78909C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System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.</a:t>
                      </a:r>
                      <a:r>
                        <a:rPr lang="en">
                          <a:solidFill>
                            <a:srgbClr val="9900FF"/>
                          </a:solidFill>
                        </a:rPr>
                        <a:t>out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.println(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"Username: 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+ username);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System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.</a:t>
                      </a:r>
                      <a:r>
                        <a:rPr lang="en">
                          <a:solidFill>
                            <a:srgbClr val="9900FF"/>
                          </a:solidFill>
                        </a:rPr>
                        <a:t>out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.println(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"Password: 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+ password);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return 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"result"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Data Binding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Better Way of Submitting Forms (Data Binding)</a:t>
            </a:r>
            <a:endParaRPr/>
          </a:p>
        </p:txBody>
      </p:sp>
      <p:sp>
        <p:nvSpPr>
          <p:cNvPr id="98" name="Google Shape;98;p19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რა თქმა უნდა, HTML ფორმის ველების დამუშავება შესაძლებელია </a:t>
            </a:r>
            <a:r>
              <a:rPr lang="en" strike="sngStrike"/>
              <a:t>@RequestParam</a:t>
            </a:r>
            <a:r>
              <a:rPr lang="en"/>
              <a:t> ანოტაციით, მაგრამ სჯობს უფრო მარტივი და მოქნილი მექანიზმი გამოვიყენოთ რომელსაც Thymeleaf-ი გვთავაზობს.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ამისთვის ჩვენ დაგვჭირდება სამი რამ: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თავად ფორმა, აღწერილი *.html შაბლონურ ფაილში.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კლასის აღწერა, რომელშიც შევინახავთ ფორმის მნიშვნელობებს.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ამ კლასის ობიექტის *.html შაბლონისთვის გადაცემა.</a:t>
            </a:r>
            <a:endParaRPr/>
          </a:p>
          <a:p>
            <a:pPr indent="0" lvl="0" marL="0" rtl="0" algn="r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მოდით შევასრულოთ სამივე პუნქტი სათითაოდ…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HTML Form with Thymeleaf Decorators</a:t>
            </a:r>
            <a:endParaRPr/>
          </a:p>
        </p:txBody>
      </p:sp>
      <p:sp>
        <p:nvSpPr>
          <p:cNvPr id="104" name="Google Shape;104;p20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ხედის მხარეს დაგვჭირდება </a:t>
            </a:r>
            <a:r>
              <a:rPr b="1" lang="en"/>
              <a:t>th:action</a:t>
            </a:r>
            <a:r>
              <a:rPr lang="en"/>
              <a:t>, </a:t>
            </a:r>
            <a:r>
              <a:rPr b="1" lang="en"/>
              <a:t>th:object </a:t>
            </a:r>
            <a:r>
              <a:rPr lang="en"/>
              <a:t>და </a:t>
            </a:r>
            <a:r>
              <a:rPr b="1" lang="en"/>
              <a:t>th:field</a:t>
            </a:r>
            <a:r>
              <a:rPr lang="en"/>
              <a:t> ატრიბუტების გამოყენება: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&lt;</a:t>
            </a:r>
            <a:r>
              <a:rPr lang="en">
                <a:solidFill>
                  <a:srgbClr val="4A86E8"/>
                </a:solidFill>
              </a:rPr>
              <a:t>form</a:t>
            </a:r>
            <a:r>
              <a:rPr lang="en"/>
              <a:t> </a:t>
            </a:r>
            <a:r>
              <a:rPr b="1" lang="en">
                <a:solidFill>
                  <a:srgbClr val="9900FF"/>
                </a:solidFill>
              </a:rPr>
              <a:t>th</a:t>
            </a:r>
            <a:r>
              <a:rPr b="1" lang="en"/>
              <a:t>:</a:t>
            </a:r>
            <a:r>
              <a:rPr b="1" lang="en">
                <a:solidFill>
                  <a:srgbClr val="9900FF"/>
                </a:solidFill>
              </a:rPr>
              <a:t>action</a:t>
            </a:r>
            <a:r>
              <a:rPr lang="en"/>
              <a:t>=</a:t>
            </a:r>
            <a:r>
              <a:rPr lang="en">
                <a:solidFill>
                  <a:srgbClr val="980000"/>
                </a:solidFill>
              </a:rPr>
              <a:t>"@{/greeting}"</a:t>
            </a:r>
            <a:r>
              <a:rPr lang="en"/>
              <a:t> </a:t>
            </a:r>
            <a:r>
              <a:rPr b="1" lang="en">
                <a:solidFill>
                  <a:srgbClr val="9900FF"/>
                </a:solidFill>
              </a:rPr>
              <a:t>th</a:t>
            </a:r>
            <a:r>
              <a:rPr b="1" lang="en"/>
              <a:t>:</a:t>
            </a:r>
            <a:r>
              <a:rPr b="1" lang="en">
                <a:solidFill>
                  <a:srgbClr val="9900FF"/>
                </a:solidFill>
              </a:rPr>
              <a:t>object</a:t>
            </a:r>
            <a:r>
              <a:rPr lang="en"/>
              <a:t>=</a:t>
            </a:r>
            <a:r>
              <a:rPr lang="en">
                <a:solidFill>
                  <a:srgbClr val="980000"/>
                </a:solidFill>
              </a:rPr>
              <a:t>"${greeting}"</a:t>
            </a:r>
            <a:r>
              <a:rPr lang="en"/>
              <a:t> method="post"&gt;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&lt;</a:t>
            </a:r>
            <a:r>
              <a:rPr lang="en">
                <a:solidFill>
                  <a:srgbClr val="4A86E8"/>
                </a:solidFill>
              </a:rPr>
              <a:t>input</a:t>
            </a:r>
            <a:r>
              <a:rPr lang="en"/>
              <a:t> type="text" </a:t>
            </a:r>
            <a:r>
              <a:rPr b="1" lang="en">
                <a:solidFill>
                  <a:srgbClr val="9900FF"/>
                </a:solidFill>
              </a:rPr>
              <a:t>th</a:t>
            </a:r>
            <a:r>
              <a:rPr b="1" lang="en"/>
              <a:t>:</a:t>
            </a:r>
            <a:r>
              <a:rPr b="1" lang="en">
                <a:solidFill>
                  <a:srgbClr val="9900FF"/>
                </a:solidFill>
              </a:rPr>
              <a:t>field</a:t>
            </a:r>
            <a:r>
              <a:rPr lang="en"/>
              <a:t>=</a:t>
            </a:r>
            <a:r>
              <a:rPr lang="en">
                <a:solidFill>
                  <a:srgbClr val="980000"/>
                </a:solidFill>
              </a:rPr>
              <a:t>"*{firstName}"</a:t>
            </a:r>
            <a:r>
              <a:rPr lang="en"/>
              <a:t> placeholder="First Name"/&gt;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&lt;</a:t>
            </a:r>
            <a:r>
              <a:rPr lang="en">
                <a:solidFill>
                  <a:srgbClr val="4A86E8"/>
                </a:solidFill>
              </a:rPr>
              <a:t>input</a:t>
            </a:r>
            <a:r>
              <a:rPr lang="en"/>
              <a:t> type="text" </a:t>
            </a:r>
            <a:r>
              <a:rPr b="1" lang="en">
                <a:solidFill>
                  <a:srgbClr val="9900FF"/>
                </a:solidFill>
              </a:rPr>
              <a:t>th</a:t>
            </a:r>
            <a:r>
              <a:rPr b="1" lang="en"/>
              <a:t>:</a:t>
            </a:r>
            <a:r>
              <a:rPr b="1" lang="en">
                <a:solidFill>
                  <a:srgbClr val="9900FF"/>
                </a:solidFill>
              </a:rPr>
              <a:t>field</a:t>
            </a:r>
            <a:r>
              <a:rPr lang="en"/>
              <a:t>=</a:t>
            </a:r>
            <a:r>
              <a:rPr lang="en">
                <a:solidFill>
                  <a:srgbClr val="980000"/>
                </a:solidFill>
              </a:rPr>
              <a:t>"*{lastName}"</a:t>
            </a:r>
            <a:r>
              <a:rPr lang="en"/>
              <a:t> placeholder="Last Name"/&gt;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&lt;</a:t>
            </a:r>
            <a:r>
              <a:rPr lang="en">
                <a:solidFill>
                  <a:srgbClr val="4A86E8"/>
                </a:solidFill>
              </a:rPr>
              <a:t>button</a:t>
            </a:r>
            <a:r>
              <a:rPr lang="en"/>
              <a:t> type="submit"&gt;Submit&lt;/</a:t>
            </a:r>
            <a:r>
              <a:rPr lang="en">
                <a:solidFill>
                  <a:srgbClr val="4A86E8"/>
                </a:solidFill>
              </a:rPr>
              <a:t>button</a:t>
            </a:r>
            <a:r>
              <a:rPr lang="en"/>
              <a:t>&gt;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&lt;/</a:t>
            </a:r>
            <a:r>
              <a:rPr lang="en">
                <a:solidFill>
                  <a:srgbClr val="4A86E8"/>
                </a:solidFill>
              </a:rPr>
              <a:t>form</a:t>
            </a:r>
            <a:r>
              <a:rPr lang="en"/>
              <a:t>&gt;</a:t>
            </a:r>
            <a:endParaRPr/>
          </a:p>
          <a:p>
            <a:pPr indent="0" lvl="0" marL="45720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/>
              <a:t>დაგვჭირდება ობიექტის კლასის აღწერაც…</a:t>
            </a:r>
            <a:endParaRPr b="1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ფორმისთვის განკუთვნილი User კლასი:</a:t>
            </a:r>
            <a:endParaRPr/>
          </a:p>
        </p:txBody>
      </p:sp>
      <p:sp>
        <p:nvSpPr>
          <p:cNvPr id="110" name="Google Shape;110;p21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მთავარია ველები და მათი სახელები სწორად განვსაზღვროთ.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public class</a:t>
            </a:r>
            <a:r>
              <a:rPr lang="en"/>
              <a:t> </a:t>
            </a:r>
            <a:r>
              <a:rPr lang="en">
                <a:solidFill>
                  <a:schemeClr val="accent3"/>
                </a:solidFill>
              </a:rPr>
              <a:t>User </a:t>
            </a:r>
            <a:r>
              <a:rPr lang="en"/>
              <a:t>{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	</a:t>
            </a:r>
            <a:r>
              <a:rPr lang="en">
                <a:solidFill>
                  <a:srgbClr val="4A86E8"/>
                </a:solidFill>
              </a:rPr>
              <a:t>public </a:t>
            </a:r>
            <a:r>
              <a:rPr lang="en"/>
              <a:t>String </a:t>
            </a:r>
            <a:r>
              <a:rPr lang="en">
                <a:solidFill>
                  <a:srgbClr val="9900FF"/>
                </a:solidFill>
              </a:rPr>
              <a:t>firstName</a:t>
            </a:r>
            <a:r>
              <a:rPr lang="en"/>
              <a:t>;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	</a:t>
            </a:r>
            <a:r>
              <a:rPr lang="en">
                <a:solidFill>
                  <a:srgbClr val="4A86E8"/>
                </a:solidFill>
              </a:rPr>
              <a:t>public </a:t>
            </a:r>
            <a:r>
              <a:rPr lang="en"/>
              <a:t>String </a:t>
            </a:r>
            <a:r>
              <a:rPr lang="en">
                <a:solidFill>
                  <a:srgbClr val="9900FF"/>
                </a:solidFill>
              </a:rPr>
              <a:t>lastName</a:t>
            </a:r>
            <a:r>
              <a:rPr lang="en"/>
              <a:t>;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	</a:t>
            </a:r>
            <a:r>
              <a:rPr lang="en">
                <a:solidFill>
                  <a:srgbClr val="9E9E9E"/>
                </a:solidFill>
              </a:rPr>
              <a:t>/* public User() {} */</a:t>
            </a:r>
            <a:endParaRPr>
              <a:solidFill>
                <a:srgbClr val="9E9E9E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E9E9E"/>
                </a:solidFill>
              </a:rPr>
              <a:t>	/* public User(String firstName, String lastName) { … } */</a:t>
            </a:r>
            <a:endParaRPr>
              <a:solidFill>
                <a:srgbClr val="9E9E9E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}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arina">
  <a:themeElements>
    <a:clrScheme name="Marina">
      <a:dk1>
        <a:srgbClr val="595959"/>
      </a:dk1>
      <a:lt1>
        <a:srgbClr val="00517C"/>
      </a:lt1>
      <a:dk2>
        <a:srgbClr val="004065"/>
      </a:dk2>
      <a:lt2>
        <a:srgbClr val="CFD8DC"/>
      </a:lt2>
      <a:accent1>
        <a:srgbClr val="0277BD"/>
      </a:accent1>
      <a:accent2>
        <a:srgbClr val="558B2F"/>
      </a:accent2>
      <a:accent3>
        <a:srgbClr val="009688"/>
      </a:accent3>
      <a:accent4>
        <a:srgbClr val="38761D"/>
      </a:accent4>
      <a:accent5>
        <a:srgbClr val="6AA84F"/>
      </a:accent5>
      <a:accent6>
        <a:srgbClr val="FFEB38"/>
      </a:accent6>
      <a:hlink>
        <a:srgbClr val="6AA84F"/>
      </a:hlink>
      <a:folHlink>
        <a:srgbClr val="8BC3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