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</p:sldIdLst>
  <p:sldSz cy="5143500" cx="9144000"/>
  <p:notesSz cx="6858000" cy="9144000"/>
  <p:embeddedFontLst>
    <p:embeddedFont>
      <p:font typeface="Roboto Slab"/>
      <p:regular r:id="rId41"/>
      <p:bold r:id="rId42"/>
    </p:embeddedFont>
    <p:embeddedFont>
      <p:font typeface="Roboto"/>
      <p:regular r:id="rId43"/>
      <p:bold r:id="rId44"/>
      <p:italic r:id="rId45"/>
      <p:boldItalic r:id="rId4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8790943-51A7-420C-8178-20A664693368}">
  <a:tblStyle styleId="{F8790943-51A7-420C-8178-20A66469336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20" Type="http://schemas.openxmlformats.org/officeDocument/2006/relationships/slide" Target="slides/slide14.xml"/><Relationship Id="rId42" Type="http://schemas.openxmlformats.org/officeDocument/2006/relationships/font" Target="fonts/RobotoSlab-bold.fntdata"/><Relationship Id="rId41" Type="http://schemas.openxmlformats.org/officeDocument/2006/relationships/font" Target="fonts/RobotoSlab-regular.fntdata"/><Relationship Id="rId22" Type="http://schemas.openxmlformats.org/officeDocument/2006/relationships/slide" Target="slides/slide16.xml"/><Relationship Id="rId44" Type="http://schemas.openxmlformats.org/officeDocument/2006/relationships/font" Target="fonts/Roboto-bold.fntdata"/><Relationship Id="rId21" Type="http://schemas.openxmlformats.org/officeDocument/2006/relationships/slide" Target="slides/slide15.xml"/><Relationship Id="rId43" Type="http://schemas.openxmlformats.org/officeDocument/2006/relationships/font" Target="fonts/Roboto-regular.fntdata"/><Relationship Id="rId24" Type="http://schemas.openxmlformats.org/officeDocument/2006/relationships/slide" Target="slides/slide18.xml"/><Relationship Id="rId46" Type="http://schemas.openxmlformats.org/officeDocument/2006/relationships/font" Target="fonts/Roboto-boldItalic.fntdata"/><Relationship Id="rId23" Type="http://schemas.openxmlformats.org/officeDocument/2006/relationships/slide" Target="slides/slide17.xml"/><Relationship Id="rId45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4bb99811f6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4bb99811f6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4bb99811f6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4bb99811f6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4bb99811f6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4bb99811f6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4bb99811f6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4bb99811f6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4bb99811f6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4bb99811f6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4bb99811f6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4bb99811f6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4bb99811f6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4bb99811f6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4bb99811f6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4bb99811f6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4bb99811f6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4bb99811f6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4bb99811f6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4bb99811f6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4bb99811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4bb99811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4bb99811f6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4bb99811f6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4bb99811f6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4bb99811f6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4bb99811f6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34bb99811f6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4bb99811f6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4bb99811f6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4bb99811f6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4bb99811f6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4bb99811f6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4bb99811f6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4bb99811f6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4bb99811f6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4bb99811f6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4bb99811f6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4bb99811f6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34bb99811f6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4bb99811f6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34bb99811f6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4bb99811f6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4bb99811f6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4d566eb86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34d566eb86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4d566eb86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4d566eb86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2dcf7b0e7fa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2dcf7b0e7fa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af76b82a72_0_16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2af76b82a72_0_16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2af76b82a72_0_16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2af76b82a72_0_16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bb99811f6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bb99811f6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4bb99811f6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4bb99811f6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bb99811f6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4bb99811f6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4bb99811f6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4bb99811f6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4bb99811f6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4bb99811f6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4bb99811f6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4bb99811f6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s://github.com/kodgemisi/database-resource-bundle-message-source-starter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s://docs.spring.io/spring-boot/reference/features/internationalization.html" TargetMode="External"/><Relationship Id="rId4" Type="http://schemas.openxmlformats.org/officeDocument/2006/relationships/hyperlink" Target="https://www.baeldung.com/spring-boot-internationalization" TargetMode="External"/><Relationship Id="rId5" Type="http://schemas.openxmlformats.org/officeDocument/2006/relationships/hyperlink" Target="https://phrase.com/blog/posts/database-stored-messages-for-i18n-in-spring-boot/" TargetMode="External"/><Relationship Id="rId6" Type="http://schemas.openxmlformats.org/officeDocument/2006/relationships/hyperlink" Target="https://www.baeldung.com/spring-custom-validation-message-source" TargetMode="Externa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cs.spring.io/spring-boot/reference/features/internationalization.html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en.wikipedia.org/wiki/List_of_ISO_639_language_codes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Multilingual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Websites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i18n / l10n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Messages in Thymeleaf Templates</a:t>
            </a:r>
            <a:endParaRPr/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ლოკალიზებული ტექსტების ჩვენება ჩვენს Thymeleaf-ის შაბლონურ ფაილებში შეიძლება "</a:t>
            </a:r>
            <a:r>
              <a:rPr b="1" lang="en"/>
              <a:t>#{}</a:t>
            </a:r>
            <a:r>
              <a:rPr lang="en"/>
              <a:t>" ბლოკის გამოყენებით: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h1</a:t>
            </a:r>
            <a:r>
              <a:rPr lang="en"/>
              <a:t>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text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</a:t>
            </a:r>
            <a:r>
              <a:rPr b="1" lang="en">
                <a:solidFill>
                  <a:srgbClr val="980000"/>
                </a:solidFill>
              </a:rPr>
              <a:t>#{greeting}</a:t>
            </a:r>
            <a:r>
              <a:rPr lang="en">
                <a:solidFill>
                  <a:srgbClr val="980000"/>
                </a:solidFill>
              </a:rPr>
              <a:t>"</a:t>
            </a:r>
            <a:r>
              <a:rPr lang="en"/>
              <a:t>&gt;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trike="sngStrike"/>
              <a:t>Welcome to our website!</a:t>
            </a:r>
            <a:endParaRPr strike="sngStrike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&lt;/</a:t>
            </a:r>
            <a:r>
              <a:rPr lang="en">
                <a:solidFill>
                  <a:srgbClr val="4A86E8"/>
                </a:solidFill>
              </a:rPr>
              <a:t>h1</a:t>
            </a:r>
            <a:r>
              <a:rPr lang="en"/>
              <a:t>&gt;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p</a:t>
            </a:r>
            <a:r>
              <a:rPr lang="en"/>
              <a:t> </a:t>
            </a:r>
            <a:r>
              <a:rPr lang="en">
                <a:solidFill>
                  <a:srgbClr val="9900FF"/>
                </a:solidFill>
              </a:rPr>
              <a:t>th</a:t>
            </a:r>
            <a:r>
              <a:rPr lang="en"/>
              <a:t>:</a:t>
            </a:r>
            <a:r>
              <a:rPr lang="en">
                <a:solidFill>
                  <a:srgbClr val="9900FF"/>
                </a:solidFill>
              </a:rPr>
              <a:t>text</a:t>
            </a:r>
            <a:r>
              <a:rPr lang="en"/>
              <a:t>=</a:t>
            </a:r>
            <a:r>
              <a:rPr lang="en">
                <a:solidFill>
                  <a:srgbClr val="980000"/>
                </a:solidFill>
              </a:rPr>
              <a:t>"</a:t>
            </a:r>
            <a:r>
              <a:rPr b="1" lang="en">
                <a:solidFill>
                  <a:srgbClr val="980000"/>
                </a:solidFill>
              </a:rPr>
              <a:t>#{description}</a:t>
            </a:r>
            <a:r>
              <a:rPr lang="en">
                <a:solidFill>
                  <a:srgbClr val="980000"/>
                </a:solidFill>
              </a:rPr>
              <a:t>"</a:t>
            </a:r>
            <a:r>
              <a:rPr lang="en"/>
              <a:t>&gt;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trike="sngStrike"/>
              <a:t>Our website uses Spring Boot's multilingual capabilities.</a:t>
            </a:r>
            <a:endParaRPr strike="sngStrike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&lt;/</a:t>
            </a:r>
            <a:r>
              <a:rPr lang="en">
                <a:solidFill>
                  <a:srgbClr val="4A86E8"/>
                </a:solidFill>
              </a:rPr>
              <a:t>p</a:t>
            </a:r>
            <a:r>
              <a:rPr lang="en"/>
              <a:t>&gt;</a:t>
            </a:r>
            <a:endParaRPr/>
          </a:p>
        </p:txBody>
      </p:sp>
      <p:sp>
        <p:nvSpPr>
          <p:cNvPr id="118" name="Google Shape;118;p22"/>
          <p:cNvSpPr/>
          <p:nvPr/>
        </p:nvSpPr>
        <p:spPr>
          <a:xfrm>
            <a:off x="4160625" y="2180075"/>
            <a:ext cx="4404900" cy="1226700"/>
          </a:xfrm>
          <a:prstGeom prst="wedgeRoundRectCallout">
            <a:avLst>
              <a:gd fmla="val -43675" name="adj1"/>
              <a:gd fmla="val 69694" name="adj2"/>
              <a:gd fmla="val 0" name="adj3"/>
            </a:avLst>
          </a:prstGeom>
          <a:solidFill>
            <a:srgbClr val="F3F3F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ელემენტების შიგნით ჯობს დავტოვოთ რაღაც ტექსტი, იმ შემთხვევისთვის თუ ლოკალიზაცია ვერ მოხერხდა რაღაც მიზეზების გამო!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Locale Resolution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ლოკალის (ენის) გარკვევა</a:t>
            </a:r>
            <a:endParaRPr/>
          </a:p>
        </p:txBody>
      </p:sp>
      <p:sp>
        <p:nvSpPr>
          <p:cNvPr id="129" name="Google Shape;129;p2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Spring Boot-ში გაჩუმებით მუშაობს </a:t>
            </a:r>
            <a:r>
              <a:rPr b="1" lang="en"/>
              <a:t>AcceptHeaderLocaleResolver</a:t>
            </a:r>
            <a:r>
              <a:rPr lang="en"/>
              <a:t>, რომელიც locale-ს იღებს </a:t>
            </a:r>
            <a:r>
              <a:rPr lang="en"/>
              <a:t>HTTP-ის </a:t>
            </a:r>
            <a:r>
              <a:rPr lang="en">
                <a:solidFill>
                  <a:srgbClr val="980000"/>
                </a:solidFill>
              </a:rPr>
              <a:t>"Accept-Language"</a:t>
            </a:r>
            <a:r>
              <a:rPr lang="en"/>
              <a:t> ჰედერიდან.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ხშირ შემთხვევებში ეს მისაღები მიდგომა არ არის. სჯობს ან </a:t>
            </a:r>
            <a:r>
              <a:rPr b="1" lang="en"/>
              <a:t>სესიაში</a:t>
            </a:r>
            <a:r>
              <a:rPr lang="en"/>
              <a:t>, ან </a:t>
            </a:r>
            <a:r>
              <a:rPr b="1" lang="en"/>
              <a:t>ქუქიში</a:t>
            </a:r>
            <a:r>
              <a:rPr lang="en"/>
              <a:t> </a:t>
            </a:r>
            <a:r>
              <a:rPr lang="en"/>
              <a:t>შევინახოთ არჩეული ენის შესახებ ინფორმაცია: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AcceptHeaderLocaleResolver </a:t>
            </a:r>
            <a:r>
              <a:rPr lang="en"/>
              <a:t>(default) - იღებს ლოკალს ჰედერიდან.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SessionLocaleResolver </a:t>
            </a:r>
            <a:r>
              <a:rPr lang="en"/>
              <a:t>- ინახავს ლოკალს სესიის ობიექტში.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CookieLocaleResolver </a:t>
            </a:r>
            <a:r>
              <a:rPr lang="en"/>
              <a:t>- ინახავს ლოკალს ბრაუზერის ქუქიში.</a:t>
            </a:r>
            <a:endParaRPr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მოდით აღვწეროთ და გამოვიყენოთ CookieLocaleResolver…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/>
          <p:nvPr>
            <p:ph idx="4294967295" type="body"/>
          </p:nvPr>
        </p:nvSpPr>
        <p:spPr>
          <a:xfrm>
            <a:off x="311700" y="273425"/>
            <a:ext cx="8520600" cy="462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B45F06"/>
                </a:solidFill>
              </a:rPr>
              <a:t>@Configuration</a:t>
            </a:r>
            <a:endParaRPr>
              <a:solidFill>
                <a:srgbClr val="B45F0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public class</a:t>
            </a:r>
            <a:r>
              <a:rPr lang="en"/>
              <a:t> </a:t>
            </a:r>
            <a:r>
              <a:rPr lang="en">
                <a:solidFill>
                  <a:schemeClr val="accent3"/>
                </a:solidFill>
              </a:rPr>
              <a:t>LocaleConfig </a:t>
            </a:r>
            <a:r>
              <a:rPr lang="en"/>
              <a:t>{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</a:t>
            </a:r>
            <a:r>
              <a:rPr lang="en">
                <a:solidFill>
                  <a:srgbClr val="B45F06"/>
                </a:solidFill>
              </a:rPr>
              <a:t>@Bean</a:t>
            </a:r>
            <a:endParaRPr>
              <a:solidFill>
                <a:srgbClr val="B45F0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</a:t>
            </a:r>
            <a:r>
              <a:rPr lang="en">
                <a:solidFill>
                  <a:srgbClr val="4A86E8"/>
                </a:solidFill>
              </a:rPr>
              <a:t>public </a:t>
            </a:r>
            <a:r>
              <a:rPr lang="en">
                <a:solidFill>
                  <a:schemeClr val="accent3"/>
                </a:solidFill>
              </a:rPr>
              <a:t>LocaleResolver </a:t>
            </a:r>
            <a:r>
              <a:rPr lang="en"/>
              <a:t>localeResolver() {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</a:t>
            </a:r>
            <a:r>
              <a:rPr lang="en">
                <a:solidFill>
                  <a:schemeClr val="accent3"/>
                </a:solidFill>
              </a:rPr>
              <a:t>CookieLocaleResolver </a:t>
            </a:r>
            <a:r>
              <a:rPr lang="en"/>
              <a:t>localeResolver = </a:t>
            </a:r>
            <a:r>
              <a:rPr lang="en">
                <a:solidFill>
                  <a:srgbClr val="4A86E8"/>
                </a:solidFill>
              </a:rPr>
              <a:t>new </a:t>
            </a:r>
            <a:r>
              <a:rPr lang="en">
                <a:solidFill>
                  <a:schemeClr val="accent3"/>
                </a:solidFill>
              </a:rPr>
              <a:t>CookieLocaleResolver</a:t>
            </a:r>
            <a:r>
              <a:rPr lang="en"/>
              <a:t>();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localeResolver.setDefaultLocale(</a:t>
            </a:r>
            <a:r>
              <a:rPr lang="en">
                <a:solidFill>
                  <a:schemeClr val="accent3"/>
                </a:solidFill>
              </a:rPr>
              <a:t>Locale</a:t>
            </a:r>
            <a:r>
              <a:rPr lang="en"/>
              <a:t>.</a:t>
            </a:r>
            <a:r>
              <a:rPr lang="en">
                <a:solidFill>
                  <a:srgbClr val="9900FF"/>
                </a:solidFill>
              </a:rPr>
              <a:t>ENGLISH</a:t>
            </a:r>
            <a:r>
              <a:rPr lang="en"/>
              <a:t>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localeResolver.setCookieMaxAge(</a:t>
            </a:r>
            <a:r>
              <a:rPr lang="en">
                <a:solidFill>
                  <a:schemeClr val="accent3"/>
                </a:solidFill>
              </a:rPr>
              <a:t>Duration</a:t>
            </a:r>
            <a:r>
              <a:rPr lang="en"/>
              <a:t>.ofMinutes(</a:t>
            </a:r>
            <a:r>
              <a:rPr lang="en">
                <a:solidFill>
                  <a:srgbClr val="4A86E8"/>
                </a:solidFill>
              </a:rPr>
              <a:t>60</a:t>
            </a:r>
            <a:r>
              <a:rPr lang="en"/>
              <a:t>));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localeResolver.setCookiePath(</a:t>
            </a:r>
            <a:r>
              <a:rPr lang="en">
                <a:solidFill>
                  <a:srgbClr val="980000"/>
                </a:solidFill>
              </a:rPr>
              <a:t>"/"</a:t>
            </a:r>
            <a:r>
              <a:rPr lang="en"/>
              <a:t>); </a:t>
            </a:r>
            <a:r>
              <a:rPr lang="en">
                <a:solidFill>
                  <a:srgbClr val="9E9E9E"/>
                </a:solidFill>
              </a:rPr>
              <a:t>// 🍪 Will be available in all app</a:t>
            </a:r>
            <a:endParaRPr>
              <a:solidFill>
                <a:srgbClr val="9E9E9E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</a:t>
            </a:r>
            <a:r>
              <a:rPr lang="en">
                <a:solidFill>
                  <a:srgbClr val="4A86E8"/>
                </a:solidFill>
              </a:rPr>
              <a:t>return </a:t>
            </a:r>
            <a:r>
              <a:rPr lang="en"/>
              <a:t>localeResolver;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}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}</a:t>
            </a:r>
            <a:endParaRPr/>
          </a:p>
        </p:txBody>
      </p:sp>
      <p:sp>
        <p:nvSpPr>
          <p:cNvPr id="135" name="Google Shape;135;p25"/>
          <p:cNvSpPr/>
          <p:nvPr/>
        </p:nvSpPr>
        <p:spPr>
          <a:xfrm>
            <a:off x="3532450" y="436025"/>
            <a:ext cx="5299200" cy="9606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სერვერის ან ბრაუზერის რესტარტის ჩემთხვევაშიც კი ჩვენი არჩეული ენა დარჩება იგივე 👍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Intercept Locale Changes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7"/>
          <p:cNvSpPr txBox="1"/>
          <p:nvPr>
            <p:ph idx="4294967295" type="body"/>
          </p:nvPr>
        </p:nvSpPr>
        <p:spPr>
          <a:xfrm>
            <a:off x="387900" y="413850"/>
            <a:ext cx="8368200" cy="4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Locale-ის ცვლილება რამენაირად უნდა დავიჭიროთ</a:t>
            </a:r>
            <a:r>
              <a:rPr b="1" lang="en"/>
              <a:t> </a:t>
            </a:r>
            <a:r>
              <a:rPr lang="en"/>
              <a:t>და გავაგებინოთ LocaleResolver-ს. ამისთვის აღვწეროთ LocaleChangeInterceptor კომპონენტი და დავარეგისტრიროთ იგი როგორც "ინტერსეპტორი" ჩვენს აპლიკაციაში.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ამ კონფიგურაციის მიხედვით, ნებისმიერ მისამართზე </a:t>
            </a:r>
            <a:r>
              <a:rPr b="1" lang="en">
                <a:solidFill>
                  <a:srgbClr val="980000"/>
                </a:solidFill>
              </a:rPr>
              <a:t>"?lang=en"</a:t>
            </a:r>
            <a:r>
              <a:rPr b="1" lang="en"/>
              <a:t> პარამეტრის გადაცემა გამოიწვევს მიმდინარე ლოკალის ცვლილებას.</a:t>
            </a:r>
            <a:endParaRPr b="1"/>
          </a:p>
        </p:txBody>
      </p:sp>
      <p:graphicFrame>
        <p:nvGraphicFramePr>
          <p:cNvPr id="146" name="Google Shape;146;p27"/>
          <p:cNvGraphicFramePr/>
          <p:nvPr/>
        </p:nvGraphicFramePr>
        <p:xfrm>
          <a:off x="888100" y="1522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{F8790943-51A7-420C-8178-20A664693368}</a:tableStyleId>
              </a:tblPr>
              <a:tblGrid>
                <a:gridCol w="3683900"/>
                <a:gridCol w="3683900"/>
              </a:tblGrid>
              <a:tr h="22942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@Configuration</a:t>
                      </a:r>
                      <a:endParaRPr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WebConfig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implements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b="1" lang="en">
                          <a:solidFill>
                            <a:schemeClr val="accent3"/>
                          </a:solidFill>
                        </a:rPr>
                        <a:t>WebMvcConfigurer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@Bean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public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LocaleChangeInterceptor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localeChangeInterceptor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LocaleChangeInterceptor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interceptor =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new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LocaleChangeInterceptor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interceptor.setParamName(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"lang"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return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interceptor;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}   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@Override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public void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addInterceptors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InterceptorRegistry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registry)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registry.addInterceptor(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localeChangeInterceptor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());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  <p:cxnSp>
        <p:nvCxnSpPr>
          <p:cNvPr id="147" name="Google Shape;147;p27"/>
          <p:cNvCxnSpPr/>
          <p:nvPr/>
        </p:nvCxnSpPr>
        <p:spPr>
          <a:xfrm flipH="1">
            <a:off x="5439225" y="2157900"/>
            <a:ext cx="1404000" cy="1285800"/>
          </a:xfrm>
          <a:prstGeom prst="bentConnector3">
            <a:avLst>
              <a:gd fmla="val -42108" name="adj1"/>
            </a:avLst>
          </a:prstGeom>
          <a:noFill/>
          <a:ln cap="flat" cmpd="sng" w="19050">
            <a:solidFill>
              <a:schemeClr val="dk1"/>
            </a:solidFill>
            <a:prstDash val="lgDash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8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Trigger Locale Changes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from UI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Trigger Locale Change in Thymeleaf</a:t>
            </a:r>
            <a:endParaRPr/>
          </a:p>
        </p:txBody>
      </p:sp>
      <p:sp>
        <p:nvSpPr>
          <p:cNvPr id="158" name="Google Shape;158;p2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ლოკალის შეცვლის მოთხოვნა შეგვიძლია აღვძრათ JavaScript-იდან:</a:t>
            </a:r>
            <a:endParaRPr/>
          </a:p>
        </p:txBody>
      </p:sp>
      <p:graphicFrame>
        <p:nvGraphicFramePr>
          <p:cNvPr id="159" name="Google Shape;159;p29"/>
          <p:cNvGraphicFramePr/>
          <p:nvPr/>
        </p:nvGraphicFramePr>
        <p:xfrm>
          <a:off x="799450" y="2079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{F8790943-51A7-420C-8178-20A664693368}</a:tableStyleId>
              </a:tblPr>
              <a:tblGrid>
                <a:gridCol w="7545100"/>
              </a:tblGrid>
              <a:tr h="131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</a:t>
                      </a:r>
                      <a:r>
                        <a:rPr lang="en" sz="1300">
                          <a:solidFill>
                            <a:srgbClr val="4A86E8"/>
                          </a:solidFill>
                        </a:rPr>
                        <a:t>select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id=</a:t>
                      </a:r>
                      <a:r>
                        <a:rPr lang="en" sz="1300">
                          <a:solidFill>
                            <a:srgbClr val="980000"/>
                          </a:solidFill>
                        </a:rPr>
                        <a:t>"</a:t>
                      </a:r>
                      <a:r>
                        <a:rPr b="1" lang="en" sz="1300">
                          <a:solidFill>
                            <a:srgbClr val="980000"/>
                          </a:solidFill>
                        </a:rPr>
                        <a:t>change-language</a:t>
                      </a:r>
                      <a:r>
                        <a:rPr lang="en" sz="1300">
                          <a:solidFill>
                            <a:srgbClr val="980000"/>
                          </a:solidFill>
                        </a:rPr>
                        <a:t>"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class="form-select"&gt;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&lt;option selected th:text="#{language.switch}"&gt;Change Language&lt;/option&gt;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&lt;option value="ka"&gt;ქართული&lt;/option&gt;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&lt;option value="en"&gt;English&lt;/option&gt;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&lt;option value="ru"&gt;Русский&lt;/option&gt;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&lt;/</a:t>
                      </a:r>
                      <a:r>
                        <a:rPr lang="en" sz="1300">
                          <a:solidFill>
                            <a:srgbClr val="4A86E8"/>
                          </a:solidFill>
                        </a:rPr>
                        <a:t>select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31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</a:t>
                      </a:r>
                      <a:r>
                        <a:rPr lang="en" sz="1300">
                          <a:solidFill>
                            <a:srgbClr val="4A86E8"/>
                          </a:solidFill>
                        </a:rPr>
                        <a:t>script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const select = document.querySelector(</a:t>
                      </a:r>
                      <a:r>
                        <a:rPr lang="en" sz="1300">
                          <a:solidFill>
                            <a:srgbClr val="980000"/>
                          </a:solidFill>
                        </a:rPr>
                        <a:t>"</a:t>
                      </a:r>
                      <a:r>
                        <a:rPr b="1" lang="en" sz="1300">
                          <a:solidFill>
                            <a:srgbClr val="980000"/>
                          </a:solidFill>
                        </a:rPr>
                        <a:t>#change-language</a:t>
                      </a:r>
                      <a:r>
                        <a:rPr lang="en" sz="1300">
                          <a:solidFill>
                            <a:srgbClr val="980000"/>
                          </a:solidFill>
                        </a:rPr>
                        <a:t>"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);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select.addEventListener("change", (event) =&gt; {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    window.location.href = window.location.pathname + '?lang=' + event.target.value;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});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&lt;/</a:t>
                      </a:r>
                      <a:r>
                        <a:rPr lang="en" sz="1300">
                          <a:solidFill>
                            <a:srgbClr val="4A86E8"/>
                          </a:solidFill>
                        </a:rPr>
                        <a:t>script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60" name="Google Shape;160;p29"/>
          <p:cNvSpPr/>
          <p:nvPr/>
        </p:nvSpPr>
        <p:spPr>
          <a:xfrm>
            <a:off x="4278775" y="2778675"/>
            <a:ext cx="4339200" cy="923700"/>
          </a:xfrm>
          <a:prstGeom prst="ellipse">
            <a:avLst/>
          </a:prstGeom>
          <a:solidFill>
            <a:srgbClr val="F3F3F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პ.ს. სხვა ვარიანტების მოფიქრებაც შეიძლება და რომელიც მოგეწონებათ ის გამოიყენეთ :)</a:t>
            </a:r>
            <a:endParaRPr sz="13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0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 2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ლოკალიზაცია მარტივ ვებსაიტზე - მარტივი საქმეა. მაგრამ, იქნებ გვსურს უფრო დიდ და რთულ ან განსხვავებულ ვებ აპლიკაციებში მისი გამოყენება?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მაგ: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RESTful აპლიკაციაში,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მონაცემთა ბაზიან აპლიკაციაში,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Spring Security-იან აპლიკაციაში,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ვალიდაციის დროს</a:t>
            </a:r>
            <a:endParaRPr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ვნახოთ თითოეულის შემთხვევაში რა გზები არსებობს ვებ აპლიკაციის ლოკალიზაციისა…</a:t>
            </a:r>
            <a:endParaRPr/>
          </a:p>
        </p:txBody>
      </p:sp>
      <p:sp>
        <p:nvSpPr>
          <p:cNvPr id="171" name="Google Shape;171;p3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Localization in Different Places: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 1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2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Localization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RESTful Services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3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Injecting and Using MessageSource Bean:</a:t>
            </a:r>
            <a:endParaRPr/>
          </a:p>
        </p:txBody>
      </p:sp>
      <p:sp>
        <p:nvSpPr>
          <p:cNvPr id="182" name="Google Shape;182;p33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REST კონტროლერში შეგვიძლია ჩვენი </a:t>
            </a:r>
            <a:r>
              <a:rPr b="1" lang="en"/>
              <a:t>MessageSource </a:t>
            </a:r>
            <a:r>
              <a:rPr lang="en"/>
              <a:t>ობიექტის ინექცია და მისი გამოყენება მიმდინარე კონკრეტული ლოკალის ტექსტის ამოსაკითხად: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B45F06"/>
                </a:solidFill>
              </a:rPr>
              <a:t>@Autowired</a:t>
            </a:r>
            <a:endParaRPr>
              <a:solidFill>
                <a:srgbClr val="B45F06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private </a:t>
            </a:r>
            <a:r>
              <a:rPr lang="en">
                <a:solidFill>
                  <a:schemeClr val="accent3"/>
                </a:solidFill>
              </a:rPr>
              <a:t>MessageSource </a:t>
            </a:r>
            <a:r>
              <a:rPr lang="en">
                <a:solidFill>
                  <a:srgbClr val="9900FF"/>
                </a:solidFill>
              </a:rPr>
              <a:t>messageSource</a:t>
            </a:r>
            <a:r>
              <a:rPr lang="en"/>
              <a:t>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B45F06"/>
                </a:solidFill>
              </a:rPr>
              <a:t>@GetMapping</a:t>
            </a:r>
            <a:r>
              <a:rPr lang="en"/>
              <a:t>(</a:t>
            </a:r>
            <a:r>
              <a:rPr lang="en">
                <a:solidFill>
                  <a:srgbClr val="980000"/>
                </a:solidFill>
              </a:rPr>
              <a:t>"/greet"</a:t>
            </a:r>
            <a:r>
              <a:rPr lang="en"/>
              <a:t>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public </a:t>
            </a:r>
            <a:r>
              <a:rPr lang="en">
                <a:solidFill>
                  <a:schemeClr val="accent3"/>
                </a:solidFill>
              </a:rPr>
              <a:t>String </a:t>
            </a:r>
            <a:r>
              <a:rPr lang="en"/>
              <a:t>greet(</a:t>
            </a:r>
            <a:r>
              <a:rPr lang="en">
                <a:solidFill>
                  <a:schemeClr val="accent3"/>
                </a:solidFill>
              </a:rPr>
              <a:t>Locale</a:t>
            </a:r>
            <a:r>
              <a:rPr lang="en"/>
              <a:t> locale) {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</a:rPr>
              <a:t>return </a:t>
            </a:r>
            <a:r>
              <a:rPr lang="en">
                <a:solidFill>
                  <a:srgbClr val="9900FF"/>
                </a:solidFill>
              </a:rPr>
              <a:t>messageSource</a:t>
            </a:r>
            <a:r>
              <a:rPr lang="en"/>
              <a:t>.getMessage(</a:t>
            </a:r>
            <a:r>
              <a:rPr lang="en">
                <a:solidFill>
                  <a:srgbClr val="980000"/>
                </a:solidFill>
              </a:rPr>
              <a:t>"greeting.message"</a:t>
            </a:r>
            <a:r>
              <a:rPr lang="en"/>
              <a:t>, </a:t>
            </a:r>
            <a:r>
              <a:rPr lang="en">
                <a:solidFill>
                  <a:srgbClr val="4A86E8"/>
                </a:solidFill>
              </a:rPr>
              <a:t>null</a:t>
            </a:r>
            <a:r>
              <a:rPr lang="en"/>
              <a:t>, locale);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}</a:t>
            </a:r>
            <a:r>
              <a:rPr lang="en">
                <a:solidFill>
                  <a:srgbClr val="9E9E9E"/>
                </a:solidFill>
              </a:rPr>
              <a:t> // curl -H "Accept-Language: fr" http://localhost:8080/greet</a:t>
            </a:r>
            <a:endParaRPr>
              <a:solidFill>
                <a:srgbClr val="9E9E9E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4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Localization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with Spring Security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მიდგომა ამ დროსაც იგივე რჩება: აკონფიგურირებ უსაფრთხოებას, ამატებ შეცდომის ტექსტებს messages ფაილებში და იყენებთ შაბლონის მხარეს:</a:t>
            </a:r>
            <a:endParaRPr/>
          </a:p>
        </p:txBody>
      </p:sp>
      <p:graphicFrame>
        <p:nvGraphicFramePr>
          <p:cNvPr id="193" name="Google Shape;193;p35"/>
          <p:cNvGraphicFramePr/>
          <p:nvPr/>
        </p:nvGraphicFramePr>
        <p:xfrm>
          <a:off x="821600" y="2290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{F8790943-51A7-420C-8178-20A664693368}</a:tableStyleId>
              </a:tblPr>
              <a:tblGrid>
                <a:gridCol w="3595200"/>
                <a:gridCol w="3905600"/>
              </a:tblGrid>
              <a:tr h="3063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Security Configuration</a:t>
                      </a:r>
                      <a:endParaRPr b="1"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message.properties</a:t>
                      </a:r>
                      <a:endParaRPr b="1" sz="1300"/>
                    </a:p>
                  </a:txBody>
                  <a:tcPr marT="91425" marB="91425" marR="91425" marL="91425"/>
                </a:tc>
              </a:tr>
              <a:tr h="46562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h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ttp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.formLogin()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.loginPage("/login")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.failureUrl("/login?error")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.defaultSuccessUrl("/home")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.permitAll()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.and()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.logout()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   .logoutSuccessUrl("/login?logout");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security.login.title=Login  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security.login.error=Invalid credentials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063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Thymeleaf file</a:t>
                      </a:r>
                      <a:endParaRPr b="1" sz="1300"/>
                    </a:p>
                  </a:txBody>
                  <a:tcPr marT="91425" marB="91425" marR="91425" marL="91425"/>
                </a:tc>
              </a:tr>
              <a:tr h="9237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&lt;div th:if="${param.error}"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 t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h:text="#{security.login.error}"&gt;&lt;/div&gt;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94" name="Google Shape;194;p3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Localization in Spring Security: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6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Localization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within Database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ბაზიდან ლოკალური ტექსტების წამოღება არ იქნება მარტივი საქმე. ამისთვის ჩვენ დაგვჭირდება messages ცხრილი ბაზაში, სადაც ჩაწერილი გვექნება ყველა ტექსტი, ყველა ენისთვის, რომელსაც გამოვიყენებთ ჩვენ აპლიკაციაში.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აგრეთვე, </a:t>
            </a:r>
            <a:r>
              <a:rPr b="1" lang="en"/>
              <a:t>მოგვიწევს </a:t>
            </a:r>
            <a:r>
              <a:rPr b="1" lang="en"/>
              <a:t>MessageSource კლასის ხელით დაიმპლემენტირება</a:t>
            </a:r>
            <a:r>
              <a:rPr lang="en"/>
              <a:t>, რომ მან შეძლოს ბაზაში არსებული ცხრილიდან ინფორმაციის წამოღება და არა ფაილებიდან.</a:t>
            </a:r>
            <a:endParaRPr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მოდით ვნახოთ ამ ყველაფრის გაკეთება როგორ შეგვიძლია…</a:t>
            </a:r>
            <a:endParaRPr/>
          </a:p>
        </p:txBody>
      </p:sp>
      <p:sp>
        <p:nvSpPr>
          <p:cNvPr id="205" name="Google Shape;205;p3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Localization within Database: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(1) </a:t>
            </a:r>
            <a:r>
              <a:rPr lang="en"/>
              <a:t>Define the Database Schema</a:t>
            </a:r>
            <a:endParaRPr/>
          </a:p>
        </p:txBody>
      </p:sp>
      <p:sp>
        <p:nvSpPr>
          <p:cNvPr id="211" name="Google Shape;211;p3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თავდალირველად მოგვიწევს messages ცხრილის შექმნა ბაზაში: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CREATE TABLE messages (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id SERIAL PRIMARY KEY,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code VARCHAR(255) NOT NULL,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locale VARCHAR(10) NOT NULL,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message TEXT NOT NULL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);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(2) </a:t>
            </a:r>
            <a:r>
              <a:rPr lang="en"/>
              <a:t>Implement a Custom MessageSource</a:t>
            </a:r>
            <a:endParaRPr/>
          </a:p>
        </p:txBody>
      </p:sp>
      <p:sp>
        <p:nvSpPr>
          <p:cNvPr id="217" name="Google Shape;217;p3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შემდეგი ეტაპი არის MessageSource-ის იმპლემენტაცია:</a:t>
            </a:r>
            <a:endParaRPr/>
          </a:p>
        </p:txBody>
      </p:sp>
      <p:graphicFrame>
        <p:nvGraphicFramePr>
          <p:cNvPr id="218" name="Google Shape;218;p39"/>
          <p:cNvGraphicFramePr/>
          <p:nvPr/>
        </p:nvGraphicFramePr>
        <p:xfrm>
          <a:off x="387900" y="1983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{F8790943-51A7-420C-8178-20A664693368}</a:tableStyleId>
              </a:tblPr>
              <a:tblGrid>
                <a:gridCol w="8368200"/>
              </a:tblGrid>
              <a:tr h="272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DatabaseMessageSource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extends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AbstractMessageSource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@Override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protected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MessageFormat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resolveCode(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String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code,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Locale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locale)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message;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try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3716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message = 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jdbcTemplate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.queryForObject(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8288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980000"/>
                          </a:solidFill>
                        </a:rPr>
                        <a:t>"SELECT message FROM messages WHERE code = ? AND locale = ?"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8288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new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Object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[] {code, locale.toString()},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8288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</a:rPr>
                        <a:t>String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class</a:t>
                      </a:r>
                      <a:endParaRPr>
                        <a:solidFill>
                          <a:srgbClr val="4A86E8"/>
                        </a:solidFill>
                      </a:endParaRPr>
                    </a:p>
                    <a:p>
                      <a:pPr indent="0" lvl="0" marL="13716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catch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EmptyResultDataAccessException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e)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3716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message =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null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return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(message !=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null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?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new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MessageFormat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(message, locale) :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null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); }}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4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(3) </a:t>
            </a:r>
            <a:r>
              <a:rPr lang="en"/>
              <a:t>Configure Custom MessageSource Bean</a:t>
            </a:r>
            <a:endParaRPr/>
          </a:p>
        </p:txBody>
      </p:sp>
      <p:sp>
        <p:nvSpPr>
          <p:cNvPr id="224" name="Google Shape;224;p40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ბოლოს რაც გვჭირდება არის ჩვენი MessageSource-ის bean-ად რეგისტრაცია:</a:t>
            </a:r>
            <a:endParaRPr/>
          </a:p>
        </p:txBody>
      </p:sp>
      <p:graphicFrame>
        <p:nvGraphicFramePr>
          <p:cNvPr id="225" name="Google Shape;225;p40"/>
          <p:cNvGraphicFramePr/>
          <p:nvPr/>
        </p:nvGraphicFramePr>
        <p:xfrm>
          <a:off x="942150" y="2028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{F8790943-51A7-420C-8178-20A664693368}</a:tableStyleId>
              </a:tblPr>
              <a:tblGrid>
                <a:gridCol w="7259700"/>
              </a:tblGrid>
              <a:tr h="270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@Configuration</a:t>
                      </a:r>
                      <a:endParaRPr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MessageSourceConfig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private final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JdbcTemplate 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jdbcTemplate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public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MessageSourceConfig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JdbcTemplate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jdbcTemplate)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this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jdbcTemplate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= jdbcTemplate;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@Bean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public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MessageSource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messageSource()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return new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DatabaseMessageSource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jdbcTemplate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database-resource-bundle-message-source-starter</a:t>
            </a:r>
            <a:endParaRPr/>
          </a:p>
        </p:txBody>
      </p:sp>
      <p:sp>
        <p:nvSpPr>
          <p:cNvPr id="231" name="Google Shape;231;p4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თუ ბაზის ხელით მიმაგრება რთულ პროცესად მიგაჩნიათ, მაშინ შეგიძლიათ გამოიყენოთ ვიღაცის მიერ გაკეთებული starter პროექტი: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Database Resource Bundle Message Source Spring Boot Starter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Internationalization &amp; Localization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42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Localizing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Validation Messages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3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Localizing Validation Messages</a:t>
            </a:r>
            <a:endParaRPr/>
          </a:p>
        </p:txBody>
      </p:sp>
      <p:sp>
        <p:nvSpPr>
          <p:cNvPr id="242" name="Google Shape;242;p43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ლოკალიზაციის </a:t>
            </a:r>
            <a:r>
              <a:rPr lang="en"/>
              <a:t>"ჩამატება" </a:t>
            </a:r>
            <a:r>
              <a:rPr lang="en"/>
              <a:t>ვალიდაციის ნაწილში მარტივია. ჩვენ უნდა უბრალოდ გამოვიყენოთ </a:t>
            </a:r>
            <a:r>
              <a:rPr lang="en"/>
              <a:t>"{ფიგურული ფრჩხილები}" ანოტაციის მესიჯის ატრიბუტის მნიშვნელობებში და მივუთითოთ ლოკალის ტექსტის გასაღები:</a:t>
            </a:r>
            <a:endParaRPr/>
          </a:p>
        </p:txBody>
      </p:sp>
      <p:graphicFrame>
        <p:nvGraphicFramePr>
          <p:cNvPr id="243" name="Google Shape;243;p43"/>
          <p:cNvGraphicFramePr/>
          <p:nvPr/>
        </p:nvGraphicFramePr>
        <p:xfrm>
          <a:off x="387900" y="2636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{F8790943-51A7-420C-8178-20A664693368}</a:tableStyleId>
              </a:tblPr>
              <a:tblGrid>
                <a:gridCol w="3955000"/>
                <a:gridCol w="4413200"/>
              </a:tblGrid>
              <a:tr h="308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Validation Annotations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Messages Files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97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@NotBlank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(message =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"{user.name.notblank}"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name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@Email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(message =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"{user.email.invalid}"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email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980000"/>
                          </a:solidFill>
                        </a:rPr>
                        <a:t>user.name.notblank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=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Name is required.</a:t>
                      </a:r>
                      <a:endParaRPr>
                        <a:solidFill>
                          <a:srgbClr val="98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980000"/>
                          </a:solidFill>
                        </a:rPr>
                        <a:t>user.email.invalid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=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Please provide a valid email address.</a:t>
                      </a:r>
                      <a:endParaRPr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08725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Placeholders like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{user.name.notblank}</a:t>
                      </a:r>
                      <a:r>
                        <a:rPr lang="en"/>
                        <a:t> refer to keys in the message files.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გამოყენებული რესურსები და ბმულები:</a:t>
            </a:r>
            <a:endParaRPr/>
          </a:p>
        </p:txBody>
      </p:sp>
      <p:sp>
        <p:nvSpPr>
          <p:cNvPr id="249" name="Google Shape;249;p44"/>
          <p:cNvSpPr txBox="1"/>
          <p:nvPr>
            <p:ph idx="1" type="body"/>
          </p:nvPr>
        </p:nvSpPr>
        <p:spPr>
          <a:xfrm>
            <a:off x="387900" y="1489825"/>
            <a:ext cx="8368200" cy="325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Internationalization :: Spring Boot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4"/>
              </a:rPr>
              <a:t>Guide to Internationalization in Spring Boot | Baeldung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5"/>
              </a:rPr>
              <a:t>Database-Stored Messages for I18n in Spring Boot | Phrase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6"/>
              </a:rPr>
              <a:t>Custom Validation MessageSource in Spring Boot | Baeldung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45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ლაბის დავალება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6"/>
          <p:cNvSpPr txBox="1"/>
          <p:nvPr>
            <p:ph idx="4294967295" type="body"/>
          </p:nvPr>
        </p:nvSpPr>
        <p:spPr>
          <a:xfrm>
            <a:off x="311700" y="445025"/>
            <a:ext cx="8520600" cy="43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- შექმენით მრავალენიანი ვებსაიტი -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გამოიყენეთ Spring Boot-ის ლოკალიზაციის მექანიზმი და გადააქციეთ თქვენი აპლიკაცია მრავალენიან აპლიკაციად: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მთავარი ენა იყოს ქართული.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დაამატეთ რომელიმე ახალი ენა: ინგლისური, რუსული, სომხური, აზერბაიჯანული, ჩინური… რომელსაც მოისურვებთ.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პ.ს. გამოიყენეთ ლოკალური message.properties ფაილები, ან მიაბით ბაზა თქვენს აპლიკაციას და გამოიყენეთ messages ცხრილი ბაზიდან.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შეეცადეთ გაუკეთოთ ლოკალიზაცია ყველა კომპონენტს თქვენი აპლიკაციისა, რომელსაც მომხმარებლები შეეხებიან.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i18n &amp; Localization?</a:t>
            </a:r>
            <a:endParaRPr/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ინტერნაციონალიზაციას (ლოკალიზაციას) ვეძახით პროცესს, რომლის დროსაც აპლიკაცი</a:t>
            </a:r>
            <a:r>
              <a:rPr lang="en"/>
              <a:t>აში</a:t>
            </a:r>
            <a:r>
              <a:rPr lang="en"/>
              <a:t> ვამატებთ სხვადასხვა ენების მხარდაჭერას.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ლოკალიზაცია ეხმარება მომხმარებლებს იგრძნონ თავი, როგორც საკუთარ სახლში, თქვენს აპლიკაციასთან ურთიერთობის დროს.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ზოგადად, აპლიკაციის ლოკალიზაციისთვის მთავარია ორი რამ: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გადათარგმნილი ტექსტები: messages.properties, messages_fr.properties, messages_es.properties და ა.შ.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მიმდინარე ლოკალის გარკვევის მექანიზმი.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i18n &amp; l10n in Spring Boot</a:t>
            </a:r>
            <a:endParaRPr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387900" y="1489825"/>
            <a:ext cx="8368200" cy="331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გაჩუმებით, Spring Boot ეძებს </a:t>
            </a:r>
            <a:r>
              <a:rPr b="1" lang="en"/>
              <a:t>messages resource bundle </a:t>
            </a:r>
            <a:r>
              <a:rPr lang="en"/>
              <a:t>ფაილებს classpath-ში.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ავტო-კონფიგურაცია ეშვება მხოლოდ იმ შემთხვევაში თუ resource bundle ფაილი არსებობს (</a:t>
            </a:r>
            <a:r>
              <a:rPr b="1" lang="en"/>
              <a:t>messages</a:t>
            </a:r>
            <a:r>
              <a:rPr lang="en"/>
              <a:t>.</a:t>
            </a:r>
            <a:r>
              <a:rPr b="1" lang="en"/>
              <a:t>properties</a:t>
            </a:r>
            <a:r>
              <a:rPr lang="en"/>
              <a:t> ჩვენ შემთხვევაში).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მაგალითად, სამი ენის შემთხვევაში დაგვჭირდება სამი ფაილი: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messages</a:t>
            </a:r>
            <a:r>
              <a:rPr lang="en"/>
              <a:t>.properties (Default)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messages</a:t>
            </a:r>
            <a:r>
              <a:rPr b="1" lang="en"/>
              <a:t>_fr</a:t>
            </a:r>
            <a:r>
              <a:rPr lang="en"/>
              <a:t>.properties (French)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messages</a:t>
            </a:r>
            <a:r>
              <a:rPr b="1" lang="en"/>
              <a:t>_es</a:t>
            </a:r>
            <a:r>
              <a:rPr lang="en"/>
              <a:t>.properties (Spanish)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Internationalization :: Spring Boot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Message Files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idx="4294967295" type="body"/>
          </p:nvPr>
        </p:nvSpPr>
        <p:spPr>
          <a:xfrm>
            <a:off x="311700" y="266050"/>
            <a:ext cx="8520600" cy="458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ფრთხილად იყავით</a:t>
            </a:r>
            <a:r>
              <a:rPr lang="en"/>
              <a:t>! *.properties ფაილების ენკოდირება გაჩუმებით არის ISO-8859-1, რომელსაც არ აქვს ინგლისურისგან განსხვავებული სიმბოლოების მხარდაჭერა.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შეგვიძლია </a:t>
            </a:r>
            <a:r>
              <a:rPr b="1" lang="en"/>
              <a:t>IntelliJ</a:t>
            </a:r>
            <a:r>
              <a:rPr lang="en"/>
              <a:t>-ს ვუთხრათ რომ (1) უნიკოდი გადაიყვანოს ავტომატურად ასკიში, ან (2) ფაილს შეუცვალოს ენკოდირება UTF-8-ზე.</a:t>
            </a:r>
            <a:endParaRPr/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0975" y="2246575"/>
            <a:ext cx="6902050" cy="260857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98" name="Google Shape;98;p19"/>
          <p:cNvSpPr/>
          <p:nvPr/>
        </p:nvSpPr>
        <p:spPr>
          <a:xfrm>
            <a:off x="2106175" y="3399450"/>
            <a:ext cx="473100" cy="443400"/>
          </a:xfrm>
          <a:prstGeom prst="wedgeEllipseCallout">
            <a:avLst>
              <a:gd fmla="val 144588" name="adj1"/>
              <a:gd fmla="val 43330" name="adj2"/>
            </a:avLst>
          </a:prstGeom>
          <a:solidFill>
            <a:srgbClr val="FFFFFF"/>
          </a:solidFill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1</a:t>
            </a:r>
            <a:endParaRPr sz="1800"/>
          </a:p>
        </p:txBody>
      </p:sp>
      <p:sp>
        <p:nvSpPr>
          <p:cNvPr id="99" name="Google Shape;99;p19"/>
          <p:cNvSpPr/>
          <p:nvPr/>
        </p:nvSpPr>
        <p:spPr>
          <a:xfrm>
            <a:off x="6500500" y="3049300"/>
            <a:ext cx="473100" cy="443400"/>
          </a:xfrm>
          <a:prstGeom prst="wedgeEllipseCallout">
            <a:avLst>
              <a:gd fmla="val -133767" name="adj1"/>
              <a:gd fmla="val 72299" name="adj2"/>
            </a:avLst>
          </a:prstGeom>
          <a:solidFill>
            <a:srgbClr val="FFFFFF"/>
          </a:solidFill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2</a:t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Google Shape;104;p20"/>
          <p:cNvGraphicFramePr/>
          <p:nvPr/>
        </p:nvGraphicFramePr>
        <p:xfrm>
          <a:off x="5764200" y="1463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{F8790943-51A7-420C-8178-20A664693368}</a:tableStyleId>
              </a:tblPr>
              <a:tblGrid>
                <a:gridCol w="2927700"/>
              </a:tblGrid>
              <a:tr h="319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messages.properties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nav.home=მთავარი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nav.about=ჩვენ შესახებ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nav.contact=დაგვიკავშირდით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19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messages_en.properties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nav.home=Home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nav.about=About Us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nav.contact=Contact Us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19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messages_ru.properties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39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nav.home=Главная страница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nav.about=О нас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nav.contact=Свяжитесь с нами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5" name="Google Shape;105;p2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Locale Message Bundle Files:</a:t>
            </a:r>
            <a:endParaRPr/>
          </a:p>
        </p:txBody>
      </p:sp>
      <p:sp>
        <p:nvSpPr>
          <p:cNvPr id="106" name="Google Shape;106;p20"/>
          <p:cNvSpPr txBox="1"/>
          <p:nvPr>
            <p:ph idx="1" type="body"/>
          </p:nvPr>
        </p:nvSpPr>
        <p:spPr>
          <a:xfrm>
            <a:off x="311700" y="1463225"/>
            <a:ext cx="5452500" cy="329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მესიჯის ფაილის სახელში (გარდა მთავარი ენისა, რომელსაც არაფერს ვამატებთ), ბოლოში, უნდა დავამატოთ </a:t>
            </a:r>
            <a:r>
              <a:rPr b="1" lang="en"/>
              <a:t>ლოკალის სახელი</a:t>
            </a:r>
            <a:r>
              <a:rPr lang="en"/>
              <a:t>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messages_</a:t>
            </a:r>
            <a:r>
              <a:rPr b="1" lang="en"/>
              <a:t>jp</a:t>
            </a:r>
            <a:r>
              <a:rPr lang="en"/>
              <a:t>.properties,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messages_</a:t>
            </a:r>
            <a:r>
              <a:rPr b="1" lang="en"/>
              <a:t>ru</a:t>
            </a:r>
            <a:r>
              <a:rPr lang="en"/>
              <a:t>.properties,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messages_</a:t>
            </a:r>
            <a:r>
              <a:rPr b="1" lang="en"/>
              <a:t>en</a:t>
            </a:r>
            <a:r>
              <a:rPr lang="en"/>
              <a:t>.properties და ა.შ.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რამდენი ენისთვისაც გვსურს.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List of ISO 639 language codes - Wikipedia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Showing Messages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Thymeleaf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595959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38761D"/>
      </a:accent4>
      <a:accent5>
        <a:srgbClr val="6AA84F"/>
      </a:accent5>
      <a:accent6>
        <a:srgbClr val="FFEB38"/>
      </a:accent6>
      <a:hlink>
        <a:srgbClr val="6AA84F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