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Roboto Slab"/>
      <p:regular r:id="rId38"/>
      <p:bold r:id="rId39"/>
    </p:embeddedFont>
    <p:embeddedFont>
      <p:font typeface="Robo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FABDCB-0AF4-4702-92EA-6BBF7DEEC23E}">
  <a:tblStyle styleId="{67FABDCB-0AF4-4702-92EA-6BBF7DEEC2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20" Type="http://schemas.openxmlformats.org/officeDocument/2006/relationships/slide" Target="slides/slide14.xml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Roboto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obotoSlab-bold.fntdata"/><Relationship Id="rId16" Type="http://schemas.openxmlformats.org/officeDocument/2006/relationships/slide" Target="slides/slide10.xml"/><Relationship Id="rId38" Type="http://schemas.openxmlformats.org/officeDocument/2006/relationships/font" Target="fonts/RobotoSlab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f76b82a72_0_10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f76b82a72_0_10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f76b82a72_0_10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f76b82a72_0_10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f76b82a72_0_1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f76b82a72_0_1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f76b82a72_0_1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af76b82a72_0_1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f76b82a72_0_1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f76b82a72_0_1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f76b82a72_0_1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af76b82a72_0_1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f76b82a72_0_1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af76b82a72_0_1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f76b82a72_0_1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af76b82a72_0_1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f76b82a72_0_1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f76b82a72_0_1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f76b82a72_0_1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af76b82a72_0_1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f75ab5a98_0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f75ab5a98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f76b82a72_0_1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af76b82a72_0_1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f76b82a72_0_1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af76b82a72_0_1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f76b82a72_0_1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af76b82a72_0_1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f76b82a72_0_1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af76b82a72_0_1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f76b82a72_0_1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af76b82a72_0_1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f76b82a72_0_16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af76b82a72_0_1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af76b82a72_0_1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af76b82a72_0_1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f81b165b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2f81b165b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db6a83a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2db6a83a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f76b82a72_0_1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af76b82a72_0_1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f75ab5a98_0_1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af75ab5a98_0_1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f76b82a72_0_1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af76b82a72_0_1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af76b82a72_0_1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af76b82a72_0_1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af76b82a72_0_1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af76b82a72_0_1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f76b82a72_0_10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f76b82a72_0_1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f76b82a72_0_9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f76b82a72_0_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f76b82a72_0_10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af76b82a72_0_10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f76b82a72_0_1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af76b82a72_0_1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f76b82a72_0_10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af76b82a72_0_1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free-css.com/free-css-templates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thymeleaf.org/" TargetMode="External"/><Relationship Id="rId4" Type="http://schemas.openxmlformats.org/officeDocument/2006/relationships/hyperlink" Target="https://www.thymeleaf.org/doc/articles/layouts.htm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thymeleaf.org/doc/tutorials/3.0/usingthymeleaf.html#flexible-layouts-beyond-mere-fragment-insertion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hymeleaf.org/" TargetMode="External"/><Relationship Id="rId10" Type="http://schemas.openxmlformats.org/officeDocument/2006/relationships/hyperlink" Target="https://docs.spring.io/spring-framework/reference/web/webmvc/mvc-config/view-controller.html" TargetMode="External"/><Relationship Id="rId13" Type="http://schemas.openxmlformats.org/officeDocument/2006/relationships/hyperlink" Target="https://www.thymeleaf.org/doc/articles/layouts.html" TargetMode="External"/><Relationship Id="rId12" Type="http://schemas.openxmlformats.org/officeDocument/2006/relationships/hyperlink" Target="https://www.thymeleaf.org/doc/tutorials/3.1/usingthymeleaf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docs.spring.io/spring-framework/reference/overview.html" TargetMode="External"/><Relationship Id="rId4" Type="http://schemas.openxmlformats.org/officeDocument/2006/relationships/hyperlink" Target="https://spring.io/projects" TargetMode="External"/><Relationship Id="rId9" Type="http://schemas.openxmlformats.org/officeDocument/2006/relationships/hyperlink" Target="https://docs.spring.io/spring-framework/reference/web/webmvc/mvc-config.html" TargetMode="External"/><Relationship Id="rId14" Type="http://schemas.openxmlformats.org/officeDocument/2006/relationships/hyperlink" Target="https://spring.io/guides" TargetMode="External"/><Relationship Id="rId5" Type="http://schemas.openxmlformats.org/officeDocument/2006/relationships/hyperlink" Target="https://spring.io/projects/spring-framework" TargetMode="External"/><Relationship Id="rId6" Type="http://schemas.openxmlformats.org/officeDocument/2006/relationships/hyperlink" Target="https://spring.io/projects/spring-boot" TargetMode="External"/><Relationship Id="rId7" Type="http://schemas.openxmlformats.org/officeDocument/2006/relationships/hyperlink" Target="https://spring.io/quickstart" TargetMode="External"/><Relationship Id="rId8" Type="http://schemas.openxmlformats.org/officeDocument/2006/relationships/hyperlink" Target="https://docs.spring.io/spring-framework/reference/web/webmvc.html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tart.spring.io" TargetMode="External"/><Relationship Id="rId4" Type="http://schemas.openxmlformats.org/officeDocument/2006/relationships/hyperlink" Target="https://www.thymeleaf.org/" TargetMode="External"/><Relationship Id="rId5" Type="http://schemas.openxmlformats.org/officeDocument/2006/relationships/hyperlink" Target="https://projectlombok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Boot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ვებ აპლიკაციების აწყობა Java-ზე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Maven-ის POM.xml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ჩვენი Maven პროექტის pom.xml ფაილში განსაკუთრებით თვალსაჩინოა და ყურადსაღები შემდეგი ნაწილები: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პროექტის მშობელი - </a:t>
            </a:r>
            <a:r>
              <a:rPr lang="en"/>
              <a:t>spring-boot-starter-parent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პროექტის აწყობისას მითითებული Dependency-ები: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spring-boot-starter-web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spring-boot-devtools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spring-boot-starter-thymeleaf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lombok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Maven-ის პლაგინი - spring-boot-maven-plugin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spring-boot-starter-parent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spring-boot-starter-parent</a:t>
            </a:r>
            <a:r>
              <a:rPr lang="en"/>
              <a:t> არის მშობელი POM პროექტი განკუთვნილი Spring Boot პროექტებისთვის, რომელიც ამარტივებს პროექტების dependency-ების მართვასა და მათი აწყობის კონფიგურაციებს.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რატომ ჯობს მისი გამოყენება?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მასში აღწერილია &lt;dependency&gt;-ების ვერსიები.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დაკონფიგურირებულია Maven-ის პლაგინები.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მითითებულია Java-ს ვერსია – &lt;java.version&gt;</a:t>
            </a:r>
            <a:r>
              <a:rPr lang="en"/>
              <a:t> პარამეტრით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გვთავაზობს სხვა გონივრულ ნაგულისხმევ კონფიგურაციას.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BOM-ის გამოყენება მშობლის მაგივრად: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</a:t>
            </a:r>
            <a:r>
              <a:rPr lang="en"/>
              <a:t>თუ არ გსურთ მშობელი POM-ის მითითება, მაშინ გამოიყენეთ BOM-ი: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1" name="Google Shape;131;p24"/>
          <p:cNvGraphicFramePr/>
          <p:nvPr/>
        </p:nvGraphicFramePr>
        <p:xfrm>
          <a:off x="952500" y="209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{67FABDCB-0AF4-4702-92EA-6BBF7DEEC23E}</a:tableStyleId>
              </a:tblPr>
              <a:tblGrid>
                <a:gridCol w="62307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&lt;dependencyManagement&gt;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&lt;dependencies&gt;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&lt;dependency&gt;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    &lt;groupId&gt;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org.springframework.boot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&lt;/groupId&gt;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    &lt;artifactId&gt;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spring-boot-dependencies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&lt;/artifactId&gt;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    &lt;version&gt;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3.2.1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&lt;/version&gt;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    &lt;type&gt;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pom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&lt;/type&gt;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    &lt;scope&gt;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import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&lt;/scope&gt;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    &lt;/dependency&gt;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    &lt;/dependencies&gt;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&lt;/dependencyManagement&gt;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spring-boot-maven-plugin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spring-boot-maven-plugin</a:t>
            </a:r>
            <a:r>
              <a:rPr lang="en"/>
              <a:t> არის Maven-ის პლაგინი, რომელიც გვეხმარება Spring Boot-ის აპლიკაციების მარტივად პაკეტირებაში, გაშვებასა და დანერგვაში (deployment-ში).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უშვებს Spring Boot აპლიკაციებს → mvn spring-boot:run-ით.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ქმნის გაშვებად JAR (ან WAR) ფაილებს → mvn package-ით.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აყოლებს dependency-ებს JAR-ს (მსუქან JAR-ს ქმნის).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აკონფიგურირებს აპლიკაციის პარამეტრებს.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მოკლედ, იგი ამარტივებს Spring Boot-ის აპლიკაციების აწყობასა და გაშვებას.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Boot Auto-Configuration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Auto-Configuration </a:t>
            </a:r>
            <a:r>
              <a:rPr lang="en"/>
              <a:t>არის </a:t>
            </a:r>
            <a:r>
              <a:rPr lang="en"/>
              <a:t>Spring Boot-ის ის უმთავრესი მექანიზმი, რომელიც ამარტივებს ვებ აპლიკაციის აწყობას. იგი ავტომატურად აყენებს თქვენი აპლიკაციის საჭირო კონფიგურაციებს და თქვენ არ გჭირდებათ ყველაფრის ხელით გაკეთება.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მაგალითად, ვნახოთ რას აკეთებს Spring Boot-ი spring-boot-starter-web-ის დროს: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ასკანირებს classpath-ს – ამოწმებს რა ბიბლიოთეკები დაამატეთ პროექტს.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არკვევს რა გჭირდებათ – თუ გაქვთ spring-web თქვენს პროექტში, მაშინ იგი თვლის რომ ვებ აპლიკაციის აწყობა გსურთ.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აკონფიგურირებს საჭირო ობიექტებს (bean-ებს) – ავტომატურად აყენებს საჭირო კომპონენტებს, როგორიცაა Tomcat-ის სერვერი, Spring MVC, და ნაგულისხმევი კონფიგურაციების მნიშვნელობებს (მაგ. პორტის ნომერს და ა.შ.).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@SpringBootApplication</a:t>
            </a:r>
            <a:r>
              <a:rPr lang="en"/>
              <a:t> ანოტაცია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Boot-ის მთავარ კლასს, რომელიც ჩვენ გავუშვით და რომელში აღწერილია main(..) მეთოდი, თავზე აწერია @SpringBootApplication ანოტაცია: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@SpringBootApplication</a:t>
            </a:r>
            <a:endParaRPr>
              <a:solidFill>
                <a:srgbClr val="B45F06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public class</a:t>
            </a:r>
            <a:r>
              <a:rPr lang="en"/>
              <a:t> </a:t>
            </a:r>
            <a:r>
              <a:rPr lang="en">
                <a:solidFill>
                  <a:srgbClr val="00AB9B"/>
                </a:solidFill>
              </a:rPr>
              <a:t>DemoApplication </a:t>
            </a:r>
            <a:r>
              <a:rPr lang="en"/>
              <a:t>{ … }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ამ ანოტაციითა და auto-configuration-ის დახმარებით </a:t>
            </a:r>
            <a:r>
              <a:rPr lang="en"/>
              <a:t>Spring Boot-ი </a:t>
            </a:r>
            <a:r>
              <a:rPr lang="en"/>
              <a:t>პირდაპირ გაგვაშვებინებს აპლიკაციას, web server-ის მომართვის გარეშე, რადგან: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იგი ამოიცნობს </a:t>
            </a:r>
            <a:r>
              <a:rPr b="1" lang="en"/>
              <a:t>spring-boot-starter-web</a:t>
            </a:r>
            <a:r>
              <a:rPr lang="en"/>
              <a:t>-ს classpath-ში;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ავტომატურად დააკონფიგურირებს Tomcat-ს, DispatcherServlet-ს, და MVC-ს პარამეტრებს;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გაუშვებს სერვერს ნაგულისხმევ 8080 პორტზე.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idx="4294967295" type="body"/>
          </p:nvPr>
        </p:nvSpPr>
        <p:spPr>
          <a:xfrm>
            <a:off x="387900" y="458025"/>
            <a:ext cx="8368200" cy="41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კი მაგრამ… საიდან იცის Spring Boot-მა რა დააკონფიგურიროს?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Spring Boot იყენებს: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>
                <a:solidFill>
                  <a:srgbClr val="B45F06"/>
                </a:solidFill>
              </a:rPr>
              <a:t>@EnableAutoConfiguration </a:t>
            </a:r>
            <a:r>
              <a:rPr lang="en"/>
              <a:t>ანოტაციას (რომელიც აწერია @SpringBootApplication-ს)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წინასწარ განსაზღვრულ ავტო-კონფიგურაციის კლასებს (მოთავსებულს META-INF/spring.factories-ში)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52"/>
              <a:t> - ავტოკონფიგურაციის "კუსტომიზაცია" -</a:t>
            </a:r>
            <a:endParaRPr b="1" sz="2152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კონკრეტული ავტოკონფიგურაციების გამორთვა exclude-ის გამოყენებით: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@SpringBootApplication</a:t>
            </a:r>
            <a:r>
              <a:rPr lang="en"/>
              <a:t>(</a:t>
            </a:r>
            <a:r>
              <a:rPr b="1" lang="en"/>
              <a:t>exclude</a:t>
            </a:r>
            <a:r>
              <a:rPr lang="en"/>
              <a:t> = {</a:t>
            </a:r>
            <a:r>
              <a:rPr lang="en">
                <a:solidFill>
                  <a:srgbClr val="00AB9B"/>
                </a:solidFill>
              </a:rPr>
              <a:t>DataSourceAutoConfiguration</a:t>
            </a:r>
            <a:r>
              <a:rPr lang="en"/>
              <a:t>.</a:t>
            </a:r>
            <a:r>
              <a:rPr lang="en">
                <a:solidFill>
                  <a:srgbClr val="4A86E8"/>
                </a:solidFill>
              </a:rPr>
              <a:t>class</a:t>
            </a:r>
            <a:r>
              <a:rPr lang="en"/>
              <a:t>})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➔"/>
            </a:pPr>
            <a:r>
              <a:rPr lang="en"/>
              <a:t>ასევე გადავფაროთ ნაგულისხმევი პარამეტრები, </a:t>
            </a:r>
            <a:r>
              <a:rPr b="1" lang="en"/>
              <a:t>application.properties</a:t>
            </a:r>
            <a:r>
              <a:rPr lang="en"/>
              <a:t> ფაილში: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server.port</a:t>
            </a:r>
            <a:r>
              <a:rPr lang="en"/>
              <a:t>=</a:t>
            </a:r>
            <a:r>
              <a:rPr lang="en">
                <a:solidFill>
                  <a:srgbClr val="4A86E8"/>
                </a:solidFill>
              </a:rPr>
              <a:t>9090</a:t>
            </a:r>
            <a:endParaRPr>
              <a:solidFill>
                <a:srgbClr val="4A86E8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A86E8"/>
                </a:solidFill>
              </a:rPr>
              <a:t>spring.datasource.url</a:t>
            </a:r>
            <a:r>
              <a:rPr lang="en"/>
              <a:t>=</a:t>
            </a:r>
            <a:r>
              <a:rPr lang="en">
                <a:solidFill>
                  <a:srgbClr val="980000"/>
                </a:solidFill>
              </a:rPr>
              <a:t>jdbc:mysql://localhost:3306/mydb</a:t>
            </a: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Website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სტატიკური ვებსაიტი Spring Boot-ით</a:t>
            </a:r>
            <a:endParaRPr/>
          </a:p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განსხვავებით დინამიური ვებსაიტებისა, რომელთა შიგთავსიც გამოითვლება და დინამიურად გენერირდება მოთხოვნებიდან გამომდინარე, სტატიკური ვებსაიტები მხოლოდ უკვე არსებულ (</a:t>
            </a:r>
            <a:r>
              <a:rPr lang="en"/>
              <a:t>და ყველასთვის ერთ) </a:t>
            </a:r>
            <a:r>
              <a:rPr lang="en"/>
              <a:t>ინფორმაციას უზიარებენ მომხმარებლებს.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Spring Boot-ში სტატიკური საიტის მსგავსის შექმნა შეგვიძლია /static საქაღალდეში დოკუმენტების განთავსებით: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src/main/resources/</a:t>
            </a:r>
            <a:r>
              <a:rPr b="1" lang="en"/>
              <a:t>static</a:t>
            </a:r>
            <a:r>
              <a:rPr lang="en"/>
              <a:t>/</a:t>
            </a:r>
            <a:r>
              <a:rPr b="1" lang="en"/>
              <a:t>index</a:t>
            </a:r>
            <a:r>
              <a:rPr lang="en"/>
              <a:t>.</a:t>
            </a:r>
            <a:r>
              <a:rPr b="1" lang="en"/>
              <a:t>html</a:t>
            </a:r>
            <a:endParaRPr b="1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src/main/resources/</a:t>
            </a:r>
            <a:r>
              <a:rPr b="1" lang="en"/>
              <a:t>static</a:t>
            </a:r>
            <a:r>
              <a:rPr lang="en"/>
              <a:t>/</a:t>
            </a:r>
            <a:r>
              <a:rPr b="1" lang="en"/>
              <a:t>products</a:t>
            </a:r>
            <a:r>
              <a:rPr lang="en"/>
              <a:t>.</a:t>
            </a:r>
            <a:r>
              <a:rPr b="1" lang="en"/>
              <a:t>html</a:t>
            </a:r>
            <a:endParaRPr b="1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src/main/resources/</a:t>
            </a:r>
            <a:r>
              <a:rPr b="1" lang="en"/>
              <a:t>static</a:t>
            </a:r>
            <a:r>
              <a:rPr lang="en"/>
              <a:t>/</a:t>
            </a:r>
            <a:r>
              <a:rPr b="1" lang="en"/>
              <a:t>css</a:t>
            </a:r>
            <a:r>
              <a:rPr lang="en"/>
              <a:t>/</a:t>
            </a:r>
            <a:r>
              <a:rPr b="1" lang="en"/>
              <a:t>style</a:t>
            </a:r>
            <a:r>
              <a:rPr lang="en"/>
              <a:t>.</a:t>
            </a:r>
            <a:r>
              <a:rPr b="1" lang="en"/>
              <a:t>css</a:t>
            </a:r>
            <a:endParaRPr b="1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src/main/resources/</a:t>
            </a:r>
            <a:r>
              <a:rPr b="1" lang="en"/>
              <a:t>static</a:t>
            </a:r>
            <a:r>
              <a:rPr lang="en"/>
              <a:t>/</a:t>
            </a:r>
            <a:r>
              <a:rPr b="1" lang="en"/>
              <a:t>image</a:t>
            </a:r>
            <a:r>
              <a:rPr lang="en"/>
              <a:t>/</a:t>
            </a:r>
            <a:r>
              <a:rPr b="1" lang="en"/>
              <a:t>header</a:t>
            </a:r>
            <a:r>
              <a:rPr lang="en"/>
              <a:t>.</a:t>
            </a:r>
            <a:r>
              <a:rPr b="1" lang="en"/>
              <a:t>png</a:t>
            </a:r>
            <a:endParaRPr b="1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en"/>
              <a:t>და ა.შ.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პორტფოლიოს ვებსაიტის მაგალითი | </a:t>
            </a:r>
            <a:r>
              <a:rPr lang="en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@Free Templates</a:t>
            </a:r>
            <a:endParaRPr/>
          </a:p>
        </p:txBody>
      </p:sp>
      <p:pic>
        <p:nvPicPr>
          <p:cNvPr id="171" name="Google Shape;17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5800" y="163500"/>
            <a:ext cx="5572388" cy="423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/>
          <p:nvPr/>
        </p:nvSpPr>
        <p:spPr>
          <a:xfrm>
            <a:off x="401950" y="2091475"/>
            <a:ext cx="5736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რა არის Spring Boot?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IoC &amp; DI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რა არის Inversion of Control? (IoC)</a:t>
            </a:r>
            <a:endParaRPr/>
          </a:p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Spring-ის პროექტების ქვაკუთხედს წარმოადგენს </a:t>
            </a:r>
            <a:r>
              <a:rPr b="1" lang="en"/>
              <a:t>კონტროლის ინვერსია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კონტროლის ინვერსია</a:t>
            </a:r>
            <a:r>
              <a:rPr lang="en"/>
              <a:t> არის დიზაინ პრინციპი, რომლის თანახმადაც პროგრამის მართვის წესი, ტრადიციულ პროგრამირებასთან შედარებით, ამობრუნებულია.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იმის მაგივრად რომ აპლიკაცია იძახებდეს კომპონენტებს, ფრეიმვორკი თავად იძახებს და მართავს მათ, ჩვენ მაგივრად.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Spring Boot-ში, IoC კონტეინერი (</a:t>
            </a:r>
            <a:r>
              <a:rPr lang="en">
                <a:solidFill>
                  <a:srgbClr val="00AB9B"/>
                </a:solidFill>
              </a:rPr>
              <a:t>ApplicationContext</a:t>
            </a:r>
            <a:r>
              <a:rPr lang="en"/>
              <a:t>) მართავს bean-ების შექმნის, კონფიგურირებისა და სიცოცხლის ციკლებს.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 </a:t>
            </a:r>
            <a:r>
              <a:rPr lang="en"/>
              <a:t>Bean-ს</a:t>
            </a:r>
            <a:r>
              <a:rPr lang="en"/>
              <a:t> ვეძახით  Spring-ის მიერ "მართულ" ობიექტებს.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რა არის Dependency Injection? (DI)</a:t>
            </a:r>
            <a:endParaRPr/>
          </a:p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დამოკიდებულების ინექცია</a:t>
            </a:r>
            <a:r>
              <a:rPr lang="en"/>
              <a:t> არის დიზაინ პატერნი, რომელსაც ვიყენებთ IoC-ს იმპლემენტაციისთვის.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იმის მაგივრად რომ ობიექტმა თავად შექმნას მისთვის საჭირო ობიექტები, მას ამ ობიექტებს გადასცემს ვიღაც სხვა (Spring-ის შემთხვევაში ამ ვიღაცას წარმოადგენს </a:t>
            </a:r>
            <a:r>
              <a:rPr lang="en">
                <a:solidFill>
                  <a:srgbClr val="00AB9B"/>
                </a:solidFill>
              </a:rPr>
              <a:t>ApplicationContext</a:t>
            </a:r>
            <a:r>
              <a:rPr lang="en"/>
              <a:t>).</a:t>
            </a:r>
            <a:r>
              <a:rPr lang="en">
                <a:solidFill>
                  <a:srgbClr val="00AB9B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Spring-ში არსებობს bean-ების ინექციის სხვადასხვანაირი გზები: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➢"/>
            </a:pPr>
            <a:r>
              <a:rPr b="1" lang="en"/>
              <a:t>Constructor Injection</a:t>
            </a:r>
            <a:r>
              <a:rPr lang="en"/>
              <a:t>: bean-ები გადმოგვეცემა კონსტრუქტორით.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b="1" lang="en"/>
              <a:t>Setter Injection</a:t>
            </a:r>
            <a:r>
              <a:rPr lang="en"/>
              <a:t>: bean-ები გადმოგვემემა setter მეთოდებით.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b="1" lang="en"/>
              <a:t>Field Injection</a:t>
            </a:r>
            <a:r>
              <a:rPr lang="en"/>
              <a:t>: bean-ები გადმოგვეცემა ველებით.</a:t>
            </a:r>
            <a:endParaRPr/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Bean-ებზე და ინექციის გზებზე დეტალურად ვისაუბრებთ შემდეგ გაკვეთილზე…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ECEC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63" y="1719263"/>
            <a:ext cx="7077075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დინამიურობა </a:t>
            </a:r>
            <a:r>
              <a:rPr lang="en"/>
              <a:t>Thymeleaf-ის გამოყენებით</a:t>
            </a:r>
            <a:endParaRPr/>
          </a:p>
        </p:txBody>
      </p:sp>
      <p:sp>
        <p:nvSpPr>
          <p:cNvPr id="200" name="Google Shape;200;p3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Thymeleaf</a:t>
            </a:r>
            <a:r>
              <a:rPr lang="en"/>
              <a:t>-ით ჩვენ შევძლებთ გარდავქმნათ ჩვენი ვებსაიტი დინამიურ ვებსაიტად. ანუ მოვაშოროთ დუბლირებული HTML ელემენტები (განვსაზღვროთ ისინი ცალკე, ერთ ფაილში და გამოვიყენოთ ბევრგან, სადაც დაგვჭირდება).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Spring Boot-ი ავტომატურად დააკონფიგურირებს Thymeleaf-ის ძრავს, რადგანაც ჩვენ spring-boot-starter-thymeleaf გვაქვს მითითებული classpath-ში, ამიტომაც ჩვენ მოგვიწევს </a:t>
            </a:r>
            <a:r>
              <a:rPr lang="en"/>
              <a:t>მხოლოდ</a:t>
            </a:r>
            <a:r>
              <a:rPr lang="en"/>
              <a:t>: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arenR"/>
            </a:pPr>
            <a:r>
              <a:rPr lang="en"/>
              <a:t>/static საქაღალდიდან /templates-ში *.html ფაილების გადაგანა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"/>
              <a:t>/templates/fragments.html ფაილში განმეორებადი HTML </a:t>
            </a:r>
            <a:r>
              <a:rPr lang="en" u="sng">
                <a:solidFill>
                  <a:schemeClr val="hlink"/>
                </a:solidFill>
                <a:hlinkClick r:id="rId4"/>
              </a:rPr>
              <a:t>ფრაგმენტების</a:t>
            </a:r>
            <a:r>
              <a:rPr lang="en"/>
              <a:t> აღწერა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"/>
              <a:t>/templates-ში გადატანილი *.html ფაილებში დუბლირებების მოშორება და ფრაგმენტების გამოყენება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en"/>
              <a:t>მისამართების "დამეპვა" შაბლონებზე (რათა კონკრეტულმა მისამართმა დააბრუნოს კონკრეტული შაბლონი)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idx="4294967295" type="body"/>
          </p:nvPr>
        </p:nvSpPr>
        <p:spPr>
          <a:xfrm>
            <a:off x="311700" y="445025"/>
            <a:ext cx="8520600" cy="43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Boot-ს უნდა ვუთხრათ თუ რომელი მისამართის დროს რომელი შაბლონი დააბრუნოს (</a:t>
            </a:r>
            <a:r>
              <a:rPr lang="en"/>
              <a:t>ვუთითებთ მხოლოდ </a:t>
            </a:r>
            <a:r>
              <a:rPr lang="en"/>
              <a:t>შაბლონის სახელს):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@Configuration</a:t>
            </a:r>
            <a:endParaRPr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public class</a:t>
            </a:r>
            <a:r>
              <a:rPr lang="en"/>
              <a:t> </a:t>
            </a:r>
            <a:r>
              <a:rPr lang="en">
                <a:solidFill>
                  <a:schemeClr val="accent5"/>
                </a:solidFill>
              </a:rPr>
              <a:t>PageMappingConfig </a:t>
            </a:r>
            <a:r>
              <a:rPr lang="en">
                <a:solidFill>
                  <a:schemeClr val="accent1"/>
                </a:solidFill>
              </a:rPr>
              <a:t>implements </a:t>
            </a:r>
            <a:r>
              <a:rPr lang="en">
                <a:solidFill>
                  <a:schemeClr val="accent5"/>
                </a:solidFill>
              </a:rPr>
              <a:t>WebMvcConfigurer </a:t>
            </a:r>
            <a:r>
              <a:rPr lang="en"/>
              <a:t>{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5F06"/>
                </a:solidFill>
              </a:rPr>
              <a:t>@Override</a:t>
            </a:r>
            <a:endParaRPr>
              <a:solidFill>
                <a:srgbClr val="B45F06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public void</a:t>
            </a:r>
            <a:r>
              <a:rPr lang="en"/>
              <a:t> addViewControllers(</a:t>
            </a:r>
            <a:r>
              <a:rPr lang="en">
                <a:solidFill>
                  <a:schemeClr val="accent5"/>
                </a:solidFill>
              </a:rPr>
              <a:t>ViewControllerRegistry</a:t>
            </a:r>
            <a:r>
              <a:rPr lang="en"/>
              <a:t> </a:t>
            </a:r>
            <a:r>
              <a:rPr b="1" lang="en"/>
              <a:t>registry</a:t>
            </a:r>
            <a:r>
              <a:rPr lang="en"/>
              <a:t>) {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registry</a:t>
            </a:r>
            <a:r>
              <a:rPr lang="en"/>
              <a:t>.addViewController(</a:t>
            </a:r>
            <a:r>
              <a:rPr lang="en">
                <a:solidFill>
                  <a:srgbClr val="980000"/>
                </a:solidFill>
              </a:rPr>
              <a:t>"/"</a:t>
            </a:r>
            <a:r>
              <a:rPr lang="en"/>
              <a:t>).setViewName(</a:t>
            </a:r>
            <a:r>
              <a:rPr lang="en">
                <a:solidFill>
                  <a:srgbClr val="980000"/>
                </a:solidFill>
              </a:rPr>
              <a:t>"index"</a:t>
            </a:r>
            <a:r>
              <a:rPr lang="en"/>
              <a:t>);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registry</a:t>
            </a:r>
            <a:r>
              <a:rPr lang="en"/>
              <a:t>.addViewController(</a:t>
            </a:r>
            <a:r>
              <a:rPr lang="en">
                <a:solidFill>
                  <a:srgbClr val="980000"/>
                </a:solidFill>
              </a:rPr>
              <a:t>"/about"</a:t>
            </a:r>
            <a:r>
              <a:rPr lang="en"/>
              <a:t>).setViewName(</a:t>
            </a:r>
            <a:r>
              <a:rPr lang="en">
                <a:solidFill>
                  <a:srgbClr val="980000"/>
                </a:solidFill>
              </a:rPr>
              <a:t>"about"</a:t>
            </a:r>
            <a:r>
              <a:rPr lang="en"/>
              <a:t>);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registry</a:t>
            </a:r>
            <a:r>
              <a:rPr lang="en"/>
              <a:t>.addViewController(</a:t>
            </a:r>
            <a:r>
              <a:rPr lang="en">
                <a:solidFill>
                  <a:srgbClr val="980000"/>
                </a:solidFill>
              </a:rPr>
              <a:t>"/contact"</a:t>
            </a:r>
            <a:r>
              <a:rPr lang="en"/>
              <a:t>).setViewName(</a:t>
            </a:r>
            <a:r>
              <a:rPr lang="en">
                <a:solidFill>
                  <a:srgbClr val="980000"/>
                </a:solidFill>
              </a:rPr>
              <a:t>"contact"</a:t>
            </a:r>
            <a:r>
              <a:rPr lang="en"/>
              <a:t>);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Thymeleaf-ის ფრაგმენტების გამოყენება:</a:t>
            </a:r>
            <a:endParaRPr/>
          </a:p>
        </p:txBody>
      </p:sp>
      <p:sp>
        <p:nvSpPr>
          <p:cNvPr id="211" name="Google Shape;211;p38"/>
          <p:cNvSpPr txBox="1"/>
          <p:nvPr>
            <p:ph idx="1" type="body"/>
          </p:nvPr>
        </p:nvSpPr>
        <p:spPr>
          <a:xfrm>
            <a:off x="387900" y="1489825"/>
            <a:ext cx="343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templates/</a:t>
            </a:r>
            <a:r>
              <a:rPr b="1" lang="en"/>
              <a:t>fragments.html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&lt;header th:</a:t>
            </a:r>
            <a:r>
              <a:rPr lang="en">
                <a:solidFill>
                  <a:srgbClr val="4A86E8"/>
                </a:solidFill>
              </a:rPr>
              <a:t>fragment</a:t>
            </a:r>
            <a:r>
              <a:rPr lang="en"/>
              <a:t>="</a:t>
            </a:r>
            <a:r>
              <a:rPr lang="en">
                <a:solidFill>
                  <a:srgbClr val="980000"/>
                </a:solidFill>
              </a:rPr>
              <a:t>header</a:t>
            </a:r>
            <a:r>
              <a:rPr lang="en"/>
              <a:t>"&gt;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&lt;h1&gt;My Super Header&lt;/h1&gt;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&lt;p&gt;A really nice website&lt;/p&gt;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&lt;/header&gt;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Tutorial: Using Thymeleaf</a:t>
            </a:r>
            <a:r>
              <a:rPr lang="en"/>
              <a:t> </a:t>
            </a:r>
            <a:endParaRPr/>
          </a:p>
        </p:txBody>
      </p:sp>
      <p:sp>
        <p:nvSpPr>
          <p:cNvPr id="212" name="Google Shape;212;p38"/>
          <p:cNvSpPr txBox="1"/>
          <p:nvPr>
            <p:ph idx="2" type="body"/>
          </p:nvPr>
        </p:nvSpPr>
        <p:spPr>
          <a:xfrm>
            <a:off x="4271500" y="1489825"/>
            <a:ext cx="4484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templates</a:t>
            </a:r>
            <a:r>
              <a:rPr lang="en"/>
              <a:t>/</a:t>
            </a:r>
            <a:r>
              <a:rPr b="1" lang="en"/>
              <a:t>index.html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&lt;body&gt;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&lt;div th:</a:t>
            </a:r>
            <a:r>
              <a:rPr lang="en">
                <a:solidFill>
                  <a:srgbClr val="4A86E8"/>
                </a:solidFill>
              </a:rPr>
              <a:t>replace</a:t>
            </a:r>
            <a:r>
              <a:rPr lang="en"/>
              <a:t>="</a:t>
            </a:r>
            <a:r>
              <a:rPr lang="en">
                <a:solidFill>
                  <a:srgbClr val="980000"/>
                </a:solidFill>
              </a:rPr>
              <a:t>fragments</a:t>
            </a:r>
            <a:r>
              <a:rPr lang="en"/>
              <a:t> :: </a:t>
            </a:r>
            <a:r>
              <a:rPr lang="en">
                <a:solidFill>
                  <a:srgbClr val="980000"/>
                </a:solidFill>
              </a:rPr>
              <a:t>header</a:t>
            </a:r>
            <a:r>
              <a:rPr lang="en"/>
              <a:t>"&gt;&lt;/div&gt;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&lt;nav&gt;...&lt;/nav&gt;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&lt;main&gt;...&lt;/main&gt;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&lt;footer&gt;...&lt;/footer&gt;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&lt;/html&gt;</a:t>
            </a:r>
            <a:endParaRPr/>
          </a:p>
        </p:txBody>
      </p:sp>
      <p:sp>
        <p:nvSpPr>
          <p:cNvPr id="213" name="Google Shape;213;p38"/>
          <p:cNvSpPr/>
          <p:nvPr/>
        </p:nvSpPr>
        <p:spPr>
          <a:xfrm>
            <a:off x="3501650" y="2329925"/>
            <a:ext cx="674400" cy="1144500"/>
          </a:xfrm>
          <a:prstGeom prst="rightArrow">
            <a:avLst>
              <a:gd fmla="val 33023" name="adj1"/>
              <a:gd fmla="val 53965" name="adj2"/>
            </a:avLst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პარამეტრიზირებული ფრაგმენტები:</a:t>
            </a:r>
            <a:endParaRPr/>
          </a:p>
        </p:txBody>
      </p:sp>
      <p:sp>
        <p:nvSpPr>
          <p:cNvPr id="219" name="Google Shape;219;p3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div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"alert"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fragment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"alert (</a:t>
            </a:r>
            <a:r>
              <a:rPr b="1"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message</a:t>
            </a:r>
            <a:r>
              <a:rPr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)" </a:t>
            </a:r>
            <a:endParaRPr>
              <a:solidFill>
                <a:srgbClr val="067D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assert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"${!#strings.isEmpty(</a:t>
            </a:r>
            <a:r>
              <a:rPr b="1"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) and !#strings.isEmpty(</a:t>
            </a:r>
            <a:r>
              <a:rPr b="1"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message</a:t>
            </a:r>
            <a:r>
              <a:rPr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)}"</a:t>
            </a:r>
            <a:endParaRPr>
              <a:solidFill>
                <a:srgbClr val="067D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classappend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"'alert-' + ${</a:t>
            </a:r>
            <a:r>
              <a:rPr b="1"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}"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&gt;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span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"${</a:t>
            </a:r>
            <a:r>
              <a:rPr b="1"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message</a:t>
            </a:r>
            <a:r>
              <a:rPr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}"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&gt;No message&lt;/</a:t>
            </a:r>
            <a:r>
              <a:rPr lang="en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span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&gt;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&lt;/</a:t>
            </a:r>
            <a:r>
              <a:rPr lang="en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div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&gt;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8909C"/>
                </a:solidFill>
                <a:latin typeface="Arial"/>
                <a:ea typeface="Arial"/>
                <a:cs typeface="Arial"/>
                <a:sym typeface="Arial"/>
              </a:rPr>
              <a:t>// და მისი გამოყენება…</a:t>
            </a:r>
            <a:endParaRPr>
              <a:solidFill>
                <a:srgbClr val="78909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div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replace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"fragments/alert :: alert (</a:t>
            </a:r>
            <a:r>
              <a:rPr b="1"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='ok', </a:t>
            </a:r>
            <a:r>
              <a:rPr b="1"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message</a:t>
            </a:r>
            <a:r>
              <a:rPr lang="en">
                <a:solidFill>
                  <a:srgbClr val="067D17"/>
                </a:solidFill>
                <a:latin typeface="Arial"/>
                <a:ea typeface="Arial"/>
                <a:cs typeface="Arial"/>
                <a:sym typeface="Arial"/>
              </a:rPr>
              <a:t>=${errorMessage})"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&gt;&lt;/</a:t>
            </a:r>
            <a:r>
              <a:rPr lang="en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rPr>
              <a:t>div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&gt;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გამოყენებული რესურსები და ბმულები:</a:t>
            </a:r>
            <a:endParaRPr/>
          </a:p>
        </p:txBody>
      </p:sp>
      <p:sp>
        <p:nvSpPr>
          <p:cNvPr id="225" name="Google Shape;225;p4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Spring Framework Overview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Spring | Projects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Spring Framework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6"/>
              </a:rPr>
              <a:t>Spring Boot</a:t>
            </a:r>
            <a:r>
              <a:rPr lang="en"/>
              <a:t>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7"/>
              </a:rPr>
              <a:t>Spring | Quickstart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Spring Web MVC :: Spring Framework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MVC Config :: Spring Framework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10"/>
              </a:rPr>
              <a:t>View Controllers :: Spring Framework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11"/>
              </a:rPr>
              <a:t>Thymeleaf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12"/>
              </a:rPr>
              <a:t>Tutorial: Using Thymeleaf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13"/>
              </a:rPr>
              <a:t>Thymeleaf Page Layouts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14"/>
              </a:rPr>
              <a:t>Spring | Guides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/>
          <p:nvPr>
            <p:ph idx="4294967295" type="title"/>
          </p:nvPr>
        </p:nvSpPr>
        <p:spPr>
          <a:xfrm>
            <a:off x="311700" y="1117275"/>
            <a:ext cx="8520600" cy="31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/>
              <a:t>დიდი მადლობა ყურადღებისთვის</a:t>
            </a:r>
            <a:endParaRPr sz="372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/>
              <a:t>🙂</a:t>
            </a:r>
            <a:endParaRPr sz="372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2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ეს და სხვა მრავალი შემდეგ  გაკვეთილებზე 😎</a:t>
            </a:r>
            <a:endParaRPr sz="24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Boot არის Spring-ის ნაწილი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Spring </a:t>
            </a:r>
            <a:r>
              <a:rPr lang="en"/>
              <a:t>წარმოადგენს </a:t>
            </a:r>
            <a:r>
              <a:rPr lang="en"/>
              <a:t>პროექტებისა და ბიბლიოთეკების ნაკრებს (Framework-ს), </a:t>
            </a:r>
            <a:r>
              <a:rPr lang="en"/>
              <a:t>რომელიც გამოიყენება </a:t>
            </a:r>
            <a:r>
              <a:rPr lang="en"/>
              <a:t>Java EE ანუ იგივე ვებ</a:t>
            </a:r>
            <a:r>
              <a:rPr lang="en"/>
              <a:t> აპლიკაციების ასაწყობად.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სპრინგის ეკოსისტემაში არსებული პროექტები ყოველთვის ვითარდება. სისტემატურად ხდება მათი განახლებები, ხარვეზების გამოსწორება, და ახალი პროექტების დამატებაც.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*Java EE-ს ახალ ვერსიას Jakarta EE ჰქვია.</a:t>
            </a:r>
            <a:endParaRPr/>
          </a:p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Spring Boot</a:t>
            </a:r>
            <a:r>
              <a:rPr lang="en"/>
              <a:t> წარმოადგენს Spring-ის ერთერთ პროექტს, რომელიც განკუთვნილია სპრინგზე დაფუძნებული აპლიკაციების მარტივად ასაწყობად და გასაშვებად.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იგი იყენებს </a:t>
            </a:r>
            <a:r>
              <a:rPr lang="en"/>
              <a:t>"</a:t>
            </a:r>
            <a:r>
              <a:rPr lang="en"/>
              <a:t>convention over configuration</a:t>
            </a:r>
            <a:r>
              <a:rPr lang="en"/>
              <a:t>"</a:t>
            </a:r>
            <a:r>
              <a:rPr lang="en"/>
              <a:t> მიდგომას, რაც იმას ნიშნავს რომ, ყველაფრის ხელით მითითების მაგივრად, ჩვენ გვაქვს რაღაც წინასწარ შერჩეული ნაგულისხმევი პარამეტრები (ობიექტები, მნიშვნელობები და ა.შ.). ხოლო თუ რაღაცების შეცვლა მოგვინდება, მაშინ მხოლოდ იმ კონკრეტულ რაღაცებს შევცვლით.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ასეთ დროს </a:t>
            </a:r>
            <a:r>
              <a:rPr lang="en"/>
              <a:t>დეველოპერი ფოკუსირებულია კოდის წერაზე და არა აპლიკაციის კონფიგურაციაზე.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ლაბის დავალება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/>
          <p:nvPr>
            <p:ph idx="4294967295" type="body"/>
          </p:nvPr>
        </p:nvSpPr>
        <p:spPr>
          <a:xfrm>
            <a:off x="311700" y="445025"/>
            <a:ext cx="8520600" cy="43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- შევქმნათ სტატიკური ვებსაიტი -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თქვენი ამოცანაა შექმენათ სტატიკური ვებსაიტი სპრინგ ბუთის გამოყენებით.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შექმენით ვებსაიტის გვერდები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მაგალითად: index.html, about.html, products.html, contact-us.html და ა.შ.) და მათთვის საჭირო ან CSS ან JS ფაილები.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გაანაწილეთ ფაილები</a:t>
            </a:r>
            <a:r>
              <a:rPr lang="en"/>
              <a:t> /static და /templates საქაღალდეებში.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შექმენით კონფიგურაციის კლასი</a:t>
            </a:r>
            <a:r>
              <a:rPr lang="en"/>
              <a:t>, სადაც განსაზღვრავთ View Controller-ებს (გააფართოეთ </a:t>
            </a:r>
            <a:r>
              <a:rPr lang="en">
                <a:solidFill>
                  <a:schemeClr val="accent5"/>
                </a:solidFill>
              </a:rPr>
              <a:t>WebMvcConfigurer </a:t>
            </a:r>
            <a:r>
              <a:rPr lang="en"/>
              <a:t>კლასი და გადაფარეთ მისი addViewControllers(..) მეთოდი. არ დაგავიწყდეთ რომ კლასს დააწეროთ </a:t>
            </a:r>
            <a:r>
              <a:rPr lang="en">
                <a:solidFill>
                  <a:srgbClr val="B45F06"/>
                </a:solidFill>
              </a:rPr>
              <a:t>@Configuration</a:t>
            </a:r>
            <a:r>
              <a:rPr lang="en"/>
              <a:t> ანოტაცია. წინააღმდეგ შემთხვევაში სპრინგი მას დააიგნორებს).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შექმენით და გამოიყენეთ Thymeleaf-ის ფრაგმენტები</a:t>
            </a:r>
            <a:r>
              <a:rPr lang="en"/>
              <a:t>, რათა თავიდან აიცილოთ ელემენტების დუბლირებები.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Boot Ecosystem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650" y="304800"/>
            <a:ext cx="7070684" cy="39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Boot-ის პროექტი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პროექტის აწყობა და გაშვება: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გადადიხართ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https://start.spring.io</a:t>
            </a:r>
            <a:r>
              <a:rPr lang="en"/>
              <a:t> ვებ გვერდზე.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Dependencies ჩამონათვალში ამატებთ შემდეგს: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b="1" lang="en"/>
              <a:t>Spring Web</a:t>
            </a:r>
            <a:r>
              <a:rPr lang="en"/>
              <a:t> - შეიცავს საჭირო რაღაცებს ვებ აპლიკაციების ასაწყობად.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b="1" lang="en"/>
              <a:t>Spring Boot DevTools</a:t>
            </a:r>
            <a:r>
              <a:rPr lang="en"/>
              <a:t> - ხელსაწყოები დეველოპმენტის გასამარტივებლად.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b="1" lang="en" u="sng">
                <a:solidFill>
                  <a:schemeClr val="hlink"/>
                </a:solidFill>
                <a:hlinkClick r:id="rId4"/>
              </a:rPr>
              <a:t>Thymeleaf</a:t>
            </a:r>
            <a:r>
              <a:rPr b="1" lang="en"/>
              <a:t> </a:t>
            </a:r>
            <a:r>
              <a:rPr lang="en"/>
              <a:t>- შაბლონიზაციის ძრავა.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b="1" lang="en" u="sng">
                <a:solidFill>
                  <a:schemeClr val="hlink"/>
                </a:solidFill>
                <a:hlinkClick r:id="rId5"/>
              </a:rPr>
              <a:t>Lombok</a:t>
            </a:r>
            <a:r>
              <a:rPr b="1" lang="en"/>
              <a:t> </a:t>
            </a:r>
            <a:r>
              <a:rPr lang="en"/>
              <a:t>- ანოტაციის ბიბლიოთეკა ნაკლები კოდის წერისთვის.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ავსებთ </a:t>
            </a:r>
            <a:r>
              <a:rPr lang="en"/>
              <a:t>Group და Artifact ველებს</a:t>
            </a:r>
            <a:r>
              <a:rPr lang="en"/>
              <a:t> (პროექტის სახელსა და გვარს)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აწვებით Generate ღილაკს და იწერთ დაზიპულ პროექტს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ამოაარქივების შემდეგ, პროექტს ხსნით IntelliJ-ში.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IntelliJ-დანვე უშვებთ *</a:t>
            </a:r>
            <a:r>
              <a:rPr lang="en"/>
              <a:t>**</a:t>
            </a:r>
            <a:r>
              <a:rPr lang="en"/>
              <a:t>Application კლასის main(..) მეთოდს.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პროექტის სტრუქტურა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პროექტის სტურქტურა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Boot-ის ცარიელი პროექტი ბევრ ფაილსა და საქაღალდეს შეიცავს. მოდით გავარჩიოთ შემდეგი მნიშვნელოვანი ფაილები და საქაღალდეები: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/src/main/resources/</a:t>
            </a:r>
            <a:r>
              <a:rPr b="1" lang="en"/>
              <a:t>static</a:t>
            </a:r>
            <a:r>
              <a:rPr lang="en"/>
              <a:t>/ საქაღალზე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/src/main/resources/</a:t>
            </a:r>
            <a:r>
              <a:rPr b="1" lang="en"/>
              <a:t>templates</a:t>
            </a:r>
            <a:r>
              <a:rPr lang="en"/>
              <a:t>/ საქაღალზე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/src/main/resources/</a:t>
            </a:r>
            <a:r>
              <a:rPr b="1" lang="en"/>
              <a:t>application.properties</a:t>
            </a:r>
            <a:r>
              <a:rPr lang="en"/>
              <a:t> ფაილი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pom.xml</a:t>
            </a:r>
            <a:r>
              <a:rPr lang="en"/>
              <a:t> ფაილი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src/main/java/…/</a:t>
            </a:r>
            <a:r>
              <a:rPr b="1" lang="en"/>
              <a:t>***Application.java</a:t>
            </a:r>
            <a:r>
              <a:rPr lang="en"/>
              <a:t> ფაილი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/src/main/resources-ის შიგთავსი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</a:t>
            </a:r>
            <a:r>
              <a:rPr b="1" lang="en"/>
              <a:t>static</a:t>
            </a:r>
            <a:r>
              <a:rPr lang="en"/>
              <a:t>/ - განკუთვნილია სტატიკური რესურსებისთვის (როგორიც არის სურათები, CSS ფაილები, JS ფაილები და ა.შ.), რომლებიც სერვერის გაშვებისას შესაბამის მისამართებზე გამოქვეყნდება.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/static/</a:t>
            </a:r>
            <a:r>
              <a:rPr b="1" lang="en"/>
              <a:t>style.css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/static/</a:t>
            </a:r>
            <a:r>
              <a:rPr b="1" lang="en"/>
              <a:t>image</a:t>
            </a:r>
            <a:r>
              <a:rPr lang="en"/>
              <a:t>/</a:t>
            </a:r>
            <a:r>
              <a:rPr b="1" lang="en"/>
              <a:t>logo.png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/</a:t>
            </a:r>
            <a:r>
              <a:rPr b="1" lang="en"/>
              <a:t>templates</a:t>
            </a:r>
            <a:r>
              <a:rPr lang="en"/>
              <a:t>/ - შეიცავს შაბლონურ გვერდებს განკუთვნილს შაბლონიზაციის ძრავისთვის (რომელიც ჩვენ შემთხვევაში Thymeleaf-ია).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/templates/</a:t>
            </a:r>
            <a:r>
              <a:rPr b="1" lang="en"/>
              <a:t>index.html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/templates/</a:t>
            </a:r>
            <a:r>
              <a:rPr b="1" lang="en"/>
              <a:t>layout.html</a:t>
            </a:r>
            <a:endParaRPr b="1"/>
          </a:p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application.properties</a:t>
            </a:r>
            <a:r>
              <a:rPr lang="en"/>
              <a:t> - </a:t>
            </a:r>
            <a:r>
              <a:rPr lang="en"/>
              <a:t>კონფიგურაციის მთავარი </a:t>
            </a:r>
            <a:r>
              <a:rPr lang="en"/>
              <a:t>ფაილი, რომლის მეშვეობითად შეგვიძლია კონვენციით გათვალისწინებული წინასწარი მნიშვნელობების შეცვლა (მაგ. სერვერის პორტის, შაბლონიზაციის ძრავის და ა.შ.):</a:t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4756200" y="3235975"/>
            <a:ext cx="3999900" cy="1332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spring.application.name=demo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server.servlet.context-path=/potato-app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server.port=8099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595959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38761D"/>
      </a:accent4>
      <a:accent5>
        <a:srgbClr val="6AA84F"/>
      </a:accent5>
      <a:accent6>
        <a:srgbClr val="FFEB38"/>
      </a:accent6>
      <a:hlink>
        <a:srgbClr val="6AA84F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