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88EB243-0A5C-4E84-BC13-9CC5DFDC2410}" type="doc">
      <dgm:prSet loTypeId="urn:microsoft.com/office/officeart/2005/8/layout/arrow2" loCatId="process" qsTypeId="urn:microsoft.com/office/officeart/2005/8/quickstyle/simple1" qsCatId="simple" csTypeId="urn:microsoft.com/office/officeart/2005/8/colors/accent1_1" csCatId="accent1" phldr="1"/>
      <dgm:spPr/>
    </dgm:pt>
    <dgm:pt modelId="{EDCB2FA0-9876-4797-A986-D7D0937305A1}">
      <dgm:prSet phldrT="[Text]"/>
      <dgm:spPr/>
      <dgm:t>
        <a:bodyPr/>
        <a:lstStyle/>
        <a:p>
          <a:r>
            <a:rPr lang="ka-GE" dirty="0" smtClean="0"/>
            <a:t>განრიდება და განრიდება-მედიაცია</a:t>
          </a:r>
          <a:endParaRPr lang="en-US" dirty="0"/>
        </a:p>
      </dgm:t>
    </dgm:pt>
    <dgm:pt modelId="{DF1D1017-500D-4719-8E1A-E5C5A3DCFF62}" type="parTrans" cxnId="{FA78EC85-3FF1-4D4F-9E68-FA257A1B553C}">
      <dgm:prSet/>
      <dgm:spPr/>
      <dgm:t>
        <a:bodyPr/>
        <a:lstStyle/>
        <a:p>
          <a:endParaRPr lang="en-US"/>
        </a:p>
      </dgm:t>
    </dgm:pt>
    <dgm:pt modelId="{2BAE9C28-0F5F-427B-8F2F-2B89217DC747}" type="sibTrans" cxnId="{FA78EC85-3FF1-4D4F-9E68-FA257A1B553C}">
      <dgm:prSet/>
      <dgm:spPr/>
      <dgm:t>
        <a:bodyPr/>
        <a:lstStyle/>
        <a:p>
          <a:endParaRPr lang="en-US"/>
        </a:p>
      </dgm:t>
    </dgm:pt>
    <dgm:pt modelId="{5F53E843-55AA-4090-9CF4-65E10E62783E}">
      <dgm:prSet phldrT="[Text]"/>
      <dgm:spPr/>
      <dgm:t>
        <a:bodyPr/>
        <a:lstStyle/>
        <a:p>
          <a:r>
            <a:rPr lang="ka-GE" smtClean="0"/>
            <a:t>არასაპატიმრო სასჯელები</a:t>
          </a:r>
          <a:endParaRPr lang="en-US" dirty="0"/>
        </a:p>
      </dgm:t>
    </dgm:pt>
    <dgm:pt modelId="{E4D01F98-6BF2-4237-8FB3-20954B7F2F73}" type="parTrans" cxnId="{9B7FED0B-FC3F-48D1-9328-186AF2A1D8D8}">
      <dgm:prSet/>
      <dgm:spPr/>
      <dgm:t>
        <a:bodyPr/>
        <a:lstStyle/>
        <a:p>
          <a:endParaRPr lang="en-US"/>
        </a:p>
      </dgm:t>
    </dgm:pt>
    <dgm:pt modelId="{52EAF88E-1E32-430D-84B9-A1264A1D8BD2}" type="sibTrans" cxnId="{9B7FED0B-FC3F-48D1-9328-186AF2A1D8D8}">
      <dgm:prSet/>
      <dgm:spPr/>
      <dgm:t>
        <a:bodyPr/>
        <a:lstStyle/>
        <a:p>
          <a:endParaRPr lang="en-US"/>
        </a:p>
      </dgm:t>
    </dgm:pt>
    <dgm:pt modelId="{A7E19ED8-CBC9-41B8-A30A-52BDF0183854}">
      <dgm:prSet phldrT="[Text]"/>
      <dgm:spPr/>
      <dgm:t>
        <a:bodyPr/>
        <a:lstStyle/>
        <a:p>
          <a:r>
            <a:rPr lang="ka-GE" smtClean="0"/>
            <a:t>საპატიმრო სასჯელები</a:t>
          </a:r>
          <a:endParaRPr lang="en-US" dirty="0"/>
        </a:p>
      </dgm:t>
    </dgm:pt>
    <dgm:pt modelId="{2DA5AC5D-4915-4470-BDB1-3009D454CA84}" type="parTrans" cxnId="{99428A73-2155-4DF8-BEA5-8EB1421EDEA3}">
      <dgm:prSet/>
      <dgm:spPr/>
      <dgm:t>
        <a:bodyPr/>
        <a:lstStyle/>
        <a:p>
          <a:endParaRPr lang="en-US"/>
        </a:p>
      </dgm:t>
    </dgm:pt>
    <dgm:pt modelId="{77FBA728-4E49-4CE7-A28B-E5BA43A429B2}" type="sibTrans" cxnId="{99428A73-2155-4DF8-BEA5-8EB1421EDEA3}">
      <dgm:prSet/>
      <dgm:spPr/>
      <dgm:t>
        <a:bodyPr/>
        <a:lstStyle/>
        <a:p>
          <a:endParaRPr lang="en-US"/>
        </a:p>
      </dgm:t>
    </dgm:pt>
    <dgm:pt modelId="{AFE25AAD-E5CD-40B2-9838-E2459833B062}" type="pres">
      <dgm:prSet presAssocID="{188EB243-0A5C-4E84-BC13-9CC5DFDC2410}" presName="arrowDiagram" presStyleCnt="0">
        <dgm:presLayoutVars>
          <dgm:chMax val="5"/>
          <dgm:dir/>
          <dgm:resizeHandles val="exact"/>
        </dgm:presLayoutVars>
      </dgm:prSet>
      <dgm:spPr/>
    </dgm:pt>
    <dgm:pt modelId="{6786B9AF-36A1-4204-B22A-6A6BF3FBBCC1}" type="pres">
      <dgm:prSet presAssocID="{188EB243-0A5C-4E84-BC13-9CC5DFDC2410}" presName="arrow" presStyleLbl="bgShp" presStyleIdx="0" presStyleCnt="1"/>
      <dgm:spPr/>
    </dgm:pt>
    <dgm:pt modelId="{B7EC3039-9568-449B-9790-7DFF70AC17A1}" type="pres">
      <dgm:prSet presAssocID="{188EB243-0A5C-4E84-BC13-9CC5DFDC2410}" presName="arrowDiagram3" presStyleCnt="0"/>
      <dgm:spPr/>
    </dgm:pt>
    <dgm:pt modelId="{2F61EE8E-CC40-4D41-9B3B-4E96556D9D86}" type="pres">
      <dgm:prSet presAssocID="{EDCB2FA0-9876-4797-A986-D7D0937305A1}" presName="bullet3a" presStyleLbl="node1" presStyleIdx="0" presStyleCnt="3"/>
      <dgm:spPr/>
    </dgm:pt>
    <dgm:pt modelId="{A67877E0-E32D-43B2-81D4-2951103A9783}" type="pres">
      <dgm:prSet presAssocID="{EDCB2FA0-9876-4797-A986-D7D0937305A1}" presName="textBox3a" presStyleLbl="revTx" presStyleIdx="0" presStyleCnt="3">
        <dgm:presLayoutVars>
          <dgm:bulletEnabled val="1"/>
        </dgm:presLayoutVars>
      </dgm:prSet>
      <dgm:spPr/>
      <dgm:t>
        <a:bodyPr/>
        <a:lstStyle/>
        <a:p>
          <a:endParaRPr lang="en-US"/>
        </a:p>
      </dgm:t>
    </dgm:pt>
    <dgm:pt modelId="{12BA726C-81E3-4B6A-AA72-4A20795B63AB}" type="pres">
      <dgm:prSet presAssocID="{5F53E843-55AA-4090-9CF4-65E10E62783E}" presName="bullet3b" presStyleLbl="node1" presStyleIdx="1" presStyleCnt="3"/>
      <dgm:spPr/>
    </dgm:pt>
    <dgm:pt modelId="{A4B0BDBC-A348-4FAA-9CDB-141404455F94}" type="pres">
      <dgm:prSet presAssocID="{5F53E843-55AA-4090-9CF4-65E10E62783E}" presName="textBox3b" presStyleLbl="revTx" presStyleIdx="1" presStyleCnt="3">
        <dgm:presLayoutVars>
          <dgm:bulletEnabled val="1"/>
        </dgm:presLayoutVars>
      </dgm:prSet>
      <dgm:spPr/>
      <dgm:t>
        <a:bodyPr/>
        <a:lstStyle/>
        <a:p>
          <a:endParaRPr lang="en-US"/>
        </a:p>
      </dgm:t>
    </dgm:pt>
    <dgm:pt modelId="{5B1D904F-A41D-4CE3-8EF8-1B478CB85311}" type="pres">
      <dgm:prSet presAssocID="{A7E19ED8-CBC9-41B8-A30A-52BDF0183854}" presName="bullet3c" presStyleLbl="node1" presStyleIdx="2" presStyleCnt="3"/>
      <dgm:spPr/>
    </dgm:pt>
    <dgm:pt modelId="{077591CF-3D5A-4C05-B2A0-404782A1833F}" type="pres">
      <dgm:prSet presAssocID="{A7E19ED8-CBC9-41B8-A30A-52BDF0183854}" presName="textBox3c" presStyleLbl="revTx" presStyleIdx="2" presStyleCnt="3">
        <dgm:presLayoutVars>
          <dgm:bulletEnabled val="1"/>
        </dgm:presLayoutVars>
      </dgm:prSet>
      <dgm:spPr/>
      <dgm:t>
        <a:bodyPr/>
        <a:lstStyle/>
        <a:p>
          <a:endParaRPr lang="en-US"/>
        </a:p>
      </dgm:t>
    </dgm:pt>
  </dgm:ptLst>
  <dgm:cxnLst>
    <dgm:cxn modelId="{C7B4AC66-088F-4C82-A263-3001D86EE636}" type="presOf" srcId="{188EB243-0A5C-4E84-BC13-9CC5DFDC2410}" destId="{AFE25AAD-E5CD-40B2-9838-E2459833B062}" srcOrd="0" destOrd="0" presId="urn:microsoft.com/office/officeart/2005/8/layout/arrow2"/>
    <dgm:cxn modelId="{F255731F-E1E0-4389-92F1-F0AE34316774}" type="presOf" srcId="{5F53E843-55AA-4090-9CF4-65E10E62783E}" destId="{A4B0BDBC-A348-4FAA-9CDB-141404455F94}" srcOrd="0" destOrd="0" presId="urn:microsoft.com/office/officeart/2005/8/layout/arrow2"/>
    <dgm:cxn modelId="{5F6573DF-A69B-4570-9DFA-721431FD5112}" type="presOf" srcId="{A7E19ED8-CBC9-41B8-A30A-52BDF0183854}" destId="{077591CF-3D5A-4C05-B2A0-404782A1833F}" srcOrd="0" destOrd="0" presId="urn:microsoft.com/office/officeart/2005/8/layout/arrow2"/>
    <dgm:cxn modelId="{99428A73-2155-4DF8-BEA5-8EB1421EDEA3}" srcId="{188EB243-0A5C-4E84-BC13-9CC5DFDC2410}" destId="{A7E19ED8-CBC9-41B8-A30A-52BDF0183854}" srcOrd="2" destOrd="0" parTransId="{2DA5AC5D-4915-4470-BDB1-3009D454CA84}" sibTransId="{77FBA728-4E49-4CE7-A28B-E5BA43A429B2}"/>
    <dgm:cxn modelId="{C6237D64-B1EF-4A68-853D-4C70A6705B0E}" type="presOf" srcId="{EDCB2FA0-9876-4797-A986-D7D0937305A1}" destId="{A67877E0-E32D-43B2-81D4-2951103A9783}" srcOrd="0" destOrd="0" presId="urn:microsoft.com/office/officeart/2005/8/layout/arrow2"/>
    <dgm:cxn modelId="{FA78EC85-3FF1-4D4F-9E68-FA257A1B553C}" srcId="{188EB243-0A5C-4E84-BC13-9CC5DFDC2410}" destId="{EDCB2FA0-9876-4797-A986-D7D0937305A1}" srcOrd="0" destOrd="0" parTransId="{DF1D1017-500D-4719-8E1A-E5C5A3DCFF62}" sibTransId="{2BAE9C28-0F5F-427B-8F2F-2B89217DC747}"/>
    <dgm:cxn modelId="{9B7FED0B-FC3F-48D1-9328-186AF2A1D8D8}" srcId="{188EB243-0A5C-4E84-BC13-9CC5DFDC2410}" destId="{5F53E843-55AA-4090-9CF4-65E10E62783E}" srcOrd="1" destOrd="0" parTransId="{E4D01F98-6BF2-4237-8FB3-20954B7F2F73}" sibTransId="{52EAF88E-1E32-430D-84B9-A1264A1D8BD2}"/>
    <dgm:cxn modelId="{5FA88CED-547A-458B-A705-0265319F92A7}" type="presParOf" srcId="{AFE25AAD-E5CD-40B2-9838-E2459833B062}" destId="{6786B9AF-36A1-4204-B22A-6A6BF3FBBCC1}" srcOrd="0" destOrd="0" presId="urn:microsoft.com/office/officeart/2005/8/layout/arrow2"/>
    <dgm:cxn modelId="{CB75C943-BAAB-4F47-9B37-076334D7A75F}" type="presParOf" srcId="{AFE25AAD-E5CD-40B2-9838-E2459833B062}" destId="{B7EC3039-9568-449B-9790-7DFF70AC17A1}" srcOrd="1" destOrd="0" presId="urn:microsoft.com/office/officeart/2005/8/layout/arrow2"/>
    <dgm:cxn modelId="{4AD4F070-DF96-4ED6-A957-64A8F1718C06}" type="presParOf" srcId="{B7EC3039-9568-449B-9790-7DFF70AC17A1}" destId="{2F61EE8E-CC40-4D41-9B3B-4E96556D9D86}" srcOrd="0" destOrd="0" presId="urn:microsoft.com/office/officeart/2005/8/layout/arrow2"/>
    <dgm:cxn modelId="{66CEBE51-C37A-4019-93A6-C48CEFAE7D67}" type="presParOf" srcId="{B7EC3039-9568-449B-9790-7DFF70AC17A1}" destId="{A67877E0-E32D-43B2-81D4-2951103A9783}" srcOrd="1" destOrd="0" presId="urn:microsoft.com/office/officeart/2005/8/layout/arrow2"/>
    <dgm:cxn modelId="{B6AB42B8-CEBF-4C97-8BE1-B9A0018E529E}" type="presParOf" srcId="{B7EC3039-9568-449B-9790-7DFF70AC17A1}" destId="{12BA726C-81E3-4B6A-AA72-4A20795B63AB}" srcOrd="2" destOrd="0" presId="urn:microsoft.com/office/officeart/2005/8/layout/arrow2"/>
    <dgm:cxn modelId="{8E6B360D-E7CA-4448-AE37-6C48F35CC0CE}" type="presParOf" srcId="{B7EC3039-9568-449B-9790-7DFF70AC17A1}" destId="{A4B0BDBC-A348-4FAA-9CDB-141404455F94}" srcOrd="3" destOrd="0" presId="urn:microsoft.com/office/officeart/2005/8/layout/arrow2"/>
    <dgm:cxn modelId="{9F919653-0D3E-467D-9F90-A7D7E3F6BB35}" type="presParOf" srcId="{B7EC3039-9568-449B-9790-7DFF70AC17A1}" destId="{5B1D904F-A41D-4CE3-8EF8-1B478CB85311}" srcOrd="4" destOrd="0" presId="urn:microsoft.com/office/officeart/2005/8/layout/arrow2"/>
    <dgm:cxn modelId="{31FB3B9D-DF62-40ED-B26B-B80A3FA2198D}" type="presParOf" srcId="{B7EC3039-9568-449B-9790-7DFF70AC17A1}" destId="{077591CF-3D5A-4C05-B2A0-404782A1833F}" srcOrd="5" destOrd="0" presId="urn:microsoft.com/office/officeart/2005/8/layout/arrow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CE5E955-0DEA-41EC-94E3-8B6CB38CB97F}" type="doc">
      <dgm:prSet loTypeId="urn:microsoft.com/office/officeart/2005/8/layout/default" loCatId="list" qsTypeId="urn:microsoft.com/office/officeart/2005/8/quickstyle/simple1" qsCatId="simple" csTypeId="urn:microsoft.com/office/officeart/2005/8/colors/accent0_1" csCatId="mainScheme" phldr="1"/>
      <dgm:spPr/>
      <dgm:t>
        <a:bodyPr/>
        <a:lstStyle/>
        <a:p>
          <a:endParaRPr lang="en-US"/>
        </a:p>
      </dgm:t>
    </dgm:pt>
    <dgm:pt modelId="{52396E13-517E-4F49-8AB5-C60028C5A0AF}">
      <dgm:prSet phldrT="[Text]"/>
      <dgm:spPr/>
      <dgm:t>
        <a:bodyPr/>
        <a:lstStyle/>
        <a:p>
          <a:r>
            <a:rPr lang="ka-GE" dirty="0" smtClean="0"/>
            <a:t>ბავშვს აქვს უფლება უშუალოდ მონაწილეობდეს საგამოძიებო და სასამართლო პროცესში, მოსმენილი და გაზიარებული იყოს მისი პოზიცია</a:t>
          </a:r>
          <a:endParaRPr lang="en-US" dirty="0"/>
        </a:p>
      </dgm:t>
    </dgm:pt>
    <dgm:pt modelId="{F6D441C1-4922-486E-9686-570D9CA401AA}" type="parTrans" cxnId="{C3B37830-0126-426D-BD59-3392B48799A1}">
      <dgm:prSet/>
      <dgm:spPr/>
      <dgm:t>
        <a:bodyPr/>
        <a:lstStyle/>
        <a:p>
          <a:endParaRPr lang="en-US"/>
        </a:p>
      </dgm:t>
    </dgm:pt>
    <dgm:pt modelId="{663AAF44-AF17-43C3-B304-A590A37DA7C0}" type="sibTrans" cxnId="{C3B37830-0126-426D-BD59-3392B48799A1}">
      <dgm:prSet/>
      <dgm:spPr/>
      <dgm:t>
        <a:bodyPr/>
        <a:lstStyle/>
        <a:p>
          <a:endParaRPr lang="en-US"/>
        </a:p>
      </dgm:t>
    </dgm:pt>
    <dgm:pt modelId="{B795B81B-9D9C-4738-88CE-4B11E9575498}">
      <dgm:prSet phldrT="[Text]"/>
      <dgm:spPr/>
      <dgm:t>
        <a:bodyPr/>
        <a:lstStyle/>
        <a:p>
          <a:r>
            <a:rPr lang="ka-GE" dirty="0" smtClean="0"/>
            <a:t>კანონიერ წარმომადგენელსა და ადვოკატს უფლება აქვთ ბავშვის ნებისგან დამოუკიდებლად შეიტანოს საჩივარი ან უარი თქვას მასზე, თუ ეს შეესაბამება არასრულწოვნის ინტერესს.</a:t>
          </a:r>
          <a:endParaRPr lang="en-US" dirty="0"/>
        </a:p>
      </dgm:t>
    </dgm:pt>
    <dgm:pt modelId="{44DB301A-BAB3-40A4-8944-0724D0F3AEBA}" type="parTrans" cxnId="{A31900F2-52F6-4EC7-B32A-0EAC517600DD}">
      <dgm:prSet/>
      <dgm:spPr/>
      <dgm:t>
        <a:bodyPr/>
        <a:lstStyle/>
        <a:p>
          <a:endParaRPr lang="en-US"/>
        </a:p>
      </dgm:t>
    </dgm:pt>
    <dgm:pt modelId="{353E91E7-74AF-4A02-9CE0-7CCED6560EF4}" type="sibTrans" cxnId="{A31900F2-52F6-4EC7-B32A-0EAC517600DD}">
      <dgm:prSet/>
      <dgm:spPr/>
      <dgm:t>
        <a:bodyPr/>
        <a:lstStyle/>
        <a:p>
          <a:endParaRPr lang="en-US"/>
        </a:p>
      </dgm:t>
    </dgm:pt>
    <dgm:pt modelId="{022D109C-C418-4A83-B0E4-AAEEAD537CD8}">
      <dgm:prSet phldrT="[Text]"/>
      <dgm:spPr/>
      <dgm:t>
        <a:bodyPr/>
        <a:lstStyle/>
        <a:p>
          <a:r>
            <a:rPr lang="ka-GE" dirty="0" smtClean="0"/>
            <a:t>თუ არასრულწლოვნის მოსაზრება ეწინააღმდეგება მისი კანონიერი წარმომადგენლის, ან/და ადვოკატის პოზიციას, უპირატესობა ენიჭება იმ მოთხოვნას, რომელიც მეტად შეესაბამება ბავშვის საუკეთესო ინტერესს</a:t>
          </a:r>
          <a:endParaRPr lang="en-US" dirty="0"/>
        </a:p>
      </dgm:t>
    </dgm:pt>
    <dgm:pt modelId="{B5563ECD-AFB0-44F1-B685-E20B0DB0336E}" type="parTrans" cxnId="{3B3CB8F8-CF69-4CF5-AC33-C1A77F011228}">
      <dgm:prSet/>
      <dgm:spPr/>
      <dgm:t>
        <a:bodyPr/>
        <a:lstStyle/>
        <a:p>
          <a:endParaRPr lang="en-US"/>
        </a:p>
      </dgm:t>
    </dgm:pt>
    <dgm:pt modelId="{2A219D5E-A733-429C-A2C5-A275408039EF}" type="sibTrans" cxnId="{3B3CB8F8-CF69-4CF5-AC33-C1A77F011228}">
      <dgm:prSet/>
      <dgm:spPr/>
      <dgm:t>
        <a:bodyPr/>
        <a:lstStyle/>
        <a:p>
          <a:endParaRPr lang="en-US"/>
        </a:p>
      </dgm:t>
    </dgm:pt>
    <dgm:pt modelId="{99CB4BCD-602A-494F-BBCF-63E4127A8853}">
      <dgm:prSet phldrT="[Text]"/>
      <dgm:spPr/>
      <dgm:t>
        <a:bodyPr/>
        <a:lstStyle/>
        <a:p>
          <a:r>
            <a:rPr lang="ka-GE" dirty="0" smtClean="0"/>
            <a:t>სამართალწარმოების პროცესში, არასრულწლოვნის მონაწილეობით განხორციელებული ნებისმიერი მოქმედება უნდა შეესაბამებოდეს მისი აღქმის ადა გაგების უნარს.</a:t>
          </a:r>
          <a:endParaRPr lang="en-US" dirty="0"/>
        </a:p>
      </dgm:t>
    </dgm:pt>
    <dgm:pt modelId="{D859F52F-6510-4B2A-82EC-12666F2B3065}" type="parTrans" cxnId="{9B845FE1-25BD-4759-97FD-1CA596F25139}">
      <dgm:prSet/>
      <dgm:spPr/>
      <dgm:t>
        <a:bodyPr/>
        <a:lstStyle/>
        <a:p>
          <a:endParaRPr lang="en-US"/>
        </a:p>
      </dgm:t>
    </dgm:pt>
    <dgm:pt modelId="{423F4B99-E7C6-4279-BC96-C3CD2664830B}" type="sibTrans" cxnId="{9B845FE1-25BD-4759-97FD-1CA596F25139}">
      <dgm:prSet/>
      <dgm:spPr/>
      <dgm:t>
        <a:bodyPr/>
        <a:lstStyle/>
        <a:p>
          <a:endParaRPr lang="en-US"/>
        </a:p>
      </dgm:t>
    </dgm:pt>
    <dgm:pt modelId="{0E15F1A0-7F12-4FC3-AE1F-5A25A8F5AF2E}" type="pres">
      <dgm:prSet presAssocID="{CCE5E955-0DEA-41EC-94E3-8B6CB38CB97F}" presName="diagram" presStyleCnt="0">
        <dgm:presLayoutVars>
          <dgm:dir/>
          <dgm:resizeHandles val="exact"/>
        </dgm:presLayoutVars>
      </dgm:prSet>
      <dgm:spPr/>
      <dgm:t>
        <a:bodyPr/>
        <a:lstStyle/>
        <a:p>
          <a:endParaRPr lang="en-US"/>
        </a:p>
      </dgm:t>
    </dgm:pt>
    <dgm:pt modelId="{47F3EC27-9882-4385-A266-A93B46B6232A}" type="pres">
      <dgm:prSet presAssocID="{52396E13-517E-4F49-8AB5-C60028C5A0AF}" presName="node" presStyleLbl="node1" presStyleIdx="0" presStyleCnt="4">
        <dgm:presLayoutVars>
          <dgm:bulletEnabled val="1"/>
        </dgm:presLayoutVars>
      </dgm:prSet>
      <dgm:spPr/>
      <dgm:t>
        <a:bodyPr/>
        <a:lstStyle/>
        <a:p>
          <a:endParaRPr lang="en-US"/>
        </a:p>
      </dgm:t>
    </dgm:pt>
    <dgm:pt modelId="{1C2CF818-BF35-4C8B-AE39-CC24D41E4FE2}" type="pres">
      <dgm:prSet presAssocID="{663AAF44-AF17-43C3-B304-A590A37DA7C0}" presName="sibTrans" presStyleCnt="0"/>
      <dgm:spPr/>
    </dgm:pt>
    <dgm:pt modelId="{4B8CBD11-323C-4B00-B4A1-824E5EF8E4B3}" type="pres">
      <dgm:prSet presAssocID="{B795B81B-9D9C-4738-88CE-4B11E9575498}" presName="node" presStyleLbl="node1" presStyleIdx="1" presStyleCnt="4">
        <dgm:presLayoutVars>
          <dgm:bulletEnabled val="1"/>
        </dgm:presLayoutVars>
      </dgm:prSet>
      <dgm:spPr/>
      <dgm:t>
        <a:bodyPr/>
        <a:lstStyle/>
        <a:p>
          <a:endParaRPr lang="en-US"/>
        </a:p>
      </dgm:t>
    </dgm:pt>
    <dgm:pt modelId="{EBF70B73-55BE-4B62-8DB4-C664D437F04E}" type="pres">
      <dgm:prSet presAssocID="{353E91E7-74AF-4A02-9CE0-7CCED6560EF4}" presName="sibTrans" presStyleCnt="0"/>
      <dgm:spPr/>
    </dgm:pt>
    <dgm:pt modelId="{FA6C5CA5-B5DC-45C1-B53B-DD7CEC22CA5F}" type="pres">
      <dgm:prSet presAssocID="{022D109C-C418-4A83-B0E4-AAEEAD537CD8}" presName="node" presStyleLbl="node1" presStyleIdx="2" presStyleCnt="4">
        <dgm:presLayoutVars>
          <dgm:bulletEnabled val="1"/>
        </dgm:presLayoutVars>
      </dgm:prSet>
      <dgm:spPr/>
      <dgm:t>
        <a:bodyPr/>
        <a:lstStyle/>
        <a:p>
          <a:endParaRPr lang="en-US"/>
        </a:p>
      </dgm:t>
    </dgm:pt>
    <dgm:pt modelId="{E1AD5B18-44F0-4CED-B3AF-064203612CB1}" type="pres">
      <dgm:prSet presAssocID="{2A219D5E-A733-429C-A2C5-A275408039EF}" presName="sibTrans" presStyleCnt="0"/>
      <dgm:spPr/>
    </dgm:pt>
    <dgm:pt modelId="{DD5486FF-93D3-4217-BA3C-0A5B6229D026}" type="pres">
      <dgm:prSet presAssocID="{99CB4BCD-602A-494F-BBCF-63E4127A8853}" presName="node" presStyleLbl="node1" presStyleIdx="3" presStyleCnt="4">
        <dgm:presLayoutVars>
          <dgm:bulletEnabled val="1"/>
        </dgm:presLayoutVars>
      </dgm:prSet>
      <dgm:spPr/>
      <dgm:t>
        <a:bodyPr/>
        <a:lstStyle/>
        <a:p>
          <a:endParaRPr lang="en-US"/>
        </a:p>
      </dgm:t>
    </dgm:pt>
  </dgm:ptLst>
  <dgm:cxnLst>
    <dgm:cxn modelId="{9B845FE1-25BD-4759-97FD-1CA596F25139}" srcId="{CCE5E955-0DEA-41EC-94E3-8B6CB38CB97F}" destId="{99CB4BCD-602A-494F-BBCF-63E4127A8853}" srcOrd="3" destOrd="0" parTransId="{D859F52F-6510-4B2A-82EC-12666F2B3065}" sibTransId="{423F4B99-E7C6-4279-BC96-C3CD2664830B}"/>
    <dgm:cxn modelId="{56371E6E-5628-469C-A43A-ECE9C43DE98A}" type="presOf" srcId="{B795B81B-9D9C-4738-88CE-4B11E9575498}" destId="{4B8CBD11-323C-4B00-B4A1-824E5EF8E4B3}" srcOrd="0" destOrd="0" presId="urn:microsoft.com/office/officeart/2005/8/layout/default"/>
    <dgm:cxn modelId="{3946754F-E383-4598-B679-5C07E35FE64F}" type="presOf" srcId="{52396E13-517E-4F49-8AB5-C60028C5A0AF}" destId="{47F3EC27-9882-4385-A266-A93B46B6232A}" srcOrd="0" destOrd="0" presId="urn:microsoft.com/office/officeart/2005/8/layout/default"/>
    <dgm:cxn modelId="{F79178BF-F4AD-47EC-975F-E920B6EBA32A}" type="presOf" srcId="{CCE5E955-0DEA-41EC-94E3-8B6CB38CB97F}" destId="{0E15F1A0-7F12-4FC3-AE1F-5A25A8F5AF2E}" srcOrd="0" destOrd="0" presId="urn:microsoft.com/office/officeart/2005/8/layout/default"/>
    <dgm:cxn modelId="{80D5A6B5-8C20-4360-8F80-B98D9FF17F5D}" type="presOf" srcId="{022D109C-C418-4A83-B0E4-AAEEAD537CD8}" destId="{FA6C5CA5-B5DC-45C1-B53B-DD7CEC22CA5F}" srcOrd="0" destOrd="0" presId="urn:microsoft.com/office/officeart/2005/8/layout/default"/>
    <dgm:cxn modelId="{A31900F2-52F6-4EC7-B32A-0EAC517600DD}" srcId="{CCE5E955-0DEA-41EC-94E3-8B6CB38CB97F}" destId="{B795B81B-9D9C-4738-88CE-4B11E9575498}" srcOrd="1" destOrd="0" parTransId="{44DB301A-BAB3-40A4-8944-0724D0F3AEBA}" sibTransId="{353E91E7-74AF-4A02-9CE0-7CCED6560EF4}"/>
    <dgm:cxn modelId="{3B3CB8F8-CF69-4CF5-AC33-C1A77F011228}" srcId="{CCE5E955-0DEA-41EC-94E3-8B6CB38CB97F}" destId="{022D109C-C418-4A83-B0E4-AAEEAD537CD8}" srcOrd="2" destOrd="0" parTransId="{B5563ECD-AFB0-44F1-B685-E20B0DB0336E}" sibTransId="{2A219D5E-A733-429C-A2C5-A275408039EF}"/>
    <dgm:cxn modelId="{C3B37830-0126-426D-BD59-3392B48799A1}" srcId="{CCE5E955-0DEA-41EC-94E3-8B6CB38CB97F}" destId="{52396E13-517E-4F49-8AB5-C60028C5A0AF}" srcOrd="0" destOrd="0" parTransId="{F6D441C1-4922-486E-9686-570D9CA401AA}" sibTransId="{663AAF44-AF17-43C3-B304-A590A37DA7C0}"/>
    <dgm:cxn modelId="{B3DBB308-7B11-47E7-A2C2-5A8D3F6500AC}" type="presOf" srcId="{99CB4BCD-602A-494F-BBCF-63E4127A8853}" destId="{DD5486FF-93D3-4217-BA3C-0A5B6229D026}" srcOrd="0" destOrd="0" presId="urn:microsoft.com/office/officeart/2005/8/layout/default"/>
    <dgm:cxn modelId="{560F16B8-C15E-40B5-9D04-415DD9848056}" type="presParOf" srcId="{0E15F1A0-7F12-4FC3-AE1F-5A25A8F5AF2E}" destId="{47F3EC27-9882-4385-A266-A93B46B6232A}" srcOrd="0" destOrd="0" presId="urn:microsoft.com/office/officeart/2005/8/layout/default"/>
    <dgm:cxn modelId="{F9690881-3F52-4B51-9A02-E39E1E5E633F}" type="presParOf" srcId="{0E15F1A0-7F12-4FC3-AE1F-5A25A8F5AF2E}" destId="{1C2CF818-BF35-4C8B-AE39-CC24D41E4FE2}" srcOrd="1" destOrd="0" presId="urn:microsoft.com/office/officeart/2005/8/layout/default"/>
    <dgm:cxn modelId="{42A3DDA2-5C4D-4154-8D6C-080F1E3D0FC7}" type="presParOf" srcId="{0E15F1A0-7F12-4FC3-AE1F-5A25A8F5AF2E}" destId="{4B8CBD11-323C-4B00-B4A1-824E5EF8E4B3}" srcOrd="2" destOrd="0" presId="urn:microsoft.com/office/officeart/2005/8/layout/default"/>
    <dgm:cxn modelId="{796D4673-0F4E-42A4-92B2-9EC0BDCDCABC}" type="presParOf" srcId="{0E15F1A0-7F12-4FC3-AE1F-5A25A8F5AF2E}" destId="{EBF70B73-55BE-4B62-8DB4-C664D437F04E}" srcOrd="3" destOrd="0" presId="urn:microsoft.com/office/officeart/2005/8/layout/default"/>
    <dgm:cxn modelId="{570A7914-699F-4A99-9DE9-C4DDB7AB98F7}" type="presParOf" srcId="{0E15F1A0-7F12-4FC3-AE1F-5A25A8F5AF2E}" destId="{FA6C5CA5-B5DC-45C1-B53B-DD7CEC22CA5F}" srcOrd="4" destOrd="0" presId="urn:microsoft.com/office/officeart/2005/8/layout/default"/>
    <dgm:cxn modelId="{31638482-EC4B-45EB-833B-3D29A005E06B}" type="presParOf" srcId="{0E15F1A0-7F12-4FC3-AE1F-5A25A8F5AF2E}" destId="{E1AD5B18-44F0-4CED-B3AF-064203612CB1}" srcOrd="5" destOrd="0" presId="urn:microsoft.com/office/officeart/2005/8/layout/default"/>
    <dgm:cxn modelId="{3C816668-DF5C-4022-96CE-908D41C3D6D3}" type="presParOf" srcId="{0E15F1A0-7F12-4FC3-AE1F-5A25A8F5AF2E}" destId="{DD5486FF-93D3-4217-BA3C-0A5B6229D026}"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31B65C-FD44-4CD1-8579-18C82502F868}"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lang="en-US"/>
        </a:p>
      </dgm:t>
    </dgm:pt>
    <dgm:pt modelId="{5012AD61-1336-4968-B051-8BB95124747C}">
      <dgm:prSet phldrT="[Text]"/>
      <dgm:spPr/>
      <dgm:t>
        <a:bodyPr/>
        <a:lstStyle/>
        <a:p>
          <a:r>
            <a:rPr lang="ka-GE" dirty="0" smtClean="0"/>
            <a:t>მსუბუქი მსჯავრდებისას - 6 თვის შემდეგ</a:t>
          </a:r>
          <a:endParaRPr lang="en-US" dirty="0"/>
        </a:p>
      </dgm:t>
    </dgm:pt>
    <dgm:pt modelId="{30B877EC-0390-4DE6-92C3-0E4B1DD8BC6D}" type="parTrans" cxnId="{F785C772-6622-4233-B693-1FAB95E50473}">
      <dgm:prSet/>
      <dgm:spPr/>
      <dgm:t>
        <a:bodyPr/>
        <a:lstStyle/>
        <a:p>
          <a:endParaRPr lang="en-US"/>
        </a:p>
      </dgm:t>
    </dgm:pt>
    <dgm:pt modelId="{3C5BE49C-E894-4458-A8AE-EA8CB606A838}" type="sibTrans" cxnId="{F785C772-6622-4233-B693-1FAB95E50473}">
      <dgm:prSet/>
      <dgm:spPr/>
      <dgm:t>
        <a:bodyPr/>
        <a:lstStyle/>
        <a:p>
          <a:endParaRPr lang="en-US"/>
        </a:p>
      </dgm:t>
    </dgm:pt>
    <dgm:pt modelId="{4AAE3E55-FCED-4B3E-8D27-D0E94FE89787}">
      <dgm:prSet phldrT="[Text]"/>
      <dgm:spPr/>
      <dgm:t>
        <a:bodyPr/>
        <a:lstStyle/>
        <a:p>
          <a:r>
            <a:rPr lang="ka-GE" dirty="0" smtClean="0"/>
            <a:t>მძიმე დანაშაულისას- 3 წლის შემდეგ</a:t>
          </a:r>
          <a:endParaRPr lang="en-US" dirty="0"/>
        </a:p>
      </dgm:t>
    </dgm:pt>
    <dgm:pt modelId="{07D05732-D0CE-4783-9B38-E89A9CEA0BEC}" type="parTrans" cxnId="{CD89E91A-08EF-40D8-9C4E-202F2A10A04F}">
      <dgm:prSet/>
      <dgm:spPr/>
      <dgm:t>
        <a:bodyPr/>
        <a:lstStyle/>
        <a:p>
          <a:endParaRPr lang="en-US"/>
        </a:p>
      </dgm:t>
    </dgm:pt>
    <dgm:pt modelId="{BFB00B32-C50E-45A1-ABE8-FADE7C22E8CF}" type="sibTrans" cxnId="{CD89E91A-08EF-40D8-9C4E-202F2A10A04F}">
      <dgm:prSet/>
      <dgm:spPr/>
      <dgm:t>
        <a:bodyPr/>
        <a:lstStyle/>
        <a:p>
          <a:endParaRPr lang="en-US"/>
        </a:p>
      </dgm:t>
    </dgm:pt>
    <dgm:pt modelId="{3CFD82D5-96D9-4256-BEA3-D1FECC4D00A3}">
      <dgm:prSet phldrT="[Text]"/>
      <dgm:spPr/>
      <dgm:t>
        <a:bodyPr/>
        <a:lstStyle/>
        <a:p>
          <a:r>
            <a:rPr lang="ka-GE" dirty="0" smtClean="0"/>
            <a:t>განსაკუთრებით მძიმე დანაშაულისას- 5 წლის შემდეგ</a:t>
          </a:r>
          <a:endParaRPr lang="en-US" dirty="0"/>
        </a:p>
      </dgm:t>
    </dgm:pt>
    <dgm:pt modelId="{6804C496-5E15-429B-8C54-893D2AA3AFED}" type="parTrans" cxnId="{C90EAF32-B477-435E-8361-6BC76705BEB2}">
      <dgm:prSet/>
      <dgm:spPr/>
      <dgm:t>
        <a:bodyPr/>
        <a:lstStyle/>
        <a:p>
          <a:endParaRPr lang="en-US"/>
        </a:p>
      </dgm:t>
    </dgm:pt>
    <dgm:pt modelId="{A39EF324-2A12-4367-BD7E-B22F7D5AC5EF}" type="sibTrans" cxnId="{C90EAF32-B477-435E-8361-6BC76705BEB2}">
      <dgm:prSet/>
      <dgm:spPr/>
      <dgm:t>
        <a:bodyPr/>
        <a:lstStyle/>
        <a:p>
          <a:endParaRPr lang="en-US"/>
        </a:p>
      </dgm:t>
    </dgm:pt>
    <dgm:pt modelId="{F9374E8E-DEA3-44E7-A802-B9B1F8879BF5}">
      <dgm:prSet/>
      <dgm:spPr/>
      <dgm:t>
        <a:bodyPr/>
        <a:lstStyle/>
        <a:p>
          <a:r>
            <a:rPr lang="ka-GE" dirty="0" smtClean="0"/>
            <a:t>ნაკლებად მძიმე დანაშაულისას - 1 წლის შემდეგ</a:t>
          </a:r>
          <a:endParaRPr lang="en-US" dirty="0"/>
        </a:p>
      </dgm:t>
    </dgm:pt>
    <dgm:pt modelId="{DF7E88CD-12C8-4D3D-846E-B4978FCD90BA}" type="parTrans" cxnId="{57BCFAEF-6B1E-4D2B-9DFC-917B6E86960F}">
      <dgm:prSet/>
      <dgm:spPr/>
      <dgm:t>
        <a:bodyPr/>
        <a:lstStyle/>
        <a:p>
          <a:endParaRPr lang="en-US"/>
        </a:p>
      </dgm:t>
    </dgm:pt>
    <dgm:pt modelId="{4B25E92D-DE58-4499-98B8-50E07D0F8ACA}" type="sibTrans" cxnId="{57BCFAEF-6B1E-4D2B-9DFC-917B6E86960F}">
      <dgm:prSet/>
      <dgm:spPr/>
      <dgm:t>
        <a:bodyPr/>
        <a:lstStyle/>
        <a:p>
          <a:endParaRPr lang="en-US"/>
        </a:p>
      </dgm:t>
    </dgm:pt>
    <dgm:pt modelId="{EEAA7148-97A9-4A2D-9C6E-43608585AB81}" type="pres">
      <dgm:prSet presAssocID="{A131B65C-FD44-4CD1-8579-18C82502F868}" presName="outerComposite" presStyleCnt="0">
        <dgm:presLayoutVars>
          <dgm:chMax val="5"/>
          <dgm:dir/>
          <dgm:resizeHandles val="exact"/>
        </dgm:presLayoutVars>
      </dgm:prSet>
      <dgm:spPr/>
      <dgm:t>
        <a:bodyPr/>
        <a:lstStyle/>
        <a:p>
          <a:endParaRPr lang="en-US"/>
        </a:p>
      </dgm:t>
    </dgm:pt>
    <dgm:pt modelId="{8EBAB4F5-7E90-4FCD-808E-8B671612C3DC}" type="pres">
      <dgm:prSet presAssocID="{A131B65C-FD44-4CD1-8579-18C82502F868}" presName="dummyMaxCanvas" presStyleCnt="0">
        <dgm:presLayoutVars/>
      </dgm:prSet>
      <dgm:spPr/>
    </dgm:pt>
    <dgm:pt modelId="{266C6E16-14BF-48AF-9824-6EDA61620C51}" type="pres">
      <dgm:prSet presAssocID="{A131B65C-FD44-4CD1-8579-18C82502F868}" presName="FourNodes_1" presStyleLbl="node1" presStyleIdx="0" presStyleCnt="4">
        <dgm:presLayoutVars>
          <dgm:bulletEnabled val="1"/>
        </dgm:presLayoutVars>
      </dgm:prSet>
      <dgm:spPr/>
      <dgm:t>
        <a:bodyPr/>
        <a:lstStyle/>
        <a:p>
          <a:endParaRPr lang="en-US"/>
        </a:p>
      </dgm:t>
    </dgm:pt>
    <dgm:pt modelId="{4806CFB6-2737-4282-A918-C140293F57F2}" type="pres">
      <dgm:prSet presAssocID="{A131B65C-FD44-4CD1-8579-18C82502F868}" presName="FourNodes_2" presStyleLbl="node1" presStyleIdx="1" presStyleCnt="4">
        <dgm:presLayoutVars>
          <dgm:bulletEnabled val="1"/>
        </dgm:presLayoutVars>
      </dgm:prSet>
      <dgm:spPr/>
      <dgm:t>
        <a:bodyPr/>
        <a:lstStyle/>
        <a:p>
          <a:endParaRPr lang="en-US"/>
        </a:p>
      </dgm:t>
    </dgm:pt>
    <dgm:pt modelId="{25FA4359-B26B-4086-9D61-0312D2E8E943}" type="pres">
      <dgm:prSet presAssocID="{A131B65C-FD44-4CD1-8579-18C82502F868}" presName="FourNodes_3" presStyleLbl="node1" presStyleIdx="2" presStyleCnt="4">
        <dgm:presLayoutVars>
          <dgm:bulletEnabled val="1"/>
        </dgm:presLayoutVars>
      </dgm:prSet>
      <dgm:spPr/>
      <dgm:t>
        <a:bodyPr/>
        <a:lstStyle/>
        <a:p>
          <a:endParaRPr lang="en-US"/>
        </a:p>
      </dgm:t>
    </dgm:pt>
    <dgm:pt modelId="{4961ADAE-9A64-4C0B-80FD-D361B45961F4}" type="pres">
      <dgm:prSet presAssocID="{A131B65C-FD44-4CD1-8579-18C82502F868}" presName="FourNodes_4" presStyleLbl="node1" presStyleIdx="3" presStyleCnt="4" custLinFactNeighborX="-630" custLinFactNeighborY="4321">
        <dgm:presLayoutVars>
          <dgm:bulletEnabled val="1"/>
        </dgm:presLayoutVars>
      </dgm:prSet>
      <dgm:spPr/>
      <dgm:t>
        <a:bodyPr/>
        <a:lstStyle/>
        <a:p>
          <a:endParaRPr lang="en-US"/>
        </a:p>
      </dgm:t>
    </dgm:pt>
    <dgm:pt modelId="{D84BB611-8CD1-48DA-B52D-814F54B4F698}" type="pres">
      <dgm:prSet presAssocID="{A131B65C-FD44-4CD1-8579-18C82502F868}" presName="FourConn_1-2" presStyleLbl="fgAccFollowNode1" presStyleIdx="0" presStyleCnt="3">
        <dgm:presLayoutVars>
          <dgm:bulletEnabled val="1"/>
        </dgm:presLayoutVars>
      </dgm:prSet>
      <dgm:spPr/>
      <dgm:t>
        <a:bodyPr/>
        <a:lstStyle/>
        <a:p>
          <a:endParaRPr lang="en-US"/>
        </a:p>
      </dgm:t>
    </dgm:pt>
    <dgm:pt modelId="{4157DB9D-1D8E-48B5-B076-A4E41CB14CB5}" type="pres">
      <dgm:prSet presAssocID="{A131B65C-FD44-4CD1-8579-18C82502F868}" presName="FourConn_2-3" presStyleLbl="fgAccFollowNode1" presStyleIdx="1" presStyleCnt="3">
        <dgm:presLayoutVars>
          <dgm:bulletEnabled val="1"/>
        </dgm:presLayoutVars>
      </dgm:prSet>
      <dgm:spPr/>
      <dgm:t>
        <a:bodyPr/>
        <a:lstStyle/>
        <a:p>
          <a:endParaRPr lang="en-US"/>
        </a:p>
      </dgm:t>
    </dgm:pt>
    <dgm:pt modelId="{078B87E3-4A45-47F0-8EFC-DB18845849D0}" type="pres">
      <dgm:prSet presAssocID="{A131B65C-FD44-4CD1-8579-18C82502F868}" presName="FourConn_3-4" presStyleLbl="fgAccFollowNode1" presStyleIdx="2" presStyleCnt="3">
        <dgm:presLayoutVars>
          <dgm:bulletEnabled val="1"/>
        </dgm:presLayoutVars>
      </dgm:prSet>
      <dgm:spPr/>
      <dgm:t>
        <a:bodyPr/>
        <a:lstStyle/>
        <a:p>
          <a:endParaRPr lang="en-US"/>
        </a:p>
      </dgm:t>
    </dgm:pt>
    <dgm:pt modelId="{1CB11960-552E-4B2B-AEF3-71674CD534B7}" type="pres">
      <dgm:prSet presAssocID="{A131B65C-FD44-4CD1-8579-18C82502F868}" presName="FourNodes_1_text" presStyleLbl="node1" presStyleIdx="3" presStyleCnt="4">
        <dgm:presLayoutVars>
          <dgm:bulletEnabled val="1"/>
        </dgm:presLayoutVars>
      </dgm:prSet>
      <dgm:spPr/>
      <dgm:t>
        <a:bodyPr/>
        <a:lstStyle/>
        <a:p>
          <a:endParaRPr lang="en-US"/>
        </a:p>
      </dgm:t>
    </dgm:pt>
    <dgm:pt modelId="{8A6CF07A-0A31-44DE-8EA2-079BA339FD4F}" type="pres">
      <dgm:prSet presAssocID="{A131B65C-FD44-4CD1-8579-18C82502F868}" presName="FourNodes_2_text" presStyleLbl="node1" presStyleIdx="3" presStyleCnt="4">
        <dgm:presLayoutVars>
          <dgm:bulletEnabled val="1"/>
        </dgm:presLayoutVars>
      </dgm:prSet>
      <dgm:spPr/>
      <dgm:t>
        <a:bodyPr/>
        <a:lstStyle/>
        <a:p>
          <a:endParaRPr lang="en-US"/>
        </a:p>
      </dgm:t>
    </dgm:pt>
    <dgm:pt modelId="{2F0256FD-EDFC-4B81-BB2B-87A24B1ED5E9}" type="pres">
      <dgm:prSet presAssocID="{A131B65C-FD44-4CD1-8579-18C82502F868}" presName="FourNodes_3_text" presStyleLbl="node1" presStyleIdx="3" presStyleCnt="4">
        <dgm:presLayoutVars>
          <dgm:bulletEnabled val="1"/>
        </dgm:presLayoutVars>
      </dgm:prSet>
      <dgm:spPr/>
      <dgm:t>
        <a:bodyPr/>
        <a:lstStyle/>
        <a:p>
          <a:endParaRPr lang="en-US"/>
        </a:p>
      </dgm:t>
    </dgm:pt>
    <dgm:pt modelId="{031BDD00-ADA8-4F53-992A-0E379F9FBA4A}" type="pres">
      <dgm:prSet presAssocID="{A131B65C-FD44-4CD1-8579-18C82502F868}" presName="FourNodes_4_text" presStyleLbl="node1" presStyleIdx="3" presStyleCnt="4">
        <dgm:presLayoutVars>
          <dgm:bulletEnabled val="1"/>
        </dgm:presLayoutVars>
      </dgm:prSet>
      <dgm:spPr/>
      <dgm:t>
        <a:bodyPr/>
        <a:lstStyle/>
        <a:p>
          <a:endParaRPr lang="en-US"/>
        </a:p>
      </dgm:t>
    </dgm:pt>
  </dgm:ptLst>
  <dgm:cxnLst>
    <dgm:cxn modelId="{7E4CF6D4-4B3E-4CB9-8316-3697DDF7B833}" type="presOf" srcId="{A131B65C-FD44-4CD1-8579-18C82502F868}" destId="{EEAA7148-97A9-4A2D-9C6E-43608585AB81}" srcOrd="0" destOrd="0" presId="urn:microsoft.com/office/officeart/2005/8/layout/vProcess5"/>
    <dgm:cxn modelId="{354E4DE5-2512-4078-B0CC-076C34D87645}" type="presOf" srcId="{5012AD61-1336-4968-B051-8BB95124747C}" destId="{266C6E16-14BF-48AF-9824-6EDA61620C51}" srcOrd="0" destOrd="0" presId="urn:microsoft.com/office/officeart/2005/8/layout/vProcess5"/>
    <dgm:cxn modelId="{C6CD80D1-692C-4C03-BBBC-7947CAACB076}" type="presOf" srcId="{3CFD82D5-96D9-4256-BEA3-D1FECC4D00A3}" destId="{031BDD00-ADA8-4F53-992A-0E379F9FBA4A}" srcOrd="1" destOrd="0" presId="urn:microsoft.com/office/officeart/2005/8/layout/vProcess5"/>
    <dgm:cxn modelId="{57BCFAEF-6B1E-4D2B-9DFC-917B6E86960F}" srcId="{A131B65C-FD44-4CD1-8579-18C82502F868}" destId="{F9374E8E-DEA3-44E7-A802-B9B1F8879BF5}" srcOrd="1" destOrd="0" parTransId="{DF7E88CD-12C8-4D3D-846E-B4978FCD90BA}" sibTransId="{4B25E92D-DE58-4499-98B8-50E07D0F8ACA}"/>
    <dgm:cxn modelId="{0010B2AE-3937-4A22-AEC0-CF7B6BDA5DAA}" type="presOf" srcId="{4AAE3E55-FCED-4B3E-8D27-D0E94FE89787}" destId="{25FA4359-B26B-4086-9D61-0312D2E8E943}" srcOrd="0" destOrd="0" presId="urn:microsoft.com/office/officeart/2005/8/layout/vProcess5"/>
    <dgm:cxn modelId="{CD89E91A-08EF-40D8-9C4E-202F2A10A04F}" srcId="{A131B65C-FD44-4CD1-8579-18C82502F868}" destId="{4AAE3E55-FCED-4B3E-8D27-D0E94FE89787}" srcOrd="2" destOrd="0" parTransId="{07D05732-D0CE-4783-9B38-E89A9CEA0BEC}" sibTransId="{BFB00B32-C50E-45A1-ABE8-FADE7C22E8CF}"/>
    <dgm:cxn modelId="{85F54B25-06AB-49F5-81C8-149252BD4B0C}" type="presOf" srcId="{F9374E8E-DEA3-44E7-A802-B9B1F8879BF5}" destId="{8A6CF07A-0A31-44DE-8EA2-079BA339FD4F}" srcOrd="1" destOrd="0" presId="urn:microsoft.com/office/officeart/2005/8/layout/vProcess5"/>
    <dgm:cxn modelId="{DE2861C3-CB87-434D-A7EB-BB97BC2B4EC3}" type="presOf" srcId="{3C5BE49C-E894-4458-A8AE-EA8CB606A838}" destId="{D84BB611-8CD1-48DA-B52D-814F54B4F698}" srcOrd="0" destOrd="0" presId="urn:microsoft.com/office/officeart/2005/8/layout/vProcess5"/>
    <dgm:cxn modelId="{B69532D7-D969-4FC8-BB6B-8CC1A40BD3F1}" type="presOf" srcId="{4B25E92D-DE58-4499-98B8-50E07D0F8ACA}" destId="{4157DB9D-1D8E-48B5-B076-A4E41CB14CB5}" srcOrd="0" destOrd="0" presId="urn:microsoft.com/office/officeart/2005/8/layout/vProcess5"/>
    <dgm:cxn modelId="{8A4AFEBB-AFE4-48E9-9632-A38211D3A6CE}" type="presOf" srcId="{BFB00B32-C50E-45A1-ABE8-FADE7C22E8CF}" destId="{078B87E3-4A45-47F0-8EFC-DB18845849D0}" srcOrd="0" destOrd="0" presId="urn:microsoft.com/office/officeart/2005/8/layout/vProcess5"/>
    <dgm:cxn modelId="{F785C772-6622-4233-B693-1FAB95E50473}" srcId="{A131B65C-FD44-4CD1-8579-18C82502F868}" destId="{5012AD61-1336-4968-B051-8BB95124747C}" srcOrd="0" destOrd="0" parTransId="{30B877EC-0390-4DE6-92C3-0E4B1DD8BC6D}" sibTransId="{3C5BE49C-E894-4458-A8AE-EA8CB606A838}"/>
    <dgm:cxn modelId="{832BFEB1-38E0-4AEF-91BC-A085878F8F0A}" type="presOf" srcId="{3CFD82D5-96D9-4256-BEA3-D1FECC4D00A3}" destId="{4961ADAE-9A64-4C0B-80FD-D361B45961F4}" srcOrd="0" destOrd="0" presId="urn:microsoft.com/office/officeart/2005/8/layout/vProcess5"/>
    <dgm:cxn modelId="{C90EAF32-B477-435E-8361-6BC76705BEB2}" srcId="{A131B65C-FD44-4CD1-8579-18C82502F868}" destId="{3CFD82D5-96D9-4256-BEA3-D1FECC4D00A3}" srcOrd="3" destOrd="0" parTransId="{6804C496-5E15-429B-8C54-893D2AA3AFED}" sibTransId="{A39EF324-2A12-4367-BD7E-B22F7D5AC5EF}"/>
    <dgm:cxn modelId="{9007B469-480C-4F1C-B2AE-8C3998F2EA73}" type="presOf" srcId="{5012AD61-1336-4968-B051-8BB95124747C}" destId="{1CB11960-552E-4B2B-AEF3-71674CD534B7}" srcOrd="1" destOrd="0" presId="urn:microsoft.com/office/officeart/2005/8/layout/vProcess5"/>
    <dgm:cxn modelId="{73699AA0-AEC7-4A89-9B25-88A7569ACD8F}" type="presOf" srcId="{F9374E8E-DEA3-44E7-A802-B9B1F8879BF5}" destId="{4806CFB6-2737-4282-A918-C140293F57F2}" srcOrd="0" destOrd="0" presId="urn:microsoft.com/office/officeart/2005/8/layout/vProcess5"/>
    <dgm:cxn modelId="{7F71CBEE-11F6-449D-AF91-A8FE3C8E1A3D}" type="presOf" srcId="{4AAE3E55-FCED-4B3E-8D27-D0E94FE89787}" destId="{2F0256FD-EDFC-4B81-BB2B-87A24B1ED5E9}" srcOrd="1" destOrd="0" presId="urn:microsoft.com/office/officeart/2005/8/layout/vProcess5"/>
    <dgm:cxn modelId="{A50E7435-1AC5-4CDF-9DC5-B4688888C86C}" type="presParOf" srcId="{EEAA7148-97A9-4A2D-9C6E-43608585AB81}" destId="{8EBAB4F5-7E90-4FCD-808E-8B671612C3DC}" srcOrd="0" destOrd="0" presId="urn:microsoft.com/office/officeart/2005/8/layout/vProcess5"/>
    <dgm:cxn modelId="{F89862DF-4FB7-41CC-83B2-013619629061}" type="presParOf" srcId="{EEAA7148-97A9-4A2D-9C6E-43608585AB81}" destId="{266C6E16-14BF-48AF-9824-6EDA61620C51}" srcOrd="1" destOrd="0" presId="urn:microsoft.com/office/officeart/2005/8/layout/vProcess5"/>
    <dgm:cxn modelId="{E5BC2358-5617-471A-BCE6-EC3CC60258B8}" type="presParOf" srcId="{EEAA7148-97A9-4A2D-9C6E-43608585AB81}" destId="{4806CFB6-2737-4282-A918-C140293F57F2}" srcOrd="2" destOrd="0" presId="urn:microsoft.com/office/officeart/2005/8/layout/vProcess5"/>
    <dgm:cxn modelId="{657990F7-8731-4698-BD44-FF63BDFC1C4B}" type="presParOf" srcId="{EEAA7148-97A9-4A2D-9C6E-43608585AB81}" destId="{25FA4359-B26B-4086-9D61-0312D2E8E943}" srcOrd="3" destOrd="0" presId="urn:microsoft.com/office/officeart/2005/8/layout/vProcess5"/>
    <dgm:cxn modelId="{E671BFF7-4F12-4785-B49A-DD7C5906AA7E}" type="presParOf" srcId="{EEAA7148-97A9-4A2D-9C6E-43608585AB81}" destId="{4961ADAE-9A64-4C0B-80FD-D361B45961F4}" srcOrd="4" destOrd="0" presId="urn:microsoft.com/office/officeart/2005/8/layout/vProcess5"/>
    <dgm:cxn modelId="{E4A3EA61-8ADE-4EC7-B086-F2727BEAF6DC}" type="presParOf" srcId="{EEAA7148-97A9-4A2D-9C6E-43608585AB81}" destId="{D84BB611-8CD1-48DA-B52D-814F54B4F698}" srcOrd="5" destOrd="0" presId="urn:microsoft.com/office/officeart/2005/8/layout/vProcess5"/>
    <dgm:cxn modelId="{A093934A-5BA2-4384-BC2F-0722D7EBE0E9}" type="presParOf" srcId="{EEAA7148-97A9-4A2D-9C6E-43608585AB81}" destId="{4157DB9D-1D8E-48B5-B076-A4E41CB14CB5}" srcOrd="6" destOrd="0" presId="urn:microsoft.com/office/officeart/2005/8/layout/vProcess5"/>
    <dgm:cxn modelId="{957AD92C-E97E-436C-97E8-2F166ECDF4CD}" type="presParOf" srcId="{EEAA7148-97A9-4A2D-9C6E-43608585AB81}" destId="{078B87E3-4A45-47F0-8EFC-DB18845849D0}" srcOrd="7" destOrd="0" presId="urn:microsoft.com/office/officeart/2005/8/layout/vProcess5"/>
    <dgm:cxn modelId="{72EB8144-20D4-4C17-B572-6F52D2723915}" type="presParOf" srcId="{EEAA7148-97A9-4A2D-9C6E-43608585AB81}" destId="{1CB11960-552E-4B2B-AEF3-71674CD534B7}" srcOrd="8" destOrd="0" presId="urn:microsoft.com/office/officeart/2005/8/layout/vProcess5"/>
    <dgm:cxn modelId="{2DC43AE6-9562-4AC3-888A-3E4190173502}" type="presParOf" srcId="{EEAA7148-97A9-4A2D-9C6E-43608585AB81}" destId="{8A6CF07A-0A31-44DE-8EA2-079BA339FD4F}" srcOrd="9" destOrd="0" presId="urn:microsoft.com/office/officeart/2005/8/layout/vProcess5"/>
    <dgm:cxn modelId="{ECC71882-D61F-401C-94EE-F4BF156D53A6}" type="presParOf" srcId="{EEAA7148-97A9-4A2D-9C6E-43608585AB81}" destId="{2F0256FD-EDFC-4B81-BB2B-87A24B1ED5E9}" srcOrd="10" destOrd="0" presId="urn:microsoft.com/office/officeart/2005/8/layout/vProcess5"/>
    <dgm:cxn modelId="{F2177549-7D39-4A37-9BB5-A810FADB1FDB}" type="presParOf" srcId="{EEAA7148-97A9-4A2D-9C6E-43608585AB81}" destId="{031BDD00-ADA8-4F53-992A-0E379F9FBA4A}"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86B9AF-36A1-4204-B22A-6A6BF3FBBCC1}">
      <dsp:nvSpPr>
        <dsp:cNvPr id="0" name=""/>
        <dsp:cNvSpPr/>
      </dsp:nvSpPr>
      <dsp:spPr>
        <a:xfrm>
          <a:off x="1173202" y="0"/>
          <a:ext cx="5781595" cy="3613497"/>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F61EE8E-CC40-4D41-9B3B-4E96556D9D86}">
      <dsp:nvSpPr>
        <dsp:cNvPr id="0" name=""/>
        <dsp:cNvSpPr/>
      </dsp:nvSpPr>
      <dsp:spPr>
        <a:xfrm>
          <a:off x="1907464" y="2494035"/>
          <a:ext cx="150321" cy="150321"/>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67877E0-E32D-43B2-81D4-2951103A9783}">
      <dsp:nvSpPr>
        <dsp:cNvPr id="0" name=""/>
        <dsp:cNvSpPr/>
      </dsp:nvSpPr>
      <dsp:spPr>
        <a:xfrm>
          <a:off x="1982625" y="2569196"/>
          <a:ext cx="1347111" cy="1044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9652" tIns="0" rIns="0" bIns="0" numCol="1" spcCol="1270" anchor="t" anchorCtr="0">
          <a:noAutofit/>
        </a:bodyPr>
        <a:lstStyle/>
        <a:p>
          <a:pPr lvl="0" algn="l" defTabSz="622300">
            <a:lnSpc>
              <a:spcPct val="90000"/>
            </a:lnSpc>
            <a:spcBef>
              <a:spcPct val="0"/>
            </a:spcBef>
            <a:spcAft>
              <a:spcPct val="35000"/>
            </a:spcAft>
          </a:pPr>
          <a:r>
            <a:rPr lang="ka-GE" sz="1400" kern="1200" dirty="0" smtClean="0"/>
            <a:t>განრიდება და განრიდება-მედიაცია</a:t>
          </a:r>
          <a:endParaRPr lang="en-US" sz="1400" kern="1200" dirty="0"/>
        </a:p>
      </dsp:txBody>
      <dsp:txXfrm>
        <a:off x="1982625" y="2569196"/>
        <a:ext cx="1347111" cy="1044300"/>
      </dsp:txXfrm>
    </dsp:sp>
    <dsp:sp modelId="{12BA726C-81E3-4B6A-AA72-4A20795B63AB}">
      <dsp:nvSpPr>
        <dsp:cNvPr id="0" name=""/>
        <dsp:cNvSpPr/>
      </dsp:nvSpPr>
      <dsp:spPr>
        <a:xfrm>
          <a:off x="3234341" y="1511887"/>
          <a:ext cx="271734" cy="271734"/>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B0BDBC-A348-4FAA-9CDB-141404455F94}">
      <dsp:nvSpPr>
        <dsp:cNvPr id="0" name=""/>
        <dsp:cNvSpPr/>
      </dsp:nvSpPr>
      <dsp:spPr>
        <a:xfrm>
          <a:off x="3370208" y="1647754"/>
          <a:ext cx="1387582" cy="19657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3987" tIns="0" rIns="0" bIns="0" numCol="1" spcCol="1270" anchor="t" anchorCtr="0">
          <a:noAutofit/>
        </a:bodyPr>
        <a:lstStyle/>
        <a:p>
          <a:pPr lvl="0" algn="l" defTabSz="622300">
            <a:lnSpc>
              <a:spcPct val="90000"/>
            </a:lnSpc>
            <a:spcBef>
              <a:spcPct val="0"/>
            </a:spcBef>
            <a:spcAft>
              <a:spcPct val="35000"/>
            </a:spcAft>
          </a:pPr>
          <a:r>
            <a:rPr lang="ka-GE" sz="1400" kern="1200" smtClean="0"/>
            <a:t>არასაპატიმრო სასჯელები</a:t>
          </a:r>
          <a:endParaRPr lang="en-US" sz="1400" kern="1200" dirty="0"/>
        </a:p>
      </dsp:txBody>
      <dsp:txXfrm>
        <a:off x="3370208" y="1647754"/>
        <a:ext cx="1387582" cy="1965742"/>
      </dsp:txXfrm>
    </dsp:sp>
    <dsp:sp modelId="{5B1D904F-A41D-4CE3-8EF8-1B478CB85311}">
      <dsp:nvSpPr>
        <dsp:cNvPr id="0" name=""/>
        <dsp:cNvSpPr/>
      </dsp:nvSpPr>
      <dsp:spPr>
        <a:xfrm>
          <a:off x="4830061" y="914214"/>
          <a:ext cx="375803" cy="375803"/>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77591CF-3D5A-4C05-B2A0-404782A1833F}">
      <dsp:nvSpPr>
        <dsp:cNvPr id="0" name=""/>
        <dsp:cNvSpPr/>
      </dsp:nvSpPr>
      <dsp:spPr>
        <a:xfrm>
          <a:off x="5017963" y="1102116"/>
          <a:ext cx="1387582" cy="25113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1" tIns="0" rIns="0" bIns="0" numCol="1" spcCol="1270" anchor="t" anchorCtr="0">
          <a:noAutofit/>
        </a:bodyPr>
        <a:lstStyle/>
        <a:p>
          <a:pPr lvl="0" algn="l" defTabSz="622300">
            <a:lnSpc>
              <a:spcPct val="90000"/>
            </a:lnSpc>
            <a:spcBef>
              <a:spcPct val="0"/>
            </a:spcBef>
            <a:spcAft>
              <a:spcPct val="35000"/>
            </a:spcAft>
          </a:pPr>
          <a:r>
            <a:rPr lang="ka-GE" sz="1400" kern="1200" smtClean="0"/>
            <a:t>საპატიმრო სასჯელები</a:t>
          </a:r>
          <a:endParaRPr lang="en-US" sz="1400" kern="1200" dirty="0"/>
        </a:p>
      </dsp:txBody>
      <dsp:txXfrm>
        <a:off x="5017963" y="1102116"/>
        <a:ext cx="1387582" cy="25113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F3EC27-9882-4385-A266-A93B46B6232A}">
      <dsp:nvSpPr>
        <dsp:cNvPr id="0" name=""/>
        <dsp:cNvSpPr/>
      </dsp:nvSpPr>
      <dsp:spPr>
        <a:xfrm>
          <a:off x="1494256" y="2492"/>
          <a:ext cx="4100991" cy="24605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ბავშვს აქვს უფლება უშუალოდ მონაწილეობდეს საგამოძიებო და სასამართლო პროცესში, მოსმენილი და გაზიარებული იყოს მისი პოზიცია</a:t>
          </a:r>
          <a:endParaRPr lang="en-US" sz="1900" kern="1200" dirty="0"/>
        </a:p>
      </dsp:txBody>
      <dsp:txXfrm>
        <a:off x="1494256" y="2492"/>
        <a:ext cx="4100991" cy="2460595"/>
      </dsp:txXfrm>
    </dsp:sp>
    <dsp:sp modelId="{4B8CBD11-323C-4B00-B4A1-824E5EF8E4B3}">
      <dsp:nvSpPr>
        <dsp:cNvPr id="0" name=""/>
        <dsp:cNvSpPr/>
      </dsp:nvSpPr>
      <dsp:spPr>
        <a:xfrm>
          <a:off x="6005347" y="2492"/>
          <a:ext cx="4100991" cy="24605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კანონიერ წარმომადგენელსა და ადვოკატს უფლება აქვთ ბავშვის ნებისგან დამოუკიდებლად შეიტანოს საჩივარი ან უარი თქვას მასზე, თუ ეს შეესაბამება არასრულწოვნის ინტერესს.</a:t>
          </a:r>
          <a:endParaRPr lang="en-US" sz="1900" kern="1200" dirty="0"/>
        </a:p>
      </dsp:txBody>
      <dsp:txXfrm>
        <a:off x="6005347" y="2492"/>
        <a:ext cx="4100991" cy="2460595"/>
      </dsp:txXfrm>
    </dsp:sp>
    <dsp:sp modelId="{FA6C5CA5-B5DC-45C1-B53B-DD7CEC22CA5F}">
      <dsp:nvSpPr>
        <dsp:cNvPr id="0" name=""/>
        <dsp:cNvSpPr/>
      </dsp:nvSpPr>
      <dsp:spPr>
        <a:xfrm>
          <a:off x="1494256" y="2873187"/>
          <a:ext cx="4100991" cy="24605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თუ არასრულწლოვნის მოსაზრება ეწინააღმდეგება მისი კანონიერი წარმომადგენლის, ან/და ადვოკატის პოზიციას, უპირატესობა ენიჭება იმ მოთხოვნას, რომელიც მეტად შეესაბამება ბავშვის საუკეთესო ინტერესს</a:t>
          </a:r>
          <a:endParaRPr lang="en-US" sz="1900" kern="1200" dirty="0"/>
        </a:p>
      </dsp:txBody>
      <dsp:txXfrm>
        <a:off x="1494256" y="2873187"/>
        <a:ext cx="4100991" cy="2460595"/>
      </dsp:txXfrm>
    </dsp:sp>
    <dsp:sp modelId="{DD5486FF-93D3-4217-BA3C-0A5B6229D026}">
      <dsp:nvSpPr>
        <dsp:cNvPr id="0" name=""/>
        <dsp:cNvSpPr/>
      </dsp:nvSpPr>
      <dsp:spPr>
        <a:xfrm>
          <a:off x="6005347" y="2873187"/>
          <a:ext cx="4100991" cy="2460595"/>
        </a:xfrm>
        <a:prstGeom prst="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ka-GE" sz="1900" kern="1200" dirty="0" smtClean="0"/>
            <a:t>სამართალწარმოების პროცესში, არასრულწლოვნის მონაწილეობით განხორციელებული ნებისმიერი მოქმედება უნდა შეესაბამებოდეს მისი აღქმის ადა გაგების უნარს.</a:t>
          </a:r>
          <a:endParaRPr lang="en-US" sz="1900" kern="1200" dirty="0"/>
        </a:p>
      </dsp:txBody>
      <dsp:txXfrm>
        <a:off x="6005347" y="2873187"/>
        <a:ext cx="4100991" cy="24605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6C6E16-14BF-48AF-9824-6EDA61620C51}">
      <dsp:nvSpPr>
        <dsp:cNvPr id="0" name=""/>
        <dsp:cNvSpPr/>
      </dsp:nvSpPr>
      <dsp:spPr>
        <a:xfrm>
          <a:off x="0" y="0"/>
          <a:ext cx="6502400" cy="89405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ka-GE" sz="2200" kern="1200" dirty="0" smtClean="0"/>
            <a:t>მსუბუქი მსჯავრდებისას - 6 თვის შემდეგ</a:t>
          </a:r>
          <a:endParaRPr lang="en-US" sz="2200" kern="1200" dirty="0"/>
        </a:p>
      </dsp:txBody>
      <dsp:txXfrm>
        <a:off x="26186" y="26186"/>
        <a:ext cx="5462100" cy="841680"/>
      </dsp:txXfrm>
    </dsp:sp>
    <dsp:sp modelId="{4806CFB6-2737-4282-A918-C140293F57F2}">
      <dsp:nvSpPr>
        <dsp:cNvPr id="0" name=""/>
        <dsp:cNvSpPr/>
      </dsp:nvSpPr>
      <dsp:spPr>
        <a:xfrm>
          <a:off x="544575" y="1056606"/>
          <a:ext cx="6502400" cy="89405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ka-GE" sz="2200" kern="1200" dirty="0" smtClean="0"/>
            <a:t>ნაკლებად მძიმე დანაშაულისას - 1 წლის შემდეგ</a:t>
          </a:r>
          <a:endParaRPr lang="en-US" sz="2200" kern="1200" dirty="0"/>
        </a:p>
      </dsp:txBody>
      <dsp:txXfrm>
        <a:off x="570761" y="1082792"/>
        <a:ext cx="5324318" cy="841680"/>
      </dsp:txXfrm>
    </dsp:sp>
    <dsp:sp modelId="{25FA4359-B26B-4086-9D61-0312D2E8E943}">
      <dsp:nvSpPr>
        <dsp:cNvPr id="0" name=""/>
        <dsp:cNvSpPr/>
      </dsp:nvSpPr>
      <dsp:spPr>
        <a:xfrm>
          <a:off x="1081024" y="2113213"/>
          <a:ext cx="6502400" cy="89405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ka-GE" sz="2200" kern="1200" dirty="0" smtClean="0"/>
            <a:t>მძიმე დანაშაულისას- 3 წლის შემდეგ</a:t>
          </a:r>
          <a:endParaRPr lang="en-US" sz="2200" kern="1200" dirty="0"/>
        </a:p>
      </dsp:txBody>
      <dsp:txXfrm>
        <a:off x="1107210" y="2139399"/>
        <a:ext cx="5332446" cy="841680"/>
      </dsp:txXfrm>
    </dsp:sp>
    <dsp:sp modelId="{4961ADAE-9A64-4C0B-80FD-D361B45961F4}">
      <dsp:nvSpPr>
        <dsp:cNvPr id="0" name=""/>
        <dsp:cNvSpPr/>
      </dsp:nvSpPr>
      <dsp:spPr>
        <a:xfrm>
          <a:off x="1584634" y="3169820"/>
          <a:ext cx="6502400" cy="894052"/>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ka-GE" sz="2200" kern="1200" dirty="0" smtClean="0"/>
            <a:t>განსაკუთრებით მძიმე დანაშაულისას- 5 წლის შემდეგ</a:t>
          </a:r>
          <a:endParaRPr lang="en-US" sz="2200" kern="1200" dirty="0"/>
        </a:p>
      </dsp:txBody>
      <dsp:txXfrm>
        <a:off x="1610820" y="3196006"/>
        <a:ext cx="5324318" cy="841680"/>
      </dsp:txXfrm>
    </dsp:sp>
    <dsp:sp modelId="{D84BB611-8CD1-48DA-B52D-814F54B4F698}">
      <dsp:nvSpPr>
        <dsp:cNvPr id="0" name=""/>
        <dsp:cNvSpPr/>
      </dsp:nvSpPr>
      <dsp:spPr>
        <a:xfrm>
          <a:off x="5921266" y="684762"/>
          <a:ext cx="581133" cy="58113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6052021" y="684762"/>
        <a:ext cx="319623" cy="437303"/>
      </dsp:txXfrm>
    </dsp:sp>
    <dsp:sp modelId="{4157DB9D-1D8E-48B5-B076-A4E41CB14CB5}">
      <dsp:nvSpPr>
        <dsp:cNvPr id="0" name=""/>
        <dsp:cNvSpPr/>
      </dsp:nvSpPr>
      <dsp:spPr>
        <a:xfrm>
          <a:off x="6465842" y="1741369"/>
          <a:ext cx="581133" cy="58113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6596597" y="1741369"/>
        <a:ext cx="319623" cy="437303"/>
      </dsp:txXfrm>
    </dsp:sp>
    <dsp:sp modelId="{078B87E3-4A45-47F0-8EFC-DB18845849D0}">
      <dsp:nvSpPr>
        <dsp:cNvPr id="0" name=""/>
        <dsp:cNvSpPr/>
      </dsp:nvSpPr>
      <dsp:spPr>
        <a:xfrm>
          <a:off x="7002290" y="2797976"/>
          <a:ext cx="581133" cy="58113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endParaRPr lang="en-US" sz="2600" kern="1200"/>
        </a:p>
      </dsp:txBody>
      <dsp:txXfrm>
        <a:off x="7133045" y="2797976"/>
        <a:ext cx="319623" cy="437303"/>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178B6FE-B2E2-486C-806B-ECF761D4A9F1}"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12532400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8B6FE-B2E2-486C-806B-ECF761D4A9F1}"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2776539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8B6FE-B2E2-486C-806B-ECF761D4A9F1}"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30818228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178B6FE-B2E2-486C-806B-ECF761D4A9F1}"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3980599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78B6FE-B2E2-486C-806B-ECF761D4A9F1}"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2201854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178B6FE-B2E2-486C-806B-ECF761D4A9F1}"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1306032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178B6FE-B2E2-486C-806B-ECF761D4A9F1}" type="datetimeFigureOut">
              <a:rPr lang="en-US" smtClean="0"/>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12744169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178B6FE-B2E2-486C-806B-ECF761D4A9F1}" type="datetimeFigureOut">
              <a:rPr lang="en-US" smtClean="0"/>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3909212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78B6FE-B2E2-486C-806B-ECF761D4A9F1}" type="datetimeFigureOut">
              <a:rPr lang="en-US" smtClean="0"/>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3697340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8B6FE-B2E2-486C-806B-ECF761D4A9F1}"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4670700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78B6FE-B2E2-486C-806B-ECF761D4A9F1}"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D64683-B6CE-4FCF-95B1-AFF58D8814E2}" type="slidenum">
              <a:rPr lang="en-US" smtClean="0"/>
              <a:t>‹#›</a:t>
            </a:fld>
            <a:endParaRPr lang="en-US"/>
          </a:p>
        </p:txBody>
      </p:sp>
    </p:spTree>
    <p:extLst>
      <p:ext uri="{BB962C8B-B14F-4D97-AF65-F5344CB8AC3E}">
        <p14:creationId xmlns:p14="http://schemas.microsoft.com/office/powerpoint/2010/main" val="154384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78B6FE-B2E2-486C-806B-ECF761D4A9F1}" type="datetimeFigureOut">
              <a:rPr lang="en-US" smtClean="0"/>
              <a:t>3/25/2020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D64683-B6CE-4FCF-95B1-AFF58D8814E2}" type="slidenum">
              <a:rPr lang="en-US" smtClean="0"/>
              <a:t>‹#›</a:t>
            </a:fld>
            <a:endParaRPr lang="en-US"/>
          </a:p>
        </p:txBody>
      </p:sp>
    </p:spTree>
    <p:extLst>
      <p:ext uri="{BB962C8B-B14F-4D97-AF65-F5344CB8AC3E}">
        <p14:creationId xmlns:p14="http://schemas.microsoft.com/office/powerpoint/2010/main" val="25360227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ka-GE" sz="3200" dirty="0"/>
              <a:t>არასრულწლოვანთა დელიკვენტობა და არასრულწლოვანთა მართლმსაჯულების ძირითადი </a:t>
            </a:r>
            <a:r>
              <a:rPr lang="ka-GE" sz="3200" dirty="0" smtClean="0"/>
              <a:t>პრინციპები</a:t>
            </a:r>
            <a:r>
              <a:rPr lang="en-US" sz="3200" dirty="0" smtClean="0"/>
              <a:t/>
            </a:r>
            <a:br>
              <a:rPr lang="en-US" sz="3200" dirty="0" smtClean="0"/>
            </a:br>
            <a:endParaRPr lang="en-US" sz="3200" dirty="0"/>
          </a:p>
        </p:txBody>
      </p:sp>
      <p:sp>
        <p:nvSpPr>
          <p:cNvPr id="3" name="Subtitle 2"/>
          <p:cNvSpPr>
            <a:spLocks noGrp="1"/>
          </p:cNvSpPr>
          <p:nvPr>
            <p:ph type="subTitle" idx="1"/>
          </p:nvPr>
        </p:nvSpPr>
        <p:spPr>
          <a:xfrm>
            <a:off x="2397456" y="5486400"/>
            <a:ext cx="9144000" cy="1269241"/>
          </a:xfrm>
        </p:spPr>
        <p:txBody>
          <a:bodyPr>
            <a:normAutofit/>
          </a:bodyPr>
          <a:lstStyle/>
          <a:p>
            <a:pPr algn="r"/>
            <a:r>
              <a:rPr lang="ka-GE" sz="1600" dirty="0" smtClean="0"/>
              <a:t>ფსიქოლოგის როლი არასრულწლოვანთა მართლმსაჯულების პროცესში</a:t>
            </a:r>
          </a:p>
          <a:p>
            <a:pPr algn="r"/>
            <a:r>
              <a:rPr lang="ka-GE" sz="1600" dirty="0" smtClean="0"/>
              <a:t>თ. ბანძელაძე</a:t>
            </a:r>
          </a:p>
          <a:p>
            <a:pPr algn="r"/>
            <a:r>
              <a:rPr lang="ka-GE" sz="1600" dirty="0" smtClean="0"/>
              <a:t>თსუ, 2020</a:t>
            </a:r>
            <a:endParaRPr lang="en-US" sz="1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57600" y="3184264"/>
            <a:ext cx="4876800" cy="1990725"/>
          </a:xfrm>
          <a:prstGeom prst="rect">
            <a:avLst/>
          </a:prstGeom>
        </p:spPr>
      </p:pic>
    </p:spTree>
    <p:extLst>
      <p:ext uri="{BB962C8B-B14F-4D97-AF65-F5344CB8AC3E}">
        <p14:creationId xmlns:p14="http://schemas.microsoft.com/office/powerpoint/2010/main" val="5320212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49"/>
            <a:ext cx="10515600" cy="603866"/>
          </a:xfrm>
        </p:spPr>
        <p:txBody>
          <a:bodyPr>
            <a:normAutofit/>
          </a:bodyPr>
          <a:lstStyle/>
          <a:p>
            <a:pPr algn="ctr"/>
            <a:r>
              <a:rPr lang="ka-GE" sz="2400" b="1" dirty="0" smtClean="0"/>
              <a:t>არასრულწლოვანთა მართლმსაჯულების განვითარების ისტორია</a:t>
            </a:r>
            <a:endParaRPr lang="en-US" sz="2400" b="1" dirty="0"/>
          </a:p>
        </p:txBody>
      </p:sp>
      <p:sp>
        <p:nvSpPr>
          <p:cNvPr id="3" name="Content Placeholder 2"/>
          <p:cNvSpPr>
            <a:spLocks noGrp="1"/>
          </p:cNvSpPr>
          <p:nvPr>
            <p:ph idx="1"/>
          </p:nvPr>
        </p:nvSpPr>
        <p:spPr>
          <a:xfrm>
            <a:off x="259307" y="1037230"/>
            <a:ext cx="11614245" cy="5568286"/>
          </a:xfrm>
        </p:spPr>
        <p:txBody>
          <a:bodyPr>
            <a:normAutofit/>
          </a:bodyPr>
          <a:lstStyle/>
          <a:p>
            <a:r>
              <a:rPr lang="ka-GE" sz="2000" b="1" dirty="0" smtClean="0"/>
              <a:t>არასრულწლოვანთა მართლმსაჯულება </a:t>
            </a:r>
            <a:r>
              <a:rPr lang="ka-GE" sz="2000" dirty="0" smtClean="0"/>
              <a:t>- სისხლის სამართლებრივი პასუხისმგებლობის ასაკს მიღწეული ბავშვის (14 წლიდან ზემოთ) მიმართ გამოსაყენებელი პოლიტიკა, სტრატეგია, კანონმდებლობა, პროცედურები და პრაქტიკა </a:t>
            </a:r>
            <a:r>
              <a:rPr lang="ka-GE" sz="2000" i="1" dirty="0" smtClean="0"/>
              <a:t>(როგორც ვხედავთ, მართლმსაჯულება არ გულისხმობს, მხოლოდ კანონმდებლობას);</a:t>
            </a:r>
          </a:p>
          <a:p>
            <a:r>
              <a:rPr lang="ka-GE" sz="2000" dirty="0" smtClean="0"/>
              <a:t>2016 წლამდე საქართველოში არ არსებობდა ცალკე გამოყოფილი არასრულწლოვანთა მართლმსაჯულების კოდექსი, თუმცა სამართლებრივი მიდგომები ბავშვთა მიმართ გარკვეულ შეღავათებს მანამდეც ითვალისწინებდა. </a:t>
            </a:r>
          </a:p>
          <a:p>
            <a:pPr marL="0" indent="0" algn="ctr">
              <a:buNone/>
            </a:pPr>
            <a:r>
              <a:rPr lang="ka-GE" sz="2200" b="1" dirty="0" smtClean="0"/>
              <a:t>კითხვაზე, უნდა განსხვავდებოდეს თუ არა ერთმანეთისაგან ბავშვთა და ზრდასრულთა მიმართ გამოსაყენებელი სამართლებრივი მიდგომები, პასუხი არ იყო ყოველთვის ერთნაირი.</a:t>
            </a:r>
          </a:p>
          <a:p>
            <a:pPr marL="0" indent="0" algn="ctr">
              <a:buNone/>
            </a:pPr>
            <a:r>
              <a:rPr lang="ka-GE" sz="2000" dirty="0" smtClean="0"/>
              <a:t>არასრულწლოვანთა მართლმსაჯულების განვითარების ისტორიაში გამოყოფენ 4 ეტაპს:</a:t>
            </a:r>
          </a:p>
          <a:p>
            <a:pPr marL="514350" indent="-514350">
              <a:buFont typeface="+mj-lt"/>
              <a:buAutoNum type="arabicPeriod"/>
            </a:pPr>
            <a:r>
              <a:rPr lang="ka-GE" sz="2000" dirty="0" smtClean="0"/>
              <a:t>რეფორმამდე პერიოდი</a:t>
            </a:r>
          </a:p>
          <a:p>
            <a:pPr marL="514350" indent="-514350">
              <a:buFont typeface="+mj-lt"/>
              <a:buAutoNum type="arabicPeriod"/>
            </a:pPr>
            <a:r>
              <a:rPr lang="ka-GE" sz="2000" dirty="0" smtClean="0"/>
              <a:t>რეფორმის პერიოდი (1960-1970-იანი წლები)</a:t>
            </a:r>
          </a:p>
          <a:p>
            <a:pPr marL="514350" indent="-514350">
              <a:buFont typeface="+mj-lt"/>
              <a:buAutoNum type="arabicPeriod"/>
            </a:pPr>
            <a:r>
              <a:rPr lang="ka-GE" sz="2000" dirty="0" smtClean="0"/>
              <a:t>პოსტრეფორმის პერიოდი (1980-1990-იანი წლები)</a:t>
            </a:r>
          </a:p>
          <a:p>
            <a:pPr marL="514350" indent="-514350">
              <a:buFont typeface="+mj-lt"/>
              <a:buAutoNum type="arabicPeriod"/>
            </a:pPr>
            <a:r>
              <a:rPr lang="ka-GE" sz="2000" dirty="0" smtClean="0"/>
              <a:t>თანამედროვე მიდგომა </a:t>
            </a:r>
            <a:endParaRPr lang="en-US" sz="2000" dirty="0"/>
          </a:p>
        </p:txBody>
      </p:sp>
    </p:spTree>
    <p:extLst>
      <p:ext uri="{BB962C8B-B14F-4D97-AF65-F5344CB8AC3E}">
        <p14:creationId xmlns:p14="http://schemas.microsoft.com/office/powerpoint/2010/main" val="41888981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b="1" dirty="0" smtClean="0"/>
              <a:t>რეფორმამდე პერიოდი</a:t>
            </a:r>
            <a:endParaRPr lang="en-US" sz="2800" b="1" dirty="0"/>
          </a:p>
        </p:txBody>
      </p:sp>
      <p:sp>
        <p:nvSpPr>
          <p:cNvPr id="3" name="Content Placeholder 2"/>
          <p:cNvSpPr>
            <a:spLocks noGrp="1"/>
          </p:cNvSpPr>
          <p:nvPr>
            <p:ph idx="1"/>
          </p:nvPr>
        </p:nvSpPr>
        <p:spPr>
          <a:xfrm>
            <a:off x="313899" y="1514901"/>
            <a:ext cx="11491414" cy="4662062"/>
          </a:xfrm>
        </p:spPr>
        <p:txBody>
          <a:bodyPr>
            <a:normAutofit lnSpcReduction="10000"/>
          </a:bodyPr>
          <a:lstStyle/>
          <a:p>
            <a:r>
              <a:rPr lang="ka-GE" sz="2000" dirty="0" smtClean="0"/>
              <a:t>მე-18, მე-19 საუკუნეში ბავშვებისა და მოზარდების საქმეები განიხილებოდა ზუსტად იგივე მიდგომებით,რაც არსებობდა ზრდასრულთა მართლმსაჯულებაში;</a:t>
            </a:r>
          </a:p>
          <a:p>
            <a:pPr marL="0" indent="0">
              <a:buNone/>
            </a:pPr>
            <a:endParaRPr lang="ka-GE" sz="2000" dirty="0" smtClean="0"/>
          </a:p>
          <a:p>
            <a:r>
              <a:rPr lang="ka-GE" sz="2000" dirty="0" smtClean="0"/>
              <a:t>მე-19 საუკუნის მე-2 ნახევარში, ინდუსტრიალიზაცის კლავდაკვალ, ურბანულ დასახლებებში მოსახლეობის რაოდენობის ზრდამ, სოციალური დეზორგანიზაციის ფენომენი წარმოქმნა და გაიზარდა მოზარდთა წილიც დანაშაულის </a:t>
            </a:r>
            <a:r>
              <a:rPr lang="ka-GE" sz="2000" dirty="0"/>
              <a:t>საერთო </a:t>
            </a:r>
            <a:r>
              <a:rPr lang="ka-GE" sz="2000" dirty="0" smtClean="0"/>
              <a:t>სტატისტიკაში;</a:t>
            </a:r>
          </a:p>
          <a:p>
            <a:pPr marL="0" indent="0">
              <a:buNone/>
            </a:pPr>
            <a:endParaRPr lang="ka-GE" sz="2000" dirty="0" smtClean="0"/>
          </a:p>
          <a:p>
            <a:r>
              <a:rPr lang="ka-GE" sz="2000" dirty="0" smtClean="0"/>
              <a:t>ამავე პერიოდში, გაჩნდა მოძრაობა-  ე.წ.</a:t>
            </a:r>
            <a:r>
              <a:rPr lang="en-US" sz="2000" dirty="0" smtClean="0"/>
              <a:t>”Child savers”, </a:t>
            </a:r>
            <a:r>
              <a:rPr lang="ka-GE" sz="2000" dirty="0" smtClean="0"/>
              <a:t>რომლებიც ქუჩაში მცხოვრებ ბავშვებს და მათ, ვინც კანონს არღვევდა, მშობლის ნებართვის გარეშე, </a:t>
            </a:r>
            <a:r>
              <a:rPr lang="ka-GE" sz="2000" dirty="0" smtClean="0"/>
              <a:t>განათავსებდა </a:t>
            </a:r>
            <a:r>
              <a:rPr lang="ka-GE" sz="2000" dirty="0" smtClean="0"/>
              <a:t>სპეციალურ დაწესებულებებში;</a:t>
            </a:r>
          </a:p>
          <a:p>
            <a:pPr marL="0" indent="0">
              <a:buNone/>
            </a:pPr>
            <a:endParaRPr lang="ka-GE" sz="2000" dirty="0" smtClean="0"/>
          </a:p>
          <a:p>
            <a:r>
              <a:rPr lang="ka-GE" sz="2000" dirty="0" smtClean="0"/>
              <a:t>მშობლების გვერდის ავლით მსგავსი გადაწყვეტილების მიღება ეფუძნებოდა</a:t>
            </a:r>
            <a:r>
              <a:rPr lang="en-US" sz="2000" dirty="0" smtClean="0"/>
              <a:t> </a:t>
            </a:r>
            <a:r>
              <a:rPr lang="ka-GE" sz="2000" b="1" i="1" dirty="0" smtClean="0"/>
              <a:t>აღზრდის განაწილების პრინციპს (</a:t>
            </a:r>
            <a:r>
              <a:rPr lang="en-US" sz="2000" b="1" i="1" dirty="0" err="1" smtClean="0"/>
              <a:t>parens</a:t>
            </a:r>
            <a:r>
              <a:rPr lang="en-US" sz="2000" b="1" i="1" dirty="0" smtClean="0"/>
              <a:t> </a:t>
            </a:r>
            <a:r>
              <a:rPr lang="en-US" sz="2000" b="1" i="1" dirty="0" err="1" smtClean="0"/>
              <a:t>partie</a:t>
            </a:r>
            <a:r>
              <a:rPr lang="ka-GE" sz="2000" b="1" i="1" dirty="0" smtClean="0"/>
              <a:t>)</a:t>
            </a:r>
            <a:r>
              <a:rPr lang="en-US" sz="2000" b="1" i="1" dirty="0" smtClean="0"/>
              <a:t>, </a:t>
            </a:r>
            <a:r>
              <a:rPr lang="ka-GE" sz="2000" dirty="0" smtClean="0"/>
              <a:t>რომლის თანახმადაც, სახელმწიფოს აქვს მშობლის საპირწონე უფლება და ვალდებულება ბავშვზე ზრუნვისათვის. </a:t>
            </a:r>
            <a:endParaRPr lang="en-US" sz="2000" dirty="0"/>
          </a:p>
        </p:txBody>
      </p:sp>
    </p:spTree>
    <p:extLst>
      <p:ext uri="{BB962C8B-B14F-4D97-AF65-F5344CB8AC3E}">
        <p14:creationId xmlns:p14="http://schemas.microsoft.com/office/powerpoint/2010/main" val="19345076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4024"/>
            <a:ext cx="10515600" cy="163773"/>
          </a:xfrm>
        </p:spPr>
        <p:txBody>
          <a:bodyPr>
            <a:normAutofit fontScale="90000"/>
          </a:bodyPr>
          <a:lstStyle/>
          <a:p>
            <a:r>
              <a:rPr lang="ka-GE" sz="3100" b="1" dirty="0"/>
              <a:t>რეფორმის პერიოდი (1960-1970-იანი წლები)</a:t>
            </a:r>
            <a:r>
              <a:rPr lang="ka-GE" dirty="0"/>
              <a:t/>
            </a:r>
            <a:br>
              <a:rPr lang="ka-GE" dirty="0"/>
            </a:br>
            <a:endParaRPr lang="en-US" dirty="0"/>
          </a:p>
        </p:txBody>
      </p:sp>
      <p:sp>
        <p:nvSpPr>
          <p:cNvPr id="3" name="Content Placeholder 2"/>
          <p:cNvSpPr>
            <a:spLocks noGrp="1"/>
          </p:cNvSpPr>
          <p:nvPr>
            <p:ph idx="1"/>
          </p:nvPr>
        </p:nvSpPr>
        <p:spPr>
          <a:xfrm>
            <a:off x="395785" y="627798"/>
            <a:ext cx="11300346" cy="5882184"/>
          </a:xfrm>
        </p:spPr>
        <p:txBody>
          <a:bodyPr/>
          <a:lstStyle/>
          <a:p>
            <a:pPr marL="0" indent="0">
              <a:buNone/>
            </a:pPr>
            <a:r>
              <a:rPr lang="ka-GE" sz="2000" b="1" dirty="0" smtClean="0"/>
              <a:t>მიდგომა დანაშაულის მიმართ:</a:t>
            </a:r>
          </a:p>
          <a:p>
            <a:r>
              <a:rPr lang="ka-GE" sz="2000" dirty="0" smtClean="0"/>
              <a:t>დანაშაული არის ქმედება, რომელსაც სჭირდება კორექცია. დამნაშავე საჭიროებს რეაბილიტაციას და არა დასჯას;</a:t>
            </a:r>
          </a:p>
          <a:p>
            <a:r>
              <a:rPr lang="ka-GE" sz="2000" dirty="0" smtClean="0"/>
              <a:t>კრიმინალური ქცევა არის სიმპტომი, რომელსაც იწვევს გარკვეული პირობები </a:t>
            </a:r>
            <a:r>
              <a:rPr lang="ka-GE" sz="2000" dirty="0" smtClean="0"/>
              <a:t>(არასათანადო </a:t>
            </a:r>
            <a:r>
              <a:rPr lang="ka-GE" sz="2000" dirty="0" smtClean="0"/>
              <a:t>აღზრდა, მშობლების მხრიდან სუპერვიზიის დეფიციტი და სხვ.)</a:t>
            </a:r>
          </a:p>
          <a:p>
            <a:pPr marL="0" indent="0">
              <a:buNone/>
            </a:pPr>
            <a:endParaRPr lang="ka-GE" sz="2000" dirty="0"/>
          </a:p>
          <a:p>
            <a:pPr marL="0" indent="0">
              <a:buNone/>
            </a:pPr>
            <a:r>
              <a:rPr lang="ka-GE" sz="2000" b="1" dirty="0" smtClean="0"/>
              <a:t>მიდგომა დანაშაულის განმახორციელებელი მოზარდის მიმართ:</a:t>
            </a:r>
          </a:p>
          <a:p>
            <a:r>
              <a:rPr lang="ka-GE" sz="2000" dirty="0" smtClean="0"/>
              <a:t>მოზარდი არ არის სრულად „ფორმირებული პიროვნება“, რის გამოც ნაკლებად შეიძლება დავაკისროთ პასუხისმგებლობა ჩადენილი ქმედებისთვის; </a:t>
            </a:r>
          </a:p>
          <a:p>
            <a:r>
              <a:rPr lang="ka-GE" sz="2000" dirty="0" smtClean="0"/>
              <a:t>ვინაიდან მოზარდი ზრდისა და განვითარების პროცესშია, სარეაბილიტაციო პროგრამები მათთვის გაცილებით ეფექტიანი შეიძლება აღმოჩნდეს;</a:t>
            </a:r>
          </a:p>
          <a:p>
            <a:r>
              <a:rPr lang="ka-GE" sz="2000" dirty="0"/>
              <a:t> „ბავშვები არიან </a:t>
            </a:r>
            <a:r>
              <a:rPr lang="ka-GE" sz="2000" dirty="0" smtClean="0"/>
              <a:t>მოწყვლადნი</a:t>
            </a:r>
            <a:r>
              <a:rPr lang="ka-GE" sz="2000" dirty="0"/>
              <a:t>, დანაშაულის ჩადენის უნარის არ მქონენი, პასიურები და დამოკიდებულნი, რომელთაც სჭირდებათ ცხოვრებისათვის მომზადება“ (</a:t>
            </a:r>
            <a:r>
              <a:rPr lang="en-US" sz="2000" dirty="0"/>
              <a:t>Lindsey, 1961</a:t>
            </a:r>
            <a:r>
              <a:rPr lang="en-US" sz="2000" dirty="0" smtClean="0"/>
              <a:t>)</a:t>
            </a:r>
            <a:r>
              <a:rPr lang="ka-GE" sz="2000" dirty="0" smtClean="0"/>
              <a:t>.</a:t>
            </a:r>
          </a:p>
          <a:p>
            <a:endParaRPr lang="ka-GE" dirty="0" smtClean="0"/>
          </a:p>
          <a:p>
            <a:pPr marL="0" indent="0">
              <a:buNone/>
            </a:pPr>
            <a:endParaRPr lang="en-US" dirty="0"/>
          </a:p>
        </p:txBody>
      </p:sp>
    </p:spTree>
    <p:extLst>
      <p:ext uri="{BB962C8B-B14F-4D97-AF65-F5344CB8AC3E}">
        <p14:creationId xmlns:p14="http://schemas.microsoft.com/office/powerpoint/2010/main" val="41871286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94683"/>
          </a:xfrm>
        </p:spPr>
        <p:txBody>
          <a:bodyPr>
            <a:normAutofit/>
          </a:bodyPr>
          <a:lstStyle/>
          <a:p>
            <a:r>
              <a:rPr lang="ka-GE" sz="2400" b="1" dirty="0" smtClean="0"/>
              <a:t>რეფორმის შემდგომი პერიოდი (1980-1990-იანი წლები)</a:t>
            </a:r>
            <a:endParaRPr lang="en-US" sz="2400" b="1" dirty="0"/>
          </a:p>
        </p:txBody>
      </p:sp>
      <p:sp>
        <p:nvSpPr>
          <p:cNvPr id="3" name="Content Placeholder 2"/>
          <p:cNvSpPr>
            <a:spLocks noGrp="1"/>
          </p:cNvSpPr>
          <p:nvPr>
            <p:ph idx="1"/>
          </p:nvPr>
        </p:nvSpPr>
        <p:spPr>
          <a:xfrm>
            <a:off x="286603" y="968990"/>
            <a:ext cx="11518710" cy="5786651"/>
          </a:xfrm>
        </p:spPr>
        <p:txBody>
          <a:bodyPr>
            <a:normAutofit/>
          </a:bodyPr>
          <a:lstStyle/>
          <a:p>
            <a:pPr marL="0" indent="0">
              <a:buNone/>
            </a:pPr>
            <a:r>
              <a:rPr lang="ka-GE" sz="1800" dirty="0" smtClean="0"/>
              <a:t>1980-1990-იან წლებში, მოზარდთა დანაშაულის გაზრდილი სტატისტიკის </a:t>
            </a:r>
            <a:r>
              <a:rPr lang="ka-GE" sz="1800" dirty="0" smtClean="0"/>
              <a:t>გამო, </a:t>
            </a:r>
            <a:r>
              <a:rPr lang="ka-GE" sz="1800" dirty="0" smtClean="0"/>
              <a:t>გაჩნდა სკეპტიკური დამოკიდებულება რეფორმის პერიოდის ლიბერალური </a:t>
            </a:r>
            <a:r>
              <a:rPr lang="ka-GE" sz="1800" dirty="0" smtClean="0"/>
              <a:t>მიდგომების </a:t>
            </a:r>
            <a:r>
              <a:rPr lang="ka-GE" sz="1800" dirty="0" smtClean="0"/>
              <a:t>მიმართ.</a:t>
            </a:r>
          </a:p>
          <a:p>
            <a:pPr marL="0" indent="0">
              <a:buNone/>
            </a:pPr>
            <a:endParaRPr lang="ka-GE" sz="1800" dirty="0" smtClean="0"/>
          </a:p>
          <a:p>
            <a:pPr marL="342900" indent="-342900">
              <a:buFont typeface="+mj-lt"/>
              <a:buAutoNum type="arabicPeriod"/>
            </a:pPr>
            <a:r>
              <a:rPr lang="ka-GE" sz="1800" dirty="0" smtClean="0"/>
              <a:t>რეფორმის რადიკალურ მოწინააღმდეგეთა პოზიცია:</a:t>
            </a:r>
          </a:p>
          <a:p>
            <a:r>
              <a:rPr lang="ka-GE" sz="1800" i="1" dirty="0" smtClean="0"/>
              <a:t>„თანაბარი კომეტენციის შესახებ დაშვება“ </a:t>
            </a:r>
            <a:r>
              <a:rPr lang="ka-GE" sz="1800" dirty="0" smtClean="0"/>
              <a:t>- მოზარდები იგივე ხერხებით სჩადიან და გეგმავენ დანაშაულს, როგორც ზრდასრულები. ლოიალური მიდგომა არა თუ ამცირებს, არამედ ზრდის მოზარდთა დანაშაულის სტატისტიკას. მოზარდებსა და ზრდასრულებს შორის </a:t>
            </a:r>
            <a:r>
              <a:rPr lang="ka-GE" sz="1800" dirty="0"/>
              <a:t>არ არსებობს </a:t>
            </a:r>
            <a:r>
              <a:rPr lang="ka-GE" sz="1800" dirty="0" smtClean="0"/>
              <a:t>იმგვარი </a:t>
            </a:r>
            <a:r>
              <a:rPr lang="ka-GE" sz="1800" dirty="0"/>
              <a:t>ფსიქოლოგიური განსხვავება, რომელიც მნიშვნელოვანი იქნებოდა სამართლებრივი პასუხისმგებლობის </a:t>
            </a:r>
            <a:r>
              <a:rPr lang="ka-GE" sz="1800" dirty="0" smtClean="0"/>
              <a:t>შემსუბუქებისათვის. </a:t>
            </a:r>
          </a:p>
          <a:p>
            <a:pPr marL="0" indent="0">
              <a:buNone/>
            </a:pPr>
            <a:endParaRPr lang="ka-GE" sz="1800" dirty="0" smtClean="0"/>
          </a:p>
          <a:p>
            <a:pPr marL="0" indent="0">
              <a:buNone/>
            </a:pPr>
            <a:r>
              <a:rPr lang="ka-GE" sz="1800" dirty="0" smtClean="0"/>
              <a:t>2. შედარებით ნაკლებად რადიკალური პოზიცია:</a:t>
            </a:r>
          </a:p>
          <a:p>
            <a:pPr marL="0" indent="0">
              <a:buNone/>
            </a:pPr>
            <a:r>
              <a:rPr lang="ka-GE" sz="1800" dirty="0" smtClean="0"/>
              <a:t>მოზარდთა განვითარების ასაკობრივი კონტექსტი გასათვალისწინებელია, </a:t>
            </a:r>
            <a:r>
              <a:rPr lang="ka-GE" sz="1800" dirty="0" smtClean="0"/>
              <a:t>თუმცა, სწორედ, </a:t>
            </a:r>
            <a:r>
              <a:rPr lang="ka-GE" sz="1800" dirty="0" smtClean="0"/>
              <a:t>იმპულსურობისა და შთაგნებადობის გამო, ისინი, სხვა ასაკობრივი ჯგუფის წარმომადგენლებთან შედარებით, უფრო ხშირად სჩადიან დანაშაულს, რომლის შეკავებაც შესაძლებელია სათანადო პასუხისმგებლობის დაკისრებით და არა რეაბილიტაციაზე ორიენტირებული მიდგომით („ბავშვმა უნდა ისწავლოს პასუხისმგებლობის აღება საკუთარ არჩევანზე და </a:t>
            </a:r>
            <a:r>
              <a:rPr lang="ka-GE" sz="1800" dirty="0" smtClean="0"/>
              <a:t>მოემზადოს </a:t>
            </a:r>
            <a:r>
              <a:rPr lang="ka-GE" sz="1800" dirty="0" smtClean="0"/>
              <a:t>ზრდასრულობისთვის“).</a:t>
            </a:r>
          </a:p>
          <a:p>
            <a:pPr marL="0" indent="0">
              <a:buNone/>
            </a:pPr>
            <a:r>
              <a:rPr lang="ka-GE" sz="1800" dirty="0" smtClean="0"/>
              <a:t> </a:t>
            </a:r>
            <a:endParaRPr lang="en-US" sz="1800" dirty="0"/>
          </a:p>
        </p:txBody>
      </p:sp>
    </p:spTree>
    <p:extLst>
      <p:ext uri="{BB962C8B-B14F-4D97-AF65-F5344CB8AC3E}">
        <p14:creationId xmlns:p14="http://schemas.microsoft.com/office/powerpoint/2010/main" val="806830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412797"/>
          </a:xfrm>
        </p:spPr>
        <p:txBody>
          <a:bodyPr>
            <a:normAutofit fontScale="90000"/>
          </a:bodyPr>
          <a:lstStyle/>
          <a:p>
            <a:r>
              <a:rPr lang="ka-GE" sz="3200" b="1" dirty="0" smtClean="0"/>
              <a:t>თანამედროვე მიდგომა</a:t>
            </a:r>
            <a:endParaRPr lang="en-US" sz="3200" b="1" dirty="0"/>
          </a:p>
        </p:txBody>
      </p:sp>
      <p:sp>
        <p:nvSpPr>
          <p:cNvPr id="3" name="Content Placeholder 2"/>
          <p:cNvSpPr>
            <a:spLocks noGrp="1"/>
          </p:cNvSpPr>
          <p:nvPr>
            <p:ph idx="1"/>
          </p:nvPr>
        </p:nvSpPr>
        <p:spPr>
          <a:xfrm>
            <a:off x="423081" y="1023582"/>
            <a:ext cx="11273050" cy="5153381"/>
          </a:xfrm>
        </p:spPr>
        <p:txBody>
          <a:bodyPr>
            <a:normAutofit/>
          </a:bodyPr>
          <a:lstStyle/>
          <a:p>
            <a:pPr marL="0" indent="0" algn="ctr">
              <a:buNone/>
            </a:pPr>
            <a:r>
              <a:rPr lang="ka-GE" sz="1800" i="1" dirty="0" smtClean="0"/>
              <a:t>„არასრულწლოვანი </a:t>
            </a:r>
            <a:r>
              <a:rPr lang="ka-GE" sz="1800" i="1" dirty="0"/>
              <a:t>, როგორც ზრდისა და განვითარების პროცესში მყოფი </a:t>
            </a:r>
            <a:r>
              <a:rPr lang="ka-GE" sz="1800" i="1" dirty="0" smtClean="0"/>
              <a:t>ინდივიდი, </a:t>
            </a:r>
            <a:r>
              <a:rPr lang="ka-GE" sz="1800" i="1" dirty="0"/>
              <a:t>ჯერ არ არის სრულად მომწიფებული </a:t>
            </a:r>
            <a:r>
              <a:rPr lang="ka-GE" sz="1800" i="1" dirty="0" smtClean="0"/>
              <a:t>პიროვნება, </a:t>
            </a:r>
            <a:r>
              <a:rPr lang="ka-GE" sz="1800" i="1" dirty="0" smtClean="0"/>
              <a:t>რომელსაც, </a:t>
            </a:r>
            <a:r>
              <a:rPr lang="ka-GE" sz="1800" i="1" dirty="0"/>
              <a:t>შეიძლება , ზრდასრულის მსგავსად დავაკისროთ პასუხისმგებლობა ჩადენილი ქმედების </a:t>
            </a:r>
            <a:r>
              <a:rPr lang="ka-GE" sz="1800" i="1" dirty="0" smtClean="0"/>
              <a:t>გამო. </a:t>
            </a:r>
            <a:r>
              <a:rPr lang="ka-GE" sz="1800" i="1" dirty="0"/>
              <a:t>18 წლამდე ასაკის ყველა ბავშვმა უნდა ისარგებლოს სპეციფიკური მოპყრობის </a:t>
            </a:r>
            <a:r>
              <a:rPr lang="ka-GE" sz="1800" i="1" dirty="0" smtClean="0"/>
              <a:t>უფლებით„</a:t>
            </a:r>
          </a:p>
          <a:p>
            <a:pPr marL="0" indent="0" algn="ctr">
              <a:buNone/>
            </a:pPr>
            <a:endParaRPr lang="ka-GE" sz="1800" i="1" dirty="0" smtClean="0"/>
          </a:p>
          <a:p>
            <a:pPr marL="0" indent="0" algn="just">
              <a:buNone/>
            </a:pPr>
            <a:r>
              <a:rPr lang="ka-GE" sz="1800" dirty="0"/>
              <a:t>თანამედროვე მიდგომა </a:t>
            </a:r>
            <a:r>
              <a:rPr lang="ka-GE" sz="1800" b="1" u="sng" dirty="0" smtClean="0"/>
              <a:t>ითვალისწინებს  ბავშვის </a:t>
            </a:r>
            <a:r>
              <a:rPr lang="ka-GE" sz="1800" b="1" u="sng" dirty="0"/>
              <a:t>საუკეთესო </a:t>
            </a:r>
            <a:r>
              <a:rPr lang="ka-GE" sz="1800" b="1" u="sng" dirty="0" smtClean="0"/>
              <a:t>ინტერესს, </a:t>
            </a:r>
            <a:r>
              <a:rPr lang="ka-GE" sz="1800" dirty="0" smtClean="0"/>
              <a:t>რომელიც განიმარტება ამგვარად   -  </a:t>
            </a:r>
            <a:r>
              <a:rPr lang="ka-GE" sz="1800" i="1" dirty="0" smtClean="0"/>
              <a:t>„ბავშვის </a:t>
            </a:r>
            <a:r>
              <a:rPr lang="ka-GE" sz="1800" i="1" dirty="0"/>
              <a:t>საუკეთესო ინტერესის განსაზღვრისას გადაწყვეტილების </a:t>
            </a:r>
            <a:r>
              <a:rPr lang="ka-GE" sz="1800" i="1" dirty="0" smtClean="0"/>
              <a:t>მიმღებმა პირებმა უნდა </a:t>
            </a:r>
            <a:r>
              <a:rPr lang="ka-GE" sz="1800" i="1" dirty="0" smtClean="0"/>
              <a:t>გაითვალისწინონ </a:t>
            </a:r>
            <a:r>
              <a:rPr lang="ka-GE" sz="1800" i="1" dirty="0"/>
              <a:t>მისი </a:t>
            </a:r>
            <a:r>
              <a:rPr lang="ka-GE" sz="1800" i="1" dirty="0" smtClean="0"/>
              <a:t>პიროვნება,სურვილები,  ოჯახური  </a:t>
            </a:r>
            <a:r>
              <a:rPr lang="ka-GE" sz="1800" i="1" dirty="0"/>
              <a:t>მდგომარეობა, სავარაუდო შედეგი, რომელსაც გადაწყვეტილება (განაჩენი) მოახდენს მის განვითარებასა და კეთილდღეობაზე და სხვა შესაბამისი საკითხები. რეკომენდირებულია, რომ გადაწყვეტილების მიმღებმა მოუსმინოს ბავშვის პოზიციას, რაც იქნება საფუძველი ყველაზე საუკეთესო ინტერესის </a:t>
            </a:r>
            <a:r>
              <a:rPr lang="ka-GE" sz="1800" i="1" dirty="0" smtClean="0"/>
              <a:t>დასადგენად“.</a:t>
            </a:r>
          </a:p>
          <a:p>
            <a:pPr marL="0" indent="0" algn="just">
              <a:buNone/>
            </a:pPr>
            <a:endParaRPr lang="ka-GE" sz="1800" dirty="0"/>
          </a:p>
          <a:p>
            <a:pPr marL="0" indent="0" algn="just">
              <a:buNone/>
            </a:pPr>
            <a:r>
              <a:rPr lang="ka-GE" sz="1800" dirty="0" smtClean="0"/>
              <a:t>არასრულწლოვანთა მართლმსაჯულების თანამედროვე მიდგომა ეფუძნება </a:t>
            </a:r>
            <a:r>
              <a:rPr lang="ka-GE" sz="1800" b="1" u="sng" dirty="0" smtClean="0"/>
              <a:t>ბავშვთა უფლებების კონვენციას. </a:t>
            </a:r>
            <a:endParaRPr lang="en-US" sz="1800" b="1" u="sng" dirty="0"/>
          </a:p>
        </p:txBody>
      </p:sp>
    </p:spTree>
    <p:extLst>
      <p:ext uri="{BB962C8B-B14F-4D97-AF65-F5344CB8AC3E}">
        <p14:creationId xmlns:p14="http://schemas.microsoft.com/office/powerpoint/2010/main" val="33364397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0044" y="146762"/>
            <a:ext cx="10515600" cy="603866"/>
          </a:xfrm>
          <a:ln w="38100">
            <a:solidFill>
              <a:schemeClr val="tx1"/>
            </a:solidFill>
          </a:ln>
        </p:spPr>
        <p:txBody>
          <a:bodyPr>
            <a:normAutofit fontScale="90000"/>
          </a:bodyPr>
          <a:lstStyle/>
          <a:p>
            <a:r>
              <a:rPr lang="ka-GE" sz="2000" b="1" dirty="0" smtClean="0"/>
              <a:t>არასრულწლოვანთა მართლმსაჯულების პრინციპები</a:t>
            </a:r>
            <a:br>
              <a:rPr lang="ka-GE" sz="2000" b="1" dirty="0" smtClean="0"/>
            </a:br>
            <a:r>
              <a:rPr lang="ka-GE" sz="2000" i="1" dirty="0" smtClean="0"/>
              <a:t>არასრულწლოვნის საუკეთესო ინტერესის პრიოროტეტულობა</a:t>
            </a:r>
            <a:endParaRPr lang="en-US" sz="2000" i="1" dirty="0"/>
          </a:p>
        </p:txBody>
      </p:sp>
      <p:sp>
        <p:nvSpPr>
          <p:cNvPr id="3" name="Content Placeholder 2"/>
          <p:cNvSpPr>
            <a:spLocks noGrp="1"/>
          </p:cNvSpPr>
          <p:nvPr>
            <p:ph idx="1"/>
          </p:nvPr>
        </p:nvSpPr>
        <p:spPr>
          <a:xfrm>
            <a:off x="395784" y="750628"/>
            <a:ext cx="11464119" cy="5718411"/>
          </a:xfrm>
        </p:spPr>
        <p:txBody>
          <a:bodyPr>
            <a:noAutofit/>
          </a:bodyPr>
          <a:lstStyle/>
          <a:p>
            <a:pPr marL="0" indent="0">
              <a:buNone/>
            </a:pPr>
            <a:r>
              <a:rPr lang="ka-GE" sz="1800" dirty="0" smtClean="0"/>
              <a:t>ბავშვის საუკეთესო ინტერესი ყველა სხვა პრინციპზე უპირატესია და გულისხმობს არასრულწლოვნის, </a:t>
            </a:r>
          </a:p>
          <a:p>
            <a:r>
              <a:rPr lang="ka-GE" sz="1800" dirty="0" smtClean="0"/>
              <a:t>უსაფრთხოების,</a:t>
            </a:r>
          </a:p>
          <a:p>
            <a:r>
              <a:rPr lang="ka-GE" sz="1800" dirty="0" smtClean="0"/>
              <a:t>კეთილდღეობის, </a:t>
            </a:r>
          </a:p>
          <a:p>
            <a:r>
              <a:rPr lang="ka-GE" sz="1800" dirty="0" smtClean="0"/>
              <a:t>ჯანმრთელობის დაცვის,</a:t>
            </a:r>
          </a:p>
          <a:p>
            <a:r>
              <a:rPr lang="ka-GE" sz="1800" dirty="0" smtClean="0"/>
              <a:t>განათლების, </a:t>
            </a:r>
          </a:p>
          <a:p>
            <a:r>
              <a:rPr lang="ka-GE" sz="1800" dirty="0" smtClean="0"/>
              <a:t>განვითარების, </a:t>
            </a:r>
          </a:p>
          <a:p>
            <a:r>
              <a:rPr lang="ka-GE" sz="1800" dirty="0" smtClean="0"/>
              <a:t>რესოციალიზაცია-რეაბილიტაციის და სხვა ინტერესები, რომელთა განსაზღვრა უნდა მოხდეს </a:t>
            </a:r>
            <a:r>
              <a:rPr lang="ka-GE" sz="1800" b="1" dirty="0" smtClean="0"/>
              <a:t>საერთაშრისო სტანდარტებისა და არასრულწლოვნის ინდივიდუალური მახასიათებლების შესაბამისად, ასევე მისი აზრის გათვალისწინებით.</a:t>
            </a:r>
          </a:p>
          <a:p>
            <a:pPr marL="0" indent="0">
              <a:buNone/>
            </a:pPr>
            <a:r>
              <a:rPr lang="ka-GE" sz="1800" dirty="0" smtClean="0"/>
              <a:t>არასრულწლოვნის საუკეთესო ინტერესს შეიძლება არღვევდეს:</a:t>
            </a:r>
          </a:p>
          <a:p>
            <a:r>
              <a:rPr lang="ka-GE" sz="1800" dirty="0" smtClean="0"/>
              <a:t>მოზარდის კანონიერი წარმომადგენლის(მეურვე) 1 საათიან პერიოდში გამოცხადების აუცილებლობა, რადგან ყველა გეოგრაფიული ლოკაციის შემთხვევაში, ეს შეიძლება არ იყოს </a:t>
            </a:r>
            <a:r>
              <a:rPr lang="ka-GE" sz="1800" dirty="0" smtClean="0"/>
              <a:t>მოსახერხებელი </a:t>
            </a:r>
            <a:r>
              <a:rPr lang="ka-GE" sz="1800" dirty="0" smtClean="0"/>
              <a:t>(თუმცა, პრაქტიკაში, გაცილებით მოქნილია ეს პროცესი და დრო აუცილებლად 1 საათით არ შემოიფარგლება);</a:t>
            </a:r>
          </a:p>
          <a:p>
            <a:r>
              <a:rPr lang="ka-GE" sz="1800" dirty="0" smtClean="0"/>
              <a:t>სამართლებრივი პასუხისმგებლობისგან გათავისუფლების ვადები, რომლებიც ითვალისწინებს კანონით განსაზღვრულ ვადებს და არა </a:t>
            </a:r>
            <a:r>
              <a:rPr lang="ka-GE" sz="1800" dirty="0" smtClean="0"/>
              <a:t>ბავშვის საუკეთესო </a:t>
            </a:r>
            <a:r>
              <a:rPr lang="ka-GE" sz="1800" dirty="0" smtClean="0"/>
              <a:t>ინტერესს;</a:t>
            </a:r>
          </a:p>
          <a:p>
            <a:r>
              <a:rPr lang="ka-GE" sz="1800" dirty="0" smtClean="0"/>
              <a:t>საპროცესო შეთანხმების საკითხი (არასრულწლოვნის გათავისუფლება სამართლებრივი პასუხისმგებლობის ან/და სასამართლო სამართალწარმოებისაგან), რომელსაც წყვეტს პროკურორი, ინდივიდუალურად და სრულად ვერ იქნება გაკონტროლებული, იცავს თუ არა ის ბავშვის საუკეთესო ინტერესს.</a:t>
            </a:r>
          </a:p>
        </p:txBody>
      </p:sp>
    </p:spTree>
    <p:extLst>
      <p:ext uri="{BB962C8B-B14F-4D97-AF65-F5344CB8AC3E}">
        <p14:creationId xmlns:p14="http://schemas.microsoft.com/office/powerpoint/2010/main" val="1945552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545" y="242296"/>
            <a:ext cx="10985310" cy="467388"/>
          </a:xfrm>
          <a:ln w="38100">
            <a:solidFill>
              <a:schemeClr val="tx1"/>
            </a:solidFill>
          </a:ln>
        </p:spPr>
        <p:txBody>
          <a:bodyPr>
            <a:normAutofit/>
          </a:bodyPr>
          <a:lstStyle/>
          <a:p>
            <a:r>
              <a:rPr lang="ka-GE" sz="2400" b="1" dirty="0" smtClean="0"/>
              <a:t>დისკრიმინაციის აკრძალვისა და ჰარმონიული განვითარების უფლება</a:t>
            </a:r>
            <a:endParaRPr lang="en-US" sz="2400" b="1" dirty="0"/>
          </a:p>
        </p:txBody>
      </p:sp>
      <p:sp>
        <p:nvSpPr>
          <p:cNvPr id="3" name="Content Placeholder 2"/>
          <p:cNvSpPr>
            <a:spLocks noGrp="1"/>
          </p:cNvSpPr>
          <p:nvPr>
            <p:ph sz="half" idx="1"/>
          </p:nvPr>
        </p:nvSpPr>
        <p:spPr>
          <a:xfrm>
            <a:off x="838200" y="1937981"/>
            <a:ext cx="5181600" cy="4484641"/>
          </a:xfrm>
        </p:spPr>
        <p:txBody>
          <a:bodyPr>
            <a:normAutofit/>
          </a:bodyPr>
          <a:lstStyle/>
          <a:p>
            <a:pPr marL="0" indent="0">
              <a:buNone/>
            </a:pPr>
            <a:r>
              <a:rPr lang="ka-GE" sz="2000" b="1" dirty="0" smtClean="0"/>
              <a:t>დისკრიმინაციის აკრძალვა</a:t>
            </a:r>
          </a:p>
          <a:p>
            <a:pPr marL="0" indent="0">
              <a:buNone/>
            </a:pPr>
            <a:r>
              <a:rPr lang="ka-GE" sz="2000" dirty="0" smtClean="0"/>
              <a:t>სამართალწარმოების არცერთ ეტაპზე, არასრულწლოვანი და მისი კანონიერი წარმომადგენელი, სხვადასხვა ნიშნით, არ უნდა გახდნენ დისკრიმინაციის მსხვერპლნი.</a:t>
            </a:r>
            <a:endParaRPr lang="en-US" sz="2000" dirty="0"/>
          </a:p>
        </p:txBody>
      </p:sp>
      <p:sp>
        <p:nvSpPr>
          <p:cNvPr id="4" name="Content Placeholder 3"/>
          <p:cNvSpPr>
            <a:spLocks noGrp="1"/>
          </p:cNvSpPr>
          <p:nvPr>
            <p:ph sz="half" idx="2"/>
          </p:nvPr>
        </p:nvSpPr>
        <p:spPr>
          <a:xfrm>
            <a:off x="6172200" y="1937981"/>
            <a:ext cx="5181600" cy="4238982"/>
          </a:xfrm>
        </p:spPr>
        <p:txBody>
          <a:bodyPr>
            <a:normAutofit/>
          </a:bodyPr>
          <a:lstStyle/>
          <a:p>
            <a:pPr marL="0" indent="0">
              <a:buNone/>
            </a:pPr>
            <a:r>
              <a:rPr lang="ka-GE" sz="2000" b="1" dirty="0" smtClean="0"/>
              <a:t>ჰარმონიული განვითარების უფლება</a:t>
            </a:r>
          </a:p>
          <a:p>
            <a:pPr marL="0" indent="0">
              <a:buNone/>
            </a:pPr>
            <a:r>
              <a:rPr lang="ka-GE" sz="2000" dirty="0" smtClean="0"/>
              <a:t>არასრულწლოვნის ფიზიკური, გონებრივი, სულიერი, ზნეობრივი და სოციალური განვითარების უფლება არა თუ შეფერხდეს, არამედ უზრუნველყოფილი უნდა იყოს სამართალწარმოების ყველა ეტაპზე (როგორც </a:t>
            </a:r>
            <a:r>
              <a:rPr lang="ka-GE" sz="2000" b="1" dirty="0" smtClean="0"/>
              <a:t>გამოძიების, ისე სასამართლო სამართალწარმოების და სასჯელის მოხდის პროცესში).</a:t>
            </a:r>
            <a:endParaRPr lang="en-US" sz="2000" b="1" dirty="0"/>
          </a:p>
        </p:txBody>
      </p:sp>
    </p:spTree>
    <p:extLst>
      <p:ext uri="{BB962C8B-B14F-4D97-AF65-F5344CB8AC3E}">
        <p14:creationId xmlns:p14="http://schemas.microsoft.com/office/powerpoint/2010/main" val="2279689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9466"/>
            <a:ext cx="10515600" cy="658457"/>
          </a:xfrm>
          <a:ln w="28575">
            <a:solidFill>
              <a:schemeClr val="tx1"/>
            </a:solidFill>
          </a:ln>
        </p:spPr>
        <p:txBody>
          <a:bodyPr>
            <a:normAutofit/>
          </a:bodyPr>
          <a:lstStyle/>
          <a:p>
            <a:r>
              <a:rPr lang="ka-GE" sz="2400" b="1" dirty="0" smtClean="0"/>
              <a:t>თანაზომიერება</a:t>
            </a:r>
            <a:endParaRPr lang="en-US" sz="2400" b="1" dirty="0"/>
          </a:p>
        </p:txBody>
      </p:sp>
      <p:sp>
        <p:nvSpPr>
          <p:cNvPr id="3" name="Content Placeholder 2"/>
          <p:cNvSpPr>
            <a:spLocks noGrp="1"/>
          </p:cNvSpPr>
          <p:nvPr>
            <p:ph idx="1"/>
          </p:nvPr>
        </p:nvSpPr>
        <p:spPr>
          <a:xfrm>
            <a:off x="354842" y="1255594"/>
            <a:ext cx="11668836" cy="5602406"/>
          </a:xfrm>
        </p:spPr>
        <p:txBody>
          <a:bodyPr>
            <a:normAutofit lnSpcReduction="10000"/>
          </a:bodyPr>
          <a:lstStyle/>
          <a:p>
            <a:pPr marL="0" indent="0">
              <a:buNone/>
            </a:pPr>
            <a:r>
              <a:rPr lang="ka-GE" sz="1900" dirty="0" smtClean="0"/>
              <a:t>არასრულწლოვნის მიმართ გამოყენებული სანქცია თანაზომიერია, თუ ის ეფუძნება შემდეგ კრიტერიუმებს:</a:t>
            </a:r>
          </a:p>
          <a:p>
            <a:r>
              <a:rPr lang="ka-GE" sz="1900" b="1" dirty="0" smtClean="0"/>
              <a:t>სანქცია ემსახურება ლეგიტიმური მიზნის მიღწევას </a:t>
            </a:r>
            <a:r>
              <a:rPr lang="ka-GE" sz="1900" dirty="0" smtClean="0"/>
              <a:t>- სანქციამ უნდა უზრუნველყოს, სასჯელის მიზნები, კერძოდ - </a:t>
            </a:r>
            <a:r>
              <a:rPr lang="ka-GE" sz="1900" u="sng" dirty="0" smtClean="0"/>
              <a:t>ახალი დანაშაულის თავიდან არიდება და რესოციალიზაცია;</a:t>
            </a:r>
          </a:p>
          <a:p>
            <a:pPr marL="0" indent="0">
              <a:buNone/>
            </a:pPr>
            <a:endParaRPr lang="ka-GE" sz="1900" u="sng" dirty="0" smtClean="0"/>
          </a:p>
          <a:p>
            <a:r>
              <a:rPr lang="ka-GE" sz="1900" dirty="0" smtClean="0"/>
              <a:t>სანქცია უნდა იყოს </a:t>
            </a:r>
            <a:r>
              <a:rPr lang="ka-GE" sz="1900" b="1" dirty="0" smtClean="0"/>
              <a:t>გამოსადეგი - </a:t>
            </a:r>
            <a:r>
              <a:rPr lang="ka-GE" sz="1900" dirty="0" smtClean="0"/>
              <a:t>გამოყენებული სანქცია არ უნდა ართულებდეს ლეგიტიმური მიზნის მიღწევას, არამედ ხელს უწყობდეს მის მიღწევას;</a:t>
            </a:r>
          </a:p>
          <a:p>
            <a:pPr marL="0" indent="0">
              <a:buNone/>
            </a:pPr>
            <a:endParaRPr lang="ka-GE" sz="1900" dirty="0" smtClean="0"/>
          </a:p>
          <a:p>
            <a:r>
              <a:rPr lang="ka-GE" sz="1900" dirty="0" smtClean="0"/>
              <a:t>სანქცია უნდა იყოს </a:t>
            </a:r>
            <a:r>
              <a:rPr lang="ka-GE" sz="1900" b="1" dirty="0" smtClean="0"/>
              <a:t>აუცილებელი</a:t>
            </a:r>
            <a:r>
              <a:rPr lang="ka-GE" sz="1900" dirty="0" smtClean="0"/>
              <a:t> - თუ სანქციის უფრო მსუბუქ ფორმას შეუძლია ლეგიტიმური მიზნის უზრუნველყოფა, მაშინ მოსამართლე ვალდებულია გამოიყენეოს უფრო მსუბუქი ფორმა. თუ მიუხედავად ამ პრინციპისა, მან გამოიყენა უფრო ძლიერი სანქცია, ეს განიხილება, როგორც მსჯავრდებულის ინტერესებში არასავალდებულო ჩარევა;</a:t>
            </a:r>
          </a:p>
          <a:p>
            <a:pPr marL="0" indent="0">
              <a:buNone/>
            </a:pPr>
            <a:endParaRPr lang="ka-GE" sz="1900" dirty="0" smtClean="0"/>
          </a:p>
          <a:p>
            <a:r>
              <a:rPr lang="ka-GE" sz="1900" dirty="0" smtClean="0"/>
              <a:t>სანქცია უნდა იყოს </a:t>
            </a:r>
            <a:r>
              <a:rPr lang="ka-GE" sz="1900" b="1" dirty="0" smtClean="0"/>
              <a:t>პროპორციული - </a:t>
            </a:r>
            <a:r>
              <a:rPr lang="ka-GE" sz="1900" dirty="0" smtClean="0"/>
              <a:t>სანქცია ჩადენილი დანაშაულის პროპორციული უნდა იყოს, სხვაგვარად, უნდა არსებობდეს წონასწორობა </a:t>
            </a:r>
            <a:r>
              <a:rPr lang="ka-GE" sz="1900" u="sng" dirty="0" smtClean="0"/>
              <a:t>შეზღუდულ სიკეთესა </a:t>
            </a:r>
            <a:r>
              <a:rPr lang="ka-GE" sz="1900" dirty="0" smtClean="0"/>
              <a:t>(მაგალითად, არასრულწლოვნის თავისუფლება) და </a:t>
            </a:r>
            <a:r>
              <a:rPr lang="ka-GE" sz="1900" u="sng" dirty="0" smtClean="0"/>
              <a:t>შემზღუდავ მიზანს </a:t>
            </a:r>
            <a:r>
              <a:rPr lang="ka-GE" sz="1900" dirty="0" smtClean="0"/>
              <a:t>(ახალი დანაშაულის არიდება, რესოციალიზაცია) შორის. არ უნდა არსებობდეს გადახრა, რომელიმე მათგანის (შეზღუდული სიკეთე თუ შემზღუდავი მიზანი) სასიკეთოდ.</a:t>
            </a:r>
          </a:p>
          <a:p>
            <a:pPr marL="0" indent="0">
              <a:buNone/>
            </a:pPr>
            <a:endParaRPr lang="en-US" dirty="0"/>
          </a:p>
        </p:txBody>
      </p:sp>
    </p:spTree>
    <p:extLst>
      <p:ext uri="{BB962C8B-B14F-4D97-AF65-F5344CB8AC3E}">
        <p14:creationId xmlns:p14="http://schemas.microsoft.com/office/powerpoint/2010/main" val="4227996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67639"/>
          </a:xfrm>
          <a:ln w="28575">
            <a:solidFill>
              <a:schemeClr val="tx1"/>
            </a:solidFill>
          </a:ln>
        </p:spPr>
        <p:txBody>
          <a:bodyPr>
            <a:normAutofit/>
          </a:bodyPr>
          <a:lstStyle/>
          <a:p>
            <a:pPr algn="ctr"/>
            <a:r>
              <a:rPr lang="ka-GE" sz="2400" b="1" dirty="0" smtClean="0"/>
              <a:t>ყველაზე მსუბუქი საშუალებისა და ალტერნატიული ზომის პრიორიტეტულობა</a:t>
            </a:r>
            <a:endParaRPr lang="en-US" sz="2400" b="1" dirty="0"/>
          </a:p>
        </p:txBody>
      </p:sp>
      <p:sp>
        <p:nvSpPr>
          <p:cNvPr id="3" name="Content Placeholder 2"/>
          <p:cNvSpPr>
            <a:spLocks noGrp="1"/>
          </p:cNvSpPr>
          <p:nvPr>
            <p:ph idx="1"/>
          </p:nvPr>
        </p:nvSpPr>
        <p:spPr>
          <a:xfrm>
            <a:off x="292288" y="1419368"/>
            <a:ext cx="11899711" cy="4784891"/>
          </a:xfrm>
        </p:spPr>
        <p:txBody>
          <a:bodyPr>
            <a:normAutofit/>
          </a:bodyPr>
          <a:lstStyle/>
          <a:p>
            <a:pPr marL="0" indent="0">
              <a:buNone/>
            </a:pPr>
            <a:r>
              <a:rPr lang="ka-GE" sz="1800" dirty="0" smtClean="0"/>
              <a:t>ეფუძნება </a:t>
            </a:r>
            <a:r>
              <a:rPr lang="ka-GE" sz="1800" b="1" dirty="0" smtClean="0"/>
              <a:t>აუცილებლობის</a:t>
            </a:r>
            <a:r>
              <a:rPr lang="ka-GE" sz="1800" dirty="0" smtClean="0"/>
              <a:t> (იხ. წინა სლაიდი) პრინციპს და გულისხმობს, რომ ორიენტირი უნდა ავიღოთ ყველაზე მსუბუქ სანქციაზე, თუ კი ამით უზრუნველყოფილ იქნება სასჯელის ლეგიტიმური მიზნები. </a:t>
            </a:r>
          </a:p>
          <a:p>
            <a:pPr marL="0" indent="0">
              <a:buNone/>
            </a:pPr>
            <a:r>
              <a:rPr lang="ka-GE" sz="1800" dirty="0" smtClean="0"/>
              <a:t>ამკ-ში (არასრულწლოვანთა მართლმსაჯულების კოდექსში) სანქციების ამგვარი გრადაციით არის დალაგებული (მსუბუქიდან-მძიმემდე)</a:t>
            </a:r>
          </a:p>
          <a:p>
            <a:pPr marL="0" indent="0">
              <a:buNone/>
            </a:pPr>
            <a:endParaRPr lang="ka-GE" sz="1800" dirty="0" smtClean="0"/>
          </a:p>
          <a:p>
            <a:pPr marL="0" indent="0">
              <a:buNone/>
            </a:pPr>
            <a:endParaRPr lang="en-US" sz="1800" dirty="0"/>
          </a:p>
        </p:txBody>
      </p:sp>
      <p:graphicFrame>
        <p:nvGraphicFramePr>
          <p:cNvPr id="6" name="Diagram 5"/>
          <p:cNvGraphicFramePr/>
          <p:nvPr>
            <p:extLst>
              <p:ext uri="{D42A27DB-BD31-4B8C-83A1-F6EECF244321}">
                <p14:modId xmlns:p14="http://schemas.microsoft.com/office/powerpoint/2010/main" val="1721930098"/>
              </p:ext>
            </p:extLst>
          </p:nvPr>
        </p:nvGraphicFramePr>
        <p:xfrm>
          <a:off x="2032000" y="2524836"/>
          <a:ext cx="8128000" cy="36134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7989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9400"/>
          </a:xfrm>
          <a:ln w="28575">
            <a:solidFill>
              <a:schemeClr val="tx1"/>
            </a:solidFill>
          </a:ln>
        </p:spPr>
        <p:txBody>
          <a:bodyPr>
            <a:normAutofit/>
          </a:bodyPr>
          <a:lstStyle/>
          <a:p>
            <a:pPr algn="ctr"/>
            <a:r>
              <a:rPr lang="ka-GE" sz="2800" b="1" dirty="0" smtClean="0"/>
              <a:t>მართლმსაჯულების პროცესში არასრულწლოვნის მონაწილეობა</a:t>
            </a:r>
            <a:endParaRPr lang="en-US" sz="2800" b="1"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13926363"/>
              </p:ext>
            </p:extLst>
          </p:nvPr>
        </p:nvGraphicFramePr>
        <p:xfrm>
          <a:off x="109183" y="1310184"/>
          <a:ext cx="11600596" cy="5336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809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smtClean="0"/>
              <a:t>განსახილველი საკითხები</a:t>
            </a:r>
            <a:endParaRPr lang="en-US" dirty="0"/>
          </a:p>
        </p:txBody>
      </p:sp>
      <p:sp>
        <p:nvSpPr>
          <p:cNvPr id="3" name="Content Placeholder 2"/>
          <p:cNvSpPr>
            <a:spLocks noGrp="1"/>
          </p:cNvSpPr>
          <p:nvPr>
            <p:ph idx="1"/>
          </p:nvPr>
        </p:nvSpPr>
        <p:spPr/>
        <p:txBody>
          <a:bodyPr>
            <a:normAutofit/>
          </a:bodyPr>
          <a:lstStyle/>
          <a:p>
            <a:r>
              <a:rPr lang="ka-GE" sz="1800" dirty="0" smtClean="0"/>
              <a:t>დელიკვენტობის ცნება;</a:t>
            </a:r>
          </a:p>
          <a:p>
            <a:r>
              <a:rPr lang="ka-GE" sz="1800" dirty="0" smtClean="0"/>
              <a:t>განსხვავებული სოციალური და სამართლებრივი მიდგომები ზრდასრულთა და მოზარდთა დანაშაულის მიმართ;</a:t>
            </a:r>
          </a:p>
          <a:p>
            <a:r>
              <a:rPr lang="ka-GE" sz="1800" dirty="0" smtClean="0"/>
              <a:t>არასრულწლოვანთა მართლმსაჯულების განვითარების ისტორია;</a:t>
            </a:r>
          </a:p>
          <a:p>
            <a:r>
              <a:rPr lang="ka-GE" sz="1800" dirty="0" smtClean="0"/>
              <a:t>არასრულწლოვანთა მართლმსაჯულების ძირითადი პრინციპები.</a:t>
            </a:r>
          </a:p>
          <a:p>
            <a:pPr marL="0" indent="0">
              <a:buNone/>
            </a:pPr>
            <a:endParaRPr lang="ka-GE" sz="1800" dirty="0" smtClean="0"/>
          </a:p>
          <a:p>
            <a:pPr marL="0" indent="0">
              <a:buNone/>
            </a:pPr>
            <a:r>
              <a:rPr lang="ka-GE" sz="1800" dirty="0" smtClean="0"/>
              <a:t>სასწავლო ლიტერატურა:</a:t>
            </a:r>
          </a:p>
          <a:p>
            <a:pPr marL="0" indent="0">
              <a:buNone/>
            </a:pPr>
            <a:r>
              <a:rPr lang="ka-GE" sz="1800" dirty="0"/>
              <a:t> </a:t>
            </a:r>
            <a:r>
              <a:rPr lang="en-US" sz="1800" dirty="0"/>
              <a:t>1. Robert Agnew, Timothy </a:t>
            </a:r>
            <a:r>
              <a:rPr lang="en-US" sz="1800" dirty="0" err="1"/>
              <a:t>Brezina</a:t>
            </a:r>
            <a:r>
              <a:rPr lang="en-US" sz="1800" dirty="0"/>
              <a:t> (2012), Juvenile Delinquency-Causes and control, Chapter 1, "what is delinquency and how does it differ from adult crime</a:t>
            </a:r>
            <a:r>
              <a:rPr lang="en-US" sz="1800" dirty="0" smtClean="0"/>
              <a:t>?„</a:t>
            </a:r>
            <a:endParaRPr lang="ka-GE" sz="1800" dirty="0" smtClean="0"/>
          </a:p>
          <a:p>
            <a:pPr marL="0" indent="0">
              <a:buNone/>
            </a:pPr>
            <a:r>
              <a:rPr lang="en-US" sz="1800" dirty="0" smtClean="0"/>
              <a:t> </a:t>
            </a:r>
            <a:r>
              <a:rPr lang="ka-GE" sz="1800" dirty="0" smtClean="0"/>
              <a:t>2</a:t>
            </a:r>
            <a:r>
              <a:rPr lang="ka-GE" sz="1800" dirty="0"/>
              <a:t>. მიქანაძე, გ., შალიკაშვილი მ.(2016), არასრულწლოვანთა მართლმსაჯულება, თავი მეორე - "არასრულწლოვანთა მართლმსაჯულების ზოგადი პრინციპები" </a:t>
            </a:r>
            <a:r>
              <a:rPr lang="ka-GE" sz="1800" dirty="0" smtClean="0"/>
              <a:t>.</a:t>
            </a:r>
          </a:p>
          <a:p>
            <a:pPr marL="0" indent="0">
              <a:buNone/>
            </a:pPr>
            <a:r>
              <a:rPr lang="ka-GE" sz="1800" dirty="0" smtClean="0"/>
              <a:t>3. რიდერი-  არასრულწლოვანთა მართლმსაჯულების განვითარების ისტორია</a:t>
            </a:r>
            <a:endParaRPr lang="en-US" sz="1800" dirty="0"/>
          </a:p>
        </p:txBody>
      </p:sp>
    </p:spTree>
    <p:extLst>
      <p:ext uri="{BB962C8B-B14F-4D97-AF65-F5344CB8AC3E}">
        <p14:creationId xmlns:p14="http://schemas.microsoft.com/office/powerpoint/2010/main" val="13459634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822230"/>
          </a:xfrm>
          <a:ln w="28575">
            <a:solidFill>
              <a:schemeClr val="tx1"/>
            </a:solidFill>
          </a:ln>
        </p:spPr>
        <p:txBody>
          <a:bodyPr>
            <a:normAutofit/>
          </a:bodyPr>
          <a:lstStyle/>
          <a:p>
            <a:pPr algn="ctr"/>
            <a:r>
              <a:rPr lang="ka-GE" sz="2400" b="1" dirty="0" smtClean="0"/>
              <a:t>მართლმსაჯულების პროცესის გაჭიანურება</a:t>
            </a:r>
            <a:endParaRPr lang="en-US" sz="2400" b="1" dirty="0"/>
          </a:p>
        </p:txBody>
      </p:sp>
      <p:sp>
        <p:nvSpPr>
          <p:cNvPr id="3" name="Content Placeholder 2"/>
          <p:cNvSpPr>
            <a:spLocks noGrp="1"/>
          </p:cNvSpPr>
          <p:nvPr>
            <p:ph idx="1"/>
          </p:nvPr>
        </p:nvSpPr>
        <p:spPr>
          <a:xfrm>
            <a:off x="409433" y="1583140"/>
            <a:ext cx="11423176" cy="4593823"/>
          </a:xfrm>
        </p:spPr>
        <p:txBody>
          <a:bodyPr>
            <a:normAutofit/>
          </a:bodyPr>
          <a:lstStyle/>
          <a:p>
            <a:pPr marL="0" indent="0">
              <a:buNone/>
            </a:pPr>
            <a:r>
              <a:rPr lang="ka-GE" sz="2000" dirty="0" smtClean="0"/>
              <a:t>სასამართლო ვალდებულია, თავიდან აირიდოს არასრულწლოვნის საქმის განხილვის გაუმართლებელი გაჭიანურება, რაც შეიძლება იწვევდეს შემდეგ პრობლემებს:</a:t>
            </a:r>
          </a:p>
          <a:p>
            <a:pPr marL="0" indent="0">
              <a:buNone/>
            </a:pPr>
            <a:endParaRPr lang="ka-GE" sz="2000" dirty="0" smtClean="0"/>
          </a:p>
          <a:p>
            <a:r>
              <a:rPr lang="ka-GE" sz="2000" dirty="0"/>
              <a:t>გაჭიანურებული პროცესი უარყოფითად მოქმედებს მოზარდის ფსიქიკურ მდგომარეობაზე</a:t>
            </a:r>
            <a:r>
              <a:rPr lang="ka-GE" sz="2000" dirty="0" smtClean="0"/>
              <a:t>;</a:t>
            </a:r>
          </a:p>
          <a:p>
            <a:pPr marL="0" indent="0">
              <a:buNone/>
            </a:pPr>
            <a:endParaRPr lang="en-US" sz="2000" dirty="0"/>
          </a:p>
          <a:p>
            <a:r>
              <a:rPr lang="ka-GE" sz="2000" dirty="0" smtClean="0"/>
              <a:t>რაც უფრო გაჭიანურებულია პროცესი, მით უფრო გვიან ხდება მტკიცებულებების მოტოვება;</a:t>
            </a:r>
          </a:p>
          <a:p>
            <a:pPr marL="0" indent="0">
              <a:buNone/>
            </a:pPr>
            <a:endParaRPr lang="ka-GE" sz="2000" dirty="0" smtClean="0"/>
          </a:p>
          <a:p>
            <a:r>
              <a:rPr lang="ka-GE" sz="2000" dirty="0" smtClean="0"/>
              <a:t>გაჭიანურებული პროცესის დროს იზრდება ხელახალი დანაშაულის ჩადენის ალბათობა, თუ მოზარდს აღკვეთის ღონისძიების სახით თავისუფლება არ აქვს აღკვეთილი;</a:t>
            </a:r>
          </a:p>
          <a:p>
            <a:pPr marL="0" indent="0">
              <a:buNone/>
            </a:pPr>
            <a:endParaRPr lang="ka-GE" sz="2000" dirty="0" smtClean="0"/>
          </a:p>
          <a:p>
            <a:r>
              <a:rPr lang="ka-GE" sz="2000" dirty="0" smtClean="0"/>
              <a:t>კვლებულობს შეფარდებული სასჯელის ეფექტიანობა.</a:t>
            </a:r>
          </a:p>
        </p:txBody>
      </p:sp>
    </p:spTree>
    <p:extLst>
      <p:ext uri="{BB962C8B-B14F-4D97-AF65-F5344CB8AC3E}">
        <p14:creationId xmlns:p14="http://schemas.microsoft.com/office/powerpoint/2010/main" val="27415890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03866"/>
          </a:xfrm>
          <a:ln w="28575">
            <a:solidFill>
              <a:schemeClr val="tx1"/>
            </a:solidFill>
          </a:ln>
        </p:spPr>
        <p:txBody>
          <a:bodyPr>
            <a:normAutofit/>
          </a:bodyPr>
          <a:lstStyle/>
          <a:p>
            <a:pPr algn="ctr"/>
            <a:r>
              <a:rPr lang="ka-GE" sz="2800" b="1" dirty="0" smtClean="0"/>
              <a:t>არასრულწლოვნის ნასამართლეობა</a:t>
            </a:r>
            <a:endParaRPr lang="en-US" sz="2800" b="1" dirty="0"/>
          </a:p>
        </p:txBody>
      </p:sp>
      <p:sp>
        <p:nvSpPr>
          <p:cNvPr id="3" name="Content Placeholder 2"/>
          <p:cNvSpPr>
            <a:spLocks noGrp="1"/>
          </p:cNvSpPr>
          <p:nvPr>
            <p:ph idx="1"/>
          </p:nvPr>
        </p:nvSpPr>
        <p:spPr>
          <a:xfrm>
            <a:off x="286603" y="1310185"/>
            <a:ext cx="11655188" cy="4866778"/>
          </a:xfrm>
        </p:spPr>
        <p:txBody>
          <a:bodyPr/>
          <a:lstStyle/>
          <a:p>
            <a:r>
              <a:rPr lang="ka-GE" sz="1800" dirty="0" smtClean="0"/>
              <a:t>არასრულწლოვნის პირველი ნასამართლეობა გაქარწყლებულად ითვლება სასჯელის დასრულებისთანავე;</a:t>
            </a:r>
          </a:p>
          <a:p>
            <a:r>
              <a:rPr lang="ka-GE" sz="1800" dirty="0" smtClean="0"/>
              <a:t>თუ არასრულწლოვანი განმეორებით ჩაიდენს დანაშაულს, ნასამართლეობის გაქარწყლება ხდება:</a:t>
            </a:r>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3353802721"/>
              </p:ext>
            </p:extLst>
          </p:nvPr>
        </p:nvGraphicFramePr>
        <p:xfrm>
          <a:off x="2032000" y="2454283"/>
          <a:ext cx="8128000" cy="40638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30086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685753"/>
          </a:xfrm>
          <a:ln w="28575">
            <a:solidFill>
              <a:schemeClr val="tx1"/>
            </a:solidFill>
          </a:ln>
        </p:spPr>
        <p:txBody>
          <a:bodyPr>
            <a:normAutofit/>
          </a:bodyPr>
          <a:lstStyle/>
          <a:p>
            <a:pPr algn="ctr"/>
            <a:r>
              <a:rPr lang="ka-GE" sz="2800" b="1" dirty="0" smtClean="0"/>
              <a:t>არასრულწლოვნისადმი ინდივიდუალური მიდგომა</a:t>
            </a:r>
            <a:endParaRPr lang="en-US" sz="2800" b="1" dirty="0"/>
          </a:p>
        </p:txBody>
      </p:sp>
      <p:sp>
        <p:nvSpPr>
          <p:cNvPr id="3" name="Content Placeholder 2"/>
          <p:cNvSpPr>
            <a:spLocks noGrp="1"/>
          </p:cNvSpPr>
          <p:nvPr>
            <p:ph idx="1"/>
          </p:nvPr>
        </p:nvSpPr>
        <p:spPr>
          <a:xfrm>
            <a:off x="327547" y="859809"/>
            <a:ext cx="11505062" cy="5609229"/>
          </a:xfrm>
        </p:spPr>
        <p:txBody>
          <a:bodyPr>
            <a:normAutofit lnSpcReduction="10000"/>
          </a:bodyPr>
          <a:lstStyle/>
          <a:p>
            <a:pPr marL="0" indent="0">
              <a:buNone/>
            </a:pPr>
            <a:r>
              <a:rPr lang="ka-GE" sz="1800" dirty="0" smtClean="0"/>
              <a:t>1. არასრულწლოვსნი შესახებ ნებისმიერი გადაწყვეტილების მიღებისას გათვალისწინებული უნდა იქნას:</a:t>
            </a:r>
          </a:p>
          <a:p>
            <a:r>
              <a:rPr lang="ka-GE" sz="1800" dirty="0" smtClean="0"/>
              <a:t>ასაკი, </a:t>
            </a:r>
          </a:p>
          <a:p>
            <a:r>
              <a:rPr lang="ka-GE" sz="1800" dirty="0" smtClean="0"/>
              <a:t>განვითარების დონე, </a:t>
            </a:r>
          </a:p>
          <a:p>
            <a:r>
              <a:rPr lang="ka-GE" sz="1800" dirty="0" smtClean="0"/>
              <a:t>ცხოვრების, აღზრდის და განვითარების პირობები;</a:t>
            </a:r>
          </a:p>
          <a:p>
            <a:r>
              <a:rPr lang="ka-GE" sz="1800" dirty="0" smtClean="0"/>
              <a:t>განათლება,</a:t>
            </a:r>
          </a:p>
          <a:p>
            <a:r>
              <a:rPr lang="ka-GE" sz="1800" dirty="0" smtClean="0"/>
              <a:t>ჯანმრთელობის მდგომარეობა,</a:t>
            </a:r>
          </a:p>
          <a:p>
            <a:r>
              <a:rPr lang="ka-GE" sz="1800" dirty="0" smtClean="0"/>
              <a:t>ოჯახური ვითარება და სხვა გარემოებები</a:t>
            </a:r>
          </a:p>
          <a:p>
            <a:pPr marL="0" indent="0">
              <a:buNone/>
            </a:pPr>
            <a:r>
              <a:rPr lang="ka-GE" sz="1800" dirty="0" smtClean="0"/>
              <a:t>ეს მახასიათებლები უნდა გამოვიყენოთ არასრულწლოვნის ხასიათის, ქცევითი თავისებურებები და მისი საჭიროების შეფასებისთვის;</a:t>
            </a:r>
          </a:p>
          <a:p>
            <a:pPr marL="0" indent="0">
              <a:buNone/>
            </a:pPr>
            <a:endParaRPr lang="ka-GE" sz="1800" dirty="0" smtClean="0"/>
          </a:p>
          <a:p>
            <a:pPr marL="0" indent="0">
              <a:buNone/>
            </a:pPr>
            <a:r>
              <a:rPr lang="ka-GE" sz="1800" dirty="0" smtClean="0"/>
              <a:t>2. მართლმსაჯულების პროცესის ნებისმიერ სტადიაზე პროცესის მწარმოებელი პირი არასრულწლოვანს განსაკუთრებული ყურადღებით უნდა მოეპყრას;</a:t>
            </a:r>
          </a:p>
          <a:p>
            <a:pPr marL="0" indent="0">
              <a:buNone/>
            </a:pPr>
            <a:endParaRPr lang="ka-GE" sz="1800" dirty="0" smtClean="0"/>
          </a:p>
          <a:p>
            <a:pPr marL="0" indent="0">
              <a:buNone/>
            </a:pPr>
            <a:r>
              <a:rPr lang="ka-GE" sz="1800" dirty="0" smtClean="0"/>
              <a:t>3. ნებისმიერ გადაწყვეტილება უნდა ემსახურებოდეს ინვიდიდუალური პრევენციის მიზანს (კონკრეტული ბავშვის მიერ დანაშაულის განმეორეს თავიდან აცილება და რესოციალიზაცია) და არა ზოგადი პრევენციის მიზანს (საზოგადოებრივი წესრიგის შენარჩუნების, ან ზოგადად დანაშაულის შეკავების საფუძვლით კონკრეტული პირის შესახებ გადაწყვეტილების მიღება).</a:t>
            </a:r>
            <a:endParaRPr lang="en-US" sz="1800" dirty="0"/>
          </a:p>
        </p:txBody>
      </p:sp>
    </p:spTree>
    <p:extLst>
      <p:ext uri="{BB962C8B-B14F-4D97-AF65-F5344CB8AC3E}">
        <p14:creationId xmlns:p14="http://schemas.microsoft.com/office/powerpoint/2010/main" val="17979783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62923"/>
          </a:xfrm>
          <a:ln w="28575">
            <a:solidFill>
              <a:schemeClr val="tx1"/>
            </a:solidFill>
          </a:ln>
        </p:spPr>
        <p:txBody>
          <a:bodyPr>
            <a:normAutofit/>
          </a:bodyPr>
          <a:lstStyle/>
          <a:p>
            <a:pPr algn="ctr"/>
            <a:r>
              <a:rPr lang="ka-GE" sz="3200" b="1" dirty="0" smtClean="0"/>
              <a:t>არასრულწლოვნის საპროცესო უფლებები</a:t>
            </a:r>
            <a:endParaRPr lang="en-US" sz="3200" b="1" dirty="0"/>
          </a:p>
        </p:txBody>
      </p:sp>
      <p:sp>
        <p:nvSpPr>
          <p:cNvPr id="3" name="Content Placeholder 2"/>
          <p:cNvSpPr>
            <a:spLocks noGrp="1"/>
          </p:cNvSpPr>
          <p:nvPr>
            <p:ph idx="1"/>
          </p:nvPr>
        </p:nvSpPr>
        <p:spPr>
          <a:xfrm>
            <a:off x="313899" y="1378424"/>
            <a:ext cx="11750722" cy="4798539"/>
          </a:xfrm>
        </p:spPr>
        <p:txBody>
          <a:bodyPr>
            <a:normAutofit/>
          </a:bodyPr>
          <a:lstStyle/>
          <a:p>
            <a:pPr marL="0" indent="0">
              <a:buNone/>
            </a:pPr>
            <a:r>
              <a:rPr lang="ka-GE" sz="1800" dirty="0" smtClean="0"/>
              <a:t>გამოძიებისა და სასამართლოს მსვლელობის პროცესში, არასრულწლოვანს აქვს უფლება:</a:t>
            </a:r>
          </a:p>
          <a:p>
            <a:r>
              <a:rPr lang="ka-GE" sz="1800" dirty="0" smtClean="0"/>
              <a:t>მიიღოს უფასო იურიდიული დახმარება, თუ ის არის ბრალდებული, მსჯავრდებული, გამართლებული ან დაზარალებული;</a:t>
            </a:r>
          </a:p>
          <a:p>
            <a:r>
              <a:rPr lang="ka-GE" sz="1800" dirty="0" smtClean="0"/>
              <a:t>ისარგებლოს უფასო თარჯიმნის მომსახურებით;</a:t>
            </a:r>
          </a:p>
          <a:p>
            <a:r>
              <a:rPr lang="ka-GE" sz="1800" dirty="0" smtClean="0"/>
              <a:t>ისარგებლოს კანონიერი წარმომადგენლის დასწრების უფლებით;</a:t>
            </a:r>
          </a:p>
          <a:p>
            <a:r>
              <a:rPr lang="ka-GE" sz="1800" dirty="0" smtClean="0"/>
              <a:t>ისარგებლოს უფასო თარჯიმნის მომსახურებით.</a:t>
            </a:r>
          </a:p>
          <a:p>
            <a:endParaRPr lang="ka-GE" sz="1800" dirty="0" smtClean="0"/>
          </a:p>
          <a:p>
            <a:pPr>
              <a:buFont typeface="Wingdings" panose="05000000000000000000" pitchFamily="2" charset="2"/>
              <a:buChar char="Ø"/>
            </a:pPr>
            <a:r>
              <a:rPr lang="ka-GE" sz="1800" dirty="0" smtClean="0"/>
              <a:t>აღსანიშნავია, რომ უფასო იურიდიული დახმარების მიღების უფლება არ აქვს მოწმეს. ძალიან ხშირად კი, ბრალდებული მოზარდები გამოიკითხებიან, როგორც მოწმე და შემდეგ წარედგინებათ ბრალი, რაც იმას ნიშნავს, რომ შესაძლებელია, გამომძიებლებმა სასურველი ჩვენება „მოწმისგან“ მიიღოს ადვოკატის გარეშე და შემდეგ წარუდგინოს ბრალი. </a:t>
            </a:r>
            <a:endParaRPr lang="en-US" sz="1800" dirty="0"/>
          </a:p>
        </p:txBody>
      </p:sp>
    </p:spTree>
    <p:extLst>
      <p:ext uri="{BB962C8B-B14F-4D97-AF65-F5344CB8AC3E}">
        <p14:creationId xmlns:p14="http://schemas.microsoft.com/office/powerpoint/2010/main" val="2069417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b="1" dirty="0" smtClean="0"/>
              <a:t>არასრულწლოვანთა დელიკვენტობა</a:t>
            </a:r>
            <a:endParaRPr lang="en-US" sz="3200" b="1" dirty="0"/>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ka-GE" sz="2000" dirty="0" smtClean="0"/>
              <a:t>არასრულწლოვანთა დელიკვენტობა განიმარტება, როგორც სამართალდარღვევა, ჩადენილი იმ პირის მიერ, რომელსაც კონკრეტული ქვეყნის კანონმდებლობის მიხედვით, არ მიუღწევია სრულწლოვანების ასაკს;</a:t>
            </a:r>
          </a:p>
          <a:p>
            <a:pPr marL="0" indent="0">
              <a:buNone/>
            </a:pPr>
            <a:endParaRPr lang="ka-GE" sz="2000" dirty="0" smtClean="0"/>
          </a:p>
          <a:p>
            <a:pPr>
              <a:buFont typeface="Wingdings" panose="05000000000000000000" pitchFamily="2" charset="2"/>
              <a:buChar char="Ø"/>
            </a:pPr>
            <a:r>
              <a:rPr lang="ka-GE" sz="2000" dirty="0" smtClean="0"/>
              <a:t>ქვეყნების უმრავლესობაში (მათ შორის, საქართველოში), სრულწლოვნად განიხილება 18 წელს მიღწეული პირი;</a:t>
            </a:r>
          </a:p>
          <a:p>
            <a:pPr marL="0" indent="0">
              <a:buNone/>
            </a:pPr>
            <a:endParaRPr lang="ka-GE" sz="2000" dirty="0" smtClean="0"/>
          </a:p>
          <a:p>
            <a:pPr>
              <a:buFont typeface="Wingdings" panose="05000000000000000000" pitchFamily="2" charset="2"/>
              <a:buChar char="Ø"/>
            </a:pPr>
            <a:r>
              <a:rPr lang="ka-GE" sz="2000" dirty="0" smtClean="0"/>
              <a:t>ქმედება, რომელიც სახელდებულია დანაშაულად სრულწლოვნების შემთხვევაში, განიხილება, როგორც </a:t>
            </a:r>
            <a:r>
              <a:rPr lang="ka-GE" sz="2000" b="1" dirty="0" smtClean="0"/>
              <a:t>დელიკვენტობა, </a:t>
            </a:r>
            <a:r>
              <a:rPr lang="ka-GE" sz="2000" dirty="0" smtClean="0"/>
              <a:t>არასრულწლოვნების შემთხვევაში (ტერმინი დელიკვენტობა გამოიყენება, მეტწილად, სოციალურ მეცნიერებაში. ის არ არის სამართლებრივი ტერმინი);</a:t>
            </a:r>
          </a:p>
          <a:p>
            <a:pPr marL="0" indent="0">
              <a:buNone/>
            </a:pPr>
            <a:endParaRPr lang="ka-GE" sz="2000" dirty="0" smtClean="0"/>
          </a:p>
          <a:p>
            <a:pPr>
              <a:buFont typeface="Wingdings" panose="05000000000000000000" pitchFamily="2" charset="2"/>
              <a:buChar char="Ø"/>
            </a:pPr>
            <a:r>
              <a:rPr lang="ka-GE" sz="2000" dirty="0" smtClean="0"/>
              <a:t>საქართველოს კანონმდებლობით, ბავშვი ან მოზარდი, რომელმაც ჩაიდინა დანაშაული, მოიხსენიება, როგორც </a:t>
            </a:r>
            <a:r>
              <a:rPr lang="ka-GE" sz="2000" b="1" dirty="0" smtClean="0"/>
              <a:t>კანონთან კონფლიქტში მყოფი ბავშვი </a:t>
            </a:r>
            <a:r>
              <a:rPr lang="ka-GE" sz="2000" dirty="0" smtClean="0"/>
              <a:t>და არა დელიკვენტი ან დამნაშავე. </a:t>
            </a:r>
          </a:p>
        </p:txBody>
      </p:sp>
    </p:spTree>
    <p:extLst>
      <p:ext uri="{BB962C8B-B14F-4D97-AF65-F5344CB8AC3E}">
        <p14:creationId xmlns:p14="http://schemas.microsoft.com/office/powerpoint/2010/main" val="40760832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99651"/>
          </a:xfrm>
        </p:spPr>
        <p:txBody>
          <a:bodyPr>
            <a:normAutofit/>
          </a:bodyPr>
          <a:lstStyle/>
          <a:p>
            <a:r>
              <a:rPr lang="ka-GE" sz="2000" b="1" dirty="0" smtClean="0"/>
              <a:t>დანაშაულის და დამნაშავების განსხვავებული აღქმა, ასაკის მიხედვით</a:t>
            </a:r>
            <a:endParaRPr lang="en-US" sz="2000" b="1" dirty="0"/>
          </a:p>
        </p:txBody>
      </p:sp>
      <p:sp>
        <p:nvSpPr>
          <p:cNvPr id="3" name="Content Placeholder 2"/>
          <p:cNvSpPr>
            <a:spLocks noGrp="1"/>
          </p:cNvSpPr>
          <p:nvPr>
            <p:ph idx="1"/>
          </p:nvPr>
        </p:nvSpPr>
        <p:spPr>
          <a:xfrm>
            <a:off x="150125" y="1364776"/>
            <a:ext cx="11832609" cy="5390866"/>
          </a:xfrm>
        </p:spPr>
        <p:txBody>
          <a:bodyPr>
            <a:normAutofit lnSpcReduction="10000"/>
          </a:bodyPr>
          <a:lstStyle/>
          <a:p>
            <a:pPr marL="0" indent="0">
              <a:buNone/>
            </a:pPr>
            <a:r>
              <a:rPr lang="ka-GE" sz="1800" dirty="0" smtClean="0"/>
              <a:t>საზოგადოებრივი აზრი:</a:t>
            </a:r>
          </a:p>
          <a:p>
            <a:r>
              <a:rPr lang="ka-GE" sz="1800" dirty="0" smtClean="0"/>
              <a:t>არასრუწლოვანი, რომელიც არღვევს კანონს, განიხილება, როგორც პიროვნულად მოუმწიფებელი, რომელიც ვერ იქნება პასუხისმგებელი ჩადენილ ქმედებაზე და საჭიროებს სათანადო აღზრდას და ზრუნვას;</a:t>
            </a:r>
          </a:p>
          <a:p>
            <a:r>
              <a:rPr lang="ka-GE" sz="1800" dirty="0" smtClean="0"/>
              <a:t>სრულწლოვანი, რომელიც არღვევს კანონს, განიხილება, როგორც პიროვნულად მოწიფული, რომელიც პასუხისმგებელია ჩადენილ ქმედებაზე და იმსახურებს დასჯას.</a:t>
            </a:r>
            <a:endParaRPr lang="en-US" sz="1800" dirty="0" smtClean="0"/>
          </a:p>
          <a:p>
            <a:pPr marL="0" indent="0">
              <a:buNone/>
            </a:pPr>
            <a:endParaRPr lang="ka-GE" sz="1800" dirty="0" smtClean="0"/>
          </a:p>
          <a:p>
            <a:pPr marL="0" indent="0">
              <a:buNone/>
            </a:pPr>
            <a:r>
              <a:rPr lang="ka-GE" sz="1800" b="1" dirty="0" smtClean="0"/>
              <a:t>მოუმწიფებლობა (</a:t>
            </a:r>
            <a:r>
              <a:rPr lang="en-US" sz="1800" b="1" dirty="0" smtClean="0"/>
              <a:t>Immaturity</a:t>
            </a:r>
            <a:r>
              <a:rPr lang="ka-GE" sz="1800" b="1" dirty="0" smtClean="0"/>
              <a:t>)</a:t>
            </a:r>
            <a:r>
              <a:rPr lang="en-US" sz="1800" b="1" dirty="0" smtClean="0"/>
              <a:t>:</a:t>
            </a:r>
            <a:endParaRPr lang="ka-GE" sz="1800" b="1" dirty="0" smtClean="0"/>
          </a:p>
          <a:p>
            <a:r>
              <a:rPr lang="ka-GE" sz="1800" dirty="0" smtClean="0"/>
              <a:t>პიროვნებამ არ იცის, რომ მის მიერ განხორციელებული ქცევა სოციალური ნორმის დარღვევაა;</a:t>
            </a:r>
          </a:p>
          <a:p>
            <a:r>
              <a:rPr lang="ka-GE" sz="1800" dirty="0" smtClean="0"/>
              <a:t>პიროვნებამ არ იცის, რომ მისმა ქმედებამ შეიძლება დამაზიანებელი შედეგი მოიტანოს;</a:t>
            </a:r>
          </a:p>
          <a:p>
            <a:r>
              <a:rPr lang="ka-GE" sz="1800" dirty="0" smtClean="0"/>
              <a:t>პიროვნება ვერ აკონტროლებს საკუთარ ქცევას;</a:t>
            </a:r>
          </a:p>
          <a:p>
            <a:r>
              <a:rPr lang="ka-GE" sz="1800" dirty="0" smtClean="0"/>
              <a:t>პიროვნება მარტივად ექცევა სხვების ზეგავლენის ქვეშ. </a:t>
            </a:r>
            <a:endParaRPr lang="en-US" sz="1800" dirty="0" smtClean="0"/>
          </a:p>
          <a:p>
            <a:pPr marL="0" indent="0">
              <a:buNone/>
            </a:pPr>
            <a:endParaRPr lang="ka-GE" sz="1800" dirty="0" smtClean="0"/>
          </a:p>
          <a:p>
            <a:pPr marL="0" indent="0">
              <a:buNone/>
            </a:pPr>
            <a:r>
              <a:rPr lang="ka-GE" sz="1800" i="1" dirty="0" smtClean="0"/>
              <a:t>აღნიშნული მახასიათებლები, სტატისტიკურად სანდოდ, უფრო მეტად ახასიათებთ მოზარდებს, ვიდრე ზრდასრულებს. </a:t>
            </a:r>
          </a:p>
          <a:p>
            <a:pPr marL="0" indent="0">
              <a:buNone/>
            </a:pPr>
            <a:r>
              <a:rPr lang="ka-GE" sz="1800" dirty="0" smtClean="0"/>
              <a:t>მოუმწიფებლობას აქვს ბიოლოგიური საფუძველი</a:t>
            </a:r>
            <a:r>
              <a:rPr lang="en-US" sz="1800" dirty="0" smtClean="0"/>
              <a:t> -</a:t>
            </a:r>
            <a:r>
              <a:rPr lang="ka-GE" sz="1800" dirty="0" smtClean="0"/>
              <a:t> </a:t>
            </a:r>
          </a:p>
          <a:p>
            <a:pPr marL="0" indent="0">
              <a:buNone/>
            </a:pPr>
            <a:r>
              <a:rPr lang="ka-GE" sz="1800" i="1" dirty="0" smtClean="0"/>
              <a:t>„</a:t>
            </a:r>
            <a:r>
              <a:rPr lang="en-US" sz="1800" i="1" dirty="0" smtClean="0"/>
              <a:t>Brain circuity for pleasure and sensation develops rapidly during adolescence, while the brain circuity responsible for behavioral control and inhibition lags behind” (Clark, 2007).</a:t>
            </a:r>
            <a:endParaRPr lang="en-US" sz="1800" i="1" dirty="0"/>
          </a:p>
        </p:txBody>
      </p:sp>
    </p:spTree>
    <p:extLst>
      <p:ext uri="{BB962C8B-B14F-4D97-AF65-F5344CB8AC3E}">
        <p14:creationId xmlns:p14="http://schemas.microsoft.com/office/powerpoint/2010/main" val="1398270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4"/>
            <a:ext cx="10515600" cy="617514"/>
          </a:xfrm>
        </p:spPr>
        <p:txBody>
          <a:bodyPr>
            <a:normAutofit/>
          </a:bodyPr>
          <a:lstStyle/>
          <a:p>
            <a:r>
              <a:rPr lang="ka-GE" sz="2400" b="1" dirty="0" smtClean="0"/>
              <a:t>განსხვავებული სამართლებრივი მიდგომები</a:t>
            </a:r>
            <a:endParaRPr lang="en-US" sz="2400" b="1" dirty="0"/>
          </a:p>
        </p:txBody>
      </p:sp>
      <p:sp>
        <p:nvSpPr>
          <p:cNvPr id="3" name="Content Placeholder 2"/>
          <p:cNvSpPr>
            <a:spLocks noGrp="1"/>
          </p:cNvSpPr>
          <p:nvPr>
            <p:ph idx="1"/>
          </p:nvPr>
        </p:nvSpPr>
        <p:spPr>
          <a:xfrm>
            <a:off x="286602" y="750627"/>
            <a:ext cx="11313994" cy="5999542"/>
          </a:xfrm>
        </p:spPr>
        <p:txBody>
          <a:bodyPr>
            <a:normAutofit lnSpcReduction="10000"/>
          </a:bodyPr>
          <a:lstStyle/>
          <a:p>
            <a:pPr marL="0" indent="0">
              <a:buNone/>
            </a:pPr>
            <a:r>
              <a:rPr lang="ka-GE" sz="1600" b="1" dirty="0" smtClean="0"/>
              <a:t>სტატუსური დანაშაული </a:t>
            </a:r>
            <a:r>
              <a:rPr lang="ka-GE" sz="1600" dirty="0" smtClean="0"/>
              <a:t>- ქცევა, რომელიც დევიაციად შეიძლება მივიჩნით მხოლოდ მაშინ, თუ ის განხორციელებულია არასრულწლოვნის მიერ (მაგ; სკოლის გაცდენა, სახლიდან გაქცევა, ლეგალური ფსიქოაქტიური ნივთიერებების ბოროტად მოხმარება, ადრეულ ასაკში დაწყებული სქესობრივი კავშრები და ა.შ.);</a:t>
            </a:r>
          </a:p>
          <a:p>
            <a:pPr marL="0" indent="0">
              <a:buNone/>
            </a:pPr>
            <a:r>
              <a:rPr lang="ka-GE" sz="1600" dirty="0" smtClean="0"/>
              <a:t>1960-70 წლებში, ამერიკაში, სტატუსური დანაშაული კრიმინალიზებული იყო. სტატუსური დანაშაულის განმახორციელებლების საქმეს განიხილავდა სასამართლო და ხშირად, საკმაოდ მკაცრ სასჯელსაც განსაზღვრავდა.</a:t>
            </a:r>
            <a:endParaRPr lang="ka-GE" sz="1600" dirty="0"/>
          </a:p>
          <a:p>
            <a:pPr marL="0" indent="0">
              <a:buNone/>
            </a:pPr>
            <a:r>
              <a:rPr lang="ka-GE" sz="1600" i="1" u="sng" dirty="0" smtClean="0"/>
              <a:t>სტატუსური დანაშაულის კრიმინალიზაციის მხარდამჭერი არგუმენტი </a:t>
            </a:r>
            <a:r>
              <a:rPr lang="ka-GE" sz="1600" u="sng" dirty="0" smtClean="0"/>
              <a:t>- </a:t>
            </a:r>
            <a:r>
              <a:rPr lang="ka-GE" sz="1600" dirty="0" smtClean="0"/>
              <a:t>სტატუსური დანაშაული არის მომავალში სერიოზული დელიკვენტური ქცევის ინდიკატორი (</a:t>
            </a:r>
            <a:r>
              <a:rPr lang="en-US" sz="1600" dirty="0" smtClean="0"/>
              <a:t>beginning of wrong path</a:t>
            </a:r>
            <a:r>
              <a:rPr lang="ka-GE" sz="1600" dirty="0" smtClean="0"/>
              <a:t>)</a:t>
            </a:r>
            <a:r>
              <a:rPr lang="en-US" sz="1600" dirty="0" smtClean="0"/>
              <a:t>, </a:t>
            </a:r>
            <a:r>
              <a:rPr lang="ka-GE" sz="1600" dirty="0" smtClean="0"/>
              <a:t>რის გამოც, მნიშვნელოვანია მისი ადრეული იდენტიფიცირება და შეკავება, იზოლაციის ფორმით;</a:t>
            </a:r>
            <a:endParaRPr lang="ka-GE" sz="1600" dirty="0"/>
          </a:p>
          <a:p>
            <a:pPr marL="0" indent="0">
              <a:buNone/>
            </a:pPr>
            <a:r>
              <a:rPr lang="ka-GE" sz="1600" dirty="0" smtClean="0"/>
              <a:t>მოგვიანებით გამოვლინდა </a:t>
            </a:r>
            <a:r>
              <a:rPr lang="ka-GE" sz="1600" i="1" u="sng" dirty="0" smtClean="0"/>
              <a:t>სტატუსური დანაშაულის კრიმინალიზაციის ნაკლოვანებები:</a:t>
            </a:r>
          </a:p>
          <a:p>
            <a:r>
              <a:rPr lang="ka-GE" sz="1600" dirty="0" smtClean="0"/>
              <a:t>სტატუსური დანაშაულის ქოლგის ქვეშ უფრო ხშირად ექცეოდნენ ღარიბი, ეთნიკური უმცირესობის წარმომადგენელი მოზარდები და გოგონები (გოგონების სტატუსური დანაშაულისთვის დამახასიათებელი ქმედებები მეტად იყო სანქციონირებული, ვიდრე ბიჭების მიერ ანალოგიური ქცევის განხორციელება);</a:t>
            </a:r>
          </a:p>
          <a:p>
            <a:r>
              <a:rPr lang="ka-GE" sz="1600" dirty="0" smtClean="0"/>
              <a:t>საპატიმრო დაწესებულებებში მოზარდებს კომუნიკაცია ჰქონდათ სერიოზული დელიკვენტური ქცევის ტენდენციის მქონე თანატოლებს, რაც მათ ქცევაზე, დამატებით, ნეგატიურ ზეგავლენას ახდენდა.</a:t>
            </a:r>
          </a:p>
          <a:p>
            <a:pPr marL="0" indent="0">
              <a:buNone/>
            </a:pPr>
            <a:endParaRPr lang="ka-GE" sz="1600" dirty="0" smtClean="0"/>
          </a:p>
          <a:p>
            <a:pPr marL="0" indent="0">
              <a:buNone/>
            </a:pPr>
            <a:r>
              <a:rPr lang="ka-GE" sz="1600" dirty="0" smtClean="0"/>
              <a:t>70-იანი წლებიდან, სტატუსური დანაშაულის დეკრიმინალიზაცია მოხდა და სასამართლო განხილვები ჩანაცვლდა </a:t>
            </a:r>
            <a:r>
              <a:rPr lang="ka-GE" sz="1600" b="1" dirty="0" smtClean="0"/>
              <a:t>განრიდების პროგრამებით. </a:t>
            </a:r>
            <a:r>
              <a:rPr lang="ka-GE" sz="1600" dirty="0" smtClean="0"/>
              <a:t>განრიდების პროგრამა გულისხმობდა:</a:t>
            </a:r>
          </a:p>
          <a:p>
            <a:r>
              <a:rPr lang="ka-GE" sz="1600" dirty="0" smtClean="0"/>
              <a:t>სტატუსური დანაშაულის განმახორციელებელი მოზარდის საქმე წარმოებაში აღარ გადაეცემოდა სასამართლოს. პროცესს მართავდა სოციალური და არასამართალდამცავი სამსახურები;</a:t>
            </a:r>
          </a:p>
          <a:p>
            <a:r>
              <a:rPr lang="ka-GE" sz="1600" dirty="0" smtClean="0"/>
              <a:t>დამნაშავის სტატუსი შეიცვალა ამგვარად - „</a:t>
            </a:r>
            <a:r>
              <a:rPr lang="en-US" sz="1600" dirty="0" smtClean="0"/>
              <a:t>Children in need of supervision”</a:t>
            </a:r>
            <a:r>
              <a:rPr lang="ka-GE" sz="1600" dirty="0" smtClean="0"/>
              <a:t>;</a:t>
            </a:r>
          </a:p>
          <a:p>
            <a:r>
              <a:rPr lang="ka-GE" sz="1600" dirty="0" smtClean="0"/>
              <a:t>სამართლებრივი რეაგირების ფორმა ჩანაცვლდა ფსიქოსოციალური რეაბილიტაციის ფორმით;</a:t>
            </a:r>
          </a:p>
          <a:p>
            <a:r>
              <a:rPr lang="ka-GE" sz="1600" dirty="0" smtClean="0"/>
              <a:t>შედეგად, მნიშვნელოვნად შემცირდა სტატუსური დანაშაულის სიხშირე.</a:t>
            </a:r>
          </a:p>
          <a:p>
            <a:endParaRPr lang="ka-GE" sz="1800" dirty="0" smtClean="0"/>
          </a:p>
          <a:p>
            <a:endParaRPr lang="ka-GE" sz="1800" dirty="0" smtClean="0"/>
          </a:p>
          <a:p>
            <a:pPr marL="0" indent="0">
              <a:buNone/>
            </a:pPr>
            <a:endParaRPr lang="ka-GE" sz="1800" dirty="0" smtClean="0"/>
          </a:p>
        </p:txBody>
      </p:sp>
    </p:spTree>
    <p:extLst>
      <p:ext uri="{BB962C8B-B14F-4D97-AF65-F5344CB8AC3E}">
        <p14:creationId xmlns:p14="http://schemas.microsoft.com/office/powerpoint/2010/main" val="27875756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819"/>
            <a:ext cx="10515600" cy="508332"/>
          </a:xfrm>
        </p:spPr>
        <p:txBody>
          <a:bodyPr>
            <a:normAutofit/>
          </a:bodyPr>
          <a:lstStyle/>
          <a:p>
            <a:r>
              <a:rPr lang="ka-GE" sz="2800" b="1" dirty="0" smtClean="0"/>
              <a:t>განსხვავებული სასამართლო მოზარდებისთვის</a:t>
            </a:r>
            <a:endParaRPr lang="en-US" sz="2800" b="1" dirty="0"/>
          </a:p>
        </p:txBody>
      </p:sp>
      <p:sp>
        <p:nvSpPr>
          <p:cNvPr id="3" name="Content Placeholder 2"/>
          <p:cNvSpPr>
            <a:spLocks noGrp="1"/>
          </p:cNvSpPr>
          <p:nvPr>
            <p:ph idx="1"/>
          </p:nvPr>
        </p:nvSpPr>
        <p:spPr>
          <a:xfrm>
            <a:off x="150125" y="777922"/>
            <a:ext cx="11873553" cy="5882185"/>
          </a:xfrm>
        </p:spPr>
        <p:txBody>
          <a:bodyPr>
            <a:normAutofit fontScale="92500" lnSpcReduction="10000"/>
          </a:bodyPr>
          <a:lstStyle/>
          <a:p>
            <a:pPr marL="0" indent="0">
              <a:buNone/>
            </a:pPr>
            <a:r>
              <a:rPr lang="ka-GE" sz="2000" dirty="0" smtClean="0"/>
              <a:t>ზრდასრულთა და არასრულწლოვანთა სამსამართლო პროცესი მნიშვნელოვნად განსხვავდება</a:t>
            </a:r>
          </a:p>
          <a:p>
            <a:r>
              <a:rPr lang="ka-GE" sz="1800" b="1" dirty="0" smtClean="0"/>
              <a:t>განსხვავებული მიზნები </a:t>
            </a:r>
            <a:r>
              <a:rPr lang="ka-GE" sz="1800" dirty="0" smtClean="0"/>
              <a:t>- ზრდასრულთა სასამართლოს მიზანია დაადგინოს ადამიანის მიერ ჩადენილი დანაშაული და წინა დანაშაულებთან მიმართებით, განსაზღვროს სათანადო სასჯელი. მოზარდთა სასამართლოს მიზანია მისთვის შესაბამისი მხარდაჭერის და სუპერვიზიის უზრუნველყოფა (</a:t>
            </a:r>
            <a:r>
              <a:rPr lang="en-US" sz="1800" dirty="0" smtClean="0"/>
              <a:t>Court as super</a:t>
            </a:r>
            <a:r>
              <a:rPr lang="ka-GE" sz="1800" dirty="0" smtClean="0"/>
              <a:t>-</a:t>
            </a:r>
            <a:r>
              <a:rPr lang="en-US" sz="1800" dirty="0" smtClean="0"/>
              <a:t>parent</a:t>
            </a:r>
            <a:r>
              <a:rPr lang="ka-GE" sz="1800" dirty="0" smtClean="0"/>
              <a:t>)</a:t>
            </a:r>
            <a:r>
              <a:rPr lang="en-US" sz="1800" dirty="0" smtClean="0"/>
              <a:t>;</a:t>
            </a:r>
          </a:p>
          <a:p>
            <a:r>
              <a:rPr lang="ka-GE" sz="1800" b="1" dirty="0" smtClean="0"/>
              <a:t>ზრდასრულთა სასამართლო ორიენტირებულია დანაშაულზე, არასრულწლოვანთა სასამართლო კი დამნაშავეზე</a:t>
            </a:r>
            <a:r>
              <a:rPr lang="ka-GE" sz="1800" dirty="0" smtClean="0"/>
              <a:t>. არასრულწლოვანთა სასამართლო ცალკეულ ქმედებაზე მეტად ყურადღებას ამახვილებს მთლიანად მოზარდის პიროვნებაზე და მოქმედებს მისი საუკეთესო ინტერესის გათვალისწინებით;</a:t>
            </a:r>
          </a:p>
          <a:p>
            <a:r>
              <a:rPr lang="ka-GE" sz="1800" b="1" dirty="0" smtClean="0"/>
              <a:t>მოზარდთა სასამართლო მეტად არაფორმალურია, ვიდრე ზრდასრულთა სასამართლო. </a:t>
            </a:r>
            <a:r>
              <a:rPr lang="ka-GE" sz="1800" dirty="0" smtClean="0"/>
              <a:t>სასამართლოს ფორმალურობა გამომდინარეობს ე.წ. „შეჯიბრობითობის პრინციპიდან“. დაცვის მხარეს უფლება აქვს ჰყავდეს ადვოკატი, ჯვარედინი გამოკითხვის ფორმატში კითხვის ნიშნის ქვეშ დააყენოს მოწმის სანდოობა, ამტკიცოს სიმართლე გონივრულ ეჭვს მიღმა ვარაუდის პრინციპით;, მოითხოვოს ნაფიც მსაჯულთა სასამართლო. არასრულწლოვნებიც სარგებლობენ ამ უფლებით, მაგრამ ამ უფლებების გამოყენებას მათ შემთხვევაში არ აქვს პრინციპული მნიშვნელობა, რადგან სასამართლოს ყველა </a:t>
            </a:r>
            <a:r>
              <a:rPr lang="ka-GE" sz="1800" dirty="0" smtClean="0"/>
              <a:t>მხარე (</a:t>
            </a:r>
            <a:r>
              <a:rPr lang="ka-GE" sz="1800" dirty="0" smtClean="0"/>
              <a:t>დაცვის მხარე, ბრალდების მხარე და თავად, მოსამართლე) ბავშვის ინტერესზეა მიმართული. </a:t>
            </a:r>
          </a:p>
          <a:p>
            <a:r>
              <a:rPr lang="ka-GE" sz="1800" b="1" dirty="0" smtClean="0"/>
              <a:t>მოზარდთა სასამართლო დახურულია, ბავშვის პერსონალური ინფორმაციის დაცვის მიზნით</a:t>
            </a:r>
            <a:r>
              <a:rPr lang="ka-GE" sz="1800" dirty="0" smtClean="0"/>
              <a:t>. ვინაიდან ბავშვის </a:t>
            </a:r>
            <a:r>
              <a:rPr lang="ka-GE" sz="1800" dirty="0" smtClean="0"/>
              <a:t>დანაშაული </a:t>
            </a:r>
            <a:r>
              <a:rPr lang="ka-GE" sz="1800" dirty="0" smtClean="0"/>
              <a:t>განიხილება, როგორც ახალგაზრდა ასაკში </a:t>
            </a:r>
            <a:r>
              <a:rPr lang="ka-GE" sz="1800" dirty="0" smtClean="0"/>
              <a:t>ჩადენილი </a:t>
            </a:r>
            <a:r>
              <a:rPr lang="ka-GE" sz="1800" dirty="0" smtClean="0"/>
              <a:t>შეცდომა, მას აქვს უფლება, მოითხოვოს </a:t>
            </a:r>
            <a:r>
              <a:rPr lang="ka-GE" sz="1800" dirty="0" smtClean="0"/>
              <a:t>ნასამართლეობის </a:t>
            </a:r>
            <a:r>
              <a:rPr lang="ka-GE" sz="1800" dirty="0" smtClean="0"/>
              <a:t>გაქარწყლება (ოფიციალურ ჩანაწერებში აღარ ფიქსირდებოდეს, რომ </a:t>
            </a:r>
            <a:r>
              <a:rPr lang="ka-GE" sz="1800" dirty="0" smtClean="0"/>
              <a:t>მან </a:t>
            </a:r>
            <a:r>
              <a:rPr lang="ka-GE" sz="1800" dirty="0"/>
              <a:t>ჩ</a:t>
            </a:r>
            <a:r>
              <a:rPr lang="ka-GE" sz="1800" dirty="0" smtClean="0"/>
              <a:t>აიდინა </a:t>
            </a:r>
            <a:r>
              <a:rPr lang="ka-GE" sz="1800" dirty="0" smtClean="0"/>
              <a:t>დანაშაული და სასამართლომ გამოიტანა შესაბამისი მსჯავრი) და პროცესის </a:t>
            </a:r>
            <a:r>
              <a:rPr lang="ka-GE" sz="1800" dirty="0" smtClean="0"/>
              <a:t>დახურვა, </a:t>
            </a:r>
            <a:r>
              <a:rPr lang="ka-GE" sz="1800" dirty="0" smtClean="0"/>
              <a:t>მედიისა და საზოგადოებისთვის. ზრდასრულების შემთხვევაში ნასამართლეობის გაქარწყლება არ ხდება, ისევე, როგორც, პროცესის სრულად დახურვა, აუცილებელი გარემოებების გარეშე;</a:t>
            </a:r>
          </a:p>
          <a:p>
            <a:r>
              <a:rPr lang="ka-GE" sz="1800" b="1" dirty="0" smtClean="0"/>
              <a:t>არასრულწლოვან მსჯავრდებულთა დაწესებულებებში აქცენტი გადატანილია რეაბილიტაციაზე და არა დასჯაზე, </a:t>
            </a:r>
            <a:r>
              <a:rPr lang="ka-GE" sz="1800" dirty="0" smtClean="0"/>
              <a:t>რის გამოც, მათ ეწოდებათ არა საპატიმროები, არამედ „სარეაბილიტაცოი ცენტრი“; „ახალგაზრდების განვითარების ცენტრები“ და ა.შ.</a:t>
            </a:r>
          </a:p>
          <a:p>
            <a:pPr marL="0" indent="0">
              <a:buNone/>
            </a:pPr>
            <a:endParaRPr lang="ka-GE" sz="2000" dirty="0" smtClean="0"/>
          </a:p>
          <a:p>
            <a:endParaRPr lang="en-US" sz="2000" dirty="0"/>
          </a:p>
        </p:txBody>
      </p:sp>
    </p:spTree>
    <p:extLst>
      <p:ext uri="{BB962C8B-B14F-4D97-AF65-F5344CB8AC3E}">
        <p14:creationId xmlns:p14="http://schemas.microsoft.com/office/powerpoint/2010/main" val="3202426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15000"/>
            <a:ext cx="10515600" cy="440093"/>
          </a:xfrm>
        </p:spPr>
        <p:txBody>
          <a:bodyPr>
            <a:normAutofit fontScale="90000"/>
          </a:bodyPr>
          <a:lstStyle/>
          <a:p>
            <a:pPr algn="ctr"/>
            <a:r>
              <a:rPr lang="ka-GE" sz="2800" b="1" dirty="0" smtClean="0"/>
              <a:t>განსხვავება ზრდასრულთა და არასრულწლოვანთა მართლმსაჯულების სისტემაში (საქართველოს მაგალითი)</a:t>
            </a:r>
            <a:endParaRPr lang="en-US" sz="2800" b="1"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78925" y="1146412"/>
            <a:ext cx="8516204" cy="5711588"/>
          </a:xfrm>
        </p:spPr>
      </p:pic>
    </p:spTree>
    <p:extLst>
      <p:ext uri="{BB962C8B-B14F-4D97-AF65-F5344CB8AC3E}">
        <p14:creationId xmlns:p14="http://schemas.microsoft.com/office/powerpoint/2010/main" val="927581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19467"/>
            <a:ext cx="10515600" cy="631162"/>
          </a:xfrm>
        </p:spPr>
        <p:txBody>
          <a:bodyPr>
            <a:normAutofit fontScale="90000"/>
          </a:bodyPr>
          <a:lstStyle/>
          <a:p>
            <a:pPr algn="ctr"/>
            <a:r>
              <a:rPr lang="ka-GE" sz="2800" b="1" dirty="0"/>
              <a:t>განსხვავება ზრდასრულთა და არასრულწლოვანთა მართლმსაჯულების სისტემაში (საქართველოს მაგალითი)</a:t>
            </a:r>
            <a:endParaRPr lang="en-US" sz="28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460310" y="955343"/>
            <a:ext cx="8625386" cy="5902657"/>
          </a:xfrm>
        </p:spPr>
      </p:pic>
    </p:spTree>
    <p:extLst>
      <p:ext uri="{BB962C8B-B14F-4D97-AF65-F5344CB8AC3E}">
        <p14:creationId xmlns:p14="http://schemas.microsoft.com/office/powerpoint/2010/main" val="4999086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
            <a:ext cx="10515600" cy="573206"/>
          </a:xfrm>
        </p:spPr>
        <p:txBody>
          <a:bodyPr>
            <a:normAutofit fontScale="90000"/>
          </a:bodyPr>
          <a:lstStyle/>
          <a:p>
            <a:pPr algn="ctr"/>
            <a:r>
              <a:rPr lang="ka-GE" sz="2400" b="1" dirty="0" smtClean="0"/>
              <a:t>რას გულისხმობს არასრულწლოვანთა მართლმსაჯულებაში სპეციალიზაცია?</a:t>
            </a:r>
            <a:endParaRPr lang="en-US" sz="2400" b="1" dirty="0"/>
          </a:p>
        </p:txBody>
      </p:sp>
      <p:sp>
        <p:nvSpPr>
          <p:cNvPr id="3" name="Content Placeholder 2"/>
          <p:cNvSpPr>
            <a:spLocks noGrp="1"/>
          </p:cNvSpPr>
          <p:nvPr>
            <p:ph idx="1"/>
          </p:nvPr>
        </p:nvSpPr>
        <p:spPr>
          <a:xfrm>
            <a:off x="204715" y="723331"/>
            <a:ext cx="11846257" cy="5936776"/>
          </a:xfrm>
        </p:spPr>
        <p:txBody>
          <a:bodyPr>
            <a:normAutofit fontScale="92500" lnSpcReduction="10000"/>
          </a:bodyPr>
          <a:lstStyle/>
          <a:p>
            <a:r>
              <a:rPr lang="ka-GE" sz="1800" dirty="0" smtClean="0"/>
              <a:t>ნებისმიერი პირი, რომელსაც შეხება უწევს როგორც მოწმე/დაზარალებულ, ისე კანონთან კონფლიქტში მყოფ არასრულწლოვანთან, უნდა ფლობდეს სპეციალურ ცოდნას სამართალსა და ფსიქოლოგიაში. </a:t>
            </a:r>
          </a:p>
          <a:p>
            <a:pPr marL="0" indent="0" algn="ctr">
              <a:buNone/>
            </a:pPr>
            <a:r>
              <a:rPr lang="ka-GE" sz="1800" i="1" dirty="0"/>
              <a:t>„არასრულწლოვანთა მართლმსაჯულების პროცესის მწარმოებელი პირი/პროცესის მონაწილე პირი – </a:t>
            </a:r>
            <a:r>
              <a:rPr lang="ka-GE" sz="1800" b="1" i="1" dirty="0"/>
              <a:t>მოსამართლე, გამომძიებელი, პროკურორი, პოლიციელი, ადვოკატი, სოციალური მუშაკი, მედიატორი, პრობაციის ოფიცერი, მოწმისა და დაზარალებულის კოორდინატორი, არასრულწლოვანთა სარეაბილიტაციო დაწესებულების პერსონალი, შესაბამისი პატიმრობის დაწესებულების პერსონალი, რომელიც მონაწილეობს არასრულწლოვანთა მართლმსაჯულების პროცესში</a:t>
            </a:r>
            <a:r>
              <a:rPr lang="ka-GE" sz="1800" i="1" dirty="0"/>
              <a:t> და რომელსაც გავლილი აქვს სპეციალური მომზადება არასრულწლოვანთა მართლმსაჯულებაში, ხოლო ამ მუხლის მე-2 ნაწილის „ბ“ ქვეპუნქტით გათვალისწინებული ადმინისტრაციული სამართალდარღვევის შემთხვევაში – აგრეთვე ადმინისტრაციული სამართალდარღვევის ოქმის შედგენაზე უფლებამოსილი </a:t>
            </a:r>
            <a:r>
              <a:rPr lang="ka-GE" sz="1800" i="1" dirty="0" smtClean="0"/>
              <a:t>პირი“(არასრულწლოვანთა მართლმსაჯულების კოდექსი, მუხლი 3, ნაწილი 6)</a:t>
            </a:r>
          </a:p>
          <a:p>
            <a:r>
              <a:rPr lang="ka-GE" sz="1800" dirty="0" smtClean="0"/>
              <a:t>სპეციალიზაბულ პირთა ჩამონათვალში არ შედის ფსიქოლოგი. დღევანდელი კანომდებლობით, ფსიქოლოგს არ მოეთხოვება სპეციალიზაცია, თუმცა პრაქტიკაში არსებული წესის მიხედვით, არასრულწლოვანთა საგამოძებო და სასამართლო პროცესში ჩართულ ფსიქოლოგს უნდა შეეძლოს კომპეტენციის დასაბუთება (შესაბამისი უმაღლესი განათლება და ამ მიმართულებით მუშაობის გამოცდილება)’;</a:t>
            </a:r>
          </a:p>
          <a:p>
            <a:r>
              <a:rPr lang="ka-GE" sz="1800" dirty="0" smtClean="0"/>
              <a:t>სპეციალიზებულ პირს გავლილი უნდა ჰქონდეს ტრენინგი და ფლობდეს შესაბამის სერტიფიკატს, რომელსაც ანიჭებს იუსტიცის სასწავლო ცენტრი, შსს აკადემია, პროკურატურის სასწავლო ცენტრი (მთავრობის დადგენილება, 668)</a:t>
            </a:r>
          </a:p>
          <a:p>
            <a:pPr>
              <a:buFont typeface="Wingdings" panose="05000000000000000000" pitchFamily="2" charset="2"/>
              <a:buChar char="ü"/>
            </a:pPr>
            <a:r>
              <a:rPr lang="ka-GE" sz="1800" dirty="0" smtClean="0"/>
              <a:t>არასრულწლოვანთა მართლმსაჯულების კოდექსი</a:t>
            </a:r>
          </a:p>
          <a:p>
            <a:pPr>
              <a:buFont typeface="Wingdings" panose="05000000000000000000" pitchFamily="2" charset="2"/>
              <a:buChar char="ü"/>
            </a:pPr>
            <a:r>
              <a:rPr lang="ka-GE" sz="1800" dirty="0" smtClean="0"/>
              <a:t>არასრულწლოვანტა მართლმსაჯულების საერთაშორისო სტანდარტები</a:t>
            </a:r>
          </a:p>
          <a:p>
            <a:pPr>
              <a:buFont typeface="Wingdings" panose="05000000000000000000" pitchFamily="2" charset="2"/>
              <a:buChar char="ü"/>
            </a:pPr>
            <a:r>
              <a:rPr lang="ka-GE" sz="1800" dirty="0" smtClean="0"/>
              <a:t>ანტისოციალური ქცევის ფსიქოლოგიური ასპექტები</a:t>
            </a:r>
          </a:p>
          <a:p>
            <a:pPr>
              <a:buFont typeface="Wingdings" panose="05000000000000000000" pitchFamily="2" charset="2"/>
              <a:buChar char="ü"/>
            </a:pPr>
            <a:r>
              <a:rPr lang="ka-GE" sz="1800" dirty="0" smtClean="0"/>
              <a:t>ძალადობა ბავშვზე და მისი გავლენა ბავშვის განვიტარებაზე;</a:t>
            </a:r>
          </a:p>
          <a:p>
            <a:pPr>
              <a:buFont typeface="Wingdings" panose="05000000000000000000" pitchFamily="2" charset="2"/>
              <a:buChar char="ü"/>
            </a:pPr>
            <a:r>
              <a:rPr lang="ka-GE" sz="1800" dirty="0" smtClean="0"/>
              <a:t>დაზარალებული და მოწმე ბავშვის გამოკითხვის/დაკითხვის პროტოკოლი</a:t>
            </a:r>
            <a:endParaRPr lang="en-US" sz="1800" dirty="0"/>
          </a:p>
        </p:txBody>
      </p:sp>
    </p:spTree>
    <p:extLst>
      <p:ext uri="{BB962C8B-B14F-4D97-AF65-F5344CB8AC3E}">
        <p14:creationId xmlns:p14="http://schemas.microsoft.com/office/powerpoint/2010/main" val="23219235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TotalTime>
  <Words>2439</Words>
  <Application>Microsoft Office PowerPoint</Application>
  <PresentationFormat>Widescreen</PresentationFormat>
  <Paragraphs>185</Paragraphs>
  <Slides>23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Calibri Light</vt:lpstr>
      <vt:lpstr>Sylfaen</vt:lpstr>
      <vt:lpstr>Wingdings</vt:lpstr>
      <vt:lpstr>Office Theme</vt:lpstr>
      <vt:lpstr>არასრულწლოვანთა დელიკვენტობა და არასრულწლოვანთა მართლმსაჯულების ძირითადი პრინციპები </vt:lpstr>
      <vt:lpstr>განსახილველი საკითხები</vt:lpstr>
      <vt:lpstr>არასრულწლოვანთა დელიკვენტობა</vt:lpstr>
      <vt:lpstr>დანაშაულის და დამნაშავების განსხვავებული აღქმა, ასაკის მიხედვით</vt:lpstr>
      <vt:lpstr>განსხვავებული სამართლებრივი მიდგომები</vt:lpstr>
      <vt:lpstr>განსხვავებული სასამართლო მოზარდებისთვის</vt:lpstr>
      <vt:lpstr>განსხვავება ზრდასრულთა და არასრულწლოვანთა მართლმსაჯულების სისტემაში (საქართველოს მაგალითი)</vt:lpstr>
      <vt:lpstr>განსხვავება ზრდასრულთა და არასრულწლოვანთა მართლმსაჯულების სისტემაში (საქართველოს მაგალითი)</vt:lpstr>
      <vt:lpstr>რას გულისხმობს არასრულწლოვანთა მართლმსაჯულებაში სპეციალიზაცია?</vt:lpstr>
      <vt:lpstr>არასრულწლოვანთა მართლმსაჯულების განვითარების ისტორია</vt:lpstr>
      <vt:lpstr>რეფორმამდე პერიოდი</vt:lpstr>
      <vt:lpstr>რეფორმის პერიოდი (1960-1970-იანი წლები) </vt:lpstr>
      <vt:lpstr>რეფორმის შემდგომი პერიოდი (1980-1990-იანი წლები)</vt:lpstr>
      <vt:lpstr>თანამედროვე მიდგომა</vt:lpstr>
      <vt:lpstr>არასრულწლოვანთა მართლმსაჯულების პრინციპები არასრულწლოვნის საუკეთესო ინტერესის პრიოროტეტულობა</vt:lpstr>
      <vt:lpstr>დისკრიმინაციის აკრძალვისა და ჰარმონიული განვითარების უფლება</vt:lpstr>
      <vt:lpstr>თანაზომიერება</vt:lpstr>
      <vt:lpstr>ყველაზე მსუბუქი საშუალებისა და ალტერნატიული ზომის პრიორიტეტულობა</vt:lpstr>
      <vt:lpstr>მართლმსაჯულების პროცესში არასრულწლოვნის მონაწილეობა</vt:lpstr>
      <vt:lpstr>მართლმსაჯულების პროცესის გაჭიანურება</vt:lpstr>
      <vt:lpstr>არასრულწლოვნის ნასამართლეობა</vt:lpstr>
      <vt:lpstr>არასრულწლოვნისადმი ინდივიდუალური მიდგომა</vt:lpstr>
      <vt:lpstr>არასრულწლოვნის საპროცესო უფლებები</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არასრულწლოვანთა დელიკვენტობა და არასრულწლოვანთა მართლმსაჯულების ძირითადი პრინციპები</dc:title>
  <dc:creator>Tina Bandzeladze</dc:creator>
  <cp:lastModifiedBy>Tina Bandzeladze</cp:lastModifiedBy>
  <cp:revision>76</cp:revision>
  <dcterms:created xsi:type="dcterms:W3CDTF">2020-03-21T15:36:16Z</dcterms:created>
  <dcterms:modified xsi:type="dcterms:W3CDTF">2020-03-25T12:16:30Z</dcterms:modified>
</cp:coreProperties>
</file>