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71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DEAB4A-846D-49BA-B63C-EE560384CB1B}" type="datetimeFigureOut">
              <a:rPr lang="en-US" smtClean="0"/>
              <a:t>6/12/2020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103828-AEE6-4942-906B-16BB848B75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95261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DEAB4A-846D-49BA-B63C-EE560384CB1B}" type="datetimeFigureOut">
              <a:rPr lang="en-US" smtClean="0"/>
              <a:t>6/12/2020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103828-AEE6-4942-906B-16BB848B75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69460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DEAB4A-846D-49BA-B63C-EE560384CB1B}" type="datetimeFigureOut">
              <a:rPr lang="en-US" smtClean="0"/>
              <a:t>6/12/2020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103828-AEE6-4942-906B-16BB848B75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22283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DEAB4A-846D-49BA-B63C-EE560384CB1B}" type="datetimeFigureOut">
              <a:rPr lang="en-US" smtClean="0"/>
              <a:t>6/12/2020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103828-AEE6-4942-906B-16BB848B75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74763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DEAB4A-846D-49BA-B63C-EE560384CB1B}" type="datetimeFigureOut">
              <a:rPr lang="en-US" smtClean="0"/>
              <a:t>6/12/2020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103828-AEE6-4942-906B-16BB848B75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05187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DEAB4A-846D-49BA-B63C-EE560384CB1B}" type="datetimeFigureOut">
              <a:rPr lang="en-US" smtClean="0"/>
              <a:t>6/12/2020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103828-AEE6-4942-906B-16BB848B75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93323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DEAB4A-846D-49BA-B63C-EE560384CB1B}" type="datetimeFigureOut">
              <a:rPr lang="en-US" smtClean="0"/>
              <a:t>6/12/2020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103828-AEE6-4942-906B-16BB848B75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84521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DEAB4A-846D-49BA-B63C-EE560384CB1B}" type="datetimeFigureOut">
              <a:rPr lang="en-US" smtClean="0"/>
              <a:t>6/12/2020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103828-AEE6-4942-906B-16BB848B75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12623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DEAB4A-846D-49BA-B63C-EE560384CB1B}" type="datetimeFigureOut">
              <a:rPr lang="en-US" smtClean="0"/>
              <a:t>6/12/2020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103828-AEE6-4942-906B-16BB848B75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24523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DEAB4A-846D-49BA-B63C-EE560384CB1B}" type="datetimeFigureOut">
              <a:rPr lang="en-US" smtClean="0"/>
              <a:t>6/12/2020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103828-AEE6-4942-906B-16BB848B75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2608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DEAB4A-846D-49BA-B63C-EE560384CB1B}" type="datetimeFigureOut">
              <a:rPr lang="en-US" smtClean="0"/>
              <a:t>6/12/2020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103828-AEE6-4942-906B-16BB848B75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57217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DEAB4A-846D-49BA-B63C-EE560384CB1B}" type="datetimeFigureOut">
              <a:rPr lang="en-US" smtClean="0"/>
              <a:t>6/12/2020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103828-AEE6-4942-906B-16BB848B75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54313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ka-GE" sz="4000" dirty="0" smtClean="0"/>
              <a:t>ფაქტორები, რომლებიც გავლენას ახდენს ბავშვის ჩვენების სანდოობაზე</a:t>
            </a:r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en-US" sz="4000" dirty="0"/>
              <a:t/>
            </a:r>
            <a:br>
              <a:rPr lang="en-US" sz="4000" dirty="0"/>
            </a:br>
            <a:r>
              <a:rPr lang="en-US" sz="4000" dirty="0" smtClean="0"/>
              <a:t/>
            </a:r>
            <a:br>
              <a:rPr lang="en-US" sz="4000" dirty="0" smtClean="0"/>
            </a:br>
            <a:endParaRPr lang="en-US" sz="4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527342"/>
            <a:ext cx="9144000" cy="1009935"/>
          </a:xfrm>
        </p:spPr>
        <p:txBody>
          <a:bodyPr>
            <a:normAutofit/>
          </a:bodyPr>
          <a:lstStyle/>
          <a:p>
            <a:pPr algn="r"/>
            <a:r>
              <a:rPr lang="ka-GE" sz="1400" dirty="0" smtClean="0"/>
              <a:t>ფსიქოლოგის როლი არასრულწლოვანთა მართლმსაჯულების პროცესში</a:t>
            </a:r>
          </a:p>
          <a:p>
            <a:pPr algn="r"/>
            <a:r>
              <a:rPr lang="ka-GE" sz="1400" dirty="0" smtClean="0"/>
              <a:t>თსუ, 2020</a:t>
            </a:r>
          </a:p>
          <a:p>
            <a:pPr algn="r"/>
            <a:r>
              <a:rPr lang="ka-GE" sz="1400" dirty="0" smtClean="0"/>
              <a:t>თ.ბანძელაძე</a:t>
            </a:r>
            <a:endParaRPr lang="en-US" sz="14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8083" y="2236765"/>
            <a:ext cx="5682018" cy="270225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06888318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14999"/>
            <a:ext cx="10515600" cy="412797"/>
          </a:xfrm>
        </p:spPr>
        <p:txBody>
          <a:bodyPr>
            <a:normAutofit fontScale="90000"/>
          </a:bodyPr>
          <a:lstStyle/>
          <a:p>
            <a:r>
              <a:rPr lang="ka-GE" sz="3000" b="1" dirty="0" smtClean="0"/>
              <a:t>მეხსიერების განვითარება</a:t>
            </a:r>
            <a:endParaRPr lang="en-US" sz="3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9433" y="764274"/>
            <a:ext cx="11259403" cy="5732059"/>
          </a:xfrm>
        </p:spPr>
        <p:txBody>
          <a:bodyPr/>
          <a:lstStyle/>
          <a:p>
            <a:pPr marL="0" indent="0">
              <a:buNone/>
            </a:pPr>
            <a:r>
              <a:rPr lang="ka-GE" sz="2000" i="1" u="sng" dirty="0" smtClean="0"/>
              <a:t>განმეორებადი გამოცდილება</a:t>
            </a:r>
          </a:p>
          <a:p>
            <a:pPr marL="0" indent="0">
              <a:buNone/>
            </a:pPr>
            <a:endParaRPr lang="ka-GE" sz="2000" i="1" u="sng" dirty="0" smtClean="0"/>
          </a:p>
          <a:p>
            <a:r>
              <a:rPr lang="ka-GE" sz="1800" dirty="0" smtClean="0"/>
              <a:t>„მოვლენის ტიპურ ხატს“ მიღმა დარჩენილ </a:t>
            </a:r>
            <a:r>
              <a:rPr lang="ka-GE" sz="1800" i="1" dirty="0"/>
              <a:t>სპეციფიკურ </a:t>
            </a:r>
            <a:r>
              <a:rPr lang="ka-GE" sz="1800" i="1" dirty="0" smtClean="0"/>
              <a:t>დეტალებს ბავშვები </a:t>
            </a:r>
            <a:r>
              <a:rPr lang="ka-GE" sz="1800" i="1" dirty="0"/>
              <a:t>ავსებდნენ იმის მიხედვით, რაც ჩვეულებრივ გადახდენიათ ხოლმე ამგვარი </a:t>
            </a:r>
            <a:r>
              <a:rPr lang="ka-GE" sz="1800" i="1" dirty="0" smtClean="0"/>
              <a:t>გამოცდილების დროს</a:t>
            </a:r>
            <a:r>
              <a:rPr lang="ka-GE" sz="1800" i="1" dirty="0"/>
              <a:t>.</a:t>
            </a:r>
            <a:r>
              <a:rPr lang="ka-GE" sz="1800" dirty="0"/>
              <a:t> </a:t>
            </a:r>
            <a:endParaRPr lang="ka-GE" sz="1800" dirty="0" smtClean="0"/>
          </a:p>
          <a:p>
            <a:endParaRPr lang="ka-GE" sz="1800" dirty="0" smtClean="0"/>
          </a:p>
          <a:p>
            <a:r>
              <a:rPr lang="ka-GE" sz="1800" dirty="0" smtClean="0"/>
              <a:t>გამოტოვებული </a:t>
            </a:r>
            <a:r>
              <a:rPr lang="ka-GE" sz="1800" dirty="0"/>
              <a:t>დეტალების შევსებისთვის ბავშვები იყენებენ არა მხოლოდ </a:t>
            </a:r>
            <a:r>
              <a:rPr lang="ka-GE" sz="1800" b="1" dirty="0"/>
              <a:t>საკუთარ გამოცდილებას </a:t>
            </a:r>
            <a:r>
              <a:rPr lang="ka-GE" sz="1800" dirty="0"/>
              <a:t>(საკუთარი გამოცდილების საფუძველზე შექმნილ განზოგადებულ ხატს), არამედ </a:t>
            </a:r>
            <a:r>
              <a:rPr lang="ka-GE" sz="1800" b="1" dirty="0"/>
              <a:t>ინფორმაციის სხვა წყაროებსაც: </a:t>
            </a:r>
            <a:r>
              <a:rPr lang="ka-GE" sz="1800" dirty="0"/>
              <a:t>მშობლებთან საუბარი, უფროსების ერთმანეთთან საუბარი, ტელევიზია, წიგნები და ა.შ. </a:t>
            </a:r>
            <a:endParaRPr lang="ka-GE" sz="1800" dirty="0" smtClean="0"/>
          </a:p>
          <a:p>
            <a:endParaRPr lang="ka-GE" sz="1800" dirty="0"/>
          </a:p>
          <a:p>
            <a:r>
              <a:rPr lang="ka-GE" sz="1800" dirty="0"/>
              <a:t>როგორც წესი, რამდენიმე მოვლენიდან ბავშვები უკეთესად იხსენებენ და მეტ დეტალს აღწერენ იმ მოვლენის ირგვლივ, რომელიც პირველად მოხდა და შედარებით განზოგადებულ ხატს მიმართავენ უკანასკნელი მოვლენების გახსენებისას. </a:t>
            </a:r>
            <a:endParaRPr lang="ka-GE" sz="1800" dirty="0" smtClean="0"/>
          </a:p>
          <a:p>
            <a:endParaRPr lang="ka-GE" sz="1800" dirty="0"/>
          </a:p>
          <a:p>
            <a:r>
              <a:rPr lang="ka-GE" sz="2000" dirty="0"/>
              <a:t>დეტალების გახსენების პრობლემა მეტწილად ამ დეტალების შესაბამი თანრიგის მოვლენასთან მიკუთვნებულობას უფრო ეხება, ვიდრე საკუთრივ დეტალების დამახსოვრებისა და აღდგენის </a:t>
            </a:r>
            <a:r>
              <a:rPr lang="ka-GE" sz="2000" dirty="0" smtClean="0"/>
              <a:t>უნარს.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80239256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60410"/>
            <a:ext cx="10515600" cy="371854"/>
          </a:xfrm>
        </p:spPr>
        <p:txBody>
          <a:bodyPr>
            <a:normAutofit fontScale="90000"/>
          </a:bodyPr>
          <a:lstStyle/>
          <a:p>
            <a:r>
              <a:rPr lang="ka-GE" sz="3000" b="1" dirty="0" smtClean="0"/>
              <a:t>მეხსიერების განვითარება</a:t>
            </a:r>
            <a:endParaRPr lang="en-US" sz="3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2137" y="1078172"/>
            <a:ext cx="11368585" cy="543180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ka-GE" sz="2000" i="1" u="sng" dirty="0" smtClean="0"/>
              <a:t>გადავადებული გახსენება</a:t>
            </a:r>
          </a:p>
          <a:p>
            <a:r>
              <a:rPr lang="ka-GE" sz="2000" dirty="0" smtClean="0"/>
              <a:t>დროის </a:t>
            </a:r>
            <a:r>
              <a:rPr lang="ka-GE" sz="2000" dirty="0"/>
              <a:t>გასვლასთან ერთად ინფორმაციის მოცულობა მართალია მცირდება, მაგრამ ნეგატიური შინაარსის მოვლენები ხანგრძლივი დროის შემდეგ მეტი სიზუსტით ნარჩუნდება, ვიდრე ნეიტრალური ან პოზიტიური მოვლენები. </a:t>
            </a:r>
            <a:endParaRPr lang="ka-GE" sz="2000" dirty="0" smtClean="0"/>
          </a:p>
          <a:p>
            <a:endParaRPr lang="ka-GE" sz="2000" i="1" u="sng" dirty="0"/>
          </a:p>
          <a:p>
            <a:r>
              <a:rPr lang="ka-GE" sz="2000" dirty="0"/>
              <a:t>ბავშვები პოზიტიურ და ნეგატიური მოვლენებს სხვადასხვაგვარად იხსენებენ და ყვებიან. </a:t>
            </a:r>
            <a:endParaRPr lang="ka-GE" sz="2000" dirty="0" smtClean="0"/>
          </a:p>
          <a:p>
            <a:pPr>
              <a:buFont typeface="Wingdings" panose="05000000000000000000" pitchFamily="2" charset="2"/>
              <a:buChar char="ü"/>
            </a:pPr>
            <a:r>
              <a:rPr lang="ka-GE" sz="1800" dirty="0" smtClean="0"/>
              <a:t>თუ </a:t>
            </a:r>
            <a:r>
              <a:rPr lang="ka-GE" sz="1800" dirty="0"/>
              <a:t>მოვლენა ბავშვისთვის პოზიტიური იყო, გახსენების პროცესში ის უფრო ხშირად ისაუბრებს ობიექტებზე, ხალხზე, აღწერილობით დეტალებზე. </a:t>
            </a:r>
            <a:endParaRPr lang="ka-GE" sz="1800" dirty="0" smtClean="0"/>
          </a:p>
          <a:p>
            <a:pPr>
              <a:buFont typeface="Wingdings" panose="05000000000000000000" pitchFamily="2" charset="2"/>
              <a:buChar char="ü"/>
            </a:pPr>
            <a:r>
              <a:rPr lang="ka-GE" sz="1800" dirty="0" smtClean="0"/>
              <a:t>ნეგატიური </a:t>
            </a:r>
            <a:r>
              <a:rPr lang="ka-GE" sz="1800" dirty="0"/>
              <a:t>მოვლენის გახსენების შემთხვევაში, მეტი ალბათობით ისაუბრებს საკუთარ განცდებზე და ფიქრებზე, თუმცა, მოსალოდნელია, რომ ნეგატიური მოვლენის გახსენების დროს ფაქტების განლაგება მეტად თანმიმდევრული იქნება, ვიდრე პოზიტიური მოვლენის გახსენების დროს. </a:t>
            </a:r>
            <a:endParaRPr lang="en-US" sz="1800" dirty="0"/>
          </a:p>
          <a:p>
            <a:pPr marL="0" indent="0">
              <a:buNone/>
            </a:pPr>
            <a:endParaRPr lang="en-US" sz="2000" i="1" u="sng" dirty="0"/>
          </a:p>
        </p:txBody>
      </p:sp>
    </p:spTree>
    <p:extLst>
      <p:ext uri="{BB962C8B-B14F-4D97-AF65-F5344CB8AC3E}">
        <p14:creationId xmlns:p14="http://schemas.microsoft.com/office/powerpoint/2010/main" val="55246730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15000"/>
            <a:ext cx="10515600" cy="344559"/>
          </a:xfrm>
        </p:spPr>
        <p:txBody>
          <a:bodyPr>
            <a:normAutofit fontScale="90000"/>
          </a:bodyPr>
          <a:lstStyle/>
          <a:p>
            <a:r>
              <a:rPr lang="ka-GE" sz="3000" b="1" dirty="0" smtClean="0"/>
              <a:t>მეხსიერების განვითარება</a:t>
            </a:r>
            <a:endParaRPr lang="en-US" sz="3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4841" y="982639"/>
            <a:ext cx="11368585" cy="550004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ka-GE" sz="2000" i="1" u="sng" dirty="0" smtClean="0"/>
              <a:t>ტრავმული გამოცდილება</a:t>
            </a:r>
          </a:p>
          <a:p>
            <a:r>
              <a:rPr lang="ka-GE" sz="1800" b="1" dirty="0" smtClean="0"/>
              <a:t>სტრესული მოვლენის ინფორმაციის აღდგენის სისუსტესთან დაკავშირებით შეხედულებები კონტროვერსულია </a:t>
            </a:r>
            <a:r>
              <a:rPr lang="ka-GE" sz="1800" dirty="0" smtClean="0"/>
              <a:t>(ზოგიერთი კვლევის მიხედვით, მაღალი აგზნება აუარესებს სიზუსტეს, ზოგი გამოკვლევის მიხედვით, მათ შორის კავშირი არ არსებობის, ლაბორატორიული კვლევების მიხედვით კი, აგზნება აუმჯობესებს გახსენებას).</a:t>
            </a:r>
            <a:endParaRPr lang="en-US" sz="1800" dirty="0" smtClean="0"/>
          </a:p>
          <a:p>
            <a:r>
              <a:rPr lang="ka-GE" sz="1800" dirty="0" smtClean="0"/>
              <a:t>არსებობს გარკვეული მტკიცებულებები იმის შესახებ, რომ ნეგატიური გამოცდილება უფრო დიდხანს ნარჩუნდება, ვიდრე ყოველდღიური უსიამოვნებები, ნეიტრალური ან პოზიტიური მოვლენების მეხსიერება. </a:t>
            </a:r>
          </a:p>
          <a:p>
            <a:pPr marL="0" indent="0">
              <a:buNone/>
            </a:pPr>
            <a:r>
              <a:rPr lang="ka-GE" sz="1800" dirty="0" smtClean="0"/>
              <a:t>რატომ შეიძლება, რომ რეალური ტრავმული გამოცდილებები(სექსუალური ძალადობის კონტქესტში) იმაზე უკეთ არ ახსოვდეთ ბავშვებს, ვიდრე ლაბორატორიულად პროვოცირებული მოვლენები?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ka-GE" sz="1800" dirty="0" smtClean="0"/>
              <a:t>გარყვნილი ქმედების ყველა ეპიზოდი შეიძლება არ იქნას განცდილი, როგორც ტრავმული გამოცდილება, რის გამოც, აგზნების ეფექტი მეხსიერებაზე სათანადოდ ვერ იმუშავებს;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ka-GE" sz="1800" dirty="0" smtClean="0"/>
              <a:t>ზოგიერთ შემთხვევაში, ბავშვებს არ აქვთ სათანადო ცოდნა იმისა, რომ სწორად გააცნობიერონ მომხდარი და შესაბამისად, გამოცდილება აღქმულ იქნას, როგორც მატრავმირებელი;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ka-GE" sz="1800" dirty="0" smtClean="0"/>
              <a:t>აღდგენაზე შეიძლება გავლენას ახდენდეს არა კოდირების დროს განცდილი ტრავმა, არამედ აღდგენის პროცესთან დაკავშირებული სტრესი და ამცირებდეს აღდგენის ეფექტიანობას;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ka-GE" sz="1800" dirty="0" smtClean="0"/>
              <a:t>სექსუალური ძალადობის მძიმე ფსიქოლოგიური ეფექტიდან გამომდინარე, შეიძლება გააქტიურდეს დაცვის მექანიზმები, რაც გავლენას ახდენს გახსენების ხარისხზე. </a:t>
            </a:r>
          </a:p>
          <a:p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4398097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a-GE" sz="3000" b="1" dirty="0" smtClean="0"/>
              <a:t>განსახილველი საკითხები</a:t>
            </a:r>
            <a:endParaRPr lang="en-US" sz="3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a-GE" sz="2000" dirty="0" smtClean="0"/>
              <a:t>კომუნიკაციის უნარების განვითარება;</a:t>
            </a:r>
          </a:p>
          <a:p>
            <a:r>
              <a:rPr lang="ka-GE" sz="2000" dirty="0" smtClean="0"/>
              <a:t>მეხსიერების განვითარება: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ka-GE" sz="1800" dirty="0" smtClean="0"/>
              <a:t>პერსონალური ინფორმაციის კოდირება;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ka-GE" sz="1800" dirty="0" smtClean="0"/>
              <a:t>განმეორებითი მოვლენების კოდირება;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ka-GE" sz="1800" dirty="0" smtClean="0"/>
              <a:t>გადავადების ეფექტი;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ka-GE" sz="1800" dirty="0" smtClean="0"/>
              <a:t>ტრავმული გამოცდილების აღდგენა.</a:t>
            </a:r>
          </a:p>
          <a:p>
            <a:pPr marL="0" indent="0">
              <a:buNone/>
            </a:pPr>
            <a:endParaRPr lang="ka-GE" sz="2000" dirty="0" smtClean="0"/>
          </a:p>
          <a:p>
            <a:pPr marL="0" indent="0">
              <a:buNone/>
            </a:pPr>
            <a:r>
              <a:rPr lang="ka-GE" sz="1800" b="1" dirty="0" smtClean="0"/>
              <a:t>გამოყენებული ლიტერატურა: </a:t>
            </a:r>
            <a:r>
              <a:rPr lang="en-US" sz="1800" dirty="0" smtClean="0"/>
              <a:t>Lamb</a:t>
            </a:r>
            <a:r>
              <a:rPr lang="en-US" sz="1800" dirty="0"/>
              <a:t>, M., </a:t>
            </a:r>
            <a:r>
              <a:rPr lang="en-US" sz="1800" dirty="0" err="1"/>
              <a:t>Hershkowitz</a:t>
            </a:r>
            <a:r>
              <a:rPr lang="en-US" sz="1800" dirty="0"/>
              <a:t>, I., </a:t>
            </a:r>
            <a:r>
              <a:rPr lang="en-US" sz="1800" dirty="0" err="1"/>
              <a:t>Orbach</a:t>
            </a:r>
            <a:r>
              <a:rPr lang="en-US" sz="1800" dirty="0"/>
              <a:t>, Y., </a:t>
            </a:r>
            <a:r>
              <a:rPr lang="en-US" sz="1800" dirty="0" err="1"/>
              <a:t>Esplin</a:t>
            </a:r>
            <a:r>
              <a:rPr lang="en-US" sz="1800" dirty="0"/>
              <a:t>, P. W., (2006), Tell Me What Happened. </a:t>
            </a:r>
            <a:r>
              <a:rPr lang="en-US" sz="1800" dirty="0" err="1"/>
              <a:t>England:John</a:t>
            </a:r>
            <a:r>
              <a:rPr lang="en-US" sz="1800" dirty="0"/>
              <a:t> Wiley &amp; Sons, Ltd. (19-40 pp.)</a:t>
            </a:r>
            <a:endParaRPr lang="ka-GE" sz="1800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65389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32044"/>
            <a:ext cx="10515600" cy="531346"/>
          </a:xfrm>
        </p:spPr>
        <p:txBody>
          <a:bodyPr>
            <a:normAutofit/>
          </a:bodyPr>
          <a:lstStyle/>
          <a:p>
            <a:r>
              <a:rPr lang="ka-GE" sz="3000" b="1" dirty="0" smtClean="0"/>
              <a:t>ბავშვის ჩვენების სანდოობა</a:t>
            </a:r>
            <a:endParaRPr lang="en-US" sz="3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3082" y="1269242"/>
            <a:ext cx="11163868" cy="527499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ka-GE" sz="2000" dirty="0" smtClean="0"/>
              <a:t>ბავშვის ჩვენების მოცულობა და სიზუსტე 3 ძირითად ფაქტორზეა დამოკიდებული: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ka-GE" sz="2000" dirty="0" smtClean="0"/>
              <a:t>ბავშვის განვითარების დონე;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ka-GE" sz="2000" dirty="0" smtClean="0"/>
              <a:t>მოვლენის მახასიათებლები;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ka-GE" sz="2000" dirty="0" smtClean="0"/>
              <a:t>ინტერვიუერის მიერ გამოყენებული ტექნიკა. </a:t>
            </a:r>
          </a:p>
          <a:p>
            <a:pPr>
              <a:buFont typeface="Wingdings" panose="05000000000000000000" pitchFamily="2" charset="2"/>
              <a:buChar char="q"/>
            </a:pPr>
            <a:endParaRPr lang="ka-GE" sz="2000" dirty="0"/>
          </a:p>
          <a:p>
            <a:pPr marL="0" indent="0">
              <a:buNone/>
            </a:pPr>
            <a:endParaRPr lang="ka-GE" sz="2000" dirty="0" smtClean="0"/>
          </a:p>
          <a:p>
            <a:pPr>
              <a:buFont typeface="Wingdings" panose="05000000000000000000" pitchFamily="2" charset="2"/>
              <a:buChar char="ü"/>
            </a:pPr>
            <a:r>
              <a:rPr lang="ka-GE" sz="2000" dirty="0" smtClean="0"/>
              <a:t>ერთი და იგივე ასაკის ბავშვების მიერ ინფორმაციის გადმოცემის უნარი განსხვავებულია და მნიშვნელოვნად არის დამოკიდებული ინტერვიუერის მიერ გამოყენებულ შეკითხვებზე. </a:t>
            </a:r>
          </a:p>
          <a:p>
            <a:pPr marL="0" indent="0">
              <a:buNone/>
            </a:pPr>
            <a:endParaRPr lang="ka-GE" sz="2000" dirty="0" smtClean="0"/>
          </a:p>
          <a:p>
            <a:pPr>
              <a:buFont typeface="Wingdings" panose="05000000000000000000" pitchFamily="2" charset="2"/>
              <a:buChar char="ü"/>
            </a:pPr>
            <a:r>
              <a:rPr lang="ka-GE" sz="2000" dirty="0" smtClean="0"/>
              <a:t>ჩვენების სანდოობაზე გავლენის მქონე ფაქტორების შესწავლას ლაბორატორიულ პირობებში ართულებს ეკოლოგიური ვალიდობის, ხოლო სავალე კვლევებში, დამატებითი ფაქტორების კონტროლის დაბალი დონე. 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6039435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639" y="201351"/>
            <a:ext cx="11750722" cy="317263"/>
          </a:xfrm>
        </p:spPr>
        <p:txBody>
          <a:bodyPr>
            <a:normAutofit fontScale="90000"/>
          </a:bodyPr>
          <a:lstStyle/>
          <a:p>
            <a:r>
              <a:rPr lang="ka-GE" sz="3000" b="1" dirty="0" smtClean="0"/>
              <a:t>კომუნიკაციის უნარების განვითარება (კოგნიტური ასპექტი)</a:t>
            </a:r>
            <a:endParaRPr lang="en-US" sz="3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0639" y="627796"/>
            <a:ext cx="11750722" cy="6018663"/>
          </a:xfrm>
        </p:spPr>
        <p:txBody>
          <a:bodyPr>
            <a:normAutofit/>
          </a:bodyPr>
          <a:lstStyle/>
          <a:p>
            <a:r>
              <a:rPr lang="ka-GE" sz="1900" b="1" dirty="0" smtClean="0"/>
              <a:t>მცირეწლოვანი ბავშვების ლექსიკური მარაგი შეზღუდულია. </a:t>
            </a:r>
            <a:r>
              <a:rPr lang="ka-GE" sz="1900" dirty="0" smtClean="0"/>
              <a:t>ისინი მოვლენის აღსაწერად ნაკლებად იყენებენ, დამატებით ინფორმაციას, ზმნიზედებსა და ზედსართავ სახელებს. </a:t>
            </a:r>
          </a:p>
          <a:p>
            <a:r>
              <a:rPr lang="ka-GE" sz="1900" dirty="0" smtClean="0"/>
              <a:t>ლექსიკური მარაგის სწრაფად ზრდას, ხშირად, უფროსები შეჰყავს შეცდომაში და ბავშვთან საუბრისას იყენებენ რთულ ცნებებსა და გრამატიკულ კონსტრუქციებს. რეალურად,</a:t>
            </a:r>
            <a:r>
              <a:rPr lang="ka-GE" sz="1900" b="1" dirty="0" smtClean="0"/>
              <a:t> წინასასკოლო ასაკის ბავშვები, ზოგჯერ, მანამ იწყებენ ცნებების გამოყენებას, ვიდრე სრულად გააცნობიერებენ მის კონვენციონალურ დატვირთვას.</a:t>
            </a:r>
          </a:p>
          <a:p>
            <a:pPr marL="0" indent="0" algn="ctr">
              <a:buNone/>
            </a:pPr>
            <a:r>
              <a:rPr lang="ka-GE" sz="1900" i="1" dirty="0" smtClean="0"/>
              <a:t>სასამართლო კონტექსტში, ბავშვებს ხშირად უწევთ რთული ტერმინებით გაჯერებულ შეკითხვებზე პასუხის გაცემა, ასევე, ვრცელ შეჯამებებზე დათანხმება. </a:t>
            </a:r>
            <a:r>
              <a:rPr lang="en-US" sz="1900" i="1" dirty="0" err="1" smtClean="0"/>
              <a:t>Brennan&amp;Brennan</a:t>
            </a:r>
            <a:r>
              <a:rPr lang="en-US" sz="1900" i="1" dirty="0" smtClean="0"/>
              <a:t> (1988) </a:t>
            </a:r>
            <a:r>
              <a:rPr lang="ka-GE" sz="1900" i="1" dirty="0" smtClean="0"/>
              <a:t>კვლევაში გამოვლინდა, რომ 6-15 წლის ბავშვების 2/3-ს არ ესმის იმგვარი შეკითხვების შინაარსი, რომელსაც უსვამენ სამარტალწარმოების პროცესში. წინასასკოლო ასაკის ბავშვებს იმის გარკვევაც უჭირთ, თუ რა ვერ გაიგეს არასწორად და რთულ შეკითხვებს, ალბათობით/შემთხვევითად პასუხობენ იმგვარად, როგორც პასუხობენ. </a:t>
            </a:r>
          </a:p>
          <a:p>
            <a:r>
              <a:rPr lang="ka-GE" sz="1900" dirty="0" smtClean="0"/>
              <a:t>ბავშვებს, განსაკუთრებით, </a:t>
            </a:r>
            <a:r>
              <a:rPr lang="ka-GE" sz="1900" b="1" dirty="0" smtClean="0"/>
              <a:t>წინასასკოლო ასაკში (4-5 წ.) აქვთ ტენდენცია, რომ არასწორად დაეთანხმონ და წინააღმდეგობა არ გაუწიონ ინტერვიუერის მიერ ამბის მცდარ ინტერპრეტაციას</a:t>
            </a:r>
            <a:r>
              <a:rPr lang="ka-GE" sz="1900" dirty="0" smtClean="0"/>
              <a:t>. მომდევნო გამოკითხვის დროს, ბავშვები საკუთარ ამბავში „ჩააქსოვენ“ ინტერვიუერის მიერ არასწორად ინტერპრეტირებულ ინფორმაციას იმგვარად, როგორც ორიგინალური მოვლენის ეპიზოდს. </a:t>
            </a:r>
          </a:p>
          <a:p>
            <a:r>
              <a:rPr lang="ka-GE" sz="1900" dirty="0" smtClean="0"/>
              <a:t>ბავშვებს ინფორმაცია ზოგჯერ </a:t>
            </a:r>
            <a:r>
              <a:rPr lang="ka-GE" sz="1900" b="1" dirty="0" smtClean="0"/>
              <a:t>ძალიან კონკრეტულად და შეზღუდულად ესმით </a:t>
            </a:r>
            <a:r>
              <a:rPr lang="ka-GE" sz="1900" dirty="0" smtClean="0"/>
              <a:t>და ხშირად, ინფორმაციის აღდგენის დროს, უგულვებელყოფენ თანამოსაუბრის ცოდნას (ეგოცენტრიზმი).</a:t>
            </a:r>
          </a:p>
        </p:txBody>
      </p:sp>
    </p:spTree>
    <p:extLst>
      <p:ext uri="{BB962C8B-B14F-4D97-AF65-F5344CB8AC3E}">
        <p14:creationId xmlns:p14="http://schemas.microsoft.com/office/powerpoint/2010/main" val="8706048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4925" y="119467"/>
            <a:ext cx="11527809" cy="467388"/>
          </a:xfrm>
        </p:spPr>
        <p:txBody>
          <a:bodyPr>
            <a:normAutofit fontScale="90000"/>
          </a:bodyPr>
          <a:lstStyle/>
          <a:p>
            <a:r>
              <a:rPr lang="ka-GE" sz="3000" b="1" dirty="0" smtClean="0"/>
              <a:t>კომუნიკაციის უნარების განვითარება (სოციალური ასპექტი)</a:t>
            </a:r>
            <a:endParaRPr lang="en-US" sz="3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0251" y="586855"/>
            <a:ext cx="11573301" cy="6100548"/>
          </a:xfrm>
        </p:spPr>
        <p:txBody>
          <a:bodyPr>
            <a:normAutofit fontScale="70000" lnSpcReduction="20000"/>
          </a:bodyPr>
          <a:lstStyle/>
          <a:p>
            <a:r>
              <a:rPr lang="ka-GE" sz="2600" b="1" dirty="0" smtClean="0"/>
              <a:t>მეტაკოგნიტური უნარების </a:t>
            </a:r>
            <a:r>
              <a:rPr lang="ka-GE" sz="2600" dirty="0" smtClean="0"/>
              <a:t>განვითარებასთან ერთად, ბავშვები იწყებენ საუბარში მთხრობელის გათვალისწინებას, ამონიტორინგებენ მეტყველებას და ცვლიან ინფორმაციის გადმოცემის სტრატეგიების, მსმენელის გათვალისწინებით. </a:t>
            </a:r>
          </a:p>
          <a:p>
            <a:pPr marL="0" indent="0">
              <a:buNone/>
            </a:pPr>
            <a:endParaRPr lang="ka-GE" sz="2600" dirty="0" smtClean="0"/>
          </a:p>
          <a:p>
            <a:r>
              <a:rPr lang="ka-GE" sz="2600" b="1" dirty="0" smtClean="0"/>
              <a:t>მეტალინგვისტური უნარების განვითარებამ შეიძლება </a:t>
            </a:r>
            <a:r>
              <a:rPr lang="ka-GE" sz="2600" b="1" i="1" dirty="0" smtClean="0"/>
              <a:t>ნეგატიური გავლენაც </a:t>
            </a:r>
            <a:r>
              <a:rPr lang="ka-GE" sz="2600" b="1" dirty="0" smtClean="0"/>
              <a:t>მოახდინოს ჩვენების სანდოობაზე, </a:t>
            </a:r>
            <a:r>
              <a:rPr lang="ka-GE" sz="2600" dirty="0" smtClean="0"/>
              <a:t>რადგან, ზოგჯერ, ბავშვები ცდილობენ შეკითხვებს უპასუხონ იმგვარად, როგორც, მათი აზრით, სურს ინტერვიუერს. საპირისპიროდ, მცირეწლოვანი ბავშვები, ნაკლებად ითვალისწინებენ თანამოსაუბრეს და საუბრობენ ნაკლებად დეტალურად და ზუსტად (მიიჩნევენ რა, რომ ინტერვიუერისთვისაც ნაცნობია მოცემული მოვლენა).</a:t>
            </a:r>
          </a:p>
          <a:p>
            <a:pPr marL="0" indent="0">
              <a:buNone/>
            </a:pPr>
            <a:endParaRPr lang="ka-GE" sz="2600" dirty="0" smtClean="0"/>
          </a:p>
          <a:p>
            <a:r>
              <a:rPr lang="ka-GE" sz="2600" dirty="0" smtClean="0"/>
              <a:t>მნიშნელოვანია, რომ </a:t>
            </a:r>
            <a:r>
              <a:rPr lang="ka-GE" sz="2600" b="1" dirty="0" smtClean="0"/>
              <a:t>ბავშვი გამოკითხოს პირმა, რომელმაც საკმაოდ დეტალურად იცის მომხდარის შესახებ.</a:t>
            </a:r>
            <a:r>
              <a:rPr lang="ka-GE" sz="2600" i="1" dirty="0" smtClean="0"/>
              <a:t> </a:t>
            </a:r>
            <a:r>
              <a:rPr lang="ka-GE" sz="2600" dirty="0" smtClean="0"/>
              <a:t>თუ ბავშვები ხვდებიან, რომ ინტერიუერმა არ იცის ამბის მნიშვნელოვანი დეტალები, ცდილობენ, საერთოდ შეიკავონ თავი საუბრისაგან;</a:t>
            </a:r>
          </a:p>
          <a:p>
            <a:endParaRPr lang="ka-GE" sz="2600" dirty="0" smtClean="0"/>
          </a:p>
          <a:p>
            <a:r>
              <a:rPr lang="ka-GE" sz="2600" b="1" dirty="0" smtClean="0"/>
              <a:t>მცირეწლოვან ბავშვებს უჭირთ დახურულ შეკითხვაზე პასუხის გაცემა, </a:t>
            </a:r>
            <a:r>
              <a:rPr lang="ka-GE" sz="2600" dirty="0" smtClean="0"/>
              <a:t>განსაკუთრებით მაშინ, როდესაც არ აქვთ ინფორმაცია. დიახ/არა პასუხის მომცველ შეკითხვაზე საპასუხოდ, ისინი იშვიათად ამბობენ „არ ვიცი“-ს, ვიდრე პირდაპირ მიმართული შეკითხვების დასმის დროს (</a:t>
            </a:r>
            <a:r>
              <a:rPr lang="en-US" sz="2600" dirty="0" smtClean="0"/>
              <a:t>Waterman, Blades </a:t>
            </a:r>
            <a:r>
              <a:rPr lang="ka-GE" sz="2600" dirty="0" smtClean="0"/>
              <a:t>და </a:t>
            </a:r>
            <a:r>
              <a:rPr lang="en-US" sz="2600" dirty="0" smtClean="0"/>
              <a:t>spencer</a:t>
            </a:r>
            <a:r>
              <a:rPr lang="ka-GE" sz="2600" dirty="0" smtClean="0"/>
              <a:t>-ის კვლევაში (2004) ბავშვებს აქვთ ტენდენცია, რომ უპასუხონ „შეუძლებელ“ „პასუხის არმქონე“ შეკითხვებსაც კი), განსაკუთრებით მაშინ, როდესაც ინტერვიუერი იყენებს: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ka-GE" sz="2600" dirty="0" smtClean="0"/>
              <a:t>დახურულ შეკითხვებს;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ka-GE" sz="2600" dirty="0" smtClean="0"/>
              <a:t>რთულ გამონათქვამებს;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ka-GE" sz="2600" dirty="0" smtClean="0"/>
              <a:t>მიმართულების მიმცემს ჩანართებს მეტყველებაში;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ka-GE" sz="2600" dirty="0" smtClean="0"/>
              <a:t>მოტივირების/წახალისების მცდელობებს.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67118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28648"/>
            <a:ext cx="10515600" cy="385502"/>
          </a:xfrm>
        </p:spPr>
        <p:txBody>
          <a:bodyPr>
            <a:normAutofit fontScale="90000"/>
          </a:bodyPr>
          <a:lstStyle/>
          <a:p>
            <a:r>
              <a:rPr lang="ka-GE" sz="3000" b="1" dirty="0" smtClean="0"/>
              <a:t>მეხსიერების განვითარება</a:t>
            </a:r>
            <a:endParaRPr lang="en-US" sz="3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3773" y="723331"/>
            <a:ext cx="11791666" cy="5950424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ka-GE" sz="2000" i="1" u="sng" dirty="0" smtClean="0"/>
              <a:t>ადრეული ბავშვობის მოგონებები</a:t>
            </a:r>
          </a:p>
          <a:p>
            <a:r>
              <a:rPr lang="ka-GE" sz="2000" dirty="0" smtClean="0"/>
              <a:t>2-3 წლის ასაკის ბავშვის თავისუფალი ნარატივი მოკლეა, თუმცა საკმაოდ ზუსტი. დროის გასვლასთან ერთად, როგორც ზრდასრულებში, ისევე მცირეწლოვან ბავშვებში ხდება მნიშვნელოვანი ინფორმაციის დამახინჯება - </a:t>
            </a:r>
            <a:r>
              <a:rPr lang="ka-GE" sz="2000" b="1" dirty="0" smtClean="0"/>
              <a:t>უფრო ხშირია ამოკლების, ვიდრე დამატების შემთხვევა. </a:t>
            </a:r>
          </a:p>
          <a:p>
            <a:r>
              <a:rPr lang="ka-GE" sz="2000" dirty="0" smtClean="0"/>
              <a:t>მეტყველების განვითარებამდე გადახდენილი, მათ შორის, ტრავმული მოვლენები, </a:t>
            </a:r>
            <a:r>
              <a:rPr lang="ka-GE" sz="2000" b="1" dirty="0" smtClean="0"/>
              <a:t>„ინფანტილური ამნეზიის“ </a:t>
            </a:r>
            <a:r>
              <a:rPr lang="ka-GE" sz="2000" dirty="0" smtClean="0"/>
              <a:t>წყალობით, ნაკლებად ხდება ავტობიოგრაფიული/ეპიზოდური მეხსიერების ნაწილი. </a:t>
            </a:r>
          </a:p>
          <a:p>
            <a:r>
              <a:rPr lang="ka-GE" sz="2000" dirty="0" smtClean="0"/>
              <a:t>„</a:t>
            </a:r>
            <a:r>
              <a:rPr lang="ka-GE" sz="2000" b="1" dirty="0" smtClean="0"/>
              <a:t>ინფანტილური ამნეზია“ დაკავშირებულია ენის განვითარებასთან. </a:t>
            </a:r>
            <a:r>
              <a:rPr lang="ka-GE" sz="2000" dirty="0" smtClean="0"/>
              <a:t>ენის განვითარებამდე ინფორმაციის კოდირება და რეკოდირება ხდება არა ლინგვისტური, არამედ არავერბალური ფორმით (საგნის/მოვლენის პერცეპტუალური მახასიათებლები). </a:t>
            </a:r>
            <a:endParaRPr lang="ka-GE" sz="2000" dirty="0"/>
          </a:p>
          <a:p>
            <a:r>
              <a:rPr lang="ka-GE" sz="2000" dirty="0" smtClean="0"/>
              <a:t>ადრეული ბავშვობის მოგონებების აღდგენისას ბავშვებს სჭირდებათ მეხსიერების მიმნიშნებლები - ფოტოები, ნახატები, მოქმედებების განმეორება და ა.შ.</a:t>
            </a:r>
          </a:p>
          <a:p>
            <a:r>
              <a:rPr lang="ka-GE" sz="2000" dirty="0" smtClean="0"/>
              <a:t> ადრეული ბავშვობის მოგონებების აღდგენა მნიშვნელოვნადაა დამოკიდებულია ინფორმაციის შენახვის მომენტში, ბავშვის მეტყველების განვითარების დონესთან;</a:t>
            </a:r>
          </a:p>
          <a:p>
            <a:r>
              <a:rPr lang="ka-GE" sz="2000" i="1" dirty="0" smtClean="0"/>
              <a:t>სოციალური ინტერაქციონიზმის </a:t>
            </a:r>
            <a:r>
              <a:rPr lang="ka-GE" sz="2000" dirty="0" smtClean="0"/>
              <a:t>მიხედვით, ხანგრძლივი მეხსიერება ვითარდება მეტყველების განვითარებასთან ერთად. ბავშვები იმახსოვრებენ მოვლენებს მათზე საუბრის საშუალებით. საუბრის პროცესში, გამოცდილებას ენიჭება მნიშვნელობა -  </a:t>
            </a:r>
            <a:r>
              <a:rPr lang="ka-GE" sz="2000" b="1" dirty="0" smtClean="0"/>
              <a:t>ამბის კონსტრუირება/ვერბალური კოდირება გავლენას ახდენს გამოცდილების ხარისხსა და რაოდენობაზე. </a:t>
            </a:r>
            <a:endParaRPr lang="en-US" sz="2000" b="1" dirty="0"/>
          </a:p>
        </p:txBody>
      </p:sp>
    </p:spTree>
    <p:extLst>
      <p:ext uri="{BB962C8B-B14F-4D97-AF65-F5344CB8AC3E}">
        <p14:creationId xmlns:p14="http://schemas.microsoft.com/office/powerpoint/2010/main" val="23140161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87705"/>
            <a:ext cx="10515600" cy="467388"/>
          </a:xfrm>
        </p:spPr>
        <p:txBody>
          <a:bodyPr>
            <a:normAutofit fontScale="90000"/>
          </a:bodyPr>
          <a:lstStyle/>
          <a:p>
            <a:r>
              <a:rPr lang="ka-GE" sz="3000" b="1" dirty="0" smtClean="0"/>
              <a:t>მეხსიერების განვითარება</a:t>
            </a:r>
            <a:endParaRPr lang="en-US" sz="3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1319" y="655093"/>
            <a:ext cx="11273051" cy="582759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ka-GE" sz="2000" i="1" u="sng" dirty="0" smtClean="0"/>
              <a:t>პერსონალური გამოცდილების კოდირება</a:t>
            </a:r>
            <a:endParaRPr lang="en-US" sz="2000" i="1" u="sng" dirty="0" smtClean="0"/>
          </a:p>
          <a:p>
            <a:r>
              <a:rPr lang="ka-GE" sz="2000" b="1" dirty="0" smtClean="0"/>
              <a:t>ცოდნა და გამოცდილება </a:t>
            </a:r>
            <a:r>
              <a:rPr lang="ka-GE" sz="2000" dirty="0" smtClean="0"/>
              <a:t>გავლენას ახდენს როგორც ბავშვის, ასევე ზრდასრულის მეხსიერებაზე. ასაკობრივი განსხვავება მეხსიერებაში, შეიძლება, სწორედ, ცოდნისა და გამოცდილების დეფიციტს მივაწეროთ. </a:t>
            </a:r>
            <a:r>
              <a:rPr lang="ka-GE" sz="2000" dirty="0" smtClean="0"/>
              <a:t>ბავშვები, რომეთაც აქვთ უკეთესი ცოდნა მოვლენის შესახებ, მეტად დეტალურად იხსენებენ ინფორმაციას, ვიდრე ბავშვები, რომლებსაც აქვთ ნაკლები ცოდნა იგივე მვლენის შესახებ“</a:t>
            </a:r>
            <a:endParaRPr lang="ka-GE" sz="2000" dirty="0" smtClean="0"/>
          </a:p>
          <a:p>
            <a:pPr marL="0" indent="0">
              <a:buNone/>
            </a:pPr>
            <a:r>
              <a:rPr lang="ka-GE" sz="2000" i="1" dirty="0" smtClean="0"/>
              <a:t>„</a:t>
            </a:r>
            <a:r>
              <a:rPr lang="en-US" sz="2000" i="1" dirty="0" smtClean="0"/>
              <a:t>Because young children are less skilled and less knowledgeable than adults, they generally do not structure their experience in memorable ways”(</a:t>
            </a:r>
            <a:r>
              <a:rPr lang="en-US" sz="2000" i="1" dirty="0" err="1" smtClean="0"/>
              <a:t>Neisser</a:t>
            </a:r>
            <a:r>
              <a:rPr lang="en-US" sz="2000" i="1" dirty="0" smtClean="0"/>
              <a:t>, 2004)</a:t>
            </a:r>
          </a:p>
          <a:p>
            <a:r>
              <a:rPr lang="ka-GE" sz="2000" b="1" dirty="0" smtClean="0"/>
              <a:t>მოვლენაში უშუალო მონაწილეობა </a:t>
            </a:r>
            <a:r>
              <a:rPr lang="ka-GE" sz="2000" dirty="0" smtClean="0"/>
              <a:t>ცოდნის მნიშვნელოვანი წყაროა (ბავშვები, რომლებიც უშუალოდ მონაწილეობდნენ მოვლენაში, იხსენებდნენ მეტად დეტალურ ინფორმაციას და უკეთ უწევდნენ წინააღმდეგობას არასწორად დასმულ შეკითხვებს)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ka-GE" sz="1800" i="1" dirty="0" smtClean="0"/>
              <a:t>მოვლენაში მონაწილეობა აუმჯობესებს მიზეზშედეგობრიობის გაცნობიერების ალბათობას, რაც ზრდის მოვლენის შესახებ ცოდნას და შესაბამისად, აღდგენის პოტენციალს;</a:t>
            </a:r>
          </a:p>
          <a:p>
            <a:r>
              <a:rPr lang="ka-GE" sz="2000" dirty="0" smtClean="0"/>
              <a:t>უშუალო მონაწილეობა შეიძლება ჩანაცვლდეს </a:t>
            </a:r>
            <a:r>
              <a:rPr lang="ka-GE" sz="2000" b="1" dirty="0" smtClean="0"/>
              <a:t>ხშირი განმეორებით, </a:t>
            </a:r>
            <a:r>
              <a:rPr lang="ka-GE" sz="2000" dirty="0" smtClean="0"/>
              <a:t>რომელიც დასწავლის კრიტერიუმამდე აღწევს.ბავშვები, რომლებსაც მშობლები პრე ან პოსტ ესაუბრებოდნენ მოვლენაზე, უკეთესად აღიდგენდნენ მოვლენას. პრე გასაუბრება ცოდნის საფუძველია, ხოლო პოსტ გასაუბრება-გავარჯიშების/გამოცდილების. </a:t>
            </a:r>
          </a:p>
        </p:txBody>
      </p:sp>
    </p:spTree>
    <p:extLst>
      <p:ext uri="{BB962C8B-B14F-4D97-AF65-F5344CB8AC3E}">
        <p14:creationId xmlns:p14="http://schemas.microsoft.com/office/powerpoint/2010/main" val="366593381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46761"/>
            <a:ext cx="10515600" cy="412797"/>
          </a:xfrm>
        </p:spPr>
        <p:txBody>
          <a:bodyPr>
            <a:normAutofit fontScale="90000"/>
          </a:bodyPr>
          <a:lstStyle/>
          <a:p>
            <a:r>
              <a:rPr lang="ka-GE" sz="3000" b="1" dirty="0" smtClean="0"/>
              <a:t>მეხსიერების განვითარება</a:t>
            </a:r>
            <a:endParaRPr lang="en-US" sz="3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6728" y="559558"/>
            <a:ext cx="11423176" cy="608690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ka-GE" sz="2000" i="1" u="sng" dirty="0" smtClean="0"/>
              <a:t>განმეორებადი გამოცდილება</a:t>
            </a:r>
          </a:p>
          <a:p>
            <a:r>
              <a:rPr lang="ka-GE" sz="2000" dirty="0" smtClean="0"/>
              <a:t>მოვლენის რამდენჯერმე გახსენების საფუძველზე, ყალიბდება მოვლენის </a:t>
            </a:r>
            <a:r>
              <a:rPr lang="ka-GE" sz="2000" b="1" dirty="0" smtClean="0"/>
              <a:t>„ტიპური ხატი“ -  </a:t>
            </a:r>
            <a:r>
              <a:rPr lang="ka-GE" sz="2000" dirty="0" smtClean="0"/>
              <a:t>მოვლენის ზოგადი რეპრეზენტაცია, რაც ეხმარება ბავშვს ბავშვს მოსალოდნელი მოვლენის პროგნოზირებაში და მის აღდგენაში.</a:t>
            </a:r>
          </a:p>
          <a:p>
            <a:r>
              <a:rPr lang="ka-GE" sz="2000" dirty="0" smtClean="0"/>
              <a:t>„ტიპურ ხატს“ შეიძლება ჰქონდეს </a:t>
            </a:r>
            <a:r>
              <a:rPr lang="ka-GE" sz="2000" b="1" dirty="0" smtClean="0"/>
              <a:t>ნეგატიური გავლენაც </a:t>
            </a:r>
            <a:r>
              <a:rPr lang="ka-GE" sz="2000" dirty="0" smtClean="0"/>
              <a:t>ინფორმაციის აღდგენაზე: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ka-GE" sz="1800" dirty="0"/>
              <a:t>როდესაც მოვლენა გარკვეული სიხშირით მეორდება, ამ მოვლენის შესახებ მონათხრობი ემსგავსება გარკვეულ ჩონჩხს, რომელშიც ასახულია მოვლენის ხშირად განმეორებადი და ბაზისური კომპონენტები, ცალკეული მოვლენისთვის დამახასიათებელი სპეციფიკური დეტალების გარეშე. </a:t>
            </a:r>
            <a:endParaRPr lang="ka-GE" sz="1800" dirty="0" smtClean="0"/>
          </a:p>
          <a:p>
            <a:pPr>
              <a:buFont typeface="Wingdings" panose="05000000000000000000" pitchFamily="2" charset="2"/>
              <a:buChar char="ü"/>
            </a:pPr>
            <a:r>
              <a:rPr lang="ka-GE" sz="1800" dirty="0" smtClean="0"/>
              <a:t>ბავშვებს </a:t>
            </a:r>
            <a:r>
              <a:rPr lang="ka-GE" sz="1800" dirty="0"/>
              <a:t>უჭირთ ინციდენტების ერთმანეთისაგან გარჩევა და ექცევიან მოვლენის განზოგადებული ხატის ზეგავლენის ქვეშ. </a:t>
            </a:r>
            <a:endParaRPr lang="ka-GE" sz="1800" dirty="0" smtClean="0"/>
          </a:p>
          <a:p>
            <a:pPr>
              <a:buFont typeface="Wingdings" panose="05000000000000000000" pitchFamily="2" charset="2"/>
              <a:buChar char="ü"/>
            </a:pPr>
            <a:r>
              <a:rPr lang="ka-GE" sz="1800" dirty="0" smtClean="0"/>
              <a:t>გამოცდილების </a:t>
            </a:r>
            <a:r>
              <a:rPr lang="ka-GE" sz="1800" dirty="0"/>
              <a:t>ის ასპექტები, რომელიც ინციდენტიდან ინციდენტამდე იცვლებოდა, ჩვენებაში, ხშირად, </a:t>
            </a:r>
            <a:r>
              <a:rPr lang="ka-GE" sz="1800" dirty="0" smtClean="0"/>
              <a:t>გამოტოვებულია და ასეთი </a:t>
            </a:r>
            <a:r>
              <a:rPr lang="ka-GE" sz="1800" dirty="0"/>
              <a:t>დეტალები მეტად მოწყვლადია </a:t>
            </a:r>
            <a:r>
              <a:rPr lang="ka-GE" sz="1800" dirty="0" smtClean="0"/>
              <a:t>შთაგონებისადმი;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ka-GE" sz="1800" i="1" dirty="0" smtClean="0"/>
              <a:t>აღსანიშნავია</a:t>
            </a:r>
            <a:r>
              <a:rPr lang="ka-GE" sz="1800" i="1" dirty="0"/>
              <a:t>, რომ ბავშვებს უკეთესად ამახსოვრდებათ უჩვეულო მოვლენები, რომელიც „ტიპური“ მოვლენისთვის შეუსაბამოა,  ვიდრე სპეციფიკური მოვლენები, რომლებიც მათი განზოგადებული ხატის კონგრუენტულია (Farrar &amp; Goodman, 1992).</a:t>
            </a:r>
            <a:r>
              <a:rPr lang="ka-GE" sz="1800" dirty="0"/>
              <a:t> 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107710607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19466"/>
            <a:ext cx="10515600" cy="453741"/>
          </a:xfrm>
        </p:spPr>
        <p:txBody>
          <a:bodyPr>
            <a:normAutofit fontScale="90000"/>
          </a:bodyPr>
          <a:lstStyle/>
          <a:p>
            <a:r>
              <a:rPr lang="ka-GE" sz="3000" b="1" dirty="0" smtClean="0"/>
              <a:t>მეხსიერების განვითარება</a:t>
            </a:r>
            <a:endParaRPr lang="en-US" sz="3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7546" y="573207"/>
            <a:ext cx="11559654" cy="5991366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ka-GE" sz="2000" i="1" u="sng" dirty="0" smtClean="0"/>
              <a:t>განმეორებადი გამოცდილება</a:t>
            </a:r>
          </a:p>
          <a:p>
            <a:r>
              <a:rPr lang="ka-GE" sz="2200" dirty="0"/>
              <a:t>განმეორებითი მოვლენის სპეციფიკური დეტალების გახსენებისათვის საჭიროა </a:t>
            </a:r>
            <a:r>
              <a:rPr lang="ka-GE" sz="2200" b="1" dirty="0"/>
              <a:t>წყაროს</a:t>
            </a:r>
            <a:r>
              <a:rPr lang="ka-GE" sz="2200" dirty="0"/>
              <a:t> </a:t>
            </a:r>
            <a:r>
              <a:rPr lang="ka-GE" sz="2200" b="1" dirty="0"/>
              <a:t>იდენტიფიცირების უნარი. </a:t>
            </a:r>
            <a:endParaRPr lang="ka-GE" sz="2200" b="1" dirty="0" smtClean="0"/>
          </a:p>
          <a:p>
            <a:pPr>
              <a:buFont typeface="Wingdings" panose="05000000000000000000" pitchFamily="2" charset="2"/>
              <a:buChar char="ü"/>
            </a:pPr>
            <a:r>
              <a:rPr lang="ka-GE" sz="2200" dirty="0" smtClean="0"/>
              <a:t>მერამდენე </a:t>
            </a:r>
            <a:r>
              <a:rPr lang="ka-GE" sz="2200" dirty="0"/>
              <a:t>მოვლენას ახლდა თან ეს დეტალი? </a:t>
            </a:r>
            <a:endParaRPr lang="ka-GE" sz="2200" dirty="0" smtClean="0"/>
          </a:p>
          <a:p>
            <a:pPr>
              <a:buFont typeface="Wingdings" panose="05000000000000000000" pitchFamily="2" charset="2"/>
              <a:buChar char="ü"/>
            </a:pPr>
            <a:r>
              <a:rPr lang="ka-GE" sz="2200" dirty="0" smtClean="0"/>
              <a:t>რომელი </a:t>
            </a:r>
            <a:r>
              <a:rPr lang="ka-GE" sz="2200" dirty="0"/>
              <a:t>დეტალი არის დაკავშირებული პირველ ინციდენტთან და რომელი ბოლო ინციდენტთან? </a:t>
            </a:r>
            <a:endParaRPr lang="ka-GE" sz="2200" dirty="0" smtClean="0"/>
          </a:p>
          <a:p>
            <a:pPr>
              <a:buFont typeface="Wingdings" panose="05000000000000000000" pitchFamily="2" charset="2"/>
              <a:buChar char="ü"/>
            </a:pPr>
            <a:r>
              <a:rPr lang="ka-GE" sz="2200" dirty="0" smtClean="0"/>
              <a:t>რა </a:t>
            </a:r>
            <a:r>
              <a:rPr lang="ka-GE" sz="2200" dirty="0"/>
              <a:t>ადგილზე მოხდა ეს კონკრეტული მოვლენა? </a:t>
            </a:r>
            <a:endParaRPr lang="ka-GE" sz="2200" dirty="0" smtClean="0"/>
          </a:p>
          <a:p>
            <a:pPr>
              <a:buFont typeface="Wingdings" panose="05000000000000000000" pitchFamily="2" charset="2"/>
              <a:buChar char="ü"/>
            </a:pPr>
            <a:r>
              <a:rPr lang="ka-GE" sz="2200" dirty="0" smtClean="0"/>
              <a:t>თავად </a:t>
            </a:r>
            <a:r>
              <a:rPr lang="ka-GE" sz="2200" dirty="0"/>
              <a:t>დაინახა ეს დეტალი თუ ვინმესგან მოისმინა? </a:t>
            </a:r>
            <a:endParaRPr lang="ka-GE" sz="2200" dirty="0" smtClean="0"/>
          </a:p>
          <a:p>
            <a:pPr marL="0" indent="0">
              <a:buNone/>
            </a:pPr>
            <a:endParaRPr lang="ka-GE" sz="2200" dirty="0" smtClean="0"/>
          </a:p>
          <a:p>
            <a:pPr marL="0" indent="0">
              <a:buNone/>
            </a:pPr>
            <a:r>
              <a:rPr lang="ka-GE" sz="2200" dirty="0" smtClean="0"/>
              <a:t>წყაროს </a:t>
            </a:r>
            <a:r>
              <a:rPr lang="ka-GE" sz="2200" dirty="0"/>
              <a:t>იდენტიფიცირებაში ბავშვს მნიშვნელოვან დახმარებას უწევს </a:t>
            </a:r>
            <a:r>
              <a:rPr lang="ka-GE" sz="2200" b="1" i="1" dirty="0" smtClean="0"/>
              <a:t>ინტერვიუერი:</a:t>
            </a:r>
          </a:p>
          <a:p>
            <a:pPr marL="0" indent="0">
              <a:buNone/>
            </a:pPr>
            <a:endParaRPr lang="ka-GE" sz="2200" dirty="0" smtClean="0"/>
          </a:p>
          <a:p>
            <a:pPr>
              <a:buFont typeface="Wingdings" panose="05000000000000000000" pitchFamily="2" charset="2"/>
              <a:buChar char="ü"/>
            </a:pPr>
            <a:r>
              <a:rPr lang="ka-GE" sz="2200" dirty="0" smtClean="0"/>
              <a:t>7-8 </a:t>
            </a:r>
            <a:r>
              <a:rPr lang="ka-GE" sz="2200" dirty="0"/>
              <a:t>წლის ბავშვებთან უკეთესად მუშაობს ღია(„როგორ გაიგე ეს ინფორმაცია?“) ან ალტერნატიური შეკითხვები(„ეს ინფორმაცია მოისმინე თუ შენი თვალით დაინახე?“), </a:t>
            </a:r>
            <a:endParaRPr lang="ka-GE" sz="2200" dirty="0" smtClean="0"/>
          </a:p>
          <a:p>
            <a:pPr>
              <a:buFont typeface="Wingdings" panose="05000000000000000000" pitchFamily="2" charset="2"/>
              <a:buChar char="ü"/>
            </a:pPr>
            <a:r>
              <a:rPr lang="ka-GE" sz="2200" dirty="0" smtClean="0"/>
              <a:t>შედარებით </a:t>
            </a:r>
            <a:r>
              <a:rPr lang="ka-GE" sz="2200" dirty="0"/>
              <a:t>მცირეწლოვნებთან, 4-5 წლის ასაკის ბავშვებთან, წყაროს ინდეტიფიცირების მიზნით, უფრო ეფექტური აღმოჩნდა, მიმართულების მიმცემი შეკითხვები („ეს ამბავი დედასგან მოისმინე?“). </a:t>
            </a: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33447104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225</TotalTime>
  <Words>1479</Words>
  <Application>Microsoft Office PowerPoint</Application>
  <PresentationFormat>Widescreen</PresentationFormat>
  <Paragraphs>102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Arial</vt:lpstr>
      <vt:lpstr>Calibri</vt:lpstr>
      <vt:lpstr>Calibri Light</vt:lpstr>
      <vt:lpstr>Sylfaen</vt:lpstr>
      <vt:lpstr>Wingdings</vt:lpstr>
      <vt:lpstr>Office Theme</vt:lpstr>
      <vt:lpstr>ფაქტორები, რომლებიც გავლენას ახდენს ბავშვის ჩვენების სანდოობაზე   </vt:lpstr>
      <vt:lpstr>განსახილველი საკითხები</vt:lpstr>
      <vt:lpstr>ბავშვის ჩვენების სანდოობა</vt:lpstr>
      <vt:lpstr>კომუნიკაციის უნარების განვითარება (კოგნიტური ასპექტი)</vt:lpstr>
      <vt:lpstr>კომუნიკაციის უნარების განვითარება (სოციალური ასპექტი)</vt:lpstr>
      <vt:lpstr>მეხსიერების განვითარება</vt:lpstr>
      <vt:lpstr>მეხსიერების განვითარება</vt:lpstr>
      <vt:lpstr>მეხსიერების განვითარება</vt:lpstr>
      <vt:lpstr>მეხსიერების განვითარება</vt:lpstr>
      <vt:lpstr>მეხსიერების განვითარება</vt:lpstr>
      <vt:lpstr>მეხსიერების განვითარება</vt:lpstr>
      <vt:lpstr>მეხსიერების განვითარება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ფაქტორები, რომლებიც გავლენას ახდენს ბავშვის ჩვენების სანდოობაზე</dc:title>
  <dc:creator>Tina Bandzeladze</dc:creator>
  <cp:lastModifiedBy>Tina Bandzeladze</cp:lastModifiedBy>
  <cp:revision>35</cp:revision>
  <dcterms:created xsi:type="dcterms:W3CDTF">2020-06-12T15:54:17Z</dcterms:created>
  <dcterms:modified xsi:type="dcterms:W3CDTF">2020-06-12T19:39:40Z</dcterms:modified>
</cp:coreProperties>
</file>