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Европейское законодательство о СМИ              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I. </a:t>
            </a:r>
            <a:r>
              <a:rPr lang="ru-RU" b="1" dirty="0"/>
              <a:t>Роль и функции Совета Европы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Укрепление прав человека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Каждая </a:t>
            </a:r>
            <a:r>
              <a:rPr lang="ru-RU" dirty="0"/>
              <a:t>страна, вступающая в Совет Европы, соглашается быть объектом независимых механизмов мониторинга, которые оценивают соблюдение ею прав человека и демократических практик.</a:t>
            </a:r>
          </a:p>
          <a:p>
            <a:endParaRPr lang="ru-RU" dirty="0"/>
          </a:p>
          <a:p>
            <a:r>
              <a:rPr lang="ru-RU" dirty="0"/>
              <a:t>Одним из примеров является Комитет Совета Европы по предотвращению пыток, который регулярно без предварительного уведомления посещает места содержания под стражей в </a:t>
            </a:r>
            <a:r>
              <a:rPr lang="ru-RU" dirty="0" smtClean="0"/>
              <a:t>государствах-членах </a:t>
            </a:r>
            <a:r>
              <a:rPr lang="ru-RU" dirty="0"/>
              <a:t>(тюрьмы, полицейские участки, центры содержания иностранных граждан) для оценки того, как люди, лишенные свободы, их свободы лечат.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Укрепление прав человека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Европейский комитет по социальным правам проверяет, чтобы права на жилье, здоровье, образование, занятость и свободу передвижения, гарантированные Европейской социальной хартией, осуществлялись соответствующими странами.</a:t>
            </a:r>
          </a:p>
          <a:p>
            <a:endParaRPr lang="ru-RU" dirty="0"/>
          </a:p>
          <a:p>
            <a:r>
              <a:rPr lang="ru-RU" dirty="0"/>
              <a:t>Другим примером является Группа государств по борьбе с коррупцией (Greco), которая выявляет недостатки в национальной антикоррупционной политике и призывает государства проводить необходимые законодательные, институциональные или административные реформы. Его оценка основана на соответствующих конвенциях Совета Европы.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Недискриминация и борьба с расизмом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Европейская </a:t>
            </a:r>
            <a:r>
              <a:rPr lang="ru-RU" dirty="0"/>
              <a:t>конвенция о правах человека запрещает любые формы дискриминации со стороны органов государственной власти по какому бы то ни было признаку. Совет Европы осуществляет различные мероприятия по защите меньшинств, в том числе крупнейшего меньшинства в Европе, рома.</a:t>
            </a:r>
          </a:p>
          <a:p>
            <a:endParaRPr lang="ru-RU" dirty="0"/>
          </a:p>
          <a:p>
            <a:r>
              <a:rPr lang="ru-RU" dirty="0"/>
              <a:t>Европейский альянс городов и регионов за интеграцию рома, например, является инициативой Конгресса местных и региональных властей Совета Европы. Одним из ощутимых результатов Альянса является проект Romact, осуществляемый совместно с Европейским Союзом.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8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Недискриминация и борьба с расизмом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 </a:t>
            </a:r>
            <a:r>
              <a:rPr lang="ru-RU" dirty="0"/>
              <a:t>своей стороны, Европейская комиссия против расизма и нетерпимости анализирует эти конкретные проблемы и дает регулярные рекомендации 47 государствам-членам Совета Европы.</a:t>
            </a:r>
          </a:p>
          <a:p>
            <a:endParaRPr lang="ru-RU" dirty="0"/>
          </a:p>
          <a:p>
            <a:r>
              <a:rPr lang="ru-RU" dirty="0"/>
              <a:t>Совет Европы также играет ведущую роль в борьбе с дискриминацией по признаку сексуальной ориентации или гендерной идентичности.</a:t>
            </a:r>
          </a:p>
          <a:p>
            <a:endParaRPr lang="ru-RU" dirty="0"/>
          </a:p>
          <a:p>
            <a:r>
              <a:rPr lang="ru-RU" dirty="0" smtClean="0"/>
              <a:t>Рамочная </a:t>
            </a:r>
            <a:r>
              <a:rPr lang="ru-RU" dirty="0"/>
              <a:t>конвенция о защите национальных меньшинств предусматривает механизм мониторинга, который оценивает и улучшает защиту меньшинств в соответствующих странах.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Гендерное равенство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сфере справедливости и демократии гендерное равенство в настоящее время считается важным фактором экономического роста стран. Целью соответствующих инструментов Совета Европы является борьба со всеми формами дискриминации в отношении женщин и повышение роли женщин в обществе.</a:t>
            </a:r>
          </a:p>
          <a:p>
            <a:endParaRPr lang="ru-RU" dirty="0"/>
          </a:p>
          <a:p>
            <a:r>
              <a:rPr lang="ru-RU" dirty="0"/>
              <a:t>Конвенция Совета Европы о предотвращении и борьбе с насилием в отношении женщин, которая представляет собой значительный шаг вперед в этой области, основана на предположении, что такое насилие невозможно искоренить, если не будут предприняты усилия для достижения большего равенства между женщинами и мужчинами.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прав детей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уязвимы и зависят от взрослых в удовлетворении большинства своих потребностей. Целью программы Совета Европы для детей является защита их прав, предотвращение всех видов насилия в отношении них, обеспечение судебного преследования правонарушителей и содействие участию детей в принятии тех решений, которые их касаются.</a:t>
            </a:r>
          </a:p>
          <a:p>
            <a:endParaRPr lang="ru-RU" dirty="0"/>
          </a:p>
          <a:p>
            <a:r>
              <a:rPr lang="ru-RU" dirty="0"/>
              <a:t>Следовательно, Конвенция о защите детей от сексуальной эксплуатации и сексуального насилия является первым документом, предусматривающим уголовную ответственность за сексуальное насилие над детьми, в том числе дома или в семье.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Наблюдение за выборами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Благодаря </a:t>
            </a:r>
            <a:r>
              <a:rPr lang="ru-RU" dirty="0"/>
              <a:t>своей консультативной и наблюдательной деятельности Парламентская ассамблея Совета Европы и некоторые другие европейские институты, такие как ОБСЕ, помогают гарантировать демократические, свободные и справедливые выборы на всем континенте.</a:t>
            </a:r>
          </a:p>
          <a:p>
            <a:endParaRPr lang="ru-RU" dirty="0"/>
          </a:p>
          <a:p>
            <a:r>
              <a:rPr lang="ru-RU" dirty="0"/>
              <a:t>Конгресс местных и региональных властей периодически наблюдает за местными и региональными выборами в 47 государствах-членах Совета Европы. Его миссии по наблюдению охватывают весь избирательный процесс и дополняют его деятельность по мониторингу Европейской хартии местного самоуправления.</a:t>
            </a:r>
          </a:p>
          <a:p>
            <a:endParaRPr lang="ru-RU" dirty="0"/>
          </a:p>
          <a:p>
            <a:r>
              <a:rPr lang="ru-RU" dirty="0"/>
              <a:t>Кроме того, в целях улучшения надлежащего проведения выборов Совет Европы разрабатывает программы помощи для фундаментальной реформы избирательного законодательства, составления списков избирателей и обучения национальных наблюдателей и сотрудников избирательных комиссий.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Образование в области прав человека и демократии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Демократия </a:t>
            </a:r>
            <a:r>
              <a:rPr lang="ru-RU" dirty="0"/>
              <a:t>также распространяется на активное участие общественности в жизни сообщества, особенно в контексте деятельности гражданского общества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</a:t>
            </a:r>
            <a:r>
              <a:rPr lang="ru-RU" dirty="0"/>
              <a:t>Совет Европы разрабатывает стратегии и инструменты для содействия изучению прав человека и демократии.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Хартия </a:t>
            </a:r>
            <a:r>
              <a:rPr lang="ru-RU" dirty="0"/>
              <a:t>Совета Европы о воспитании демократической гражданственности и образовании в области прав человека показывает нам, как претворить эти ценности в жизнь.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Органы контроля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Группа </a:t>
            </a:r>
            <a:r>
              <a:rPr lang="ru-RU" dirty="0"/>
              <a:t>государств против коррупции (ГРЕКО)</a:t>
            </a:r>
          </a:p>
          <a:p>
            <a:r>
              <a:rPr lang="ru-RU" dirty="0"/>
              <a:t>Европейский комитет по предотвращению пыток и бесчеловечного или унижающего достоинство обращения или наказания </a:t>
            </a:r>
            <a:endParaRPr lang="ka-GE" dirty="0" smtClean="0"/>
          </a:p>
          <a:p>
            <a:r>
              <a:rPr lang="ru-RU" dirty="0" smtClean="0"/>
              <a:t>Группа </a:t>
            </a:r>
            <a:r>
              <a:rPr lang="ru-RU" dirty="0"/>
              <a:t>экспертов по борьбе с торговлей людьми </a:t>
            </a:r>
            <a:endParaRPr lang="ka-GE" dirty="0"/>
          </a:p>
          <a:p>
            <a:r>
              <a:rPr lang="ru-RU" dirty="0" smtClean="0"/>
              <a:t>Комитет </a:t>
            </a:r>
            <a:r>
              <a:rPr lang="ru-RU" dirty="0"/>
              <a:t>Сторон Конвенции о защите детей от сексуальной эксплуатации и сексуального насилия (Комитет Лансароте)</a:t>
            </a:r>
          </a:p>
          <a:p>
            <a:r>
              <a:rPr lang="ru-RU" dirty="0"/>
              <a:t>Европейская комиссия по эффективности правосудия (CEPEJ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Органы контроля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Комитет </a:t>
            </a:r>
            <a:r>
              <a:rPr lang="ru-RU" dirty="0"/>
              <a:t>экспертов по оценке мер по борьбе с отмыванием денег и финансированием терроризма </a:t>
            </a:r>
            <a:endParaRPr lang="ka-GE" dirty="0"/>
          </a:p>
          <a:p>
            <a:r>
              <a:rPr lang="ru-RU" dirty="0" smtClean="0"/>
              <a:t>Европейская </a:t>
            </a:r>
            <a:r>
              <a:rPr lang="ru-RU" dirty="0"/>
              <a:t>комиссия против расизма и нетерпимости (ECRI)</a:t>
            </a:r>
          </a:p>
          <a:p>
            <a:r>
              <a:rPr lang="ru-RU" dirty="0"/>
              <a:t>Европейский комитет социальных прав (ECSR)</a:t>
            </a:r>
          </a:p>
          <a:p>
            <a:r>
              <a:rPr lang="ru-RU" dirty="0"/>
              <a:t>Консультативный комитет по Рамочной конвенции о защите национальных меньшинств</a:t>
            </a:r>
          </a:p>
          <a:p>
            <a:r>
              <a:rPr lang="ru-RU" dirty="0"/>
              <a:t>Комитет экспертов Европейской хартии региональных языков или языков меньшинств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Совет </a:t>
            </a:r>
            <a:r>
              <a:rPr lang="ru-RU" dirty="0"/>
              <a:t>Европы является старейшей на континенте международной политической организацией.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членами Совета </a:t>
            </a:r>
            <a:r>
              <a:rPr lang="ru-RU" dirty="0"/>
              <a:t>Европы являются 47 государств.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/>
              <a:t>Основанн</a:t>
            </a:r>
            <a:r>
              <a:rPr lang="en-US" dirty="0"/>
              <a:t> </a:t>
            </a:r>
            <a:r>
              <a:rPr lang="ru-RU" dirty="0"/>
              <a:t>в 1949 </a:t>
            </a:r>
            <a:r>
              <a:rPr lang="ru-RU" dirty="0" smtClean="0"/>
              <a:t>году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endParaRPr lang="en-US" dirty="0"/>
          </a:p>
          <a:p>
            <a:r>
              <a:rPr lang="ru-RU" dirty="0" smtClean="0"/>
              <a:t>Статус </a:t>
            </a:r>
            <a:r>
              <a:rPr lang="ru-RU" dirty="0"/>
              <a:t>наблюдателя при Совете Европы имеют 5 государств (Ватикан, Канада, Мексика, Соединенные Штаты Америки и Япония).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Штаб-квартира </a:t>
            </a:r>
            <a:r>
              <a:rPr lang="ru-RU" dirty="0"/>
              <a:t>Организации находится в Страсбурге (Франция).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57" y="2514600"/>
            <a:ext cx="4245429" cy="3461850"/>
          </a:xfrm>
        </p:spPr>
      </p:pic>
    </p:spTree>
    <p:extLst>
      <p:ext uri="{BB962C8B-B14F-4D97-AF65-F5344CB8AC3E}">
        <p14:creationId xmlns:p14="http://schemas.microsoft.com/office/powerpoint/2010/main" val="37995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Генеральный секретарь</a:t>
            </a:r>
            <a:r>
              <a:rPr lang="en-US" dirty="0" smtClean="0"/>
              <a:t> - </a:t>
            </a:r>
            <a:r>
              <a:rPr lang="ru-RU" dirty="0" smtClean="0"/>
              <a:t>избирается </a:t>
            </a:r>
            <a:r>
              <a:rPr lang="ru-RU" dirty="0"/>
              <a:t>Парламентской ассамблеей на пятилетний срок во главе Организации. </a:t>
            </a:r>
            <a:endParaRPr lang="en-US" dirty="0" smtClean="0"/>
          </a:p>
          <a:p>
            <a:r>
              <a:rPr lang="ru-RU" dirty="0" smtClean="0"/>
              <a:t>Она </a:t>
            </a:r>
            <a:r>
              <a:rPr lang="ru-RU" dirty="0"/>
              <a:t>отвечает за стратегическое планирование и руководство программой работы и бюджетом Совета. </a:t>
            </a:r>
            <a:endParaRPr lang="en-US" dirty="0" smtClean="0"/>
          </a:p>
          <a:p>
            <a:r>
              <a:rPr lang="ru-RU" dirty="0" smtClean="0"/>
              <a:t>Она </a:t>
            </a:r>
            <a:r>
              <a:rPr lang="ru-RU" dirty="0"/>
              <a:t>возглавляет и представляет Organisatio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Комитет министров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орган Совета, принимающий </a:t>
            </a:r>
            <a:r>
              <a:rPr lang="ru-RU" dirty="0" smtClean="0"/>
              <a:t>решения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ru-RU" dirty="0" smtClean="0"/>
              <a:t> </a:t>
            </a:r>
            <a:r>
              <a:rPr lang="ru-RU" dirty="0"/>
              <a:t>в его состав входят министры иностранных дел каждого государства-члена или их постоянные дипломатические представители в </a:t>
            </a:r>
            <a:r>
              <a:rPr lang="ru-RU" dirty="0" smtClean="0"/>
              <a:t>Страсбурге</a:t>
            </a:r>
            <a:r>
              <a:rPr lang="en-US" dirty="0" smtClean="0"/>
              <a:t>; </a:t>
            </a:r>
          </a:p>
          <a:p>
            <a:endParaRPr lang="en-US" dirty="0"/>
          </a:p>
          <a:p>
            <a:r>
              <a:rPr lang="ru-RU" dirty="0" smtClean="0"/>
              <a:t> </a:t>
            </a:r>
            <a:r>
              <a:rPr lang="ru-RU" dirty="0"/>
              <a:t>Комитет министров определяет политику Совета Европы и утверждает его бюджет и программу деятельности.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Парламентская ассамблея (ПАСЕ)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Парламентская </a:t>
            </a:r>
            <a:r>
              <a:rPr lang="ru-RU" dirty="0"/>
              <a:t>ассамблея состоит из 324 членов парламента из 47 государств-членов;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Ассамблея </a:t>
            </a:r>
            <a:r>
              <a:rPr lang="ru-RU" dirty="0"/>
              <a:t>избирает Генерального секретаря, Комиссара по правам человека и судей Европейского суда по правам человека;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он </a:t>
            </a:r>
            <a:r>
              <a:rPr lang="ru-RU" dirty="0"/>
              <a:t>обеспечивает демократический форум для дебатов и наблюдает за выборами; его комитеты играют важную роль в рассмотрении текущих вопросов.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Комиссар по правам человека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Уполномоченный </a:t>
            </a:r>
            <a:r>
              <a:rPr lang="ru-RU" dirty="0"/>
              <a:t>по правам человека самостоятельно рассматривает и обращает внимание на нарушения прав человека.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Европейский суд по правам человека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постоянно действующий судебный орган, гарантирующий всем европейцам права, гарантированные Европейской конвенцией о правах человека.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Он </a:t>
            </a:r>
            <a:r>
              <a:rPr lang="ru-RU" dirty="0"/>
              <a:t>открыт для государств и отдельных лиц независимо от национальности. Участниками Конвенции являются 47 государств-членов Совета Европы.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Отмена смертной казни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Совет </a:t>
            </a:r>
            <a:r>
              <a:rPr lang="ru-RU" dirty="0"/>
              <a:t>Европы сыграл ведущую роль в борьбе за отмену смертной казни, которой, по его мнению, нет места в демократических обществах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</a:t>
            </a:r>
            <a:r>
              <a:rPr lang="ru-RU" dirty="0"/>
              <a:t>В апреле 1983 г. он принял Протокол № 6 к Европейской конвенции о правах человека об отмене смертной казни, а в мае 2002 г. - Протокол № 13 об отмене смертной казни при любых обстоятельствах.</a:t>
            </a:r>
          </a:p>
          <a:p>
            <a:endParaRPr lang="ru-RU" dirty="0"/>
          </a:p>
          <a:p>
            <a:r>
              <a:rPr lang="ru-RU" dirty="0"/>
              <a:t>Совет Европы сделал отмену смертной казни предварительным условием вступления. С 1997 года ни в одном из 47 государств-членов Организации казней не проводилось.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558</TotalTime>
  <Words>1078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Sylfaen</vt:lpstr>
      <vt:lpstr>Organic</vt:lpstr>
      <vt:lpstr>Европейское законодательство о СМИ               </vt:lpstr>
      <vt:lpstr>PowerPoint Presentation</vt:lpstr>
      <vt:lpstr>PowerPoint Presentation</vt:lpstr>
      <vt:lpstr>Структура</vt:lpstr>
      <vt:lpstr>Комитет министров</vt:lpstr>
      <vt:lpstr>Парламентская ассамблея (ПАСЕ)</vt:lpstr>
      <vt:lpstr>Комиссар по правам человека</vt:lpstr>
      <vt:lpstr>Европейский суд по правам человека</vt:lpstr>
      <vt:lpstr>Отмена смертной казни</vt:lpstr>
      <vt:lpstr>Укрепление прав человека</vt:lpstr>
      <vt:lpstr>Укрепление прав человека</vt:lpstr>
      <vt:lpstr>Недискриминация и борьба с расизмом</vt:lpstr>
      <vt:lpstr>Недискриминация и борьба с расизмом</vt:lpstr>
      <vt:lpstr>Гендерное равенство</vt:lpstr>
      <vt:lpstr>Защита прав детей</vt:lpstr>
      <vt:lpstr>Наблюдение за выборами</vt:lpstr>
      <vt:lpstr>Образование в области прав человека и демократии</vt:lpstr>
      <vt:lpstr>Органы контроля</vt:lpstr>
      <vt:lpstr>Органы контроля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Европейское законодательство о СМИ               </dc:title>
  <dc:creator>Mamuka Andguladze</dc:creator>
  <cp:lastModifiedBy>Mamuka Andguladze</cp:lastModifiedBy>
  <cp:revision>19</cp:revision>
  <dcterms:created xsi:type="dcterms:W3CDTF">2022-03-05T18:47:03Z</dcterms:created>
  <dcterms:modified xsi:type="dcterms:W3CDTF">2022-03-10T13:50:05Z</dcterms:modified>
</cp:coreProperties>
</file>