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75"/>
      <p:bold r:id="rId76"/>
      <p:italic r:id="rId77"/>
      <p:boldItalic r:id="rId78"/>
    </p:embeddedFont>
    <p:embeddedFont>
      <p:font typeface="Roboto Slab" panose="020B0604020202020204" charset="0"/>
      <p:regular r:id="rId79"/>
      <p:bold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EFA9AD-DFD4-4B2C-999F-E0B4CA3F3C2B}">
  <a:tblStyle styleId="{3FEFA9AD-DFD4-4B2C-999F-E0B4CA3F3C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d8012f6d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d8012f6d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d8012f6d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d8012f6d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ვთქვათ რომ JDBC-ის გამოყენება ძალიან პრიმიტიულია, ზრდის კოდს და მის კომპლექსურობას. სპრინგს აქვს JDBCTemplate ბიბლიოთეკა, რომელიც წარმოადგენს JDBC-ზე დაშენებულ აპის და ამარტივებს მის გამოყენებას.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d8012f6d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3d8012f6d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აქ ვახსენოთ რომ ORM-ის ნაწილი თავად აგენერირებს SQL ბრძანებებს და ხშირად ეს ბრძანებები ძალიან ჩახლართული და მაშასადამე - კომპლექსურებია. კომპლექსური SQL ბრძანებები კი ნელა მუშაობს ბაზის მხარეს!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d8012f6d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d8012f6d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d8012f6d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d8012f6d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d8012f6d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d8012f6d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ვახსენოთ რომ JDBCTemplate-ის გამოყენება შეიძლება არა-Spring პროექტებშიც.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d8012f6d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d8012f6d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d8012f6d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d8012f6d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d8012f6d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d8012f6d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აქ გვაქვს H2 ბაზის კონფიგურაცია + JPA-ს კონფიგურაციაც. Update აქ მიუთითებს რომ Spring Boot-ის გაშვების დროს მოხდება ბაზის სქემის (ანუ ცხრილებისა და ამბების, კავშირების, შეზღუდვების და ა.შ.) ავტომატური გენერაცია/განახლება.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ფრთხილად იყავით ddl-auto-სთან! რეალურ გარემოში მუშაობისას არასოდეს მიუთითოთ ისეთი მნიშვნელობა რომელიც წაგიშლით მთლიანი ბაზის ჩანაწერებს.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3086a75c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33086a75c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H2-ის დამატებით ჩვენ გვერთვება ვებ კონსოლიც, რომლითაც შეგვიძლია ვნახოთ ჩვენი ბაზის კონფიგურაცია, ცხრილები, გავუშვათ SQL ბრძანებები და ა.შ. ძალიან კარგია ტესტირებისთვის :)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d8012f6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d8012f6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d8012f6d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3d8012f6d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d8012f6d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d8012f6d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აქ ვახსენოთ რომ "ბანალური" მეთოდები საკმარისი ყოველთვის არ არის და საჭირო ხდება ჩვენი "კასტომ" მეთოდების დამატებისა. ასევე არსებობს Pagination-ის საშუალებაც, რომელსაც განვიხილავთ შემდეგ სლაიდებში.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d8012f6d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d8012f6d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d8012f6d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3d8012f6d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კონტროლერი კი გამოიძახებს და გამოიყენებს სერვისის მეთოდებს. ეს მიდგომა არაა აუცილებელი: შეიძლება კონტროლერმა რეპოზიტორი გამოიყენოს, მაგრამ ჯობს ასე გავხლიჩოთ ხოლმე ოპერაციები. Controller =&gt; Service =&gt; Repository.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d8012f6d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d8012f6d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d8012f6d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d8012f6d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d8012f6d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d8012f6d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d8012f6d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d8012f6d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d8012f6d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3d8012f6d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d8012f6d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3d8012f6d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ჩვენ განვიხილავთ მხოლოდ @Query ანოტაციის გამოყენების მაგალითებს. ხშირ შემთხვევებში ეს ანოტაცია საკმარისია.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d8012f6d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d8012f6d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d8012f6d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3d8012f6d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d8012f6d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d8012f6d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d8012f6d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d8012f6d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d8012f6d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d8012f6d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d8012f6d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3d8012f6d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d8012f6d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3d8012f6d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d8012f6d6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d8012f6d6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d8012f6d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3d8012f6d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d8012f6d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3d8012f6d6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d8012f6d6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3d8012f6d6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d8012f6d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d8012f6d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d8012f6d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3d8012f6d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d8012f6d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d8012f6d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არ დაგავიწყდეთ! გვერდების დანომვრა იწყება 0-დან! პირველი გვერდი არის 0, მეორე - 1 და ა.შ.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d8012f6d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3d8012f6d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არ არის აუცილებელი ყველა სახის სპრინგ ბუთის "ავტომატიზაციის გზები" გამოვიყენოთ. შეგვიძლია ეს პარამეტრები კონტროლერში აღვწეროთ და ისე გამოვიყენოთ, სადაც გვინდა და როგორც გვინდა.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d8012f6d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d8012f6d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d8012f6d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d8012f6d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d8012f6d6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3d8012f6d6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d8012f6d6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3d8012f6d6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d8012f6d6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3d8012f6d6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d8012f6d6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3d8012f6d6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d8012f6d6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3d8012f6d6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d8012f6d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d8012f6d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d8012f6d6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3d8012f6d6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d8012f6d6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d8012f6d6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ამაზე დიდად ყურადღებას არ ამახვილებენ, მაგრამ მაინც საინტერესოა. ეს სლაიდი ინფორმაციის სახით იყოს აქ.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3d8012f6d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3d8012f6d6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d8012f6d6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3d8012f6d6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3d8012f6d6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3d8012f6d6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d8012f6d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3d8012f6d6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d8012f6d6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3d8012f6d6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d8012f6d6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3d8012f6d6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3d8012f6d6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3d8012f6d6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აქ ვთქვათ რომ სამაგალითო კოდი არის ასე "კომპაქტურად" ნავენები რათა ყველაფერი დაეტიოს!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d8012f6d6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3d8012f6d6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d8012f6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d8012f6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d8012f6d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3d8012f6d6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d8012f6d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3d8012f6d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d8012f6d6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3d8012f6d6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d8012f6d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3d8012f6d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d8012f6d6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3d8012f6d6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3d8012f6d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3d8012f6d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3d8012f6d6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3d8012f6d6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თუ ენთითის ერთი-ბევრთან ან ბევრი-ბევრთან კავშირი ბევრ მონაცემთან არ აქვს, მაშინ დატოვეთ EAGER სტრატეგია. თუ მილიარდ მონაცემთან აქვს, მაშინ ჯობს ზარმაცულად იტვირთებოდეს (გამოყენების შემთხვევაში) მონაცემები და არა ენთითისთან ერთად.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d8012f6d6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d8012f6d6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3d8012f6d6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3d8012f6d6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dcf7b0e7f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dcf7b0e7f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d8012f6d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d8012f6d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af76b82a72_0_1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af76b82a72_0_1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af76b82a72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af76b82a72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af76b82a72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af76b82a72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d8012f6d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d8012f6d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d8012f6d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d8012f6d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spring.io/spring-data/jpa/reference/jpa/query-methods.html" TargetMode="External"/><Relationship Id="rId13" Type="http://schemas.openxmlformats.org/officeDocument/2006/relationships/hyperlink" Target="https://www.baeldung.com/jpa-entities" TargetMode="External"/><Relationship Id="rId3" Type="http://schemas.openxmlformats.org/officeDocument/2006/relationships/hyperlink" Target="https://docs.spring.io/spring-data/jpa/reference/index.html" TargetMode="External"/><Relationship Id="rId7" Type="http://schemas.openxmlformats.org/officeDocument/2006/relationships/hyperlink" Target="https://docs.spring.io/spring-data/jpa/reference/repositories/query-methods-details.html" TargetMode="External"/><Relationship Id="rId12" Type="http://schemas.openxmlformats.org/officeDocument/2006/relationships/hyperlink" Target="https://www.baeldung.com/learn-jpa-hibernate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spring.io/spring-data/jpa/reference/repositories/definition.html" TargetMode="External"/><Relationship Id="rId11" Type="http://schemas.openxmlformats.org/officeDocument/2006/relationships/hyperlink" Target="https://www.baeldung.com/java-jdbc" TargetMode="External"/><Relationship Id="rId5" Type="http://schemas.openxmlformats.org/officeDocument/2006/relationships/hyperlink" Target="https://docs.spring.io/spring-data/jpa/reference/repositories/core-concepts.html" TargetMode="External"/><Relationship Id="rId10" Type="http://schemas.openxmlformats.org/officeDocument/2006/relationships/hyperlink" Target="https://docs.spring.io/spring-data/jpa/reference/repositories/custom-implementations.html" TargetMode="External"/><Relationship Id="rId4" Type="http://schemas.openxmlformats.org/officeDocument/2006/relationships/hyperlink" Target="https://docs.spring.io/spring-data/jpa/reference/jpa/getting-started.html" TargetMode="External"/><Relationship Id="rId9" Type="http://schemas.openxmlformats.org/officeDocument/2006/relationships/hyperlink" Target="https://docs.spring.io/spring-data/jpa/reference/jpa/transactions.html" TargetMode="External"/><Relationship Id="rId14" Type="http://schemas.openxmlformats.org/officeDocument/2006/relationships/hyperlink" Target="https://www.baeldung.com/spring-boot-h2-databas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Databases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ბაზებთან დაკავშირება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JDBCTemplate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JDBCTemplate?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JDBCTemplate არის JDBC-ს ქვედა-დონის აბსტრაქცია, რომელიც ამარტივებს ბაზასთან დაკავშირს, ბრძანებების გაგზავნა-მიღებას, შეცდომების ტრანსლირებასა და რესურსების გასუფთავებას.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გახსოვდეთ: ეს არ არის ORM! მას სჭირდება SQL-ის ბრძანებებისა და შედეგების ხელით "დამეპვა" Java-ს ობიექტებთან.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ჯობს JdbcTemplate გამოვიყენოთ როდესაც: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აუცილებელია დაბალი დონის კონტროლი SQL-ის ბრძანებებზე.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ვმუშაობთ კომპლექსურ ბრძანებებზე ან ძველ კოდზე.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გვსურს თავიდან ავიცილოთ JPA-ს ტვირთი (რომელსაც იგი ამატებს).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25"/>
          <p:cNvGraphicFramePr/>
          <p:nvPr/>
        </p:nvGraphicFramePr>
        <p:xfrm>
          <a:off x="311700" y="1573725"/>
          <a:ext cx="8520600" cy="2995150"/>
        </p:xfrm>
        <a:graphic>
          <a:graphicData uri="http://schemas.openxmlformats.org/drawingml/2006/table">
            <a:tbl>
              <a:tblPr>
                <a:noFill/>
                <a:tableStyleId>{3FEFA9AD-DFD4-4B2C-999F-E0B4CA3F3C2B}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Dependency: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Usage Example:</a:t>
                      </a:r>
                      <a:endParaRPr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&lt;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dependency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&gt;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    &lt;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groupId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&gt;org.springframework.boot&lt;/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groupId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&gt;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    &lt;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artifactId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&gt;</a:t>
                      </a:r>
                      <a:r>
                        <a:rPr lang="en" b="1">
                          <a:solidFill>
                            <a:schemeClr val="dk2"/>
                          </a:solidFill>
                        </a:rPr>
                        <a:t>spring-boot-starter-jdbc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&lt;/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artifactId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&gt;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&lt;/</a:t>
                      </a:r>
                      <a:r>
                        <a:rPr lang="en">
                          <a:solidFill>
                            <a:srgbClr val="4A86E8"/>
                          </a:solidFill>
                        </a:rPr>
                        <a:t>dependency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&gt;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B45F06"/>
                          </a:solidFill>
                        </a:rPr>
                        <a:t>@Autowired</a:t>
                      </a:r>
                      <a:endParaRPr dirty="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4A86E8"/>
                          </a:solidFill>
                        </a:rPr>
                        <a:t>private 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JdbcTemplate </a:t>
                      </a:r>
                      <a:r>
                        <a:rPr lang="en" b="1" dirty="0">
                          <a:solidFill>
                            <a:srgbClr val="9900FF"/>
                          </a:solidFill>
                        </a:rPr>
                        <a:t>jdbcTemplate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;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4A86E8"/>
                          </a:solidFill>
                        </a:rPr>
                        <a:t>public 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List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&lt;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User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&gt; findAllUsers() {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    </a:t>
                      </a:r>
                      <a:r>
                        <a:rPr lang="en" dirty="0">
                          <a:solidFill>
                            <a:srgbClr val="4A86E8"/>
                          </a:solidFill>
                        </a:rPr>
                        <a:t>return </a:t>
                      </a:r>
                      <a:r>
                        <a:rPr lang="en" b="1" dirty="0">
                          <a:solidFill>
                            <a:srgbClr val="9900FF"/>
                          </a:solidFill>
                        </a:rPr>
                        <a:t>jdbcTemplate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.query(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        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"SELECT * FROM users"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,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        (rs, rowNum) -&gt; </a:t>
                      </a:r>
                      <a:r>
                        <a:rPr lang="en" dirty="0">
                          <a:solidFill>
                            <a:srgbClr val="4A86E8"/>
                          </a:solidFill>
                        </a:rPr>
                        <a:t>new </a:t>
                      </a:r>
                      <a:r>
                        <a:rPr lang="en" dirty="0">
                          <a:solidFill>
                            <a:schemeClr val="accent3"/>
                          </a:solidFill>
                        </a:rPr>
                        <a:t>User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(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            rs.getLong(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"id"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), rs.getString(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"email"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)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        )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    );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}</a:t>
                      </a:r>
                      <a:endParaRPr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JDBCTemplate Configuration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Operations of JDBCTemplate</a:t>
            </a: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მონაცემთა წაკითხვა</a:t>
            </a:r>
            <a:r>
              <a:rPr lang="en" dirty="0"/>
              <a:t>: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String </a:t>
            </a:r>
            <a:r>
              <a:rPr lang="en" dirty="0"/>
              <a:t>sql = </a:t>
            </a:r>
            <a:r>
              <a:rPr lang="en" dirty="0">
                <a:solidFill>
                  <a:srgbClr val="980000"/>
                </a:solidFill>
              </a:rPr>
              <a:t>"SELECT * FROM users WHERE id = ?"</a:t>
            </a:r>
            <a:r>
              <a:rPr lang="en" dirty="0"/>
              <a:t>;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User </a:t>
            </a:r>
            <a:r>
              <a:rPr lang="en" dirty="0"/>
              <a:t>user = </a:t>
            </a:r>
            <a:r>
              <a:rPr lang="en" b="1" dirty="0"/>
              <a:t>jdbcTemplate</a:t>
            </a:r>
            <a:r>
              <a:rPr lang="en" dirty="0"/>
              <a:t>.queryForObject(sql, </a:t>
            </a:r>
            <a:r>
              <a:rPr lang="en" dirty="0">
                <a:solidFill>
                  <a:srgbClr val="4A86E8"/>
                </a:solidFill>
              </a:rPr>
              <a:t>new </a:t>
            </a:r>
            <a:r>
              <a:rPr lang="en" dirty="0">
                <a:solidFill>
                  <a:schemeClr val="accent3"/>
                </a:solidFill>
              </a:rPr>
              <a:t>Object</a:t>
            </a:r>
            <a:r>
              <a:rPr lang="en" dirty="0"/>
              <a:t>[] { id },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new </a:t>
            </a:r>
            <a:r>
              <a:rPr lang="en" dirty="0">
                <a:solidFill>
                  <a:schemeClr val="accent3"/>
                </a:solidFill>
              </a:rPr>
              <a:t>BeanPropertyRowMapper</a:t>
            </a:r>
            <a:r>
              <a:rPr lang="en" dirty="0"/>
              <a:t>&lt;&gt;(User.</a:t>
            </a:r>
            <a:r>
              <a:rPr lang="en" dirty="0">
                <a:solidFill>
                  <a:srgbClr val="4A86E8"/>
                </a:solidFill>
              </a:rPr>
              <a:t>class</a:t>
            </a:r>
            <a:r>
              <a:rPr lang="en" dirty="0"/>
              <a:t>));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მონაცემთა განახლება</a:t>
            </a:r>
            <a:r>
              <a:rPr lang="en" dirty="0"/>
              <a:t>: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String </a:t>
            </a:r>
            <a:r>
              <a:rPr lang="en" dirty="0"/>
              <a:t>updateSql = </a:t>
            </a:r>
            <a:r>
              <a:rPr lang="en" dirty="0">
                <a:solidFill>
                  <a:srgbClr val="980000"/>
                </a:solidFill>
              </a:rPr>
              <a:t>"UPDATE users SET email = ? WHERE id = ?"</a:t>
            </a:r>
            <a:r>
              <a:rPr lang="en" dirty="0"/>
              <a:t>;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int </a:t>
            </a:r>
            <a:r>
              <a:rPr lang="en" dirty="0"/>
              <a:t>rows = </a:t>
            </a:r>
            <a:r>
              <a:rPr lang="en" b="1" dirty="0"/>
              <a:t>jdbcTemplate</a:t>
            </a:r>
            <a:r>
              <a:rPr lang="en" dirty="0"/>
              <a:t>.update(updateSql, newEmail, id);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JDBCTemplate Usage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RowMapper </a:t>
            </a:r>
            <a:r>
              <a:rPr lang="en"/>
              <a:t>&amp; </a:t>
            </a:r>
            <a:r>
              <a:rPr lang="en" b="1"/>
              <a:t>ResultSetExtractor </a:t>
            </a:r>
            <a:r>
              <a:rPr lang="en"/>
              <a:t>კლასები შეგვიძლია გამოვიყენოთ ცხრილის ობიექტების "მეპინგის" კუსტომიზაციისთვის.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ასევე შეგვიძლია გამოვიყენოთ </a:t>
            </a:r>
            <a:r>
              <a:rPr lang="en" b="1"/>
              <a:t>batchUpdate</a:t>
            </a:r>
            <a:r>
              <a:rPr lang="en"/>
              <a:t> მეთოდი მრავალი ჩანაწერის ერთდროულად ჩაწერისა ან განახლებისთვის.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უკეთესი კითხვადობისთვის კი შეგვიძლია გამოვიყენოთ </a:t>
            </a:r>
            <a:r>
              <a:rPr lang="en" b="1"/>
              <a:t>სახელიანი პარამეტრები</a:t>
            </a:r>
            <a:r>
              <a:rPr lang="en"/>
              <a:t>:</a:t>
            </a:r>
            <a:endParaRPr/>
          </a:p>
        </p:txBody>
      </p:sp>
      <p:graphicFrame>
        <p:nvGraphicFramePr>
          <p:cNvPr id="143" name="Google Shape;143;p27"/>
          <p:cNvGraphicFramePr/>
          <p:nvPr/>
        </p:nvGraphicFramePr>
        <p:xfrm>
          <a:off x="2048375" y="3556650"/>
          <a:ext cx="6843050" cy="1463010"/>
        </p:xfrm>
        <a:graphic>
          <a:graphicData uri="http://schemas.openxmlformats.org/drawingml/2006/table">
            <a:tbl>
              <a:tblPr>
                <a:noFill/>
                <a:tableStyleId>{3FEFA9AD-DFD4-4B2C-999F-E0B4CA3F3C2B}</a:tableStyleId>
              </a:tblPr>
              <a:tblGrid>
                <a:gridCol w="68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0025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NamedParameterJdbcTemplate 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namedParameterJdbcTemplate 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914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=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new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NamedParameterJdbcTemplate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(dataSource);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String 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sql = 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"SELECT * FROM users WHERE name = :name"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;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Map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&lt;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String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,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Object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&gt; params =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new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HashMap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&lt;&gt;();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params.put(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"name"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, 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"John Doe"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);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List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&lt;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User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&gt; users = 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namedParameterJdbcTemplate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.query(sql, params,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9144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new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BeanPropertyRowMapper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&lt;&gt;(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User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.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class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));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Data JPA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Data JPA</a:t>
            </a:r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გავარკვიეთ, რომ JPA გულისხმობს Java Persistence API-ს, რომელიც წარმოადგენს ORM (Object Relational Mapping) სტანდარტს Java-ს ობიექტების "დასამეპად" მონაცემთა ბაზის ცხრილებთან.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JPA-ს ტიპური იმპლემენტაციებია, მაგ: </a:t>
            </a:r>
            <a:r>
              <a:rPr lang="en" b="1" dirty="0"/>
              <a:t>Hibernate</a:t>
            </a:r>
            <a:r>
              <a:rPr lang="en" dirty="0"/>
              <a:t>, EclipseLink.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Spring Data JPA-ს ძირითადი მახასიათებლებია: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ავტო-გენერირება </a:t>
            </a:r>
            <a:r>
              <a:rPr lang="en" b="1" dirty="0"/>
              <a:t>CRUD </a:t>
            </a:r>
            <a:r>
              <a:rPr lang="en" u="sng" dirty="0"/>
              <a:t>რეპოზიტორებისა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JPQL </a:t>
            </a:r>
            <a:r>
              <a:rPr lang="en" dirty="0"/>
              <a:t>(Java Persistence Query Language) და რეპოზიტორის </a:t>
            </a:r>
            <a:r>
              <a:rPr lang="en" b="1" dirty="0"/>
              <a:t>method-name</a:t>
            </a:r>
            <a:r>
              <a:rPr lang="en" dirty="0"/>
              <a:t> აღწერილობიდან ბაზის ბრძანებების ავტომატური გენერაცია.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Pagination</a:t>
            </a:r>
            <a:r>
              <a:rPr lang="en" dirty="0"/>
              <a:t>, მონიტორინგი (</a:t>
            </a:r>
            <a:r>
              <a:rPr lang="en" b="1" dirty="0"/>
              <a:t>auditing</a:t>
            </a:r>
            <a:r>
              <a:rPr lang="en" dirty="0"/>
              <a:t>), და </a:t>
            </a:r>
            <a:r>
              <a:rPr lang="en" b="1" dirty="0"/>
              <a:t>ტრანზაქციის მენეჯმენტი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Data JPA for Simplified ORM</a:t>
            </a: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ამ კონფიგურაციაში ჩვენ ვიყენებთ H2-ის ბაზას (ფაილზე დაფუძნებულს).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H2-ი დაწერილია ჯავაზე და კარგია ტესტირებისთვის და პატარა პროექტებში.</a:t>
            </a:r>
            <a:endParaRPr/>
          </a:p>
        </p:txBody>
      </p:sp>
      <p:graphicFrame>
        <p:nvGraphicFramePr>
          <p:cNvPr id="161" name="Google Shape;161;p30"/>
          <p:cNvGraphicFramePr/>
          <p:nvPr>
            <p:extLst>
              <p:ext uri="{D42A27DB-BD31-4B8C-83A1-F6EECF244321}">
                <p14:modId xmlns:p14="http://schemas.microsoft.com/office/powerpoint/2010/main" val="4128090324"/>
              </p:ext>
            </p:extLst>
          </p:nvPr>
        </p:nvGraphicFramePr>
        <p:xfrm>
          <a:off x="311700" y="2571750"/>
          <a:ext cx="8520600" cy="2362140"/>
        </p:xfrm>
        <a:graphic>
          <a:graphicData uri="http://schemas.openxmlformats.org/drawingml/2006/table">
            <a:tbl>
              <a:tblPr>
                <a:noFill/>
                <a:tableStyleId>{3FEFA9AD-DFD4-4B2C-999F-E0B4CA3F3C2B}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H2 Database Dependencies: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application.properties: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&lt;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dependency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    &lt;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groupId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&gt;org.springframework.boot&lt;/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groupId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    &lt;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artifactId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</a:rPr>
                        <a:t>spring-boot-starter-data-jpa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&lt;/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artifactId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&lt;/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dependency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&lt;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dependency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    &lt;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groupId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&gt;com.h2database&lt;/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groupId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    &lt;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artifactId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</a:rPr>
                        <a:t>h2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&lt;/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artifactId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    &lt;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scope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&gt;runtime&lt;/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scope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&lt;/</a:t>
                      </a: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dependency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spring.</a:t>
                      </a:r>
                      <a:r>
                        <a:rPr lang="en" b="1" dirty="0">
                          <a:solidFill>
                            <a:schemeClr val="dk2"/>
                          </a:solidFill>
                        </a:rPr>
                        <a:t>datasource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.url=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jdbc:h2:file:~/test-db</a:t>
                      </a:r>
                      <a:endParaRPr dirty="0">
                        <a:solidFill>
                          <a:srgbClr val="98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spring.</a:t>
                      </a:r>
                      <a:r>
                        <a:rPr lang="en" b="1" dirty="0">
                          <a:solidFill>
                            <a:schemeClr val="dk2"/>
                          </a:solidFill>
                        </a:rPr>
                        <a:t>datasource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.driverClassName=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org.h2.Driver</a:t>
                      </a:r>
                      <a:endParaRPr dirty="0">
                        <a:solidFill>
                          <a:srgbClr val="98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spring.</a:t>
                      </a:r>
                      <a:r>
                        <a:rPr lang="en" b="1" dirty="0">
                          <a:solidFill>
                            <a:schemeClr val="dk2"/>
                          </a:solidFill>
                        </a:rPr>
                        <a:t>jpa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.hibernate.ddl-auto=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update</a:t>
                      </a:r>
                      <a:endParaRPr dirty="0">
                        <a:solidFill>
                          <a:srgbClr val="98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2"/>
                          </a:solidFill>
                        </a:rPr>
                        <a:t>spring.</a:t>
                      </a:r>
                      <a:r>
                        <a:rPr lang="en" b="1" dirty="0">
                          <a:solidFill>
                            <a:schemeClr val="dk2"/>
                          </a:solidFill>
                        </a:rPr>
                        <a:t>jpa</a:t>
                      </a:r>
                      <a:r>
                        <a:rPr lang="en" dirty="0">
                          <a:solidFill>
                            <a:schemeClr val="dk2"/>
                          </a:solidFill>
                        </a:rPr>
                        <a:t>.show-sql=</a:t>
                      </a:r>
                      <a:r>
                        <a:rPr lang="en" dirty="0">
                          <a:solidFill>
                            <a:srgbClr val="980000"/>
                          </a:solidFill>
                        </a:rPr>
                        <a:t>true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spring.</a:t>
                      </a:r>
                      <a:r>
                        <a:rPr lang="en" b="1" dirty="0">
                          <a:solidFill>
                            <a:schemeClr val="lt1"/>
                          </a:solidFill>
                        </a:rPr>
                        <a:t>h2</a:t>
                      </a:r>
                      <a:r>
                        <a:rPr lang="en" dirty="0">
                          <a:solidFill>
                            <a:schemeClr val="lt1"/>
                          </a:solidFill>
                        </a:rPr>
                        <a:t>.console.enabled=</a:t>
                      </a:r>
                      <a:r>
                        <a:rPr lang="en" b="1" dirty="0">
                          <a:solidFill>
                            <a:schemeClr val="lt1"/>
                          </a:solidFill>
                        </a:rPr>
                        <a:t>false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spring.</a:t>
                      </a:r>
                      <a:r>
                        <a:rPr lang="en" b="1" dirty="0">
                          <a:solidFill>
                            <a:schemeClr val="lt1"/>
                          </a:solidFill>
                        </a:rPr>
                        <a:t>h2</a:t>
                      </a:r>
                      <a:r>
                        <a:rPr lang="en" dirty="0">
                          <a:solidFill>
                            <a:schemeClr val="lt1"/>
                          </a:solidFill>
                        </a:rPr>
                        <a:t>.console.path=</a:t>
                      </a:r>
                      <a:r>
                        <a:rPr lang="en" b="1" dirty="0">
                          <a:solidFill>
                            <a:schemeClr val="lt1"/>
                          </a:solidFill>
                        </a:rPr>
                        <a:t>/h2-console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spring.</a:t>
                      </a:r>
                      <a:r>
                        <a:rPr lang="en" b="1" dirty="0">
                          <a:solidFill>
                            <a:schemeClr val="lt1"/>
                          </a:solidFill>
                        </a:rPr>
                        <a:t>h2</a:t>
                      </a:r>
                      <a:r>
                        <a:rPr lang="en" dirty="0">
                          <a:solidFill>
                            <a:schemeClr val="lt1"/>
                          </a:solidFill>
                        </a:rPr>
                        <a:t>.console.settings.trace=</a:t>
                      </a:r>
                      <a:r>
                        <a:rPr lang="en" b="1" dirty="0">
                          <a:solidFill>
                            <a:schemeClr val="lt1"/>
                          </a:solidFill>
                        </a:rPr>
                        <a:t>false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spring.</a:t>
                      </a:r>
                      <a:r>
                        <a:rPr lang="en" b="1" dirty="0">
                          <a:solidFill>
                            <a:schemeClr val="lt1"/>
                          </a:solidFill>
                        </a:rPr>
                        <a:t>h2</a:t>
                      </a:r>
                      <a:r>
                        <a:rPr lang="en" dirty="0">
                          <a:solidFill>
                            <a:schemeClr val="lt1"/>
                          </a:solidFill>
                        </a:rPr>
                        <a:t>.console.settings.web-allow-others=</a:t>
                      </a:r>
                      <a:r>
                        <a:rPr lang="en" b="1" dirty="0">
                          <a:solidFill>
                            <a:schemeClr val="lt1"/>
                          </a:solidFill>
                        </a:rPr>
                        <a:t>false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H2-ის ვებ კონსოლი</a:t>
            </a:r>
            <a:r>
              <a:rPr lang="en"/>
              <a:t> (გაჩუმებით ჩართულია)</a:t>
            </a:r>
            <a:endParaRPr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75" y="304800"/>
            <a:ext cx="7548257" cy="39289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Picture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body" idx="4294967295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@Entity</a:t>
            </a:r>
            <a:endParaRPr>
              <a:solidFill>
                <a:srgbClr val="B45F06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@Table</a:t>
            </a:r>
            <a:r>
              <a:rPr lang="en"/>
              <a:t>(name = </a:t>
            </a:r>
            <a:r>
              <a:rPr lang="en">
                <a:solidFill>
                  <a:srgbClr val="980000"/>
                </a:solidFill>
              </a:rPr>
              <a:t>"users"</a:t>
            </a:r>
            <a:r>
              <a:rPr lang="en"/>
              <a:t>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class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User </a:t>
            </a:r>
            <a:r>
              <a:rPr lang="en"/>
              <a:t>{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@Id</a:t>
            </a:r>
            <a:endParaRPr>
              <a:solidFill>
                <a:srgbClr val="B45F06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@GeneratedValue</a:t>
            </a:r>
            <a:r>
              <a:rPr lang="en"/>
              <a:t>(strategy = </a:t>
            </a:r>
            <a:r>
              <a:rPr lang="en">
                <a:solidFill>
                  <a:schemeClr val="accent3"/>
                </a:solidFill>
              </a:rPr>
              <a:t>GenerationType</a:t>
            </a:r>
            <a:r>
              <a:rPr lang="en"/>
              <a:t>.</a:t>
            </a:r>
            <a:r>
              <a:rPr lang="en">
                <a:solidFill>
                  <a:srgbClr val="9900FF"/>
                </a:solidFill>
              </a:rPr>
              <a:t>IDENTITY</a:t>
            </a:r>
            <a:r>
              <a:rPr lang="en"/>
              <a:t>)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private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Long </a:t>
            </a:r>
            <a:r>
              <a:rPr lang="en">
                <a:solidFill>
                  <a:srgbClr val="9900FF"/>
                </a:solidFill>
              </a:rPr>
              <a:t>id</a:t>
            </a:r>
            <a:r>
              <a:rPr lang="en"/>
              <a:t>;    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@Column</a:t>
            </a:r>
            <a:r>
              <a:rPr lang="en"/>
              <a:t>(nullable = </a:t>
            </a:r>
            <a:r>
              <a:rPr lang="en">
                <a:solidFill>
                  <a:srgbClr val="4A86E8"/>
                </a:solidFill>
              </a:rPr>
              <a:t>false</a:t>
            </a:r>
            <a:r>
              <a:rPr lang="en"/>
              <a:t>, unique = </a:t>
            </a:r>
            <a:r>
              <a:rPr lang="en">
                <a:solidFill>
                  <a:srgbClr val="4A86E8"/>
                </a:solidFill>
              </a:rPr>
              <a:t>true</a:t>
            </a:r>
            <a:r>
              <a:rPr lang="en"/>
              <a:t>)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>
                <a:solidFill>
                  <a:srgbClr val="9900FF"/>
                </a:solidFill>
              </a:rPr>
              <a:t>email</a:t>
            </a:r>
            <a:r>
              <a:rPr lang="en"/>
              <a:t>;    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8909C"/>
                </a:solidFill>
              </a:rPr>
              <a:t>// Getters, setters, constructors</a:t>
            </a:r>
            <a:endParaRPr>
              <a:solidFill>
                <a:srgbClr val="78909C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  <p:sp>
        <p:nvSpPr>
          <p:cNvPr id="173" name="Google Shape;173;p32"/>
          <p:cNvSpPr/>
          <p:nvPr/>
        </p:nvSpPr>
        <p:spPr>
          <a:xfrm>
            <a:off x="4485775" y="3355100"/>
            <a:ext cx="4346400" cy="1478100"/>
          </a:xfrm>
          <a:prstGeom prst="wedgeRectCallout">
            <a:avLst>
              <a:gd name="adj1" fmla="val -57991"/>
              <a:gd name="adj2" fmla="val -43001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example of mapping an entity.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can also specify relationships between entities: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@OneToOne,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@OneToMany, @ManyToOne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@ManyToMany</a:t>
            </a:r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4389700" y="445025"/>
            <a:ext cx="4442700" cy="1313700"/>
          </a:xfrm>
          <a:prstGeom prst="wedgeRoundRectCallout">
            <a:avLst>
              <a:gd name="adj1" fmla="val -73288"/>
              <a:gd name="adj2" fmla="val -6246"/>
              <a:gd name="adj3" fmla="val 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JPA-ში ვიყენებთ ანოტაციებს: @Entity, @Table, @Id, @GeneratedValue, @Column, @OneToMany, და ა.შ.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პ.ს. ამ ყველაფრის კონფიგურაცია ასევე შეიძლება XML ფაილშიც, მაგრამ ანოტაციები ჯობს :)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Repository Layer of Spring Data JPA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Repository ინტერფეისები </a:t>
            </a:r>
            <a:r>
              <a:rPr lang="en" b="1"/>
              <a:t>გვაძლევს ბანალურ მეთოდებს</a:t>
            </a:r>
            <a:r>
              <a:rPr lang="en"/>
              <a:t> "დამეპულ" ობიექტებთან ურთიერთობისა და </a:t>
            </a:r>
            <a:r>
              <a:rPr lang="en" b="1"/>
              <a:t>გვაძლევს ახალი მეთოდების აღწერის საშუალებასაც</a:t>
            </a:r>
            <a:r>
              <a:rPr lang="en"/>
              <a:t>: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chemeClr val="accent3"/>
                </a:solidFill>
              </a:rPr>
              <a:t>CrudRepository</a:t>
            </a:r>
            <a:r>
              <a:rPr lang="en"/>
              <a:t>: Basic CRUD operations.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chemeClr val="accent3"/>
                </a:solidFill>
              </a:rPr>
              <a:t>JpaRepository</a:t>
            </a:r>
            <a:r>
              <a:rPr lang="en"/>
              <a:t>: Extends CrudRepository + JPA-specific features (flush, batch ops).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interface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UserRepository </a:t>
            </a:r>
            <a:r>
              <a:rPr lang="en">
                <a:solidFill>
                  <a:srgbClr val="4A86E8"/>
                </a:solidFill>
              </a:rPr>
              <a:t>extends </a:t>
            </a:r>
            <a:r>
              <a:rPr lang="en">
                <a:solidFill>
                  <a:schemeClr val="accent3"/>
                </a:solidFill>
              </a:rPr>
              <a:t>JpaRepository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, </a:t>
            </a:r>
            <a:r>
              <a:rPr lang="en">
                <a:solidFill>
                  <a:schemeClr val="accent3"/>
                </a:solidFill>
              </a:rPr>
              <a:t>Long</a:t>
            </a:r>
            <a:r>
              <a:rPr lang="en"/>
              <a:t>&gt; {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&gt; findByName(</a:t>
            </a:r>
            <a:r>
              <a:rPr lang="en">
                <a:solidFill>
                  <a:schemeClr val="accent3"/>
                </a:solidFill>
              </a:rPr>
              <a:t>String</a:t>
            </a:r>
            <a:r>
              <a:rPr lang="en"/>
              <a:t> name); </a:t>
            </a:r>
            <a:r>
              <a:rPr lang="en">
                <a:solidFill>
                  <a:srgbClr val="78909C"/>
                </a:solidFill>
              </a:rPr>
              <a:t>// Method name derivation</a:t>
            </a:r>
            <a:endParaRPr>
              <a:solidFill>
                <a:srgbClr val="78909C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"SELECT u FROM User u WHERE u.email LIKE %?1%"</a:t>
            </a:r>
            <a:r>
              <a:rPr lang="en"/>
              <a:t>)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&gt; searchByEmail(String keyword); </a:t>
            </a:r>
            <a:r>
              <a:rPr lang="en">
                <a:solidFill>
                  <a:srgbClr val="78909C"/>
                </a:solidFill>
              </a:rPr>
              <a:t>// Custom query (</a:t>
            </a:r>
            <a:r>
              <a:rPr lang="en" b="1">
                <a:solidFill>
                  <a:srgbClr val="78909C"/>
                </a:solidFill>
              </a:rPr>
              <a:t>JPQL</a:t>
            </a:r>
            <a:r>
              <a:rPr lang="en">
                <a:solidFill>
                  <a:srgbClr val="78909C"/>
                </a:solidFill>
              </a:rPr>
              <a:t>)</a:t>
            </a:r>
            <a:endParaRPr>
              <a:solidFill>
                <a:srgbClr val="78909C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Layer Example of Using Repository</a:t>
            </a:r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სერვის კლასში შეგვიძლია პირდაპირ გამოვიძახოთ რეპოზიტორის მეთოდები: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@Service</a:t>
            </a:r>
            <a:endParaRPr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4A86E8"/>
                </a:solidFill>
              </a:rPr>
              <a:t>public class </a:t>
            </a:r>
            <a:r>
              <a:rPr lang="en">
                <a:solidFill>
                  <a:schemeClr val="accent3"/>
                </a:solidFill>
              </a:rPr>
              <a:t>UserService </a:t>
            </a:r>
            <a:r>
              <a:rPr lang="en"/>
              <a:t>{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B45F06"/>
                </a:solidFill>
              </a:rPr>
              <a:t>@Autowired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UserRepository </a:t>
            </a:r>
            <a:r>
              <a:rPr lang="en" b="1"/>
              <a:t>userRepository</a:t>
            </a:r>
            <a:r>
              <a:rPr lang="en"/>
              <a:t>;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4A86E8"/>
                </a:solidFill>
              </a:rPr>
              <a:t>public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&gt; getAllUsers() { </a:t>
            </a:r>
            <a:r>
              <a:rPr lang="en">
                <a:solidFill>
                  <a:srgbClr val="4A86E8"/>
                </a:solidFill>
              </a:rPr>
              <a:t>return </a:t>
            </a:r>
            <a:r>
              <a:rPr lang="en" b="1"/>
              <a:t>userRepository</a:t>
            </a:r>
            <a:r>
              <a:rPr lang="en"/>
              <a:t>.findAll(); }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4A86E8"/>
                </a:solidFill>
              </a:rPr>
              <a:t>public </a:t>
            </a:r>
            <a:r>
              <a:rPr lang="en">
                <a:solidFill>
                  <a:schemeClr val="accent3"/>
                </a:solidFill>
              </a:rPr>
              <a:t>User </a:t>
            </a:r>
            <a:r>
              <a:rPr lang="en"/>
              <a:t>saveUser(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 user) { </a:t>
            </a:r>
            <a:r>
              <a:rPr lang="en">
                <a:solidFill>
                  <a:srgbClr val="4A86E8"/>
                </a:solidFill>
              </a:rPr>
              <a:t>return </a:t>
            </a:r>
            <a:r>
              <a:rPr lang="en" b="1"/>
              <a:t>userRepository</a:t>
            </a:r>
            <a:r>
              <a:rPr lang="en"/>
              <a:t>.save(user); 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}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 Layer Example</a:t>
            </a:r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@Controller</a:t>
            </a:r>
            <a:endParaRPr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@RequestMapping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"/users"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4A86E8"/>
                </a:solidFill>
              </a:rPr>
              <a:t>public class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UserController </a:t>
            </a:r>
            <a:r>
              <a:rPr lang="en"/>
              <a:t>{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B45F06"/>
                </a:solidFill>
              </a:rPr>
              <a:t>@Autowired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UserService </a:t>
            </a:r>
            <a:r>
              <a:rPr lang="en" b="1"/>
              <a:t>userService</a:t>
            </a:r>
            <a:r>
              <a:rPr lang="en"/>
              <a:t>; 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B45F06"/>
                </a:solidFill>
              </a:rPr>
              <a:t>@GetMapping</a:t>
            </a:r>
            <a:r>
              <a:rPr lang="en"/>
              <a:t> </a:t>
            </a:r>
            <a:r>
              <a:rPr lang="en">
                <a:solidFill>
                  <a:srgbClr val="B45F06"/>
                </a:solidFill>
              </a:rPr>
              <a:t>@ResponseBody</a:t>
            </a:r>
            <a:endParaRPr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4A86E8"/>
                </a:solidFill>
              </a:rPr>
              <a:t>public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&gt; getUsers() { </a:t>
            </a:r>
            <a:r>
              <a:rPr lang="en">
                <a:solidFill>
                  <a:srgbClr val="4A86E8"/>
                </a:solidFill>
              </a:rPr>
              <a:t>return </a:t>
            </a:r>
            <a:r>
              <a:rPr lang="en" b="1"/>
              <a:t>userService</a:t>
            </a:r>
            <a:r>
              <a:rPr lang="en"/>
              <a:t>.getAllUsers(); 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}</a:t>
            </a:r>
            <a:endParaRPr/>
          </a:p>
        </p:txBody>
      </p:sp>
      <p:sp>
        <p:nvSpPr>
          <p:cNvPr id="193" name="Google Shape;193;p35"/>
          <p:cNvSpPr/>
          <p:nvPr/>
        </p:nvSpPr>
        <p:spPr>
          <a:xfrm>
            <a:off x="5239575" y="445025"/>
            <a:ext cx="3592800" cy="1720500"/>
          </a:xfrm>
          <a:prstGeom prst="wedgeRectCallout">
            <a:avLst>
              <a:gd name="adj1" fmla="val -61519"/>
              <a:gd name="adj2" fmla="val 76189"/>
            </a:avLst>
          </a:prstGeom>
          <a:noFill/>
          <a:ln w="9525" cap="flat" cmpd="sng">
            <a:solidFill>
              <a:srgbClr val="78909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აუცილებელი არაა კონტროლერი იყენებდეს სერვისს, და სერვისი რეპოზიტორის.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შესაძლებელია რომ კონტროლერმა პირდაპირ რეპოზიტორის მეთოდები გამოიყენოს.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Method-Name Queries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Data JPA – Method-Name Queries</a:t>
            </a:r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Method-Name</a:t>
            </a:r>
            <a:r>
              <a:rPr lang="en"/>
              <a:t> არის Spring Data JPA-ს ერთ-ერთი უძლიერესი მხარე, რომელიც საშუალებას გვაძლევს შევქმნათ ბაზის ბრძანებები რეპოზიტორიებში მხოლოდ მეთოდების პროტოტიპების აღწერით (</a:t>
            </a:r>
            <a:r>
              <a:rPr lang="en" b="1"/>
              <a:t>სპეციფიურად აღწერით</a:t>
            </a:r>
            <a:r>
              <a:rPr lang="en"/>
              <a:t>).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აღარ გვჭირდება @Query ანოტაციები ან SQL-ების წერა.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მეთოდის სახელი განსაზღვრავს თავად SQL-ის ბრძანებას.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Spring პარსავს მეთოდების სახელებს და ავტომატურად აგენერირებს მათ იმპლემენტაციებს + ბაზის ბრძანებებს.</a:t>
            </a:r>
            <a:endParaRPr b="1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სახელის დარქმევის კონვენციებია: </a:t>
            </a:r>
            <a:r>
              <a:rPr lang="en" b="1"/>
              <a:t>findBy</a:t>
            </a:r>
            <a:r>
              <a:rPr lang="en"/>
              <a:t>, </a:t>
            </a:r>
            <a:r>
              <a:rPr lang="en" b="1"/>
              <a:t>countBy</a:t>
            </a:r>
            <a:r>
              <a:rPr lang="en"/>
              <a:t>, </a:t>
            </a:r>
            <a:r>
              <a:rPr lang="en" b="1"/>
              <a:t>existsBy</a:t>
            </a:r>
            <a:r>
              <a:rPr lang="en"/>
              <a:t>, და ა.შ.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მხარდაჭერილია კომპლექსურო ბრძანებებიც: </a:t>
            </a:r>
            <a:r>
              <a:rPr lang="en" b="1"/>
              <a:t>And</a:t>
            </a:r>
            <a:r>
              <a:rPr lang="en"/>
              <a:t>, </a:t>
            </a:r>
            <a:r>
              <a:rPr lang="en" b="1"/>
              <a:t>Or</a:t>
            </a:r>
            <a:r>
              <a:rPr lang="en"/>
              <a:t>, </a:t>
            </a:r>
            <a:r>
              <a:rPr lang="en" b="1"/>
              <a:t>Between</a:t>
            </a:r>
            <a:r>
              <a:rPr lang="en"/>
              <a:t>, </a:t>
            </a:r>
            <a:r>
              <a:rPr lang="en" b="1"/>
              <a:t>OrderBy</a:t>
            </a:r>
            <a:r>
              <a:rPr lang="en"/>
              <a:t>, და ა.შ.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Example of Method-Name Queries: </a:t>
            </a:r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მოდით ვნახოთ მარტივი მაგალითი ახალი აღწერილი მეთოდისა: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interface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TopicRepository </a:t>
            </a:r>
            <a:r>
              <a:rPr lang="en">
                <a:solidFill>
                  <a:srgbClr val="4A86E8"/>
                </a:solidFill>
              </a:rPr>
              <a:t>extends </a:t>
            </a:r>
            <a:r>
              <a:rPr lang="en">
                <a:solidFill>
                  <a:schemeClr val="accent3"/>
                </a:solidFill>
              </a:rPr>
              <a:t>JpaRepository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Topic</a:t>
            </a:r>
            <a:r>
              <a:rPr lang="en"/>
              <a:t>, </a:t>
            </a:r>
            <a:r>
              <a:rPr lang="en">
                <a:solidFill>
                  <a:schemeClr val="accent3"/>
                </a:solidFill>
              </a:rPr>
              <a:t>Long</a:t>
            </a:r>
            <a:r>
              <a:rPr lang="en"/>
              <a:t>&gt; {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Topic</a:t>
            </a:r>
            <a:r>
              <a:rPr lang="en"/>
              <a:t>&gt; findByTitle(String title);  </a:t>
            </a:r>
            <a:r>
              <a:rPr lang="en">
                <a:solidFill>
                  <a:srgbClr val="78909C"/>
                </a:solidFill>
              </a:rPr>
              <a:t>// SELECT * FROM topic WHERE title = ?</a:t>
            </a:r>
            <a:endParaRPr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ეს მეთოდი ავტომატურად დააგენერირებს და გაუშვებს SQL-ის შემდეგ ბრძანებას: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980000"/>
                </a:solidFill>
              </a:rPr>
              <a:t>SELECT * FROM topic WHERE title = ?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Method-Name Queries:</a:t>
            </a:r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განვიხილოთ უფრო კომპლექსური მეთოდი: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Topic</a:t>
            </a:r>
            <a:r>
              <a:rPr lang="en"/>
              <a:t>&gt; </a:t>
            </a:r>
            <a:r>
              <a:rPr lang="en" b="1"/>
              <a:t>findByTitleAndLikesGreaterThan</a:t>
            </a:r>
            <a:r>
              <a:rPr lang="en"/>
              <a:t>(</a:t>
            </a:r>
            <a:r>
              <a:rPr lang="en">
                <a:solidFill>
                  <a:schemeClr val="accent3"/>
                </a:solidFill>
              </a:rPr>
              <a:t>String</a:t>
            </a:r>
            <a:r>
              <a:rPr lang="en"/>
              <a:t> title, </a:t>
            </a:r>
            <a:r>
              <a:rPr lang="en">
                <a:solidFill>
                  <a:srgbClr val="4A86E8"/>
                </a:solidFill>
              </a:rPr>
              <a:t>int </a:t>
            </a:r>
            <a:r>
              <a:rPr lang="en"/>
              <a:t>likes);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ეს იგივეა რაც: </a:t>
            </a:r>
            <a:r>
              <a:rPr lang="en">
                <a:solidFill>
                  <a:srgbClr val="980000"/>
                </a:solidFill>
              </a:rPr>
              <a:t>SELECT * FROM topic WHERE title = ? AND likes &gt; ?</a:t>
            </a:r>
            <a:endParaRPr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სხვა მაგალითები: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 b="1"/>
              <a:t>findByTitleContaining</a:t>
            </a:r>
            <a:r>
              <a:rPr lang="en"/>
              <a:t>(</a:t>
            </a:r>
            <a:r>
              <a:rPr lang="en">
                <a:solidFill>
                  <a:schemeClr val="accent3"/>
                </a:solidFill>
              </a:rPr>
              <a:t>String</a:t>
            </a:r>
            <a:r>
              <a:rPr lang="en"/>
              <a:t> keyword) → </a:t>
            </a:r>
            <a:r>
              <a:rPr lang="en">
                <a:solidFill>
                  <a:srgbClr val="78909C"/>
                </a:solidFill>
              </a:rPr>
              <a:t>LIKE %keyword%</a:t>
            </a:r>
            <a:endParaRPr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 b="1"/>
              <a:t>findByCreatedAtBetween</a:t>
            </a:r>
            <a:r>
              <a:rPr lang="en"/>
              <a:t>(</a:t>
            </a:r>
            <a:r>
              <a:rPr lang="en">
                <a:solidFill>
                  <a:schemeClr val="accent3"/>
                </a:solidFill>
              </a:rPr>
              <a:t>Date</a:t>
            </a:r>
            <a:r>
              <a:rPr lang="en"/>
              <a:t> start, </a:t>
            </a:r>
            <a:r>
              <a:rPr lang="en">
                <a:solidFill>
                  <a:schemeClr val="accent3"/>
                </a:solidFill>
              </a:rPr>
              <a:t>Date </a:t>
            </a:r>
            <a:r>
              <a:rPr lang="en"/>
              <a:t>end) → </a:t>
            </a:r>
            <a:r>
              <a:rPr lang="en">
                <a:solidFill>
                  <a:srgbClr val="78909C"/>
                </a:solidFill>
              </a:rPr>
              <a:t>BETWEEN start AND end</a:t>
            </a:r>
            <a:endParaRPr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</a:t>
            </a:r>
            <a:r>
              <a:rPr lang="en" b="1"/>
              <a:t>findTop5ByOrderByLikesDesc</a:t>
            </a:r>
            <a:r>
              <a:rPr lang="en"/>
              <a:t>() → </a:t>
            </a:r>
            <a:r>
              <a:rPr lang="en">
                <a:solidFill>
                  <a:srgbClr val="78909C"/>
                </a:solidFill>
              </a:rPr>
              <a:t>Returns top 5 topics sorted by likes</a:t>
            </a:r>
            <a:endParaRPr>
              <a:solidFill>
                <a:srgbClr val="78909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 Queries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Complex Queries?</a:t>
            </a:r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ხშირია შემთხვევები როდესაც საჭიროა რთული და კომპლექსური ბაზის ბრძანებების გაშვება (ჯოინებით, გრუპინგით და ა.შ.). ასეთ დროს მარტივი მეთოდების აღწერები საკმარისი აღარაა. საჭიროა ხელით მითითება ბაზის ბრძანებებისა.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არსებობს სხვადასხვა გზა კომპლექსური ბრძანებების აღწერისა: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 ანოტაციით (JPQL ან native SQL).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Specification</a:t>
            </a:r>
            <a:r>
              <a:rPr lang="en"/>
              <a:t>&lt;</a:t>
            </a:r>
            <a:r>
              <a:rPr lang="en">
                <a:solidFill>
                  <a:srgbClr val="4A86E8"/>
                </a:solidFill>
              </a:rPr>
              <a:t>T</a:t>
            </a:r>
            <a:r>
              <a:rPr lang="en"/>
              <a:t>&gt;-ის გამოყენებით, დინამიური SQL-ისთვის.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B45F06"/>
                </a:solidFill>
              </a:rPr>
              <a:t>@NamedQuery</a:t>
            </a:r>
            <a:r>
              <a:rPr lang="en"/>
              <a:t>-ებით entity კლასებში.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Repository-ის იმპლემენტაციით (Native JDBC/Hibernate Criteria API)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4294967295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Spring Boot-ს გვაძლევს სხვადასხვა საშუალებებს ბაზებთან კომუნიკაციისთვის. ჩვენ განვიხილავთ ყველაზე გავრცელებულ გზას ბაზებთან სამუშაოდ - </a:t>
            </a:r>
            <a:r>
              <a:rPr lang="en" b="1" dirty="0"/>
              <a:t>Spring Data JPA</a:t>
            </a:r>
            <a:r>
              <a:rPr lang="en" dirty="0"/>
              <a:t>-ს.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A86E8"/>
                </a:solidFill>
              </a:rPr>
              <a:t>spring-boot-starter-data-jpa</a:t>
            </a:r>
            <a:r>
              <a:rPr lang="en" dirty="0"/>
              <a:t> დამოკიდებულების დამატებით, ჩვენ პროექტს ასევე ემატება </a:t>
            </a:r>
            <a:r>
              <a:rPr lang="en" b="1" dirty="0">
                <a:solidFill>
                  <a:srgbClr val="B45F06"/>
                </a:solidFill>
              </a:rPr>
              <a:t>Hibernate</a:t>
            </a:r>
            <a:r>
              <a:rPr lang="en" dirty="0"/>
              <a:t>-ის ბიბლიოთეკა, რომელიც წარმოადგენს JPA (Java Persistence API) პროვაიდერს.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JPA </a:t>
            </a:r>
            <a:r>
              <a:rPr lang="en" dirty="0"/>
              <a:t>არის სპეციფიკაცია, რომელიც განსაზღვრავს აპის ORM-ისთვის (object-relational mapping).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Hibernate </a:t>
            </a:r>
            <a:r>
              <a:rPr lang="en" dirty="0"/>
              <a:t>კი არის ყველაზე პოპულარული JPA იმპლემენტაცია.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/>
              <a:t>Hibernate-ის დახმარებით ჩვენ შეგვიძლია მარტივად დავაკავშიროთ პროექტის "ობიექტები" ბაზის "ცხრილებს".</a:t>
            </a:r>
            <a:endParaRPr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Queries using @Query Annotation</a:t>
            </a:r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@Query-ში მხარდაჭერილია JPQL (Java Persistence Query Language) და native SQL-ის გამოყენება.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უბრალო JPQL (იყენებს entity-ს სახელებს და არა ცხრილებისას)</a:t>
            </a:r>
            <a:r>
              <a:rPr lang="en"/>
              <a:t>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"SELECT t FROM Topic t WHERE t.title = :title"</a:t>
            </a:r>
            <a:r>
              <a:rPr lang="en"/>
              <a:t>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Topic</a:t>
            </a:r>
            <a:r>
              <a:rPr lang="en"/>
              <a:t>&gt; findByTitle(</a:t>
            </a:r>
            <a:r>
              <a:rPr lang="en">
                <a:solidFill>
                  <a:srgbClr val="B45F06"/>
                </a:solidFill>
              </a:rPr>
              <a:t>@Param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"title"</a:t>
            </a:r>
            <a:r>
              <a:rPr lang="en"/>
              <a:t>)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/>
              <a:t>title);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იგივეა რაც: </a:t>
            </a:r>
            <a:r>
              <a:rPr lang="en">
                <a:solidFill>
                  <a:srgbClr val="980000"/>
                </a:solidFill>
              </a:rPr>
              <a:t>SELECT * FROM topic WHERE title = ?;</a:t>
            </a:r>
            <a:endParaRPr>
              <a:solidFill>
                <a:srgbClr val="980000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ვნახოთ სხვა მაგალითებიც…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@Query with Multiple Parameters:</a:t>
            </a:r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ვთქვათ ვეძებთ ტოპიკებს სათაურითა და ლაიქებით: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"SELECT t FROM Topic t WHERE t.title = :title AND t.likes &gt; :likes"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Topic</a:t>
            </a:r>
            <a:r>
              <a:rPr lang="en"/>
              <a:t>&gt; findPopularTopics(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@Param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"title"</a:t>
            </a:r>
            <a:r>
              <a:rPr lang="en"/>
              <a:t>)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/>
              <a:t>title, 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@Param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"likes"</a:t>
            </a:r>
            <a:r>
              <a:rPr lang="en"/>
              <a:t>) </a:t>
            </a:r>
            <a:r>
              <a:rPr lang="en">
                <a:solidFill>
                  <a:srgbClr val="4A86E8"/>
                </a:solidFill>
              </a:rPr>
              <a:t>int </a:t>
            </a:r>
            <a:r>
              <a:rPr lang="en"/>
              <a:t>likes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);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LIKE for Search:</a:t>
            </a:r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ვთქვათ ვეძებთ topic-ებს რაღაც სიტყვის მქონეს: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"SELECT t FROM Topic t WHERE t.title LIKE %:keyword%"</a:t>
            </a:r>
            <a:r>
              <a:rPr lang="en"/>
              <a:t>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Topic</a:t>
            </a:r>
            <a:r>
              <a:rPr lang="en"/>
              <a:t>&gt; searchByKeyword(</a:t>
            </a:r>
            <a:r>
              <a:rPr lang="en">
                <a:solidFill>
                  <a:srgbClr val="B45F06"/>
                </a:solidFill>
              </a:rPr>
              <a:t>@Param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"keyword"</a:t>
            </a:r>
            <a:r>
              <a:rPr lang="en"/>
              <a:t>)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/>
              <a:t>keyword);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ეკვივალენტური SQL იქნება: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980000"/>
                </a:solidFill>
              </a:rPr>
              <a:t>SELECT * FROM topic WHERE title LIKE '%keyword%';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&amp; Pagination with @Query:</a:t>
            </a:r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ვთქვათ ვიღებთ topic-ებს დალაგებულს "ლაიქების" მიხედვით, კლებადობით, და "ფეიჯინეისენის" ფუნქციონალით: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"SELECT t FROM Topic t ORDER BY t.likes DESC"</a:t>
            </a:r>
            <a:r>
              <a:rPr lang="en"/>
              <a:t>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Topic</a:t>
            </a:r>
            <a:r>
              <a:rPr lang="en"/>
              <a:t>&gt; findMostLikedTopics(</a:t>
            </a:r>
            <a:r>
              <a:rPr lang="en">
                <a:solidFill>
                  <a:schemeClr val="accent3"/>
                </a:solidFill>
              </a:rPr>
              <a:t>Pageable</a:t>
            </a:r>
            <a:r>
              <a:rPr lang="en"/>
              <a:t> </a:t>
            </a:r>
            <a:r>
              <a:rPr lang="en" b="1"/>
              <a:t>pageable</a:t>
            </a:r>
            <a:r>
              <a:rPr lang="en"/>
              <a:t>);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JOIN for Relationships</a:t>
            </a:r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ვიპოვოთ topic-ები, რომლის კომენტარებიც შეიცავს რაღაც სიტყვას: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(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"SELECT t FROM Topic t JOIN t.comments c WHERE c.text LIKE %:keyword%"</a:t>
            </a:r>
            <a:endParaRPr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Topic</a:t>
            </a:r>
            <a:r>
              <a:rPr lang="en"/>
              <a:t>&gt; findTopicsByCommentKeyword(</a:t>
            </a:r>
            <a:endParaRPr/>
          </a:p>
          <a:p>
            <a:pPr marL="2743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@Param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"keyword"</a:t>
            </a:r>
            <a:r>
              <a:rPr lang="en"/>
              <a:t>)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/>
              <a:t>keyword);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აგრეგაციის გამოყენება (COUNT, SUM, AVG)</a:t>
            </a:r>
            <a:endParaRPr/>
          </a:p>
        </p:txBody>
      </p:sp>
      <p:sp>
        <p:nvSpPr>
          <p:cNvPr id="263" name="Google Shape;263;p4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დავითვალოთ რამდენი 100 ლაიქიანი ტოპიკი არსებობს: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"SELECT COUNT(t) FROM Topic t WHERE t.likes &gt;= :likes"</a:t>
            </a:r>
            <a:r>
              <a:rPr lang="en"/>
              <a:t>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Long </a:t>
            </a:r>
            <a:r>
              <a:rPr lang="en"/>
              <a:t>countPopularTopics(</a:t>
            </a:r>
            <a:r>
              <a:rPr lang="en">
                <a:solidFill>
                  <a:srgbClr val="B45F06"/>
                </a:solidFill>
              </a:rPr>
              <a:t>@Param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"likes"</a:t>
            </a:r>
            <a:r>
              <a:rPr lang="en"/>
              <a:t>) </a:t>
            </a:r>
            <a:r>
              <a:rPr lang="en">
                <a:solidFill>
                  <a:srgbClr val="4A86E8"/>
                </a:solidFill>
              </a:rPr>
              <a:t>int </a:t>
            </a:r>
            <a:r>
              <a:rPr lang="en"/>
              <a:t>likes);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იგივეა რაც: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980000"/>
                </a:solidFill>
              </a:rPr>
              <a:t>SELECT COUNT(*) FROM topic WHERE likes &gt;= 100;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Native SQL Queries:</a:t>
            </a:r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გამოიყენეთ native SQL სინტაქსი იმ შემთხვევაში თუ მონაცემთა ბაზა სხვა გზით კომუნიკაციის საშუალებას არ გაძლევთ. ვთქვათ თუ ძალიან მოძველებული ბაზაა.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(value = </a:t>
            </a:r>
            <a:r>
              <a:rPr lang="en">
                <a:solidFill>
                  <a:srgbClr val="980000"/>
                </a:solidFill>
              </a:rPr>
              <a:t>"SELECT * FROM topic WHERE title LIKE %:keyword%"</a:t>
            </a:r>
            <a:r>
              <a:rPr lang="en"/>
              <a:t>,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 b="1"/>
              <a:t>nativeQuery </a:t>
            </a:r>
            <a:r>
              <a:rPr lang="en"/>
              <a:t>= </a:t>
            </a:r>
            <a:r>
              <a:rPr lang="en">
                <a:solidFill>
                  <a:srgbClr val="4A86E8"/>
                </a:solidFill>
              </a:rPr>
              <a:t>true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Topic</a:t>
            </a:r>
            <a:r>
              <a:rPr lang="en"/>
              <a:t>&gt; searchByKeywordNative(</a:t>
            </a:r>
            <a:r>
              <a:rPr lang="en">
                <a:solidFill>
                  <a:srgbClr val="B45F06"/>
                </a:solidFill>
              </a:rPr>
              <a:t>@Param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"keyword"</a:t>
            </a:r>
            <a:r>
              <a:rPr lang="en"/>
              <a:t>)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/>
              <a:t>keyword);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ეს მიდგომა კარგია რთული SQL სინტაქსის დროს :)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 Data with @Modifying</a:t>
            </a:r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მონაცემთა შენახვის, შეცვლისა და წაშლის დროს უნდა გამოვიყენოთ </a:t>
            </a:r>
            <a:r>
              <a:rPr lang="en" b="1"/>
              <a:t>@Modifying</a:t>
            </a:r>
            <a:r>
              <a:rPr lang="en"/>
              <a:t> ანოტაცია:</a:t>
            </a:r>
            <a:endParaRPr/>
          </a:p>
        </p:txBody>
      </p:sp>
      <p:graphicFrame>
        <p:nvGraphicFramePr>
          <p:cNvPr id="276" name="Google Shape;276;p49"/>
          <p:cNvGraphicFramePr/>
          <p:nvPr/>
        </p:nvGraphicFramePr>
        <p:xfrm>
          <a:off x="895500" y="2280300"/>
          <a:ext cx="7353000" cy="2438340"/>
        </p:xfrm>
        <a:graphic>
          <a:graphicData uri="http://schemas.openxmlformats.org/drawingml/2006/table">
            <a:tbl>
              <a:tblPr>
                <a:noFill/>
                <a:tableStyleId>{3FEFA9AD-DFD4-4B2C-999F-E0B4CA3F3C2B}</a:tableStyleId>
              </a:tblPr>
              <a:tblGrid>
                <a:gridCol w="73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B45F06"/>
                          </a:solidFill>
                        </a:rPr>
                        <a:t>@Modifying</a:t>
                      </a:r>
                      <a:endParaRPr sz="1600">
                        <a:solidFill>
                          <a:srgbClr val="B45F06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B45F06"/>
                          </a:solidFill>
                        </a:rPr>
                        <a:t>@Query</a:t>
                      </a:r>
                      <a:r>
                        <a:rPr lang="en" sz="1600">
                          <a:solidFill>
                            <a:schemeClr val="dk2"/>
                          </a:solidFill>
                        </a:rPr>
                        <a:t>(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"UPDATE Topic t SET t.likes = t.likes + 1 WHERE t.id = :id"</a:t>
                      </a:r>
                      <a:r>
                        <a:rPr lang="en" sz="1600">
                          <a:solidFill>
                            <a:schemeClr val="dk2"/>
                          </a:solidFill>
                        </a:rPr>
                        <a:t>)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 sz="1600">
                          <a:solidFill>
                            <a:schemeClr val="dk2"/>
                          </a:solidFill>
                        </a:rPr>
                        <a:t>likeTopic(</a:t>
                      </a:r>
                      <a:r>
                        <a:rPr lang="en" sz="1600">
                          <a:solidFill>
                            <a:srgbClr val="B45F06"/>
                          </a:solidFill>
                        </a:rPr>
                        <a:t>@Param</a:t>
                      </a:r>
                      <a:r>
                        <a:rPr lang="en" sz="1600">
                          <a:solidFill>
                            <a:schemeClr val="dk2"/>
                          </a:solidFill>
                        </a:rPr>
                        <a:t>(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"id"</a:t>
                      </a:r>
                      <a:r>
                        <a:rPr lang="en" sz="1600">
                          <a:solidFill>
                            <a:schemeClr val="dk2"/>
                          </a:solidFill>
                        </a:rPr>
                        <a:t>) </a:t>
                      </a:r>
                      <a:r>
                        <a:rPr lang="en" sz="1600">
                          <a:solidFill>
                            <a:schemeClr val="accent3"/>
                          </a:solidFill>
                        </a:rPr>
                        <a:t>Long </a:t>
                      </a:r>
                      <a:r>
                        <a:rPr lang="en" sz="1600">
                          <a:solidFill>
                            <a:schemeClr val="dk2"/>
                          </a:solidFill>
                        </a:rPr>
                        <a:t>id);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B45F06"/>
                          </a:solidFill>
                        </a:rPr>
                        <a:t>@Modifying</a:t>
                      </a:r>
                      <a:endParaRPr sz="1600">
                        <a:solidFill>
                          <a:srgbClr val="B45F06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B45F06"/>
                          </a:solidFill>
                        </a:rPr>
                        <a:t>@Query</a:t>
                      </a:r>
                      <a:r>
                        <a:rPr lang="en" sz="1600">
                          <a:solidFill>
                            <a:schemeClr val="dk2"/>
                          </a:solidFill>
                        </a:rPr>
                        <a:t>(</a:t>
                      </a:r>
                      <a:r>
                        <a:rPr lang="en" sz="1600">
                          <a:solidFill>
                            <a:srgbClr val="980000"/>
                          </a:solidFill>
                        </a:rPr>
                        <a:t>"DELETE FROM Topic t WHERE t.likes = 0"</a:t>
                      </a:r>
                      <a:r>
                        <a:rPr lang="en" sz="1600">
                          <a:solidFill>
                            <a:schemeClr val="dk2"/>
                          </a:solidFill>
                        </a:rPr>
                        <a:t>)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solidFill>
                            <a:srgbClr val="4A86E8"/>
                          </a:solidFill>
                        </a:rPr>
                        <a:t>void </a:t>
                      </a:r>
                      <a:r>
                        <a:rPr lang="en" sz="1600">
                          <a:solidFill>
                            <a:schemeClr val="dk2"/>
                          </a:solidFill>
                        </a:rPr>
                        <a:t>deleteUnpopularTopics();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Pagination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Enabling Pagination in Repositories</a:t>
            </a:r>
            <a:endParaRPr/>
          </a:p>
        </p:txBody>
      </p:sp>
      <p:sp>
        <p:nvSpPr>
          <p:cNvPr id="287" name="Google Shape;287;p5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Pagination არის ერთგვარი მექანიზმი/ტექნიკა ბაზიდან მიღებული შედეგების ლიმიტირებისთვის. კარგია დიდი მონაცემების წაკითხვის დროს. Spring Data JPA-ს ეს პეიჯინეიშენის ფუნქციონალი მოყვება.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Pagination-ის ქვაკუთხედი არის შემდეგი სამი რამ: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Pageable</a:t>
            </a:r>
            <a:r>
              <a:rPr lang="en"/>
              <a:t>: არის ინტერფეისი, რომელიც გვაწვდის pagination-ის ინფორმაციას (page number, page size, sorting).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Page</a:t>
            </a:r>
            <a:r>
              <a:rPr lang="en"/>
              <a:t>: არის კონტეინერი paginated მონაცემებისა და მეტადატისა (მაგ: total pages და total elements).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Sort</a:t>
            </a:r>
            <a:r>
              <a:rPr lang="en"/>
              <a:t>: განსაზღვრავს შედეგების დალაგებას (მაგ: ascending ან descending).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რა ხდება spring-boot-starter-data-jpa-ს დროს?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პროექტში </a:t>
            </a:r>
            <a:r>
              <a:rPr lang="en" b="1"/>
              <a:t>spring-boot-starter-data-jpa</a:t>
            </a:r>
            <a:r>
              <a:rPr lang="en"/>
              <a:t>-ის დამატებისა და გამოყენების დროს, პროექტის გაშვებისას Spring Boot-ი: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განსაზღვრავს Hibernate-ს, როგორც JPA-ს პროვაიდერს.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application.properties-ის მიხედვით აკონფიგურირებს Hibernate-ს.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ქმნის საჭირო ბაზის სქემას ავტომატურად (თუ ddl-auto არის update).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ჩვენთვის, დეველოპერებისთვის, საკმარისი ხდება ცხრილების აღმწერი კლასების განსაზღვრა (რომლებსაც entity-ებს ვეძახით), და Repository ტიპის ინტერფეისებში ამ ენთითებთან მომუშავე მეთოდების აღწერა.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რეპოზიტორი ინტერფეისების იმპლემენტაციას მოახდენს Spring Data JPA!</a:t>
            </a:r>
            <a:endParaRPr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Pagination in Repository Queries</a:t>
            </a:r>
            <a:endParaRPr/>
          </a:p>
        </p:txBody>
      </p:sp>
      <p:sp>
        <p:nvSpPr>
          <p:cNvPr id="293" name="Google Shape;293;p5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Data JPA ავტომატურად უჭერს მხარს pagination-ის მექანიზმს repository მეთოდებისთვის: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Page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Product</a:t>
            </a:r>
            <a:r>
              <a:rPr lang="en"/>
              <a:t>&gt; findAll(</a:t>
            </a:r>
            <a:r>
              <a:rPr lang="en">
                <a:solidFill>
                  <a:schemeClr val="accent3"/>
                </a:solidFill>
              </a:rPr>
              <a:t>Pageable</a:t>
            </a:r>
            <a:r>
              <a:rPr lang="en"/>
              <a:t> pageable);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Custom ბრძანებების pagination-ი</a:t>
            </a:r>
            <a:r>
              <a:rPr lang="en"/>
              <a:t>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@Query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"SELECT p FROM Product p WHERE p.price &gt; :minPrice"</a:t>
            </a:r>
            <a:r>
              <a:rPr lang="en"/>
              <a:t>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Page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Product</a:t>
            </a:r>
            <a:r>
              <a:rPr lang="en"/>
              <a:t>&gt; findProductsByMinPrice(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B45F06"/>
                </a:solidFill>
              </a:rPr>
              <a:t>@Param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"minPrice"</a:t>
            </a:r>
            <a:r>
              <a:rPr lang="en"/>
              <a:t>) </a:t>
            </a:r>
            <a:r>
              <a:rPr lang="en">
                <a:solidFill>
                  <a:schemeClr val="accent3"/>
                </a:solidFill>
              </a:rPr>
              <a:t>BigDecimal </a:t>
            </a:r>
            <a:r>
              <a:rPr lang="en"/>
              <a:t>minPrice, </a:t>
            </a:r>
            <a:r>
              <a:rPr lang="en">
                <a:solidFill>
                  <a:schemeClr val="accent3"/>
                </a:solidFill>
              </a:rPr>
              <a:t>Pageable </a:t>
            </a:r>
            <a:r>
              <a:rPr lang="en"/>
              <a:t>pageable);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Pagination with Sorting</a:t>
            </a:r>
            <a:endParaRPr/>
          </a:p>
        </p:txBody>
      </p:sp>
      <p:sp>
        <p:nvSpPr>
          <p:cNvPr id="299" name="Google Shape;299;p5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მონაცემთა დალაგება შეგვიძლია </a:t>
            </a:r>
            <a:r>
              <a:rPr lang="en" b="1"/>
              <a:t>Sort </a:t>
            </a:r>
            <a:r>
              <a:rPr lang="en"/>
              <a:t>ობიექტის გამოყენებით: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chemeClr val="accent3"/>
                </a:solidFill>
              </a:rPr>
              <a:t>Pageable </a:t>
            </a:r>
            <a:r>
              <a:rPr lang="en"/>
              <a:t>pageable = </a:t>
            </a:r>
            <a:r>
              <a:rPr lang="en">
                <a:solidFill>
                  <a:schemeClr val="accent3"/>
                </a:solidFill>
              </a:rPr>
              <a:t>PageRequest</a:t>
            </a:r>
            <a:r>
              <a:rPr lang="en"/>
              <a:t>.of(</a:t>
            </a:r>
            <a:r>
              <a:rPr lang="en">
                <a:solidFill>
                  <a:srgbClr val="4A86E8"/>
                </a:solidFill>
              </a:rPr>
              <a:t>0</a:t>
            </a:r>
            <a:r>
              <a:rPr lang="en"/>
              <a:t>, </a:t>
            </a:r>
            <a:r>
              <a:rPr lang="en">
                <a:solidFill>
                  <a:srgbClr val="4A86E8"/>
                </a:solidFill>
              </a:rPr>
              <a:t>10</a:t>
            </a:r>
            <a:r>
              <a:rPr lang="en"/>
              <a:t>, </a:t>
            </a:r>
            <a:r>
              <a:rPr lang="en">
                <a:solidFill>
                  <a:schemeClr val="accent3"/>
                </a:solidFill>
              </a:rPr>
              <a:t>Sort</a:t>
            </a:r>
            <a:r>
              <a:rPr lang="en"/>
              <a:t>.by(</a:t>
            </a:r>
            <a:r>
              <a:rPr lang="en">
                <a:solidFill>
                  <a:srgbClr val="980000"/>
                </a:solidFill>
              </a:rPr>
              <a:t>"name"</a:t>
            </a:r>
            <a:r>
              <a:rPr lang="en"/>
              <a:t>).descending());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შესაძლებელია ასევე კომპლექსური სორტირებაც: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>
                <a:solidFill>
                  <a:schemeClr val="accent3"/>
                </a:solidFill>
              </a:rPr>
              <a:t>Pageable </a:t>
            </a:r>
            <a:r>
              <a:rPr lang="en"/>
              <a:t>pageable = </a:t>
            </a:r>
            <a:r>
              <a:rPr lang="en">
                <a:solidFill>
                  <a:schemeClr val="accent3"/>
                </a:solidFill>
              </a:rPr>
              <a:t>PageRequest</a:t>
            </a:r>
            <a:r>
              <a:rPr lang="en"/>
              <a:t>.of(</a:t>
            </a:r>
            <a:r>
              <a:rPr lang="en">
                <a:solidFill>
                  <a:srgbClr val="4A86E8"/>
                </a:solidFill>
              </a:rPr>
              <a:t>0</a:t>
            </a:r>
            <a:r>
              <a:rPr lang="en"/>
              <a:t>, </a:t>
            </a:r>
            <a:r>
              <a:rPr lang="en">
                <a:solidFill>
                  <a:srgbClr val="4A86E8"/>
                </a:solidFill>
              </a:rPr>
              <a:t>10</a:t>
            </a:r>
            <a:r>
              <a:rPr lang="en"/>
              <a:t>, </a:t>
            </a:r>
            <a:endParaRPr/>
          </a:p>
          <a:p>
            <a:pPr marL="137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Sort</a:t>
            </a:r>
            <a:r>
              <a:rPr lang="en"/>
              <a:t>.by(</a:t>
            </a:r>
            <a:r>
              <a:rPr lang="en">
                <a:solidFill>
                  <a:srgbClr val="980000"/>
                </a:solidFill>
              </a:rPr>
              <a:t>"name"</a:t>
            </a:r>
            <a:r>
              <a:rPr lang="en"/>
              <a:t>).ascending()</a:t>
            </a:r>
            <a:endParaRPr/>
          </a:p>
          <a:p>
            <a:pPr marL="22860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.and(</a:t>
            </a:r>
            <a:r>
              <a:rPr lang="en">
                <a:solidFill>
                  <a:schemeClr val="accent3"/>
                </a:solidFill>
              </a:rPr>
              <a:t>Sort</a:t>
            </a:r>
            <a:r>
              <a:rPr lang="en"/>
              <a:t>.by(</a:t>
            </a:r>
            <a:r>
              <a:rPr lang="en">
                <a:solidFill>
                  <a:srgbClr val="980000"/>
                </a:solidFill>
              </a:rPr>
              <a:t>"price"</a:t>
            </a:r>
            <a:r>
              <a:rPr lang="en"/>
              <a:t>).descending()));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Pagination in Controllers?</a:t>
            </a:r>
            <a:endParaRPr/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ჩვენ შეგვიძლია </a:t>
            </a:r>
            <a:r>
              <a:rPr lang="en" b="1"/>
              <a:t>Pageable </a:t>
            </a:r>
            <a:r>
              <a:rPr lang="en"/>
              <a:t>პირდაპირ კონტროლერის მეთოდში პარამეტრის სახით გამოვიყენოთ. ამ დროს Spring-ი ამ ობიექტში ავტომატურად ჩაწერს HTTP-ის მოთხოვნის query პარამეტრებს: </a:t>
            </a:r>
            <a:r>
              <a:rPr lang="en" b="1"/>
              <a:t>page</a:t>
            </a:r>
            <a:r>
              <a:rPr lang="en"/>
              <a:t>-ს, </a:t>
            </a:r>
            <a:r>
              <a:rPr lang="en" b="1"/>
              <a:t>size</a:t>
            </a:r>
            <a:r>
              <a:rPr lang="en"/>
              <a:t>-სა და </a:t>
            </a:r>
            <a:r>
              <a:rPr lang="en" b="1"/>
              <a:t>sort</a:t>
            </a:r>
            <a:r>
              <a:rPr lang="en"/>
              <a:t>-ს.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@GetMapping</a:t>
            </a:r>
            <a:r>
              <a:rPr lang="en"/>
              <a:t>(</a:t>
            </a:r>
            <a:r>
              <a:rPr lang="en">
                <a:solidFill>
                  <a:srgbClr val="980000"/>
                </a:solidFill>
              </a:rPr>
              <a:t>"/products"</a:t>
            </a:r>
            <a:r>
              <a:rPr lang="en"/>
              <a:t>) </a:t>
            </a:r>
            <a:r>
              <a:rPr lang="en">
                <a:solidFill>
                  <a:srgbClr val="78909C"/>
                </a:solidFill>
              </a:rPr>
              <a:t>// "/products?page=2&amp;size=5&amp;sort=name,desc"</a:t>
            </a:r>
            <a:endParaRPr>
              <a:solidFill>
                <a:srgbClr val="78909C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</a:t>
            </a:r>
            <a:r>
              <a:rPr lang="en">
                <a:solidFill>
                  <a:schemeClr val="accent3"/>
                </a:solidFill>
              </a:rPr>
              <a:t>Page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Product</a:t>
            </a:r>
            <a:r>
              <a:rPr lang="en"/>
              <a:t>&gt; getProducts(</a:t>
            </a:r>
            <a:r>
              <a:rPr lang="en" b="1">
                <a:solidFill>
                  <a:schemeClr val="accent3"/>
                </a:solidFill>
              </a:rPr>
              <a:t>Pageable</a:t>
            </a:r>
            <a:r>
              <a:rPr lang="en" b="1"/>
              <a:t> pageable</a:t>
            </a:r>
            <a:r>
              <a:rPr lang="en"/>
              <a:t>) {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return </a:t>
            </a:r>
            <a:r>
              <a:rPr lang="en">
                <a:solidFill>
                  <a:srgbClr val="9900FF"/>
                </a:solidFill>
              </a:rPr>
              <a:t>productRepository</a:t>
            </a:r>
            <a:r>
              <a:rPr lang="en"/>
              <a:t>.findAll(</a:t>
            </a:r>
            <a:r>
              <a:rPr lang="en" b="1"/>
              <a:t>pageable</a:t>
            </a:r>
            <a:r>
              <a:rPr lang="en"/>
              <a:t>);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Customizing Pagination Parameters</a:t>
            </a:r>
            <a:endParaRPr/>
          </a:p>
        </p:txBody>
      </p:sp>
      <p:sp>
        <p:nvSpPr>
          <p:cNvPr id="311" name="Google Shape;311;p5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Default Page Number</a:t>
            </a:r>
            <a:r>
              <a:rPr lang="en"/>
              <a:t>: Spring იყენებს page=0-ს თუ არაფერს მივუთითებთ.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Default Page Size</a:t>
            </a:r>
            <a:r>
              <a:rPr lang="en"/>
              <a:t>: შეგვიძლია გლობალური ნაგულისხმევი ზომის მითითება application.properties ფაილში: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spring.data.web.pageable.</a:t>
            </a:r>
            <a:r>
              <a:rPr lang="en" b="1">
                <a:solidFill>
                  <a:srgbClr val="4A86E8"/>
                </a:solidFill>
              </a:rPr>
              <a:t>default-page-size</a:t>
            </a:r>
            <a:r>
              <a:rPr lang="en"/>
              <a:t>=</a:t>
            </a:r>
            <a:r>
              <a:rPr lang="en">
                <a:solidFill>
                  <a:srgbClr val="980000"/>
                </a:solidFill>
              </a:rPr>
              <a:t>20</a:t>
            </a:r>
            <a:endParaRPr>
              <a:solidFill>
                <a:srgbClr val="98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spring.data.web.pageable.</a:t>
            </a:r>
            <a:r>
              <a:rPr lang="en" b="1">
                <a:solidFill>
                  <a:srgbClr val="4A86E8"/>
                </a:solidFill>
              </a:rPr>
              <a:t>max-page-size</a:t>
            </a:r>
            <a:r>
              <a:rPr lang="en"/>
              <a:t>=</a:t>
            </a:r>
            <a:r>
              <a:rPr lang="en">
                <a:solidFill>
                  <a:srgbClr val="980000"/>
                </a:solidFill>
              </a:rPr>
              <a:t>100</a:t>
            </a:r>
            <a:endParaRPr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Customizing Sorting</a:t>
            </a:r>
            <a:r>
              <a:rPr lang="en"/>
              <a:t>: სორტირების შეცვლა შეგვიძლია სორტირების პარამეტრის მითითებით, HTTP მოთხოვნის query-ის სახით (მაგ: sort=name,desc და ა.შ.).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6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Transactions?</a:t>
            </a:r>
            <a:endParaRPr/>
          </a:p>
        </p:txBody>
      </p:sp>
      <p:sp>
        <p:nvSpPr>
          <p:cNvPr id="322" name="Google Shape;322;p5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ტრანზაქციებში იგულისხმება მექანიზმი, რომელიც უზრუნველყოფს ოპერაციების სრულად შესრულებას ან საერთოდ არ შესრულებას (ამას მეორენაირად ვეძახით - </a:t>
            </a:r>
            <a:r>
              <a:rPr lang="en" b="1"/>
              <a:t>ატომურობას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 Data JPA-ში ეს მექანიზმი მხარდაჭერილია Java Persistence API-ს (JPA) გამოყენებით.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მოდით ვნახოთ პრაქტიკული მაგალითი ტრანზაქციული სერვისებისა და რეპოზიტორის მეთოდებისა…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Transactions in Spring Boot</a:t>
            </a:r>
            <a:endParaRPr/>
          </a:p>
        </p:txBody>
      </p:sp>
      <p:sp>
        <p:nvSpPr>
          <p:cNvPr id="328" name="Google Shape;328;p5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@Transactional</a:t>
            </a:r>
            <a:r>
              <a:rPr lang="en"/>
              <a:t> ანოტაცია იწერება მეთოდის ან კლასის თავზე. ის უზრუნველყოფს, რომ მეთოდის შესრულება მოხდება ტრანზაქციაში, რომელიც ან "დაკომიტდება" ან "დაროლბექდება".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თუ დავწერთ მეთოდზე, მაშინ იგი გახდება ტრანზაქციული.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ხოლო თუ კლასზე, მაშინ მისი ყველა მეთოდი გახდება ტრანზაქციული.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@Transactional</a:t>
            </a:r>
            <a:endParaRPr>
              <a:solidFill>
                <a:srgbClr val="B45F0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void</a:t>
            </a:r>
            <a:r>
              <a:rPr lang="en"/>
              <a:t> createProduct(</a:t>
            </a:r>
            <a:r>
              <a:rPr lang="en">
                <a:solidFill>
                  <a:schemeClr val="accent3"/>
                </a:solidFill>
              </a:rPr>
              <a:t>Product</a:t>
            </a:r>
            <a:r>
              <a:rPr lang="en"/>
              <a:t> product) { </a:t>
            </a:r>
            <a:r>
              <a:rPr lang="en">
                <a:solidFill>
                  <a:srgbClr val="9900FF"/>
                </a:solidFill>
              </a:rPr>
              <a:t>productRepository</a:t>
            </a:r>
            <a:r>
              <a:rPr lang="en"/>
              <a:t>.save(product); }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Propagation Levels</a:t>
            </a:r>
            <a:endParaRPr/>
          </a:p>
        </p:txBody>
      </p:sp>
      <p:sp>
        <p:nvSpPr>
          <p:cNvPr id="334" name="Google Shape;334;p5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გავრცელების ატრიბუტი მიუთითებს თუ როგორ იქცევა ტრანზაქციები სხვა ტრანზაქციის ფარგლებში მეთოდების გამოძახებისას.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არსებობს სამი გავრცელების ტიპი: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REQUIRED </a:t>
            </a:r>
            <a:r>
              <a:rPr lang="en"/>
              <a:t>(default): შეუერთდება არსებულ ტრანზაქციას ან შექმენის ახალს, თუ არ არსებობს.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REQUIRES_NEW</a:t>
            </a:r>
            <a:r>
              <a:rPr lang="en"/>
              <a:t>: ყოველთვის დაიწყებს ახალ ტრანზაქციას.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NESTED</a:t>
            </a:r>
            <a:r>
              <a:rPr lang="en"/>
              <a:t>: შექმნის ჩადგმულ ტრანზაქციას არსებულში.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@Transactional</a:t>
            </a:r>
            <a:r>
              <a:rPr lang="en"/>
              <a:t>(</a:t>
            </a:r>
            <a:r>
              <a:rPr lang="en" b="1"/>
              <a:t>propagation</a:t>
            </a:r>
            <a:r>
              <a:rPr lang="en"/>
              <a:t> = </a:t>
            </a:r>
            <a:r>
              <a:rPr lang="en">
                <a:solidFill>
                  <a:schemeClr val="accent3"/>
                </a:solidFill>
              </a:rPr>
              <a:t>Propagation</a:t>
            </a:r>
            <a:r>
              <a:rPr lang="en"/>
              <a:t>.</a:t>
            </a:r>
            <a:r>
              <a:rPr lang="en">
                <a:solidFill>
                  <a:srgbClr val="9900FF"/>
                </a:solidFill>
              </a:rPr>
              <a:t>REQUIRED</a:t>
            </a:r>
            <a:r>
              <a:rPr lang="en"/>
              <a:t>)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void</a:t>
            </a:r>
            <a:r>
              <a:rPr lang="en"/>
              <a:t> performOperation() { … }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Rollback Behavior</a:t>
            </a:r>
            <a:endParaRPr/>
          </a:p>
        </p:txBody>
      </p:sp>
      <p:sp>
        <p:nvSpPr>
          <p:cNvPr id="340" name="Google Shape;340;p6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გაჩუმებით, ყველაფერი უკან ბრუნდება თუ unchecked (runtime) exception-ები ან error-ები მოხდება.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კერძო rollback სტრატეგიის მითითება შეიძლება rollbackFor ატრიბუტით: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@Transactional</a:t>
            </a:r>
            <a:r>
              <a:rPr lang="en"/>
              <a:t>(</a:t>
            </a:r>
            <a:r>
              <a:rPr lang="en" b="1"/>
              <a:t>rollbackFor</a:t>
            </a:r>
            <a:r>
              <a:rPr lang="en"/>
              <a:t> = </a:t>
            </a:r>
            <a:r>
              <a:rPr lang="en">
                <a:solidFill>
                  <a:schemeClr val="accent3"/>
                </a:solidFill>
              </a:rPr>
              <a:t>Exception</a:t>
            </a:r>
            <a:r>
              <a:rPr lang="en"/>
              <a:t>.</a:t>
            </a:r>
            <a:r>
              <a:rPr lang="en">
                <a:solidFill>
                  <a:srgbClr val="4A86E8"/>
                </a:solidFill>
              </a:rPr>
              <a:t>class</a:t>
            </a:r>
            <a:r>
              <a:rPr lang="en"/>
              <a:t>)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void</a:t>
            </a:r>
            <a:r>
              <a:rPr lang="en"/>
              <a:t> updateInventory() </a:t>
            </a:r>
            <a:r>
              <a:rPr lang="en">
                <a:solidFill>
                  <a:srgbClr val="4A86E8"/>
                </a:solidFill>
              </a:rPr>
              <a:t>throws </a:t>
            </a:r>
            <a:r>
              <a:rPr lang="en">
                <a:solidFill>
                  <a:schemeClr val="accent3"/>
                </a:solidFill>
              </a:rPr>
              <a:t>Exception </a:t>
            </a:r>
            <a:r>
              <a:rPr lang="en"/>
              <a:t>{</a:t>
            </a:r>
            <a:r>
              <a:rPr lang="en">
                <a:solidFill>
                  <a:schemeClr val="accent3"/>
                </a:solidFill>
              </a:rPr>
              <a:t> </a:t>
            </a:r>
            <a:r>
              <a:rPr lang="en" b="1"/>
              <a:t>… </a:t>
            </a:r>
            <a:r>
              <a:rPr lang="en"/>
              <a:t>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 შეგვიძლია ასევე no-rollback სტრატეგიის მითითება noRollbackFor ატრიბუტით.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Transaction Rollback Programmatically</a:t>
            </a:r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შეგვიძლია roll-back ვაკონტროლოთ ხელით, </a:t>
            </a:r>
            <a:r>
              <a:rPr lang="en" b="1"/>
              <a:t>TransactionAspectSupport</a:t>
            </a:r>
            <a:r>
              <a:rPr lang="en"/>
              <a:t>-ის გამოყენებით: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void</a:t>
            </a:r>
            <a:r>
              <a:rPr lang="en"/>
              <a:t> updateProduct(</a:t>
            </a:r>
            <a:r>
              <a:rPr lang="en">
                <a:solidFill>
                  <a:schemeClr val="accent3"/>
                </a:solidFill>
              </a:rPr>
              <a:t>Product</a:t>
            </a:r>
            <a:r>
              <a:rPr lang="en"/>
              <a:t> product) {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    try </a:t>
            </a:r>
            <a:r>
              <a:rPr lang="en"/>
              <a:t>{ productRepository.save(product); } </a:t>
            </a:r>
            <a:r>
              <a:rPr lang="en">
                <a:solidFill>
                  <a:srgbClr val="4A86E8"/>
                </a:solidFill>
              </a:rPr>
              <a:t>catch </a:t>
            </a:r>
            <a:r>
              <a:rPr lang="en"/>
              <a:t>(</a:t>
            </a:r>
            <a:r>
              <a:rPr lang="en">
                <a:solidFill>
                  <a:schemeClr val="accent3"/>
                </a:solidFill>
              </a:rPr>
              <a:t>Exception</a:t>
            </a:r>
            <a:r>
              <a:rPr lang="en"/>
              <a:t> e) {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        TransactionAspectSupport</a:t>
            </a:r>
            <a:r>
              <a:rPr lang="en"/>
              <a:t>.currentTransactionStatus().setRollbackOnly();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 and Databases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მოდით ჯერ განვიხილოთ კლასიკური მიდგომა ბაზებთან კომუნიკაციისა (სანამ გადავალთ entity კლასებისა და repository ინტერფეისის აღწერებზე).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 Data JPA-ს მოყვება ბაზებთან კომუნიკაციის პრიმიტიული აპიც, რომლის მეშვეობითაც, სინამდვილეში, იგივე შედეგის მიღწევას შევძლებთ რასაც გამარტივებული გზით (მაგ. ORM-ის გამოყენებით).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თავდაპირველად უნდა განვსაზღვროთ ბაზის კონფიგურაცია: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JDBC URL</a:t>
            </a:r>
            <a:r>
              <a:rPr lang="en"/>
              <a:t>, </a:t>
            </a:r>
            <a:r>
              <a:rPr lang="en" b="1"/>
              <a:t>username</a:t>
            </a:r>
            <a:r>
              <a:rPr lang="en"/>
              <a:t>, </a:t>
            </a:r>
            <a:r>
              <a:rPr lang="en" b="1"/>
              <a:t>password</a:t>
            </a:r>
            <a:r>
              <a:rPr lang="en"/>
              <a:t>, </a:t>
            </a:r>
            <a:r>
              <a:rPr lang="en" b="1"/>
              <a:t>Driver</a:t>
            </a:r>
            <a:r>
              <a:rPr lang="en"/>
              <a:t> კლასი და ა.შ.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მოდით ჯერ მივხედოთ ამ ნაწილს…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About Transactions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 txBox="1">
            <a:spLocks noGrp="1"/>
          </p:cNvSpPr>
          <p:nvPr>
            <p:ph type="body" idx="4294967295"/>
          </p:nvPr>
        </p:nvSpPr>
        <p:spPr>
          <a:xfrm>
            <a:off x="311700" y="140400"/>
            <a:ext cx="8520600" cy="48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2" b="1"/>
              <a:t>Isolation Levels</a:t>
            </a:r>
            <a:endParaRPr sz="2152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იზოლაციის დონეები აკონტროლებს, თუ როგორ ურთიერთქმედებენ ტრანზაქციები ერთმანეთთან როდესაც რამდენიმე ტრანზაქცია წვდება ერთსა და იმავე მონაცემს ერთდროულად. მეორენაირად: </a:t>
            </a:r>
            <a:r>
              <a:rPr lang="en" b="1"/>
              <a:t>როგორ ჩანს ერთი ტრანზაქციის მიერ განხორციელებული ცვლილებები სხვებისთვის.</a:t>
            </a:r>
            <a:endParaRPr b="1"/>
          </a:p>
          <a:p>
            <a:pPr marL="457200" lvl="0" indent="-3257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READ_UNCOMMITTED (Lowest Isolation)</a:t>
            </a:r>
            <a:r>
              <a:rPr lang="en"/>
              <a:t>: Transactions can read uncommitted changes from other transactions.</a:t>
            </a:r>
            <a:endParaRPr/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Problem</a:t>
            </a:r>
            <a:r>
              <a:rPr lang="en"/>
              <a:t>: Can cause dirty reads (reading data that might be rolled back).</a:t>
            </a:r>
            <a:endParaRPr/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Use case</a:t>
            </a:r>
            <a:r>
              <a:rPr lang="en"/>
              <a:t>: Rarely used; only in cases where performance is critical and stale data is acceptable.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READ_COMMITTED (Default in Most Databases)</a:t>
            </a:r>
            <a:r>
              <a:rPr lang="en"/>
              <a:t>: Transactions only read committed changes from other transactions.</a:t>
            </a:r>
            <a:endParaRPr/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Problem</a:t>
            </a:r>
            <a:r>
              <a:rPr lang="en"/>
              <a:t>: Can still have non-repeatable reads (data changes if read again in the same transaction).</a:t>
            </a:r>
            <a:endParaRPr/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Use case</a:t>
            </a:r>
            <a:r>
              <a:rPr lang="en"/>
              <a:t>: Standard choice for most applications.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REPEATABLE_READ</a:t>
            </a:r>
            <a:r>
              <a:rPr lang="en"/>
              <a:t>: Transactions see the same data throughout their execution, even if another transaction modifies it.</a:t>
            </a:r>
            <a:endParaRPr/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Problem</a:t>
            </a:r>
            <a:r>
              <a:rPr lang="en"/>
              <a:t>: Can cause phantom reads (new rows appear when re-executing a query).</a:t>
            </a:r>
            <a:endParaRPr/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Use case</a:t>
            </a:r>
            <a:r>
              <a:rPr lang="en"/>
              <a:t>: Ensures consistency when reading multiple times.</a:t>
            </a:r>
            <a:endParaRPr/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SERIALIZABLE (Highest Isolation)</a:t>
            </a:r>
            <a:r>
              <a:rPr lang="en"/>
              <a:t>: Transactions are fully isolated, executed one at a time like a queue.</a:t>
            </a:r>
            <a:endParaRPr/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Problem</a:t>
            </a:r>
            <a:r>
              <a:rPr lang="en"/>
              <a:t>: Slowest due to locking; can cause performance issues.</a:t>
            </a:r>
            <a:endParaRPr/>
          </a:p>
          <a:p>
            <a:pPr marL="914400" lvl="1" indent="-3041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b="1"/>
              <a:t>Use case</a:t>
            </a:r>
            <a:r>
              <a:rPr lang="en"/>
              <a:t>: Critical financial transactions needing highest data integrity.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 Timeout</a:t>
            </a:r>
            <a:endParaRPr/>
          </a:p>
        </p:txBody>
      </p:sp>
      <p:sp>
        <p:nvSpPr>
          <p:cNvPr id="362" name="Google Shape;362;p6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Timeout განსაზღვრავს რამდენ ხანს შეიძლება იმუშაოს ტრანზაქციამ, სანამ ის ავტომატურად დაბრუნდება უკან.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@Transactional</a:t>
            </a:r>
            <a:r>
              <a:rPr lang="en"/>
              <a:t>(timeout = </a:t>
            </a:r>
            <a:r>
              <a:rPr lang="en">
                <a:solidFill>
                  <a:srgbClr val="4A86E8"/>
                </a:solidFill>
              </a:rPr>
              <a:t>30</a:t>
            </a:r>
            <a:r>
              <a:rPr lang="en"/>
              <a:t>)  </a:t>
            </a:r>
            <a:r>
              <a:rPr lang="en">
                <a:solidFill>
                  <a:srgbClr val="78909C"/>
                </a:solidFill>
              </a:rPr>
              <a:t>// 30 seconds timeout</a:t>
            </a:r>
            <a:endParaRPr>
              <a:solidFill>
                <a:srgbClr val="78909C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void</a:t>
            </a:r>
            <a:r>
              <a:rPr lang="en"/>
              <a:t> processOrder() {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8909C"/>
                </a:solidFill>
              </a:rPr>
              <a:t>// Your logic here</a:t>
            </a:r>
            <a:endParaRPr>
              <a:solidFill>
                <a:srgbClr val="78909C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 სასარგებლოა გრძელვადიანი ტრანზაქციების თავიდან ასაცილებლად რომლებიც რესურსებს განუსაზღვრელად ბლოკავენ.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Read-Only Transactions</a:t>
            </a:r>
            <a:endParaRPr/>
          </a:p>
        </p:txBody>
      </p:sp>
      <p:sp>
        <p:nvSpPr>
          <p:cNvPr id="368" name="Google Shape;368;p6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Read-Only შეგვიძლია მივუთითოთ ისეთ მეთოდებს, რომლებიც არაფერს ცვლიან და მხოლოდ კითხულობენ მონაცემებს.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@Transactional</a:t>
            </a:r>
            <a:r>
              <a:rPr lang="en"/>
              <a:t>(</a:t>
            </a:r>
            <a:r>
              <a:rPr lang="en" b="1"/>
              <a:t>readOnly</a:t>
            </a:r>
            <a:r>
              <a:rPr lang="en"/>
              <a:t> = </a:t>
            </a:r>
            <a:r>
              <a:rPr lang="en">
                <a:solidFill>
                  <a:srgbClr val="4A86E8"/>
                </a:solidFill>
              </a:rPr>
              <a:t>true</a:t>
            </a:r>
            <a:r>
              <a:rPr lang="en"/>
              <a:t>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Product</a:t>
            </a:r>
            <a:r>
              <a:rPr lang="en"/>
              <a:t>&gt; getAllProducts() {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return </a:t>
            </a:r>
            <a:r>
              <a:rPr lang="en">
                <a:solidFill>
                  <a:srgbClr val="9900FF"/>
                </a:solidFill>
              </a:rPr>
              <a:t>productRepository</a:t>
            </a:r>
            <a:r>
              <a:rPr lang="en"/>
              <a:t>.findAll();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ამ დროს Spring აუმჯობესებს ტრანზაქციას exclusive lock-ების არგამოყოფით.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Transactional Event Listeners</a:t>
            </a:r>
            <a:endParaRPr/>
          </a:p>
        </p:txBody>
      </p:sp>
      <p:sp>
        <p:nvSpPr>
          <p:cNvPr id="374" name="Google Shape;374;p6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გვაძლევს საშუალებას გამოვიძახოთ მეთოდები ტრანზაქციებამდე ან მათ შემდეგ (დაკომიტების ან როლბექის დროს).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@TransactionalEventListener</a:t>
            </a:r>
            <a:endParaRPr>
              <a:solidFill>
                <a:srgbClr val="B45F06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void</a:t>
            </a:r>
            <a:r>
              <a:rPr lang="en"/>
              <a:t> handleAfterCommitEvent(</a:t>
            </a:r>
            <a:r>
              <a:rPr lang="en">
                <a:solidFill>
                  <a:schemeClr val="accent3"/>
                </a:solidFill>
              </a:rPr>
              <a:t>Order</a:t>
            </a:r>
            <a:r>
              <a:rPr lang="en"/>
              <a:t> order) {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8909C"/>
                </a:solidFill>
              </a:rPr>
              <a:t>// Your logic here after the commit</a:t>
            </a:r>
            <a:endParaRPr>
              <a:solidFill>
                <a:srgbClr val="78909C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კარგია აუდიტის დროს, ნოტიფიკაციებისთვის და ა.შ.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Entities in Depth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Entity Relationships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Entity Relationships in JPA</a:t>
            </a:r>
            <a:endParaRPr/>
          </a:p>
        </p:txBody>
      </p:sp>
      <p:sp>
        <p:nvSpPr>
          <p:cNvPr id="390" name="Google Shape;390;p6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Entity-ების კავშირი აღწერს მონაცემთა ბაზაში არსებულ ცხრილებს შორის კავშირებს.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ცხრილებს შორის შეიძლება არსებობდეს შემდეგი სახის "კავშირები":</a:t>
            </a:r>
            <a:endParaRPr/>
          </a:p>
          <a:p>
            <a:pPr marL="9144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One</a:t>
            </a:r>
            <a:r>
              <a:rPr lang="en"/>
              <a:t>-to-</a:t>
            </a:r>
            <a:r>
              <a:rPr lang="en" b="1"/>
              <a:t>One</a:t>
            </a:r>
            <a:endParaRPr b="1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One</a:t>
            </a:r>
            <a:r>
              <a:rPr lang="en"/>
              <a:t>-to-</a:t>
            </a:r>
            <a:r>
              <a:rPr lang="en" b="1"/>
              <a:t>Many</a:t>
            </a:r>
            <a:endParaRPr b="1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Many</a:t>
            </a:r>
            <a:r>
              <a:rPr lang="en"/>
              <a:t>-to-</a:t>
            </a:r>
            <a:r>
              <a:rPr lang="en" b="1"/>
              <a:t>One</a:t>
            </a:r>
            <a:endParaRPr b="1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Many</a:t>
            </a:r>
            <a:r>
              <a:rPr lang="en"/>
              <a:t>-to-</a:t>
            </a:r>
            <a:r>
              <a:rPr lang="en" b="1"/>
              <a:t>Many</a:t>
            </a:r>
            <a:endParaRPr b="1"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მოდით განვიხილოთ თითოეული კავშირი და მისი აღწერილობა…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One-to-One Relationship (1 - 1)</a:t>
            </a:r>
            <a:endParaRPr/>
          </a:p>
        </p:txBody>
      </p:sp>
      <p:sp>
        <p:nvSpPr>
          <p:cNvPr id="396" name="Google Shape;396;p7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ერთი-ერთთან კავშირი</a:t>
            </a:r>
            <a:r>
              <a:rPr lang="en"/>
              <a:t> აღწერს ცხრილის თითო ჩანაწერის (ანუ ერთი entity-ს) კავშირს სხვა ცხრილის ერთ ჩანაწერთან.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მაგალითად: User-ს აქვს Profile, და ყოველი Profile ეკუთვნის მხოლოდ ერთ User-ს.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@Entity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public class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User </a:t>
            </a:r>
            <a:r>
              <a:rPr lang="en"/>
              <a:t>{ </a:t>
            </a:r>
            <a:r>
              <a:rPr lang="en" b="1"/>
              <a:t>…</a:t>
            </a: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@OneToOne</a:t>
            </a:r>
            <a:r>
              <a:rPr lang="en"/>
              <a:t> </a:t>
            </a:r>
            <a:r>
              <a:rPr lang="en">
                <a:solidFill>
                  <a:srgbClr val="78909C"/>
                </a:solidFill>
              </a:rPr>
              <a:t>// აღწერს კავშირს</a:t>
            </a:r>
            <a:endParaRPr>
              <a:solidFill>
                <a:srgbClr val="78909C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@JoinColumn</a:t>
            </a:r>
            <a:r>
              <a:rPr lang="en"/>
              <a:t>(name = </a:t>
            </a:r>
            <a:r>
              <a:rPr lang="en">
                <a:solidFill>
                  <a:srgbClr val="980000"/>
                </a:solidFill>
              </a:rPr>
              <a:t>"PROFILE_ID"</a:t>
            </a:r>
            <a:r>
              <a:rPr lang="en"/>
              <a:t>) </a:t>
            </a:r>
            <a:r>
              <a:rPr lang="en">
                <a:solidFill>
                  <a:srgbClr val="78909C"/>
                </a:solidFill>
              </a:rPr>
              <a:t>// უთითებს foreign key სვეტის სახელს</a:t>
            </a:r>
            <a:endParaRPr>
              <a:solidFill>
                <a:srgbClr val="78909C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Profile </a:t>
            </a:r>
            <a:r>
              <a:rPr lang="en">
                <a:solidFill>
                  <a:srgbClr val="9900FF"/>
                </a:solidFill>
              </a:rPr>
              <a:t>profile</a:t>
            </a:r>
            <a:r>
              <a:rPr lang="en"/>
              <a:t>;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One-to-Many Relationship (1 - N)</a:t>
            </a:r>
            <a:endParaRPr/>
          </a:p>
        </p:txBody>
      </p:sp>
      <p:sp>
        <p:nvSpPr>
          <p:cNvPr id="402" name="Google Shape;402;p7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ერთი-ბევრთან კავშირი</a:t>
            </a:r>
            <a:r>
              <a:rPr lang="en"/>
              <a:t> აღწერს ცხრილის ერთი ჩანაწერის კავშირს სხვა ცხრილში არსებულ ბევრ ჩანაწერებთან.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მაგალითად: Department-ს შეიძლება ჰქყავდეს ბევრი Employee, მაგრამ თითოეული Employee ეკუთვნის მხოლოდ ერთ Department-ს.</a:t>
            </a:r>
            <a:endParaRPr/>
          </a:p>
        </p:txBody>
      </p:sp>
      <p:graphicFrame>
        <p:nvGraphicFramePr>
          <p:cNvPr id="403" name="Google Shape;403;p71"/>
          <p:cNvGraphicFramePr/>
          <p:nvPr/>
        </p:nvGraphicFramePr>
        <p:xfrm>
          <a:off x="311700" y="3142425"/>
          <a:ext cx="8520600" cy="1569690"/>
        </p:xfrm>
        <a:graphic>
          <a:graphicData uri="http://schemas.openxmlformats.org/drawingml/2006/table">
            <a:tbl>
              <a:tblPr>
                <a:noFill/>
                <a:tableStyleId>{3FEFA9AD-DFD4-4B2C-999F-E0B4CA3F3C2B}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B45F06"/>
                          </a:solidFill>
                        </a:rPr>
                        <a:t>@Entity</a:t>
                      </a:r>
                      <a:endParaRPr sz="13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public class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Department 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{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</a:rPr>
                        <a:t>…</a:t>
                      </a:r>
                      <a:endParaRPr sz="1300" b="1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78909C"/>
                          </a:solidFill>
                        </a:rPr>
                        <a:t>// აღწერს კავშირს </a:t>
                      </a:r>
                      <a:r>
                        <a:rPr lang="en" sz="1300" b="1">
                          <a:solidFill>
                            <a:srgbClr val="78909C"/>
                          </a:solidFill>
                        </a:rPr>
                        <a:t>"ერთის" მხარეს</a:t>
                      </a:r>
                      <a:endParaRPr sz="1300" b="1">
                        <a:solidFill>
                          <a:srgbClr val="78909C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B45F06"/>
                          </a:solidFill>
                        </a:rPr>
                        <a:t>@OneToMany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(mappedBy = </a:t>
                      </a:r>
                      <a:r>
                        <a:rPr lang="en" sz="1300">
                          <a:solidFill>
                            <a:srgbClr val="980000"/>
                          </a:solidFill>
                        </a:rPr>
                        <a:t>"department"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)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private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List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&lt;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Employee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&gt; </a:t>
                      </a:r>
                      <a:r>
                        <a:rPr lang="en" sz="1300">
                          <a:solidFill>
                            <a:srgbClr val="9900FF"/>
                          </a:solidFill>
                        </a:rPr>
                        <a:t>employees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}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B45F06"/>
                          </a:solidFill>
                        </a:rPr>
                        <a:t>@Entity</a:t>
                      </a:r>
                      <a:endParaRPr sz="13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public class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Employee 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{ </a:t>
                      </a:r>
                      <a:r>
                        <a:rPr lang="en" sz="1300" b="1">
                          <a:solidFill>
                            <a:schemeClr val="dk2"/>
                          </a:solidFill>
                        </a:rPr>
                        <a:t>…</a:t>
                      </a:r>
                      <a:endParaRPr sz="1300" b="1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78909C"/>
                          </a:solidFill>
                        </a:rPr>
                        <a:t>// აღწერს კავშირს</a:t>
                      </a:r>
                      <a:r>
                        <a:rPr lang="en" sz="1300" b="1">
                          <a:solidFill>
                            <a:srgbClr val="78909C"/>
                          </a:solidFill>
                        </a:rPr>
                        <a:t> "ბევრის" მხარეს</a:t>
                      </a:r>
                      <a:endParaRPr sz="1300" b="1">
                        <a:solidFill>
                          <a:srgbClr val="78909C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B45F06"/>
                          </a:solidFill>
                        </a:rPr>
                        <a:t>@ManyToOne</a:t>
                      </a:r>
                      <a:endParaRPr sz="1300">
                        <a:solidFill>
                          <a:srgbClr val="B45F06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B45F06"/>
                          </a:solidFill>
                        </a:rPr>
                        <a:t>@JoinColumn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(name = </a:t>
                      </a:r>
                      <a:r>
                        <a:rPr lang="en" sz="1300">
                          <a:solidFill>
                            <a:srgbClr val="980000"/>
                          </a:solidFill>
                        </a:rPr>
                        <a:t>"department_id"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)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A86E8"/>
                          </a:solidFill>
                        </a:rPr>
                        <a:t>private </a:t>
                      </a:r>
                      <a:r>
                        <a:rPr lang="en" sz="1300">
                          <a:solidFill>
                            <a:schemeClr val="accent3"/>
                          </a:solidFill>
                        </a:rPr>
                        <a:t>Department </a:t>
                      </a:r>
                      <a:r>
                        <a:rPr lang="en" sz="1300">
                          <a:solidFill>
                            <a:srgbClr val="9900FF"/>
                          </a:solidFill>
                        </a:rPr>
                        <a:t>department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;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}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Configuring Database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Many-to-One Relationship (N - 1)</a:t>
            </a:r>
            <a:endParaRPr/>
          </a:p>
        </p:txBody>
      </p:sp>
      <p:sp>
        <p:nvSpPr>
          <p:cNvPr id="409" name="Google Shape;409;p7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ბევრი-ერთთან კავშირი აღწერს ერთი ცხრილის ბევრი ჩანაწერის კავშირს მეორე ცხრილის ერთ ჩანაწერთან.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მაგალითად: ბევრი Order-ი შეიძლება ეკუთვნოდეს ერთ Customer-ს.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@Entity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public class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Order </a:t>
            </a:r>
            <a:r>
              <a:rPr lang="en"/>
              <a:t>{ </a:t>
            </a:r>
            <a:r>
              <a:rPr lang="en" b="1"/>
              <a:t>…</a:t>
            </a: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@ManyToOne</a:t>
            </a:r>
            <a:r>
              <a:rPr lang="en"/>
              <a:t> </a:t>
            </a:r>
            <a:r>
              <a:rPr lang="en">
                <a:solidFill>
                  <a:srgbClr val="78909C"/>
                </a:solidFill>
              </a:rPr>
              <a:t>// კავშირის აღმწერი </a:t>
            </a:r>
            <a:r>
              <a:rPr lang="en" b="1">
                <a:solidFill>
                  <a:srgbClr val="78909C"/>
                </a:solidFill>
              </a:rPr>
              <a:t>"ბევრის" მხარეს</a:t>
            </a:r>
            <a:endParaRPr b="1">
              <a:solidFill>
                <a:srgbClr val="78909C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@JoinColumn</a:t>
            </a:r>
            <a:r>
              <a:rPr lang="en"/>
              <a:t>(name = </a:t>
            </a:r>
            <a:r>
              <a:rPr lang="en">
                <a:solidFill>
                  <a:srgbClr val="980000"/>
                </a:solidFill>
              </a:rPr>
              <a:t>"customer_id"</a:t>
            </a:r>
            <a:r>
              <a:rPr lang="en"/>
              <a:t>) </a:t>
            </a:r>
            <a:r>
              <a:rPr lang="en">
                <a:solidFill>
                  <a:srgbClr val="78909C"/>
                </a:solidFill>
              </a:rPr>
              <a:t>// აღწერს foreign key-ს</a:t>
            </a:r>
            <a:endParaRPr>
              <a:solidFill>
                <a:srgbClr val="78909C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Customer </a:t>
            </a:r>
            <a:r>
              <a:rPr lang="en">
                <a:solidFill>
                  <a:srgbClr val="9900FF"/>
                </a:solidFill>
              </a:rPr>
              <a:t>customer</a:t>
            </a:r>
            <a:r>
              <a:rPr lang="en"/>
              <a:t>;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Many-to-Many Relationship (N - M)</a:t>
            </a:r>
            <a:endParaRPr/>
          </a:p>
        </p:txBody>
      </p:sp>
      <p:sp>
        <p:nvSpPr>
          <p:cNvPr id="415" name="Google Shape;415;p7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ბევრი-ბევრთან კავშირი აღწერს ერთი ცხრილის ბევრი ჩანაწერის კავშირს სხვა ცხრილის ბევრ ჩანაწერთან.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მაგალითდ: Student შეიძლება გადიოდეს ბევრ Course-ს, და თითო Course-ს შეიძლება ჰყავდეს ბევრი Student.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416" name="Google Shape;416;p73"/>
          <p:cNvGraphicFramePr/>
          <p:nvPr/>
        </p:nvGraphicFramePr>
        <p:xfrm>
          <a:off x="311700" y="3157225"/>
          <a:ext cx="8520600" cy="1828770"/>
        </p:xfrm>
        <a:graphic>
          <a:graphicData uri="http://schemas.openxmlformats.org/drawingml/2006/table">
            <a:tbl>
              <a:tblPr>
                <a:noFill/>
                <a:tableStyleId>{3FEFA9AD-DFD4-4B2C-999F-E0B4CA3F3C2B}</a:tableStyleId>
              </a:tblPr>
              <a:tblGrid>
                <a:gridCol w="484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@Entity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public class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Student 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{ 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…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   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@ManyToMany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// იწერება კავშირის ორივე მხარეს</a:t>
                      </a:r>
                      <a:endParaRPr sz="1200">
                        <a:solidFill>
                          <a:schemeClr val="accent3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   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@JoinTable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(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       name = 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"student_course"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,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       joinColumns = 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@JoinColumn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(name = 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"student_id"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),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       inverseJoinColumns = 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@JoinColumn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(name = 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"course_id"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) 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   ) </a:t>
                      </a:r>
                      <a:r>
                        <a:rPr lang="en" sz="1200">
                          <a:solidFill>
                            <a:srgbClr val="78909C"/>
                          </a:solidFill>
                        </a:rPr>
                        <a:t>// აღწერს ცხრილს, რომელშიც იქნება foreign key-ები</a:t>
                      </a:r>
                      <a:endParaRPr sz="1200">
                        <a:solidFill>
                          <a:srgbClr val="78909C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  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private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List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&lt;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Course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&gt;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courses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;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}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@Entity</a:t>
                      </a:r>
                      <a:endParaRPr sz="1200">
                        <a:solidFill>
                          <a:srgbClr val="B45F06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public class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Course 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{ </a:t>
                      </a: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…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   </a:t>
                      </a:r>
                      <a:r>
                        <a:rPr lang="en" sz="1200">
                          <a:solidFill>
                            <a:srgbClr val="B45F06"/>
                          </a:solidFill>
                        </a:rPr>
                        <a:t>@ManyToMany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(mappedBy = </a:t>
                      </a:r>
                      <a:r>
                        <a:rPr lang="en" sz="1200">
                          <a:solidFill>
                            <a:srgbClr val="980000"/>
                          </a:solidFill>
                        </a:rPr>
                        <a:t>"courses"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    </a:t>
                      </a:r>
                      <a:r>
                        <a:rPr lang="en" sz="1200">
                          <a:solidFill>
                            <a:srgbClr val="4A86E8"/>
                          </a:solidFill>
                        </a:rPr>
                        <a:t>private 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List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&lt;</a:t>
                      </a:r>
                      <a:r>
                        <a:rPr lang="en" sz="1200">
                          <a:solidFill>
                            <a:schemeClr val="accent3"/>
                          </a:solidFill>
                        </a:rPr>
                        <a:t>Student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&gt; </a:t>
                      </a:r>
                      <a:r>
                        <a:rPr lang="en" sz="1200">
                          <a:solidFill>
                            <a:srgbClr val="9900FF"/>
                          </a:solidFill>
                        </a:rPr>
                        <a:t>students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;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}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Bidirectional და Unidirectional კავშირები</a:t>
            </a:r>
            <a:endParaRPr/>
          </a:p>
        </p:txBody>
      </p:sp>
      <p:sp>
        <p:nvSpPr>
          <p:cNvPr id="422" name="Google Shape;422;p7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b="1"/>
              <a:t>Bidirectional</a:t>
            </a:r>
            <a:r>
              <a:rPr lang="en"/>
              <a:t>: ორივე ენთითმ იცის ერთმანეთის შესახებ და ორივე მხარეს არიან "დამეპული".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მაგალითად: Employee-მ იცის Department-ის შესახებ, და Department-მა იცის Employee-ს შესახებ.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 b="1"/>
              <a:t>Unidirectional</a:t>
            </a:r>
            <a:r>
              <a:rPr lang="en"/>
              <a:t>: მხოლოდ ერთმა ენთითიმ იცის მეორის შესახებ.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მაგალითად: Order-მა იცის Customer-ის შესახებ, მაგრამ Customer-მა არაფერი იცის Order-ის შესახებ.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5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Cascading Operations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Cascading the Operations</a:t>
            </a:r>
            <a:endParaRPr/>
          </a:p>
        </p:txBody>
      </p:sp>
      <p:sp>
        <p:nvSpPr>
          <p:cNvPr id="433" name="Google Shape;433;p7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კასკადურობის დახმარებით ჩვენ შეგვიძლია გამოვიწვიოთ შენახვის, წაშლისა და სხვა მსგავსი სახის ოპერაციების ავტომატური აღძვრა.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კასკადურობა შეიძლება მივუთითოთ ანოტაციებს: @OneToOne-ს, @OneToMany-ს, @ManyToOne-სა და @ManyToMany-ს, </a:t>
            </a:r>
            <a:r>
              <a:rPr lang="en" b="1"/>
              <a:t>cascade </a:t>
            </a:r>
            <a:r>
              <a:rPr lang="en"/>
              <a:t>ატრიბუტის გამოყენებით.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@OneToMany</a:t>
            </a:r>
            <a:r>
              <a:rPr lang="en"/>
              <a:t>(</a:t>
            </a:r>
            <a:r>
              <a:rPr lang="en" b="1"/>
              <a:t>cascade</a:t>
            </a:r>
            <a:r>
              <a:rPr lang="en"/>
              <a:t> = </a:t>
            </a:r>
            <a:r>
              <a:rPr lang="en">
                <a:solidFill>
                  <a:schemeClr val="accent3"/>
                </a:solidFill>
              </a:rPr>
              <a:t>CascadeType</a:t>
            </a:r>
            <a:r>
              <a:rPr lang="en"/>
              <a:t>.</a:t>
            </a:r>
            <a:r>
              <a:rPr lang="en">
                <a:solidFill>
                  <a:srgbClr val="9900FF"/>
                </a:solidFill>
              </a:rPr>
              <a:t>ALL</a:t>
            </a:r>
            <a:r>
              <a:rPr lang="en"/>
              <a:t>)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Employee</a:t>
            </a:r>
            <a:r>
              <a:rPr lang="en"/>
              <a:t>&gt; </a:t>
            </a:r>
            <a:r>
              <a:rPr lang="en">
                <a:solidFill>
                  <a:srgbClr val="9900FF"/>
                </a:solidFill>
              </a:rPr>
              <a:t>employees</a:t>
            </a:r>
            <a:r>
              <a:rPr lang="en"/>
              <a:t>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კასკადურობასთან ფრთხილად! შეიძლება ლოგიკური შეცდომა დაუშვათ :(</a:t>
            </a:r>
            <a:endParaRPr b="1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Fetching Strategies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Fetching Strategies</a:t>
            </a:r>
            <a:endParaRPr/>
          </a:p>
        </p:txBody>
      </p:sp>
      <p:sp>
        <p:nvSpPr>
          <p:cNvPr id="444" name="Google Shape;444;p7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არსებობს ორი გზა დაკავშირებული ენთითის წამოღებისა: Lazy (ზარმაცული) და Eager (მოწადინებული).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Lazy Loading</a:t>
            </a:r>
            <a:r>
              <a:rPr lang="en"/>
              <a:t>-ის შემთხვევაში, entity-ები იტვირთება </a:t>
            </a:r>
            <a:r>
              <a:rPr lang="en" u="sng"/>
              <a:t>გამოყენების დროს</a:t>
            </a:r>
            <a:r>
              <a:rPr lang="en"/>
              <a:t>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Eager Loading</a:t>
            </a:r>
            <a:r>
              <a:rPr lang="en"/>
              <a:t>-ის შემთხვევაში, entity-ები იტვირთება მშობელ entity-სთან ერთად.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@OneToMany</a:t>
            </a:r>
            <a:r>
              <a:rPr lang="en"/>
              <a:t>(fetch = </a:t>
            </a:r>
            <a:r>
              <a:rPr lang="en">
                <a:solidFill>
                  <a:schemeClr val="accent3"/>
                </a:solidFill>
              </a:rPr>
              <a:t>FetchType</a:t>
            </a:r>
            <a:r>
              <a:rPr lang="en"/>
              <a:t>.</a:t>
            </a:r>
            <a:r>
              <a:rPr lang="en" b="1">
                <a:solidFill>
                  <a:srgbClr val="9900FF"/>
                </a:solidFill>
              </a:rPr>
              <a:t>LAZY</a:t>
            </a:r>
            <a:r>
              <a:rPr lang="en"/>
              <a:t>) </a:t>
            </a:r>
            <a:r>
              <a:rPr lang="en">
                <a:solidFill>
                  <a:srgbClr val="78909C"/>
                </a:solidFill>
              </a:rPr>
              <a:t>// lazy loading-ის მითითება</a:t>
            </a:r>
            <a:endParaRPr>
              <a:solidFill>
                <a:srgbClr val="78909C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@ManyToOne</a:t>
            </a:r>
            <a:r>
              <a:rPr lang="en"/>
              <a:t>(fetch = </a:t>
            </a:r>
            <a:r>
              <a:rPr lang="en">
                <a:solidFill>
                  <a:schemeClr val="accent3"/>
                </a:solidFill>
              </a:rPr>
              <a:t>FetchType</a:t>
            </a:r>
            <a:r>
              <a:rPr lang="en"/>
              <a:t>.</a:t>
            </a:r>
            <a:r>
              <a:rPr lang="en" b="1">
                <a:solidFill>
                  <a:srgbClr val="9900FF"/>
                </a:solidFill>
              </a:rPr>
              <a:t>EAGER</a:t>
            </a:r>
            <a:r>
              <a:rPr lang="en"/>
              <a:t>) </a:t>
            </a:r>
            <a:r>
              <a:rPr lang="en">
                <a:solidFill>
                  <a:srgbClr val="78909C"/>
                </a:solidFill>
              </a:rPr>
              <a:t>// eager loading-ის მითითება</a:t>
            </a:r>
            <a:endParaRPr>
              <a:solidFill>
                <a:srgbClr val="78909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მაგალითად: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@OneToMany</a:t>
            </a:r>
            <a:r>
              <a:rPr lang="en"/>
              <a:t>(fetch = FetchType.</a:t>
            </a:r>
            <a:r>
              <a:rPr lang="en">
                <a:solidFill>
                  <a:srgbClr val="9900FF"/>
                </a:solidFill>
              </a:rPr>
              <a:t>LAZY</a:t>
            </a:r>
            <a:r>
              <a:rPr lang="en"/>
              <a:t>) </a:t>
            </a:r>
            <a:r>
              <a:rPr lang="en">
                <a:solidFill>
                  <a:srgbClr val="78909C"/>
                </a:solidFill>
              </a:rPr>
              <a:t>// Default-ად არის EAGER :(</a:t>
            </a:r>
            <a:endParaRPr>
              <a:solidFill>
                <a:srgbClr val="78909C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List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Employee</a:t>
            </a:r>
            <a:r>
              <a:rPr lang="en"/>
              <a:t>&gt; </a:t>
            </a:r>
            <a:r>
              <a:rPr lang="en">
                <a:solidFill>
                  <a:srgbClr val="9900FF"/>
                </a:solidFill>
              </a:rPr>
              <a:t>employees</a:t>
            </a:r>
            <a:r>
              <a:rPr lang="en"/>
              <a:t>;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9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</a:t>
            </a:r>
            <a:r>
              <a:rPr lang="en" b="1"/>
              <a:t>NoSQL</a:t>
            </a:r>
            <a:r>
              <a:rPr lang="en"/>
              <a:t> Databases?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 and NoSQL Databases</a:t>
            </a:r>
            <a:endParaRPr/>
          </a:p>
        </p:txBody>
      </p:sp>
      <p:sp>
        <p:nvSpPr>
          <p:cNvPr id="455" name="Google Shape;455;p8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 მხარს უჭერს NoSQL მონაცემთა ბაზებსაც: MongoDB-ს, Cassandra-ს, Redis-ს, და ა.შ.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spring.data.mongodb.uri=mongodb://localhost:27017/mydb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B45F06"/>
                </a:solidFill>
              </a:rPr>
              <a:t>@Document</a:t>
            </a:r>
            <a:r>
              <a:rPr lang="en">
                <a:solidFill>
                  <a:schemeClr val="accent1"/>
                </a:solidFill>
              </a:rPr>
              <a:t> public class </a:t>
            </a:r>
            <a:r>
              <a:rPr lang="en">
                <a:solidFill>
                  <a:schemeClr val="accent3"/>
                </a:solidFill>
              </a:rPr>
              <a:t>User </a:t>
            </a:r>
            <a:r>
              <a:rPr lang="en"/>
              <a:t>{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@Id</a:t>
            </a:r>
            <a:r>
              <a:rPr lang="en"/>
              <a:t> </a:t>
            </a: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>
                <a:solidFill>
                  <a:srgbClr val="9900FF"/>
                </a:solidFill>
              </a:rPr>
              <a:t>id</a:t>
            </a:r>
            <a:r>
              <a:rPr lang="en"/>
              <a:t>;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private </a:t>
            </a:r>
            <a:r>
              <a:rPr lang="en">
                <a:solidFill>
                  <a:schemeClr val="accent3"/>
                </a:solidFill>
              </a:rPr>
              <a:t>String </a:t>
            </a:r>
            <a:r>
              <a:rPr lang="en">
                <a:solidFill>
                  <a:srgbClr val="9900FF"/>
                </a:solidFill>
              </a:rPr>
              <a:t>fullName</a:t>
            </a:r>
            <a:r>
              <a:rPr lang="en"/>
              <a:t>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}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 </a:t>
            </a:r>
            <a:r>
              <a:rPr lang="en">
                <a:solidFill>
                  <a:srgbClr val="4A86E8"/>
                </a:solidFill>
              </a:rPr>
              <a:t>public interface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UserRepository </a:t>
            </a:r>
            <a:r>
              <a:rPr lang="en">
                <a:solidFill>
                  <a:srgbClr val="4A86E8"/>
                </a:solidFill>
              </a:rPr>
              <a:t>extends </a:t>
            </a:r>
            <a:r>
              <a:rPr lang="en">
                <a:solidFill>
                  <a:schemeClr val="accent3"/>
                </a:solidFill>
              </a:rPr>
              <a:t>MongoRepository</a:t>
            </a:r>
            <a:r>
              <a:rPr lang="en"/>
              <a:t>&lt;</a:t>
            </a:r>
            <a:r>
              <a:rPr lang="en">
                <a:solidFill>
                  <a:schemeClr val="accent3"/>
                </a:solidFill>
              </a:rPr>
              <a:t>User</a:t>
            </a:r>
            <a:r>
              <a:rPr lang="en"/>
              <a:t>, </a:t>
            </a:r>
            <a:r>
              <a:rPr lang="en">
                <a:solidFill>
                  <a:schemeClr val="accent3"/>
                </a:solidFill>
              </a:rPr>
              <a:t>String</a:t>
            </a:r>
            <a:r>
              <a:rPr lang="en"/>
              <a:t>&gt; {}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გამოყენებული რესურსები და ბმულები:</a:t>
            </a:r>
            <a:endParaRPr/>
          </a:p>
        </p:txBody>
      </p:sp>
      <p:sp>
        <p:nvSpPr>
          <p:cNvPr id="461" name="Google Shape;461;p8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2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Spring Data JPA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Getting Started :: Spring Data JPA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Core concepts :: Spring Data JPA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6"/>
              </a:rPr>
              <a:t>Defining Repository Interfaces :: Spring Data JPA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7"/>
              </a:rPr>
              <a:t>Defining Query Methods :: Spring Data JPA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8"/>
              </a:rPr>
              <a:t>JPA Query Methods :: Spring Data JPA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9"/>
              </a:rPr>
              <a:t>Transactionality :: Spring Data JPA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10"/>
              </a:rPr>
              <a:t>Custom Repository Implementations :: Spring Data JPA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1"/>
              </a:rPr>
              <a:t>Introduction to JDBC | Baeldung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2"/>
              </a:rPr>
              <a:t>Learn JPA &amp; Hibernate Series | Baeldung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13"/>
              </a:rPr>
              <a:t>Defining JPA Entities | Baeldung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4"/>
              </a:rPr>
              <a:t>Spring Boot With H2 Database | Baeldung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Configuration in Spring Boot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ბაზის კავშირი აღიწერება კონფიგურაციის ფაილში, application.properties-ში (ან application.yml-ში):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spring.datasource.url</a:t>
            </a:r>
            <a:r>
              <a:rPr lang="en" dirty="0"/>
              <a:t>=</a:t>
            </a:r>
            <a:r>
              <a:rPr lang="en" dirty="0">
                <a:solidFill>
                  <a:srgbClr val="980000"/>
                </a:solidFill>
              </a:rPr>
              <a:t>jdbc:mysql://localhost:3306/mydb</a:t>
            </a:r>
            <a:endParaRPr dirty="0">
              <a:solidFill>
                <a:srgbClr val="98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spring.datasource.username</a:t>
            </a:r>
            <a:r>
              <a:rPr lang="en" dirty="0"/>
              <a:t>=</a:t>
            </a:r>
            <a:r>
              <a:rPr lang="en" dirty="0">
                <a:solidFill>
                  <a:srgbClr val="980000"/>
                </a:solidFill>
              </a:rPr>
              <a:t>root</a:t>
            </a:r>
            <a:endParaRPr dirty="0">
              <a:solidFill>
                <a:srgbClr val="98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spring.datasource.password</a:t>
            </a:r>
            <a:r>
              <a:rPr lang="en" dirty="0"/>
              <a:t>=</a:t>
            </a:r>
            <a:r>
              <a:rPr lang="en" dirty="0">
                <a:solidFill>
                  <a:srgbClr val="980000"/>
                </a:solidFill>
              </a:rPr>
              <a:t>pass</a:t>
            </a:r>
            <a:endParaRPr dirty="0">
              <a:solidFill>
                <a:srgbClr val="98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86E8"/>
                </a:solidFill>
              </a:rPr>
              <a:t>spring.datasource.driver-class-name</a:t>
            </a:r>
            <a:r>
              <a:rPr lang="en" dirty="0"/>
              <a:t>=</a:t>
            </a:r>
            <a:r>
              <a:rPr lang="en" dirty="0">
                <a:solidFill>
                  <a:srgbClr val="980000"/>
                </a:solidFill>
              </a:rPr>
              <a:t>com.mysql.cj.jdbc.Driver</a:t>
            </a:r>
            <a:endParaRPr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პ.ს. ჩვენ გამოვიყენებთ </a:t>
            </a:r>
            <a:r>
              <a:rPr lang="en" b="1" dirty="0"/>
              <a:t>H2</a:t>
            </a:r>
            <a:r>
              <a:rPr lang="en" dirty="0"/>
              <a:t>-ის ბაზას (და არა MySQL-ს) ჩვენს მაგალითებში.</a:t>
            </a:r>
            <a:endParaRPr dirty="0"/>
          </a:p>
        </p:txBody>
      </p:sp>
      <p:sp>
        <p:nvSpPr>
          <p:cNvPr id="98" name="Google Shape;98;p19"/>
          <p:cNvSpPr/>
          <p:nvPr/>
        </p:nvSpPr>
        <p:spPr>
          <a:xfrm>
            <a:off x="6864300" y="2571750"/>
            <a:ext cx="1891800" cy="1019700"/>
          </a:xfrm>
          <a:prstGeom prst="cloudCallout">
            <a:avLst>
              <a:gd name="adj1" fmla="val -73771"/>
              <a:gd name="adj2" fmla="val -3405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რა არის </a:t>
            </a:r>
            <a:r>
              <a:rPr lang="en" sz="1600" b="1"/>
              <a:t>JDBC</a:t>
            </a:r>
            <a:r>
              <a:rPr lang="en" sz="1600"/>
              <a:t>?</a:t>
            </a:r>
            <a:endParaRPr sz="16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8340" y="774475"/>
            <a:ext cx="2230001" cy="2230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67" name="Google Shape;467;p82"/>
          <p:cNvSpPr txBox="1">
            <a:spLocks noGrp="1"/>
          </p:cNvSpPr>
          <p:nvPr>
            <p:ph type="title" idx="4294967295"/>
          </p:nvPr>
        </p:nvSpPr>
        <p:spPr>
          <a:xfrm>
            <a:off x="311700" y="2534800"/>
            <a:ext cx="8520600" cy="17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/>
              <a:t>მადლობა ყურადღებისთვის</a:t>
            </a:r>
            <a:endParaRPr sz="372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ლაბის დავალება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4"/>
          <p:cNvSpPr txBox="1">
            <a:spLocks noGrp="1"/>
          </p:cNvSpPr>
          <p:nvPr>
            <p:ph type="body" idx="4294967295"/>
          </p:nvPr>
        </p:nvSpPr>
        <p:spPr>
          <a:xfrm>
            <a:off x="311700" y="445025"/>
            <a:ext cx="8520600" cy="43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 შევქმნათ სტატიკური ვებსაიტი -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თქვენი ამოცანაა ვებსაიტისთვის მონაცემთა ბაზის მიბმა.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დააკონფიგურირეთ ბაზა application.properties ფაილში.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აღწერეთ entity კლასები (კავშირებით).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აღწერეთ Repository კლასები.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აღწერეთ method-name ტიპის მეთოდები.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აღწერეთ ერთი მაინც @Query ანოტაციანი მეთოდი.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ზოგიერთ მეთოდში გამოიყენეთ ფეიჯინეიშენი და სორტირება.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გამოიყენეთ @Transactional ანოტაცია სერვისის რომელიმე მეთოდზე.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პ.ს. შეგიძლიათ წინაშე შექმნილი ვებსაიტები აიღოთ და მათ მიაბათ ბაზები.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</a:t>
            </a:r>
            <a:r>
              <a:rPr lang="en"/>
              <a:t>ava </a:t>
            </a:r>
            <a:r>
              <a:rPr lang="en" b="1"/>
              <a:t>D</a:t>
            </a:r>
            <a:r>
              <a:rPr lang="en"/>
              <a:t>ata</a:t>
            </a:r>
            <a:r>
              <a:rPr lang="en" b="1"/>
              <a:t>b</a:t>
            </a:r>
            <a:r>
              <a:rPr lang="en"/>
              <a:t>ase </a:t>
            </a:r>
            <a:r>
              <a:rPr lang="en" b="1"/>
              <a:t>C</a:t>
            </a:r>
            <a:r>
              <a:rPr lang="en"/>
              <a:t>onnectivity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რა არის JDBC?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იგი არის Java-ს აპი განკუთვნილი რელაციურ მონაცემთა ბაზებთან სამუშაოდ. გვაძლევს საერთო, სტანდარტიზებულ გზას ბაზებში SQL ბრძანებების გასაშვებად.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როგორ მუშაობს?</a:t>
            </a:r>
            <a:endParaRPr b="1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ჯერ იტვირთება JDBC-ს Driver კლასი (H2-ის, MySQL-ის და ა.შ. რომელიმე ვენდორის).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შემდეგ ვამყარებთ კავშირს ბაზასთან და ვიღებთ Connection ობიექტს.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მერე ვქმნით და ვუშვებთ SQL-ის ბრძანებებს Statement ან PreparedStatement ობიექტების გამოყენებით.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ბოლოს ვამუშავებთ მიღებულ შედეგებს.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მთავარი კომპონენტებია: Driver, Connection, Statement/PreparedStatement, ResultSet.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595959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38761D"/>
      </a:accent4>
      <a:accent5>
        <a:srgbClr val="6AA84F"/>
      </a:accent5>
      <a:accent6>
        <a:srgbClr val="FFEB38"/>
      </a:accent6>
      <a:hlink>
        <a:srgbClr val="6AA84F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4331</Words>
  <Application>Microsoft Office PowerPoint</Application>
  <PresentationFormat>On-screen Show (16:9)</PresentationFormat>
  <Paragraphs>476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Roboto Slab</vt:lpstr>
      <vt:lpstr>Roboto</vt:lpstr>
      <vt:lpstr>Arial</vt:lpstr>
      <vt:lpstr>Marina</vt:lpstr>
      <vt:lpstr>Working with Databases</vt:lpstr>
      <vt:lpstr>The Big Picture</vt:lpstr>
      <vt:lpstr>PowerPoint Presentation</vt:lpstr>
      <vt:lpstr>რა ხდება spring-boot-starter-data-jpa-ს დროს?</vt:lpstr>
      <vt:lpstr>Spring Boot and Databases</vt:lpstr>
      <vt:lpstr>Configuring Database</vt:lpstr>
      <vt:lpstr>Database Configuration in Spring Boot</vt:lpstr>
      <vt:lpstr>Java Database Connectivity</vt:lpstr>
      <vt:lpstr>PowerPoint Presentation</vt:lpstr>
      <vt:lpstr>PowerPoint Presentation</vt:lpstr>
      <vt:lpstr>JDBCTemplate</vt:lpstr>
      <vt:lpstr>What is JDBCTemplate?</vt:lpstr>
      <vt:lpstr>JDBCTemplate Configuration</vt:lpstr>
      <vt:lpstr>Basic Operations of JDBCTemplate</vt:lpstr>
      <vt:lpstr>Advanced JDBCTemplate Usage</vt:lpstr>
      <vt:lpstr>Spring Data JPA</vt:lpstr>
      <vt:lpstr>Spring Data JPA</vt:lpstr>
      <vt:lpstr>Spring Data JPA for Simplified ORM</vt:lpstr>
      <vt:lpstr>PowerPoint Presentation</vt:lpstr>
      <vt:lpstr>PowerPoint Presentation</vt:lpstr>
      <vt:lpstr>Repository Layer of Spring Data JPA</vt:lpstr>
      <vt:lpstr>Service Layer Example of Using Repository</vt:lpstr>
      <vt:lpstr>Controller Layer Example</vt:lpstr>
      <vt:lpstr>Method-Name Queries</vt:lpstr>
      <vt:lpstr>Spring Data JPA – Method-Name Queries</vt:lpstr>
      <vt:lpstr>Basic Example of Method-Name Queries: </vt:lpstr>
      <vt:lpstr>Advanced Method-Name Queries:</vt:lpstr>
      <vt:lpstr>Complex Queries</vt:lpstr>
      <vt:lpstr>Why Complex Queries?</vt:lpstr>
      <vt:lpstr>Custom Queries using @Query Annotation</vt:lpstr>
      <vt:lpstr>@Query with Multiple Parameters:</vt:lpstr>
      <vt:lpstr>Using LIKE for Search:</vt:lpstr>
      <vt:lpstr>Sorting &amp; Pagination with @Query:</vt:lpstr>
      <vt:lpstr>Using JOIN for Relationships</vt:lpstr>
      <vt:lpstr>აგრეგაციის გამოყენება (COUNT, SUM, AVG)</vt:lpstr>
      <vt:lpstr>Using Native SQL Queries:</vt:lpstr>
      <vt:lpstr>Updating Data with @Modifying</vt:lpstr>
      <vt:lpstr>Pagination</vt:lpstr>
      <vt:lpstr>Enabling Pagination in Repositories</vt:lpstr>
      <vt:lpstr>Pagination in Repository Queries</vt:lpstr>
      <vt:lpstr>Pagination with Sorting</vt:lpstr>
      <vt:lpstr>Pagination in Controllers?</vt:lpstr>
      <vt:lpstr>Customizing Pagination Parameters</vt:lpstr>
      <vt:lpstr>Transactions</vt:lpstr>
      <vt:lpstr>What are Transactions?</vt:lpstr>
      <vt:lpstr>Transactions in Spring Boot</vt:lpstr>
      <vt:lpstr>Propagation Levels</vt:lpstr>
      <vt:lpstr>Rollback Behavior</vt:lpstr>
      <vt:lpstr>Handling Transaction Rollback Programmatically</vt:lpstr>
      <vt:lpstr>More About Transactions</vt:lpstr>
      <vt:lpstr>PowerPoint Presentation</vt:lpstr>
      <vt:lpstr>Transaction Timeout</vt:lpstr>
      <vt:lpstr>Read-Only Transactions</vt:lpstr>
      <vt:lpstr>Transactional Event Listeners</vt:lpstr>
      <vt:lpstr>Entities in Depth</vt:lpstr>
      <vt:lpstr>Entity Relationships</vt:lpstr>
      <vt:lpstr>Entity Relationships in JPA</vt:lpstr>
      <vt:lpstr>One-to-One Relationship (1 - 1)</vt:lpstr>
      <vt:lpstr>One-to-Many Relationship (1 - N)</vt:lpstr>
      <vt:lpstr>Many-to-One Relationship (N - 1)</vt:lpstr>
      <vt:lpstr>Many-to-Many Relationship (N - M)</vt:lpstr>
      <vt:lpstr>Bidirectional და Unidirectional კავშირები</vt:lpstr>
      <vt:lpstr>Cascading Operations</vt:lpstr>
      <vt:lpstr>Cascading the Operations</vt:lpstr>
      <vt:lpstr>Fetching Strategies</vt:lpstr>
      <vt:lpstr>Fetching Strategies</vt:lpstr>
      <vt:lpstr>What about NoSQL Databases?</vt:lpstr>
      <vt:lpstr>Spring Boot and NoSQL Databases</vt:lpstr>
      <vt:lpstr>გამოყენებული რესურსები და ბმულები:</vt:lpstr>
      <vt:lpstr>მადლობა ყურადღებისთვის</vt:lpstr>
      <vt:lpstr>ლაბის დავალება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Databases</dc:title>
  <cp:lastModifiedBy>LAB-409-Lecturer</cp:lastModifiedBy>
  <cp:revision>1</cp:revision>
  <dcterms:modified xsi:type="dcterms:W3CDTF">2026-03-28T07:10:33Z</dcterms:modified>
</cp:coreProperties>
</file>