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3" r:id="rId5"/>
    <p:sldId id="274" r:id="rId6"/>
    <p:sldId id="272" r:id="rId7"/>
    <p:sldId id="273" r:id="rId8"/>
    <p:sldId id="275" r:id="rId9"/>
    <p:sldId id="276" r:id="rId10"/>
    <p:sldId id="277" r:id="rId11"/>
    <p:sldId id="278" r:id="rId12"/>
    <p:sldId id="279" r:id="rId13"/>
    <p:sldId id="259" r:id="rId14"/>
    <p:sldId id="260" r:id="rId15"/>
    <p:sldId id="261" r:id="rId16"/>
    <p:sldId id="262" r:id="rId17"/>
    <p:sldId id="264" r:id="rId18"/>
    <p:sldId id="265" r:id="rId19"/>
    <p:sldId id="266" r:id="rId20"/>
    <p:sldId id="267" r:id="rId21"/>
    <p:sldId id="268" r:id="rId22"/>
    <p:sldId id="269" r:id="rId23"/>
    <p:sldId id="270" r:id="rId24"/>
    <p:sldId id="27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ka-GE" dirty="0" smtClean="0"/>
              <a:t>არასრულწლოვანთა მიერ ჯგუფურად ჩადენილი დანაშაული, 2006-2014. საქსტატი, </a:t>
            </a:r>
            <a:r>
              <a:rPr lang="ka-GE" dirty="0" smtClean="0"/>
              <a:t>2020</a:t>
            </a:r>
            <a:r>
              <a:rPr lang="en-US" dirty="0" smtClean="0"/>
              <a:t>; </a:t>
            </a:r>
            <a:r>
              <a:rPr lang="ka-GE" dirty="0" smtClean="0"/>
              <a:t>სასამართლოს</a:t>
            </a:r>
            <a:r>
              <a:rPr lang="ka-GE" baseline="0" dirty="0" smtClean="0"/>
              <a:t> სტატისტიკა</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Sheet1!$A$2:$A$19</c:f>
              <c:numCache>
                <c:formatCode>General</c:formatCod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numCache>
            </c:numRef>
          </c:cat>
          <c:val>
            <c:numRef>
              <c:f>Sheet1!$B$2:$B$19</c:f>
              <c:numCache>
                <c:formatCode>General</c:formatCode>
                <c:ptCount val="18"/>
                <c:pt idx="0">
                  <c:v>490</c:v>
                </c:pt>
                <c:pt idx="1">
                  <c:v>547</c:v>
                </c:pt>
                <c:pt idx="2">
                  <c:v>505</c:v>
                </c:pt>
                <c:pt idx="3">
                  <c:v>336</c:v>
                </c:pt>
                <c:pt idx="4">
                  <c:v>298</c:v>
                </c:pt>
                <c:pt idx="5">
                  <c:v>158</c:v>
                </c:pt>
                <c:pt idx="6">
                  <c:v>77</c:v>
                </c:pt>
                <c:pt idx="7">
                  <c:v>69</c:v>
                </c:pt>
                <c:pt idx="8">
                  <c:v>46</c:v>
                </c:pt>
                <c:pt idx="17">
                  <c:v>56</c:v>
                </c:pt>
              </c:numCache>
            </c:numRef>
          </c:val>
          <c:smooth val="0"/>
        </c:ser>
        <c:ser>
          <c:idx val="1"/>
          <c:order val="1"/>
          <c:tx>
            <c:strRef>
              <c:f>Sheet1!$C$1</c:f>
              <c:strCache>
                <c:ptCount val="1"/>
                <c:pt idx="0">
                  <c:v>Column1</c:v>
                </c:pt>
              </c:strCache>
            </c:strRef>
          </c:tx>
          <c:spPr>
            <a:ln w="28575" cap="rnd">
              <a:solidFill>
                <a:schemeClr val="accent2"/>
              </a:solidFill>
              <a:round/>
            </a:ln>
            <a:effectLst/>
          </c:spPr>
          <c:marker>
            <c:symbol val="none"/>
          </c:marker>
          <c:cat>
            <c:numRef>
              <c:f>Sheet1!$A$2:$A$19</c:f>
              <c:numCache>
                <c:formatCode>General</c:formatCod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numCache>
            </c:numRef>
          </c:cat>
          <c:val>
            <c:numRef>
              <c:f>Sheet1!$C$2:$C$19</c:f>
              <c:numCache>
                <c:formatCode>General</c:formatCode>
                <c:ptCount val="18"/>
              </c:numCache>
            </c:numRef>
          </c:val>
          <c:smooth val="0"/>
        </c:ser>
        <c:ser>
          <c:idx val="2"/>
          <c:order val="2"/>
          <c:tx>
            <c:strRef>
              <c:f>Sheet1!$D$1</c:f>
              <c:strCache>
                <c:ptCount val="1"/>
                <c:pt idx="0">
                  <c:v>Column2</c:v>
                </c:pt>
              </c:strCache>
            </c:strRef>
          </c:tx>
          <c:spPr>
            <a:ln w="28575" cap="rnd">
              <a:solidFill>
                <a:schemeClr val="accent3"/>
              </a:solidFill>
              <a:round/>
            </a:ln>
            <a:effectLst/>
          </c:spPr>
          <c:marker>
            <c:symbol val="none"/>
          </c:marker>
          <c:cat>
            <c:numRef>
              <c:f>Sheet1!$A$2:$A$19</c:f>
              <c:numCache>
                <c:formatCode>General</c:formatCod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numCache>
            </c:numRef>
          </c:cat>
          <c:val>
            <c:numRef>
              <c:f>Sheet1!$D$2:$D$19</c:f>
              <c:numCache>
                <c:formatCode>General</c:formatCode>
                <c:ptCount val="18"/>
              </c:numCache>
            </c:numRef>
          </c:val>
          <c:smooth val="0"/>
        </c:ser>
        <c:dLbls>
          <c:showLegendKey val="0"/>
          <c:showVal val="0"/>
          <c:showCatName val="0"/>
          <c:showSerName val="0"/>
          <c:showPercent val="0"/>
          <c:showBubbleSize val="0"/>
        </c:dLbls>
        <c:smooth val="0"/>
        <c:axId val="-366480416"/>
        <c:axId val="-366479872"/>
      </c:lineChart>
      <c:catAx>
        <c:axId val="-366480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6479872"/>
        <c:crosses val="autoZero"/>
        <c:auto val="1"/>
        <c:lblAlgn val="ctr"/>
        <c:lblOffset val="100"/>
        <c:noMultiLvlLbl val="0"/>
      </c:catAx>
      <c:valAx>
        <c:axId val="-36647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6480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EFE77C-2131-4714-86C6-AFFDF5BC61FF}" type="doc">
      <dgm:prSet loTypeId="urn:microsoft.com/office/officeart/2008/layout/HalfCircleOrganizationChart" loCatId="hierarchy" qsTypeId="urn:microsoft.com/office/officeart/2005/8/quickstyle/simple1" qsCatId="simple" csTypeId="urn:microsoft.com/office/officeart/2005/8/colors/colorful5" csCatId="colorful" phldr="1"/>
      <dgm:spPr/>
      <dgm:t>
        <a:bodyPr/>
        <a:lstStyle/>
        <a:p>
          <a:endParaRPr lang="en-US"/>
        </a:p>
      </dgm:t>
    </dgm:pt>
    <dgm:pt modelId="{43778A8E-037E-4F33-B1AC-EDB5474A510E}">
      <dgm:prSet phldrT="[Text]"/>
      <dgm:spPr/>
      <dgm:t>
        <a:bodyPr/>
        <a:lstStyle/>
        <a:p>
          <a:r>
            <a:rPr lang="ka-GE" dirty="0" smtClean="0"/>
            <a:t>დელიკვენტობის გაზომვის გზები</a:t>
          </a:r>
          <a:endParaRPr lang="en-US" dirty="0"/>
        </a:p>
      </dgm:t>
    </dgm:pt>
    <dgm:pt modelId="{E737DDC1-5F0E-4595-8DBA-8283689F34FD}" type="parTrans" cxnId="{00E3AD7B-8651-4861-83F4-D5C5F7C589FD}">
      <dgm:prSet/>
      <dgm:spPr/>
      <dgm:t>
        <a:bodyPr/>
        <a:lstStyle/>
        <a:p>
          <a:endParaRPr lang="en-US"/>
        </a:p>
      </dgm:t>
    </dgm:pt>
    <dgm:pt modelId="{A08C13BD-120A-48E3-81EA-CBBC4F6655D8}" type="sibTrans" cxnId="{00E3AD7B-8651-4861-83F4-D5C5F7C589FD}">
      <dgm:prSet/>
      <dgm:spPr/>
      <dgm:t>
        <a:bodyPr/>
        <a:lstStyle/>
        <a:p>
          <a:endParaRPr lang="en-US"/>
        </a:p>
      </dgm:t>
    </dgm:pt>
    <dgm:pt modelId="{481A6D84-6F9B-4B38-9DB2-CFAE1CCE1CB9}">
      <dgm:prSet phldrT="[Text]"/>
      <dgm:spPr/>
      <dgm:t>
        <a:bodyPr/>
        <a:lstStyle/>
        <a:p>
          <a:r>
            <a:rPr lang="ka-GE" dirty="0" smtClean="0"/>
            <a:t>ოფიციალური მონაცემები</a:t>
          </a:r>
          <a:endParaRPr lang="en-US" dirty="0"/>
        </a:p>
      </dgm:t>
    </dgm:pt>
    <dgm:pt modelId="{9545B6D1-C583-46E4-9D5D-A25E12943E0A}" type="parTrans" cxnId="{68FD62E3-87D5-4762-95D6-91692F69220D}">
      <dgm:prSet/>
      <dgm:spPr/>
      <dgm:t>
        <a:bodyPr/>
        <a:lstStyle/>
        <a:p>
          <a:endParaRPr lang="en-US"/>
        </a:p>
      </dgm:t>
    </dgm:pt>
    <dgm:pt modelId="{12CB46DF-5C64-4147-9104-3465A3D67A0C}" type="sibTrans" cxnId="{68FD62E3-87D5-4762-95D6-91692F69220D}">
      <dgm:prSet/>
      <dgm:spPr/>
      <dgm:t>
        <a:bodyPr/>
        <a:lstStyle/>
        <a:p>
          <a:endParaRPr lang="en-US"/>
        </a:p>
      </dgm:t>
    </dgm:pt>
    <dgm:pt modelId="{A5CCBC74-25B7-47A9-BC3A-91817F28287B}">
      <dgm:prSet phldrT="[Text]"/>
      <dgm:spPr/>
      <dgm:t>
        <a:bodyPr/>
        <a:lstStyle/>
        <a:p>
          <a:r>
            <a:rPr lang="ka-GE" dirty="0" smtClean="0"/>
            <a:t>თვითანგარიშის კითხვარები</a:t>
          </a:r>
          <a:endParaRPr lang="en-US" dirty="0"/>
        </a:p>
      </dgm:t>
    </dgm:pt>
    <dgm:pt modelId="{92A922B5-B99A-4F2C-BEB2-941489C168D3}" type="parTrans" cxnId="{50CD75D6-8268-4F7D-8D1D-360C9644B803}">
      <dgm:prSet/>
      <dgm:spPr/>
      <dgm:t>
        <a:bodyPr/>
        <a:lstStyle/>
        <a:p>
          <a:endParaRPr lang="en-US"/>
        </a:p>
      </dgm:t>
    </dgm:pt>
    <dgm:pt modelId="{A1A2BB9F-0617-47CE-932A-817D9D1A022B}" type="sibTrans" cxnId="{50CD75D6-8268-4F7D-8D1D-360C9644B803}">
      <dgm:prSet/>
      <dgm:spPr/>
      <dgm:t>
        <a:bodyPr/>
        <a:lstStyle/>
        <a:p>
          <a:endParaRPr lang="en-US"/>
        </a:p>
      </dgm:t>
    </dgm:pt>
    <dgm:pt modelId="{D3BD0190-0EDD-4799-8871-410CD16954A4}">
      <dgm:prSet phldrT="[Text]"/>
      <dgm:spPr/>
      <dgm:t>
        <a:bodyPr/>
        <a:lstStyle/>
        <a:p>
          <a:r>
            <a:rPr lang="ka-GE" dirty="0" smtClean="0"/>
            <a:t>ვიქტიმიზაციის მონაცემები</a:t>
          </a:r>
          <a:endParaRPr lang="en-US" dirty="0"/>
        </a:p>
      </dgm:t>
    </dgm:pt>
    <dgm:pt modelId="{1E9E1E71-E476-446D-A3F2-459B556A8E2B}" type="parTrans" cxnId="{397298B0-FF76-4FA4-86ED-0873FCD4B1F5}">
      <dgm:prSet/>
      <dgm:spPr/>
      <dgm:t>
        <a:bodyPr/>
        <a:lstStyle/>
        <a:p>
          <a:endParaRPr lang="en-US"/>
        </a:p>
      </dgm:t>
    </dgm:pt>
    <dgm:pt modelId="{B3FAE8E4-4732-4E17-BC3C-A1CC07FDC36B}" type="sibTrans" cxnId="{397298B0-FF76-4FA4-86ED-0873FCD4B1F5}">
      <dgm:prSet/>
      <dgm:spPr/>
      <dgm:t>
        <a:bodyPr/>
        <a:lstStyle/>
        <a:p>
          <a:endParaRPr lang="en-US"/>
        </a:p>
      </dgm:t>
    </dgm:pt>
    <dgm:pt modelId="{8C9A0752-FD16-4016-9669-804993859B35}" type="pres">
      <dgm:prSet presAssocID="{BEEFE77C-2131-4714-86C6-AFFDF5BC61FF}" presName="Name0" presStyleCnt="0">
        <dgm:presLayoutVars>
          <dgm:orgChart val="1"/>
          <dgm:chPref val="1"/>
          <dgm:dir/>
          <dgm:animOne val="branch"/>
          <dgm:animLvl val="lvl"/>
          <dgm:resizeHandles/>
        </dgm:presLayoutVars>
      </dgm:prSet>
      <dgm:spPr/>
      <dgm:t>
        <a:bodyPr/>
        <a:lstStyle/>
        <a:p>
          <a:endParaRPr lang="en-US"/>
        </a:p>
      </dgm:t>
    </dgm:pt>
    <dgm:pt modelId="{05269D80-870B-4326-9510-A8DD38C42A0E}" type="pres">
      <dgm:prSet presAssocID="{43778A8E-037E-4F33-B1AC-EDB5474A510E}" presName="hierRoot1" presStyleCnt="0">
        <dgm:presLayoutVars>
          <dgm:hierBranch val="init"/>
        </dgm:presLayoutVars>
      </dgm:prSet>
      <dgm:spPr/>
    </dgm:pt>
    <dgm:pt modelId="{87DE20CB-76E2-4E15-9D2B-94636499EF6F}" type="pres">
      <dgm:prSet presAssocID="{43778A8E-037E-4F33-B1AC-EDB5474A510E}" presName="rootComposite1" presStyleCnt="0"/>
      <dgm:spPr/>
    </dgm:pt>
    <dgm:pt modelId="{A011D62D-EAB9-454A-A0FC-3F0A69D7AB9A}" type="pres">
      <dgm:prSet presAssocID="{43778A8E-037E-4F33-B1AC-EDB5474A510E}" presName="rootText1" presStyleLbl="alignAcc1" presStyleIdx="0" presStyleCnt="0">
        <dgm:presLayoutVars>
          <dgm:chPref val="3"/>
        </dgm:presLayoutVars>
      </dgm:prSet>
      <dgm:spPr/>
      <dgm:t>
        <a:bodyPr/>
        <a:lstStyle/>
        <a:p>
          <a:endParaRPr lang="en-US"/>
        </a:p>
      </dgm:t>
    </dgm:pt>
    <dgm:pt modelId="{CF822312-1BD8-422F-87AE-80CBB34779C2}" type="pres">
      <dgm:prSet presAssocID="{43778A8E-037E-4F33-B1AC-EDB5474A510E}" presName="topArc1" presStyleLbl="parChTrans1D1" presStyleIdx="0" presStyleCnt="8"/>
      <dgm:spPr/>
    </dgm:pt>
    <dgm:pt modelId="{02C3EC34-9783-41F9-97D3-7D6CF61215D5}" type="pres">
      <dgm:prSet presAssocID="{43778A8E-037E-4F33-B1AC-EDB5474A510E}" presName="bottomArc1" presStyleLbl="parChTrans1D1" presStyleIdx="1" presStyleCnt="8"/>
      <dgm:spPr/>
    </dgm:pt>
    <dgm:pt modelId="{ED0BAD12-3C88-4B09-A30B-A53C4A4824C1}" type="pres">
      <dgm:prSet presAssocID="{43778A8E-037E-4F33-B1AC-EDB5474A510E}" presName="topConnNode1" presStyleLbl="node1" presStyleIdx="0" presStyleCnt="0"/>
      <dgm:spPr/>
      <dgm:t>
        <a:bodyPr/>
        <a:lstStyle/>
        <a:p>
          <a:endParaRPr lang="en-US"/>
        </a:p>
      </dgm:t>
    </dgm:pt>
    <dgm:pt modelId="{B06BBCEC-3378-49AC-96D2-BF0A5D270997}" type="pres">
      <dgm:prSet presAssocID="{43778A8E-037E-4F33-B1AC-EDB5474A510E}" presName="hierChild2" presStyleCnt="0"/>
      <dgm:spPr/>
    </dgm:pt>
    <dgm:pt modelId="{BBE5B1BF-198D-4D14-875E-0453C4C9A395}" type="pres">
      <dgm:prSet presAssocID="{9545B6D1-C583-46E4-9D5D-A25E12943E0A}" presName="Name28" presStyleLbl="parChTrans1D2" presStyleIdx="0" presStyleCnt="3"/>
      <dgm:spPr/>
      <dgm:t>
        <a:bodyPr/>
        <a:lstStyle/>
        <a:p>
          <a:endParaRPr lang="en-US"/>
        </a:p>
      </dgm:t>
    </dgm:pt>
    <dgm:pt modelId="{05DE4E57-B714-40D8-9764-B031D8E35B4F}" type="pres">
      <dgm:prSet presAssocID="{481A6D84-6F9B-4B38-9DB2-CFAE1CCE1CB9}" presName="hierRoot2" presStyleCnt="0">
        <dgm:presLayoutVars>
          <dgm:hierBranch val="init"/>
        </dgm:presLayoutVars>
      </dgm:prSet>
      <dgm:spPr/>
    </dgm:pt>
    <dgm:pt modelId="{64A671F9-24E2-4520-B7FC-D756199BA48E}" type="pres">
      <dgm:prSet presAssocID="{481A6D84-6F9B-4B38-9DB2-CFAE1CCE1CB9}" presName="rootComposite2" presStyleCnt="0"/>
      <dgm:spPr/>
    </dgm:pt>
    <dgm:pt modelId="{9E950D47-65D7-4E0A-8F9A-C4352D807913}" type="pres">
      <dgm:prSet presAssocID="{481A6D84-6F9B-4B38-9DB2-CFAE1CCE1CB9}" presName="rootText2" presStyleLbl="alignAcc1" presStyleIdx="0" presStyleCnt="0">
        <dgm:presLayoutVars>
          <dgm:chPref val="3"/>
        </dgm:presLayoutVars>
      </dgm:prSet>
      <dgm:spPr/>
      <dgm:t>
        <a:bodyPr/>
        <a:lstStyle/>
        <a:p>
          <a:endParaRPr lang="en-US"/>
        </a:p>
      </dgm:t>
    </dgm:pt>
    <dgm:pt modelId="{83B90F3B-0A3D-4A62-AFD3-7DB672366485}" type="pres">
      <dgm:prSet presAssocID="{481A6D84-6F9B-4B38-9DB2-CFAE1CCE1CB9}" presName="topArc2" presStyleLbl="parChTrans1D1" presStyleIdx="2" presStyleCnt="8"/>
      <dgm:spPr/>
    </dgm:pt>
    <dgm:pt modelId="{70B2F890-8EFF-4196-9939-DFE7FA6D575C}" type="pres">
      <dgm:prSet presAssocID="{481A6D84-6F9B-4B38-9DB2-CFAE1CCE1CB9}" presName="bottomArc2" presStyleLbl="parChTrans1D1" presStyleIdx="3" presStyleCnt="8"/>
      <dgm:spPr/>
    </dgm:pt>
    <dgm:pt modelId="{1739C94B-10FA-4338-A526-C3691F666112}" type="pres">
      <dgm:prSet presAssocID="{481A6D84-6F9B-4B38-9DB2-CFAE1CCE1CB9}" presName="topConnNode2" presStyleLbl="node2" presStyleIdx="0" presStyleCnt="0"/>
      <dgm:spPr/>
      <dgm:t>
        <a:bodyPr/>
        <a:lstStyle/>
        <a:p>
          <a:endParaRPr lang="en-US"/>
        </a:p>
      </dgm:t>
    </dgm:pt>
    <dgm:pt modelId="{EDB1379F-25E4-48C8-BBD1-133E8A6EEC3A}" type="pres">
      <dgm:prSet presAssocID="{481A6D84-6F9B-4B38-9DB2-CFAE1CCE1CB9}" presName="hierChild4" presStyleCnt="0"/>
      <dgm:spPr/>
    </dgm:pt>
    <dgm:pt modelId="{0BB25CCF-34CB-4B74-87AB-53F0C1266CCD}" type="pres">
      <dgm:prSet presAssocID="{481A6D84-6F9B-4B38-9DB2-CFAE1CCE1CB9}" presName="hierChild5" presStyleCnt="0"/>
      <dgm:spPr/>
    </dgm:pt>
    <dgm:pt modelId="{FA7E4628-2A6C-48E2-9CF8-FB4A9C40A9DE}" type="pres">
      <dgm:prSet presAssocID="{92A922B5-B99A-4F2C-BEB2-941489C168D3}" presName="Name28" presStyleLbl="parChTrans1D2" presStyleIdx="1" presStyleCnt="3"/>
      <dgm:spPr/>
      <dgm:t>
        <a:bodyPr/>
        <a:lstStyle/>
        <a:p>
          <a:endParaRPr lang="en-US"/>
        </a:p>
      </dgm:t>
    </dgm:pt>
    <dgm:pt modelId="{F68E0277-140D-4963-942F-CC7206DA9FB4}" type="pres">
      <dgm:prSet presAssocID="{A5CCBC74-25B7-47A9-BC3A-91817F28287B}" presName="hierRoot2" presStyleCnt="0">
        <dgm:presLayoutVars>
          <dgm:hierBranch val="init"/>
        </dgm:presLayoutVars>
      </dgm:prSet>
      <dgm:spPr/>
    </dgm:pt>
    <dgm:pt modelId="{8D6420C1-CAF2-4A91-BA7B-30EAC825B327}" type="pres">
      <dgm:prSet presAssocID="{A5CCBC74-25B7-47A9-BC3A-91817F28287B}" presName="rootComposite2" presStyleCnt="0"/>
      <dgm:spPr/>
    </dgm:pt>
    <dgm:pt modelId="{67B192E2-36BE-4AF7-880D-8907CF2EF6BB}" type="pres">
      <dgm:prSet presAssocID="{A5CCBC74-25B7-47A9-BC3A-91817F28287B}" presName="rootText2" presStyleLbl="alignAcc1" presStyleIdx="0" presStyleCnt="0">
        <dgm:presLayoutVars>
          <dgm:chPref val="3"/>
        </dgm:presLayoutVars>
      </dgm:prSet>
      <dgm:spPr/>
      <dgm:t>
        <a:bodyPr/>
        <a:lstStyle/>
        <a:p>
          <a:endParaRPr lang="en-US"/>
        </a:p>
      </dgm:t>
    </dgm:pt>
    <dgm:pt modelId="{5B1E785C-8888-48D4-AA78-E09FA2C2E244}" type="pres">
      <dgm:prSet presAssocID="{A5CCBC74-25B7-47A9-BC3A-91817F28287B}" presName="topArc2" presStyleLbl="parChTrans1D1" presStyleIdx="4" presStyleCnt="8"/>
      <dgm:spPr/>
    </dgm:pt>
    <dgm:pt modelId="{A6473A84-FB65-42D7-960F-2F143FC72BC8}" type="pres">
      <dgm:prSet presAssocID="{A5CCBC74-25B7-47A9-BC3A-91817F28287B}" presName="bottomArc2" presStyleLbl="parChTrans1D1" presStyleIdx="5" presStyleCnt="8"/>
      <dgm:spPr/>
    </dgm:pt>
    <dgm:pt modelId="{B346FD34-14E1-4573-A560-8758E1E48962}" type="pres">
      <dgm:prSet presAssocID="{A5CCBC74-25B7-47A9-BC3A-91817F28287B}" presName="topConnNode2" presStyleLbl="node2" presStyleIdx="0" presStyleCnt="0"/>
      <dgm:spPr/>
      <dgm:t>
        <a:bodyPr/>
        <a:lstStyle/>
        <a:p>
          <a:endParaRPr lang="en-US"/>
        </a:p>
      </dgm:t>
    </dgm:pt>
    <dgm:pt modelId="{024AA9E0-D110-4E4E-AC7E-FD7F6AA0E654}" type="pres">
      <dgm:prSet presAssocID="{A5CCBC74-25B7-47A9-BC3A-91817F28287B}" presName="hierChild4" presStyleCnt="0"/>
      <dgm:spPr/>
    </dgm:pt>
    <dgm:pt modelId="{6849B342-C4A0-41C1-921D-446994F76226}" type="pres">
      <dgm:prSet presAssocID="{A5CCBC74-25B7-47A9-BC3A-91817F28287B}" presName="hierChild5" presStyleCnt="0"/>
      <dgm:spPr/>
    </dgm:pt>
    <dgm:pt modelId="{BAFE39BE-5D7D-4085-B9F1-37C1470CD283}" type="pres">
      <dgm:prSet presAssocID="{1E9E1E71-E476-446D-A3F2-459B556A8E2B}" presName="Name28" presStyleLbl="parChTrans1D2" presStyleIdx="2" presStyleCnt="3"/>
      <dgm:spPr/>
      <dgm:t>
        <a:bodyPr/>
        <a:lstStyle/>
        <a:p>
          <a:endParaRPr lang="en-US"/>
        </a:p>
      </dgm:t>
    </dgm:pt>
    <dgm:pt modelId="{38A5AF58-6D7F-4A3E-87DD-D3FFDC46C0D7}" type="pres">
      <dgm:prSet presAssocID="{D3BD0190-0EDD-4799-8871-410CD16954A4}" presName="hierRoot2" presStyleCnt="0">
        <dgm:presLayoutVars>
          <dgm:hierBranch val="init"/>
        </dgm:presLayoutVars>
      </dgm:prSet>
      <dgm:spPr/>
    </dgm:pt>
    <dgm:pt modelId="{0C1E8A16-513F-4311-A841-26F533E33B4B}" type="pres">
      <dgm:prSet presAssocID="{D3BD0190-0EDD-4799-8871-410CD16954A4}" presName="rootComposite2" presStyleCnt="0"/>
      <dgm:spPr/>
    </dgm:pt>
    <dgm:pt modelId="{8E171755-F9DA-4B7B-A3C4-D9536DB30841}" type="pres">
      <dgm:prSet presAssocID="{D3BD0190-0EDD-4799-8871-410CD16954A4}" presName="rootText2" presStyleLbl="alignAcc1" presStyleIdx="0" presStyleCnt="0">
        <dgm:presLayoutVars>
          <dgm:chPref val="3"/>
        </dgm:presLayoutVars>
      </dgm:prSet>
      <dgm:spPr/>
      <dgm:t>
        <a:bodyPr/>
        <a:lstStyle/>
        <a:p>
          <a:endParaRPr lang="en-US"/>
        </a:p>
      </dgm:t>
    </dgm:pt>
    <dgm:pt modelId="{B062CC8F-5982-41EA-8DBD-95CC27604C78}" type="pres">
      <dgm:prSet presAssocID="{D3BD0190-0EDD-4799-8871-410CD16954A4}" presName="topArc2" presStyleLbl="parChTrans1D1" presStyleIdx="6" presStyleCnt="8"/>
      <dgm:spPr/>
    </dgm:pt>
    <dgm:pt modelId="{2CEB5D58-9FE0-43E7-B717-8C2DB34C4CF0}" type="pres">
      <dgm:prSet presAssocID="{D3BD0190-0EDD-4799-8871-410CD16954A4}" presName="bottomArc2" presStyleLbl="parChTrans1D1" presStyleIdx="7" presStyleCnt="8"/>
      <dgm:spPr/>
    </dgm:pt>
    <dgm:pt modelId="{AED58F88-5E0F-4DA1-92D4-A7CF839917C0}" type="pres">
      <dgm:prSet presAssocID="{D3BD0190-0EDD-4799-8871-410CD16954A4}" presName="topConnNode2" presStyleLbl="node2" presStyleIdx="0" presStyleCnt="0"/>
      <dgm:spPr/>
      <dgm:t>
        <a:bodyPr/>
        <a:lstStyle/>
        <a:p>
          <a:endParaRPr lang="en-US"/>
        </a:p>
      </dgm:t>
    </dgm:pt>
    <dgm:pt modelId="{8AB3276D-873D-4C63-8739-C070BBCEA760}" type="pres">
      <dgm:prSet presAssocID="{D3BD0190-0EDD-4799-8871-410CD16954A4}" presName="hierChild4" presStyleCnt="0"/>
      <dgm:spPr/>
    </dgm:pt>
    <dgm:pt modelId="{0160F248-31B8-4816-AF3F-ECB4FC59095E}" type="pres">
      <dgm:prSet presAssocID="{D3BD0190-0EDD-4799-8871-410CD16954A4}" presName="hierChild5" presStyleCnt="0"/>
      <dgm:spPr/>
    </dgm:pt>
    <dgm:pt modelId="{EB062074-A9FE-4811-B3C0-FBEF1845A883}" type="pres">
      <dgm:prSet presAssocID="{43778A8E-037E-4F33-B1AC-EDB5474A510E}" presName="hierChild3" presStyleCnt="0"/>
      <dgm:spPr/>
    </dgm:pt>
  </dgm:ptLst>
  <dgm:cxnLst>
    <dgm:cxn modelId="{19697D23-E7EA-4B35-A294-BD293F5F221D}" type="presOf" srcId="{9545B6D1-C583-46E4-9D5D-A25E12943E0A}" destId="{BBE5B1BF-198D-4D14-875E-0453C4C9A395}" srcOrd="0" destOrd="0" presId="urn:microsoft.com/office/officeart/2008/layout/HalfCircleOrganizationChart"/>
    <dgm:cxn modelId="{00E3AD7B-8651-4861-83F4-D5C5F7C589FD}" srcId="{BEEFE77C-2131-4714-86C6-AFFDF5BC61FF}" destId="{43778A8E-037E-4F33-B1AC-EDB5474A510E}" srcOrd="0" destOrd="0" parTransId="{E737DDC1-5F0E-4595-8DBA-8283689F34FD}" sibTransId="{A08C13BD-120A-48E3-81EA-CBBC4F6655D8}"/>
    <dgm:cxn modelId="{68FD62E3-87D5-4762-95D6-91692F69220D}" srcId="{43778A8E-037E-4F33-B1AC-EDB5474A510E}" destId="{481A6D84-6F9B-4B38-9DB2-CFAE1CCE1CB9}" srcOrd="0" destOrd="0" parTransId="{9545B6D1-C583-46E4-9D5D-A25E12943E0A}" sibTransId="{12CB46DF-5C64-4147-9104-3465A3D67A0C}"/>
    <dgm:cxn modelId="{CD3929B7-9FAA-4BC8-97C1-AFBB3B8B24F0}" type="presOf" srcId="{43778A8E-037E-4F33-B1AC-EDB5474A510E}" destId="{ED0BAD12-3C88-4B09-A30B-A53C4A4824C1}" srcOrd="1" destOrd="0" presId="urn:microsoft.com/office/officeart/2008/layout/HalfCircleOrganizationChart"/>
    <dgm:cxn modelId="{0570A570-0106-41A0-B6F8-AB5587D3D5EC}" type="presOf" srcId="{A5CCBC74-25B7-47A9-BC3A-91817F28287B}" destId="{67B192E2-36BE-4AF7-880D-8907CF2EF6BB}" srcOrd="0" destOrd="0" presId="urn:microsoft.com/office/officeart/2008/layout/HalfCircleOrganizationChart"/>
    <dgm:cxn modelId="{359FD825-50D8-4979-BF03-DE261D3EACB4}" type="presOf" srcId="{BEEFE77C-2131-4714-86C6-AFFDF5BC61FF}" destId="{8C9A0752-FD16-4016-9669-804993859B35}" srcOrd="0" destOrd="0" presId="urn:microsoft.com/office/officeart/2008/layout/HalfCircleOrganizationChart"/>
    <dgm:cxn modelId="{F76F01EB-A432-4735-9AC1-373298D10143}" type="presOf" srcId="{1E9E1E71-E476-446D-A3F2-459B556A8E2B}" destId="{BAFE39BE-5D7D-4085-B9F1-37C1470CD283}" srcOrd="0" destOrd="0" presId="urn:microsoft.com/office/officeart/2008/layout/HalfCircleOrganizationChart"/>
    <dgm:cxn modelId="{376A5ABA-FE8D-4C7E-8650-A0AD78E9CF2F}" type="presOf" srcId="{43778A8E-037E-4F33-B1AC-EDB5474A510E}" destId="{A011D62D-EAB9-454A-A0FC-3F0A69D7AB9A}" srcOrd="0" destOrd="0" presId="urn:microsoft.com/office/officeart/2008/layout/HalfCircleOrganizationChart"/>
    <dgm:cxn modelId="{D65700DB-99F7-4DB8-830D-34AF9EEEB18B}" type="presOf" srcId="{481A6D84-6F9B-4B38-9DB2-CFAE1CCE1CB9}" destId="{1739C94B-10FA-4338-A526-C3691F666112}" srcOrd="1" destOrd="0" presId="urn:microsoft.com/office/officeart/2008/layout/HalfCircleOrganizationChart"/>
    <dgm:cxn modelId="{FAD86783-5B3E-44F7-84A9-D552F844B659}" type="presOf" srcId="{D3BD0190-0EDD-4799-8871-410CD16954A4}" destId="{8E171755-F9DA-4B7B-A3C4-D9536DB30841}" srcOrd="0" destOrd="0" presId="urn:microsoft.com/office/officeart/2008/layout/HalfCircleOrganizationChart"/>
    <dgm:cxn modelId="{33240139-F9F0-4B74-9199-463079A3EC81}" type="presOf" srcId="{D3BD0190-0EDD-4799-8871-410CD16954A4}" destId="{AED58F88-5E0F-4DA1-92D4-A7CF839917C0}" srcOrd="1" destOrd="0" presId="urn:microsoft.com/office/officeart/2008/layout/HalfCircleOrganizationChart"/>
    <dgm:cxn modelId="{85AF78D7-D982-46CD-AF72-B1A722AE3749}" type="presOf" srcId="{A5CCBC74-25B7-47A9-BC3A-91817F28287B}" destId="{B346FD34-14E1-4573-A560-8758E1E48962}" srcOrd="1" destOrd="0" presId="urn:microsoft.com/office/officeart/2008/layout/HalfCircleOrganizationChart"/>
    <dgm:cxn modelId="{50CD75D6-8268-4F7D-8D1D-360C9644B803}" srcId="{43778A8E-037E-4F33-B1AC-EDB5474A510E}" destId="{A5CCBC74-25B7-47A9-BC3A-91817F28287B}" srcOrd="1" destOrd="0" parTransId="{92A922B5-B99A-4F2C-BEB2-941489C168D3}" sibTransId="{A1A2BB9F-0617-47CE-932A-817D9D1A022B}"/>
    <dgm:cxn modelId="{397298B0-FF76-4FA4-86ED-0873FCD4B1F5}" srcId="{43778A8E-037E-4F33-B1AC-EDB5474A510E}" destId="{D3BD0190-0EDD-4799-8871-410CD16954A4}" srcOrd="2" destOrd="0" parTransId="{1E9E1E71-E476-446D-A3F2-459B556A8E2B}" sibTransId="{B3FAE8E4-4732-4E17-BC3C-A1CC07FDC36B}"/>
    <dgm:cxn modelId="{6BF75F70-E2A4-4DB8-B696-6BC3B74FC5DE}" type="presOf" srcId="{481A6D84-6F9B-4B38-9DB2-CFAE1CCE1CB9}" destId="{9E950D47-65D7-4E0A-8F9A-C4352D807913}" srcOrd="0" destOrd="0" presId="urn:microsoft.com/office/officeart/2008/layout/HalfCircleOrganizationChart"/>
    <dgm:cxn modelId="{CC835B76-46BF-440D-AC81-5C3B16CCA245}" type="presOf" srcId="{92A922B5-B99A-4F2C-BEB2-941489C168D3}" destId="{FA7E4628-2A6C-48E2-9CF8-FB4A9C40A9DE}" srcOrd="0" destOrd="0" presId="urn:microsoft.com/office/officeart/2008/layout/HalfCircleOrganizationChart"/>
    <dgm:cxn modelId="{FB8D474C-891F-4A43-B327-343379FFA122}" type="presParOf" srcId="{8C9A0752-FD16-4016-9669-804993859B35}" destId="{05269D80-870B-4326-9510-A8DD38C42A0E}" srcOrd="0" destOrd="0" presId="urn:microsoft.com/office/officeart/2008/layout/HalfCircleOrganizationChart"/>
    <dgm:cxn modelId="{B7D8E12A-FE8B-4E34-866C-C54B0EB4E6BE}" type="presParOf" srcId="{05269D80-870B-4326-9510-A8DD38C42A0E}" destId="{87DE20CB-76E2-4E15-9D2B-94636499EF6F}" srcOrd="0" destOrd="0" presId="urn:microsoft.com/office/officeart/2008/layout/HalfCircleOrganizationChart"/>
    <dgm:cxn modelId="{857D366D-3C19-4804-8350-19AD947F18D8}" type="presParOf" srcId="{87DE20CB-76E2-4E15-9D2B-94636499EF6F}" destId="{A011D62D-EAB9-454A-A0FC-3F0A69D7AB9A}" srcOrd="0" destOrd="0" presId="urn:microsoft.com/office/officeart/2008/layout/HalfCircleOrganizationChart"/>
    <dgm:cxn modelId="{5AB636A5-9946-44A3-A05F-9057A4B27AAF}" type="presParOf" srcId="{87DE20CB-76E2-4E15-9D2B-94636499EF6F}" destId="{CF822312-1BD8-422F-87AE-80CBB34779C2}" srcOrd="1" destOrd="0" presId="urn:microsoft.com/office/officeart/2008/layout/HalfCircleOrganizationChart"/>
    <dgm:cxn modelId="{06113C3C-695A-4C29-B0CE-C27D47D84575}" type="presParOf" srcId="{87DE20CB-76E2-4E15-9D2B-94636499EF6F}" destId="{02C3EC34-9783-41F9-97D3-7D6CF61215D5}" srcOrd="2" destOrd="0" presId="urn:microsoft.com/office/officeart/2008/layout/HalfCircleOrganizationChart"/>
    <dgm:cxn modelId="{ABEF59A6-6E59-453C-BAE7-0C09CDCB1B1A}" type="presParOf" srcId="{87DE20CB-76E2-4E15-9D2B-94636499EF6F}" destId="{ED0BAD12-3C88-4B09-A30B-A53C4A4824C1}" srcOrd="3" destOrd="0" presId="urn:microsoft.com/office/officeart/2008/layout/HalfCircleOrganizationChart"/>
    <dgm:cxn modelId="{D6E6E4A5-96DB-4AE1-9D3B-99503E03D826}" type="presParOf" srcId="{05269D80-870B-4326-9510-A8DD38C42A0E}" destId="{B06BBCEC-3378-49AC-96D2-BF0A5D270997}" srcOrd="1" destOrd="0" presId="urn:microsoft.com/office/officeart/2008/layout/HalfCircleOrganizationChart"/>
    <dgm:cxn modelId="{0F0A11BF-CC11-4AA3-BBB1-EDB5B75878AD}" type="presParOf" srcId="{B06BBCEC-3378-49AC-96D2-BF0A5D270997}" destId="{BBE5B1BF-198D-4D14-875E-0453C4C9A395}" srcOrd="0" destOrd="0" presId="urn:microsoft.com/office/officeart/2008/layout/HalfCircleOrganizationChart"/>
    <dgm:cxn modelId="{E57CD80E-AA0D-4321-AA64-79CDD62E06C6}" type="presParOf" srcId="{B06BBCEC-3378-49AC-96D2-BF0A5D270997}" destId="{05DE4E57-B714-40D8-9764-B031D8E35B4F}" srcOrd="1" destOrd="0" presId="urn:microsoft.com/office/officeart/2008/layout/HalfCircleOrganizationChart"/>
    <dgm:cxn modelId="{0E0E7955-4338-4BF5-AF87-A3DA8C690424}" type="presParOf" srcId="{05DE4E57-B714-40D8-9764-B031D8E35B4F}" destId="{64A671F9-24E2-4520-B7FC-D756199BA48E}" srcOrd="0" destOrd="0" presId="urn:microsoft.com/office/officeart/2008/layout/HalfCircleOrganizationChart"/>
    <dgm:cxn modelId="{2CD96B6D-1534-461D-B7E7-A769CD70C2EF}" type="presParOf" srcId="{64A671F9-24E2-4520-B7FC-D756199BA48E}" destId="{9E950D47-65D7-4E0A-8F9A-C4352D807913}" srcOrd="0" destOrd="0" presId="urn:microsoft.com/office/officeart/2008/layout/HalfCircleOrganizationChart"/>
    <dgm:cxn modelId="{BC39C2F8-08DD-4F19-8EAE-B6943A1BB603}" type="presParOf" srcId="{64A671F9-24E2-4520-B7FC-D756199BA48E}" destId="{83B90F3B-0A3D-4A62-AFD3-7DB672366485}" srcOrd="1" destOrd="0" presId="urn:microsoft.com/office/officeart/2008/layout/HalfCircleOrganizationChart"/>
    <dgm:cxn modelId="{B424791C-C547-4624-99CE-82209B7398D3}" type="presParOf" srcId="{64A671F9-24E2-4520-B7FC-D756199BA48E}" destId="{70B2F890-8EFF-4196-9939-DFE7FA6D575C}" srcOrd="2" destOrd="0" presId="urn:microsoft.com/office/officeart/2008/layout/HalfCircleOrganizationChart"/>
    <dgm:cxn modelId="{D063ACBE-4B3F-4C63-AA4A-00542EB09DF4}" type="presParOf" srcId="{64A671F9-24E2-4520-B7FC-D756199BA48E}" destId="{1739C94B-10FA-4338-A526-C3691F666112}" srcOrd="3" destOrd="0" presId="urn:microsoft.com/office/officeart/2008/layout/HalfCircleOrganizationChart"/>
    <dgm:cxn modelId="{BD1B0788-585D-4C13-88D0-0EE4C5D7F9C8}" type="presParOf" srcId="{05DE4E57-B714-40D8-9764-B031D8E35B4F}" destId="{EDB1379F-25E4-48C8-BBD1-133E8A6EEC3A}" srcOrd="1" destOrd="0" presId="urn:microsoft.com/office/officeart/2008/layout/HalfCircleOrganizationChart"/>
    <dgm:cxn modelId="{BE17A087-5891-4A5E-97C7-DE42D9004613}" type="presParOf" srcId="{05DE4E57-B714-40D8-9764-B031D8E35B4F}" destId="{0BB25CCF-34CB-4B74-87AB-53F0C1266CCD}" srcOrd="2" destOrd="0" presId="urn:microsoft.com/office/officeart/2008/layout/HalfCircleOrganizationChart"/>
    <dgm:cxn modelId="{AEEC411E-089A-487F-83D8-BB5B6EB93432}" type="presParOf" srcId="{B06BBCEC-3378-49AC-96D2-BF0A5D270997}" destId="{FA7E4628-2A6C-48E2-9CF8-FB4A9C40A9DE}" srcOrd="2" destOrd="0" presId="urn:microsoft.com/office/officeart/2008/layout/HalfCircleOrganizationChart"/>
    <dgm:cxn modelId="{F8FD639B-AC13-4CD7-A2B7-1197C81B9C3C}" type="presParOf" srcId="{B06BBCEC-3378-49AC-96D2-BF0A5D270997}" destId="{F68E0277-140D-4963-942F-CC7206DA9FB4}" srcOrd="3" destOrd="0" presId="urn:microsoft.com/office/officeart/2008/layout/HalfCircleOrganizationChart"/>
    <dgm:cxn modelId="{F8060E4A-E72D-4E68-AC03-7E25A654FACF}" type="presParOf" srcId="{F68E0277-140D-4963-942F-CC7206DA9FB4}" destId="{8D6420C1-CAF2-4A91-BA7B-30EAC825B327}" srcOrd="0" destOrd="0" presId="urn:microsoft.com/office/officeart/2008/layout/HalfCircleOrganizationChart"/>
    <dgm:cxn modelId="{F4411093-7771-479C-A440-570832ED4D55}" type="presParOf" srcId="{8D6420C1-CAF2-4A91-BA7B-30EAC825B327}" destId="{67B192E2-36BE-4AF7-880D-8907CF2EF6BB}" srcOrd="0" destOrd="0" presId="urn:microsoft.com/office/officeart/2008/layout/HalfCircleOrganizationChart"/>
    <dgm:cxn modelId="{AB72B8C5-F88A-4C46-B5C4-E5E72A578B4A}" type="presParOf" srcId="{8D6420C1-CAF2-4A91-BA7B-30EAC825B327}" destId="{5B1E785C-8888-48D4-AA78-E09FA2C2E244}" srcOrd="1" destOrd="0" presId="urn:microsoft.com/office/officeart/2008/layout/HalfCircleOrganizationChart"/>
    <dgm:cxn modelId="{9BA4048F-DD63-4F49-8DE6-11003C7DE866}" type="presParOf" srcId="{8D6420C1-CAF2-4A91-BA7B-30EAC825B327}" destId="{A6473A84-FB65-42D7-960F-2F143FC72BC8}" srcOrd="2" destOrd="0" presId="urn:microsoft.com/office/officeart/2008/layout/HalfCircleOrganizationChart"/>
    <dgm:cxn modelId="{CC17994D-C7FE-44DD-B36C-F7A379AC24B8}" type="presParOf" srcId="{8D6420C1-CAF2-4A91-BA7B-30EAC825B327}" destId="{B346FD34-14E1-4573-A560-8758E1E48962}" srcOrd="3" destOrd="0" presId="urn:microsoft.com/office/officeart/2008/layout/HalfCircleOrganizationChart"/>
    <dgm:cxn modelId="{EAC5D768-3537-46FA-BB26-A23F116E1618}" type="presParOf" srcId="{F68E0277-140D-4963-942F-CC7206DA9FB4}" destId="{024AA9E0-D110-4E4E-AC7E-FD7F6AA0E654}" srcOrd="1" destOrd="0" presId="urn:microsoft.com/office/officeart/2008/layout/HalfCircleOrganizationChart"/>
    <dgm:cxn modelId="{976DA32E-7AA3-4BD0-8982-33BFDC0777F6}" type="presParOf" srcId="{F68E0277-140D-4963-942F-CC7206DA9FB4}" destId="{6849B342-C4A0-41C1-921D-446994F76226}" srcOrd="2" destOrd="0" presId="urn:microsoft.com/office/officeart/2008/layout/HalfCircleOrganizationChart"/>
    <dgm:cxn modelId="{35BA024C-84AE-40A0-81D3-2BF94E968C3A}" type="presParOf" srcId="{B06BBCEC-3378-49AC-96D2-BF0A5D270997}" destId="{BAFE39BE-5D7D-4085-B9F1-37C1470CD283}" srcOrd="4" destOrd="0" presId="urn:microsoft.com/office/officeart/2008/layout/HalfCircleOrganizationChart"/>
    <dgm:cxn modelId="{9F332F86-BF6D-4BD6-8372-B7C1F2B86F04}" type="presParOf" srcId="{B06BBCEC-3378-49AC-96D2-BF0A5D270997}" destId="{38A5AF58-6D7F-4A3E-87DD-D3FFDC46C0D7}" srcOrd="5" destOrd="0" presId="urn:microsoft.com/office/officeart/2008/layout/HalfCircleOrganizationChart"/>
    <dgm:cxn modelId="{5630BC1E-B9D5-4F26-BA19-1BB6E48EBE5E}" type="presParOf" srcId="{38A5AF58-6D7F-4A3E-87DD-D3FFDC46C0D7}" destId="{0C1E8A16-513F-4311-A841-26F533E33B4B}" srcOrd="0" destOrd="0" presId="urn:microsoft.com/office/officeart/2008/layout/HalfCircleOrganizationChart"/>
    <dgm:cxn modelId="{A9A121EE-4143-43F2-97B3-77C348A876AA}" type="presParOf" srcId="{0C1E8A16-513F-4311-A841-26F533E33B4B}" destId="{8E171755-F9DA-4B7B-A3C4-D9536DB30841}" srcOrd="0" destOrd="0" presId="urn:microsoft.com/office/officeart/2008/layout/HalfCircleOrganizationChart"/>
    <dgm:cxn modelId="{C30F6B0B-5139-4B2C-AB1C-4B2C00EE8AD1}" type="presParOf" srcId="{0C1E8A16-513F-4311-A841-26F533E33B4B}" destId="{B062CC8F-5982-41EA-8DBD-95CC27604C78}" srcOrd="1" destOrd="0" presId="urn:microsoft.com/office/officeart/2008/layout/HalfCircleOrganizationChart"/>
    <dgm:cxn modelId="{17A2948C-36B8-48C1-811D-42363678FEFA}" type="presParOf" srcId="{0C1E8A16-513F-4311-A841-26F533E33B4B}" destId="{2CEB5D58-9FE0-43E7-B717-8C2DB34C4CF0}" srcOrd="2" destOrd="0" presId="urn:microsoft.com/office/officeart/2008/layout/HalfCircleOrganizationChart"/>
    <dgm:cxn modelId="{A2A34FB0-36F7-4AD2-B985-46F19955C77A}" type="presParOf" srcId="{0C1E8A16-513F-4311-A841-26F533E33B4B}" destId="{AED58F88-5E0F-4DA1-92D4-A7CF839917C0}" srcOrd="3" destOrd="0" presId="urn:microsoft.com/office/officeart/2008/layout/HalfCircleOrganizationChart"/>
    <dgm:cxn modelId="{571CA389-1C68-427D-9771-1A9F9320B04C}" type="presParOf" srcId="{38A5AF58-6D7F-4A3E-87DD-D3FFDC46C0D7}" destId="{8AB3276D-873D-4C63-8739-C070BBCEA760}" srcOrd="1" destOrd="0" presId="urn:microsoft.com/office/officeart/2008/layout/HalfCircleOrganizationChart"/>
    <dgm:cxn modelId="{D5498FC0-39CA-47F4-85F8-B87B14BDC568}" type="presParOf" srcId="{38A5AF58-6D7F-4A3E-87DD-D3FFDC46C0D7}" destId="{0160F248-31B8-4816-AF3F-ECB4FC59095E}" srcOrd="2" destOrd="0" presId="urn:microsoft.com/office/officeart/2008/layout/HalfCircleOrganizationChart"/>
    <dgm:cxn modelId="{B33FC322-8464-4770-A692-2063E410E491}" type="presParOf" srcId="{05269D80-870B-4326-9510-A8DD38C42A0E}" destId="{EB062074-A9FE-4811-B3C0-FBEF1845A883}"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270F0A-3F60-4305-95A3-AC33862240B7}" type="doc">
      <dgm:prSet loTypeId="urn:microsoft.com/office/officeart/2005/8/layout/pyramid3" loCatId="pyramid" qsTypeId="urn:microsoft.com/office/officeart/2005/8/quickstyle/simple1" qsCatId="simple" csTypeId="urn:microsoft.com/office/officeart/2005/8/colors/accent0_1" csCatId="mainScheme" phldr="1"/>
      <dgm:spPr/>
    </dgm:pt>
    <dgm:pt modelId="{E7BC3D41-3455-406C-B64B-3632AF727519}">
      <dgm:prSet phldrT="[Text]"/>
      <dgm:spPr/>
      <dgm:t>
        <a:bodyPr/>
        <a:lstStyle/>
        <a:p>
          <a:r>
            <a:rPr lang="ka-GE" b="1" dirty="0" smtClean="0"/>
            <a:t>პოლიციის სტატისტიკა </a:t>
          </a:r>
          <a:r>
            <a:rPr lang="ka-GE" dirty="0" smtClean="0"/>
            <a:t>-რეგისტირირებული დანაშაულის საერთო რაოდენობა (საქმეები, რომელზეც დაიწყო სისხლის სამართლებრივი დევნა ან შეწყდა დანაშაულის ნიშნების არ აღმოჩენის გამო)</a:t>
          </a:r>
          <a:endParaRPr lang="en-US" dirty="0"/>
        </a:p>
      </dgm:t>
    </dgm:pt>
    <dgm:pt modelId="{AF98EE55-FEDC-44D9-9E76-864A161AB8DB}" type="parTrans" cxnId="{F1333D0E-59FD-4FD4-920E-A2964AE6FFF4}">
      <dgm:prSet/>
      <dgm:spPr/>
      <dgm:t>
        <a:bodyPr/>
        <a:lstStyle/>
        <a:p>
          <a:endParaRPr lang="en-US"/>
        </a:p>
      </dgm:t>
    </dgm:pt>
    <dgm:pt modelId="{A49FC282-4C5B-4AC9-8F09-D91D6C8FD970}" type="sibTrans" cxnId="{F1333D0E-59FD-4FD4-920E-A2964AE6FFF4}">
      <dgm:prSet/>
      <dgm:spPr/>
      <dgm:t>
        <a:bodyPr/>
        <a:lstStyle/>
        <a:p>
          <a:endParaRPr lang="en-US"/>
        </a:p>
      </dgm:t>
    </dgm:pt>
    <dgm:pt modelId="{E2113C92-2272-4C66-8215-E8F8456B1D75}">
      <dgm:prSet phldrT="[Text]"/>
      <dgm:spPr/>
      <dgm:t>
        <a:bodyPr/>
        <a:lstStyle/>
        <a:p>
          <a:r>
            <a:rPr lang="ka-GE" b="1" dirty="0" smtClean="0"/>
            <a:t>პროკურატურის სტატისტიკა </a:t>
          </a:r>
          <a:r>
            <a:rPr lang="ka-GE" dirty="0" smtClean="0"/>
            <a:t>- მხოლოდ ის საქმეები, რომლებზეც დაიწყო სისხლის სამართლებრივი დევნა</a:t>
          </a:r>
          <a:endParaRPr lang="en-US" dirty="0"/>
        </a:p>
      </dgm:t>
    </dgm:pt>
    <dgm:pt modelId="{F814B00B-FCEF-407B-BC2F-294177912F6D}" type="parTrans" cxnId="{961F53F3-0581-4C13-86BB-69DD710D86BC}">
      <dgm:prSet/>
      <dgm:spPr/>
      <dgm:t>
        <a:bodyPr/>
        <a:lstStyle/>
        <a:p>
          <a:endParaRPr lang="en-US"/>
        </a:p>
      </dgm:t>
    </dgm:pt>
    <dgm:pt modelId="{BC1B259F-E37D-4DF8-B538-FAE1587B82D1}" type="sibTrans" cxnId="{961F53F3-0581-4C13-86BB-69DD710D86BC}">
      <dgm:prSet/>
      <dgm:spPr/>
      <dgm:t>
        <a:bodyPr/>
        <a:lstStyle/>
        <a:p>
          <a:endParaRPr lang="en-US"/>
        </a:p>
      </dgm:t>
    </dgm:pt>
    <dgm:pt modelId="{017BCF0B-E867-4F5B-9A89-1427C5F416C0}">
      <dgm:prSet phldrT="[Text]" custT="1"/>
      <dgm:spPr/>
      <dgm:t>
        <a:bodyPr/>
        <a:lstStyle/>
        <a:p>
          <a:r>
            <a:rPr lang="ka-GE" sz="1600" b="1" dirty="0" smtClean="0"/>
            <a:t>სასჯელაღსრულების</a:t>
          </a:r>
        </a:p>
        <a:p>
          <a:r>
            <a:rPr lang="ka-GE" sz="1600" dirty="0" smtClean="0"/>
            <a:t>(საპატიმრო მსჯავრი) და </a:t>
          </a:r>
          <a:r>
            <a:rPr lang="ka-GE" sz="1600" b="1" dirty="0" smtClean="0"/>
            <a:t>პრობაციის სტატისტიკა</a:t>
          </a:r>
        </a:p>
        <a:p>
          <a:r>
            <a:rPr lang="ka-GE" sz="1600" dirty="0" smtClean="0"/>
            <a:t>(არასაპატიმრო მსჯავრი)</a:t>
          </a:r>
          <a:endParaRPr lang="en-US" sz="1600" dirty="0"/>
        </a:p>
      </dgm:t>
    </dgm:pt>
    <dgm:pt modelId="{AC28AA2A-5453-4A98-B763-8AF885A4864E}" type="parTrans" cxnId="{C517A140-9711-46FF-9935-FDE467D7B988}">
      <dgm:prSet/>
      <dgm:spPr/>
      <dgm:t>
        <a:bodyPr/>
        <a:lstStyle/>
        <a:p>
          <a:endParaRPr lang="en-US"/>
        </a:p>
      </dgm:t>
    </dgm:pt>
    <dgm:pt modelId="{A5132933-5B9B-44A0-A21F-6C6EE91F5E39}" type="sibTrans" cxnId="{C517A140-9711-46FF-9935-FDE467D7B988}">
      <dgm:prSet/>
      <dgm:spPr/>
      <dgm:t>
        <a:bodyPr/>
        <a:lstStyle/>
        <a:p>
          <a:endParaRPr lang="en-US"/>
        </a:p>
      </dgm:t>
    </dgm:pt>
    <dgm:pt modelId="{CBD0A64B-64C1-4F93-9C2A-6B1E28B66A20}">
      <dgm:prSet/>
      <dgm:spPr/>
      <dgm:t>
        <a:bodyPr/>
        <a:lstStyle/>
        <a:p>
          <a:r>
            <a:rPr lang="ka-GE" b="1" dirty="0" smtClean="0"/>
            <a:t>სასამართლო სტატისტიკა </a:t>
          </a:r>
          <a:r>
            <a:rPr lang="ka-GE" dirty="0" smtClean="0"/>
            <a:t>- მოცემულია ინფორმაცია დამთავრებული საქმეების შესახებ (მსჯავრდებული,სასჯელის ფორმა)</a:t>
          </a:r>
          <a:endParaRPr lang="en-US" dirty="0"/>
        </a:p>
      </dgm:t>
    </dgm:pt>
    <dgm:pt modelId="{24FB3938-CDDD-4D46-A8FD-2FFF423D9AD5}" type="parTrans" cxnId="{A18AA389-77C6-4882-8718-F9425970967D}">
      <dgm:prSet/>
      <dgm:spPr/>
      <dgm:t>
        <a:bodyPr/>
        <a:lstStyle/>
        <a:p>
          <a:endParaRPr lang="en-US"/>
        </a:p>
      </dgm:t>
    </dgm:pt>
    <dgm:pt modelId="{5150CE01-BC0F-4533-B4EB-DD0C53AA1F23}" type="sibTrans" cxnId="{A18AA389-77C6-4882-8718-F9425970967D}">
      <dgm:prSet/>
      <dgm:spPr/>
      <dgm:t>
        <a:bodyPr/>
        <a:lstStyle/>
        <a:p>
          <a:endParaRPr lang="en-US"/>
        </a:p>
      </dgm:t>
    </dgm:pt>
    <dgm:pt modelId="{57FE50F0-E8C2-444E-849D-AADDD438EC4F}" type="pres">
      <dgm:prSet presAssocID="{09270F0A-3F60-4305-95A3-AC33862240B7}" presName="Name0" presStyleCnt="0">
        <dgm:presLayoutVars>
          <dgm:dir/>
          <dgm:animLvl val="lvl"/>
          <dgm:resizeHandles val="exact"/>
        </dgm:presLayoutVars>
      </dgm:prSet>
      <dgm:spPr/>
    </dgm:pt>
    <dgm:pt modelId="{30D5DB7A-0E74-436D-B72F-771C7CBDF9F4}" type="pres">
      <dgm:prSet presAssocID="{E7BC3D41-3455-406C-B64B-3632AF727519}" presName="Name8" presStyleCnt="0"/>
      <dgm:spPr/>
    </dgm:pt>
    <dgm:pt modelId="{7ABE05BF-173B-46B5-9CEF-D0B24FDC6C2C}" type="pres">
      <dgm:prSet presAssocID="{E7BC3D41-3455-406C-B64B-3632AF727519}" presName="level" presStyleLbl="node1" presStyleIdx="0" presStyleCnt="4" custScaleY="60958" custLinFactNeighborX="145" custLinFactNeighborY="1155">
        <dgm:presLayoutVars>
          <dgm:chMax val="1"/>
          <dgm:bulletEnabled val="1"/>
        </dgm:presLayoutVars>
      </dgm:prSet>
      <dgm:spPr/>
      <dgm:t>
        <a:bodyPr/>
        <a:lstStyle/>
        <a:p>
          <a:endParaRPr lang="en-US"/>
        </a:p>
      </dgm:t>
    </dgm:pt>
    <dgm:pt modelId="{F9C8CF65-9419-4083-B944-D2A3BFC3A359}" type="pres">
      <dgm:prSet presAssocID="{E7BC3D41-3455-406C-B64B-3632AF727519}" presName="levelTx" presStyleLbl="revTx" presStyleIdx="0" presStyleCnt="0">
        <dgm:presLayoutVars>
          <dgm:chMax val="1"/>
          <dgm:bulletEnabled val="1"/>
        </dgm:presLayoutVars>
      </dgm:prSet>
      <dgm:spPr/>
      <dgm:t>
        <a:bodyPr/>
        <a:lstStyle/>
        <a:p>
          <a:endParaRPr lang="en-US"/>
        </a:p>
      </dgm:t>
    </dgm:pt>
    <dgm:pt modelId="{0CE0FAF6-531C-4FBD-9DD8-C1B445B99A33}" type="pres">
      <dgm:prSet presAssocID="{E2113C92-2272-4C66-8215-E8F8456B1D75}" presName="Name8" presStyleCnt="0"/>
      <dgm:spPr/>
    </dgm:pt>
    <dgm:pt modelId="{F767494B-90D0-4ADC-89DA-39D1A2A25DC0}" type="pres">
      <dgm:prSet presAssocID="{E2113C92-2272-4C66-8215-E8F8456B1D75}" presName="level" presStyleLbl="node1" presStyleIdx="1" presStyleCnt="4" custScaleX="101107" custScaleY="62134">
        <dgm:presLayoutVars>
          <dgm:chMax val="1"/>
          <dgm:bulletEnabled val="1"/>
        </dgm:presLayoutVars>
      </dgm:prSet>
      <dgm:spPr/>
      <dgm:t>
        <a:bodyPr/>
        <a:lstStyle/>
        <a:p>
          <a:endParaRPr lang="en-US"/>
        </a:p>
      </dgm:t>
    </dgm:pt>
    <dgm:pt modelId="{19B5279D-C524-4CCA-864B-2742193D477C}" type="pres">
      <dgm:prSet presAssocID="{E2113C92-2272-4C66-8215-E8F8456B1D75}" presName="levelTx" presStyleLbl="revTx" presStyleIdx="0" presStyleCnt="0">
        <dgm:presLayoutVars>
          <dgm:chMax val="1"/>
          <dgm:bulletEnabled val="1"/>
        </dgm:presLayoutVars>
      </dgm:prSet>
      <dgm:spPr/>
      <dgm:t>
        <a:bodyPr/>
        <a:lstStyle/>
        <a:p>
          <a:endParaRPr lang="en-US"/>
        </a:p>
      </dgm:t>
    </dgm:pt>
    <dgm:pt modelId="{3B759DA0-825A-4040-A31D-EF4DB6FD14AF}" type="pres">
      <dgm:prSet presAssocID="{CBD0A64B-64C1-4F93-9C2A-6B1E28B66A20}" presName="Name8" presStyleCnt="0"/>
      <dgm:spPr/>
    </dgm:pt>
    <dgm:pt modelId="{D02CA6B4-4BD5-42B7-AE9A-0DFDEF22DAD7}" type="pres">
      <dgm:prSet presAssocID="{CBD0A64B-64C1-4F93-9C2A-6B1E28B66A20}" presName="level" presStyleLbl="node1" presStyleIdx="2" presStyleCnt="4" custScaleX="101988" custScaleY="63957">
        <dgm:presLayoutVars>
          <dgm:chMax val="1"/>
          <dgm:bulletEnabled val="1"/>
        </dgm:presLayoutVars>
      </dgm:prSet>
      <dgm:spPr/>
      <dgm:t>
        <a:bodyPr/>
        <a:lstStyle/>
        <a:p>
          <a:endParaRPr lang="en-US"/>
        </a:p>
      </dgm:t>
    </dgm:pt>
    <dgm:pt modelId="{6BA2D058-6017-4ADF-AD8F-6B4D5B84FF21}" type="pres">
      <dgm:prSet presAssocID="{CBD0A64B-64C1-4F93-9C2A-6B1E28B66A20}" presName="levelTx" presStyleLbl="revTx" presStyleIdx="0" presStyleCnt="0">
        <dgm:presLayoutVars>
          <dgm:chMax val="1"/>
          <dgm:bulletEnabled val="1"/>
        </dgm:presLayoutVars>
      </dgm:prSet>
      <dgm:spPr/>
      <dgm:t>
        <a:bodyPr/>
        <a:lstStyle/>
        <a:p>
          <a:endParaRPr lang="en-US"/>
        </a:p>
      </dgm:t>
    </dgm:pt>
    <dgm:pt modelId="{86B8E7AB-B2C0-4D92-A419-DAB6E88C1D84}" type="pres">
      <dgm:prSet presAssocID="{017BCF0B-E867-4F5B-9A89-1427C5F416C0}" presName="Name8" presStyleCnt="0"/>
      <dgm:spPr/>
    </dgm:pt>
    <dgm:pt modelId="{2BEED906-5C5A-4D3F-BFB8-97F32ADA9D67}" type="pres">
      <dgm:prSet presAssocID="{017BCF0B-E867-4F5B-9A89-1427C5F416C0}" presName="level" presStyleLbl="node1" presStyleIdx="3" presStyleCnt="4" custScaleX="104864">
        <dgm:presLayoutVars>
          <dgm:chMax val="1"/>
          <dgm:bulletEnabled val="1"/>
        </dgm:presLayoutVars>
      </dgm:prSet>
      <dgm:spPr/>
      <dgm:t>
        <a:bodyPr/>
        <a:lstStyle/>
        <a:p>
          <a:endParaRPr lang="en-US"/>
        </a:p>
      </dgm:t>
    </dgm:pt>
    <dgm:pt modelId="{FC4A87FF-6EE9-4519-9B35-F280AEF439B2}" type="pres">
      <dgm:prSet presAssocID="{017BCF0B-E867-4F5B-9A89-1427C5F416C0}" presName="levelTx" presStyleLbl="revTx" presStyleIdx="0" presStyleCnt="0">
        <dgm:presLayoutVars>
          <dgm:chMax val="1"/>
          <dgm:bulletEnabled val="1"/>
        </dgm:presLayoutVars>
      </dgm:prSet>
      <dgm:spPr/>
      <dgm:t>
        <a:bodyPr/>
        <a:lstStyle/>
        <a:p>
          <a:endParaRPr lang="en-US"/>
        </a:p>
      </dgm:t>
    </dgm:pt>
  </dgm:ptLst>
  <dgm:cxnLst>
    <dgm:cxn modelId="{D1EF961F-B420-41CB-B16A-00CFCFB9BC6E}" type="presOf" srcId="{CBD0A64B-64C1-4F93-9C2A-6B1E28B66A20}" destId="{D02CA6B4-4BD5-42B7-AE9A-0DFDEF22DAD7}" srcOrd="0" destOrd="0" presId="urn:microsoft.com/office/officeart/2005/8/layout/pyramid3"/>
    <dgm:cxn modelId="{1C3A7BFA-6A38-4FCA-8831-34DFBB029F1C}" type="presOf" srcId="{E7BC3D41-3455-406C-B64B-3632AF727519}" destId="{7ABE05BF-173B-46B5-9CEF-D0B24FDC6C2C}" srcOrd="0" destOrd="0" presId="urn:microsoft.com/office/officeart/2005/8/layout/pyramid3"/>
    <dgm:cxn modelId="{8ADD0FB4-5BA9-4F0F-A220-CF2971F37508}" type="presOf" srcId="{017BCF0B-E867-4F5B-9A89-1427C5F416C0}" destId="{FC4A87FF-6EE9-4519-9B35-F280AEF439B2}" srcOrd="1" destOrd="0" presId="urn:microsoft.com/office/officeart/2005/8/layout/pyramid3"/>
    <dgm:cxn modelId="{F1333D0E-59FD-4FD4-920E-A2964AE6FFF4}" srcId="{09270F0A-3F60-4305-95A3-AC33862240B7}" destId="{E7BC3D41-3455-406C-B64B-3632AF727519}" srcOrd="0" destOrd="0" parTransId="{AF98EE55-FEDC-44D9-9E76-864A161AB8DB}" sibTransId="{A49FC282-4C5B-4AC9-8F09-D91D6C8FD970}"/>
    <dgm:cxn modelId="{D6721A51-1019-42FA-85CF-EE8654982338}" type="presOf" srcId="{E2113C92-2272-4C66-8215-E8F8456B1D75}" destId="{19B5279D-C524-4CCA-864B-2742193D477C}" srcOrd="1" destOrd="0" presId="urn:microsoft.com/office/officeart/2005/8/layout/pyramid3"/>
    <dgm:cxn modelId="{C517A140-9711-46FF-9935-FDE467D7B988}" srcId="{09270F0A-3F60-4305-95A3-AC33862240B7}" destId="{017BCF0B-E867-4F5B-9A89-1427C5F416C0}" srcOrd="3" destOrd="0" parTransId="{AC28AA2A-5453-4A98-B763-8AF885A4864E}" sibTransId="{A5132933-5B9B-44A0-A21F-6C6EE91F5E39}"/>
    <dgm:cxn modelId="{19A6230E-8CA6-42E4-A1DC-75D8168F62B1}" type="presOf" srcId="{017BCF0B-E867-4F5B-9A89-1427C5F416C0}" destId="{2BEED906-5C5A-4D3F-BFB8-97F32ADA9D67}" srcOrd="0" destOrd="0" presId="urn:microsoft.com/office/officeart/2005/8/layout/pyramid3"/>
    <dgm:cxn modelId="{A18AA389-77C6-4882-8718-F9425970967D}" srcId="{09270F0A-3F60-4305-95A3-AC33862240B7}" destId="{CBD0A64B-64C1-4F93-9C2A-6B1E28B66A20}" srcOrd="2" destOrd="0" parTransId="{24FB3938-CDDD-4D46-A8FD-2FFF423D9AD5}" sibTransId="{5150CE01-BC0F-4533-B4EB-DD0C53AA1F23}"/>
    <dgm:cxn modelId="{7140D497-9137-421D-8F2D-3C1B91E2D166}" type="presOf" srcId="{09270F0A-3F60-4305-95A3-AC33862240B7}" destId="{57FE50F0-E8C2-444E-849D-AADDD438EC4F}" srcOrd="0" destOrd="0" presId="urn:microsoft.com/office/officeart/2005/8/layout/pyramid3"/>
    <dgm:cxn modelId="{F76FCBCB-A39E-4EFA-ACA7-38C461C7D4B0}" type="presOf" srcId="{E7BC3D41-3455-406C-B64B-3632AF727519}" destId="{F9C8CF65-9419-4083-B944-D2A3BFC3A359}" srcOrd="1" destOrd="0" presId="urn:microsoft.com/office/officeart/2005/8/layout/pyramid3"/>
    <dgm:cxn modelId="{364227E8-629D-4C9F-8B14-1EB404D76086}" type="presOf" srcId="{E2113C92-2272-4C66-8215-E8F8456B1D75}" destId="{F767494B-90D0-4ADC-89DA-39D1A2A25DC0}" srcOrd="0" destOrd="0" presId="urn:microsoft.com/office/officeart/2005/8/layout/pyramid3"/>
    <dgm:cxn modelId="{6EABE2FA-17F9-4DFF-AD25-D83FDBD7515A}" type="presOf" srcId="{CBD0A64B-64C1-4F93-9C2A-6B1E28B66A20}" destId="{6BA2D058-6017-4ADF-AD8F-6B4D5B84FF21}" srcOrd="1" destOrd="0" presId="urn:microsoft.com/office/officeart/2005/8/layout/pyramid3"/>
    <dgm:cxn modelId="{961F53F3-0581-4C13-86BB-69DD710D86BC}" srcId="{09270F0A-3F60-4305-95A3-AC33862240B7}" destId="{E2113C92-2272-4C66-8215-E8F8456B1D75}" srcOrd="1" destOrd="0" parTransId="{F814B00B-FCEF-407B-BC2F-294177912F6D}" sibTransId="{BC1B259F-E37D-4DF8-B538-FAE1587B82D1}"/>
    <dgm:cxn modelId="{211FFAFD-3612-4B77-9D6C-D769C0AC36F2}" type="presParOf" srcId="{57FE50F0-E8C2-444E-849D-AADDD438EC4F}" destId="{30D5DB7A-0E74-436D-B72F-771C7CBDF9F4}" srcOrd="0" destOrd="0" presId="urn:microsoft.com/office/officeart/2005/8/layout/pyramid3"/>
    <dgm:cxn modelId="{E172CF37-8ECB-4189-B75D-2279C0E9F1EF}" type="presParOf" srcId="{30D5DB7A-0E74-436D-B72F-771C7CBDF9F4}" destId="{7ABE05BF-173B-46B5-9CEF-D0B24FDC6C2C}" srcOrd="0" destOrd="0" presId="urn:microsoft.com/office/officeart/2005/8/layout/pyramid3"/>
    <dgm:cxn modelId="{B7E0524A-32C1-4A1E-A6AA-B20D14DB01F6}" type="presParOf" srcId="{30D5DB7A-0E74-436D-B72F-771C7CBDF9F4}" destId="{F9C8CF65-9419-4083-B944-D2A3BFC3A359}" srcOrd="1" destOrd="0" presId="urn:microsoft.com/office/officeart/2005/8/layout/pyramid3"/>
    <dgm:cxn modelId="{70C9F085-7B3F-41B9-9E30-797069C73ED8}" type="presParOf" srcId="{57FE50F0-E8C2-444E-849D-AADDD438EC4F}" destId="{0CE0FAF6-531C-4FBD-9DD8-C1B445B99A33}" srcOrd="1" destOrd="0" presId="urn:microsoft.com/office/officeart/2005/8/layout/pyramid3"/>
    <dgm:cxn modelId="{40B7B3A9-2EAF-4A68-8E68-814E769B395A}" type="presParOf" srcId="{0CE0FAF6-531C-4FBD-9DD8-C1B445B99A33}" destId="{F767494B-90D0-4ADC-89DA-39D1A2A25DC0}" srcOrd="0" destOrd="0" presId="urn:microsoft.com/office/officeart/2005/8/layout/pyramid3"/>
    <dgm:cxn modelId="{35346349-D0AA-4122-8307-E34CC2E96741}" type="presParOf" srcId="{0CE0FAF6-531C-4FBD-9DD8-C1B445B99A33}" destId="{19B5279D-C524-4CCA-864B-2742193D477C}" srcOrd="1" destOrd="0" presId="urn:microsoft.com/office/officeart/2005/8/layout/pyramid3"/>
    <dgm:cxn modelId="{689465DC-2588-403D-994D-6FC5306A4CB6}" type="presParOf" srcId="{57FE50F0-E8C2-444E-849D-AADDD438EC4F}" destId="{3B759DA0-825A-4040-A31D-EF4DB6FD14AF}" srcOrd="2" destOrd="0" presId="urn:microsoft.com/office/officeart/2005/8/layout/pyramid3"/>
    <dgm:cxn modelId="{09F96082-0323-4402-9C5C-958B5B38168D}" type="presParOf" srcId="{3B759DA0-825A-4040-A31D-EF4DB6FD14AF}" destId="{D02CA6B4-4BD5-42B7-AE9A-0DFDEF22DAD7}" srcOrd="0" destOrd="0" presId="urn:microsoft.com/office/officeart/2005/8/layout/pyramid3"/>
    <dgm:cxn modelId="{16AC8A1F-6442-4962-80AF-E23D0A220B8B}" type="presParOf" srcId="{3B759DA0-825A-4040-A31D-EF4DB6FD14AF}" destId="{6BA2D058-6017-4ADF-AD8F-6B4D5B84FF21}" srcOrd="1" destOrd="0" presId="urn:microsoft.com/office/officeart/2005/8/layout/pyramid3"/>
    <dgm:cxn modelId="{6F57A471-6119-45A3-BA1A-3CD4F3D737B7}" type="presParOf" srcId="{57FE50F0-E8C2-444E-849D-AADDD438EC4F}" destId="{86B8E7AB-B2C0-4D92-A419-DAB6E88C1D84}" srcOrd="3" destOrd="0" presId="urn:microsoft.com/office/officeart/2005/8/layout/pyramid3"/>
    <dgm:cxn modelId="{7265DA1C-51E4-4741-867B-9ED7EAB2BD08}" type="presParOf" srcId="{86B8E7AB-B2C0-4D92-A419-DAB6E88C1D84}" destId="{2BEED906-5C5A-4D3F-BFB8-97F32ADA9D67}" srcOrd="0" destOrd="0" presId="urn:microsoft.com/office/officeart/2005/8/layout/pyramid3"/>
    <dgm:cxn modelId="{D9681C90-A9CB-47C8-8377-6A0922C0597E}" type="presParOf" srcId="{86B8E7AB-B2C0-4D92-A419-DAB6E88C1D84}" destId="{FC4A87FF-6EE9-4519-9B35-F280AEF439B2}"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FE39BE-5D7D-4085-B9F1-37C1470CD283}">
      <dsp:nvSpPr>
        <dsp:cNvPr id="0" name=""/>
        <dsp:cNvSpPr/>
      </dsp:nvSpPr>
      <dsp:spPr>
        <a:xfrm>
          <a:off x="5257800" y="2451778"/>
          <a:ext cx="3719932" cy="645608"/>
        </a:xfrm>
        <a:custGeom>
          <a:avLst/>
          <a:gdLst/>
          <a:ahLst/>
          <a:cxnLst/>
          <a:rect l="0" t="0" r="0" b="0"/>
          <a:pathLst>
            <a:path>
              <a:moveTo>
                <a:pt x="0" y="0"/>
              </a:moveTo>
              <a:lnTo>
                <a:pt x="0" y="322804"/>
              </a:lnTo>
              <a:lnTo>
                <a:pt x="3719932" y="322804"/>
              </a:lnTo>
              <a:lnTo>
                <a:pt x="3719932" y="64560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7E4628-2A6C-48E2-9CF8-FB4A9C40A9DE}">
      <dsp:nvSpPr>
        <dsp:cNvPr id="0" name=""/>
        <dsp:cNvSpPr/>
      </dsp:nvSpPr>
      <dsp:spPr>
        <a:xfrm>
          <a:off x="5212080" y="2451778"/>
          <a:ext cx="91440" cy="645608"/>
        </a:xfrm>
        <a:custGeom>
          <a:avLst/>
          <a:gdLst/>
          <a:ahLst/>
          <a:cxnLst/>
          <a:rect l="0" t="0" r="0" b="0"/>
          <a:pathLst>
            <a:path>
              <a:moveTo>
                <a:pt x="45720" y="0"/>
              </a:moveTo>
              <a:lnTo>
                <a:pt x="45720" y="64560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E5B1BF-198D-4D14-875E-0453C4C9A395}">
      <dsp:nvSpPr>
        <dsp:cNvPr id="0" name=""/>
        <dsp:cNvSpPr/>
      </dsp:nvSpPr>
      <dsp:spPr>
        <a:xfrm>
          <a:off x="1537867" y="2451778"/>
          <a:ext cx="3719932" cy="645608"/>
        </a:xfrm>
        <a:custGeom>
          <a:avLst/>
          <a:gdLst/>
          <a:ahLst/>
          <a:cxnLst/>
          <a:rect l="0" t="0" r="0" b="0"/>
          <a:pathLst>
            <a:path>
              <a:moveTo>
                <a:pt x="3719932" y="0"/>
              </a:moveTo>
              <a:lnTo>
                <a:pt x="3719932" y="322804"/>
              </a:lnTo>
              <a:lnTo>
                <a:pt x="0" y="322804"/>
              </a:lnTo>
              <a:lnTo>
                <a:pt x="0" y="645608"/>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822312-1BD8-422F-87AE-80CBB34779C2}">
      <dsp:nvSpPr>
        <dsp:cNvPr id="0" name=""/>
        <dsp:cNvSpPr/>
      </dsp:nvSpPr>
      <dsp:spPr>
        <a:xfrm>
          <a:off x="4489219" y="914616"/>
          <a:ext cx="1537161" cy="1537161"/>
        </a:xfrm>
        <a:prstGeom prst="arc">
          <a:avLst>
            <a:gd name="adj1" fmla="val 13200000"/>
            <a:gd name="adj2" fmla="val 192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C3EC34-9783-41F9-97D3-7D6CF61215D5}">
      <dsp:nvSpPr>
        <dsp:cNvPr id="0" name=""/>
        <dsp:cNvSpPr/>
      </dsp:nvSpPr>
      <dsp:spPr>
        <a:xfrm>
          <a:off x="4489219" y="914616"/>
          <a:ext cx="1537161" cy="1537161"/>
        </a:xfrm>
        <a:prstGeom prst="arc">
          <a:avLst>
            <a:gd name="adj1" fmla="val 2400000"/>
            <a:gd name="adj2" fmla="val 84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11D62D-EAB9-454A-A0FC-3F0A69D7AB9A}">
      <dsp:nvSpPr>
        <dsp:cNvPr id="0" name=""/>
        <dsp:cNvSpPr/>
      </dsp:nvSpPr>
      <dsp:spPr>
        <a:xfrm>
          <a:off x="3720638" y="1191306"/>
          <a:ext cx="3074323" cy="98378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ka-GE" sz="3000" kern="1200" dirty="0" smtClean="0"/>
            <a:t>დელიკვენტობის გაზომვის გზები</a:t>
          </a:r>
          <a:endParaRPr lang="en-US" sz="3000" kern="1200" dirty="0"/>
        </a:p>
      </dsp:txBody>
      <dsp:txXfrm>
        <a:off x="3720638" y="1191306"/>
        <a:ext cx="3074323" cy="983783"/>
      </dsp:txXfrm>
    </dsp:sp>
    <dsp:sp modelId="{83B90F3B-0A3D-4A62-AFD3-7DB672366485}">
      <dsp:nvSpPr>
        <dsp:cNvPr id="0" name=""/>
        <dsp:cNvSpPr/>
      </dsp:nvSpPr>
      <dsp:spPr>
        <a:xfrm>
          <a:off x="769286" y="3097387"/>
          <a:ext cx="1537161" cy="1537161"/>
        </a:xfrm>
        <a:prstGeom prst="arc">
          <a:avLst>
            <a:gd name="adj1" fmla="val 13200000"/>
            <a:gd name="adj2" fmla="val 192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B2F890-8EFF-4196-9939-DFE7FA6D575C}">
      <dsp:nvSpPr>
        <dsp:cNvPr id="0" name=""/>
        <dsp:cNvSpPr/>
      </dsp:nvSpPr>
      <dsp:spPr>
        <a:xfrm>
          <a:off x="769286" y="3097387"/>
          <a:ext cx="1537161" cy="1537161"/>
        </a:xfrm>
        <a:prstGeom prst="arc">
          <a:avLst>
            <a:gd name="adj1" fmla="val 2400000"/>
            <a:gd name="adj2" fmla="val 84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950D47-65D7-4E0A-8F9A-C4352D807913}">
      <dsp:nvSpPr>
        <dsp:cNvPr id="0" name=""/>
        <dsp:cNvSpPr/>
      </dsp:nvSpPr>
      <dsp:spPr>
        <a:xfrm>
          <a:off x="706" y="3374076"/>
          <a:ext cx="3074323" cy="98378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ka-GE" sz="3000" kern="1200" dirty="0" smtClean="0"/>
            <a:t>ოფიციალური მონაცემები</a:t>
          </a:r>
          <a:endParaRPr lang="en-US" sz="3000" kern="1200" dirty="0"/>
        </a:p>
      </dsp:txBody>
      <dsp:txXfrm>
        <a:off x="706" y="3374076"/>
        <a:ext cx="3074323" cy="983783"/>
      </dsp:txXfrm>
    </dsp:sp>
    <dsp:sp modelId="{5B1E785C-8888-48D4-AA78-E09FA2C2E244}">
      <dsp:nvSpPr>
        <dsp:cNvPr id="0" name=""/>
        <dsp:cNvSpPr/>
      </dsp:nvSpPr>
      <dsp:spPr>
        <a:xfrm>
          <a:off x="4489219" y="3097387"/>
          <a:ext cx="1537161" cy="1537161"/>
        </a:xfrm>
        <a:prstGeom prst="arc">
          <a:avLst>
            <a:gd name="adj1" fmla="val 13200000"/>
            <a:gd name="adj2" fmla="val 192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73A84-FB65-42D7-960F-2F143FC72BC8}">
      <dsp:nvSpPr>
        <dsp:cNvPr id="0" name=""/>
        <dsp:cNvSpPr/>
      </dsp:nvSpPr>
      <dsp:spPr>
        <a:xfrm>
          <a:off x="4489219" y="3097387"/>
          <a:ext cx="1537161" cy="1537161"/>
        </a:xfrm>
        <a:prstGeom prst="arc">
          <a:avLst>
            <a:gd name="adj1" fmla="val 2400000"/>
            <a:gd name="adj2" fmla="val 84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B192E2-36BE-4AF7-880D-8907CF2EF6BB}">
      <dsp:nvSpPr>
        <dsp:cNvPr id="0" name=""/>
        <dsp:cNvSpPr/>
      </dsp:nvSpPr>
      <dsp:spPr>
        <a:xfrm>
          <a:off x="3720638" y="3374076"/>
          <a:ext cx="3074323" cy="98378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ka-GE" sz="3000" kern="1200" dirty="0" smtClean="0"/>
            <a:t>თვითანგარიშის კითხვარები</a:t>
          </a:r>
          <a:endParaRPr lang="en-US" sz="3000" kern="1200" dirty="0"/>
        </a:p>
      </dsp:txBody>
      <dsp:txXfrm>
        <a:off x="3720638" y="3374076"/>
        <a:ext cx="3074323" cy="983783"/>
      </dsp:txXfrm>
    </dsp:sp>
    <dsp:sp modelId="{B062CC8F-5982-41EA-8DBD-95CC27604C78}">
      <dsp:nvSpPr>
        <dsp:cNvPr id="0" name=""/>
        <dsp:cNvSpPr/>
      </dsp:nvSpPr>
      <dsp:spPr>
        <a:xfrm>
          <a:off x="8209151" y="3097387"/>
          <a:ext cx="1537161" cy="1537161"/>
        </a:xfrm>
        <a:prstGeom prst="arc">
          <a:avLst>
            <a:gd name="adj1" fmla="val 13200000"/>
            <a:gd name="adj2" fmla="val 192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EB5D58-9FE0-43E7-B717-8C2DB34C4CF0}">
      <dsp:nvSpPr>
        <dsp:cNvPr id="0" name=""/>
        <dsp:cNvSpPr/>
      </dsp:nvSpPr>
      <dsp:spPr>
        <a:xfrm>
          <a:off x="8209151" y="3097387"/>
          <a:ext cx="1537161" cy="1537161"/>
        </a:xfrm>
        <a:prstGeom prst="arc">
          <a:avLst>
            <a:gd name="adj1" fmla="val 2400000"/>
            <a:gd name="adj2" fmla="val 8400000"/>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171755-F9DA-4B7B-A3C4-D9536DB30841}">
      <dsp:nvSpPr>
        <dsp:cNvPr id="0" name=""/>
        <dsp:cNvSpPr/>
      </dsp:nvSpPr>
      <dsp:spPr>
        <a:xfrm>
          <a:off x="7440570" y="3374076"/>
          <a:ext cx="3074323" cy="98378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ka-GE" sz="3000" kern="1200" dirty="0" smtClean="0"/>
            <a:t>ვიქტიმიზაციის მონაცემები</a:t>
          </a:r>
          <a:endParaRPr lang="en-US" sz="3000" kern="1200" dirty="0"/>
        </a:p>
      </dsp:txBody>
      <dsp:txXfrm>
        <a:off x="7440570" y="3374076"/>
        <a:ext cx="3074323" cy="9837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BE05BF-173B-46B5-9CEF-D0B24FDC6C2C}">
      <dsp:nvSpPr>
        <dsp:cNvPr id="0" name=""/>
        <dsp:cNvSpPr/>
      </dsp:nvSpPr>
      <dsp:spPr>
        <a:xfrm rot="10800000">
          <a:off x="0" y="24122"/>
          <a:ext cx="8724616" cy="1273110"/>
        </a:xfrm>
        <a:prstGeom prst="trapezoid">
          <a:avLst>
            <a:gd name="adj" fmla="val 72765"/>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a-GE" sz="1600" b="1" kern="1200" dirty="0" smtClean="0"/>
            <a:t>პოლიციის სტატისტიკა </a:t>
          </a:r>
          <a:r>
            <a:rPr lang="ka-GE" sz="1600" kern="1200" dirty="0" smtClean="0"/>
            <a:t>-რეგისტირირებული დანაშაულის საერთო რაოდენობა (საქმეები, რომელზეც დაიწყო სისხლის სამართლებრივი დევნა ან შეწყდა დანაშაულის ნიშნების არ აღმოჩენის გამო)</a:t>
          </a:r>
          <a:endParaRPr lang="en-US" sz="1600" kern="1200" dirty="0"/>
        </a:p>
      </dsp:txBody>
      <dsp:txXfrm rot="-10800000">
        <a:off x="1526807" y="24122"/>
        <a:ext cx="5671000" cy="1273110"/>
      </dsp:txXfrm>
    </dsp:sp>
    <dsp:sp modelId="{F767494B-90D0-4ADC-89DA-39D1A2A25DC0}">
      <dsp:nvSpPr>
        <dsp:cNvPr id="0" name=""/>
        <dsp:cNvSpPr/>
      </dsp:nvSpPr>
      <dsp:spPr>
        <a:xfrm rot="10800000">
          <a:off x="888348" y="1273110"/>
          <a:ext cx="6947919" cy="1297671"/>
        </a:xfrm>
        <a:prstGeom prst="trapezoid">
          <a:avLst>
            <a:gd name="adj" fmla="val 72765"/>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a-GE" sz="1600" b="1" kern="1200" dirty="0" smtClean="0"/>
            <a:t>პროკურატურის სტატისტიკა </a:t>
          </a:r>
          <a:r>
            <a:rPr lang="ka-GE" sz="1600" kern="1200" dirty="0" smtClean="0"/>
            <a:t>- მხოლოდ ის საქმეები, რომლებზეც დაიწყო სისხლის სამართლებრივი დევნა</a:t>
          </a:r>
          <a:endParaRPr lang="en-US" sz="1600" kern="1200" dirty="0"/>
        </a:p>
      </dsp:txBody>
      <dsp:txXfrm rot="-10800000">
        <a:off x="2104234" y="1273110"/>
        <a:ext cx="4516147" cy="1297671"/>
      </dsp:txXfrm>
    </dsp:sp>
    <dsp:sp modelId="{D02CA6B4-4BD5-42B7-AE9A-0DFDEF22DAD7}">
      <dsp:nvSpPr>
        <dsp:cNvPr id="0" name=""/>
        <dsp:cNvSpPr/>
      </dsp:nvSpPr>
      <dsp:spPr>
        <a:xfrm rot="10800000">
          <a:off x="1821105" y="2570782"/>
          <a:ext cx="5082405" cy="1335745"/>
        </a:xfrm>
        <a:prstGeom prst="trapezoid">
          <a:avLst>
            <a:gd name="adj" fmla="val 72765"/>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a-GE" sz="1600" b="1" kern="1200" dirty="0" smtClean="0"/>
            <a:t>სასამართლო სტატისტიკა </a:t>
          </a:r>
          <a:r>
            <a:rPr lang="ka-GE" sz="1600" kern="1200" dirty="0" smtClean="0"/>
            <a:t>- მოცემულია ინფორმაცია დამთავრებული საქმეების შესახებ (მსჯავრდებული,სასჯელის ფორმა)</a:t>
          </a:r>
          <a:endParaRPr lang="en-US" sz="1600" kern="1200" dirty="0"/>
        </a:p>
      </dsp:txBody>
      <dsp:txXfrm rot="-10800000">
        <a:off x="2710526" y="2570782"/>
        <a:ext cx="3303563" cy="1335745"/>
      </dsp:txXfrm>
    </dsp:sp>
    <dsp:sp modelId="{2BEED906-5C5A-4D3F-BFB8-97F32ADA9D67}">
      <dsp:nvSpPr>
        <dsp:cNvPr id="0" name=""/>
        <dsp:cNvSpPr/>
      </dsp:nvSpPr>
      <dsp:spPr>
        <a:xfrm rot="10800000">
          <a:off x="2768680" y="3906527"/>
          <a:ext cx="3187254" cy="2088505"/>
        </a:xfrm>
        <a:prstGeom prst="trapezoid">
          <a:avLst>
            <a:gd name="adj" fmla="val 72765"/>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a-GE" sz="1600" b="1" kern="1200" dirty="0" smtClean="0"/>
            <a:t>სასჯელაღსრულების</a:t>
          </a:r>
        </a:p>
        <a:p>
          <a:pPr lvl="0" algn="ctr" defTabSz="711200">
            <a:lnSpc>
              <a:spcPct val="90000"/>
            </a:lnSpc>
            <a:spcBef>
              <a:spcPct val="0"/>
            </a:spcBef>
            <a:spcAft>
              <a:spcPct val="35000"/>
            </a:spcAft>
          </a:pPr>
          <a:r>
            <a:rPr lang="ka-GE" sz="1600" kern="1200" dirty="0" smtClean="0"/>
            <a:t>(საპატიმრო მსჯავრი) და </a:t>
          </a:r>
          <a:r>
            <a:rPr lang="ka-GE" sz="1600" b="1" kern="1200" dirty="0" smtClean="0"/>
            <a:t>პრობაციის სტატისტიკა</a:t>
          </a:r>
        </a:p>
        <a:p>
          <a:pPr lvl="0" algn="ctr" defTabSz="711200">
            <a:lnSpc>
              <a:spcPct val="90000"/>
            </a:lnSpc>
            <a:spcBef>
              <a:spcPct val="0"/>
            </a:spcBef>
            <a:spcAft>
              <a:spcPct val="35000"/>
            </a:spcAft>
          </a:pPr>
          <a:r>
            <a:rPr lang="ka-GE" sz="1600" kern="1200" dirty="0" smtClean="0"/>
            <a:t>(არასაპატიმრო მსჯავრი)</a:t>
          </a:r>
          <a:endParaRPr lang="en-US" sz="1600" kern="1200" dirty="0"/>
        </a:p>
      </dsp:txBody>
      <dsp:txXfrm rot="-10800000">
        <a:off x="2768680" y="3906527"/>
        <a:ext cx="3187254" cy="2088505"/>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FA62E1-219F-4022-9523-C5452C31C0D9}" type="datetimeFigureOut">
              <a:rPr lang="en-US" smtClean="0"/>
              <a:t>10/11/2024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4F60DC-A16F-4F4F-AE3B-6109E3D07833}" type="slidenum">
              <a:rPr lang="en-US" smtClean="0"/>
              <a:t>‹#›</a:t>
            </a:fld>
            <a:endParaRPr lang="en-US"/>
          </a:p>
        </p:txBody>
      </p:sp>
    </p:spTree>
    <p:extLst>
      <p:ext uri="{BB962C8B-B14F-4D97-AF65-F5344CB8AC3E}">
        <p14:creationId xmlns:p14="http://schemas.microsoft.com/office/powerpoint/2010/main" val="3143666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განსხვავება ობიექტურად გაზომვად მაჩვენებლებში.</a:t>
            </a:r>
            <a:endParaRPr lang="en-US" dirty="0"/>
          </a:p>
        </p:txBody>
      </p:sp>
      <p:sp>
        <p:nvSpPr>
          <p:cNvPr id="4" name="Slide Number Placeholder 3"/>
          <p:cNvSpPr>
            <a:spLocks noGrp="1"/>
          </p:cNvSpPr>
          <p:nvPr>
            <p:ph type="sldNum" sz="quarter" idx="10"/>
          </p:nvPr>
        </p:nvSpPr>
        <p:spPr/>
        <p:txBody>
          <a:bodyPr/>
          <a:lstStyle/>
          <a:p>
            <a:fld id="{544F60DC-A16F-4F4F-AE3B-6109E3D07833}" type="slidenum">
              <a:rPr lang="en-US" smtClean="0"/>
              <a:t>18</a:t>
            </a:fld>
            <a:endParaRPr lang="en-US"/>
          </a:p>
        </p:txBody>
      </p:sp>
    </p:spTree>
    <p:extLst>
      <p:ext uri="{BB962C8B-B14F-4D97-AF65-F5344CB8AC3E}">
        <p14:creationId xmlns:p14="http://schemas.microsoft.com/office/powerpoint/2010/main" val="2632640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4E64C7-02EA-4918-A119-7740B517C3C0}"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1964128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4E64C7-02EA-4918-A119-7740B517C3C0}"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93889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4E64C7-02EA-4918-A119-7740B517C3C0}"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62208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4E64C7-02EA-4918-A119-7740B517C3C0}"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2471595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4E64C7-02EA-4918-A119-7740B517C3C0}" type="datetimeFigureOut">
              <a:rPr lang="en-US" smtClean="0"/>
              <a:t>10/11/2024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207894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4E64C7-02EA-4918-A119-7740B517C3C0}"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2306707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4E64C7-02EA-4918-A119-7740B517C3C0}" type="datetimeFigureOut">
              <a:rPr lang="en-US" smtClean="0"/>
              <a:t>10/11/2024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3053112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4E64C7-02EA-4918-A119-7740B517C3C0}" type="datetimeFigureOut">
              <a:rPr lang="en-US" smtClean="0"/>
              <a:t>10/11/2024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563566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E64C7-02EA-4918-A119-7740B517C3C0}" type="datetimeFigureOut">
              <a:rPr lang="en-US" smtClean="0"/>
              <a:t>10/11/2024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2216982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4E64C7-02EA-4918-A119-7740B517C3C0}"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1380341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4E64C7-02EA-4918-A119-7740B517C3C0}" type="datetimeFigureOut">
              <a:rPr lang="en-US" smtClean="0"/>
              <a:t>10/11/2024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1D644-1518-4AF6-83F4-BAF266CBBEDC}" type="slidenum">
              <a:rPr lang="en-US" smtClean="0"/>
              <a:t>‹#›</a:t>
            </a:fld>
            <a:endParaRPr lang="en-US"/>
          </a:p>
        </p:txBody>
      </p:sp>
    </p:spTree>
    <p:extLst>
      <p:ext uri="{BB962C8B-B14F-4D97-AF65-F5344CB8AC3E}">
        <p14:creationId xmlns:p14="http://schemas.microsoft.com/office/powerpoint/2010/main" val="991964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E64C7-02EA-4918-A119-7740B517C3C0}" type="datetimeFigureOut">
              <a:rPr lang="en-US" smtClean="0"/>
              <a:t>10/11/2024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D1D644-1518-4AF6-83F4-BAF266CBBEDC}" type="slidenum">
              <a:rPr lang="en-US" smtClean="0"/>
              <a:t>‹#›</a:t>
            </a:fld>
            <a:endParaRPr lang="en-US"/>
          </a:p>
        </p:txBody>
      </p:sp>
    </p:spTree>
    <p:extLst>
      <p:ext uri="{BB962C8B-B14F-4D97-AF65-F5344CB8AC3E}">
        <p14:creationId xmlns:p14="http://schemas.microsoft.com/office/powerpoint/2010/main" val="991763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3600" b="1" dirty="0" smtClean="0"/>
              <a:t>დელიკვენტობის გაზომვა</a:t>
            </a:r>
            <a:br>
              <a:rPr lang="ka-GE" sz="3600" b="1" dirty="0" smtClean="0"/>
            </a:br>
            <a:endParaRPr lang="en-US" sz="3600" b="1" dirty="0"/>
          </a:p>
        </p:txBody>
      </p:sp>
      <p:sp>
        <p:nvSpPr>
          <p:cNvPr id="3" name="Subtitle 2"/>
          <p:cNvSpPr>
            <a:spLocks noGrp="1"/>
          </p:cNvSpPr>
          <p:nvPr>
            <p:ph type="subTitle" idx="1"/>
          </p:nvPr>
        </p:nvSpPr>
        <p:spPr>
          <a:xfrm>
            <a:off x="1715068" y="5718411"/>
            <a:ext cx="9462447" cy="767687"/>
          </a:xfrm>
        </p:spPr>
        <p:txBody>
          <a:bodyPr>
            <a:normAutofit fontScale="77500" lnSpcReduction="20000"/>
          </a:bodyPr>
          <a:lstStyle/>
          <a:p>
            <a:pPr algn="r"/>
            <a:r>
              <a:rPr lang="en-US" sz="1600" dirty="0" smtClean="0"/>
              <a:t>III </a:t>
            </a:r>
            <a:r>
              <a:rPr lang="ka-GE" sz="1600" dirty="0" smtClean="0"/>
              <a:t>თემა, </a:t>
            </a:r>
          </a:p>
          <a:p>
            <a:pPr algn="r"/>
            <a:r>
              <a:rPr lang="ka-GE" sz="1600" dirty="0" smtClean="0"/>
              <a:t>თსუ</a:t>
            </a:r>
            <a:r>
              <a:rPr lang="ka-GE" sz="1600" smtClean="0"/>
              <a:t>, </a:t>
            </a:r>
            <a:r>
              <a:rPr lang="ka-GE" sz="1600" smtClean="0"/>
              <a:t>2024</a:t>
            </a:r>
            <a:endParaRPr lang="ka-GE" sz="1600" dirty="0" smtClean="0"/>
          </a:p>
          <a:p>
            <a:pPr algn="r"/>
            <a:r>
              <a:rPr lang="ka-GE" sz="1600" dirty="0" smtClean="0"/>
              <a:t>თ. ბანძელაძე</a:t>
            </a:r>
            <a:endParaRPr lang="en-US" sz="1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5225" y="3509963"/>
            <a:ext cx="4781550" cy="3067050"/>
          </a:xfrm>
          <a:prstGeom prst="rect">
            <a:avLst/>
          </a:prstGeom>
        </p:spPr>
      </p:pic>
    </p:spTree>
    <p:extLst>
      <p:ext uri="{BB962C8B-B14F-4D97-AF65-F5344CB8AC3E}">
        <p14:creationId xmlns:p14="http://schemas.microsoft.com/office/powerpoint/2010/main" val="4227490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7765"/>
          </a:xfrm>
        </p:spPr>
        <p:txBody>
          <a:bodyPr>
            <a:normAutofit/>
          </a:bodyPr>
          <a:lstStyle/>
          <a:p>
            <a:r>
              <a:rPr lang="ka-GE" sz="2400" b="1" dirty="0" smtClean="0"/>
              <a:t>ტენდენციები არასრულწლოვანთა მიერ განზრახ ჩადენილ მკვლელობაში</a:t>
            </a:r>
            <a:endParaRPr lang="en-US" sz="2400" b="1" dirty="0"/>
          </a:p>
        </p:txBody>
      </p:sp>
      <p:sp>
        <p:nvSpPr>
          <p:cNvPr id="3" name="Content Placeholder 2"/>
          <p:cNvSpPr>
            <a:spLocks noGrp="1"/>
          </p:cNvSpPr>
          <p:nvPr>
            <p:ph idx="1"/>
          </p:nvPr>
        </p:nvSpPr>
        <p:spPr/>
        <p:txBody>
          <a:bodyPr>
            <a:normAutofit/>
          </a:bodyPr>
          <a:lstStyle/>
          <a:p>
            <a:r>
              <a:rPr lang="ka-GE" sz="2000" dirty="0" smtClean="0"/>
              <a:t>განზრახ მკვლელობის სტატისტიკა 2004-2005 წელთან შედარებით, 2006 წელს გაიზარდა 400%-ით, 2007 წელს-800%-ით, ხოლო 2008 წელს-600%-ით;</a:t>
            </a:r>
          </a:p>
          <a:p>
            <a:pPr marL="0" indent="0">
              <a:buNone/>
            </a:pPr>
            <a:endParaRPr lang="ka-GE" sz="2000" dirty="0" smtClean="0"/>
          </a:p>
          <a:p>
            <a:pPr>
              <a:buFont typeface="Wingdings" panose="05000000000000000000" pitchFamily="2" charset="2"/>
              <a:buChar char="ü"/>
            </a:pPr>
            <a:r>
              <a:rPr lang="ka-GE" sz="1800" dirty="0" smtClean="0"/>
              <a:t>სტატისტიკის მანიპულაცია 2007 წელს სისხლისსამართლის პასუხისმგებლობის მინიმალური ასაკის შემცირების არგუმენტაციისთვის;</a:t>
            </a:r>
          </a:p>
          <a:p>
            <a:pPr marL="0" indent="0">
              <a:buNone/>
            </a:pPr>
            <a:endParaRPr lang="ka-GE" sz="1800" dirty="0" smtClean="0"/>
          </a:p>
          <a:p>
            <a:pPr>
              <a:buFont typeface="Wingdings" panose="05000000000000000000" pitchFamily="2" charset="2"/>
              <a:buChar char="ü"/>
            </a:pPr>
            <a:r>
              <a:rPr lang="ka-GE" sz="1800" dirty="0" smtClean="0"/>
              <a:t>განზრახ მკვლელობის კატეგორიაში, მკვლელობის მცდელობის მუხლით ნაწარმოები საქმეების დამატება;</a:t>
            </a:r>
          </a:p>
          <a:p>
            <a:pPr marL="0" indent="0">
              <a:buNone/>
            </a:pPr>
            <a:endParaRPr lang="ka-GE" sz="1800" dirty="0" smtClean="0"/>
          </a:p>
          <a:p>
            <a:pPr>
              <a:buFont typeface="Wingdings" panose="05000000000000000000" pitchFamily="2" charset="2"/>
              <a:buChar char="ü"/>
            </a:pPr>
            <a:r>
              <a:rPr lang="ka-GE" sz="1800" dirty="0" smtClean="0"/>
              <a:t>90-იანი წლების მძიმე სოციალურ-ეკონომიკური ფონი;</a:t>
            </a:r>
          </a:p>
          <a:p>
            <a:pPr marL="0" indent="0">
              <a:buNone/>
            </a:pPr>
            <a:endParaRPr lang="ka-GE" sz="1800" dirty="0" smtClean="0"/>
          </a:p>
          <a:p>
            <a:pPr>
              <a:buFont typeface="Wingdings" panose="05000000000000000000" pitchFamily="2" charset="2"/>
              <a:buChar char="ü"/>
            </a:pPr>
            <a:r>
              <a:rPr lang="ka-GE" sz="1800" dirty="0" smtClean="0"/>
              <a:t>ალკოჰოლის ხელმისაწვდომობა, ალკოჰოლის გასაღების ბაზრის შეზღუდვის გამო;</a:t>
            </a:r>
          </a:p>
          <a:p>
            <a:pPr>
              <a:buFont typeface="Wingdings" panose="05000000000000000000" pitchFamily="2" charset="2"/>
              <a:buChar char="ü"/>
            </a:pPr>
            <a:endParaRPr lang="en-US" dirty="0"/>
          </a:p>
        </p:txBody>
      </p:sp>
    </p:spTree>
    <p:extLst>
      <p:ext uri="{BB962C8B-B14F-4D97-AF65-F5344CB8AC3E}">
        <p14:creationId xmlns:p14="http://schemas.microsoft.com/office/powerpoint/2010/main" val="3128077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319" y="365125"/>
            <a:ext cx="11382233" cy="794935"/>
          </a:xfrm>
        </p:spPr>
        <p:txBody>
          <a:bodyPr>
            <a:normAutofit/>
          </a:bodyPr>
          <a:lstStyle/>
          <a:p>
            <a:r>
              <a:rPr lang="ka-GE" sz="2400" b="1" dirty="0" smtClean="0"/>
              <a:t>არასრულწლოვანთა მიერ ჯგუფურად ჩადენილი დანაშაულის სტატისტიკა</a:t>
            </a:r>
            <a:endParaRPr lang="en-US" sz="2400"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6860626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9420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899" y="0"/>
            <a:ext cx="11368585" cy="672105"/>
          </a:xfrm>
        </p:spPr>
        <p:txBody>
          <a:bodyPr>
            <a:normAutofit/>
          </a:bodyPr>
          <a:lstStyle/>
          <a:p>
            <a:r>
              <a:rPr lang="ka-GE" sz="2400" b="1" dirty="0" smtClean="0"/>
              <a:t>ტენდენციები არასრულწლოვანთა მიერ ჯგუფურად ჩადენილ დანაშაულში</a:t>
            </a:r>
            <a:endParaRPr lang="en-US" sz="2400" dirty="0"/>
          </a:p>
        </p:txBody>
      </p:sp>
      <p:sp>
        <p:nvSpPr>
          <p:cNvPr id="3" name="Content Placeholder 2"/>
          <p:cNvSpPr>
            <a:spLocks noGrp="1"/>
          </p:cNvSpPr>
          <p:nvPr>
            <p:ph idx="1"/>
          </p:nvPr>
        </p:nvSpPr>
        <p:spPr>
          <a:xfrm>
            <a:off x="313899" y="1132764"/>
            <a:ext cx="11586949" cy="5044199"/>
          </a:xfrm>
        </p:spPr>
        <p:txBody>
          <a:bodyPr>
            <a:normAutofit fontScale="85000" lnSpcReduction="10000"/>
          </a:bodyPr>
          <a:lstStyle/>
          <a:p>
            <a:r>
              <a:rPr lang="ka-GE" sz="2000" dirty="0" smtClean="0"/>
              <a:t>2014წლისთვის, წინა წლებთან შედარებით, 40%-ით შემცირდა ჯგუფურად ჩადენილი დანაშაულის მაჩვენებელი:</a:t>
            </a:r>
          </a:p>
          <a:p>
            <a:pPr marL="0" indent="0">
              <a:buNone/>
            </a:pPr>
            <a:endParaRPr lang="ka-GE" sz="2000" dirty="0" smtClean="0"/>
          </a:p>
          <a:p>
            <a:pPr>
              <a:buFont typeface="Wingdings" panose="05000000000000000000" pitchFamily="2" charset="2"/>
              <a:buChar char="ü"/>
            </a:pPr>
            <a:r>
              <a:rPr lang="ka-GE" sz="2000" dirty="0" smtClean="0"/>
              <a:t>პოლიციის მიერ ფიზიკური მონიტორინგის გაძლიერება;</a:t>
            </a:r>
          </a:p>
          <a:p>
            <a:pPr marL="0" indent="0">
              <a:buNone/>
            </a:pPr>
            <a:endParaRPr lang="ka-GE" sz="2000" dirty="0" smtClean="0"/>
          </a:p>
          <a:p>
            <a:pPr>
              <a:buFont typeface="Wingdings" panose="05000000000000000000" pitchFamily="2" charset="2"/>
              <a:buChar char="ü"/>
            </a:pPr>
            <a:r>
              <a:rPr lang="ka-GE" sz="2000" dirty="0" smtClean="0"/>
              <a:t>განრიდების პროგრამაში ჯგუფურად ჩადენილი დანაშაულის ჩართვა;</a:t>
            </a:r>
          </a:p>
          <a:p>
            <a:pPr marL="0" indent="0">
              <a:buNone/>
            </a:pPr>
            <a:endParaRPr lang="ka-GE" sz="2000" dirty="0" smtClean="0"/>
          </a:p>
          <a:p>
            <a:pPr>
              <a:buFont typeface="Wingdings" panose="05000000000000000000" pitchFamily="2" charset="2"/>
              <a:buChar char="ü"/>
            </a:pPr>
            <a:r>
              <a:rPr lang="ka-GE" sz="2000" dirty="0" smtClean="0"/>
              <a:t>ნულოვანი ტოლერანტობის პოლიტიკით გამოწვეული შიში;</a:t>
            </a:r>
          </a:p>
          <a:p>
            <a:pPr marL="0" indent="0">
              <a:buNone/>
            </a:pPr>
            <a:endParaRPr lang="ka-GE" sz="2000" dirty="0" smtClean="0"/>
          </a:p>
          <a:p>
            <a:pPr>
              <a:buFont typeface="Wingdings" panose="05000000000000000000" pitchFamily="2" charset="2"/>
              <a:buChar char="ü"/>
            </a:pPr>
            <a:r>
              <a:rPr lang="ka-GE" sz="2000" dirty="0" smtClean="0"/>
              <a:t>(2012-2014) კრიმინალური მენტალიტეტის გაზრდა, რაც დანაშაულის „საკუთარ თავზე აღებას“ უკავშირდება;</a:t>
            </a:r>
          </a:p>
          <a:p>
            <a:pPr marL="0" indent="0">
              <a:buNone/>
            </a:pPr>
            <a:endParaRPr lang="ka-GE" sz="2000" dirty="0" smtClean="0"/>
          </a:p>
          <a:p>
            <a:pPr>
              <a:buFont typeface="Wingdings" panose="05000000000000000000" pitchFamily="2" charset="2"/>
              <a:buChar char="ü"/>
            </a:pPr>
            <a:r>
              <a:rPr lang="ka-GE" sz="2000" dirty="0" smtClean="0"/>
              <a:t>ჯგუფურად ჩადენილი დანაშაულის სირთულე, რომელიც გამომძიებელს უბიძგებს არ დააფიქსიროს საქმეში ჩართული სხვა პირები;</a:t>
            </a:r>
          </a:p>
          <a:p>
            <a:pPr marL="0" indent="0">
              <a:buNone/>
            </a:pPr>
            <a:endParaRPr lang="ka-GE" sz="2000" dirty="0" smtClean="0"/>
          </a:p>
          <a:p>
            <a:pPr>
              <a:buFont typeface="Wingdings" panose="05000000000000000000" pitchFamily="2" charset="2"/>
              <a:buChar char="ü"/>
            </a:pPr>
            <a:r>
              <a:rPr lang="ka-GE" sz="2000" dirty="0" smtClean="0"/>
              <a:t>ქვეყანაში არსებული სიღარიბის გამო მოზარდები საკუთარი თავის გადასარჩენად უფრო ჩადიან დანაშაულს, ვიდრე საკუთარი „მეს“ მოსაპოვებლად. </a:t>
            </a:r>
            <a:endParaRPr lang="en-US" sz="2000" dirty="0"/>
          </a:p>
        </p:txBody>
      </p:sp>
    </p:spTree>
    <p:extLst>
      <p:ext uri="{BB962C8B-B14F-4D97-AF65-F5344CB8AC3E}">
        <p14:creationId xmlns:p14="http://schemas.microsoft.com/office/powerpoint/2010/main" val="3170060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298"/>
            <a:ext cx="10515600" cy="590203"/>
          </a:xfrm>
        </p:spPr>
        <p:txBody>
          <a:bodyPr>
            <a:normAutofit/>
          </a:bodyPr>
          <a:lstStyle/>
          <a:p>
            <a:r>
              <a:rPr lang="ka-GE" sz="2800" b="1" dirty="0" smtClean="0"/>
              <a:t>ოფიციალური მონაცემების ნაკლოვნებები</a:t>
            </a:r>
            <a:endParaRPr lang="en-US" sz="2800" b="1" dirty="0"/>
          </a:p>
        </p:txBody>
      </p:sp>
      <p:sp>
        <p:nvSpPr>
          <p:cNvPr id="3" name="Content Placeholder 2"/>
          <p:cNvSpPr>
            <a:spLocks noGrp="1"/>
          </p:cNvSpPr>
          <p:nvPr>
            <p:ph idx="1"/>
          </p:nvPr>
        </p:nvSpPr>
        <p:spPr>
          <a:xfrm>
            <a:off x="838200" y="600502"/>
            <a:ext cx="10515600" cy="5576462"/>
          </a:xfrm>
        </p:spPr>
        <p:txBody>
          <a:bodyPr>
            <a:normAutofit/>
          </a:bodyPr>
          <a:lstStyle/>
          <a:p>
            <a:pPr marL="0" indent="0">
              <a:buNone/>
            </a:pPr>
            <a:r>
              <a:rPr lang="ka-GE" sz="1800" dirty="0" smtClean="0"/>
              <a:t>ოფიციალურ მონაცემებში არასაკმარისად არის წარმოჩენილი დელიკვენტობის ფორმათა უმრავლესობის გავრცელება და ამავე დროს, ზოგჯერ, დამახინჯებულია დანაშაულის ტენდენციები. </a:t>
            </a:r>
          </a:p>
          <a:p>
            <a:pPr marL="0" indent="0">
              <a:buNone/>
            </a:pPr>
            <a:endParaRPr lang="en-US" sz="1800" dirty="0"/>
          </a:p>
        </p:txBody>
      </p:sp>
      <p:graphicFrame>
        <p:nvGraphicFramePr>
          <p:cNvPr id="4" name="Table 3"/>
          <p:cNvGraphicFramePr>
            <a:graphicFrameLocks noGrp="1"/>
          </p:cNvGraphicFramePr>
          <p:nvPr>
            <p:extLst>
              <p:ext uri="{D42A27DB-BD31-4B8C-83A1-F6EECF244321}">
                <p14:modId xmlns:p14="http://schemas.microsoft.com/office/powerpoint/2010/main" val="2791464452"/>
              </p:ext>
            </p:extLst>
          </p:nvPr>
        </p:nvGraphicFramePr>
        <p:xfrm>
          <a:off x="313898" y="1456641"/>
          <a:ext cx="11641540" cy="5217114"/>
        </p:xfrm>
        <a:graphic>
          <a:graphicData uri="http://schemas.openxmlformats.org/drawingml/2006/table">
            <a:tbl>
              <a:tblPr firstRow="1" bandRow="1">
                <a:tableStyleId>{93296810-A885-4BE3-A3E7-6D5BEEA58F35}</a:tableStyleId>
              </a:tblPr>
              <a:tblGrid>
                <a:gridCol w="11641540"/>
              </a:tblGrid>
              <a:tr h="576122">
                <a:tc>
                  <a:txBody>
                    <a:bodyPr/>
                    <a:lstStyle/>
                    <a:p>
                      <a:r>
                        <a:rPr lang="ka-GE" dirty="0" smtClean="0"/>
                        <a:t>დელიკვენტობის უმრავლესობა არ არის ცნობილი პოლიციისთვის</a:t>
                      </a:r>
                      <a:endParaRPr lang="en-US" dirty="0"/>
                    </a:p>
                  </a:txBody>
                  <a:tcPr/>
                </a:tc>
              </a:tr>
              <a:tr h="4640992">
                <a:tc>
                  <a:txBody>
                    <a:bodyPr/>
                    <a:lstStyle/>
                    <a:p>
                      <a:r>
                        <a:rPr lang="ka-GE" dirty="0" smtClean="0"/>
                        <a:t>1. დანაშაულის შესახებ, ძირითადად, ცნობილი ხდება </a:t>
                      </a:r>
                      <a:r>
                        <a:rPr lang="ka-GE" b="1" dirty="0" smtClean="0"/>
                        <a:t>მსხვერპლის ან თვითმხილველის შეტყობინების</a:t>
                      </a:r>
                      <a:r>
                        <a:rPr lang="ka-GE" b="1" baseline="0" dirty="0" smtClean="0"/>
                        <a:t> საფუძველზე. </a:t>
                      </a:r>
                    </a:p>
                    <a:p>
                      <a:pPr marL="285750" indent="-285750">
                        <a:buFont typeface="Arial" panose="020B0604020202020204" pitchFamily="34" charset="0"/>
                        <a:buChar char="•"/>
                      </a:pPr>
                      <a:r>
                        <a:rPr lang="ka-GE" baseline="0" dirty="0" smtClean="0"/>
                        <a:t>თვითმხილველები/მსხვერპლები შემთხვევათა 40%-ში (ვარირებს კულტურის შესაბამისად) არ აკეთებენ განაცხადს დანაშაულზე;</a:t>
                      </a:r>
                    </a:p>
                    <a:p>
                      <a:pPr marL="285750" indent="-285750">
                        <a:buFont typeface="Arial" panose="020B0604020202020204" pitchFamily="34" charset="0"/>
                        <a:buChar char="•"/>
                      </a:pPr>
                      <a:r>
                        <a:rPr lang="ka-GE" baseline="0" dirty="0" smtClean="0"/>
                        <a:t>სერიოზული დანაშაულზე უფრო ხშირად კეთდება განცხადება, ვიდრე ნაკლებად მძიმე დანაშაულზე;</a:t>
                      </a:r>
                    </a:p>
                    <a:p>
                      <a:pPr marL="285750" indent="-285750">
                        <a:buFont typeface="Arial" panose="020B0604020202020204" pitchFamily="34" charset="0"/>
                        <a:buChar char="•"/>
                      </a:pPr>
                      <a:r>
                        <a:rPr lang="ka-GE" baseline="0" dirty="0" smtClean="0"/>
                        <a:t>უფრო ხშირია პოლიციისთვის მიმართვა იმ დანაშაულის , რომელშიც ჩართულია უცხო პირი და არა ნაცნობი ადამანი;</a:t>
                      </a:r>
                    </a:p>
                    <a:p>
                      <a:pPr marL="285750" indent="-285750">
                        <a:buFont typeface="Arial" panose="020B0604020202020204" pitchFamily="34" charset="0"/>
                        <a:buChar char="•"/>
                      </a:pPr>
                      <a:r>
                        <a:rPr lang="ka-GE" baseline="0" dirty="0" smtClean="0"/>
                        <a:t>უფრო ხშირია პოლიციისთვის მიმართვა იმ დანაშაულზე, რომელიც ხორციელდება ზრდასრულის და არა არასრულწლოვნის წინააღმდეგ.</a:t>
                      </a:r>
                    </a:p>
                    <a:p>
                      <a:pPr marL="0" indent="0">
                        <a:buFont typeface="Arial" panose="020B0604020202020204" pitchFamily="34" charset="0"/>
                        <a:buNone/>
                      </a:pPr>
                      <a:endParaRPr lang="ka-GE" baseline="0" dirty="0" smtClean="0"/>
                    </a:p>
                    <a:p>
                      <a:pPr marL="0" indent="0">
                        <a:buFont typeface="Arial" panose="020B0604020202020204" pitchFamily="34" charset="0"/>
                        <a:buNone/>
                      </a:pPr>
                      <a:r>
                        <a:rPr lang="ka-GE" baseline="0" dirty="0" smtClean="0"/>
                        <a:t>2</a:t>
                      </a:r>
                      <a:r>
                        <a:rPr lang="ka-GE" b="1" baseline="0" dirty="0" smtClean="0"/>
                        <a:t>. ბევრ დანაშაულს „არ ჰყავს მსხვერპლი“ </a:t>
                      </a:r>
                      <a:r>
                        <a:rPr lang="ka-GE" baseline="0" dirty="0" smtClean="0"/>
                        <a:t>– (ნარკოტიკებთან დაკავშირებული ზოგიერთი დანაშაული)</a:t>
                      </a:r>
                      <a:endParaRPr lang="ka-GE" baseline="0" dirty="0" smtClean="0"/>
                    </a:p>
                    <a:p>
                      <a:pPr marL="0" indent="0">
                        <a:buFont typeface="Arial" panose="020B0604020202020204" pitchFamily="34" charset="0"/>
                        <a:buNone/>
                      </a:pPr>
                      <a:endParaRPr lang="ka-GE" baseline="0" dirty="0" smtClean="0"/>
                    </a:p>
                    <a:p>
                      <a:pPr marL="0" indent="0">
                        <a:buFont typeface="Arial" panose="020B0604020202020204" pitchFamily="34" charset="0"/>
                        <a:buNone/>
                      </a:pPr>
                      <a:r>
                        <a:rPr lang="ka-GE" baseline="0" dirty="0" smtClean="0"/>
                        <a:t>3. </a:t>
                      </a:r>
                      <a:r>
                        <a:rPr lang="ka-GE" b="1" baseline="0" dirty="0" smtClean="0"/>
                        <a:t>პოლიცია უშუალოდ ვერ აკონტროლებს დანაშაულის შემთხვევათა უმრავლესობას</a:t>
                      </a:r>
                      <a:r>
                        <a:rPr lang="ka-GE" baseline="0" dirty="0" smtClean="0"/>
                        <a:t>, განსაკუთრებით, ნაკლებად მძიმე დანაშაულის შემთხვევებს. </a:t>
                      </a:r>
                      <a:endParaRPr lang="en-US" dirty="0"/>
                    </a:p>
                  </a:txBody>
                  <a:tcPr/>
                </a:tc>
              </a:tr>
            </a:tbl>
          </a:graphicData>
        </a:graphic>
      </p:graphicFrame>
    </p:spTree>
    <p:extLst>
      <p:ext uri="{BB962C8B-B14F-4D97-AF65-F5344CB8AC3E}">
        <p14:creationId xmlns:p14="http://schemas.microsoft.com/office/powerpoint/2010/main" val="2673236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762"/>
            <a:ext cx="10515600" cy="494684"/>
          </a:xfrm>
        </p:spPr>
        <p:txBody>
          <a:bodyPr>
            <a:normAutofit/>
          </a:bodyPr>
          <a:lstStyle/>
          <a:p>
            <a:r>
              <a:rPr lang="ka-GE" sz="2800" b="1" dirty="0" smtClean="0"/>
              <a:t>ოფიციალური მონაცემების ნაკლოვანებები</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7619231"/>
              </p:ext>
            </p:extLst>
          </p:nvPr>
        </p:nvGraphicFramePr>
        <p:xfrm>
          <a:off x="436727" y="1473271"/>
          <a:ext cx="11027392" cy="4736460"/>
        </p:xfrm>
        <a:graphic>
          <a:graphicData uri="http://schemas.openxmlformats.org/drawingml/2006/table">
            <a:tbl>
              <a:tblPr firstRow="1" bandRow="1">
                <a:tableStyleId>{93296810-A885-4BE3-A3E7-6D5BEEA58F35}</a:tableStyleId>
              </a:tblPr>
              <a:tblGrid>
                <a:gridCol w="5513696"/>
                <a:gridCol w="5513696"/>
              </a:tblGrid>
              <a:tr h="1076468">
                <a:tc>
                  <a:txBody>
                    <a:bodyPr/>
                    <a:lstStyle/>
                    <a:p>
                      <a:r>
                        <a:rPr lang="ka-GE" dirty="0" smtClean="0"/>
                        <a:t>პოლიციისთვის ცნობილ შემთხვევათა დიდ ნაწილში არ</a:t>
                      </a:r>
                      <a:r>
                        <a:rPr lang="ka-GE" baseline="0" dirty="0" smtClean="0"/>
                        <a:t> ხდება სავარაუდო ბრალდებულის </a:t>
                      </a:r>
                      <a:r>
                        <a:rPr lang="ka-GE" u="sng" baseline="0" dirty="0" smtClean="0"/>
                        <a:t>შეპყრობა</a:t>
                      </a:r>
                      <a:endParaRPr lang="en-US" u="sng" dirty="0"/>
                    </a:p>
                  </a:txBody>
                  <a:tcPr/>
                </a:tc>
                <a:tc>
                  <a:txBody>
                    <a:bodyPr/>
                    <a:lstStyle/>
                    <a:p>
                      <a:r>
                        <a:rPr lang="ka-GE" dirty="0" smtClean="0"/>
                        <a:t>დაკავებულ პირთა დიდ</a:t>
                      </a:r>
                      <a:r>
                        <a:rPr lang="ka-GE" baseline="0" dirty="0" smtClean="0"/>
                        <a:t> ნაწილს არ განესაზღვრება </a:t>
                      </a:r>
                      <a:r>
                        <a:rPr lang="ka-GE" u="sng" baseline="0" dirty="0" smtClean="0"/>
                        <a:t>დაკავება</a:t>
                      </a:r>
                      <a:endParaRPr lang="en-US" u="sng" dirty="0"/>
                    </a:p>
                  </a:txBody>
                  <a:tcPr/>
                </a:tc>
              </a:tr>
              <a:tr h="3659992">
                <a:tc>
                  <a:txBody>
                    <a:bodyPr/>
                    <a:lstStyle/>
                    <a:p>
                      <a:pPr marL="285750" indent="-285750">
                        <a:buFont typeface="Arial" panose="020B0604020202020204" pitchFamily="34" charset="0"/>
                        <a:buChar char="•"/>
                      </a:pPr>
                      <a:r>
                        <a:rPr lang="ka-GE" dirty="0" smtClean="0"/>
                        <a:t>პოლიციას მხოლოდ</a:t>
                      </a:r>
                      <a:r>
                        <a:rPr lang="ka-GE" baseline="0" dirty="0" smtClean="0"/>
                        <a:t> იმ შემთხვევაში შეუძლია პირის დაკავება, თუ მოხდა დანაშაულზე წასწრება ან მსხვერპლი/თვითმხილველი ახერხებს სავარაუდო ბრალდებულის იდენტიფიკაციას;</a:t>
                      </a:r>
                    </a:p>
                    <a:p>
                      <a:pPr marL="0" indent="0">
                        <a:buFont typeface="Arial" panose="020B0604020202020204" pitchFamily="34" charset="0"/>
                        <a:buNone/>
                      </a:pPr>
                      <a:endParaRPr lang="ka-GE" baseline="0" dirty="0" smtClean="0"/>
                    </a:p>
                    <a:p>
                      <a:pPr marL="0" indent="0">
                        <a:buFont typeface="Arial" panose="020B0604020202020204" pitchFamily="34" charset="0"/>
                        <a:buNone/>
                      </a:pPr>
                      <a:endParaRPr lang="ka-GE" baseline="0" dirty="0" smtClean="0"/>
                    </a:p>
                    <a:p>
                      <a:pPr marL="285750" indent="-285750">
                        <a:buFont typeface="Arial" panose="020B0604020202020204" pitchFamily="34" charset="0"/>
                        <a:buChar char="•"/>
                      </a:pPr>
                      <a:r>
                        <a:rPr lang="ka-GE" baseline="0" dirty="0" smtClean="0"/>
                        <a:t>ამის გათვალისწინებით, უფრო ხშირად აკავებენ ძალადობრივ დანაშაულში ბრალდებულებს, ვიდრე საკუთრების წინააღმდეგ მიმართულ დანაშაულში ბრალდებულებს. </a:t>
                      </a:r>
                      <a:endParaRPr lang="en-US" dirty="0"/>
                    </a:p>
                  </a:txBody>
                  <a:tcPr/>
                </a:tc>
                <a:tc>
                  <a:txBody>
                    <a:bodyPr/>
                    <a:lstStyle/>
                    <a:p>
                      <a:r>
                        <a:rPr lang="ka-GE" dirty="0" smtClean="0"/>
                        <a:t>პოლიციას</a:t>
                      </a:r>
                      <a:r>
                        <a:rPr lang="ka-GE" baseline="0" dirty="0" smtClean="0"/>
                        <a:t> აქვს პირის დაკავების დისკრეციული უფლებამოსილება, რომელზეც რამდენიმე ფაქტორი ახდენს გავლენას:</a:t>
                      </a:r>
                    </a:p>
                    <a:p>
                      <a:pPr marL="285750" indent="-285750">
                        <a:buFont typeface="Arial" panose="020B0604020202020204" pitchFamily="34" charset="0"/>
                        <a:buChar char="•"/>
                      </a:pPr>
                      <a:r>
                        <a:rPr lang="ka-GE" baseline="0" dirty="0" smtClean="0"/>
                        <a:t>დანაშაულის სიმძიმე;</a:t>
                      </a:r>
                    </a:p>
                    <a:p>
                      <a:pPr marL="285750" indent="-285750">
                        <a:buFont typeface="Arial" panose="020B0604020202020204" pitchFamily="34" charset="0"/>
                        <a:buChar char="•"/>
                      </a:pPr>
                      <a:r>
                        <a:rPr lang="ka-GE" baseline="0" dirty="0" smtClean="0"/>
                        <a:t>მსხვერპლის მოთხოვნა;</a:t>
                      </a:r>
                    </a:p>
                    <a:p>
                      <a:pPr marL="285750" indent="-285750">
                        <a:buFont typeface="Arial" panose="020B0604020202020204" pitchFamily="34" charset="0"/>
                        <a:buChar char="•"/>
                      </a:pPr>
                      <a:r>
                        <a:rPr lang="ka-GE" baseline="0" dirty="0" smtClean="0"/>
                        <a:t>დამნაშავის მახასიათებლები (ასაკი, სქესი, სოციალური კლასი);</a:t>
                      </a:r>
                    </a:p>
                    <a:p>
                      <a:pPr marL="285750" indent="-285750">
                        <a:buFont typeface="Arial" panose="020B0604020202020204" pitchFamily="34" charset="0"/>
                        <a:buChar char="•"/>
                      </a:pPr>
                      <a:r>
                        <a:rPr lang="ka-GE" baseline="0" dirty="0" smtClean="0"/>
                        <a:t>პოლიციის დეპარტამენტების პოლიტიკა</a:t>
                      </a:r>
                      <a:endParaRPr lang="en-US" dirty="0"/>
                    </a:p>
                  </a:txBody>
                  <a:tcPr/>
                </a:tc>
              </a:tr>
            </a:tbl>
          </a:graphicData>
        </a:graphic>
      </p:graphicFrame>
    </p:spTree>
    <p:extLst>
      <p:ext uri="{BB962C8B-B14F-4D97-AF65-F5344CB8AC3E}">
        <p14:creationId xmlns:p14="http://schemas.microsoft.com/office/powerpoint/2010/main" val="1238754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7639"/>
          </a:xfrm>
        </p:spPr>
        <p:txBody>
          <a:bodyPr>
            <a:normAutofit/>
          </a:bodyPr>
          <a:lstStyle/>
          <a:p>
            <a:r>
              <a:rPr lang="ka-GE" sz="2800" b="1" dirty="0" smtClean="0"/>
              <a:t>ოფიციალური მონაცემების ნაკლოვანებები</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7342875"/>
              </p:ext>
            </p:extLst>
          </p:nvPr>
        </p:nvGraphicFramePr>
        <p:xfrm>
          <a:off x="491316" y="1624084"/>
          <a:ext cx="11081984" cy="4699609"/>
        </p:xfrm>
        <a:graphic>
          <a:graphicData uri="http://schemas.openxmlformats.org/drawingml/2006/table">
            <a:tbl>
              <a:tblPr firstRow="1" bandRow="1">
                <a:tableStyleId>{93296810-A885-4BE3-A3E7-6D5BEEA58F35}</a:tableStyleId>
              </a:tblPr>
              <a:tblGrid>
                <a:gridCol w="5540992"/>
                <a:gridCol w="5540992"/>
              </a:tblGrid>
              <a:tr h="767689">
                <a:tc>
                  <a:txBody>
                    <a:bodyPr/>
                    <a:lstStyle/>
                    <a:p>
                      <a:r>
                        <a:rPr lang="ka-GE" dirty="0" smtClean="0"/>
                        <a:t>პოლიციის მიერ ინფორმაციის სიზუსტის დამახინჯება</a:t>
                      </a:r>
                      <a:endParaRPr lang="en-US" dirty="0"/>
                    </a:p>
                  </a:txBody>
                  <a:tcPr/>
                </a:tc>
                <a:tc>
                  <a:txBody>
                    <a:bodyPr/>
                    <a:lstStyle/>
                    <a:p>
                      <a:r>
                        <a:rPr lang="ka-GE" dirty="0" smtClean="0"/>
                        <a:t>პოლიციის</a:t>
                      </a:r>
                      <a:r>
                        <a:rPr lang="ka-GE" baseline="0" dirty="0" smtClean="0"/>
                        <a:t> სტატისტიკაში ფიქსირდება პრიორიტეტულად სერიოზული დანაშაული</a:t>
                      </a:r>
                      <a:endParaRPr lang="en-US" dirty="0"/>
                    </a:p>
                  </a:txBody>
                  <a:tcPr/>
                </a:tc>
              </a:tr>
              <a:tr h="444772">
                <a:tc>
                  <a:txBody>
                    <a:bodyPr/>
                    <a:lstStyle/>
                    <a:p>
                      <a:pPr marL="285750" indent="-285750">
                        <a:buFont typeface="Arial" panose="020B0604020202020204" pitchFamily="34" charset="0"/>
                        <a:buChar char="•"/>
                      </a:pPr>
                      <a:r>
                        <a:rPr lang="ka-GE" dirty="0" smtClean="0"/>
                        <a:t>წინასაგამოძიებო მოკვლევის ფარგლებში, პოლიცია ამოწმებს დანაშაულის</a:t>
                      </a:r>
                      <a:r>
                        <a:rPr lang="ka-GE" baseline="0" dirty="0" smtClean="0"/>
                        <a:t> გარემოებებს, განიხილავს სავარაუდო მტკიცებულებათა მიღების შესაძბელობას და იღებს გადაწყვეტილებას საქმის აღძვრასთან დაკავშირებით. </a:t>
                      </a:r>
                    </a:p>
                    <a:p>
                      <a:pPr marL="285750" indent="-285750">
                        <a:buFont typeface="Arial" panose="020B0604020202020204" pitchFamily="34" charset="0"/>
                        <a:buChar char="•"/>
                      </a:pPr>
                      <a:endParaRPr lang="ka-GE" baseline="0" dirty="0" smtClean="0"/>
                    </a:p>
                    <a:p>
                      <a:pPr marL="285750" indent="-285750">
                        <a:buFont typeface="Arial" panose="020B0604020202020204" pitchFamily="34" charset="0"/>
                        <a:buChar char="•"/>
                      </a:pPr>
                      <a:r>
                        <a:rPr lang="ka-GE" baseline="0" dirty="0" smtClean="0"/>
                        <a:t>საქმის აღძვრასთან დაკავშირებულ გადაწყვეტილებაზე გავლენას ახდენს ობიექტური (შეცდომა) და სუბიექტური (დამახინჯება) ფაქტორები;</a:t>
                      </a:r>
                    </a:p>
                    <a:p>
                      <a:pPr marL="285750" indent="-285750">
                        <a:buFont typeface="Arial" panose="020B0604020202020204" pitchFamily="34" charset="0"/>
                        <a:buChar char="•"/>
                      </a:pPr>
                      <a:endParaRPr lang="ka-GE" baseline="0" dirty="0" smtClean="0"/>
                    </a:p>
                    <a:p>
                      <a:pPr marL="285750" indent="-285750">
                        <a:buFont typeface="Arial" panose="020B0604020202020204" pitchFamily="34" charset="0"/>
                        <a:buChar char="•"/>
                      </a:pPr>
                      <a:r>
                        <a:rPr lang="ka-GE" baseline="0" dirty="0" smtClean="0"/>
                        <a:t>შემთხვევები, რომლებზეც საქმე არ აღიძვრება, არ ხვდება ოფიციელურ სტატისტიკაში. </a:t>
                      </a:r>
                      <a:endParaRPr lang="en-US" dirty="0"/>
                    </a:p>
                  </a:txBody>
                  <a:tcPr/>
                </a:tc>
                <a:tc>
                  <a:txBody>
                    <a:bodyPr/>
                    <a:lstStyle/>
                    <a:p>
                      <a:pPr marL="285750" indent="-285750">
                        <a:buFont typeface="Arial" panose="020B0604020202020204" pitchFamily="34" charset="0"/>
                        <a:buChar char="•"/>
                      </a:pPr>
                      <a:r>
                        <a:rPr lang="ka-GE" dirty="0" smtClean="0"/>
                        <a:t>ერთი</a:t>
                      </a:r>
                      <a:r>
                        <a:rPr lang="ka-GE" baseline="0" dirty="0" smtClean="0"/>
                        <a:t> პირის მიერ, ერთი შემთხვევის ფარგლებში, ჩადენილი რამდენიმე დანაშაულიდან (შემთხვევა, რომელსაც ორი ან მეტი სხვადასხვა კვალიფიკაცია აქვს მინიჭებული), ოფიციალურ სტატისტიკაში ხვდება მათგან უფრო მძიმე შემთხვევა.</a:t>
                      </a:r>
                      <a:endParaRPr lang="en-US" dirty="0"/>
                    </a:p>
                  </a:txBody>
                  <a:tcPr/>
                </a:tc>
              </a:tr>
            </a:tbl>
          </a:graphicData>
        </a:graphic>
      </p:graphicFrame>
    </p:spTree>
    <p:extLst>
      <p:ext uri="{BB962C8B-B14F-4D97-AF65-F5344CB8AC3E}">
        <p14:creationId xmlns:p14="http://schemas.microsoft.com/office/powerpoint/2010/main" val="1594431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4000" dirty="0" smtClean="0"/>
              <a:t>თვითანგარიშის კითხვარი</a:t>
            </a:r>
            <a:endParaRPr lang="en-US" sz="4000" dirty="0"/>
          </a:p>
        </p:txBody>
      </p:sp>
    </p:spTree>
    <p:extLst>
      <p:ext uri="{BB962C8B-B14F-4D97-AF65-F5344CB8AC3E}">
        <p14:creationId xmlns:p14="http://schemas.microsoft.com/office/powerpoint/2010/main" val="3191803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9466"/>
            <a:ext cx="10515600" cy="658457"/>
          </a:xfrm>
        </p:spPr>
        <p:txBody>
          <a:bodyPr>
            <a:normAutofit/>
          </a:bodyPr>
          <a:lstStyle/>
          <a:p>
            <a:r>
              <a:rPr lang="ka-GE" sz="2800" b="1" dirty="0" smtClean="0"/>
              <a:t>თვითანგარიშის კითხვარი</a:t>
            </a:r>
            <a:endParaRPr lang="en-US" sz="2800" b="1" dirty="0"/>
          </a:p>
        </p:txBody>
      </p:sp>
      <p:sp>
        <p:nvSpPr>
          <p:cNvPr id="3" name="Content Placeholder 2"/>
          <p:cNvSpPr>
            <a:spLocks noGrp="1"/>
          </p:cNvSpPr>
          <p:nvPr>
            <p:ph idx="1"/>
          </p:nvPr>
        </p:nvSpPr>
        <p:spPr>
          <a:xfrm>
            <a:off x="423081" y="777923"/>
            <a:ext cx="11600597" cy="5399040"/>
          </a:xfrm>
        </p:spPr>
        <p:txBody>
          <a:bodyPr/>
          <a:lstStyle/>
          <a:p>
            <a:pPr marL="0" indent="0">
              <a:buNone/>
            </a:pPr>
            <a:r>
              <a:rPr lang="ka-GE" sz="2000" dirty="0" smtClean="0"/>
              <a:t>თვითანგარიშის შედარებითი უპირატესობას წარმოადგენს იმგვარი დელიკვენტობის შესახებ ინფორმაციის მიღება, რომელიც არ ხვდება ოფიციალურ სტატისტიკაში.</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50148"/>
            <a:ext cx="5868537" cy="427732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8663" y="1526815"/>
            <a:ext cx="6086902" cy="4887007"/>
          </a:xfrm>
          <a:prstGeom prst="rect">
            <a:avLst/>
          </a:prstGeom>
        </p:spPr>
      </p:pic>
    </p:spTree>
    <p:extLst>
      <p:ext uri="{BB962C8B-B14F-4D97-AF65-F5344CB8AC3E}">
        <p14:creationId xmlns:p14="http://schemas.microsoft.com/office/powerpoint/2010/main" val="38306286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4"/>
            <a:ext cx="10515600" cy="631162"/>
          </a:xfrm>
        </p:spPr>
        <p:txBody>
          <a:bodyPr>
            <a:normAutofit/>
          </a:bodyPr>
          <a:lstStyle/>
          <a:p>
            <a:r>
              <a:rPr lang="ka-GE" sz="2800" b="1" dirty="0" smtClean="0"/>
              <a:t>თვითანგარიშის მონაცემების სანდოობის შეფასება</a:t>
            </a:r>
            <a:endParaRPr lang="en-US" sz="2800" b="1" dirty="0"/>
          </a:p>
        </p:txBody>
      </p:sp>
      <p:sp>
        <p:nvSpPr>
          <p:cNvPr id="3" name="Content Placeholder 2"/>
          <p:cNvSpPr>
            <a:spLocks noGrp="1"/>
          </p:cNvSpPr>
          <p:nvPr>
            <p:ph idx="1"/>
          </p:nvPr>
        </p:nvSpPr>
        <p:spPr>
          <a:xfrm>
            <a:off x="504967" y="1323834"/>
            <a:ext cx="11559654" cy="4853130"/>
          </a:xfrm>
        </p:spPr>
        <p:txBody>
          <a:bodyPr/>
          <a:lstStyle/>
          <a:p>
            <a:r>
              <a:rPr lang="ka-GE" sz="1800" dirty="0" smtClean="0"/>
              <a:t>ოფიციალურ მონაცემებთან თავსებადობა - თვითანგარიშის კითხვარსი ადამიანები, ძირითადად, ადასტურებენ მხოლოდ იმ შემთხვევებს, რომლებიც უკვე ცნობილია სამართალდამცავი სისტემებისთვის;</a:t>
            </a:r>
            <a:endParaRPr lang="ka-GE" sz="2000" i="1" dirty="0"/>
          </a:p>
          <a:p>
            <a:r>
              <a:rPr lang="ka-GE" sz="1800" dirty="0" smtClean="0"/>
              <a:t>მშობლების და თანატოლების ანგარიშთან და სასკოლო ჩანაწერებთან თავსებადობა;</a:t>
            </a:r>
          </a:p>
          <a:p>
            <a:r>
              <a:rPr lang="ka-GE" sz="1800" dirty="0" smtClean="0"/>
              <a:t>პოლიგრაფის გამოყენება - პრე და პოსტ ინტერვიუირება პოლიგრაფის გამოყენებით;</a:t>
            </a:r>
          </a:p>
          <a:p>
            <a:r>
              <a:rPr lang="ka-GE" sz="1800" dirty="0" smtClean="0"/>
              <a:t>ნარკო-ტესტირებასთან თავსებადობა;</a:t>
            </a:r>
          </a:p>
          <a:p>
            <a:r>
              <a:rPr lang="ka-GE" sz="1800" dirty="0" smtClean="0"/>
              <a:t>ცნობილი ჯგუფის მეთოდი</a:t>
            </a:r>
          </a:p>
          <a:p>
            <a:endParaRPr lang="ka-GE" sz="1800" dirty="0" smtClean="0"/>
          </a:p>
          <a:p>
            <a:endParaRPr lang="ka-GE" sz="1800" dirty="0" smtClean="0"/>
          </a:p>
          <a:p>
            <a:endParaRPr lang="ka-GE" sz="2000" i="1"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52833831"/>
              </p:ext>
            </p:extLst>
          </p:nvPr>
        </p:nvGraphicFramePr>
        <p:xfrm>
          <a:off x="277504" y="3521115"/>
          <a:ext cx="11914496" cy="1158240"/>
        </p:xfrm>
        <a:graphic>
          <a:graphicData uri="http://schemas.openxmlformats.org/drawingml/2006/table">
            <a:tbl>
              <a:tblPr firstRow="1" bandRow="1">
                <a:tableStyleId>{93296810-A885-4BE3-A3E7-6D5BEEA58F35}</a:tableStyleId>
              </a:tblPr>
              <a:tblGrid>
                <a:gridCol w="5540991"/>
                <a:gridCol w="6373505"/>
              </a:tblGrid>
              <a:tr h="255960">
                <a:tc>
                  <a:txBody>
                    <a:bodyPr/>
                    <a:lstStyle/>
                    <a:p>
                      <a:r>
                        <a:rPr lang="ka-GE" sz="1600" dirty="0" smtClean="0"/>
                        <a:t>სამიზნე ჯგუფი</a:t>
                      </a:r>
                      <a:endParaRPr lang="en-US" sz="1600" dirty="0"/>
                    </a:p>
                  </a:txBody>
                  <a:tcPr/>
                </a:tc>
                <a:tc>
                  <a:txBody>
                    <a:bodyPr/>
                    <a:lstStyle/>
                    <a:p>
                      <a:r>
                        <a:rPr lang="ka-GE" sz="1600" dirty="0" smtClean="0"/>
                        <a:t>საკონტროლო ჯგუფი</a:t>
                      </a:r>
                      <a:endParaRPr lang="en-US" sz="1600" dirty="0"/>
                    </a:p>
                  </a:txBody>
                  <a:tcPr/>
                </a:tc>
              </a:tr>
              <a:tr h="820476">
                <a:tc>
                  <a:txBody>
                    <a:bodyPr/>
                    <a:lstStyle/>
                    <a:p>
                      <a:r>
                        <a:rPr lang="ka-GE" sz="1600" dirty="0" smtClean="0"/>
                        <a:t>დადასტურებული</a:t>
                      </a:r>
                      <a:r>
                        <a:rPr lang="ka-GE" sz="1600" baseline="0" dirty="0" smtClean="0"/>
                        <a:t> შემთხვევები (მაგ; პრობაციონერები)</a:t>
                      </a:r>
                    </a:p>
                    <a:p>
                      <a:endParaRPr lang="ka-GE" sz="1600" baseline="0" dirty="0" smtClean="0"/>
                    </a:p>
                    <a:p>
                      <a:r>
                        <a:rPr lang="ka-GE" sz="1600" baseline="0" dirty="0" smtClean="0"/>
                        <a:t>შემსუბუქების ტენდენცია</a:t>
                      </a:r>
                      <a:endParaRPr lang="en-US" sz="1600" dirty="0"/>
                    </a:p>
                  </a:txBody>
                  <a:tcPr/>
                </a:tc>
                <a:tc>
                  <a:txBody>
                    <a:bodyPr/>
                    <a:lstStyle/>
                    <a:p>
                      <a:r>
                        <a:rPr lang="ka-GE" sz="1600" dirty="0" smtClean="0"/>
                        <a:t>არადადასტურებული</a:t>
                      </a:r>
                      <a:r>
                        <a:rPr lang="ka-GE" sz="1600" baseline="0" dirty="0" smtClean="0"/>
                        <a:t> შემთხვევები(მაგ; სკოლის მოსწავლეები)</a:t>
                      </a:r>
                    </a:p>
                    <a:p>
                      <a:endParaRPr lang="ka-GE" sz="1600" baseline="0" dirty="0" smtClean="0"/>
                    </a:p>
                    <a:p>
                      <a:r>
                        <a:rPr lang="ka-GE" sz="1600" baseline="0" dirty="0" smtClean="0"/>
                        <a:t>გაზვიადების ტენდენცია</a:t>
                      </a:r>
                      <a:endParaRPr lang="en-US" sz="1600" dirty="0"/>
                    </a:p>
                  </a:txBody>
                  <a:tcPr/>
                </a:tc>
              </a:tr>
            </a:tbl>
          </a:graphicData>
        </a:graphic>
      </p:graphicFrame>
    </p:spTree>
    <p:extLst>
      <p:ext uri="{BB962C8B-B14F-4D97-AF65-F5344CB8AC3E}">
        <p14:creationId xmlns:p14="http://schemas.microsoft.com/office/powerpoint/2010/main" val="2861202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925" y="160409"/>
            <a:ext cx="11737075" cy="644809"/>
          </a:xfrm>
        </p:spPr>
        <p:txBody>
          <a:bodyPr>
            <a:normAutofit/>
          </a:bodyPr>
          <a:lstStyle/>
          <a:p>
            <a:r>
              <a:rPr lang="ka-GE" sz="2400" b="1" dirty="0" smtClean="0"/>
              <a:t>თვითანგარიშის კითხვარის გამოყენებასთან დაკავშირებული პრობლემები</a:t>
            </a:r>
            <a:endParaRPr lang="en-US" sz="2400" b="1" dirty="0"/>
          </a:p>
        </p:txBody>
      </p:sp>
      <p:sp>
        <p:nvSpPr>
          <p:cNvPr id="3" name="Content Placeholder 2"/>
          <p:cNvSpPr>
            <a:spLocks noGrp="1"/>
          </p:cNvSpPr>
          <p:nvPr>
            <p:ph idx="1"/>
          </p:nvPr>
        </p:nvSpPr>
        <p:spPr>
          <a:xfrm>
            <a:off x="454925" y="805218"/>
            <a:ext cx="11050138" cy="6052782"/>
          </a:xfrm>
        </p:spPr>
        <p:txBody>
          <a:bodyPr>
            <a:normAutofit fontScale="92500" lnSpcReduction="20000"/>
          </a:bodyPr>
          <a:lstStyle/>
          <a:p>
            <a:r>
              <a:rPr lang="ka-GE" sz="1800" b="1" dirty="0" smtClean="0"/>
              <a:t>ნაკლებად ხელმისაწვდომია თვითანგარიშის მონაცემებზე დაფუძნებული პერიოდული სისტემატიზირებული ბაზები </a:t>
            </a:r>
            <a:r>
              <a:rPr lang="ka-GE" sz="1800" dirty="0" smtClean="0"/>
              <a:t>- თვითანგარიშის მონაცემების გამოყენება უფრო ხშირად ხდება აკადემიურ კვლევებში, მოიცავს მცირე შერჩევას, მონაცემები შეგროვებულია დროის კონკრეტულ მონაკვეთში და ამგვარი ბაზების არ არის გაერთიანებული და სისტემატიზირებული;</a:t>
            </a:r>
          </a:p>
          <a:p>
            <a:r>
              <a:rPr lang="ka-GE" sz="1800" b="1" dirty="0" smtClean="0"/>
              <a:t>თვითანგარიშის კითხვარები, მეტწილად, ორიენტირებულია ნაკლებად სერიოზული დელიკვენტობის შეფასებაზე და მოიცავს პასუხების ბუნდოვან კატეგორიებს</a:t>
            </a:r>
            <a:endParaRPr lang="en-US" sz="1800" b="1" dirty="0" smtClean="0"/>
          </a:p>
          <a:p>
            <a:endParaRPr lang="en-US" sz="1800" dirty="0"/>
          </a:p>
          <a:p>
            <a:endParaRPr lang="en-US" sz="1800" dirty="0" smtClean="0"/>
          </a:p>
          <a:p>
            <a:endParaRPr lang="en-US" sz="1800" dirty="0"/>
          </a:p>
          <a:p>
            <a:endParaRPr lang="ka-GE" sz="1800" dirty="0" smtClean="0"/>
          </a:p>
          <a:p>
            <a:endParaRPr lang="en-US" sz="1800" dirty="0" smtClean="0"/>
          </a:p>
          <a:p>
            <a:pPr lvl="2">
              <a:buFont typeface="Wingdings" panose="05000000000000000000" pitchFamily="2" charset="2"/>
              <a:buChar char="ü"/>
            </a:pPr>
            <a:endParaRPr lang="en-US" sz="1000" dirty="0" smtClean="0"/>
          </a:p>
          <a:p>
            <a:pPr lvl="2">
              <a:buFont typeface="Wingdings" panose="05000000000000000000" pitchFamily="2" charset="2"/>
              <a:buChar char="ü"/>
            </a:pPr>
            <a:r>
              <a:rPr lang="en-US" sz="1800" dirty="0" smtClean="0"/>
              <a:t>    </a:t>
            </a:r>
            <a:r>
              <a:rPr lang="ka-GE" sz="1700" dirty="0" smtClean="0"/>
              <a:t>თვითანგარიშის კითხვარის საფუძველზე ჩატარებულ კვლევებში მცირეა შერჩევის მოცულობა. იმის გათვალისწინებით, რომ სერიოზულ დანაშაულს მოზარდების მხოლოდ მცირე ნაწილი ახორციელებს, მაღალი ალბათობა იმისა, რომ მონაცემებში საერთოდ არ მოხვდება ან სტატისტიკურად უმნიშვნელო რაოდენობით შეიკრიბება მონაცემები სერიოზული დელიკვენტობის შესახებ;</a:t>
            </a:r>
          </a:p>
          <a:p>
            <a:pPr marL="914400" lvl="2" indent="0">
              <a:buNone/>
            </a:pPr>
            <a:endParaRPr lang="ka-GE" sz="1700" dirty="0" smtClean="0"/>
          </a:p>
          <a:p>
            <a:pPr lvl="2">
              <a:buFont typeface="Wingdings" panose="05000000000000000000" pitchFamily="2" charset="2"/>
              <a:buChar char="ü"/>
            </a:pPr>
            <a:r>
              <a:rPr lang="ka-GE" sz="1700" dirty="0" smtClean="0"/>
              <a:t>პასუხებში მოცემული სიხშირის განმსაზღვრებული კატეგორიები მკვეთრად სუბიექტური შეფასების საგანია და ვერ განასხვავებს იმ ბავშვებს, რომლებიც 10-ჯერ ან 100-ჯერ ახორციელებენ დელიკვენტურ ქცევას (ორივე თავსდება კატეგორიაში „ძალიან ხშირად“). </a:t>
            </a:r>
          </a:p>
          <a:p>
            <a:pPr marL="914400" lvl="2" indent="0">
              <a:buNone/>
            </a:pPr>
            <a:endParaRPr lang="ka-GE" sz="1700" dirty="0" smtClean="0"/>
          </a:p>
          <a:p>
            <a:pPr lvl="2">
              <a:buFont typeface="Wingdings" panose="05000000000000000000" pitchFamily="2" charset="2"/>
              <a:buChar char="ü"/>
            </a:pPr>
            <a:r>
              <a:rPr lang="ka-GE" sz="1700" dirty="0" smtClean="0"/>
              <a:t>თვითანგარიშის კითხვარი ვერ გვიჩვენებს დელიკვენტობის გავრცელების სტატისტიკას. შემთხვევების უმრავლესობა ხორციელდება</a:t>
            </a:r>
            <a:r>
              <a:rPr lang="en-US" sz="1700" dirty="0" smtClean="0"/>
              <a:t>   </a:t>
            </a:r>
            <a:r>
              <a:rPr lang="ka-GE" sz="1700" dirty="0" smtClean="0"/>
              <a:t>მაღალი რისკის მქონე მოზარდების მიერ (</a:t>
            </a:r>
            <a:r>
              <a:rPr lang="en-US" sz="1700" dirty="0" smtClean="0"/>
              <a:t>high rate offenders</a:t>
            </a:r>
            <a:r>
              <a:rPr lang="ka-GE" sz="1700" dirty="0" smtClean="0"/>
              <a:t>)</a:t>
            </a:r>
            <a:r>
              <a:rPr lang="en-US" sz="1700" dirty="0" smtClean="0"/>
              <a:t>, </a:t>
            </a:r>
            <a:r>
              <a:rPr lang="ka-GE" sz="1700" dirty="0" smtClean="0"/>
              <a:t>რომლებიც კითხვარში იგივე კატეგორიას ირჩევენ, რასაც ბავშვები, რომლებიც ნაკლებად ხშირად</a:t>
            </a:r>
            <a:r>
              <a:rPr lang="en-US" sz="1700" dirty="0" smtClean="0"/>
              <a:t> </a:t>
            </a:r>
            <a:r>
              <a:rPr lang="ka-GE" sz="1700" dirty="0" smtClean="0"/>
              <a:t>ახორციელებენ დელიკვენტობას. </a:t>
            </a:r>
            <a:endParaRPr lang="en-US" sz="1700" dirty="0" smtClean="0"/>
          </a:p>
          <a:p>
            <a:endParaRPr lang="en-US" dirty="0"/>
          </a:p>
          <a:p>
            <a:endParaRPr lang="en-US" dirty="0" smtClean="0"/>
          </a:p>
          <a:p>
            <a:endParaRPr lang="en-US" dirty="0"/>
          </a:p>
          <a:p>
            <a:pPr>
              <a:buFont typeface="Wingdings" panose="05000000000000000000" pitchFamily="2" charset="2"/>
              <a:buChar char="ü"/>
            </a:pPr>
            <a:endParaRPr lang="ka-GE"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33614149"/>
              </p:ext>
            </p:extLst>
          </p:nvPr>
        </p:nvGraphicFramePr>
        <p:xfrm>
          <a:off x="1527034" y="2163852"/>
          <a:ext cx="8128000" cy="1463040"/>
        </p:xfrm>
        <a:graphic>
          <a:graphicData uri="http://schemas.openxmlformats.org/drawingml/2006/table">
            <a:tbl>
              <a:tblPr firstRow="1" bandRow="1">
                <a:tableStyleId>{93296810-A885-4BE3-A3E7-6D5BEEA58F35}</a:tableStyleId>
              </a:tblPr>
              <a:tblGrid>
                <a:gridCol w="8128000"/>
              </a:tblGrid>
              <a:tr h="370840">
                <a:tc>
                  <a:txBody>
                    <a:bodyPr/>
                    <a:lstStyle/>
                    <a:p>
                      <a:r>
                        <a:rPr lang="en-US" dirty="0" smtClean="0"/>
                        <a:t>Driven</a:t>
                      </a:r>
                      <a:r>
                        <a:rPr lang="en-US" baseline="0" dirty="0" smtClean="0"/>
                        <a:t> a car without a driver’s license or permit?</a:t>
                      </a:r>
                    </a:p>
                    <a:p>
                      <a:pPr marL="285750" indent="-285750">
                        <a:buFont typeface="Arial" panose="020B0604020202020204" pitchFamily="34" charset="0"/>
                        <a:buChar char="•"/>
                      </a:pPr>
                      <a:r>
                        <a:rPr lang="en-US" baseline="0" dirty="0" smtClean="0"/>
                        <a:t>No</a:t>
                      </a:r>
                    </a:p>
                    <a:p>
                      <a:pPr marL="285750" indent="-285750">
                        <a:buFont typeface="Arial" panose="020B0604020202020204" pitchFamily="34" charset="0"/>
                        <a:buChar char="•"/>
                      </a:pPr>
                      <a:r>
                        <a:rPr lang="en-US" baseline="0" dirty="0" smtClean="0"/>
                        <a:t>Once or twice</a:t>
                      </a:r>
                    </a:p>
                    <a:p>
                      <a:pPr marL="285750" indent="-285750">
                        <a:buFont typeface="Arial" panose="020B0604020202020204" pitchFamily="34" charset="0"/>
                        <a:buChar char="•"/>
                      </a:pPr>
                      <a:r>
                        <a:rPr lang="en-US" baseline="0" dirty="0" smtClean="0"/>
                        <a:t>Several times</a:t>
                      </a:r>
                    </a:p>
                    <a:p>
                      <a:pPr marL="285750" indent="-285750">
                        <a:buFont typeface="Arial" panose="020B0604020202020204" pitchFamily="34" charset="0"/>
                        <a:buChar char="•"/>
                      </a:pPr>
                      <a:r>
                        <a:rPr lang="en-US" baseline="0" dirty="0" smtClean="0"/>
                        <a:t>Very often</a:t>
                      </a:r>
                      <a:endParaRPr lang="en-US" dirty="0"/>
                    </a:p>
                  </a:txBody>
                  <a:tcPr/>
                </a:tc>
              </a:tr>
            </a:tbl>
          </a:graphicData>
        </a:graphic>
      </p:graphicFrame>
    </p:spTree>
    <p:extLst>
      <p:ext uri="{BB962C8B-B14F-4D97-AF65-F5344CB8AC3E}">
        <p14:creationId xmlns:p14="http://schemas.microsoft.com/office/powerpoint/2010/main" val="3934978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3837"/>
            <a:ext cx="10515600" cy="1325563"/>
          </a:xfrm>
        </p:spPr>
        <p:txBody>
          <a:bodyPr/>
          <a:lstStyle/>
          <a:p>
            <a:r>
              <a:rPr lang="ka-GE" dirty="0" smtClean="0"/>
              <a:t>განსახილველი თემები</a:t>
            </a:r>
            <a:endParaRPr lang="en-US" dirty="0"/>
          </a:p>
        </p:txBody>
      </p:sp>
      <p:sp>
        <p:nvSpPr>
          <p:cNvPr id="3" name="Content Placeholder 2"/>
          <p:cNvSpPr>
            <a:spLocks noGrp="1"/>
          </p:cNvSpPr>
          <p:nvPr>
            <p:ph idx="1"/>
          </p:nvPr>
        </p:nvSpPr>
        <p:spPr/>
        <p:txBody>
          <a:bodyPr>
            <a:normAutofit fontScale="92500" lnSpcReduction="20000"/>
          </a:bodyPr>
          <a:lstStyle/>
          <a:p>
            <a:r>
              <a:rPr lang="ka-GE" dirty="0" smtClean="0"/>
              <a:t>ოფიციალური სტატისტიკის წყაროები;</a:t>
            </a:r>
          </a:p>
          <a:p>
            <a:r>
              <a:rPr lang="ka-GE" dirty="0" smtClean="0"/>
              <a:t>ტენდენციები არასრულწლოვან მსჯავრდებულთა სტატისტიკაში;</a:t>
            </a:r>
          </a:p>
          <a:p>
            <a:r>
              <a:rPr lang="ka-GE" dirty="0" smtClean="0"/>
              <a:t>ოფიციალურ მონაცემთა ნაკლოვანებები;</a:t>
            </a:r>
          </a:p>
          <a:p>
            <a:r>
              <a:rPr lang="ka-GE" dirty="0" smtClean="0"/>
              <a:t>თვითანგარიშის კითხვარით მიღებული მონაცემები - სანდოობის შეფასების გზები, პრობლემები და თანამედროვე მიდგომები;</a:t>
            </a:r>
          </a:p>
          <a:p>
            <a:r>
              <a:rPr lang="ka-GE" dirty="0" smtClean="0"/>
              <a:t>ვიქტიმიზაციის მონაცემები და მისი ლიმიტები. </a:t>
            </a:r>
          </a:p>
          <a:p>
            <a:pPr marL="0" indent="0">
              <a:buNone/>
            </a:pPr>
            <a:endParaRPr lang="ka-GE" dirty="0" smtClean="0"/>
          </a:p>
          <a:p>
            <a:pPr marL="0" indent="0">
              <a:buNone/>
            </a:pPr>
            <a:endParaRPr lang="ka-GE" dirty="0"/>
          </a:p>
          <a:p>
            <a:pPr marL="0" indent="0">
              <a:buNone/>
            </a:pPr>
            <a:r>
              <a:rPr lang="ka-GE" sz="1900" b="1" dirty="0" smtClean="0"/>
              <a:t>ლიტერატურა: </a:t>
            </a:r>
            <a:r>
              <a:rPr lang="en-US" sz="1900" dirty="0"/>
              <a:t>Agnew, R., </a:t>
            </a:r>
            <a:r>
              <a:rPr lang="en-US" sz="1900" dirty="0" err="1"/>
              <a:t>Brezina</a:t>
            </a:r>
            <a:r>
              <a:rPr lang="en-US" sz="1900" dirty="0"/>
              <a:t>, T.(2012). </a:t>
            </a:r>
            <a:r>
              <a:rPr lang="en-US" sz="1900" i="1" dirty="0"/>
              <a:t>Juvenile Delinquency: Causes and Control</a:t>
            </a:r>
            <a:r>
              <a:rPr lang="en-US" sz="1900" dirty="0"/>
              <a:t> (4</a:t>
            </a:r>
            <a:r>
              <a:rPr lang="en-US" sz="1900" baseline="30000" dirty="0"/>
              <a:t>th</a:t>
            </a:r>
            <a:r>
              <a:rPr lang="en-US" sz="1900" dirty="0"/>
              <a:t> ed.). New York: Oxford University Press. (p. 2</a:t>
            </a:r>
            <a:r>
              <a:rPr lang="ka-GE" sz="1900" dirty="0"/>
              <a:t>1-41</a:t>
            </a:r>
            <a:r>
              <a:rPr lang="en-US" sz="1900" dirty="0" smtClean="0"/>
              <a:t>)</a:t>
            </a:r>
            <a:r>
              <a:rPr lang="ka-GE" sz="1900" dirty="0" smtClean="0"/>
              <a:t>.  შალიკაშვილი </a:t>
            </a:r>
            <a:r>
              <a:rPr lang="ka-GE" sz="1900" dirty="0"/>
              <a:t>მ., მიქანაძე, გ. (2016). </a:t>
            </a:r>
            <a:r>
              <a:rPr lang="ka-GE" sz="1900" i="1" dirty="0"/>
              <a:t>არასრულწლოვანთა მართლმსაჯულება (სახელმძღვანელო)(</a:t>
            </a:r>
            <a:r>
              <a:rPr lang="ka-GE" sz="1900" dirty="0"/>
              <a:t>მე-2 გამოცემა). თბილისი: გამომცემლობა მერიდიანი. (12-21 გვ.).</a:t>
            </a:r>
            <a:endParaRPr lang="en-US" sz="1900" dirty="0"/>
          </a:p>
          <a:p>
            <a:pPr marL="0" indent="0">
              <a:buNone/>
            </a:pPr>
            <a:endParaRPr lang="en-US" dirty="0"/>
          </a:p>
        </p:txBody>
      </p:sp>
    </p:spTree>
    <p:extLst>
      <p:ext uri="{BB962C8B-B14F-4D97-AF65-F5344CB8AC3E}">
        <p14:creationId xmlns:p14="http://schemas.microsoft.com/office/powerpoint/2010/main" val="3065962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133114"/>
            <a:ext cx="11791666" cy="808582"/>
          </a:xfrm>
        </p:spPr>
        <p:txBody>
          <a:bodyPr>
            <a:normAutofit/>
          </a:bodyPr>
          <a:lstStyle/>
          <a:p>
            <a:r>
              <a:rPr lang="ka-GE" sz="2400" b="1" dirty="0" smtClean="0"/>
              <a:t>თვითანგარიშის კითხვარის გამოყენებასთან დაკავშირებული პრობლემები</a:t>
            </a:r>
            <a:endParaRPr lang="en-US" sz="2400" b="1" dirty="0"/>
          </a:p>
        </p:txBody>
      </p:sp>
      <p:sp>
        <p:nvSpPr>
          <p:cNvPr id="3" name="Content Placeholder 2"/>
          <p:cNvSpPr>
            <a:spLocks noGrp="1"/>
          </p:cNvSpPr>
          <p:nvPr>
            <p:ph idx="1"/>
          </p:nvPr>
        </p:nvSpPr>
        <p:spPr>
          <a:xfrm>
            <a:off x="477671" y="818866"/>
            <a:ext cx="6878472" cy="5358097"/>
          </a:xfrm>
        </p:spPr>
        <p:txBody>
          <a:bodyPr>
            <a:normAutofit/>
          </a:bodyPr>
          <a:lstStyle/>
          <a:p>
            <a:r>
              <a:rPr lang="ka-GE" sz="1800" b="1" dirty="0" smtClean="0"/>
              <a:t>თვითანგარიშის კითხვარში დელიკვენტობად შეიძლება შეფასდეს იმგვარი ტრივიალური მოქმედებები, რომლებიც ნაკლებად კვალიფიცირდება დანაშაულად;</a:t>
            </a:r>
          </a:p>
          <a:p>
            <a:r>
              <a:rPr lang="ka-GE" sz="1800" b="1" dirty="0" smtClean="0"/>
              <a:t>თვითანგარიშის კითხვარის გამოყენებით ჩატარებულ კვლევებში პრობლემურია შერჩევის დიზაინი და მოცულობა</a:t>
            </a:r>
          </a:p>
          <a:p>
            <a:pPr>
              <a:buFont typeface="Wingdings" panose="05000000000000000000" pitchFamily="2" charset="2"/>
              <a:buChar char="ü"/>
            </a:pPr>
            <a:r>
              <a:rPr lang="ka-GE" sz="1800" dirty="0" smtClean="0"/>
              <a:t>შერჩევის დიზაინი, როგორც წესი, გავრცობილია კონკრეტულ ქალაქზე ან რეგიონზე;</a:t>
            </a:r>
          </a:p>
          <a:p>
            <a:pPr>
              <a:buFont typeface="Wingdings" panose="05000000000000000000" pitchFamily="2" charset="2"/>
              <a:buChar char="ü"/>
            </a:pPr>
            <a:r>
              <a:rPr lang="ka-GE" sz="1800" dirty="0" smtClean="0"/>
              <a:t>კვლევაში მონაწილეობას იღებს, მეტწილად, ბავშვები, რომლებიც მიეკუთვნებიან რომელიმე ინსტიტუციას და მაღალია ალბათობა, რომ ყველაზე მძიმე დელიკვენტობის განმახორციელებელი მოზარდები საერთოდ არ გვხდებიან ინსტიტუციებში ან უარს ამბობენ კვლევაში მონაწილეობაზე. </a:t>
            </a:r>
          </a:p>
          <a:p>
            <a:pPr marL="0" indent="0">
              <a:buNone/>
            </a:pPr>
            <a:endParaRPr lang="ka-GE" sz="1800" dirty="0" smtClean="0"/>
          </a:p>
        </p:txBody>
      </p:sp>
      <p:sp>
        <p:nvSpPr>
          <p:cNvPr id="4" name="Rounded Rectangle 3"/>
          <p:cNvSpPr/>
          <p:nvPr/>
        </p:nvSpPr>
        <p:spPr>
          <a:xfrm>
            <a:off x="477671" y="4350272"/>
            <a:ext cx="6564574" cy="22006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ka-GE" sz="1600" b="1" dirty="0"/>
              <a:t>შერჩევის განსაზღვრის საფეხურები:</a:t>
            </a:r>
          </a:p>
          <a:p>
            <a:pPr marL="285750" indent="-285750">
              <a:buFont typeface="Arial" panose="020B0604020202020204" pitchFamily="34" charset="0"/>
              <a:buChar char="•"/>
            </a:pPr>
            <a:r>
              <a:rPr lang="ka-GE" sz="1600" dirty="0"/>
              <a:t>ოფიციალური სტატისტიკიდან დიზაინის და მოცულობის განსაზღვრა;</a:t>
            </a:r>
          </a:p>
          <a:p>
            <a:pPr marL="285750" indent="-285750">
              <a:buFont typeface="Arial" panose="020B0604020202020204" pitchFamily="34" charset="0"/>
              <a:buChar char="•"/>
            </a:pPr>
            <a:r>
              <a:rPr lang="ka-GE" sz="1600" dirty="0"/>
              <a:t>ინსტიტუციის ხელმძღვანელთა ოფიციალური თანხმობის მოპოვება;</a:t>
            </a:r>
          </a:p>
          <a:p>
            <a:pPr marL="285750" indent="-285750">
              <a:buFont typeface="Arial" panose="020B0604020202020204" pitchFamily="34" charset="0"/>
              <a:buChar char="•"/>
            </a:pPr>
            <a:r>
              <a:rPr lang="ka-GE" sz="1600" dirty="0"/>
              <a:t>კანონიერი წარმომადგენლის თანხმობის მოპოვება;</a:t>
            </a:r>
          </a:p>
          <a:p>
            <a:pPr marL="285750" indent="-285750">
              <a:buFont typeface="Arial" panose="020B0604020202020204" pitchFamily="34" charset="0"/>
              <a:buChar char="•"/>
            </a:pPr>
            <a:r>
              <a:rPr lang="ka-GE" sz="1600" dirty="0"/>
              <a:t>მოზარდის თანხმობის მოპოვება.</a:t>
            </a:r>
            <a:endParaRPr lang="en-US" sz="1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3313" y="818866"/>
            <a:ext cx="4958687" cy="5923128"/>
          </a:xfrm>
          <a:prstGeom prst="rect">
            <a:avLst/>
          </a:prstGeom>
        </p:spPr>
      </p:pic>
    </p:spTree>
    <p:extLst>
      <p:ext uri="{BB962C8B-B14F-4D97-AF65-F5344CB8AC3E}">
        <p14:creationId xmlns:p14="http://schemas.microsoft.com/office/powerpoint/2010/main" val="4122314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34" y="119466"/>
            <a:ext cx="11805314" cy="603866"/>
          </a:xfrm>
        </p:spPr>
        <p:txBody>
          <a:bodyPr>
            <a:normAutofit fontScale="90000"/>
          </a:bodyPr>
          <a:lstStyle/>
          <a:p>
            <a:r>
              <a:rPr lang="ka-GE" sz="2600" b="1" dirty="0" smtClean="0"/>
              <a:t>თვითანგარიშის კითხვარის პრობლემებთან დაკავშირებული თანამედროვე მიდგომები </a:t>
            </a:r>
            <a:endParaRPr lang="en-US" sz="2600" b="1" dirty="0"/>
          </a:p>
        </p:txBody>
      </p:sp>
      <p:sp>
        <p:nvSpPr>
          <p:cNvPr id="4" name="Rounded Rectangle 3"/>
          <p:cNvSpPr/>
          <p:nvPr/>
        </p:nvSpPr>
        <p:spPr>
          <a:xfrm>
            <a:off x="504967" y="941695"/>
            <a:ext cx="3725839" cy="278414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smtClean="0"/>
              <a:t>Audio-Computer assisted self-administered interview - </a:t>
            </a:r>
            <a:r>
              <a:rPr lang="ka-GE" sz="1600" dirty="0" smtClean="0"/>
              <a:t>კითხვის უნართან დაკავშირებული პრობლემის თავიდან არიდება; </a:t>
            </a:r>
          </a:p>
          <a:p>
            <a:pPr algn="ctr"/>
            <a:endParaRPr lang="ka-GE" sz="1600" dirty="0"/>
          </a:p>
          <a:p>
            <a:pPr algn="ctr"/>
            <a:r>
              <a:rPr lang="ka-GE" sz="1600" dirty="0" smtClean="0"/>
              <a:t>პასუხის სანდოობაზე ინტერვიუერის გავლენის შემცირება, კითხვარის თვითადმინისტრირებადი ფუნქციიდან გამომდინარე</a:t>
            </a:r>
            <a:endParaRPr lang="en-US" sz="1600" dirty="0"/>
          </a:p>
        </p:txBody>
      </p:sp>
      <p:sp>
        <p:nvSpPr>
          <p:cNvPr id="5" name="Rounded Rectangle 4"/>
          <p:cNvSpPr/>
          <p:nvPr/>
        </p:nvSpPr>
        <p:spPr>
          <a:xfrm>
            <a:off x="504967" y="3944201"/>
            <a:ext cx="3725839" cy="270225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Life event calendar-</a:t>
            </a:r>
            <a:r>
              <a:rPr lang="ka-GE" dirty="0" smtClean="0"/>
              <a:t>დელიკვენტობისგან დამოუკიდებელი მნიშვნელოვანი მოვლენების აღნიშვნა დროის კონკრეტულ მონაკვეთში. ხელს უწყობს რაპორტს დამყარებას და მოვლენის გახსენების სიზუსტეს.</a:t>
            </a:r>
            <a:endParaRPr lang="en-US" dirty="0"/>
          </a:p>
        </p:txBody>
      </p:sp>
      <p:sp>
        <p:nvSpPr>
          <p:cNvPr id="6" name="Rectangle 5"/>
          <p:cNvSpPr/>
          <p:nvPr/>
        </p:nvSpPr>
        <p:spPr>
          <a:xfrm>
            <a:off x="5390865" y="1091820"/>
            <a:ext cx="5827595" cy="555463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panose="020B0604020202020204" pitchFamily="34" charset="0"/>
              <a:buChar char="•"/>
            </a:pPr>
            <a:r>
              <a:rPr lang="ka-GE" dirty="0" smtClean="0"/>
              <a:t>სერიოზული და ნაკლებად მძიმე დელიკვენტობის ზუსტი სიხშირის და გავრცელების აღრიცხვა;</a:t>
            </a:r>
          </a:p>
          <a:p>
            <a:endParaRPr lang="ka-GE" dirty="0" smtClean="0"/>
          </a:p>
          <a:p>
            <a:pPr marL="285750" indent="-285750">
              <a:buFont typeface="Arial" panose="020B0604020202020204" pitchFamily="34" charset="0"/>
              <a:buChar char="•"/>
            </a:pPr>
            <a:r>
              <a:rPr lang="ka-GE" dirty="0" smtClean="0"/>
              <a:t>მსუბუქი პრობლემური ქცევის გამორიცხვა დელიკვენტობის მონაცემებისაგან, ჩაღრმავებული კითხვების გამოყენებით;</a:t>
            </a:r>
          </a:p>
          <a:p>
            <a:endParaRPr lang="ka-GE" dirty="0" smtClean="0"/>
          </a:p>
          <a:p>
            <a:pPr marL="285750" indent="-285750">
              <a:buFont typeface="Arial" panose="020B0604020202020204" pitchFamily="34" charset="0"/>
              <a:buChar char="•"/>
            </a:pPr>
            <a:r>
              <a:rPr lang="ka-GE" dirty="0" smtClean="0"/>
              <a:t>კვლევის შერჩევაში სერიოზული დელიკვენტური შემთხვევების ჩართვა, რეკრუტინგის წინასწარი პროცედურების გამოყენებით. </a:t>
            </a:r>
            <a:endParaRPr lang="en-US" dirty="0"/>
          </a:p>
        </p:txBody>
      </p:sp>
    </p:spTree>
    <p:extLst>
      <p:ext uri="{BB962C8B-B14F-4D97-AF65-F5344CB8AC3E}">
        <p14:creationId xmlns:p14="http://schemas.microsoft.com/office/powerpoint/2010/main" val="3266586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5400" dirty="0" smtClean="0"/>
              <a:t>ვიქტიმიზაციის მონაცემები</a:t>
            </a:r>
            <a:endParaRPr lang="en-US" sz="5400" dirty="0"/>
          </a:p>
        </p:txBody>
      </p:sp>
    </p:spTree>
    <p:extLst>
      <p:ext uri="{BB962C8B-B14F-4D97-AF65-F5344CB8AC3E}">
        <p14:creationId xmlns:p14="http://schemas.microsoft.com/office/powerpoint/2010/main" val="1464689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7388"/>
          </a:xfrm>
        </p:spPr>
        <p:txBody>
          <a:bodyPr>
            <a:normAutofit fontScale="90000"/>
          </a:bodyPr>
          <a:lstStyle/>
          <a:p>
            <a:r>
              <a:rPr lang="ka-GE" sz="2800" b="1" dirty="0" smtClean="0"/>
              <a:t>ვიქტიმიზაციის მონაცემები</a:t>
            </a:r>
            <a:endParaRPr lang="en-US" sz="2800" b="1" dirty="0"/>
          </a:p>
        </p:txBody>
      </p:sp>
      <p:sp>
        <p:nvSpPr>
          <p:cNvPr id="3" name="Content Placeholder 2"/>
          <p:cNvSpPr>
            <a:spLocks noGrp="1"/>
          </p:cNvSpPr>
          <p:nvPr>
            <p:ph idx="1"/>
          </p:nvPr>
        </p:nvSpPr>
        <p:spPr>
          <a:xfrm>
            <a:off x="409433" y="955343"/>
            <a:ext cx="11518710" cy="5221620"/>
          </a:xfrm>
        </p:spPr>
        <p:txBody>
          <a:bodyPr/>
          <a:lstStyle/>
          <a:p>
            <a:r>
              <a:rPr lang="ka-GE" sz="1800" dirty="0" smtClean="0"/>
              <a:t>აშშ-ში ვიქტიმიზაციის მონაცემების შეკრებას ყოველწლიური ხასიათი აქვს;</a:t>
            </a:r>
          </a:p>
          <a:p>
            <a:r>
              <a:rPr lang="ka-GE" sz="1800" dirty="0" smtClean="0"/>
              <a:t>გამოკითხვა ტარდება ეროვნულად რერეზენტატულ შერჩევაზე, 12 წლიდან მოქალაქეების მონაწილეობით;</a:t>
            </a:r>
          </a:p>
          <a:p>
            <a:r>
              <a:rPr lang="ka-GE" sz="1800" dirty="0" smtClean="0"/>
              <a:t>ვიქტიმიზაციის მონაცემები მოიცავს ინფორმაციას დანაშაულზე, რომელიც ოფიციალურად გაცხადდა ან არ გაცხადებულა (ძალადობრივი დანაშაულის 49% და საკუთრების წინააღმდეგ მიმართული დანაშაულის 39% ოფიციალურად აღირიცხება).</a:t>
            </a:r>
          </a:p>
          <a:p>
            <a:pPr marL="0" indent="0">
              <a:buNone/>
            </a:pPr>
            <a:endParaRPr lang="en-US" dirty="0"/>
          </a:p>
        </p:txBody>
      </p:sp>
      <p:sp>
        <p:nvSpPr>
          <p:cNvPr id="4" name="Rounded Rectangle 3"/>
          <p:cNvSpPr/>
          <p:nvPr/>
        </p:nvSpPr>
        <p:spPr>
          <a:xfrm>
            <a:off x="409433" y="3256341"/>
            <a:ext cx="8024883" cy="304345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ka-GE" b="1" dirty="0" smtClean="0"/>
              <a:t>ვიქტიმიზაციის კითხვარში შემავალი კომპონენტები:</a:t>
            </a:r>
          </a:p>
          <a:p>
            <a:endParaRPr lang="ka-GE" dirty="0" smtClean="0"/>
          </a:p>
          <a:p>
            <a:pPr marL="285750" indent="-285750">
              <a:buFont typeface="Arial" panose="020B0604020202020204" pitchFamily="34" charset="0"/>
              <a:buChar char="•"/>
            </a:pPr>
            <a:r>
              <a:rPr lang="ka-GE" dirty="0" smtClean="0"/>
              <a:t>ყოფილა თუ არა სხვადასხვა ფორმის დანაშაულის მსხვერპლი;</a:t>
            </a:r>
          </a:p>
          <a:p>
            <a:endParaRPr lang="ka-GE" dirty="0" smtClean="0"/>
          </a:p>
          <a:p>
            <a:pPr marL="285750" indent="-285750">
              <a:buFont typeface="Arial" panose="020B0604020202020204" pitchFamily="34" charset="0"/>
              <a:buChar char="•"/>
            </a:pPr>
            <a:r>
              <a:rPr lang="ka-GE" dirty="0" smtClean="0"/>
              <a:t>განაცხადა თუ არა პოლიციაში;</a:t>
            </a:r>
          </a:p>
          <a:p>
            <a:endParaRPr lang="ka-GE" dirty="0" smtClean="0"/>
          </a:p>
          <a:p>
            <a:pPr marL="285750" indent="-285750">
              <a:buFont typeface="Arial" panose="020B0604020202020204" pitchFamily="34" charset="0"/>
              <a:buChar char="•"/>
            </a:pPr>
            <a:r>
              <a:rPr lang="ka-GE" dirty="0" smtClean="0"/>
              <a:t>განცხადებისგან თავის შეკავების მიზეზები (უმრავლეს შემთხვევაში, პერსონალური ფაქტორები);</a:t>
            </a:r>
          </a:p>
          <a:p>
            <a:endParaRPr lang="ka-GE" dirty="0" smtClean="0"/>
          </a:p>
          <a:p>
            <a:pPr marL="285750" indent="-285750">
              <a:buFont typeface="Arial" panose="020B0604020202020204" pitchFamily="34" charset="0"/>
              <a:buChar char="•"/>
            </a:pPr>
            <a:r>
              <a:rPr lang="ka-GE" dirty="0" smtClean="0"/>
              <a:t>იმ შემთხვევაში, თუ შეძლო სავარაუდო ბრალდებულის იდენტიფიკაცია, მისი დემოგრაფიული მახასიათებლები.</a:t>
            </a:r>
            <a:endParaRPr lang="en-US" dirty="0"/>
          </a:p>
        </p:txBody>
      </p:sp>
    </p:spTree>
    <p:extLst>
      <p:ext uri="{BB962C8B-B14F-4D97-AF65-F5344CB8AC3E}">
        <p14:creationId xmlns:p14="http://schemas.microsoft.com/office/powerpoint/2010/main" val="2553897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704"/>
            <a:ext cx="10515600" cy="672105"/>
          </a:xfrm>
        </p:spPr>
        <p:txBody>
          <a:bodyPr>
            <a:normAutofit/>
          </a:bodyPr>
          <a:lstStyle/>
          <a:p>
            <a:r>
              <a:rPr lang="ka-GE" sz="2400" b="1" dirty="0" smtClean="0"/>
              <a:t>ვიქტიმიზაციის მონაცემებთან დაკავშირებული პრობლემები</a:t>
            </a:r>
            <a:endParaRPr lang="en-US" sz="2400" b="1" dirty="0"/>
          </a:p>
        </p:txBody>
      </p:sp>
      <p:sp>
        <p:nvSpPr>
          <p:cNvPr id="3" name="Content Placeholder 2"/>
          <p:cNvSpPr>
            <a:spLocks noGrp="1"/>
          </p:cNvSpPr>
          <p:nvPr>
            <p:ph idx="1"/>
          </p:nvPr>
        </p:nvSpPr>
        <p:spPr>
          <a:xfrm>
            <a:off x="327546" y="1255594"/>
            <a:ext cx="11546006" cy="4921369"/>
          </a:xfrm>
        </p:spPr>
        <p:txBody>
          <a:bodyPr>
            <a:normAutofit/>
          </a:bodyPr>
          <a:lstStyle/>
          <a:p>
            <a:pPr marL="514350" indent="-514350">
              <a:buFont typeface="+mj-lt"/>
              <a:buAutoNum type="arabicPeriod"/>
            </a:pPr>
            <a:r>
              <a:rPr lang="ka-GE" sz="2000" dirty="0" smtClean="0"/>
              <a:t>ვიქტიმიზაციის კითხვარი აღრიცხავს ძალადობრივი და ეკონომიკური დანაშაულის მცირე სპექტრს - გამოტოვებულია 12 წლამდე პირების მიმართ ჩადენილი დანაშაული და ასევე, დანაშაული, რომელსაც არ ჰყავს უშუალო მსხვერპლი;</a:t>
            </a:r>
          </a:p>
          <a:p>
            <a:pPr marL="457200" indent="-457200">
              <a:buFont typeface="+mj-lt"/>
              <a:buAutoNum type="arabicPeriod"/>
            </a:pPr>
            <a:endParaRPr lang="ka-GE" sz="2000" dirty="0" smtClean="0"/>
          </a:p>
          <a:p>
            <a:pPr marL="514350" indent="-514350">
              <a:buFont typeface="+mj-lt"/>
              <a:buAutoNum type="arabicPeriod"/>
            </a:pPr>
            <a:r>
              <a:rPr lang="ka-GE" sz="2000" dirty="0" smtClean="0"/>
              <a:t>საზოგადოების ბევრი, განსაკურებულად მოწყვლადი, ჯგუფი დარჩენილია შერჩევის დიზაინის მიღმა (უსახლკაროები, ინსტიტუციაში მცხოვრები პირები);</a:t>
            </a:r>
          </a:p>
          <a:p>
            <a:pPr marL="457200" indent="-457200">
              <a:buFont typeface="+mj-lt"/>
              <a:buAutoNum type="arabicPeriod"/>
            </a:pPr>
            <a:endParaRPr lang="ka-GE" sz="2000" dirty="0" smtClean="0"/>
          </a:p>
          <a:p>
            <a:pPr marL="514350" indent="-514350">
              <a:buFont typeface="+mj-lt"/>
              <a:buAutoNum type="arabicPeriod"/>
            </a:pPr>
            <a:r>
              <a:rPr lang="ka-GE" sz="2000" dirty="0" smtClean="0"/>
              <a:t>ადამიანების დიდი ნაწილი არ აღნიშნავს მის წინააღმდეგ ჩადენილი დანაშაულის შესახებ (განსაკუთრებით ისეთ დანაშაულს, რომელიც ახლობლების მიერ იქნა ჩადენილი);</a:t>
            </a:r>
          </a:p>
          <a:p>
            <a:pPr marL="457200" indent="-457200">
              <a:buFont typeface="+mj-lt"/>
              <a:buAutoNum type="arabicPeriod"/>
            </a:pPr>
            <a:endParaRPr lang="ka-GE" sz="2000" dirty="0" smtClean="0"/>
          </a:p>
          <a:p>
            <a:pPr marL="514350" indent="-514350">
              <a:buFont typeface="+mj-lt"/>
              <a:buAutoNum type="arabicPeriod"/>
            </a:pPr>
            <a:r>
              <a:rPr lang="ka-GE" sz="2000" dirty="0" smtClean="0"/>
              <a:t>მსხვერპლები ხშირ შემთხვევაში, ვერ ახერხებენ სავარაუდო ბრალდებულის დემოგრაფიული მახასიათებლების იდენტიფიცირებას და ეს განსაკუთრებით ხშირია, საკუთრების წინააღმდეგ მიმართული დანაშაულის შემთხვევაში. </a:t>
            </a:r>
            <a:endParaRPr lang="en-US" sz="2000" dirty="0"/>
          </a:p>
        </p:txBody>
      </p:sp>
    </p:spTree>
    <p:extLst>
      <p:ext uri="{BB962C8B-B14F-4D97-AF65-F5344CB8AC3E}">
        <p14:creationId xmlns:p14="http://schemas.microsoft.com/office/powerpoint/2010/main" val="1729516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95666833"/>
              </p:ext>
            </p:extLst>
          </p:nvPr>
        </p:nvGraphicFramePr>
        <p:xfrm>
          <a:off x="838200" y="627797"/>
          <a:ext cx="10515600" cy="5549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303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3600" dirty="0" smtClean="0"/>
              <a:t>ოფიციალური სტატისტიკა</a:t>
            </a:r>
            <a:endParaRPr lang="en-US" sz="3600" dirty="0"/>
          </a:p>
        </p:txBody>
      </p:sp>
    </p:spTree>
    <p:extLst>
      <p:ext uri="{BB962C8B-B14F-4D97-AF65-F5344CB8AC3E}">
        <p14:creationId xmlns:p14="http://schemas.microsoft.com/office/powerpoint/2010/main" val="141941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2923"/>
          </a:xfrm>
        </p:spPr>
        <p:txBody>
          <a:bodyPr>
            <a:normAutofit/>
          </a:bodyPr>
          <a:lstStyle/>
          <a:p>
            <a:r>
              <a:rPr lang="ka-GE" sz="2400" b="1" dirty="0" smtClean="0"/>
              <a:t>სისხლის სამართლის სტატისტიკის მიზნები</a:t>
            </a:r>
            <a:endParaRPr lang="en-US" sz="2400" b="1" dirty="0"/>
          </a:p>
        </p:txBody>
      </p:sp>
      <p:sp>
        <p:nvSpPr>
          <p:cNvPr id="3" name="Content Placeholder 2"/>
          <p:cNvSpPr>
            <a:spLocks noGrp="1"/>
          </p:cNvSpPr>
          <p:nvPr>
            <p:ph idx="1"/>
          </p:nvPr>
        </p:nvSpPr>
        <p:spPr/>
        <p:txBody>
          <a:bodyPr>
            <a:normAutofit/>
          </a:bodyPr>
          <a:lstStyle/>
          <a:p>
            <a:r>
              <a:rPr lang="ka-GE" sz="2000" dirty="0" smtClean="0"/>
              <a:t>სახელმწიფო ინსტიტუტების საქმიანობის ანგარიში;</a:t>
            </a:r>
          </a:p>
          <a:p>
            <a:pPr marL="0" indent="0">
              <a:buNone/>
            </a:pPr>
            <a:endParaRPr lang="ka-GE" sz="2000" dirty="0" smtClean="0"/>
          </a:p>
          <a:p>
            <a:r>
              <a:rPr lang="ka-GE" sz="2000" dirty="0" smtClean="0"/>
              <a:t>ქვეყანაში არსებული კრიმინოგენური სიტუაციის ანალიზი (სიხშირე, განაწილება, დანაშაულის ფორმა, დემოგრაფიული მახასიათებლები, სავარაუდო მიზეზები);</a:t>
            </a:r>
          </a:p>
          <a:p>
            <a:pPr marL="0" indent="0">
              <a:buNone/>
            </a:pPr>
            <a:endParaRPr lang="ka-GE" sz="2000" dirty="0" smtClean="0"/>
          </a:p>
          <a:p>
            <a:r>
              <a:rPr lang="ka-GE" sz="2000" dirty="0" smtClean="0"/>
              <a:t>მოსახლეობის ინფორმირება, მედიაში გაშუქებული ინფორმაციის საპირწონედ;</a:t>
            </a:r>
          </a:p>
          <a:p>
            <a:pPr marL="0" indent="0">
              <a:buNone/>
            </a:pPr>
            <a:endParaRPr lang="ka-GE" sz="2000" dirty="0" smtClean="0"/>
          </a:p>
          <a:p>
            <a:r>
              <a:rPr lang="ka-GE" sz="2000" dirty="0" smtClean="0"/>
              <a:t>კანონმდებლობის და საკანონმდებლო რეფორმების შეფასების ინსტრუმენტი;</a:t>
            </a:r>
          </a:p>
          <a:p>
            <a:pPr marL="0" indent="0">
              <a:buNone/>
            </a:pPr>
            <a:endParaRPr lang="ka-GE" sz="2000" dirty="0" smtClean="0"/>
          </a:p>
          <a:p>
            <a:r>
              <a:rPr lang="ka-GE" sz="2000" dirty="0" smtClean="0"/>
              <a:t>დანაშაულის კონტროლისა და პრევენციის პოლიტიკის დაგეგმვისა და შეფასების ინსტრუმენტი.</a:t>
            </a:r>
            <a:endParaRPr lang="en-US" sz="2000" dirty="0"/>
          </a:p>
        </p:txBody>
      </p:sp>
    </p:spTree>
    <p:extLst>
      <p:ext uri="{BB962C8B-B14F-4D97-AF65-F5344CB8AC3E}">
        <p14:creationId xmlns:p14="http://schemas.microsoft.com/office/powerpoint/2010/main" val="1939045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409"/>
            <a:ext cx="10515600" cy="576571"/>
          </a:xfrm>
        </p:spPr>
        <p:txBody>
          <a:bodyPr>
            <a:normAutofit/>
          </a:bodyPr>
          <a:lstStyle/>
          <a:p>
            <a:r>
              <a:rPr lang="ka-GE" sz="2800" b="1" dirty="0" smtClean="0"/>
              <a:t>ოფიციალური სტატისტიკის წყაროები</a:t>
            </a:r>
            <a:endParaRPr lang="en-US" sz="2800" b="1" dirty="0"/>
          </a:p>
        </p:txBody>
      </p:sp>
      <p:graphicFrame>
        <p:nvGraphicFramePr>
          <p:cNvPr id="4" name="Diagram 3"/>
          <p:cNvGraphicFramePr/>
          <p:nvPr>
            <p:extLst>
              <p:ext uri="{D42A27DB-BD31-4B8C-83A1-F6EECF244321}">
                <p14:modId xmlns:p14="http://schemas.microsoft.com/office/powerpoint/2010/main" val="3411792481"/>
              </p:ext>
            </p:extLst>
          </p:nvPr>
        </p:nvGraphicFramePr>
        <p:xfrm>
          <a:off x="924351" y="736980"/>
          <a:ext cx="8724616" cy="5995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8740822" y="3391468"/>
            <a:ext cx="2210937" cy="13920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a-GE" dirty="0" smtClean="0"/>
              <a:t>განრიდების და განრიდების და მედიაციის სტატისტიკა</a:t>
            </a:r>
            <a:endParaRPr lang="en-US" dirty="0"/>
          </a:p>
        </p:txBody>
      </p:sp>
      <p:sp>
        <p:nvSpPr>
          <p:cNvPr id="6" name="Minus 5"/>
          <p:cNvSpPr/>
          <p:nvPr/>
        </p:nvSpPr>
        <p:spPr>
          <a:xfrm>
            <a:off x="7646869" y="3875962"/>
            <a:ext cx="1050877" cy="423081"/>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737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9466"/>
            <a:ext cx="10515600" cy="576571"/>
          </a:xfrm>
        </p:spPr>
        <p:txBody>
          <a:bodyPr>
            <a:normAutofit/>
          </a:bodyPr>
          <a:lstStyle/>
          <a:p>
            <a:r>
              <a:rPr lang="ka-GE" sz="2400" b="1" dirty="0" smtClean="0"/>
              <a:t>არასრულწლოვანთა დანაშაულის სტატისტიკა საქართველოში</a:t>
            </a:r>
            <a:endParaRPr lang="en-US" sz="2400" b="1" dirty="0"/>
          </a:p>
        </p:txBody>
      </p:sp>
      <p:pic>
        <p:nvPicPr>
          <p:cNvPr id="4" name="Content Placeholder 3"/>
          <p:cNvPicPr>
            <a:picLocks noGrp="1" noChangeAspect="1"/>
          </p:cNvPicPr>
          <p:nvPr>
            <p:ph idx="1"/>
          </p:nvPr>
        </p:nvPicPr>
        <p:blipFill>
          <a:blip r:embed="rId2"/>
          <a:stretch>
            <a:fillRect/>
          </a:stretch>
        </p:blipFill>
        <p:spPr>
          <a:xfrm>
            <a:off x="628651" y="25473"/>
            <a:ext cx="10987088" cy="6832527"/>
          </a:xfrm>
          <a:prstGeom prst="rect">
            <a:avLst/>
          </a:prstGeom>
        </p:spPr>
      </p:pic>
    </p:spTree>
    <p:extLst>
      <p:ext uri="{BB962C8B-B14F-4D97-AF65-F5344CB8AC3E}">
        <p14:creationId xmlns:p14="http://schemas.microsoft.com/office/powerpoint/2010/main" val="37599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3866"/>
          </a:xfrm>
        </p:spPr>
        <p:txBody>
          <a:bodyPr>
            <a:normAutofit/>
          </a:bodyPr>
          <a:lstStyle/>
          <a:p>
            <a:r>
              <a:rPr lang="ka-GE" sz="2400" b="1" dirty="0" smtClean="0"/>
              <a:t>ტენდენციები არასრულწლოვან მსჯავრდებულთა სტატისტიკაში</a:t>
            </a:r>
            <a:endParaRPr lang="en-US" sz="2400" b="1" dirty="0"/>
          </a:p>
        </p:txBody>
      </p:sp>
      <p:sp>
        <p:nvSpPr>
          <p:cNvPr id="3" name="Content Placeholder 2"/>
          <p:cNvSpPr>
            <a:spLocks noGrp="1"/>
          </p:cNvSpPr>
          <p:nvPr>
            <p:ph idx="1"/>
          </p:nvPr>
        </p:nvSpPr>
        <p:spPr>
          <a:xfrm>
            <a:off x="477672" y="1951630"/>
            <a:ext cx="11204812" cy="4225333"/>
          </a:xfrm>
        </p:spPr>
        <p:txBody>
          <a:bodyPr/>
          <a:lstStyle/>
          <a:p>
            <a:pPr>
              <a:buFont typeface="Wingdings" panose="05000000000000000000" pitchFamily="2" charset="2"/>
              <a:buChar char="ü"/>
            </a:pPr>
            <a:r>
              <a:rPr lang="ka-GE" sz="2000" dirty="0" smtClean="0"/>
              <a:t>ბოლო 20 წლის სტატისტიკის თანახმად, არასრულწლოვან მსჯავრდებულთა ხვედრითი წილი დანაშაულის საერთო სტატისტიკაში 4-6% შორის მერყეობს;</a:t>
            </a:r>
          </a:p>
          <a:p>
            <a:pPr marL="0" indent="0">
              <a:buNone/>
            </a:pPr>
            <a:endParaRPr lang="ka-GE" sz="2000" dirty="0" smtClean="0"/>
          </a:p>
          <a:p>
            <a:pPr>
              <a:buFont typeface="Wingdings" panose="05000000000000000000" pitchFamily="2" charset="2"/>
              <a:buChar char="ü"/>
            </a:pPr>
            <a:r>
              <a:rPr lang="ka-GE" sz="2000" dirty="0" smtClean="0"/>
              <a:t>2005-2010 წლებში არასრულწლოვან მსჯავრდებულთა გაზრდილი მაჩვენებელი შეიძლება აიხსნას „ნულოვანი ტოლერანტობის პოლიტიკით“, მათ შორის,  სისხლის სამართლის პასუხისმგებლობის მინიმალური ასაკის შემცირებით (2007 წლიდან 2010 წლამდე ეს ასაკი 12 წლით განისაზღვრებოდა);</a:t>
            </a:r>
          </a:p>
          <a:p>
            <a:pPr marL="0" indent="0">
              <a:buNone/>
            </a:pPr>
            <a:endParaRPr lang="ka-GE" sz="2000" dirty="0" smtClean="0"/>
          </a:p>
          <a:p>
            <a:pPr>
              <a:buFont typeface="Wingdings" panose="05000000000000000000" pitchFamily="2" charset="2"/>
              <a:buChar char="ü"/>
            </a:pPr>
            <a:r>
              <a:rPr lang="ka-GE" sz="2000" dirty="0" smtClean="0"/>
              <a:t>2012 </a:t>
            </a:r>
            <a:r>
              <a:rPr lang="ka-GE" sz="2000" dirty="0" smtClean="0"/>
              <a:t>და განსაკუთრებით, 2016  წლიდან არასრულწლოვან მსჯავრდებულთა რაოდენობის შემცირება, შეიძლება, დაკავშირებული იყოს მართლმსაჯულებაში ლიბერალური რეფორმების გატარებასთან.</a:t>
            </a:r>
          </a:p>
          <a:p>
            <a:pPr>
              <a:buFont typeface="Wingdings" panose="05000000000000000000" pitchFamily="2" charset="2"/>
              <a:buChar char="ü"/>
            </a:pPr>
            <a:endParaRPr lang="en-US" dirty="0"/>
          </a:p>
        </p:txBody>
      </p:sp>
    </p:spTree>
    <p:extLst>
      <p:ext uri="{BB962C8B-B14F-4D97-AF65-F5344CB8AC3E}">
        <p14:creationId xmlns:p14="http://schemas.microsoft.com/office/powerpoint/2010/main" val="232240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1979"/>
          </a:xfrm>
        </p:spPr>
        <p:txBody>
          <a:bodyPr>
            <a:normAutofit/>
          </a:bodyPr>
          <a:lstStyle/>
          <a:p>
            <a:r>
              <a:rPr lang="ka-GE" sz="2400" b="1" dirty="0" smtClean="0"/>
              <a:t>არასრულწლოვანთა მიერ ჩადენილი მკვლელობის სტატისტიკა</a:t>
            </a:r>
            <a:endParaRPr lang="en-US" sz="2400" b="1" dirty="0"/>
          </a:p>
        </p:txBody>
      </p:sp>
      <p:pic>
        <p:nvPicPr>
          <p:cNvPr id="4" name="Content Placeholder 3"/>
          <p:cNvPicPr>
            <a:picLocks noGrp="1" noChangeAspect="1"/>
          </p:cNvPicPr>
          <p:nvPr>
            <p:ph idx="1"/>
          </p:nvPr>
        </p:nvPicPr>
        <p:blipFill>
          <a:blip r:embed="rId2"/>
          <a:stretch>
            <a:fillRect/>
          </a:stretch>
        </p:blipFill>
        <p:spPr>
          <a:xfrm>
            <a:off x="579241" y="0"/>
            <a:ext cx="11007922" cy="6858000"/>
          </a:xfrm>
          <a:prstGeom prst="rect">
            <a:avLst/>
          </a:prstGeom>
        </p:spPr>
      </p:pic>
    </p:spTree>
    <p:extLst>
      <p:ext uri="{BB962C8B-B14F-4D97-AF65-F5344CB8AC3E}">
        <p14:creationId xmlns:p14="http://schemas.microsoft.com/office/powerpoint/2010/main" val="3046937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TotalTime>
  <Words>1466</Words>
  <Application>Microsoft Office PowerPoint</Application>
  <PresentationFormat>Widescreen</PresentationFormat>
  <Paragraphs>188</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Sylfaen</vt:lpstr>
      <vt:lpstr>Wingdings</vt:lpstr>
      <vt:lpstr>Office Theme</vt:lpstr>
      <vt:lpstr>დელიკვენტობის გაზომვა </vt:lpstr>
      <vt:lpstr>განსახილველი თემები</vt:lpstr>
      <vt:lpstr>PowerPoint Presentation</vt:lpstr>
      <vt:lpstr>ოფიციალური სტატისტიკა</vt:lpstr>
      <vt:lpstr>სისხლის სამართლის სტატისტიკის მიზნები</vt:lpstr>
      <vt:lpstr>ოფიციალური სტატისტიკის წყაროები</vt:lpstr>
      <vt:lpstr>არასრულწლოვანთა დანაშაულის სტატისტიკა საქართველოში</vt:lpstr>
      <vt:lpstr>ტენდენციები არასრულწლოვან მსჯავრდებულთა სტატისტიკაში</vt:lpstr>
      <vt:lpstr>არასრულწლოვანთა მიერ ჩადენილი მკვლელობის სტატისტიკა</vt:lpstr>
      <vt:lpstr>ტენდენციები არასრულწლოვანთა მიერ განზრახ ჩადენილ მკვლელობაში</vt:lpstr>
      <vt:lpstr>არასრულწლოვანთა მიერ ჯგუფურად ჩადენილი დანაშაულის სტატისტიკა</vt:lpstr>
      <vt:lpstr>ტენდენციები არასრულწლოვანთა მიერ ჯგუფურად ჩადენილ დანაშაულში</vt:lpstr>
      <vt:lpstr>ოფიციალური მონაცემების ნაკლოვნებები</vt:lpstr>
      <vt:lpstr>ოფიციალური მონაცემების ნაკლოვანებები</vt:lpstr>
      <vt:lpstr>ოფიციალური მონაცემების ნაკლოვანებები</vt:lpstr>
      <vt:lpstr>თვითანგარიშის კითხვარი</vt:lpstr>
      <vt:lpstr>თვითანგარიშის კითხვარი</vt:lpstr>
      <vt:lpstr>თვითანგარიშის მონაცემების სანდოობის შეფასება</vt:lpstr>
      <vt:lpstr>თვითანგარიშის კითხვარის გამოყენებასთან დაკავშირებული პრობლემები</vt:lpstr>
      <vt:lpstr>თვითანგარიშის კითხვარის გამოყენებასთან დაკავშირებული პრობლემები</vt:lpstr>
      <vt:lpstr>თვითანგარიშის კითხვარის პრობლემებთან დაკავშირებული თანამედროვე მიდგომები </vt:lpstr>
      <vt:lpstr>ვიქტიმიზაციის მონაცემები</vt:lpstr>
      <vt:lpstr>ვიქტიმიზაციის მონაცემები</vt:lpstr>
      <vt:lpstr>ვიქტიმიზაციის მონაცემებთან დაკავშირებული პრობლემები</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დელიკვენტობის გაზომვა</dc:title>
  <dc:creator>Tina Bandzeladze</dc:creator>
  <cp:lastModifiedBy>Tina Bandzeladze</cp:lastModifiedBy>
  <cp:revision>57</cp:revision>
  <dcterms:created xsi:type="dcterms:W3CDTF">2020-04-10T09:54:49Z</dcterms:created>
  <dcterms:modified xsi:type="dcterms:W3CDTF">2024-10-11T12:05:57Z</dcterms:modified>
</cp:coreProperties>
</file>