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0"/>
  </p:notesMasterIdLst>
  <p:sldIdLst>
    <p:sldId id="482" r:id="rId3"/>
    <p:sldId id="475" r:id="rId4"/>
    <p:sldId id="410" r:id="rId5"/>
    <p:sldId id="479" r:id="rId6"/>
    <p:sldId id="411" r:id="rId7"/>
    <p:sldId id="412" r:id="rId8"/>
    <p:sldId id="423" r:id="rId9"/>
    <p:sldId id="424" r:id="rId10"/>
    <p:sldId id="425" r:id="rId11"/>
    <p:sldId id="426" r:id="rId12"/>
    <p:sldId id="427" r:id="rId13"/>
    <p:sldId id="428" r:id="rId14"/>
    <p:sldId id="429" r:id="rId15"/>
    <p:sldId id="476" r:id="rId16"/>
    <p:sldId id="477" r:id="rId17"/>
    <p:sldId id="483" r:id="rId18"/>
    <p:sldId id="478" r:id="rId19"/>
    <p:sldId id="480" r:id="rId20"/>
    <p:sldId id="481" r:id="rId21"/>
    <p:sldId id="484" r:id="rId22"/>
    <p:sldId id="436" r:id="rId23"/>
    <p:sldId id="485" r:id="rId24"/>
    <p:sldId id="437" r:id="rId25"/>
    <p:sldId id="438" r:id="rId26"/>
    <p:sldId id="439" r:id="rId27"/>
    <p:sldId id="440" r:id="rId28"/>
    <p:sldId id="441" r:id="rId29"/>
    <p:sldId id="448" r:id="rId30"/>
    <p:sldId id="449" r:id="rId31"/>
    <p:sldId id="450" r:id="rId32"/>
    <p:sldId id="451" r:id="rId33"/>
    <p:sldId id="452" r:id="rId34"/>
    <p:sldId id="453" r:id="rId35"/>
    <p:sldId id="454" r:id="rId36"/>
    <p:sldId id="455" r:id="rId37"/>
    <p:sldId id="456" r:id="rId38"/>
    <p:sldId id="457" r:id="rId39"/>
    <p:sldId id="458" r:id="rId40"/>
    <p:sldId id="460" r:id="rId41"/>
    <p:sldId id="461" r:id="rId42"/>
    <p:sldId id="462" r:id="rId43"/>
    <p:sldId id="463" r:id="rId44"/>
    <p:sldId id="464" r:id="rId45"/>
    <p:sldId id="465" r:id="rId46"/>
    <p:sldId id="466" r:id="rId47"/>
    <p:sldId id="467" r:id="rId48"/>
    <p:sldId id="468" r:id="rId4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33"/>
    <a:srgbClr val="157109"/>
    <a:srgbClr val="B50B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81" autoAdjust="0"/>
    <p:restoredTop sz="88632" autoAdjust="0"/>
  </p:normalViewPr>
  <p:slideViewPr>
    <p:cSldViewPr>
      <p:cViewPr varScale="1">
        <p:scale>
          <a:sx n="61" d="100"/>
          <a:sy n="61" d="100"/>
        </p:scale>
        <p:origin x="924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presProps" Target="pres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D1BF6E6-BC2C-45AB-B113-1080FAED6EDB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DE46AD2-F2C1-4C4D-B305-BE7E2FCE72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495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070AE-1E04-491E-B88B-C91859A4DA07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223E6-EB17-4F4E-8E71-44CF7D2956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589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1F99D1-CAE0-42F5-927F-E73E1AB8B731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77C8A-0D23-488A-BB85-11E4C46F8B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34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71DF1-6586-4D41-B6AE-2EACA345DCA9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AA6DBF-A5AD-4473-833B-ADCA07804C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1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5A4CF-386E-44B2-AC00-5B02F19ADD2F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03E37-6853-4AC1-A4BB-67F79B4CAC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724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CD350-AEF5-440B-A500-FEAD0372C5BA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D4099-D0B9-45E9-954C-929FF2EC50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0058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1F25E3-66AF-405C-9FCE-489A75283150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407A6-3EBA-401A-85CE-1903FF9690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1427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2A3E26-5F41-44B0-AFA2-00DCA09906C3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C285D-2F58-4EE0-B2FC-8B7F56D87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8235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53986-1C08-462A-9FBB-439993F4CFDF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4FCA9-A94E-47B1-BD64-B995335777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322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543EF-EE91-4D75-9621-B63BBD40C71F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29C2B-2E8C-46E6-A26A-7869EEC0D34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636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030C6-F218-4C3C-BB39-A137B1DF568C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55CF4-5DBC-4A89-907C-0A4545724B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46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A0721-7BAE-4C3B-93F9-05795B82F72E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F7EF8-9CB4-4C6B-B4D9-68C403F869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491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A8275-208A-465B-9872-2B29F6AB42DD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4EC92-89FE-4E19-9B79-B981C2FEF6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6937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lt-LT" noProof="0"/>
              <a:t>Spustelėkite piktogr. norėdami įtraukti pav.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F8B9E-4513-4044-A6F4-88800498FDE4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C40CF-FC8C-42DA-89E4-5B72E66246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1238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A9ECD-220F-4476-803F-FB6C4C6C4C63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1BA92-7F41-46B8-BFB9-55CEC0A579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0425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E1ED2-91A9-43DB-95FF-073DAE5A02CD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2ADA-FEF1-466C-9680-4F0875AF8E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97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27A3E-065F-4871-B8F7-E3F96D075E2A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D167A-51F2-484F-945F-745A672850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881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53995-F848-41C1-B099-AF72D1459D0B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1D0A0-5320-41F0-824C-7D3E30AB29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230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3CADA2-F901-4825-BA82-1FC71063C3B3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F4210-3430-49BA-B2CB-795BF3215D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02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32A6-15C6-42D7-9C84-31CF7CA90F6E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3568D-6397-46C5-AF0D-71152AADB2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1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EDE75-46F6-4714-9B6F-B96624899D48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9E76D-6831-4E1B-B8B7-801B97676B7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730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Spustelėję redag. ruoš. teksto stilių</a:t>
            </a:r>
          </a:p>
          <a:p>
            <a:pPr lvl="1"/>
            <a:r>
              <a:rPr lang="lt-LT"/>
              <a:t>Antras lygmuo</a:t>
            </a:r>
          </a:p>
          <a:p>
            <a:pPr lvl="2"/>
            <a:r>
              <a:rPr lang="lt-LT"/>
              <a:t>Trečias lygmuo</a:t>
            </a:r>
          </a:p>
          <a:p>
            <a:pPr lvl="3"/>
            <a:r>
              <a:rPr lang="lt-LT"/>
              <a:t>Ketvirtas lygmuo</a:t>
            </a:r>
          </a:p>
          <a:p>
            <a:pPr lvl="4"/>
            <a:r>
              <a:rPr lang="lt-LT"/>
              <a:t>Penktas lygmuo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72234-B9E1-480C-8706-85B75B07047A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BC169-CF50-49D6-B2E9-B3413FB9F2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513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t-LT"/>
              <a:t>Spustelėję redag. ruoš. pavad. stilių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lt-LT" noProof="0"/>
              <a:t>Spustelėkite piktogr. norėdami įtraukti pav.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BA91D-DFDF-4B70-8CE7-85BD833B3503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0E338-C1DD-4FE0-AE19-D09ADB2C34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02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en-US"/>
              <a:t>Spustelėję redag. ruoš. pavad. stilių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en-US"/>
              <a:t>Spustelėję redag. ruoš. teksto stilių</a:t>
            </a:r>
          </a:p>
          <a:p>
            <a:pPr lvl="1"/>
            <a:r>
              <a:rPr lang="lt-LT" altLang="en-US"/>
              <a:t>Antras lygmuo</a:t>
            </a:r>
          </a:p>
          <a:p>
            <a:pPr lvl="2"/>
            <a:r>
              <a:rPr lang="lt-LT" altLang="en-US"/>
              <a:t>Trečias lygmuo</a:t>
            </a:r>
          </a:p>
          <a:p>
            <a:pPr lvl="3"/>
            <a:r>
              <a:rPr lang="lt-LT" altLang="en-US"/>
              <a:t>Ketvirtas lygmuo</a:t>
            </a:r>
          </a:p>
          <a:p>
            <a:pPr lvl="4"/>
            <a:r>
              <a:rPr lang="lt-LT" altLang="en-US"/>
              <a:t>Penktas lygmuo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3A9ACE8-A983-4185-836D-8EAB4ECEFC3B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30C7A5-0F95-4711-AAD4-FF7DFD1817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en-US"/>
              <a:t>Spustelėję redag. ruoš. pavad. stilių</a:t>
            </a:r>
            <a:endParaRPr lang="en-US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en-US"/>
              <a:t>Spustelėję redag. ruoš. teksto stilių</a:t>
            </a:r>
          </a:p>
          <a:p>
            <a:pPr lvl="1"/>
            <a:r>
              <a:rPr lang="lt-LT" altLang="en-US"/>
              <a:t>Antras lygmuo</a:t>
            </a:r>
          </a:p>
          <a:p>
            <a:pPr lvl="2"/>
            <a:r>
              <a:rPr lang="lt-LT" altLang="en-US"/>
              <a:t>Trečias lygmuo</a:t>
            </a:r>
          </a:p>
          <a:p>
            <a:pPr lvl="3"/>
            <a:r>
              <a:rPr lang="lt-LT" altLang="en-US"/>
              <a:t>Ketvirtas lygmuo</a:t>
            </a:r>
          </a:p>
          <a:p>
            <a:pPr lvl="4"/>
            <a:r>
              <a:rPr lang="lt-LT" altLang="en-US"/>
              <a:t>Penktas lygmuo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D9DAC7-61B6-4DBD-AE24-1308CCD1C9E4}" type="datetimeFigureOut">
              <a:rPr lang="en-US"/>
              <a:pPr>
                <a:defRPr/>
              </a:pPr>
              <a:t>12/5/2021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439DA2-02F1-48C2-AE58-E1DD95F329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http://www.chemaxx.com/images/acid1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Relationship Id="rId5" Type="http://schemas.openxmlformats.org/officeDocument/2006/relationships/image" Target="http://www.burnsurgery.org/Modules/initial_mgmt/images/im-58.gif" TargetMode="Externa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http://jchemed.chem.wisc.edu/JCESoft/CCA/CCA3/STILLS/RAINN1O2/RAINN1O2/64JPG48/6.JPG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http://upload.wikimedia.org/wikipedia/en/thumb/6/6c/200px-Hydrochloric_acid_ammonia.jpg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upload.wikimedia.org/wikipedia/commons/5/57/Coloured-transition-metal-solutions.jpg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992313" y="260350"/>
            <a:ext cx="8229600" cy="1143000"/>
          </a:xfrm>
        </p:spPr>
        <p:txBody>
          <a:bodyPr/>
          <a:lstStyle/>
          <a:p>
            <a:pPr eaLnBrk="1" hangingPunct="1"/>
            <a:r>
              <a:rPr lang="lt-LT" altLang="en-US" b="1">
                <a:solidFill>
                  <a:srgbClr val="33CC33"/>
                </a:solidFill>
              </a:rPr>
              <a:t>              </a:t>
            </a:r>
            <a:endParaRPr lang="lt-LT" altLang="en-US">
              <a:solidFill>
                <a:srgbClr val="FF0000"/>
              </a:solidFill>
            </a:endParaRPr>
          </a:p>
        </p:txBody>
      </p:sp>
      <p:sp>
        <p:nvSpPr>
          <p:cNvPr id="2" name="Turinio vietos rezervavimo ženklas 1"/>
          <p:cNvSpPr>
            <a:spLocks noGrp="1"/>
          </p:cNvSpPr>
          <p:nvPr>
            <p:ph idx="1"/>
          </p:nvPr>
        </p:nvSpPr>
        <p:spPr>
          <a:xfrm>
            <a:off x="2640014" y="1700214"/>
            <a:ext cx="7653337" cy="2808287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lt-LT" sz="8000" b="1" dirty="0">
                <a:solidFill>
                  <a:srgbClr val="FF0000"/>
                </a:solidFill>
              </a:rPr>
              <a:t>INORGANIC</a:t>
            </a:r>
            <a:endParaRPr lang="en-US" sz="8000" b="1" dirty="0">
              <a:solidFill>
                <a:srgbClr val="FF0000"/>
              </a:solidFill>
            </a:endParaRP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lt-LT" sz="80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8000" b="1" i="1" dirty="0">
                <a:solidFill>
                  <a:srgbClr val="0070C0"/>
                </a:solidFill>
                <a:latin typeface="Times New Roman" pitchFamily="18" charset="0"/>
              </a:rPr>
              <a:t>   </a:t>
            </a:r>
            <a:r>
              <a:rPr lang="lt-LT" sz="8000" b="1" dirty="0">
                <a:solidFill>
                  <a:srgbClr val="FF0000"/>
                </a:solidFill>
              </a:rPr>
              <a:t>COMPOUNDS</a:t>
            </a:r>
            <a:endParaRPr lang="lt-LT" sz="8000" dirty="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en-US" sz="8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10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B439F43E-E0DF-4A84-A921-1B99CD6AF399}" type="slidenum">
              <a:rPr lang="en-US"/>
              <a:pPr algn="l">
                <a:defRPr/>
              </a:pPr>
              <a:t>10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C3023A96-100C-48D1-AAF7-AB6DE7DE9EE6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4" y="188913"/>
            <a:ext cx="8218487" cy="1714500"/>
          </a:xfrm>
        </p:spPr>
        <p:txBody>
          <a:bodyPr/>
          <a:lstStyle/>
          <a:p>
            <a:pPr algn="l" eaLnBrk="1" hangingPunct="1"/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BASIC</a:t>
            </a:r>
            <a:r>
              <a:rPr lang="pt-BR" alt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OX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DES</a:t>
            </a:r>
            <a:r>
              <a:rPr lang="pt-BR" altLang="en-US" sz="4000" b="1" i="1" dirty="0">
                <a:solidFill>
                  <a:srgbClr val="FF3300"/>
                </a:solidFill>
                <a:latin typeface="Times New Roman" pitchFamily="18" charset="0"/>
              </a:rPr>
              <a:t/>
            </a:r>
            <a:br>
              <a:rPr lang="pt-BR" altLang="en-US" sz="4000" b="1" i="1" dirty="0">
                <a:solidFill>
                  <a:srgbClr val="FF3300"/>
                </a:solidFill>
                <a:latin typeface="Times New Roman" pitchFamily="18" charset="0"/>
              </a:rPr>
            </a:b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Na</a:t>
            </a:r>
            <a:r>
              <a:rPr lang="pt-BR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O, </a:t>
            </a:r>
            <a:r>
              <a:rPr lang="lt-LT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Li</a:t>
            </a:r>
            <a:r>
              <a:rPr lang="lt-LT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O, </a:t>
            </a: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CaO, MgO (oxides of metals)</a:t>
            </a:r>
            <a:endParaRPr lang="en-US" altLang="en-US" sz="2800" dirty="0">
              <a:solidFill>
                <a:srgbClr val="002060"/>
              </a:solidFill>
            </a:endParaRPr>
          </a:p>
        </p:txBody>
      </p:sp>
      <p:sp>
        <p:nvSpPr>
          <p:cNvPr id="309251" name="Rectangle 3"/>
          <p:cNvSpPr>
            <a:spLocks noChangeArrowheads="1"/>
          </p:cNvSpPr>
          <p:nvPr/>
        </p:nvSpPr>
        <p:spPr bwMode="auto">
          <a:xfrm>
            <a:off x="1992313" y="1925638"/>
            <a:ext cx="7848600" cy="193516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with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water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give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bases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</a:rPr>
              <a:t> (hydroxides)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:</a:t>
            </a:r>
            <a:endParaRPr lang="en-US" b="1" dirty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Na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(s) +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(l)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2NaOH (aq)</a:t>
            </a:r>
          </a:p>
          <a:p>
            <a:pPr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CaO  +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Ca(OH)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09252" name="Rectangle 4"/>
          <p:cNvSpPr>
            <a:spLocks noChangeArrowheads="1"/>
          </p:cNvSpPr>
          <p:nvPr/>
        </p:nvSpPr>
        <p:spPr bwMode="auto">
          <a:xfrm>
            <a:off x="1992313" y="4149725"/>
            <a:ext cx="7848600" cy="19431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with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acid</a:t>
            </a:r>
            <a:r>
              <a:rPr lang="en-US" sz="2800" b="1" i="1" dirty="0" err="1">
                <a:solidFill>
                  <a:srgbClr val="0070C0"/>
                </a:solidFill>
                <a:latin typeface="Times New Roman" pitchFamily="18" charset="0"/>
              </a:rPr>
              <a:t>ic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ox</a:t>
            </a:r>
            <a:r>
              <a:rPr lang="en-US" sz="2800" b="1" i="1" dirty="0" err="1">
                <a:solidFill>
                  <a:srgbClr val="0070C0"/>
                </a:solidFill>
                <a:latin typeface="Times New Roman" pitchFamily="18" charset="0"/>
              </a:rPr>
              <a:t>i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des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and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with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acids</a:t>
            </a: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</a:rPr>
              <a:t> form salts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:</a:t>
            </a:r>
            <a:endParaRPr lang="pt-B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Na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+ 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Na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4</a:t>
            </a:r>
          </a:p>
          <a:p>
            <a:pPr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CaO  + 2HCl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CaCl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+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pt-BR" sz="4000" dirty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81187E04-7D02-4E02-8B61-CF0F24669B1D}" type="slidenum">
              <a:rPr lang="en-US"/>
              <a:pPr algn="l">
                <a:defRPr/>
              </a:pPr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C8240F00-43D5-4562-8FCD-AA09271F42EB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2001837"/>
          </a:xfrm>
        </p:spPr>
        <p:txBody>
          <a:bodyPr/>
          <a:lstStyle/>
          <a:p>
            <a:pPr algn="l" eaLnBrk="1" hangingPunct="1"/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ACID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IC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 OX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DES</a:t>
            </a:r>
            <a:r>
              <a:rPr lang="pt-BR" altLang="en-US" b="1" i="1" dirty="0">
                <a:solidFill>
                  <a:srgbClr val="CC0000"/>
                </a:solidFill>
                <a:latin typeface="Times New Roman" pitchFamily="18" charset="0"/>
              </a:rPr>
              <a:t/>
            </a:r>
            <a:br>
              <a:rPr lang="pt-BR" altLang="en-US" b="1" i="1" dirty="0">
                <a:solidFill>
                  <a:srgbClr val="CC0000"/>
                </a:solidFill>
                <a:latin typeface="Times New Roman" pitchFamily="18" charset="0"/>
              </a:rPr>
            </a:b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SO</a:t>
            </a:r>
            <a:r>
              <a:rPr lang="pt-BR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, CO</a:t>
            </a:r>
            <a:r>
              <a:rPr lang="pt-BR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, P</a:t>
            </a:r>
            <a:r>
              <a:rPr lang="pt-BR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pt-BR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5</a:t>
            </a: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, N</a:t>
            </a:r>
            <a:r>
              <a:rPr lang="pt-BR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pt-BR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5 </a:t>
            </a:r>
            <a:br>
              <a:rPr lang="pt-BR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</a:br>
            <a:r>
              <a:rPr lang="pt-BR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(oxides of non-metals and metals of high valence)   </a:t>
            </a:r>
            <a:r>
              <a:rPr lang="pt-BR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  <a:endParaRPr lang="en-US" altLang="en-US" sz="2800" b="1" i="1" baseline="-250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95550" y="2276475"/>
            <a:ext cx="7416800" cy="3024188"/>
          </a:xfr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67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3500000" scaled="1"/>
            <a:tileRect/>
          </a:gra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None/>
              <a:defRPr/>
            </a:pP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with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water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give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acids</a:t>
            </a:r>
            <a:r>
              <a:rPr lang="lt-LT" sz="2800" b="1" i="1" dirty="0">
                <a:solidFill>
                  <a:srgbClr val="0070C0"/>
                </a:solidFill>
                <a:latin typeface="Times New Roman" pitchFamily="18" charset="0"/>
              </a:rPr>
              <a:t>:</a:t>
            </a:r>
            <a:endParaRPr lang="en-US" sz="2800" b="1" i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  <a:defRPr/>
            </a:pPr>
            <a:endParaRPr lang="pt-BR" sz="1000" b="1" dirty="0">
              <a:latin typeface="Times New Roman" pitchFamily="18" charset="0"/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   +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   +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4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N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5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 +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2HNO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11363" y="5445126"/>
            <a:ext cx="8229600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spcBef>
                <a:spcPct val="0"/>
              </a:spcBef>
              <a:buNone/>
            </a:pPr>
            <a:r>
              <a:rPr lang="pt-BR" altLang="en-US" b="1">
                <a:solidFill>
                  <a:srgbClr val="0070C0"/>
                </a:solidFill>
                <a:latin typeface="Times New Roman" pitchFamily="18" charset="0"/>
              </a:rPr>
              <a:t>Are called </a:t>
            </a:r>
            <a:r>
              <a:rPr lang="pt-BR" altLang="en-US" b="1" i="1">
                <a:solidFill>
                  <a:srgbClr val="0070C0"/>
                </a:solidFill>
                <a:latin typeface="Times New Roman" pitchFamily="18" charset="0"/>
              </a:rPr>
              <a:t>acid  anhydrides -     </a:t>
            </a:r>
            <a:r>
              <a:rPr lang="pt-BR" altLang="en-US" sz="2800" b="1">
                <a:solidFill>
                  <a:srgbClr val="0070C0"/>
                </a:solidFill>
                <a:latin typeface="Times New Roman" pitchFamily="18" charset="0"/>
              </a:rPr>
              <a:t>H</a:t>
            </a:r>
            <a:r>
              <a:rPr lang="pt-BR" altLang="en-US" sz="2800" b="1" baseline="-25000">
                <a:solidFill>
                  <a:srgbClr val="0070C0"/>
                </a:solidFill>
                <a:latin typeface="Times New Roman" pitchFamily="18" charset="0"/>
              </a:rPr>
              <a:t>2</a:t>
            </a:r>
            <a:r>
              <a:rPr lang="pt-BR" altLang="en-US" sz="2800" b="1">
                <a:solidFill>
                  <a:srgbClr val="0070C0"/>
                </a:solidFill>
                <a:latin typeface="Times New Roman" pitchFamily="18" charset="0"/>
              </a:rPr>
              <a:t>SO</a:t>
            </a:r>
            <a:r>
              <a:rPr lang="pt-BR" altLang="en-US" sz="2800" b="1" baseline="-25000">
                <a:solidFill>
                  <a:srgbClr val="0070C0"/>
                </a:solidFill>
                <a:latin typeface="Times New Roman" pitchFamily="18" charset="0"/>
              </a:rPr>
              <a:t>4 </a:t>
            </a:r>
            <a:r>
              <a:rPr lang="pt-BR" altLang="en-US" sz="2800" b="1" i="1">
                <a:solidFill>
                  <a:srgbClr val="0070C0"/>
                </a:solidFill>
                <a:latin typeface="Times New Roman" pitchFamily="18" charset="0"/>
              </a:rPr>
              <a:t>-</a:t>
            </a:r>
            <a:r>
              <a:rPr lang="pt-BR" altLang="en-US" sz="2800" b="1" baseline="-2500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pt-BR" altLang="en-US" sz="2800" b="1">
                <a:solidFill>
                  <a:srgbClr val="0070C0"/>
                </a:solidFill>
                <a:latin typeface="Times New Roman" pitchFamily="18" charset="0"/>
              </a:rPr>
              <a:t>H</a:t>
            </a:r>
            <a:r>
              <a:rPr lang="pt-BR" altLang="en-US" sz="2800" b="1" baseline="-25000">
                <a:solidFill>
                  <a:srgbClr val="0070C0"/>
                </a:solidFill>
                <a:latin typeface="Times New Roman" pitchFamily="18" charset="0"/>
              </a:rPr>
              <a:t>2</a:t>
            </a:r>
            <a:r>
              <a:rPr lang="pt-BR" altLang="en-US" sz="2800" b="1">
                <a:solidFill>
                  <a:srgbClr val="0070C0"/>
                </a:solidFill>
                <a:latin typeface="Times New Roman" pitchFamily="18" charset="0"/>
              </a:rPr>
              <a:t>O </a:t>
            </a:r>
            <a:r>
              <a:rPr lang="en-US" altLang="en-US" sz="2800" b="1">
                <a:solidFill>
                  <a:srgbClr val="0070C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altLang="en-US" sz="2800" b="1">
                <a:solidFill>
                  <a:srgbClr val="0070C0"/>
                </a:solidFill>
                <a:latin typeface="Times New Roman" pitchFamily="18" charset="0"/>
              </a:rPr>
              <a:t>  SO</a:t>
            </a:r>
            <a:r>
              <a:rPr lang="pt-BR" altLang="en-US" sz="2800" b="1" baseline="-25000">
                <a:solidFill>
                  <a:srgbClr val="0070C0"/>
                </a:solidFill>
                <a:latin typeface="Times New Roman" pitchFamily="18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BC9F4AFB-1772-4C9D-8588-E9DF3FAAB13D}" type="slidenum">
              <a:rPr lang="en-US"/>
              <a:pPr algn="l">
                <a:defRPr/>
              </a:pPr>
              <a:t>12</a:t>
            </a:fld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D4134A22-D82A-4AC7-A7FD-AED4640DDB75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4" y="836614"/>
            <a:ext cx="2808287" cy="194468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None/>
            </a:pPr>
            <a:endParaRPr lang="pt-BR" altLang="en-US" sz="1000" b="1" dirty="0">
              <a:latin typeface="Times New Roman" pitchFamily="18" charset="0"/>
            </a:endParaRPr>
          </a:p>
          <a:p>
            <a:pPr marL="990600" lvl="1" indent="-533400" eaLnBrk="1" hangingPunct="1">
              <a:lnSpc>
                <a:spcPct val="90000"/>
              </a:lnSpc>
              <a:buNone/>
            </a:pPr>
            <a:r>
              <a:rPr lang="pt-BR" altLang="en-US" b="1" dirty="0">
                <a:solidFill>
                  <a:srgbClr val="FF3300"/>
                </a:solidFill>
                <a:latin typeface="Times New Roman" pitchFamily="18" charset="0"/>
              </a:rPr>
              <a:t>+4</a:t>
            </a:r>
          </a:p>
          <a:p>
            <a:pPr marL="990600" lvl="1" indent="-533400" eaLnBrk="1" hangingPunct="1">
              <a:lnSpc>
                <a:spcPct val="90000"/>
              </a:lnSpc>
              <a:buNone/>
            </a:pPr>
            <a:r>
              <a:rPr lang="pt-BR" altLang="en-US" sz="6000" b="1" dirty="0">
                <a:latin typeface="Times New Roman" pitchFamily="18" charset="0"/>
              </a:rPr>
              <a:t>SO</a:t>
            </a:r>
            <a:r>
              <a:rPr lang="pt-BR" altLang="en-US" sz="6000" b="1" baseline="-25000" dirty="0">
                <a:latin typeface="Times New Roman" pitchFamily="18" charset="0"/>
              </a:rPr>
              <a:t>2</a:t>
            </a:r>
            <a:r>
              <a:rPr lang="pt-BR" altLang="en-US" sz="6000" b="1" dirty="0">
                <a:latin typeface="Times New Roman" pitchFamily="18" charset="0"/>
              </a:rPr>
              <a:t> </a:t>
            </a:r>
            <a:r>
              <a:rPr lang="pt-BR" altLang="en-US" sz="4800" b="1" dirty="0">
                <a:latin typeface="Times New Roman" pitchFamily="18" charset="0"/>
              </a:rPr>
              <a:t>  +</a:t>
            </a:r>
            <a:endParaRPr lang="pt-BR" altLang="en-US" sz="4800" b="1" baseline="-25000" dirty="0">
              <a:latin typeface="Times New Roman" pitchFamily="18" charset="0"/>
            </a:endParaRPr>
          </a:p>
        </p:txBody>
      </p:sp>
      <p:sp>
        <p:nvSpPr>
          <p:cNvPr id="636933" name="Rectangle 5"/>
          <p:cNvSpPr>
            <a:spLocks noChangeArrowheads="1"/>
          </p:cNvSpPr>
          <p:nvPr/>
        </p:nvSpPr>
        <p:spPr bwMode="auto">
          <a:xfrm>
            <a:off x="4943475" y="1628775"/>
            <a:ext cx="2592388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pt-BR" sz="6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 </a:t>
            </a: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</a:t>
            </a:r>
            <a:endParaRPr lang="pt-BR" sz="48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36934" name="Rectangle 6"/>
          <p:cNvSpPr>
            <a:spLocks noChangeArrowheads="1"/>
          </p:cNvSpPr>
          <p:nvPr/>
        </p:nvSpPr>
        <p:spPr bwMode="auto">
          <a:xfrm>
            <a:off x="7175501" y="836614"/>
            <a:ext cx="3025775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endParaRPr lang="pt-BR" sz="1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defRPr/>
            </a:pPr>
            <a:r>
              <a:rPr 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</a:t>
            </a:r>
            <a:r>
              <a:rPr lang="pt-BR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+4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defRPr/>
            </a:pP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pt-BR" sz="6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SO</a:t>
            </a:r>
            <a:r>
              <a:rPr lang="pt-BR" sz="6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</a:p>
        </p:txBody>
      </p:sp>
      <p:sp>
        <p:nvSpPr>
          <p:cNvPr id="636935" name="Rectangle 7"/>
          <p:cNvSpPr>
            <a:spLocks noChangeArrowheads="1"/>
          </p:cNvSpPr>
          <p:nvPr/>
        </p:nvSpPr>
        <p:spPr bwMode="auto">
          <a:xfrm>
            <a:off x="1992314" y="3213100"/>
            <a:ext cx="2808287" cy="194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endParaRPr lang="pt-BR" sz="1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defRPr/>
            </a:pPr>
            <a:r>
              <a:rPr lang="pt-BR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+6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defRPr/>
            </a:pP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SO</a:t>
            </a:r>
            <a:r>
              <a:rPr lang="pt-BR" sz="6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</a:t>
            </a: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pt-BR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+</a:t>
            </a:r>
            <a:endParaRPr lang="pt-BR" sz="48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36936" name="Rectangle 8"/>
          <p:cNvSpPr>
            <a:spLocks noChangeArrowheads="1"/>
          </p:cNvSpPr>
          <p:nvPr/>
        </p:nvSpPr>
        <p:spPr bwMode="auto">
          <a:xfrm>
            <a:off x="4872039" y="4076700"/>
            <a:ext cx="2592387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pt-BR" sz="6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O </a:t>
            </a:r>
            <a:r>
              <a:rPr lang="en-US" sz="4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sym typeface="Symbol" pitchFamily="18" charset="2"/>
              </a:rPr>
              <a:t></a:t>
            </a:r>
            <a:endParaRPr lang="pt-BR" sz="4800" b="1" baseline="-250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636937" name="Rectangle 9"/>
          <p:cNvSpPr>
            <a:spLocks noChangeArrowheads="1"/>
          </p:cNvSpPr>
          <p:nvPr/>
        </p:nvSpPr>
        <p:spPr bwMode="auto">
          <a:xfrm>
            <a:off x="7248526" y="3213100"/>
            <a:ext cx="3025775" cy="172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defRPr/>
            </a:pPr>
            <a:endParaRPr lang="pt-BR" sz="1000" b="1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defRPr/>
            </a:pPr>
            <a:r>
              <a:rPr lang="pt-BR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      </a:t>
            </a:r>
            <a:r>
              <a:rPr lang="pt-BR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+6</a:t>
            </a:r>
          </a:p>
          <a:p>
            <a:pPr marL="990600" lvl="1" indent="-533400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50000"/>
              <a:defRPr/>
            </a:pP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H</a:t>
            </a:r>
            <a:r>
              <a:rPr lang="pt-BR" sz="6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</a:t>
            </a:r>
            <a:r>
              <a:rPr lang="pt-BR" sz="6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SO</a:t>
            </a:r>
            <a:r>
              <a:rPr lang="pt-BR" sz="6000" b="1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18E714FD-B8C7-4B3D-BE92-7827CA85076E}" type="slidenum">
              <a:rPr lang="en-US"/>
              <a:pPr algn="l">
                <a:defRPr/>
              </a:pPr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054EA40E-1377-4883-93A8-B011D56AE4A5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63751" y="1916113"/>
            <a:ext cx="8156575" cy="3097212"/>
          </a:xfr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67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3500000" scaled="1"/>
          </a:gra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 marL="457200" lvl="1" indent="0" eaLnBrk="1" hangingPunct="1">
              <a:buNone/>
              <a:defRPr/>
            </a:pPr>
            <a:r>
              <a:rPr lang="lt-LT" b="1" i="1" dirty="0" err="1">
                <a:solidFill>
                  <a:srgbClr val="0070C0"/>
                </a:solidFill>
                <a:latin typeface="Times New Roman" pitchFamily="18" charset="0"/>
              </a:rPr>
              <a:t>react</a:t>
            </a:r>
            <a:r>
              <a:rPr lang="lt-LT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b="1" i="1" dirty="0" err="1">
                <a:solidFill>
                  <a:srgbClr val="0070C0"/>
                </a:solidFill>
                <a:latin typeface="Times New Roman" pitchFamily="18" charset="0"/>
              </a:rPr>
              <a:t>with</a:t>
            </a:r>
            <a:r>
              <a:rPr lang="lt-LT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b="1" i="1" dirty="0" err="1">
                <a:solidFill>
                  <a:srgbClr val="0070C0"/>
                </a:solidFill>
                <a:latin typeface="Times New Roman" pitchFamily="18" charset="0"/>
              </a:rPr>
              <a:t>basic</a:t>
            </a:r>
            <a:r>
              <a:rPr lang="lt-LT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b="1" i="1" dirty="0" err="1">
                <a:solidFill>
                  <a:srgbClr val="0070C0"/>
                </a:solidFill>
                <a:latin typeface="Times New Roman" pitchFamily="18" charset="0"/>
              </a:rPr>
              <a:t>ox</a:t>
            </a:r>
            <a:r>
              <a:rPr lang="en-US" b="1" i="1" dirty="0" err="1">
                <a:solidFill>
                  <a:srgbClr val="0070C0"/>
                </a:solidFill>
                <a:latin typeface="Times New Roman" pitchFamily="18" charset="0"/>
              </a:rPr>
              <a:t>i</a:t>
            </a:r>
            <a:r>
              <a:rPr lang="lt-LT" b="1" i="1" dirty="0" err="1">
                <a:solidFill>
                  <a:srgbClr val="0070C0"/>
                </a:solidFill>
                <a:latin typeface="Times New Roman" pitchFamily="18" charset="0"/>
              </a:rPr>
              <a:t>des</a:t>
            </a:r>
            <a:r>
              <a:rPr lang="lt-LT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</a:rPr>
              <a:t>producing</a:t>
            </a:r>
            <a:r>
              <a:rPr lang="lt-LT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b="1" i="1" dirty="0" err="1">
                <a:solidFill>
                  <a:srgbClr val="0070C0"/>
                </a:solidFill>
                <a:latin typeface="Times New Roman" pitchFamily="18" charset="0"/>
              </a:rPr>
              <a:t>salts</a:t>
            </a:r>
            <a:r>
              <a:rPr lang="lt-LT" b="1" i="1" dirty="0">
                <a:solidFill>
                  <a:srgbClr val="0070C0"/>
                </a:solidFill>
                <a:latin typeface="Times New Roman" pitchFamily="18" charset="0"/>
              </a:rPr>
              <a:t>:</a:t>
            </a:r>
            <a:r>
              <a:rPr lang="pt-BR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endParaRPr lang="en-US" b="1" i="1" dirty="0">
              <a:solidFill>
                <a:srgbClr val="0070C0"/>
              </a:solidFill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  + CaO 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CaSO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4</a:t>
            </a:r>
            <a:endParaRPr lang="lt-LT" sz="4000" b="1" baseline="-25000" dirty="0">
              <a:solidFill>
                <a:srgbClr val="002060"/>
              </a:solidFill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CO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 +  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K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K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CO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endParaRPr lang="lt-LT" sz="4000" b="1" baseline="-25000" dirty="0">
              <a:solidFill>
                <a:srgbClr val="002060"/>
              </a:solidFill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P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5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+ 3Na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2Na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PO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4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63750" y="404814"/>
            <a:ext cx="82296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t-LT" altLang="en-US" sz="4400" b="1" dirty="0">
                <a:solidFill>
                  <a:srgbClr val="FF3300"/>
                </a:solidFill>
                <a:latin typeface="Times New Roman" pitchFamily="18" charset="0"/>
              </a:rPr>
              <a:t>ACID</a:t>
            </a:r>
            <a:r>
              <a:rPr lang="en-US" altLang="en-US" sz="4400" b="1" dirty="0">
                <a:solidFill>
                  <a:srgbClr val="FF3300"/>
                </a:solidFill>
                <a:latin typeface="Times New Roman" pitchFamily="18" charset="0"/>
              </a:rPr>
              <a:t>IC</a:t>
            </a:r>
            <a:r>
              <a:rPr lang="lt-LT" altLang="en-US" sz="4400" b="1" dirty="0">
                <a:solidFill>
                  <a:srgbClr val="FF3300"/>
                </a:solidFill>
                <a:latin typeface="Times New Roman" pitchFamily="18" charset="0"/>
              </a:rPr>
              <a:t> OX</a:t>
            </a:r>
            <a:r>
              <a:rPr lang="en-US" altLang="en-US" sz="4400" b="1" dirty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lt-LT" altLang="en-US" sz="4400" b="1" dirty="0">
                <a:solidFill>
                  <a:srgbClr val="FF3300"/>
                </a:solidFill>
                <a:latin typeface="Times New Roman" pitchFamily="18" charset="0"/>
              </a:rPr>
              <a:t>DES</a:t>
            </a:r>
            <a:endParaRPr lang="en-US" altLang="en-US" b="1" i="1" baseline="-25000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4342CE21-13EF-4C18-B8A8-1AF25B95B10F}" type="slidenum">
              <a:rPr lang="en-US"/>
              <a:pPr algn="l">
                <a:defRPr/>
              </a:pPr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054EA40E-1377-4883-93A8-B011D56AE4A5}" type="datetime1">
              <a:rPr lang="lt-LT"/>
              <a:pPr algn="ctr">
                <a:defRPr/>
              </a:pPr>
              <a:t>2021-12-05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9" y="1916113"/>
            <a:ext cx="8497887" cy="3097212"/>
          </a:xfr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67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3500000" scaled="1"/>
          </a:gra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 marL="457200" lvl="1" indent="0" eaLnBrk="1" hangingPunct="1">
              <a:buNone/>
              <a:defRPr/>
            </a:pP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</a:rPr>
              <a:t>react with bases (hydroxides) forming salts: </a:t>
            </a:r>
            <a:endParaRPr lang="pt-BR" sz="4000" b="1" baseline="-25000" dirty="0">
              <a:solidFill>
                <a:srgbClr val="002060"/>
              </a:solidFill>
              <a:latin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+ Ca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(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H)</a:t>
            </a:r>
            <a:r>
              <a:rPr lang="lt-LT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CaSO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4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+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H</a:t>
            </a:r>
            <a:r>
              <a:rPr lang="lt-LT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CO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+ 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2K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H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K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CO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+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H</a:t>
            </a:r>
            <a:r>
              <a:rPr lang="lt-LT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endParaRPr lang="lt-LT" sz="40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lvl="1" eaLnBrk="1" hangingPunct="1"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P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5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+ 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6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Na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OH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2Na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PO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4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+ 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3H</a:t>
            </a:r>
            <a:r>
              <a:rPr lang="lt-LT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lvl="2" eaLnBrk="1" hangingPunct="1">
              <a:buFont typeface="Wingdings" pitchFamily="2" charset="2"/>
              <a:buChar char="Ø"/>
              <a:defRPr/>
            </a:pPr>
            <a:endParaRPr lang="en-US" sz="40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063750" y="404814"/>
            <a:ext cx="82296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t-LT" altLang="en-US" sz="4400" b="1" dirty="0">
                <a:solidFill>
                  <a:srgbClr val="FF3300"/>
                </a:solidFill>
                <a:latin typeface="Times New Roman" pitchFamily="18" charset="0"/>
              </a:rPr>
              <a:t>ACID</a:t>
            </a:r>
            <a:r>
              <a:rPr lang="en-US" altLang="en-US" sz="4400" b="1" dirty="0">
                <a:solidFill>
                  <a:srgbClr val="FF3300"/>
                </a:solidFill>
                <a:latin typeface="Times New Roman" pitchFamily="18" charset="0"/>
              </a:rPr>
              <a:t>IC</a:t>
            </a:r>
            <a:r>
              <a:rPr lang="lt-LT" altLang="en-US" sz="4400" b="1" dirty="0">
                <a:solidFill>
                  <a:srgbClr val="FF3300"/>
                </a:solidFill>
                <a:latin typeface="Times New Roman" pitchFamily="18" charset="0"/>
              </a:rPr>
              <a:t> OX</a:t>
            </a:r>
            <a:r>
              <a:rPr lang="en-US" altLang="en-US" sz="4400" b="1" dirty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lt-LT" altLang="en-US" sz="4400" b="1" dirty="0">
                <a:solidFill>
                  <a:srgbClr val="FF3300"/>
                </a:solidFill>
                <a:latin typeface="Times New Roman" pitchFamily="18" charset="0"/>
              </a:rPr>
              <a:t>DES</a:t>
            </a:r>
            <a:endParaRPr lang="en-US" altLang="en-US" b="1" i="1" baseline="-25000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0B339539-B130-4669-AEFE-BCF14E3BEB60}" type="slidenum">
              <a:rPr lang="en-US"/>
              <a:pPr algn="l">
                <a:defRPr/>
              </a:pPr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C8240F00-43D5-4562-8FCD-AA09271F42EB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1641475"/>
          </a:xfrm>
        </p:spPr>
        <p:txBody>
          <a:bodyPr/>
          <a:lstStyle/>
          <a:p>
            <a:pPr algn="l" eaLnBrk="1" hangingPunct="1"/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AMPHOTERIC</a:t>
            </a:r>
            <a:r>
              <a:rPr lang="lt-LT" alt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OX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DES</a:t>
            </a:r>
            <a:r>
              <a:rPr lang="lt-LT" altLang="en-US" sz="3200" b="1" i="1" dirty="0">
                <a:solidFill>
                  <a:srgbClr val="FF3300"/>
                </a:solidFill>
                <a:latin typeface="Times New Roman" pitchFamily="18" charset="0"/>
              </a:rPr>
              <a:t/>
            </a:r>
            <a:br>
              <a:rPr lang="lt-LT" altLang="en-US" sz="3200" b="1" i="1" dirty="0">
                <a:solidFill>
                  <a:srgbClr val="FF3300"/>
                </a:solidFill>
                <a:latin typeface="Times New Roman" pitchFamily="18" charset="0"/>
              </a:rPr>
            </a:br>
            <a:r>
              <a:rPr lang="lt-LT" altLang="en-US" sz="3200" b="1" i="1" dirty="0">
                <a:latin typeface="Times New Roman" pitchFamily="18" charset="0"/>
              </a:rPr>
              <a:t> </a:t>
            </a:r>
            <a:r>
              <a:rPr lang="lt-LT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ZnO, Al</a:t>
            </a:r>
            <a:r>
              <a:rPr lang="lt-LT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lt-LT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lt-LT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, SnO</a:t>
            </a:r>
            <a:r>
              <a:rPr lang="lt-LT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, PbO</a:t>
            </a:r>
            <a:r>
              <a:rPr lang="lt-LT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, BeO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, Cr</a:t>
            </a:r>
            <a:r>
              <a:rPr lang="en-US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en-US" altLang="en-US" sz="2800" b="1" i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r>
              <a:rPr lang="lt-LT" altLang="en-US" sz="28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endParaRPr lang="en-US" altLang="en-US" sz="2800" b="1" i="1" baseline="-250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2638" y="2133601"/>
            <a:ext cx="8280400" cy="2447925"/>
          </a:xfr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67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3500000" scaled="1"/>
            <a:tileRect/>
          </a:gra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None/>
              <a:defRPr/>
            </a:pPr>
            <a:r>
              <a:rPr lang="en-US" sz="2800" b="1" i="1" dirty="0">
                <a:solidFill>
                  <a:srgbClr val="0070C0"/>
                </a:solidFill>
                <a:latin typeface="Times New Roman" pitchFamily="18" charset="0"/>
              </a:rPr>
              <a:t>exhibit both properties - acidic and basic:</a:t>
            </a:r>
          </a:p>
          <a:p>
            <a:pPr marL="609600" indent="-609600" eaLnBrk="1" hangingPunct="1">
              <a:lnSpc>
                <a:spcPct val="90000"/>
              </a:lnSpc>
              <a:buNone/>
              <a:defRPr/>
            </a:pPr>
            <a:endParaRPr lang="pt-BR" sz="1000" b="1" dirty="0">
              <a:latin typeface="Times New Roman" pitchFamily="18" charset="0"/>
            </a:endParaRPr>
          </a:p>
          <a:p>
            <a:pPr marL="1085850" lvl="1" indent="-571500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ZnO  + 2HCl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ZnCl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+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</a:p>
          <a:p>
            <a:pPr marL="1085850" lvl="1" indent="-571500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ZnO +2NaOH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</a:rPr>
              <a:t>Na</a:t>
            </a:r>
            <a:r>
              <a:rPr lang="en-US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</a:rPr>
              <a:t>ZnO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+H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endParaRPr lang="pt-BR" sz="4000" b="1" baseline="-250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151063" y="4652963"/>
            <a:ext cx="82296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solidFill>
                  <a:srgbClr val="0070C0"/>
                </a:solidFill>
                <a:latin typeface="Times New Roman" pitchFamily="18" charset="0"/>
              </a:rPr>
              <a:t>React both with acids and with alkali</a:t>
            </a:r>
            <a:endParaRPr lang="en-US" altLang="en-US" sz="2800" b="1" i="1" baseline="-25000" dirty="0">
              <a:solidFill>
                <a:srgbClr val="0070C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36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13142CBD-434A-4B7D-88A1-3A4AD580D451}" type="slidenum">
              <a:rPr lang="en-US"/>
              <a:pPr algn="l">
                <a:defRPr/>
              </a:pPr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C8240F00-43D5-4562-8FCD-AA09271F42EB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404814"/>
            <a:ext cx="8229600" cy="1152525"/>
          </a:xfrm>
        </p:spPr>
        <p:txBody>
          <a:bodyPr/>
          <a:lstStyle/>
          <a:p>
            <a:pPr algn="l" eaLnBrk="1" hangingPunct="1"/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AMPHOTERIC</a:t>
            </a:r>
            <a:r>
              <a:rPr lang="lt-LT" alt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OX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DES</a:t>
            </a:r>
            <a:endParaRPr lang="en-US" altLang="en-US" sz="2800" b="1" i="1" baseline="-250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147888" y="2747963"/>
            <a:ext cx="7561262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sz="5400" b="1" dirty="0">
                <a:solidFill>
                  <a:srgbClr val="0070C0"/>
                </a:solidFill>
                <a:latin typeface="Times New Roman" pitchFamily="18" charset="0"/>
              </a:rPr>
              <a:t>H-O-E-O-H</a:t>
            </a:r>
            <a:endParaRPr lang="en-US" altLang="en-US" sz="5400" b="1" baseline="-25000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cxnSp>
        <p:nvCxnSpPr>
          <p:cNvPr id="10" name="Tiesioji jungtis 9"/>
          <p:cNvCxnSpPr/>
          <p:nvPr/>
        </p:nvCxnSpPr>
        <p:spPr>
          <a:xfrm>
            <a:off x="5591175" y="2963863"/>
            <a:ext cx="0" cy="7921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Tiesioji jungtis 17"/>
          <p:cNvCxnSpPr/>
          <p:nvPr/>
        </p:nvCxnSpPr>
        <p:spPr>
          <a:xfrm>
            <a:off x="6311900" y="2963863"/>
            <a:ext cx="0" cy="7921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Tiesioji jungtis 18"/>
          <p:cNvCxnSpPr/>
          <p:nvPr/>
        </p:nvCxnSpPr>
        <p:spPr>
          <a:xfrm>
            <a:off x="7104063" y="2963863"/>
            <a:ext cx="0" cy="7921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Tiesioji jungtis 19"/>
          <p:cNvCxnSpPr/>
          <p:nvPr/>
        </p:nvCxnSpPr>
        <p:spPr>
          <a:xfrm>
            <a:off x="4800600" y="2963863"/>
            <a:ext cx="0" cy="792162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"/>
          <p:cNvSpPr txBox="1">
            <a:spLocks noChangeArrowheads="1"/>
          </p:cNvSpPr>
          <p:nvPr/>
        </p:nvSpPr>
        <p:spPr bwMode="auto">
          <a:xfrm>
            <a:off x="3432176" y="2133601"/>
            <a:ext cx="75596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</a:rPr>
              <a:t>EO – any element combined with oxygen </a:t>
            </a:r>
            <a:endParaRPr lang="en-US" altLang="en-US" sz="2400" b="1" baseline="-25000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1785938" y="1268413"/>
            <a:ext cx="7561262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</a:rPr>
              <a:t>EO + H</a:t>
            </a:r>
            <a:r>
              <a:rPr lang="en-US" altLang="en-US" sz="3600" b="1" baseline="-25000" dirty="0">
                <a:solidFill>
                  <a:srgbClr val="0070C0"/>
                </a:solidFill>
                <a:latin typeface="Times New Roman" pitchFamily="18" charset="0"/>
              </a:rPr>
              <a:t>2</a:t>
            </a:r>
            <a:r>
              <a:rPr lang="en-US" altLang="en-US" sz="3600" b="1" dirty="0">
                <a:solidFill>
                  <a:srgbClr val="0070C0"/>
                </a:solidFill>
                <a:latin typeface="Times New Roman" pitchFamily="18" charset="0"/>
              </a:rPr>
              <a:t>O → E(OH)</a:t>
            </a:r>
            <a:r>
              <a:rPr lang="en-US" altLang="en-US" sz="3600" b="1" baseline="-25000" dirty="0">
                <a:solidFill>
                  <a:srgbClr val="0070C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3" name="Rectangle 2"/>
          <p:cNvSpPr txBox="1">
            <a:spLocks noChangeArrowheads="1"/>
          </p:cNvSpPr>
          <p:nvPr/>
        </p:nvSpPr>
        <p:spPr bwMode="auto">
          <a:xfrm>
            <a:off x="2279651" y="3849688"/>
            <a:ext cx="7561263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</a:rPr>
              <a:t>If soluble in water, properties depends on whether: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</a:rPr>
              <a:t>                     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</a:rPr>
              <a:t>O-H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</a:rPr>
              <a:t>         </a:t>
            </a:r>
            <a:r>
              <a:rPr lang="en-US" altLang="en-US" sz="2400" b="1" i="1" dirty="0">
                <a:solidFill>
                  <a:srgbClr val="0070C0"/>
                </a:solidFill>
                <a:latin typeface="Times New Roman" pitchFamily="18" charset="0"/>
              </a:rPr>
              <a:t> or        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</a:rPr>
              <a:t>E-O</a:t>
            </a: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</a:rPr>
              <a:t>     bond breaks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70C0"/>
                </a:solidFill>
                <a:latin typeface="Times New Roman" pitchFamily="18" charset="0"/>
              </a:rPr>
              <a:t>               </a:t>
            </a:r>
            <a:r>
              <a:rPr lang="en-US" altLang="en-US" sz="2400" b="1" i="1" dirty="0">
                <a:solidFill>
                  <a:srgbClr val="C00000"/>
                </a:solidFill>
                <a:latin typeface="Times New Roman" pitchFamily="18" charset="0"/>
              </a:rPr>
              <a:t>yields an acid        yields a base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24" name="Rectangle 2"/>
          <p:cNvSpPr txBox="1">
            <a:spLocks noChangeArrowheads="1"/>
          </p:cNvSpPr>
          <p:nvPr/>
        </p:nvSpPr>
        <p:spPr bwMode="auto">
          <a:xfrm>
            <a:off x="2135188" y="5084764"/>
            <a:ext cx="7848600" cy="72072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  <a:ln>
            <a:noFill/>
          </a:ln>
        </p:spPr>
        <p:txBody>
          <a:bodyPr anchor="ctr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Zn(OH)</a:t>
            </a:r>
            <a:r>
              <a:rPr lang="en-US" sz="32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 (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</a:rPr>
              <a:t>base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) ↔  H</a:t>
            </a:r>
            <a:r>
              <a:rPr lang="en-US" sz="32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ZnO</a:t>
            </a:r>
            <a:r>
              <a:rPr lang="en-US" sz="3200" b="1" baseline="-25000" dirty="0">
                <a:solidFill>
                  <a:srgbClr val="002060"/>
                </a:solidFill>
                <a:latin typeface="Times New Roman" pitchFamily="18" charset="0"/>
              </a:rPr>
              <a:t>2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(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</a:rPr>
              <a:t>acid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1FEE3CE8-4599-4581-9F05-9E2901608D01}" type="slidenum">
              <a:rPr lang="en-US"/>
              <a:pPr algn="l">
                <a:defRPr/>
              </a:pPr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C8240F00-43D5-4562-8FCD-AA09271F42EB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1570037"/>
          </a:xfrm>
        </p:spPr>
        <p:txBody>
          <a:bodyPr/>
          <a:lstStyle/>
          <a:p>
            <a:pPr algn="l" eaLnBrk="1" hangingPunct="1"/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INERT (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NEUTRAL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)</a:t>
            </a:r>
            <a:r>
              <a:rPr lang="lt-LT" altLang="en-US" sz="32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OX</a:t>
            </a:r>
            <a:r>
              <a:rPr lang="en-US" altLang="en-US" b="1" dirty="0">
                <a:solidFill>
                  <a:srgbClr val="FF3300"/>
                </a:solidFill>
                <a:latin typeface="Times New Roman" pitchFamily="18" charset="0"/>
              </a:rPr>
              <a:t>I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DES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</a:rPr>
              <a:t/>
            </a:r>
            <a:b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</a:rPr>
            </a:br>
            <a:r>
              <a:rPr lang="pt-BR" altLang="en-US" sz="3200" b="1" i="1" dirty="0">
                <a:solidFill>
                  <a:srgbClr val="002060"/>
                </a:solidFill>
                <a:latin typeface="Times New Roman" pitchFamily="18" charset="0"/>
              </a:rPr>
              <a:t>CO, NO, N</a:t>
            </a:r>
            <a:r>
              <a:rPr lang="pt-BR" altLang="en-US" sz="3200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altLang="en-US" sz="3200" b="1" i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lt-LT" altLang="en-US" sz="32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endParaRPr lang="en-US" altLang="en-US" sz="3200" b="1" i="1" baseline="-25000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2349501"/>
            <a:ext cx="8280400" cy="2447925"/>
          </a:xfr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67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3500000" scaled="1"/>
            <a:tileRect/>
          </a:gra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None/>
              <a:defRPr/>
            </a:pPr>
            <a:r>
              <a:rPr lang="lt-LT" sz="2800" b="1" dirty="0" err="1">
                <a:solidFill>
                  <a:srgbClr val="002060"/>
                </a:solidFill>
                <a:latin typeface="Times New Roman" pitchFamily="18" charset="0"/>
              </a:rPr>
              <a:t>do</a:t>
            </a:r>
            <a:r>
              <a:rPr lang="lt-LT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2800" b="1" dirty="0" err="1">
                <a:solidFill>
                  <a:srgbClr val="002060"/>
                </a:solidFill>
                <a:latin typeface="Times New Roman" pitchFamily="18" charset="0"/>
              </a:rPr>
              <a:t>not</a:t>
            </a:r>
            <a:r>
              <a:rPr lang="lt-LT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2800" b="1" dirty="0" err="1">
                <a:solidFill>
                  <a:srgbClr val="002060"/>
                </a:solidFill>
                <a:latin typeface="Times New Roman" pitchFamily="18" charset="0"/>
              </a:rPr>
              <a:t>react</a:t>
            </a:r>
            <a:r>
              <a:rPr lang="lt-LT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2800" b="1" dirty="0" err="1">
                <a:solidFill>
                  <a:srgbClr val="002060"/>
                </a:solidFill>
                <a:latin typeface="Times New Roman" pitchFamily="18" charset="0"/>
              </a:rPr>
              <a:t>neither</a:t>
            </a:r>
            <a:r>
              <a:rPr lang="lt-LT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2800" b="1" dirty="0" err="1">
                <a:solidFill>
                  <a:srgbClr val="002060"/>
                </a:solidFill>
                <a:latin typeface="Times New Roman" pitchFamily="18" charset="0"/>
              </a:rPr>
              <a:t>with</a:t>
            </a:r>
            <a:r>
              <a:rPr lang="lt-LT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acids</a:t>
            </a:r>
            <a:r>
              <a:rPr lang="lt-LT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2800" b="1" dirty="0" err="1">
                <a:solidFill>
                  <a:srgbClr val="002060"/>
                </a:solidFill>
                <a:latin typeface="Times New Roman" pitchFamily="18" charset="0"/>
              </a:rPr>
              <a:t>nor</a:t>
            </a:r>
            <a:r>
              <a:rPr lang="lt-LT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2800" b="1" dirty="0" err="1">
                <a:solidFill>
                  <a:srgbClr val="002060"/>
                </a:solidFill>
                <a:latin typeface="Times New Roman" pitchFamily="18" charset="0"/>
              </a:rPr>
              <a:t>with</a:t>
            </a:r>
            <a:r>
              <a:rPr lang="lt-LT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2800" b="1" i="1" dirty="0" err="1">
                <a:solidFill>
                  <a:srgbClr val="0070C0"/>
                </a:solidFill>
                <a:latin typeface="Times New Roman" pitchFamily="18" charset="0"/>
              </a:rPr>
              <a:t>hydroxides</a:t>
            </a:r>
            <a:endParaRPr lang="pt-BR" sz="2800" b="1" i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  <a:defRPr/>
            </a:pPr>
            <a:r>
              <a:rPr lang="pt-BR" sz="2400" b="1" i="1" dirty="0">
                <a:solidFill>
                  <a:srgbClr val="002060"/>
                </a:solidFill>
                <a:latin typeface="Times New Roman" pitchFamily="18" charset="0"/>
              </a:rPr>
              <a:t>(</a:t>
            </a:r>
            <a:r>
              <a:rPr lang="lt-LT" sz="2400" b="1" i="1" dirty="0">
                <a:solidFill>
                  <a:srgbClr val="002060"/>
                </a:solidFill>
                <a:latin typeface="Times New Roman" pitchFamily="18" charset="0"/>
              </a:rPr>
              <a:t>salt </a:t>
            </a:r>
            <a:r>
              <a:rPr lang="lt-LT" sz="2400" b="1" i="1" dirty="0" err="1">
                <a:solidFill>
                  <a:srgbClr val="002060"/>
                </a:solidFill>
                <a:latin typeface="Times New Roman" pitchFamily="18" charset="0"/>
              </a:rPr>
              <a:t>non-forming</a:t>
            </a:r>
            <a:r>
              <a:rPr lang="lt-LT" sz="2400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sz="2400" b="1" i="1" dirty="0" err="1">
                <a:solidFill>
                  <a:srgbClr val="002060"/>
                </a:solidFill>
                <a:latin typeface="Times New Roman" pitchFamily="18" charset="0"/>
              </a:rPr>
              <a:t>oxides</a:t>
            </a:r>
            <a:r>
              <a:rPr lang="lt-LT" sz="2400" b="1" i="1" dirty="0">
                <a:solidFill>
                  <a:srgbClr val="002060"/>
                </a:solidFill>
                <a:latin typeface="Times New Roman" pitchFamily="18" charset="0"/>
              </a:rPr>
              <a:t>)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</a:endParaRPr>
          </a:p>
          <a:p>
            <a:pPr marL="609600" indent="-609600" eaLnBrk="1" hangingPunct="1">
              <a:lnSpc>
                <a:spcPct val="90000"/>
              </a:lnSpc>
              <a:buNone/>
              <a:defRPr/>
            </a:pPr>
            <a:endParaRPr lang="pt-BR" sz="10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marL="1085850" lvl="1" indent="-571500" eaLnBrk="1" hangingPunct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CO  + H</a:t>
            </a:r>
            <a:r>
              <a:rPr lang="pt-BR" sz="4000" b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O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sym typeface="Symbol" pitchFamily="18" charset="2"/>
              </a:rPr>
              <a:t></a:t>
            </a:r>
            <a:r>
              <a:rPr lang="pt-BR" sz="4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</a:p>
        </p:txBody>
      </p:sp>
      <p:cxnSp>
        <p:nvCxnSpPr>
          <p:cNvPr id="3" name="Tiesioji jungtis 2"/>
          <p:cNvCxnSpPr/>
          <p:nvPr/>
        </p:nvCxnSpPr>
        <p:spPr>
          <a:xfrm flipV="1">
            <a:off x="5735639" y="3500438"/>
            <a:ext cx="288925" cy="5762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981200" y="22764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9600" b="1" spc="600" dirty="0">
                <a:solidFill>
                  <a:srgbClr val="FF3300"/>
                </a:solidFill>
              </a:rPr>
              <a:t>ACIDS</a:t>
            </a:r>
            <a:endParaRPr lang="lt-LT" sz="9600" spc="6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F844076D-AF4F-4494-8C74-BE35098BE817}" type="slidenum">
              <a:rPr lang="en-US"/>
              <a:pPr algn="l">
                <a:defRPr/>
              </a:pPr>
              <a:t>18</a:t>
            </a:fld>
            <a:endParaRPr lang="en-US" dirty="0"/>
          </a:p>
        </p:txBody>
      </p:sp>
      <p:sp>
        <p:nvSpPr>
          <p:cNvPr id="20484" name="Date Placeholder 4"/>
          <p:cNvSpPr txBox="1">
            <a:spLocks/>
          </p:cNvSpPr>
          <p:nvPr/>
        </p:nvSpPr>
        <p:spPr bwMode="auto"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91C7C897-E3ED-446C-96EC-4A978A215940}" type="datetime1">
              <a:rPr lang="lt-LT" altLang="en-US" sz="1200">
                <a:solidFill>
                  <a:srgbClr val="898989"/>
                </a:solidFill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2021-12-05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prof. V. </a:t>
            </a:r>
            <a:r>
              <a:rPr lang="en-US" dirty="0" err="1"/>
              <a:t>Paulauskas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6000" b="1" dirty="0">
                <a:solidFill>
                  <a:srgbClr val="FF3300"/>
                </a:solidFill>
              </a:rPr>
              <a:t>  ACID</a:t>
            </a:r>
            <a:r>
              <a:rPr lang="lt-LT" altLang="en-US" sz="6000" b="1" dirty="0">
                <a:solidFill>
                  <a:srgbClr val="FF3300"/>
                </a:solidFill>
              </a:rPr>
              <a:t>S</a:t>
            </a:r>
            <a:endParaRPr lang="lt-LT" altLang="en-US" sz="6000" dirty="0">
              <a:solidFill>
                <a:srgbClr val="FF0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352675" y="1484313"/>
            <a:ext cx="7702550" cy="1873250"/>
          </a:xfr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67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3500000" scaled="1"/>
          </a:gradFill>
          <a:ln>
            <a:solidFill>
              <a:srgbClr val="FF0000"/>
            </a:solidFill>
          </a:ln>
        </p:spPr>
        <p:txBody>
          <a:bodyPr/>
          <a:lstStyle/>
          <a:p>
            <a:pPr marL="114300" indent="0" eaLnBrk="1" hangingPunct="1">
              <a:buNone/>
              <a:defRPr/>
            </a:pPr>
            <a:r>
              <a:rPr lang="lt-LT" b="1" spc="-5" dirty="0" err="1">
                <a:solidFill>
                  <a:srgbClr val="002060"/>
                </a:solidFill>
                <a:latin typeface="Times New Roman"/>
                <a:ea typeface="Times New Roman"/>
              </a:rPr>
              <a:t>Acid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lt-LT" b="1" spc="-5" dirty="0" err="1">
                <a:solidFill>
                  <a:srgbClr val="002060"/>
                </a:solidFill>
                <a:latin typeface="Times New Roman"/>
                <a:ea typeface="Times New Roman"/>
              </a:rPr>
              <a:t>is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a </a:t>
            </a:r>
            <a:r>
              <a:rPr lang="lt-LT" b="1" spc="-5" dirty="0" err="1">
                <a:solidFill>
                  <a:srgbClr val="002060"/>
                </a:solidFill>
                <a:latin typeface="Times New Roman"/>
                <a:ea typeface="Times New Roman"/>
              </a:rPr>
              <a:t>substance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lt-LT" b="1" spc="-5" dirty="0" err="1">
                <a:solidFill>
                  <a:srgbClr val="002060"/>
                </a:solidFill>
                <a:latin typeface="Times New Roman"/>
                <a:ea typeface="Times New Roman"/>
              </a:rPr>
              <a:t>capable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lt-LT" b="1" spc="-5" dirty="0" err="1">
                <a:solidFill>
                  <a:srgbClr val="002060"/>
                </a:solidFill>
                <a:latin typeface="Times New Roman"/>
                <a:ea typeface="Times New Roman"/>
              </a:rPr>
              <a:t>of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lt-LT" b="1" spc="-5" dirty="0" err="1">
                <a:solidFill>
                  <a:srgbClr val="002060"/>
                </a:solidFill>
                <a:latin typeface="Times New Roman"/>
                <a:ea typeface="Times New Roman"/>
              </a:rPr>
              <a:t>liberating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lt-LT" b="1" i="1" spc="-5" dirty="0" err="1">
                <a:solidFill>
                  <a:srgbClr val="0070C0"/>
                </a:solidFill>
                <a:latin typeface="Times New Roman"/>
                <a:ea typeface="Times New Roman"/>
              </a:rPr>
              <a:t>hydrogen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lt-LT" b="1" i="1" spc="-5" dirty="0" err="1">
                <a:solidFill>
                  <a:srgbClr val="0070C0"/>
                </a:solidFill>
                <a:latin typeface="Times New Roman"/>
                <a:ea typeface="Times New Roman"/>
              </a:rPr>
              <a:t>ions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lt-LT" b="1" spc="-5" dirty="0" err="1">
                <a:solidFill>
                  <a:srgbClr val="002060"/>
                </a:solidFill>
                <a:latin typeface="Times New Roman"/>
                <a:ea typeface="Times New Roman"/>
              </a:rPr>
              <a:t>in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a </a:t>
            </a:r>
            <a:r>
              <a:rPr lang="lt-LT" b="1" spc="-5" dirty="0" err="1">
                <a:solidFill>
                  <a:srgbClr val="002060"/>
                </a:solidFill>
                <a:latin typeface="Times New Roman"/>
                <a:ea typeface="Times New Roman"/>
              </a:rPr>
              <a:t>water</a:t>
            </a:r>
            <a:r>
              <a:rPr lang="lt-LT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lt-LT" b="1" spc="-5" dirty="0" err="1">
                <a:solidFill>
                  <a:srgbClr val="002060"/>
                </a:solidFill>
                <a:latin typeface="Times New Roman"/>
                <a:ea typeface="Times New Roman"/>
              </a:rPr>
              <a:t>solution</a:t>
            </a:r>
            <a:r>
              <a:rPr lang="en-US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marL="114300" indent="0" eaLnBrk="1" hangingPunct="1">
              <a:buNone/>
              <a:defRPr/>
            </a:pPr>
            <a:endParaRPr lang="en-US" sz="8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14300" indent="0" eaLnBrk="1" hangingPunct="1">
              <a:buNone/>
              <a:defRPr/>
            </a:pP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</a:rPr>
              <a:t>              </a:t>
            </a:r>
            <a:r>
              <a:rPr lang="lt-LT" sz="4000" b="1" dirty="0" err="1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lt-LT" sz="4000" b="1" dirty="0" err="1">
                <a:solidFill>
                  <a:srgbClr val="002060"/>
                </a:solidFill>
                <a:latin typeface="Times New Roman" pitchFamily="18" charset="0"/>
              </a:rPr>
              <a:t>Cl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</a:rPr>
              <a:t> =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H</a:t>
            </a:r>
            <a:r>
              <a:rPr lang="en-US" sz="4000" b="1" baseline="30000" dirty="0">
                <a:solidFill>
                  <a:srgbClr val="FF0000"/>
                </a:solidFill>
                <a:latin typeface="Times New Roman" pitchFamily="18" charset="0"/>
              </a:rPr>
              <a:t>+</a:t>
            </a:r>
            <a:r>
              <a:rPr lang="lt-LT" sz="4000" b="1" baseline="30000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</a:rPr>
              <a:t>+</a:t>
            </a:r>
            <a:r>
              <a:rPr lang="lt-LT" sz="40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Times New Roman" pitchFamily="18" charset="0"/>
              </a:rPr>
              <a:t>Cl</a:t>
            </a:r>
            <a:r>
              <a:rPr lang="en-US" sz="4000" b="1" baseline="30000" dirty="0">
                <a:solidFill>
                  <a:srgbClr val="002060"/>
                </a:solidFill>
                <a:latin typeface="Times New Roman" pitchFamily="18" charset="0"/>
              </a:rPr>
              <a:t>-</a:t>
            </a:r>
            <a:endParaRPr lang="lt-LT" sz="4000" b="1" i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lt-LT" dirty="0">
              <a:solidFill>
                <a:srgbClr val="00206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DBEB9F22-7FDE-4C27-B006-E6884EF20765}" type="slidenum">
              <a:rPr lang="en-US"/>
              <a:pPr algn="l">
                <a:defRPr/>
              </a:pPr>
              <a:t>19</a:t>
            </a:fld>
            <a:endParaRPr lang="en-US" dirty="0"/>
          </a:p>
        </p:txBody>
      </p:sp>
      <p:sp>
        <p:nvSpPr>
          <p:cNvPr id="21509" name="Date Placeholder 4"/>
          <p:cNvSpPr txBox="1">
            <a:spLocks/>
          </p:cNvSpPr>
          <p:nvPr/>
        </p:nvSpPr>
        <p:spPr bwMode="auto"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85260C5-C58D-4EE8-BA9A-E5C66CFEA428}" type="datetime1">
              <a:rPr lang="lt-LT" altLang="en-US" sz="1200">
                <a:solidFill>
                  <a:srgbClr val="898989"/>
                </a:solidFill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2021-12-05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prof. V. </a:t>
            </a:r>
            <a:r>
              <a:rPr lang="en-US" dirty="0" err="1"/>
              <a:t>Paulauskas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782888" y="3573464"/>
            <a:ext cx="7129462" cy="22113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lt-LT" sz="2000" b="1" dirty="0" err="1">
                <a:latin typeface="Times New Roman" pitchFamily="18" charset="0"/>
              </a:rPr>
              <a:t>consist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of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hydrogen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ion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and</a:t>
            </a:r>
            <a:r>
              <a:rPr lang="lt-LT" sz="2000" b="1" dirty="0">
                <a:latin typeface="Times New Roman" pitchFamily="18" charset="0"/>
              </a:rPr>
              <a:t> salt </a:t>
            </a:r>
            <a:r>
              <a:rPr lang="lt-LT" sz="2000" b="1" dirty="0" err="1">
                <a:latin typeface="Times New Roman" pitchFamily="18" charset="0"/>
              </a:rPr>
              <a:t>anion</a:t>
            </a:r>
            <a:r>
              <a:rPr lang="en-US" sz="2000" b="1" dirty="0">
                <a:latin typeface="Times New Roman" pitchFamily="18" charset="0"/>
              </a:rPr>
              <a:t>:</a:t>
            </a:r>
            <a:r>
              <a:rPr lang="lt-LT" sz="2000" b="1" dirty="0">
                <a:latin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2000" b="1" dirty="0">
                <a:solidFill>
                  <a:srgbClr val="CC0000"/>
                </a:solidFill>
                <a:latin typeface="Times New Roman" pitchFamily="18" charset="0"/>
              </a:rPr>
              <a:t>   </a:t>
            </a:r>
            <a:r>
              <a:rPr lang="lt-LT" sz="2000" b="1" dirty="0" err="1">
                <a:solidFill>
                  <a:srgbClr val="FF3300"/>
                </a:solidFill>
                <a:latin typeface="Times New Roman" pitchFamily="18" charset="0"/>
              </a:rPr>
              <a:t>H</a:t>
            </a:r>
            <a:r>
              <a:rPr lang="lt-LT" sz="2000" b="1" dirty="0" err="1">
                <a:latin typeface="Times New Roman" pitchFamily="18" charset="0"/>
              </a:rPr>
              <a:t>Cl</a:t>
            </a:r>
            <a:r>
              <a:rPr lang="lt-LT" sz="2000" b="1" dirty="0">
                <a:latin typeface="Times New Roman" pitchFamily="18" charset="0"/>
              </a:rPr>
              <a:t>, </a:t>
            </a:r>
            <a:r>
              <a:rPr lang="lt-LT" sz="2000" b="1" dirty="0">
                <a:solidFill>
                  <a:srgbClr val="FF3300"/>
                </a:solidFill>
                <a:latin typeface="Times New Roman" pitchFamily="18" charset="0"/>
              </a:rPr>
              <a:t>H</a:t>
            </a:r>
            <a:r>
              <a:rPr lang="lt-LT" sz="2000" b="1" baseline="-25000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lt-LT" sz="2000" b="1" dirty="0">
                <a:latin typeface="Times New Roman" pitchFamily="18" charset="0"/>
              </a:rPr>
              <a:t>SO</a:t>
            </a:r>
            <a:r>
              <a:rPr lang="lt-LT" sz="2000" b="1" baseline="-25000" dirty="0">
                <a:latin typeface="Times New Roman" pitchFamily="18" charset="0"/>
              </a:rPr>
              <a:t>4</a:t>
            </a:r>
            <a:r>
              <a:rPr lang="lt-LT" sz="2000" b="1" dirty="0">
                <a:latin typeface="Times New Roman" pitchFamily="18" charset="0"/>
              </a:rPr>
              <a:t>, </a:t>
            </a:r>
            <a:r>
              <a:rPr lang="lt-LT" sz="2000" b="1" dirty="0">
                <a:solidFill>
                  <a:srgbClr val="FF3300"/>
                </a:solidFill>
                <a:latin typeface="Times New Roman" pitchFamily="18" charset="0"/>
              </a:rPr>
              <a:t>H</a:t>
            </a:r>
            <a:r>
              <a:rPr lang="lt-LT" sz="2000" b="1" dirty="0">
                <a:latin typeface="Times New Roman" pitchFamily="18" charset="0"/>
              </a:rPr>
              <a:t>NO</a:t>
            </a:r>
            <a:r>
              <a:rPr lang="lt-LT" sz="2000" b="1" baseline="-25000" dirty="0">
                <a:latin typeface="Times New Roman" pitchFamily="18" charset="0"/>
              </a:rPr>
              <a:t>3</a:t>
            </a:r>
            <a:r>
              <a:rPr lang="lt-LT" sz="2000" b="1" dirty="0">
                <a:latin typeface="Times New Roman" pitchFamily="18" charset="0"/>
              </a:rPr>
              <a:t>, </a:t>
            </a:r>
            <a:endParaRPr lang="en-US" sz="2000" b="1" dirty="0">
              <a:solidFill>
                <a:srgbClr val="CC0000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lt-LT" sz="2000" b="1" dirty="0" err="1">
                <a:latin typeface="Times New Roman" pitchFamily="18" charset="0"/>
              </a:rPr>
              <a:t>able</a:t>
            </a:r>
            <a:r>
              <a:rPr lang="lt-LT" sz="2000" b="1" dirty="0">
                <a:latin typeface="Times New Roman" pitchFamily="18" charset="0"/>
              </a:rPr>
              <a:t> to </a:t>
            </a:r>
            <a:r>
              <a:rPr lang="lt-LT" sz="2000" b="1" dirty="0" err="1">
                <a:latin typeface="Times New Roman" pitchFamily="18" charset="0"/>
              </a:rPr>
              <a:t>change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colour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of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indicators</a:t>
            </a:r>
            <a:r>
              <a:rPr lang="en-US" sz="2000" b="1" dirty="0">
                <a:latin typeface="Times New Roman" pitchFamily="18" charset="0"/>
              </a:rPr>
              <a:t> (litmus paper turn red)</a:t>
            </a:r>
            <a:endParaRPr lang="lt-LT" sz="2000" b="1" dirty="0">
              <a:latin typeface="Times New Roman" pitchFamily="18" charset="0"/>
            </a:endParaRPr>
          </a:p>
          <a:p>
            <a:pPr>
              <a:defRPr/>
            </a:pPr>
            <a:r>
              <a:rPr lang="lt-LT" sz="2000" b="1" dirty="0" err="1">
                <a:latin typeface="Times New Roman" pitchFamily="18" charset="0"/>
              </a:rPr>
              <a:t>water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solutions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has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lt-LT" sz="2000" b="1" dirty="0">
                <a:latin typeface="Times New Roman" pitchFamily="18" charset="0"/>
              </a:rPr>
              <a:t>a </a:t>
            </a:r>
            <a:r>
              <a:rPr lang="lt-LT" sz="2000" b="1" dirty="0" err="1">
                <a:latin typeface="Times New Roman" pitchFamily="18" charset="0"/>
              </a:rPr>
              <a:t>sour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lt-LT" sz="2000" b="1" dirty="0">
                <a:latin typeface="Times New Roman" pitchFamily="18" charset="0"/>
              </a:rPr>
              <a:t> </a:t>
            </a:r>
            <a:r>
              <a:rPr lang="lt-LT" sz="2000" b="1" dirty="0" err="1">
                <a:latin typeface="Times New Roman" pitchFamily="18" charset="0"/>
              </a:rPr>
              <a:t>taste</a:t>
            </a:r>
            <a:endParaRPr lang="en-US" sz="2000" b="1" dirty="0">
              <a:latin typeface="Times New Roman" pitchFamily="18" charset="0"/>
            </a:endParaRPr>
          </a:p>
          <a:p>
            <a:pPr>
              <a:defRPr/>
            </a:pPr>
            <a:r>
              <a:rPr lang="en-US" sz="2000" b="1" dirty="0">
                <a:latin typeface="Times New Roman" pitchFamily="18" charset="0"/>
              </a:rPr>
              <a:t>react  with  metals  liberating  hydrogen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992313" y="260350"/>
            <a:ext cx="8229600" cy="1143000"/>
          </a:xfrm>
        </p:spPr>
        <p:txBody>
          <a:bodyPr/>
          <a:lstStyle/>
          <a:p>
            <a:pPr eaLnBrk="1" hangingPunct="1"/>
            <a:r>
              <a:rPr lang="lt-LT" altLang="en-US" b="1" dirty="0">
                <a:solidFill>
                  <a:srgbClr val="33CC33"/>
                </a:solidFill>
              </a:rPr>
              <a:t>              </a:t>
            </a:r>
            <a:r>
              <a:rPr lang="lt-LT" altLang="en-US" b="1" dirty="0">
                <a:solidFill>
                  <a:srgbClr val="FF0000"/>
                </a:solidFill>
              </a:rPr>
              <a:t>INORGANIC</a:t>
            </a:r>
            <a:r>
              <a:rPr lang="lt-LT" altLang="en-US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en-US" b="1" i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lt-LT" altLang="en-US" b="1" dirty="0">
                <a:solidFill>
                  <a:srgbClr val="FF0000"/>
                </a:solidFill>
              </a:rPr>
              <a:t>COMPOUNDS</a:t>
            </a:r>
            <a:endParaRPr lang="lt-LT" altLang="en-US" dirty="0">
              <a:solidFill>
                <a:srgbClr val="FF0000"/>
              </a:solidFill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3071664" y="1628800"/>
            <a:ext cx="6048672" cy="3600400"/>
          </a:xfrm>
        </p:spPr>
        <p:txBody>
          <a:bodyPr/>
          <a:lstStyle/>
          <a:p>
            <a:pPr eaLnBrk="1" hangingPunct="1">
              <a:defRPr/>
            </a:pPr>
            <a:r>
              <a:rPr lang="lt-LT" b="1" spc="300" dirty="0" err="1">
                <a:solidFill>
                  <a:srgbClr val="002060"/>
                </a:solidFill>
              </a:rPr>
              <a:t>Classification</a:t>
            </a:r>
            <a:endParaRPr lang="lt-LT" b="1" spc="3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lt-LT" b="1" spc="300" dirty="0" err="1">
                <a:solidFill>
                  <a:srgbClr val="002060"/>
                </a:solidFill>
              </a:rPr>
              <a:t>Compounds</a:t>
            </a:r>
            <a:endParaRPr lang="lt-LT" b="1" spc="3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lt-LT" b="1" spc="300" dirty="0" err="1">
                <a:solidFill>
                  <a:srgbClr val="002060"/>
                </a:solidFill>
              </a:rPr>
              <a:t>Writing</a:t>
            </a:r>
            <a:r>
              <a:rPr lang="lt-LT" b="1" spc="300" dirty="0">
                <a:solidFill>
                  <a:srgbClr val="002060"/>
                </a:solidFill>
              </a:rPr>
              <a:t> </a:t>
            </a:r>
            <a:r>
              <a:rPr lang="lt-LT" b="1" spc="300" dirty="0" err="1">
                <a:solidFill>
                  <a:srgbClr val="002060"/>
                </a:solidFill>
              </a:rPr>
              <a:t>formula</a:t>
            </a:r>
            <a:endParaRPr lang="lt-LT" b="1" spc="3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lt-LT" b="1" spc="300" dirty="0" err="1">
                <a:solidFill>
                  <a:srgbClr val="002060"/>
                </a:solidFill>
              </a:rPr>
              <a:t>Properties</a:t>
            </a:r>
            <a:endParaRPr lang="lt-LT" b="1" spc="3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lt-LT" b="1" spc="300" dirty="0" err="1">
                <a:solidFill>
                  <a:srgbClr val="002060"/>
                </a:solidFill>
              </a:rPr>
              <a:t>Chemical</a:t>
            </a:r>
            <a:r>
              <a:rPr lang="lt-LT" b="1" spc="300" dirty="0">
                <a:solidFill>
                  <a:srgbClr val="002060"/>
                </a:solidFill>
              </a:rPr>
              <a:t> </a:t>
            </a:r>
            <a:r>
              <a:rPr lang="lt-LT" b="1" spc="300" dirty="0" err="1">
                <a:solidFill>
                  <a:srgbClr val="002060"/>
                </a:solidFill>
              </a:rPr>
              <a:t>reactions</a:t>
            </a:r>
            <a:endParaRPr lang="lt-LT" b="1" spc="3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6000" b="1" dirty="0">
                <a:solidFill>
                  <a:srgbClr val="FF3300"/>
                </a:solidFill>
              </a:rPr>
              <a:t>  ACID</a:t>
            </a:r>
            <a:r>
              <a:rPr lang="lt-LT" altLang="en-US" sz="6000" b="1" dirty="0">
                <a:solidFill>
                  <a:srgbClr val="FF3300"/>
                </a:solidFill>
              </a:rPr>
              <a:t>S</a:t>
            </a:r>
            <a:endParaRPr lang="lt-LT" altLang="en-US" sz="6000" dirty="0">
              <a:solidFill>
                <a:srgbClr val="FF0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352675" y="1484314"/>
            <a:ext cx="7702550" cy="1368425"/>
          </a:xfr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67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3500000" scaled="1"/>
          </a:gradFill>
          <a:ln>
            <a:solidFill>
              <a:srgbClr val="FF0000"/>
            </a:solidFill>
          </a:ln>
        </p:spPr>
        <p:txBody>
          <a:bodyPr/>
          <a:lstStyle/>
          <a:p>
            <a:pPr eaLnBrk="1" hangingPunct="1">
              <a:defRPr/>
            </a:pPr>
            <a:r>
              <a:rPr lang="pt-BR" b="1" i="1" dirty="0"/>
              <a:t>Oxoacids</a:t>
            </a:r>
            <a:r>
              <a:rPr lang="pt-BR" i="1" dirty="0"/>
              <a:t> </a:t>
            </a:r>
            <a:r>
              <a:rPr lang="pt-BR" dirty="0"/>
              <a:t> - H</a:t>
            </a:r>
            <a:r>
              <a:rPr lang="pt-BR" baseline="-25000" dirty="0"/>
              <a:t>2</a:t>
            </a:r>
            <a:r>
              <a:rPr lang="pt-BR" dirty="0"/>
              <a:t>SO</a:t>
            </a:r>
            <a:r>
              <a:rPr lang="pt-BR" baseline="-25000" dirty="0"/>
              <a:t>4</a:t>
            </a:r>
            <a:r>
              <a:rPr lang="pt-BR" dirty="0"/>
              <a:t>, HNO</a:t>
            </a:r>
            <a:r>
              <a:rPr lang="pt-BR" baseline="-25000" dirty="0"/>
              <a:t>3</a:t>
            </a:r>
            <a:r>
              <a:rPr lang="pt-BR" dirty="0"/>
              <a:t>, H</a:t>
            </a:r>
            <a:r>
              <a:rPr lang="pt-BR" baseline="-25000" dirty="0"/>
              <a:t>3</a:t>
            </a:r>
            <a:r>
              <a:rPr lang="pt-BR" dirty="0"/>
              <a:t>PO</a:t>
            </a:r>
            <a:r>
              <a:rPr lang="pt-BR" baseline="-25000" dirty="0"/>
              <a:t>4</a:t>
            </a:r>
            <a:endParaRPr lang="en-US" dirty="0"/>
          </a:p>
          <a:p>
            <a:pPr eaLnBrk="1" hangingPunct="1">
              <a:defRPr/>
            </a:pPr>
            <a:r>
              <a:rPr lang="pt-BR" b="1" i="1" dirty="0"/>
              <a:t>Non-oxoacids</a:t>
            </a:r>
            <a:r>
              <a:rPr lang="pt-BR" i="1" dirty="0"/>
              <a:t> </a:t>
            </a:r>
            <a:r>
              <a:rPr lang="pt-BR" dirty="0"/>
              <a:t> - HCl, H</a:t>
            </a:r>
            <a:r>
              <a:rPr lang="pt-BR" baseline="-25000" dirty="0"/>
              <a:t>2</a:t>
            </a:r>
            <a:r>
              <a:rPr lang="pt-BR" dirty="0"/>
              <a:t>S, HBr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378675B1-41A0-4260-9978-FE58EC76BCCD}" type="slidenum">
              <a:rPr lang="en-US"/>
              <a:pPr algn="l">
                <a:defRPr/>
              </a:pPr>
              <a:t>20</a:t>
            </a:fld>
            <a:endParaRPr lang="en-US" dirty="0"/>
          </a:p>
        </p:txBody>
      </p:sp>
      <p:sp>
        <p:nvSpPr>
          <p:cNvPr id="22533" name="Date Placeholder 4"/>
          <p:cNvSpPr txBox="1">
            <a:spLocks/>
          </p:cNvSpPr>
          <p:nvPr/>
        </p:nvSpPr>
        <p:spPr bwMode="auto"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EAA42D40-1F01-48F8-BA6B-319752E439C7}" type="datetime1">
              <a:rPr lang="lt-LT" altLang="en-US" sz="1200">
                <a:solidFill>
                  <a:srgbClr val="898989"/>
                </a:solidFill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2021-12-05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prof. V. </a:t>
            </a:r>
            <a:r>
              <a:rPr lang="en-US" dirty="0" err="1"/>
              <a:t>Paulauskas</a:t>
            </a:r>
            <a:endParaRPr lang="en-US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322514" y="3357564"/>
            <a:ext cx="7704137" cy="2211387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 i="1" dirty="0" err="1"/>
              <a:t>Monoprotic</a:t>
            </a:r>
            <a:r>
              <a:rPr lang="en-US" sz="2800" dirty="0">
                <a:latin typeface="+mj-lt"/>
                <a:cs typeface="Times New Roman" pitchFamily="18" charset="0"/>
              </a:rPr>
              <a:t>  - containing one </a:t>
            </a:r>
            <a:r>
              <a:rPr lang="pt-BR" sz="2800" dirty="0"/>
              <a:t>H</a:t>
            </a:r>
            <a:r>
              <a:rPr lang="pt-BR" sz="2800" baseline="30000" dirty="0"/>
              <a:t>+</a:t>
            </a:r>
            <a:r>
              <a:rPr lang="pt-BR" sz="2800" dirty="0"/>
              <a:t>  </a:t>
            </a:r>
            <a:r>
              <a:rPr lang="en-US" sz="2800" dirty="0">
                <a:latin typeface="+mj-lt"/>
                <a:cs typeface="Times New Roman" pitchFamily="18" charset="0"/>
              </a:rPr>
              <a:t>ion </a:t>
            </a:r>
          </a:p>
          <a:p>
            <a:pPr>
              <a:defRPr/>
            </a:pPr>
            <a:r>
              <a:rPr lang="en-US" b="1" i="1" dirty="0" err="1"/>
              <a:t>Polyprotic</a:t>
            </a:r>
            <a:r>
              <a:rPr lang="en-US" dirty="0">
                <a:latin typeface="+mj-lt"/>
                <a:cs typeface="Times New Roman" pitchFamily="18" charset="0"/>
              </a:rPr>
              <a:t>  - </a:t>
            </a:r>
            <a:r>
              <a:rPr lang="en-US" sz="2800" dirty="0">
                <a:latin typeface="+mj-lt"/>
                <a:cs typeface="Times New Roman" pitchFamily="18" charset="0"/>
              </a:rPr>
              <a:t>containing more than one </a:t>
            </a:r>
            <a:r>
              <a:rPr lang="pt-BR" sz="2800" dirty="0"/>
              <a:t>H</a:t>
            </a:r>
            <a:r>
              <a:rPr lang="pt-BR" sz="2800" baseline="30000" dirty="0"/>
              <a:t>+</a:t>
            </a:r>
            <a:r>
              <a:rPr lang="en-US" sz="2800" dirty="0">
                <a:latin typeface="+mj-lt"/>
                <a:cs typeface="Times New Roman" pitchFamily="18" charset="0"/>
              </a:rPr>
              <a:t> ion</a:t>
            </a:r>
          </a:p>
          <a:p>
            <a:pPr marL="0" indent="0" algn="ctr">
              <a:buNone/>
              <a:defRPr/>
            </a:pPr>
            <a:r>
              <a:rPr lang="pt-BR" dirty="0">
                <a:solidFill>
                  <a:srgbClr val="0070C0"/>
                </a:solidFill>
              </a:rPr>
              <a:t>HCl, HNO</a:t>
            </a:r>
            <a:r>
              <a:rPr lang="pt-BR" baseline="-25000" dirty="0">
                <a:solidFill>
                  <a:srgbClr val="0070C0"/>
                </a:solidFill>
              </a:rPr>
              <a:t>3</a:t>
            </a:r>
            <a:r>
              <a:rPr lang="en-US" b="1" dirty="0">
                <a:solidFill>
                  <a:srgbClr val="0070C0"/>
                </a:solidFill>
                <a:latin typeface="+mj-lt"/>
                <a:cs typeface="Times New Roman" pitchFamily="18" charset="0"/>
              </a:rPr>
              <a:t>             </a:t>
            </a:r>
            <a:r>
              <a:rPr lang="pt-BR" dirty="0">
                <a:solidFill>
                  <a:srgbClr val="0070C0"/>
                </a:solidFill>
              </a:rPr>
              <a:t>H</a:t>
            </a:r>
            <a:r>
              <a:rPr lang="pt-BR" baseline="-25000" dirty="0">
                <a:solidFill>
                  <a:srgbClr val="0070C0"/>
                </a:solidFill>
              </a:rPr>
              <a:t>2</a:t>
            </a:r>
            <a:r>
              <a:rPr lang="pt-BR" dirty="0">
                <a:solidFill>
                  <a:srgbClr val="0070C0"/>
                </a:solidFill>
              </a:rPr>
              <a:t>S, H</a:t>
            </a:r>
            <a:r>
              <a:rPr lang="pt-BR" baseline="-25000" dirty="0">
                <a:solidFill>
                  <a:srgbClr val="0070C0"/>
                </a:solidFill>
              </a:rPr>
              <a:t>2</a:t>
            </a:r>
            <a:r>
              <a:rPr lang="pt-BR" dirty="0">
                <a:solidFill>
                  <a:srgbClr val="0070C0"/>
                </a:solidFill>
              </a:rPr>
              <a:t>SO</a:t>
            </a:r>
            <a:r>
              <a:rPr lang="pt-BR" baseline="-25000" dirty="0">
                <a:solidFill>
                  <a:srgbClr val="0070C0"/>
                </a:solidFill>
              </a:rPr>
              <a:t>4</a:t>
            </a:r>
            <a:r>
              <a:rPr lang="pt-BR" dirty="0">
                <a:solidFill>
                  <a:srgbClr val="0070C0"/>
                </a:solidFill>
              </a:rPr>
              <a:t> </a:t>
            </a:r>
            <a:endParaRPr lang="en-US" b="1" dirty="0">
              <a:solidFill>
                <a:srgbClr val="0070C0"/>
              </a:solidFill>
              <a:latin typeface="+mj-lt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73A500DF-5E46-4FB3-8C61-7112D9D6ADEE}" type="slidenum">
              <a:rPr lang="en-US"/>
              <a:pPr algn="l">
                <a:defRPr/>
              </a:pPr>
              <a:t>21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CEE8E68D-6410-412E-AA62-DA2134E9D71E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title"/>
          </p:nvPr>
        </p:nvSpPr>
        <p:spPr>
          <a:xfrm>
            <a:off x="3000376" y="315914"/>
            <a:ext cx="7199313" cy="1455737"/>
          </a:xfrm>
        </p:spPr>
        <p:txBody>
          <a:bodyPr/>
          <a:lstStyle/>
          <a:p>
            <a:pPr eaLnBrk="1" hangingPunct="1"/>
            <a:r>
              <a:rPr lang="en-US" altLang="en-US" sz="6000" b="1" dirty="0">
                <a:solidFill>
                  <a:srgbClr val="FF3300"/>
                </a:solidFill>
                <a:latin typeface="Times New Roman" pitchFamily="18" charset="0"/>
              </a:rPr>
              <a:t>H</a:t>
            </a:r>
            <a:r>
              <a:rPr lang="en-US" altLang="en-US" sz="6000" b="1" baseline="-25000" dirty="0">
                <a:latin typeface="Times New Roman" pitchFamily="18" charset="0"/>
              </a:rPr>
              <a:t>2</a:t>
            </a:r>
            <a:r>
              <a:rPr lang="en-US" altLang="en-US" sz="6000" b="1" dirty="0">
                <a:latin typeface="Times New Roman" pitchFamily="18" charset="0"/>
              </a:rPr>
              <a:t>SO</a:t>
            </a:r>
            <a:r>
              <a:rPr lang="en-US" altLang="en-US" sz="6000" b="1" baseline="-25000" dirty="0">
                <a:latin typeface="Times New Roman" pitchFamily="18" charset="0"/>
              </a:rPr>
              <a:t>4</a:t>
            </a:r>
            <a:r>
              <a:rPr lang="en-US" altLang="en-US" sz="4000" b="1" dirty="0">
                <a:latin typeface="Times New Roman" pitchFamily="18" charset="0"/>
              </a:rPr>
              <a:t> – s</a:t>
            </a:r>
            <a:r>
              <a:rPr lang="lt-LT" altLang="en-US" sz="4000" b="1" dirty="0">
                <a:latin typeface="Times New Roman" pitchFamily="18" charset="0"/>
              </a:rPr>
              <a:t>ulfuric acid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endParaRPr lang="en-US" altLang="en-US" sz="2400" b="1" i="1" dirty="0">
              <a:latin typeface="Times New Roman" pitchFamily="18" charset="0"/>
            </a:endParaRPr>
          </a:p>
        </p:txBody>
      </p:sp>
      <p:pic>
        <p:nvPicPr>
          <p:cNvPr id="23558" name="Picture 10" descr="150px-Sulfuric-acid-3D-vd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49276"/>
            <a:ext cx="14287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011" name="Text Box 11"/>
          <p:cNvSpPr txBox="1">
            <a:spLocks noChangeArrowheads="1"/>
          </p:cNvSpPr>
          <p:nvPr/>
        </p:nvSpPr>
        <p:spPr bwMode="auto">
          <a:xfrm>
            <a:off x="2135188" y="4149726"/>
            <a:ext cx="7777162" cy="187801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lt-LT" sz="2800" b="1" dirty="0" err="1">
                <a:latin typeface="+mj-lt"/>
              </a:rPr>
              <a:t>when</a:t>
            </a:r>
            <a:r>
              <a:rPr lang="lt-LT" sz="2800" b="1" dirty="0">
                <a:latin typeface="+mj-lt"/>
              </a:rPr>
              <a:t> </a:t>
            </a:r>
            <a:r>
              <a:rPr lang="lt-LT" sz="2800" b="1" dirty="0" err="1">
                <a:latin typeface="+mj-lt"/>
              </a:rPr>
              <a:t>hydrogen</a:t>
            </a:r>
            <a:r>
              <a:rPr lang="lt-LT" sz="2800" b="1" dirty="0">
                <a:latin typeface="+mj-lt"/>
              </a:rPr>
              <a:t> </a:t>
            </a:r>
            <a:r>
              <a:rPr lang="lt-LT" sz="2800" b="1" dirty="0" err="1">
                <a:latin typeface="+mj-lt"/>
              </a:rPr>
              <a:t>ions</a:t>
            </a:r>
            <a:r>
              <a:rPr lang="lt-LT" sz="2800" b="1" dirty="0">
                <a:latin typeface="+mj-lt"/>
              </a:rPr>
              <a:t> are </a:t>
            </a:r>
            <a:r>
              <a:rPr lang="lt-LT" sz="2800" b="1" dirty="0" err="1">
                <a:latin typeface="+mj-lt"/>
              </a:rPr>
              <a:t>replaced</a:t>
            </a:r>
            <a:r>
              <a:rPr lang="lt-LT" sz="2800" b="1" dirty="0">
                <a:latin typeface="+mj-lt"/>
              </a:rPr>
              <a:t> </a:t>
            </a:r>
            <a:r>
              <a:rPr lang="en-US" sz="2800" b="1" dirty="0">
                <a:latin typeface="+mj-lt"/>
              </a:rPr>
              <a:t>with</a:t>
            </a:r>
            <a:r>
              <a:rPr lang="lt-LT" sz="2800" b="1" dirty="0">
                <a:latin typeface="+mj-lt"/>
              </a:rPr>
              <a:t> </a:t>
            </a:r>
            <a:r>
              <a:rPr lang="lt-LT" sz="2800" b="1" dirty="0" err="1">
                <a:latin typeface="+mj-lt"/>
              </a:rPr>
              <a:t>metal</a:t>
            </a:r>
            <a:r>
              <a:rPr lang="en-US" sz="2800" b="1" dirty="0">
                <a:latin typeface="+mj-lt"/>
              </a:rPr>
              <a:t> </a:t>
            </a:r>
            <a:r>
              <a:rPr lang="lt-LT" sz="2800" b="1" dirty="0" err="1">
                <a:latin typeface="+mj-lt"/>
              </a:rPr>
              <a:t>ions</a:t>
            </a:r>
            <a:r>
              <a:rPr lang="lt-LT" sz="2800" b="1" dirty="0">
                <a:latin typeface="+mj-lt"/>
              </a:rPr>
              <a:t>, </a:t>
            </a:r>
            <a:r>
              <a:rPr lang="lt-LT" sz="2800" b="1" dirty="0" err="1">
                <a:latin typeface="+mj-lt"/>
              </a:rPr>
              <a:t>salts</a:t>
            </a:r>
            <a:r>
              <a:rPr lang="lt-LT" sz="2800" b="1" dirty="0">
                <a:latin typeface="+mj-lt"/>
              </a:rPr>
              <a:t> are </a:t>
            </a:r>
            <a:r>
              <a:rPr lang="lt-LT" sz="2800" b="1" dirty="0" err="1">
                <a:latin typeface="+mj-lt"/>
              </a:rPr>
              <a:t>formed</a:t>
            </a:r>
            <a:r>
              <a:rPr lang="lt-LT" sz="2800" b="1" dirty="0">
                <a:latin typeface="+mj-lt"/>
              </a:rPr>
              <a:t> - </a:t>
            </a:r>
            <a:r>
              <a:rPr lang="lt-LT" sz="2800" b="1" dirty="0" err="1">
                <a:latin typeface="+mj-lt"/>
              </a:rPr>
              <a:t>called</a:t>
            </a:r>
            <a:r>
              <a:rPr lang="lt-LT" sz="3600" b="1" dirty="0">
                <a:latin typeface="+mj-lt"/>
              </a:rPr>
              <a:t> </a:t>
            </a:r>
            <a:r>
              <a:rPr lang="lt-LT" sz="3600" b="1" i="1" dirty="0" err="1">
                <a:latin typeface="+mj-lt"/>
              </a:rPr>
              <a:t>sulf</a:t>
            </a:r>
            <a:r>
              <a:rPr lang="lt-LT" sz="3600" b="1" i="1" dirty="0" err="1">
                <a:solidFill>
                  <a:srgbClr val="FF3300"/>
                </a:solidFill>
                <a:latin typeface="+mj-lt"/>
              </a:rPr>
              <a:t>ates</a:t>
            </a:r>
            <a:r>
              <a:rPr lang="lt-LT" sz="3600" b="1" i="1" dirty="0">
                <a:latin typeface="+mj-lt"/>
              </a:rPr>
              <a:t>:</a:t>
            </a:r>
            <a:r>
              <a:rPr lang="lt-LT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/>
            </a:r>
            <a:br>
              <a:rPr lang="lt-LT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</a:br>
            <a:r>
              <a:rPr lang="lt-LT" sz="1200" b="1" dirty="0">
                <a:latin typeface="Times New Roman" pitchFamily="18" charset="0"/>
              </a:rPr>
              <a:t/>
            </a:r>
            <a:br>
              <a:rPr lang="lt-LT" sz="1200" b="1" dirty="0">
                <a:latin typeface="Times New Roman" pitchFamily="18" charset="0"/>
              </a:rPr>
            </a:br>
            <a:r>
              <a:rPr lang="en-US" sz="1200" b="1" dirty="0">
                <a:latin typeface="Times New Roman" pitchFamily="18" charset="0"/>
              </a:rPr>
              <a:t>                      </a:t>
            </a:r>
            <a:r>
              <a:rPr lang="lt-LT" sz="4000" b="1" dirty="0">
                <a:solidFill>
                  <a:srgbClr val="FF3300"/>
                </a:solidFill>
                <a:latin typeface="Times New Roman" pitchFamily="18" charset="0"/>
              </a:rPr>
              <a:t>Na</a:t>
            </a:r>
            <a:r>
              <a:rPr lang="lt-LT" sz="4000" b="1" baseline="-25000" dirty="0">
                <a:latin typeface="Times New Roman" pitchFamily="18" charset="0"/>
              </a:rPr>
              <a:t>2</a:t>
            </a:r>
            <a:r>
              <a:rPr lang="lt-LT" sz="4000" b="1" dirty="0">
                <a:latin typeface="Times New Roman" pitchFamily="18" charset="0"/>
              </a:rPr>
              <a:t>SO</a:t>
            </a:r>
            <a:r>
              <a:rPr lang="lt-LT" sz="4000" b="1" baseline="-25000" dirty="0">
                <a:latin typeface="Times New Roman" pitchFamily="18" charset="0"/>
              </a:rPr>
              <a:t>4</a:t>
            </a:r>
            <a:r>
              <a:rPr lang="en-US" sz="4000" b="1" dirty="0">
                <a:latin typeface="Times New Roman" pitchFamily="18" charset="0"/>
              </a:rPr>
              <a:t>;</a:t>
            </a:r>
            <a:r>
              <a:rPr lang="lt-LT" sz="4000" b="1" dirty="0">
                <a:latin typeface="Times New Roman" pitchFamily="18" charset="0"/>
              </a:rPr>
              <a:t> </a:t>
            </a:r>
            <a:r>
              <a:rPr lang="lt-LT" sz="4000" b="1" dirty="0">
                <a:solidFill>
                  <a:srgbClr val="FF3300"/>
                </a:solidFill>
                <a:latin typeface="Times New Roman" pitchFamily="18" charset="0"/>
              </a:rPr>
              <a:t>Ca</a:t>
            </a:r>
            <a:r>
              <a:rPr lang="lt-LT" sz="4000" b="1" dirty="0">
                <a:latin typeface="Times New Roman" pitchFamily="18" charset="0"/>
              </a:rPr>
              <a:t>SO</a:t>
            </a:r>
            <a:r>
              <a:rPr lang="lt-LT" sz="4000" b="1" baseline="-25000" dirty="0">
                <a:latin typeface="Times New Roman" pitchFamily="18" charset="0"/>
              </a:rPr>
              <a:t>4</a:t>
            </a:r>
            <a:r>
              <a:rPr lang="en-US" sz="4000" b="1" dirty="0">
                <a:latin typeface="Times New Roman" pitchFamily="18" charset="0"/>
              </a:rPr>
              <a:t>;</a:t>
            </a:r>
            <a:r>
              <a:rPr lang="lt-LT" sz="4000" b="1" dirty="0">
                <a:latin typeface="Times New Roman" pitchFamily="18" charset="0"/>
              </a:rPr>
              <a:t> </a:t>
            </a:r>
            <a:r>
              <a:rPr lang="lt-LT" sz="4000" b="1" dirty="0">
                <a:solidFill>
                  <a:srgbClr val="FF3300"/>
                </a:solidFill>
                <a:latin typeface="Times New Roman" pitchFamily="18" charset="0"/>
              </a:rPr>
              <a:t>Al</a:t>
            </a:r>
            <a:r>
              <a:rPr lang="lt-LT" sz="4000" b="1" baseline="-25000" dirty="0">
                <a:latin typeface="Times New Roman" pitchFamily="18" charset="0"/>
              </a:rPr>
              <a:t>2</a:t>
            </a:r>
            <a:r>
              <a:rPr lang="lt-LT" sz="4000" b="1" dirty="0">
                <a:latin typeface="Times New Roman" pitchFamily="18" charset="0"/>
              </a:rPr>
              <a:t>(SO</a:t>
            </a:r>
            <a:r>
              <a:rPr lang="lt-LT" sz="4000" b="1" baseline="-25000" dirty="0">
                <a:latin typeface="Times New Roman" pitchFamily="18" charset="0"/>
              </a:rPr>
              <a:t>4</a:t>
            </a:r>
            <a:r>
              <a:rPr lang="lt-LT" sz="4000" b="1" dirty="0">
                <a:latin typeface="Times New Roman" pitchFamily="18" charset="0"/>
              </a:rPr>
              <a:t>)</a:t>
            </a:r>
            <a:r>
              <a:rPr lang="lt-LT" sz="4000" b="1" baseline="-25000" dirty="0">
                <a:latin typeface="Times New Roman" pitchFamily="18" charset="0"/>
              </a:rPr>
              <a:t>3</a:t>
            </a:r>
            <a:endParaRPr lang="en-US" sz="4000" b="1" baseline="-25000" dirty="0">
              <a:latin typeface="Times New Roman" pitchFamily="18" charset="0"/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2135189" y="2133600"/>
            <a:ext cx="7489825" cy="13843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itchFamily="34" charset="0"/>
              <a:buChar char="•"/>
              <a:defRPr/>
            </a:pPr>
            <a:r>
              <a:rPr lang="en-US" sz="2800" b="1" i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diprotic</a:t>
            </a:r>
            <a:r>
              <a:rPr lang="en-US" sz="2800" b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 mineral acid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has strong </a:t>
            </a:r>
            <a:r>
              <a:rPr lang="en-US" sz="2800" b="1" i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dehydrating</a:t>
            </a:r>
            <a:r>
              <a:rPr lang="en-US" sz="2800" b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, </a:t>
            </a:r>
            <a:r>
              <a:rPr lang="en-US" sz="2800" b="1" i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oxidizing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and highly </a:t>
            </a:r>
            <a:r>
              <a:rPr lang="en-US" sz="2800" b="1" i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corrosive</a:t>
            </a:r>
            <a:r>
              <a:rPr lang="en-US" sz="2800" b="1" dirty="0">
                <a:solidFill>
                  <a:srgbClr val="002060"/>
                </a:solidFill>
                <a:latin typeface="Calibri"/>
                <a:ea typeface="+mj-ea"/>
                <a:cs typeface="+mj-cs"/>
              </a:rPr>
              <a:t> properties</a:t>
            </a:r>
            <a:endParaRPr lang="en-US" sz="2800" b="1" i="1" dirty="0">
              <a:solidFill>
                <a:srgbClr val="002060"/>
              </a:solidFill>
              <a:latin typeface="Times New Roman" pitchFamily="18" charset="0"/>
              <a:ea typeface="+mj-ea"/>
              <a:cs typeface="+mj-cs"/>
            </a:endParaRPr>
          </a:p>
        </p:txBody>
      </p:sp>
      <p:pic>
        <p:nvPicPr>
          <p:cNvPr id="23561" name="Picture 4" descr="Sulfuric_Acid_Shirt_smal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589" y="1617664"/>
            <a:ext cx="1978025" cy="232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DE2D33BD-6401-40C4-8B84-A98BA41D2680}" type="slidenum">
              <a:rPr lang="en-US"/>
              <a:pPr algn="l">
                <a:defRPr/>
              </a:pPr>
              <a:t>22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732A8248-E3E1-481A-8181-265C5F7A519B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pic>
        <p:nvPicPr>
          <p:cNvPr id="24581" name="Picture 5" descr="Sulfuric Acid Drain Opener Burn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72264" y="3213100"/>
            <a:ext cx="3024187" cy="283845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4582" name="Picture 7" descr="http://www.burnsurgery.org/Modules/initial_mgmt/images/im-58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 r:link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6988" y="2997201"/>
            <a:ext cx="3059112" cy="223361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Stačiakampis 1"/>
          <p:cNvSpPr/>
          <p:nvPr/>
        </p:nvSpPr>
        <p:spPr>
          <a:xfrm>
            <a:off x="2135188" y="908050"/>
            <a:ext cx="8208962" cy="16319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Concentrated sulfuric acid can cause very serious damage upon contact - it hydrolyze and decompose proteins and lipids leading to chemical burn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It also dehydrates carbohydrates resulting in secondary thermal burn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It can cause permanent blindness if splashed to eyes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Calibri"/>
                <a:ea typeface="+mj-ea"/>
                <a:cs typeface="+mj-cs"/>
              </a:rPr>
              <a:t>Therefore, safety precautions should always be taken when using it.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EA10A39F-4731-4286-A55C-BF7228E1EE27}" type="slidenum">
              <a:rPr lang="en-US"/>
              <a:pPr algn="l">
                <a:defRPr/>
              </a:pPr>
              <a:t>23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2A1844B5-E39B-44AE-8BC0-06052011CB9F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25605" name="Rectangle 4"/>
          <p:cNvSpPr>
            <a:spLocks noGrp="1" noChangeArrowheads="1"/>
          </p:cNvSpPr>
          <p:nvPr>
            <p:ph type="title"/>
          </p:nvPr>
        </p:nvSpPr>
        <p:spPr>
          <a:xfrm>
            <a:off x="1703389" y="1052513"/>
            <a:ext cx="5761037" cy="1008062"/>
          </a:xfrm>
        </p:spPr>
        <p:txBody>
          <a:bodyPr/>
          <a:lstStyle/>
          <a:p>
            <a:pPr eaLnBrk="1" hangingPunct="1"/>
            <a:r>
              <a:rPr lang="en-US" altLang="en-US" sz="6000" b="1" dirty="0">
                <a:solidFill>
                  <a:srgbClr val="FF3300"/>
                </a:solidFill>
                <a:latin typeface="Times New Roman" pitchFamily="18" charset="0"/>
              </a:rPr>
              <a:t>H</a:t>
            </a:r>
            <a:r>
              <a:rPr lang="en-US" altLang="en-US" sz="6000" b="1" dirty="0">
                <a:latin typeface="Times New Roman" pitchFamily="18" charset="0"/>
              </a:rPr>
              <a:t>NO</a:t>
            </a:r>
            <a:r>
              <a:rPr lang="en-US" altLang="en-US" sz="6000" b="1" baseline="-25000" dirty="0">
                <a:latin typeface="Times New Roman" pitchFamily="18" charset="0"/>
              </a:rPr>
              <a:t>3</a:t>
            </a:r>
            <a:r>
              <a:rPr lang="en-US" altLang="en-US" sz="4000" b="1" dirty="0">
                <a:latin typeface="Times New Roman" pitchFamily="18" charset="0"/>
              </a:rPr>
              <a:t> –</a:t>
            </a:r>
            <a:r>
              <a:rPr lang="lt-LT" altLang="en-US" sz="4000" b="1" dirty="0">
                <a:latin typeface="Times New Roman" pitchFamily="18" charset="0"/>
              </a:rPr>
              <a:t> nitric acid </a:t>
            </a:r>
            <a:endParaRPr lang="en-US" altLang="en-US" sz="4000" b="1" baseline="-25000" dirty="0">
              <a:latin typeface="Times New Roman" pitchFamily="18" charset="0"/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1992314" y="3068639"/>
            <a:ext cx="7991475" cy="19700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prstClr val="black"/>
                </a:solidFill>
                <a:ea typeface="+mj-ea"/>
                <a:cs typeface="+mj-cs"/>
              </a:rPr>
              <a:t>highly corrosive strong mineral acid</a:t>
            </a:r>
            <a:br>
              <a:rPr lang="en-US" sz="2800" b="1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lt-LT" sz="2800" b="1" dirty="0" err="1">
                <a:solidFill>
                  <a:prstClr val="black"/>
                </a:solidFill>
                <a:ea typeface="+mj-ea"/>
                <a:cs typeface="+mj-cs"/>
              </a:rPr>
              <a:t>salts</a:t>
            </a:r>
            <a:r>
              <a:rPr lang="lt-LT" sz="2800" b="1" dirty="0">
                <a:solidFill>
                  <a:prstClr val="black"/>
                </a:solidFill>
                <a:ea typeface="+mj-ea"/>
                <a:cs typeface="+mj-cs"/>
              </a:rPr>
              <a:t> are </a:t>
            </a:r>
            <a:r>
              <a:rPr lang="lt-LT" sz="2800" b="1" dirty="0" err="1">
                <a:solidFill>
                  <a:prstClr val="black"/>
                </a:solidFill>
                <a:ea typeface="+mj-ea"/>
                <a:cs typeface="+mj-cs"/>
              </a:rPr>
              <a:t>called</a:t>
            </a:r>
            <a:r>
              <a:rPr lang="lt-LT" sz="2800" b="1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US" sz="3600" b="1" dirty="0">
                <a:solidFill>
                  <a:prstClr val="black"/>
                </a:solidFill>
                <a:ea typeface="+mj-ea"/>
                <a:cs typeface="+mj-cs"/>
              </a:rPr>
              <a:t>- </a:t>
            </a:r>
            <a:r>
              <a:rPr lang="lt-LT" sz="3600" b="1" i="1" dirty="0" err="1">
                <a:solidFill>
                  <a:prstClr val="black"/>
                </a:solidFill>
                <a:ea typeface="+mj-ea"/>
                <a:cs typeface="+mj-cs"/>
              </a:rPr>
              <a:t>nitr</a:t>
            </a:r>
            <a:r>
              <a:rPr lang="lt-LT" sz="3600" b="1" i="1" dirty="0" err="1">
                <a:solidFill>
                  <a:srgbClr val="FF3300"/>
                </a:solidFill>
                <a:ea typeface="+mj-ea"/>
                <a:cs typeface="+mj-cs"/>
              </a:rPr>
              <a:t>ates</a:t>
            </a:r>
            <a:r>
              <a:rPr lang="lt-LT" sz="3600" b="1" dirty="0">
                <a:solidFill>
                  <a:prstClr val="black"/>
                </a:solidFill>
                <a:ea typeface="+mj-ea"/>
                <a:cs typeface="+mj-cs"/>
              </a:rPr>
              <a:t>:</a:t>
            </a:r>
            <a:r>
              <a:rPr lang="lt-LT" sz="32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lt-LT" sz="32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lt-LT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Na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NO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, </a:t>
            </a:r>
            <a:r>
              <a:rPr lang="lt-LT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Ca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(NO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)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2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, </a:t>
            </a:r>
            <a:r>
              <a:rPr lang="lt-LT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Al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(NO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)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endParaRPr lang="en-US" sz="4000" b="1" baseline="-25000" dirty="0">
              <a:solidFill>
                <a:prstClr val="black"/>
              </a:solidFill>
              <a:latin typeface="Times New Roman" pitchFamily="18" charset="0"/>
              <a:ea typeface="+mj-ea"/>
              <a:cs typeface="+mj-cs"/>
            </a:endParaRPr>
          </a:p>
        </p:txBody>
      </p:sp>
      <p:pic>
        <p:nvPicPr>
          <p:cNvPr id="25607" name="Picture 5" descr="http://jchemed.chem.wisc.edu/JCESoft/CCA/CCA3/STILLS/RAINN1O2/RAINN1O2/64JPG48/6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620714"/>
            <a:ext cx="3024188" cy="225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4EB43044-BF6E-493C-9A60-0F63DEB95670}" type="slidenum">
              <a:rPr lang="en-US"/>
              <a:pPr algn="l">
                <a:defRPr/>
              </a:pPr>
              <a:t>24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0625FE65-A63B-456E-B5FE-65EF02322E95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26629" name="Rectangle 4"/>
          <p:cNvSpPr>
            <a:spLocks noGrp="1" noChangeArrowheads="1"/>
          </p:cNvSpPr>
          <p:nvPr>
            <p:ph type="title"/>
          </p:nvPr>
        </p:nvSpPr>
        <p:spPr>
          <a:xfrm>
            <a:off x="2125663" y="69215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6000" b="1">
                <a:solidFill>
                  <a:srgbClr val="FF3300"/>
                </a:solidFill>
                <a:latin typeface="Times New Roman" pitchFamily="18" charset="0"/>
              </a:rPr>
              <a:t>H</a:t>
            </a:r>
            <a:r>
              <a:rPr lang="en-US" altLang="en-US" sz="6000" b="1" baseline="-25000">
                <a:latin typeface="Times New Roman" pitchFamily="18" charset="0"/>
              </a:rPr>
              <a:t>3</a:t>
            </a:r>
            <a:r>
              <a:rPr lang="en-US" altLang="en-US" sz="6000" b="1">
                <a:latin typeface="Times New Roman" pitchFamily="18" charset="0"/>
              </a:rPr>
              <a:t>PO</a:t>
            </a:r>
            <a:r>
              <a:rPr lang="en-US" altLang="en-US" sz="6000" b="1" baseline="-25000">
                <a:latin typeface="Times New Roman" pitchFamily="18" charset="0"/>
              </a:rPr>
              <a:t>4</a:t>
            </a:r>
            <a:r>
              <a:rPr lang="en-US" altLang="en-US" sz="4000" b="1">
                <a:latin typeface="Times New Roman" pitchFamily="18" charset="0"/>
              </a:rPr>
              <a:t>  –  phosphoric acid</a:t>
            </a:r>
            <a:endParaRPr lang="en-US" altLang="en-US" sz="4000" b="1" baseline="-25000">
              <a:latin typeface="Times New Roman" pitchFamily="18" charset="0"/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2711450" y="2924176"/>
            <a:ext cx="7056438" cy="15398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Salts called - </a:t>
            </a:r>
            <a:r>
              <a:rPr lang="en-US" sz="3600" b="1" i="1" dirty="0" err="1">
                <a:solidFill>
                  <a:prstClr val="black"/>
                </a:solidFill>
                <a:latin typeface="+mj-lt"/>
                <a:ea typeface="+mj-ea"/>
                <a:cs typeface="+mj-cs"/>
              </a:rPr>
              <a:t>phosph</a:t>
            </a:r>
            <a:r>
              <a:rPr lang="lt-LT" sz="3600" b="1" i="1" dirty="0">
                <a:solidFill>
                  <a:srgbClr val="FF3300"/>
                </a:solidFill>
                <a:latin typeface="+mj-lt"/>
                <a:ea typeface="+mj-ea"/>
                <a:cs typeface="+mj-cs"/>
              </a:rPr>
              <a:t>at</a:t>
            </a:r>
            <a:r>
              <a:rPr lang="en-US" sz="3600" b="1" i="1" dirty="0" err="1">
                <a:solidFill>
                  <a:srgbClr val="FF3300"/>
                </a:solidFill>
                <a:latin typeface="+mj-lt"/>
                <a:ea typeface="+mj-ea"/>
                <a:cs typeface="+mj-cs"/>
              </a:rPr>
              <a:t>es</a:t>
            </a:r>
            <a:r>
              <a:rPr lang="lt-LT" sz="3600" b="1" i="1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:</a:t>
            </a:r>
            <a:r>
              <a:rPr lang="lt-LT" sz="32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lt-LT" sz="32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lt-LT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Na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PO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4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, </a:t>
            </a:r>
            <a:r>
              <a:rPr lang="lt-LT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Ca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(PO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4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)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2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, </a:t>
            </a:r>
            <a:r>
              <a:rPr lang="lt-LT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Al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PO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4</a:t>
            </a:r>
            <a:endParaRPr lang="en-US" sz="4000" b="1" baseline="-25000" dirty="0">
              <a:solidFill>
                <a:prstClr val="black"/>
              </a:solidFill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C52C5F35-285B-487A-8E52-0C370B046D2A}" type="slidenum">
              <a:rPr lang="en-US"/>
              <a:pPr algn="l">
                <a:defRPr/>
              </a:pPr>
              <a:t>25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1C722DE6-80FD-44A6-AB14-C019722174DF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27653" name="Rectangle 4"/>
          <p:cNvSpPr>
            <a:spLocks noGrp="1" noChangeArrowheads="1"/>
          </p:cNvSpPr>
          <p:nvPr>
            <p:ph type="title"/>
          </p:nvPr>
        </p:nvSpPr>
        <p:spPr>
          <a:xfrm>
            <a:off x="2052638" y="981076"/>
            <a:ext cx="8229600" cy="936625"/>
          </a:xfrm>
        </p:spPr>
        <p:txBody>
          <a:bodyPr/>
          <a:lstStyle/>
          <a:p>
            <a:pPr eaLnBrk="1" hangingPunct="1"/>
            <a:r>
              <a:rPr lang="en-US" altLang="en-US" sz="6000" b="1">
                <a:solidFill>
                  <a:srgbClr val="FF3300"/>
                </a:solidFill>
                <a:latin typeface="Times New Roman" pitchFamily="18" charset="0"/>
              </a:rPr>
              <a:t>H</a:t>
            </a:r>
            <a:r>
              <a:rPr lang="en-US" altLang="en-US" sz="6000" b="1" baseline="-25000">
                <a:latin typeface="Times New Roman" pitchFamily="18" charset="0"/>
              </a:rPr>
              <a:t>2</a:t>
            </a:r>
            <a:r>
              <a:rPr lang="en-US" altLang="en-US" sz="6000" b="1">
                <a:latin typeface="Times New Roman" pitchFamily="18" charset="0"/>
              </a:rPr>
              <a:t>CO</a:t>
            </a:r>
            <a:r>
              <a:rPr lang="en-US" altLang="en-US" sz="6000" b="1" baseline="-25000">
                <a:latin typeface="Times New Roman" pitchFamily="18" charset="0"/>
              </a:rPr>
              <a:t>3</a:t>
            </a:r>
            <a:r>
              <a:rPr lang="en-US" altLang="en-US" b="1">
                <a:latin typeface="Times New Roman" pitchFamily="18" charset="0"/>
              </a:rPr>
              <a:t>  - </a:t>
            </a:r>
            <a:r>
              <a:rPr lang="lt-LT" altLang="en-US" b="1">
                <a:latin typeface="Times New Roman" pitchFamily="18" charset="0"/>
              </a:rPr>
              <a:t>carbon</a:t>
            </a:r>
            <a:r>
              <a:rPr lang="en-US" altLang="en-US" b="1">
                <a:latin typeface="Times New Roman" pitchFamily="18" charset="0"/>
              </a:rPr>
              <a:t>ic</a:t>
            </a:r>
            <a:r>
              <a:rPr lang="lt-LT" altLang="en-US" b="1">
                <a:latin typeface="Times New Roman" pitchFamily="18" charset="0"/>
              </a:rPr>
              <a:t> acid</a:t>
            </a:r>
            <a:endParaRPr lang="en-US" altLang="en-US" sz="2800" b="1">
              <a:latin typeface="Times New Roman" pitchFamily="18" charset="0"/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2424114" y="3141664"/>
            <a:ext cx="7272337" cy="15081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 err="1">
                <a:solidFill>
                  <a:prstClr val="black"/>
                </a:solidFill>
                <a:latin typeface="+mj-lt"/>
                <a:ea typeface="+mj-ea"/>
                <a:cs typeface="+mj-cs"/>
              </a:rPr>
              <a:t>S</a:t>
            </a:r>
            <a:r>
              <a:rPr lang="lt-LT" sz="3600" b="1" dirty="0" err="1">
                <a:solidFill>
                  <a:prstClr val="black"/>
                </a:solidFill>
                <a:latin typeface="+mj-lt"/>
                <a:ea typeface="+mj-ea"/>
                <a:cs typeface="+mj-cs"/>
              </a:rPr>
              <a:t>alts</a:t>
            </a:r>
            <a:r>
              <a:rPr lang="lt-LT" sz="3600" b="1" dirty="0">
                <a:solidFill>
                  <a:prstClr val="black"/>
                </a:solidFill>
                <a:latin typeface="+mj-lt"/>
                <a:ea typeface="+mj-ea"/>
                <a:cs typeface="+mj-cs"/>
              </a:rPr>
              <a:t> - </a:t>
            </a:r>
            <a:r>
              <a:rPr lang="lt-LT" sz="3600" b="1" i="1" dirty="0" err="1">
                <a:solidFill>
                  <a:prstClr val="black"/>
                </a:solidFill>
                <a:latin typeface="+mj-lt"/>
                <a:ea typeface="+mj-ea"/>
                <a:cs typeface="+mj-cs"/>
              </a:rPr>
              <a:t>carbon</a:t>
            </a:r>
            <a:r>
              <a:rPr lang="lt-LT" sz="3600" b="1" i="1" dirty="0" err="1">
                <a:solidFill>
                  <a:srgbClr val="FF3300"/>
                </a:solidFill>
                <a:latin typeface="+mj-lt"/>
                <a:ea typeface="+mj-ea"/>
                <a:cs typeface="+mj-cs"/>
              </a:rPr>
              <a:t>ates</a:t>
            </a:r>
            <a:r>
              <a:rPr lang="lt-LT" sz="36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: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en-US" sz="36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sz="12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12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en-US" sz="12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Na</a:t>
            </a:r>
            <a:r>
              <a:rPr lang="lt-LT" sz="44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2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CO</a:t>
            </a:r>
            <a:r>
              <a:rPr lang="lt-LT" sz="44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lang="en-US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,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Mg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CO</a:t>
            </a:r>
            <a:r>
              <a:rPr lang="lt-LT" sz="44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lang="en-US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,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2AB05253-6E02-4B70-8401-A05279CB5A4C}" type="slidenum">
              <a:rPr lang="en-US"/>
              <a:pPr algn="l">
                <a:defRPr/>
              </a:pPr>
              <a:t>26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8C6A9746-350E-4323-9DE2-62F239D2A7F6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2" name="Stačiakampis 1"/>
          <p:cNvSpPr/>
          <p:nvPr/>
        </p:nvSpPr>
        <p:spPr>
          <a:xfrm>
            <a:off x="2351088" y="3386139"/>
            <a:ext cx="7632700" cy="19700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lt-LT" sz="28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6000" b="1" dirty="0">
                <a:solidFill>
                  <a:srgbClr val="FF3300"/>
                </a:solidFill>
                <a:latin typeface="Times New Roman" pitchFamily="18" charset="0"/>
                <a:ea typeface="+mj-ea"/>
                <a:cs typeface="+mj-cs"/>
              </a:rPr>
              <a:t>H</a:t>
            </a:r>
            <a:r>
              <a:rPr lang="en-US" sz="6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NO</a:t>
            </a:r>
            <a:r>
              <a:rPr lang="en-US" sz="6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2</a:t>
            </a:r>
            <a:r>
              <a:rPr lang="en-US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  – nitrous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lt-LT" sz="44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acid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, </a:t>
            </a:r>
            <a:b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sz="44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salts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– </a:t>
            </a:r>
            <a:r>
              <a:rPr lang="lt-LT" sz="44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nitr</a:t>
            </a:r>
            <a:r>
              <a:rPr lang="lt-LT" sz="4400" b="1" dirty="0" err="1">
                <a:solidFill>
                  <a:srgbClr val="FF3300"/>
                </a:solidFill>
                <a:latin typeface="Times New Roman" pitchFamily="18" charset="0"/>
                <a:ea typeface="+mj-ea"/>
                <a:cs typeface="+mj-cs"/>
              </a:rPr>
              <a:t>ites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: </a:t>
            </a:r>
            <a:r>
              <a:rPr lang="lt-LT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Na</a:t>
            </a:r>
            <a:r>
              <a:rPr lang="en-US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NO</a:t>
            </a:r>
            <a:r>
              <a:rPr lang="en-US" sz="44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2</a:t>
            </a:r>
            <a:r>
              <a:rPr lang="en-US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lt-LT" sz="28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lt-LT" sz="28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endParaRPr lang="en-US" dirty="0"/>
          </a:p>
        </p:txBody>
      </p:sp>
      <p:sp>
        <p:nvSpPr>
          <p:cNvPr id="6" name="Stačiakampis 5"/>
          <p:cNvSpPr/>
          <p:nvPr/>
        </p:nvSpPr>
        <p:spPr>
          <a:xfrm>
            <a:off x="2352675" y="962025"/>
            <a:ext cx="7632700" cy="19700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>
                <a:solidFill>
                  <a:srgbClr val="FF3300"/>
                </a:solidFill>
                <a:latin typeface="Times New Roman" pitchFamily="18" charset="0"/>
                <a:ea typeface="+mj-ea"/>
                <a:cs typeface="+mj-cs"/>
              </a:rPr>
              <a:t>H</a:t>
            </a:r>
            <a:r>
              <a:rPr lang="en-US" sz="6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2</a:t>
            </a:r>
            <a:r>
              <a:rPr lang="en-US" sz="6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SO</a:t>
            </a:r>
            <a:r>
              <a:rPr lang="en-US" sz="6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r>
              <a:rPr lang="en-US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 – sulfurous </a:t>
            </a:r>
            <a:r>
              <a:rPr lang="lt-LT" sz="44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acid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, </a:t>
            </a:r>
            <a:b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sz="44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salts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- </a:t>
            </a:r>
            <a:r>
              <a:rPr lang="lt-LT" sz="44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sulf</a:t>
            </a:r>
            <a:r>
              <a:rPr lang="lt-LT" sz="4400" b="1" dirty="0" err="1">
                <a:solidFill>
                  <a:srgbClr val="FF3300"/>
                </a:solidFill>
                <a:latin typeface="Times New Roman" pitchFamily="18" charset="0"/>
                <a:ea typeface="+mj-ea"/>
                <a:cs typeface="+mj-cs"/>
              </a:rPr>
              <a:t>ites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:  </a:t>
            </a:r>
            <a:r>
              <a:rPr lang="lt-LT" sz="44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Na</a:t>
            </a:r>
            <a:r>
              <a:rPr lang="lt-LT" sz="44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2</a:t>
            </a:r>
            <a:r>
              <a:rPr lang="lt-LT" sz="44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SO</a:t>
            </a:r>
            <a:r>
              <a:rPr lang="lt-LT" sz="44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3</a:t>
            </a:r>
            <a:endParaRPr lang="en-US" sz="4400" b="1" baseline="-25000" dirty="0">
              <a:solidFill>
                <a:prstClr val="black"/>
              </a:solidFill>
              <a:latin typeface="Times New Roman" pitchFamily="18" charset="0"/>
              <a:ea typeface="+mj-ea"/>
              <a:cs typeface="+mj-cs"/>
            </a:endParaRPr>
          </a:p>
          <a:p>
            <a:pPr algn="ctr">
              <a:defRPr/>
            </a:pPr>
            <a:endParaRPr lang="en-US" b="1" dirty="0">
              <a:solidFill>
                <a:prstClr val="black"/>
              </a:solidFill>
              <a:latin typeface="Times New Roman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9CF70C3F-8208-442E-94C7-E18B6E24199C}" type="slidenum">
              <a:rPr lang="en-US"/>
              <a:pPr algn="l">
                <a:defRPr/>
              </a:pPr>
              <a:t>27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E46F6508-23DA-4A80-B198-B62F1D7A6085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2" name="Stačiakampis 1"/>
          <p:cNvSpPr/>
          <p:nvPr/>
        </p:nvSpPr>
        <p:spPr>
          <a:xfrm>
            <a:off x="3216276" y="3357563"/>
            <a:ext cx="6119813" cy="16303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>
                <a:solidFill>
                  <a:srgbClr val="FF3300"/>
                </a:solidFill>
                <a:latin typeface="Times New Roman" pitchFamily="18" charset="0"/>
                <a:ea typeface="+mj-ea"/>
                <a:cs typeface="+mj-cs"/>
              </a:rPr>
              <a:t>H</a:t>
            </a:r>
            <a:r>
              <a:rPr lang="en-US" sz="6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2</a:t>
            </a:r>
            <a:r>
              <a:rPr lang="en-US" sz="6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</a:t>
            </a: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– </a:t>
            </a:r>
            <a:r>
              <a:rPr lang="en-US" sz="40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hydrosulfuric</a:t>
            </a:r>
            <a:r>
              <a:rPr lang="en-US" sz="4000" i="1" dirty="0"/>
              <a:t> </a:t>
            </a:r>
            <a:r>
              <a:rPr lang="lt-LT" sz="40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acid</a:t>
            </a: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lt-LT" sz="40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lt-LT" sz="40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sz="40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salts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- </a:t>
            </a:r>
            <a:r>
              <a:rPr lang="lt-LT" sz="4000" b="1" i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sulf</a:t>
            </a:r>
            <a:r>
              <a:rPr lang="lt-LT" sz="4000" b="1" i="1" dirty="0" err="1">
                <a:solidFill>
                  <a:srgbClr val="FF3300"/>
                </a:solidFill>
                <a:latin typeface="Times New Roman" pitchFamily="18" charset="0"/>
                <a:ea typeface="+mj-ea"/>
                <a:cs typeface="+mj-cs"/>
              </a:rPr>
              <a:t>ides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:  </a:t>
            </a:r>
            <a:r>
              <a:rPr lang="lt-LT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Na</a:t>
            </a:r>
            <a:r>
              <a:rPr lang="lt-LT" sz="4000" b="1" baseline="-25000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2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</a:t>
            </a:r>
            <a:endParaRPr lang="en-US" sz="4000" b="1" dirty="0">
              <a:solidFill>
                <a:prstClr val="black"/>
              </a:solidFill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1919289" y="1196976"/>
            <a:ext cx="5976937" cy="16303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6000" b="1" dirty="0" err="1">
                <a:solidFill>
                  <a:srgbClr val="FF3300"/>
                </a:solidFill>
                <a:latin typeface="Times New Roman" pitchFamily="18" charset="0"/>
                <a:ea typeface="+mj-ea"/>
                <a:cs typeface="+mj-cs"/>
              </a:rPr>
              <a:t>H</a:t>
            </a:r>
            <a:r>
              <a:rPr lang="en-US" sz="60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Cl</a:t>
            </a: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– </a:t>
            </a:r>
            <a:r>
              <a:rPr lang="lt-LT" sz="40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hydrochloric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lt-LT" sz="40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acid</a:t>
            </a:r>
            <a:r>
              <a:rPr lang="lt-LT" sz="32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/>
            </a:r>
            <a:br>
              <a:rPr lang="lt-LT" sz="3200" b="1" i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</a:br>
            <a:r>
              <a:rPr lang="lt-LT" sz="40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salts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– </a:t>
            </a:r>
            <a:r>
              <a:rPr lang="lt-LT" sz="4000" b="1" i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chlor</a:t>
            </a:r>
            <a:r>
              <a:rPr lang="lt-LT" sz="4000" b="1" i="1" dirty="0" err="1">
                <a:solidFill>
                  <a:srgbClr val="FF3300"/>
                </a:solidFill>
                <a:latin typeface="Times New Roman" pitchFamily="18" charset="0"/>
                <a:ea typeface="+mj-ea"/>
                <a:cs typeface="+mj-cs"/>
              </a:rPr>
              <a:t>ides</a:t>
            </a:r>
            <a:r>
              <a:rPr lang="lt-LT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: </a:t>
            </a:r>
            <a:r>
              <a:rPr lang="lt-LT" sz="40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Na</a:t>
            </a:r>
            <a:r>
              <a:rPr lang="lt-LT" sz="4000" b="1" dirty="0" err="1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Cl</a:t>
            </a:r>
            <a:r>
              <a:rPr lang="en-US" sz="4000" b="1" dirty="0">
                <a:solidFill>
                  <a:prstClr val="black"/>
                </a:solidFill>
                <a:latin typeface="Times New Roman" pitchFamily="18" charset="0"/>
                <a:ea typeface="+mj-ea"/>
                <a:cs typeface="+mj-cs"/>
              </a:rPr>
              <a:t>  </a:t>
            </a:r>
          </a:p>
        </p:txBody>
      </p:sp>
      <p:pic>
        <p:nvPicPr>
          <p:cNvPr id="29703" name="Picture 5" descr="http://upload.wikimedia.org/wikipedia/en/thumb/6/6c/200px-Hydrochloric_acid_ammonia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5" y="1196975"/>
            <a:ext cx="2262188" cy="1646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CBBE1025-3681-4BD4-AC64-E166BA8C7E64}" type="slidenum">
              <a:rPr lang="en-US"/>
              <a:pPr algn="l">
                <a:defRPr/>
              </a:pPr>
              <a:t>28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E92D0478-B95D-4498-B7AD-766BFE004147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0725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3" y="1989138"/>
            <a:ext cx="8229600" cy="1143000"/>
          </a:xfrm>
        </p:spPr>
        <p:txBody>
          <a:bodyPr/>
          <a:lstStyle/>
          <a:p>
            <a:pPr eaLnBrk="1" hangingPunct="1"/>
            <a:r>
              <a:rPr lang="lt-LT" altLang="en-US" sz="6600" b="1">
                <a:solidFill>
                  <a:srgbClr val="FF3300"/>
                </a:solidFill>
                <a:latin typeface="Times New Roman" pitchFamily="18" charset="0"/>
              </a:rPr>
              <a:t>Acids REACT with:</a:t>
            </a:r>
            <a:endParaRPr lang="en-US" altLang="en-US" sz="6600" b="1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46532F30-2B1F-4445-8440-35C019671C40}" type="slidenum">
              <a:rPr lang="en-US"/>
              <a:pPr algn="l">
                <a:defRPr/>
              </a:pPr>
              <a:t>29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CD5690EB-20F4-4979-9A84-72EECDE35F4C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1749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4" y="549276"/>
            <a:ext cx="8218487" cy="4810125"/>
          </a:xfrm>
        </p:spPr>
        <p:txBody>
          <a:bodyPr/>
          <a:lstStyle/>
          <a:p>
            <a:pPr eaLnBrk="1" hangingPunct="1"/>
            <a:r>
              <a:rPr lang="lt-LT" altLang="en-US" sz="3200" b="1" i="1">
                <a:latin typeface="Times New Roman" pitchFamily="18" charset="0"/>
              </a:rPr>
              <a:t>with </a:t>
            </a:r>
            <a:r>
              <a:rPr lang="lt-LT" altLang="en-US" sz="3200" b="1" i="1">
                <a:solidFill>
                  <a:schemeClr val="hlink"/>
                </a:solidFill>
                <a:latin typeface="Times New Roman" pitchFamily="18" charset="0"/>
              </a:rPr>
              <a:t>metals</a:t>
            </a:r>
            <a:r>
              <a:rPr lang="lt-LT" altLang="en-US" sz="3200" b="1" i="1">
                <a:latin typeface="Times New Roman" pitchFamily="18" charset="0"/>
              </a:rPr>
              <a:t>:</a:t>
            </a:r>
            <a:r>
              <a:rPr lang="lt-LT" altLang="en-US" sz="3200" b="1">
                <a:latin typeface="Times New Roman" pitchFamily="18" charset="0"/>
              </a:rPr>
              <a:t> </a:t>
            </a:r>
            <a:br>
              <a:rPr lang="lt-LT" altLang="en-US" sz="3200" b="1">
                <a:latin typeface="Times New Roman" pitchFamily="18" charset="0"/>
              </a:rPr>
            </a:br>
            <a:r>
              <a:rPr lang="lt-LT" altLang="en-US" sz="3200" b="1">
                <a:latin typeface="Times New Roman" pitchFamily="18" charset="0"/>
              </a:rPr>
              <a:t>2HCl + </a:t>
            </a:r>
            <a:r>
              <a:rPr lang="lt-LT" altLang="en-US" sz="3200" b="1">
                <a:solidFill>
                  <a:srgbClr val="FF3300"/>
                </a:solidFill>
                <a:latin typeface="Times New Roman" pitchFamily="18" charset="0"/>
              </a:rPr>
              <a:t>Fe</a:t>
            </a:r>
            <a:r>
              <a:rPr lang="lt-LT" altLang="en-US" sz="3200" b="1">
                <a:latin typeface="Times New Roman" pitchFamily="18" charset="0"/>
              </a:rPr>
              <a:t> </a:t>
            </a:r>
            <a:r>
              <a:rPr lang="lt-LT" altLang="en-US" sz="3200" b="1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altLang="en-US" sz="3200" b="1">
                <a:latin typeface="Times New Roman" pitchFamily="18" charset="0"/>
              </a:rPr>
              <a:t> FeCl</a:t>
            </a:r>
            <a:r>
              <a:rPr lang="lt-LT" altLang="en-US" sz="3200" b="1" baseline="-25000">
                <a:latin typeface="Times New Roman" pitchFamily="18" charset="0"/>
              </a:rPr>
              <a:t>2</a:t>
            </a:r>
            <a:r>
              <a:rPr lang="lt-LT" altLang="en-US" sz="3200" b="1">
                <a:latin typeface="Times New Roman" pitchFamily="18" charset="0"/>
              </a:rPr>
              <a:t> + H</a:t>
            </a:r>
            <a:r>
              <a:rPr lang="lt-LT" altLang="en-US" sz="3200" b="1" baseline="-25000">
                <a:latin typeface="Times New Roman" pitchFamily="18" charset="0"/>
              </a:rPr>
              <a:t>2</a:t>
            </a:r>
            <a:r>
              <a:rPr lang="lt-LT" altLang="en-US" sz="3200" b="1">
                <a:latin typeface="Times New Roman" pitchFamily="18" charset="0"/>
              </a:rPr>
              <a:t/>
            </a:r>
            <a:br>
              <a:rPr lang="lt-LT" altLang="en-US" sz="3200" b="1">
                <a:latin typeface="Times New Roman" pitchFamily="18" charset="0"/>
              </a:rPr>
            </a:br>
            <a:r>
              <a:rPr lang="lt-LT" altLang="en-US" sz="3200" b="1">
                <a:latin typeface="Times New Roman" pitchFamily="18" charset="0"/>
              </a:rPr>
              <a:t/>
            </a:r>
            <a:br>
              <a:rPr lang="lt-LT" altLang="en-US" sz="3200" b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>with </a:t>
            </a:r>
            <a:r>
              <a:rPr lang="lt-LT" altLang="en-US" sz="3200" b="1" i="1">
                <a:solidFill>
                  <a:schemeClr val="hlink"/>
                </a:solidFill>
                <a:latin typeface="Times New Roman" pitchFamily="18" charset="0"/>
              </a:rPr>
              <a:t>metal</a:t>
            </a:r>
            <a:r>
              <a:rPr lang="lt-LT" altLang="en-US" sz="3200" b="1" i="1">
                <a:solidFill>
                  <a:srgbClr val="33CC33"/>
                </a:solidFill>
                <a:latin typeface="Times New Roman" pitchFamily="18" charset="0"/>
              </a:rPr>
              <a:t> </a:t>
            </a:r>
            <a:r>
              <a:rPr lang="lt-LT" altLang="en-US" sz="3200" b="1" i="1">
                <a:solidFill>
                  <a:schemeClr val="hlink"/>
                </a:solidFill>
                <a:latin typeface="Times New Roman" pitchFamily="18" charset="0"/>
              </a:rPr>
              <a:t>oxides</a:t>
            </a:r>
            <a:r>
              <a:rPr lang="lt-LT" altLang="en-US" sz="3200" b="1" i="1">
                <a:latin typeface="Times New Roman" pitchFamily="18" charset="0"/>
              </a:rPr>
              <a:t>:</a:t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>
                <a:latin typeface="Times New Roman" pitchFamily="18" charset="0"/>
              </a:rPr>
              <a:t>2HNO</a:t>
            </a:r>
            <a:r>
              <a:rPr lang="lt-LT" altLang="en-US" sz="3200" b="1" baseline="-25000">
                <a:latin typeface="Times New Roman" pitchFamily="18" charset="0"/>
              </a:rPr>
              <a:t>3</a:t>
            </a:r>
            <a:r>
              <a:rPr lang="lt-LT" altLang="en-US" sz="3200" b="1">
                <a:latin typeface="Times New Roman" pitchFamily="18" charset="0"/>
              </a:rPr>
              <a:t> + </a:t>
            </a:r>
            <a:r>
              <a:rPr lang="lt-LT" altLang="en-US" sz="3200" b="1">
                <a:solidFill>
                  <a:srgbClr val="FF3300"/>
                </a:solidFill>
                <a:latin typeface="Times New Roman" pitchFamily="18" charset="0"/>
              </a:rPr>
              <a:t>ZnO</a:t>
            </a:r>
            <a:r>
              <a:rPr lang="lt-LT" altLang="en-US" sz="3200" b="1">
                <a:latin typeface="Times New Roman" pitchFamily="18" charset="0"/>
              </a:rPr>
              <a:t> </a:t>
            </a:r>
            <a:r>
              <a:rPr lang="lt-LT" altLang="en-US" sz="3200" b="1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altLang="en-US" sz="3200" b="1">
                <a:latin typeface="Times New Roman" pitchFamily="18" charset="0"/>
              </a:rPr>
              <a:t> Zn(NO</a:t>
            </a:r>
            <a:r>
              <a:rPr lang="lt-LT" altLang="en-US" sz="3200" b="1" baseline="-25000">
                <a:latin typeface="Times New Roman" pitchFamily="18" charset="0"/>
              </a:rPr>
              <a:t>3</a:t>
            </a:r>
            <a:r>
              <a:rPr lang="lt-LT" altLang="en-US" sz="3200" b="1">
                <a:latin typeface="Times New Roman" pitchFamily="18" charset="0"/>
              </a:rPr>
              <a:t>)</a:t>
            </a:r>
            <a:r>
              <a:rPr lang="lt-LT" altLang="en-US" sz="3200" b="1" baseline="-25000">
                <a:latin typeface="Times New Roman" pitchFamily="18" charset="0"/>
              </a:rPr>
              <a:t>2</a:t>
            </a:r>
            <a:r>
              <a:rPr lang="lt-LT" altLang="en-US" sz="3200" b="1">
                <a:latin typeface="Times New Roman" pitchFamily="18" charset="0"/>
              </a:rPr>
              <a:t> + 2H</a:t>
            </a:r>
            <a:r>
              <a:rPr lang="lt-LT" altLang="en-US" sz="3200" b="1" baseline="-25000">
                <a:latin typeface="Times New Roman" pitchFamily="18" charset="0"/>
              </a:rPr>
              <a:t>2</a:t>
            </a:r>
            <a:r>
              <a:rPr lang="lt-LT" altLang="en-US" sz="3200" b="1">
                <a:latin typeface="Times New Roman" pitchFamily="18" charset="0"/>
              </a:rPr>
              <a:t>O</a:t>
            </a:r>
            <a:br>
              <a:rPr lang="lt-LT" altLang="en-US" sz="3200" b="1">
                <a:latin typeface="Times New Roman" pitchFamily="18" charset="0"/>
              </a:rPr>
            </a:br>
            <a:r>
              <a:rPr lang="lt-LT" altLang="en-US" sz="3200" b="1">
                <a:latin typeface="Times New Roman" pitchFamily="18" charset="0"/>
              </a:rPr>
              <a:t/>
            </a:r>
            <a:br>
              <a:rPr lang="lt-LT" altLang="en-US" sz="3200" b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>with </a:t>
            </a:r>
            <a:r>
              <a:rPr lang="lt-LT" altLang="en-US" sz="3200" b="1" i="1">
                <a:solidFill>
                  <a:schemeClr val="hlink"/>
                </a:solidFill>
                <a:latin typeface="Times New Roman" pitchFamily="18" charset="0"/>
              </a:rPr>
              <a:t>salts</a:t>
            </a:r>
            <a:r>
              <a:rPr lang="lt-LT" altLang="en-US" sz="3200" b="1" i="1">
                <a:latin typeface="Times New Roman" pitchFamily="18" charset="0"/>
              </a:rPr>
              <a:t>:</a:t>
            </a:r>
            <a:r>
              <a:rPr lang="lt-LT" altLang="en-US" sz="3200" b="1">
                <a:solidFill>
                  <a:srgbClr val="993300"/>
                </a:solidFill>
                <a:latin typeface="Times New Roman" pitchFamily="18" charset="0"/>
              </a:rPr>
              <a:t> </a:t>
            </a:r>
            <a:br>
              <a:rPr lang="lt-LT" altLang="en-US" sz="3200" b="1">
                <a:solidFill>
                  <a:srgbClr val="993300"/>
                </a:solidFill>
                <a:latin typeface="Times New Roman" pitchFamily="18" charset="0"/>
              </a:rPr>
            </a:br>
            <a:r>
              <a:rPr lang="lt-LT" altLang="en-US" sz="3200" b="1">
                <a:latin typeface="Times New Roman" pitchFamily="18" charset="0"/>
              </a:rPr>
              <a:t>H</a:t>
            </a:r>
            <a:r>
              <a:rPr lang="lt-LT" altLang="en-US" sz="3200" b="1" baseline="-25000">
                <a:latin typeface="Times New Roman" pitchFamily="18" charset="0"/>
              </a:rPr>
              <a:t>2</a:t>
            </a:r>
            <a:r>
              <a:rPr lang="lt-LT" altLang="en-US" sz="3200" b="1">
                <a:latin typeface="Times New Roman" pitchFamily="18" charset="0"/>
              </a:rPr>
              <a:t>SO</a:t>
            </a:r>
            <a:r>
              <a:rPr lang="lt-LT" altLang="en-US" sz="3200" b="1" baseline="-25000">
                <a:latin typeface="Times New Roman" pitchFamily="18" charset="0"/>
              </a:rPr>
              <a:t>4</a:t>
            </a:r>
            <a:r>
              <a:rPr lang="lt-LT" altLang="en-US" sz="3200" b="1">
                <a:latin typeface="Times New Roman" pitchFamily="18" charset="0"/>
              </a:rPr>
              <a:t> + </a:t>
            </a:r>
            <a:r>
              <a:rPr lang="lt-LT" altLang="en-US" sz="3200" b="1">
                <a:solidFill>
                  <a:srgbClr val="FF3300"/>
                </a:solidFill>
                <a:latin typeface="Times New Roman" pitchFamily="18" charset="0"/>
              </a:rPr>
              <a:t>BaCl</a:t>
            </a:r>
            <a:r>
              <a:rPr lang="lt-LT" altLang="en-US" sz="3200" b="1" baseline="-2500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lt-LT" altLang="en-US" sz="3200" b="1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altLang="en-US" sz="3200" b="1">
                <a:latin typeface="Times New Roman" pitchFamily="18" charset="0"/>
              </a:rPr>
              <a:t>2HCl + BaSO</a:t>
            </a:r>
            <a:r>
              <a:rPr lang="lt-LT" altLang="en-US" sz="3200" b="1" baseline="-25000">
                <a:latin typeface="Times New Roman" pitchFamily="18" charset="0"/>
              </a:rPr>
              <a:t>4</a:t>
            </a:r>
            <a:r>
              <a:rPr lang="lt-LT" altLang="en-US" sz="3200" b="1">
                <a:latin typeface="Times New Roman" pitchFamily="18" charset="0"/>
                <a:sym typeface="Symbol" pitchFamily="18" charset="2"/>
              </a:rPr>
              <a:t></a:t>
            </a:r>
            <a:endParaRPr lang="en-US" altLang="en-US" sz="3200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2063750" y="333375"/>
            <a:ext cx="8229600" cy="1143000"/>
          </a:xfrm>
        </p:spPr>
        <p:txBody>
          <a:bodyPr/>
          <a:lstStyle/>
          <a:p>
            <a:pPr algn="l" eaLnBrk="1" hangingPunct="1"/>
            <a:r>
              <a:rPr lang="en-US" altLang="en-US" sz="4000" b="1" dirty="0">
                <a:solidFill>
                  <a:srgbClr val="FF0000"/>
                </a:solidFill>
              </a:rPr>
              <a:t>Classification</a:t>
            </a:r>
            <a:r>
              <a:rPr lang="lt-LT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lt-LT" altLang="en-US" sz="4000" b="1" dirty="0">
                <a:solidFill>
                  <a:srgbClr val="FF0000"/>
                </a:solidFill>
              </a:rPr>
              <a:t>of</a:t>
            </a:r>
            <a:r>
              <a:rPr lang="lt-LT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lt-LT" altLang="en-US" sz="4000" b="1" dirty="0">
                <a:solidFill>
                  <a:srgbClr val="FF0000"/>
                </a:solidFill>
              </a:rPr>
              <a:t>inorganic</a:t>
            </a:r>
            <a:r>
              <a:rPr lang="lt-LT" altLang="en-US" sz="40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lt-LT" altLang="en-US" sz="4000" b="1" dirty="0">
                <a:solidFill>
                  <a:srgbClr val="FF0000"/>
                </a:solidFill>
              </a:rPr>
              <a:t>compounds</a:t>
            </a:r>
            <a:endParaRPr lang="lt-LT" altLang="en-US" sz="4000" dirty="0">
              <a:solidFill>
                <a:srgbClr val="FF0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208214" y="1700214"/>
            <a:ext cx="6562725" cy="3341687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en-US" sz="800" b="1" dirty="0">
              <a:solidFill>
                <a:srgbClr val="002060"/>
              </a:solidFill>
            </a:endParaRPr>
          </a:p>
          <a:p>
            <a:pPr lvl="2" eaLnBrk="1" hangingPunct="1">
              <a:defRPr/>
            </a:pPr>
            <a:r>
              <a:rPr lang="lt-LT" sz="3200" b="1" dirty="0">
                <a:solidFill>
                  <a:srgbClr val="002060"/>
                </a:solidFill>
                <a:latin typeface="Times New Roman" pitchFamily="18" charset="0"/>
              </a:rPr>
              <a:t>OXIDES</a:t>
            </a:r>
          </a:p>
          <a:p>
            <a:pPr lvl="2" eaLnBrk="1" hangingPunct="1">
              <a:defRPr/>
            </a:pPr>
            <a:r>
              <a:rPr lang="lt-LT" sz="3200" b="1" dirty="0">
                <a:solidFill>
                  <a:srgbClr val="002060"/>
                </a:solidFill>
                <a:latin typeface="Times New Roman" pitchFamily="18" charset="0"/>
              </a:rPr>
              <a:t>ACIDS</a:t>
            </a:r>
          </a:p>
          <a:p>
            <a:pPr lvl="2" eaLnBrk="1" hangingPunct="1">
              <a:defRPr/>
            </a:pP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BASES (</a:t>
            </a:r>
            <a:r>
              <a:rPr lang="lt-LT" sz="3200" b="1" dirty="0">
                <a:solidFill>
                  <a:srgbClr val="002060"/>
                </a:solidFill>
                <a:latin typeface="Times New Roman" pitchFamily="18" charset="0"/>
              </a:rPr>
              <a:t>HYDROXIDES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</a:rPr>
              <a:t>)</a:t>
            </a:r>
            <a:endParaRPr lang="lt-LT" sz="32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lvl="2" eaLnBrk="1" hangingPunct="1">
              <a:defRPr/>
            </a:pPr>
            <a:r>
              <a:rPr lang="lt-LT" sz="3200" b="1" dirty="0">
                <a:solidFill>
                  <a:srgbClr val="002060"/>
                </a:solidFill>
                <a:latin typeface="Times New Roman" pitchFamily="18" charset="0"/>
              </a:rPr>
              <a:t>SALTS</a:t>
            </a:r>
            <a:endParaRPr lang="en-US" sz="3200" i="1" dirty="0">
              <a:solidFill>
                <a:srgbClr val="002060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4BB580AC-215B-4346-80F8-FE8D16C43AD9}" type="slidenum">
              <a:rPr lang="en-US"/>
              <a:pPr algn="l">
                <a:defRPr/>
              </a:pPr>
              <a:t>3</a:t>
            </a:fld>
            <a:endParaRPr lang="en-US" dirty="0"/>
          </a:p>
        </p:txBody>
      </p:sp>
      <p:sp>
        <p:nvSpPr>
          <p:cNvPr id="5125" name="Date Placeholder 4"/>
          <p:cNvSpPr txBox="1">
            <a:spLocks/>
          </p:cNvSpPr>
          <p:nvPr/>
        </p:nvSpPr>
        <p:spPr bwMode="auto"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527433DA-DC11-4808-B1ED-D48F3C48072E}" type="datetime1">
              <a:rPr lang="lt-LT" altLang="en-US" sz="1200">
                <a:solidFill>
                  <a:srgbClr val="898989"/>
                </a:solidFill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2021-12-05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prof. V. </a:t>
            </a:r>
            <a:r>
              <a:rPr lang="en-US" dirty="0" err="1"/>
              <a:t>Paulauskas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97229B5B-E0B6-4EDC-AC9A-2E5DF6D883D4}" type="slidenum">
              <a:rPr lang="en-US"/>
              <a:pPr algn="l">
                <a:defRPr/>
              </a:pPr>
              <a:t>30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D7E8F67E-65B1-4960-8DAD-585A1C81A0F0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1196975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600" b="1">
                <a:latin typeface="Times New Roman" pitchFamily="18" charset="0"/>
              </a:rPr>
              <a:t/>
            </a:r>
            <a:br>
              <a:rPr lang="en-US" altLang="en-US" sz="3600" b="1">
                <a:latin typeface="Times New Roman" pitchFamily="18" charset="0"/>
              </a:rPr>
            </a:br>
            <a:r>
              <a:rPr lang="en-US" altLang="en-US" sz="3600" b="1" i="1">
                <a:latin typeface="Times New Roman" pitchFamily="18" charset="0"/>
              </a:rPr>
              <a:t>with</a:t>
            </a:r>
            <a:r>
              <a:rPr lang="lt-LT" altLang="en-US" sz="3600" b="1" i="1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lt-LT" altLang="en-US" sz="3200" b="1" i="1">
                <a:solidFill>
                  <a:schemeClr val="hlink"/>
                </a:solidFill>
                <a:latin typeface="Times New Roman" pitchFamily="18" charset="0"/>
              </a:rPr>
              <a:t>h</a:t>
            </a:r>
            <a:r>
              <a:rPr lang="en-US" altLang="en-US" sz="3200" b="1" i="1">
                <a:solidFill>
                  <a:schemeClr val="hlink"/>
                </a:solidFill>
                <a:latin typeface="Times New Roman" pitchFamily="18" charset="0"/>
              </a:rPr>
              <a:t>ydroxides</a:t>
            </a:r>
            <a:r>
              <a:rPr lang="en-US" altLang="en-US" sz="3600" b="1" i="1">
                <a:solidFill>
                  <a:schemeClr val="hlink"/>
                </a:solidFill>
                <a:latin typeface="Times New Roman" pitchFamily="18" charset="0"/>
              </a:rPr>
              <a:t>:</a:t>
            </a:r>
            <a:r>
              <a:rPr lang="lt-LT" altLang="en-US" sz="3600" b="1">
                <a:solidFill>
                  <a:srgbClr val="FF3300"/>
                </a:solidFill>
                <a:latin typeface="Times New Roman" pitchFamily="18" charset="0"/>
              </a:rPr>
              <a:t/>
            </a:r>
            <a:br>
              <a:rPr lang="lt-LT" altLang="en-US" sz="3600" b="1">
                <a:solidFill>
                  <a:srgbClr val="FF3300"/>
                </a:solidFill>
                <a:latin typeface="Times New Roman" pitchFamily="18" charset="0"/>
              </a:rPr>
            </a:br>
            <a:endParaRPr lang="en-US" altLang="en-US" sz="3600" b="1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6763" y="2349500"/>
            <a:ext cx="10082213" cy="3384550"/>
          </a:xfrm>
        </p:spPr>
        <p:txBody>
          <a:bodyPr/>
          <a:lstStyle/>
          <a:p>
            <a:pPr marL="457200" lvl="1" indent="0" algn="ctr" eaLnBrk="1" hangingPunct="1">
              <a:buNone/>
              <a:defRPr/>
            </a:pPr>
            <a:r>
              <a:rPr lang="lt-LT" sz="3600" b="1" dirty="0">
                <a:latin typeface="Times New Roman" pitchFamily="18" charset="0"/>
              </a:rPr>
              <a:t>2HCl + </a:t>
            </a:r>
            <a:r>
              <a:rPr lang="lt-LT" sz="3600" b="1" dirty="0">
                <a:solidFill>
                  <a:srgbClr val="FF3300"/>
                </a:solidFill>
                <a:latin typeface="Times New Roman" pitchFamily="18" charset="0"/>
              </a:rPr>
              <a:t>Ca(OH)</a:t>
            </a:r>
            <a:r>
              <a:rPr lang="lt-LT" sz="4000" b="1" baseline="-25000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lt-LT" sz="3600" b="1" dirty="0">
                <a:latin typeface="Times New Roman" pitchFamily="18" charset="0"/>
              </a:rPr>
              <a:t> </a:t>
            </a:r>
            <a:r>
              <a:rPr lang="lt-LT" sz="3600" b="1" dirty="0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sz="3600" b="1" dirty="0">
                <a:latin typeface="Times New Roman" pitchFamily="18" charset="0"/>
              </a:rPr>
              <a:t> CaCl</a:t>
            </a:r>
            <a:r>
              <a:rPr lang="lt-LT" sz="4000" b="1" baseline="-25000" dirty="0">
                <a:latin typeface="Times New Roman" pitchFamily="18" charset="0"/>
              </a:rPr>
              <a:t>2</a:t>
            </a:r>
            <a:r>
              <a:rPr lang="lt-LT" sz="3600" b="1" dirty="0">
                <a:latin typeface="Times New Roman" pitchFamily="18" charset="0"/>
              </a:rPr>
              <a:t> + 2H</a:t>
            </a:r>
            <a:r>
              <a:rPr lang="lt-LT" sz="4000" b="1" baseline="-25000" dirty="0">
                <a:latin typeface="Times New Roman" pitchFamily="18" charset="0"/>
              </a:rPr>
              <a:t>2</a:t>
            </a:r>
            <a:r>
              <a:rPr lang="lt-LT" sz="3600" b="1" dirty="0">
                <a:latin typeface="Times New Roman" pitchFamily="18" charset="0"/>
              </a:rPr>
              <a:t>O</a:t>
            </a:r>
          </a:p>
          <a:p>
            <a:pPr lvl="1" algn="ctr" eaLnBrk="1" hangingPunct="1">
              <a:buFont typeface="Wingdings" pitchFamily="2" charset="2"/>
              <a:buNone/>
              <a:defRPr/>
            </a:pPr>
            <a:endParaRPr lang="lt-LT" sz="1800" b="1" dirty="0">
              <a:latin typeface="Times New Roman" pitchFamily="18" charset="0"/>
            </a:endParaRPr>
          </a:p>
          <a:p>
            <a:pPr marL="457200" lvl="1" indent="0" algn="ctr" eaLnBrk="1" hangingPunct="1">
              <a:buNone/>
              <a:defRPr/>
            </a:pPr>
            <a:r>
              <a:rPr lang="lt-LT" sz="3600" b="1" dirty="0">
                <a:latin typeface="Times New Roman" pitchFamily="18" charset="0"/>
              </a:rPr>
              <a:t>H</a:t>
            </a:r>
            <a:r>
              <a:rPr lang="lt-LT" sz="4000" b="1" baseline="-25000" dirty="0">
                <a:latin typeface="Times New Roman" pitchFamily="18" charset="0"/>
              </a:rPr>
              <a:t>3</a:t>
            </a:r>
            <a:r>
              <a:rPr lang="lt-LT" sz="3600" b="1" dirty="0">
                <a:latin typeface="Times New Roman" pitchFamily="18" charset="0"/>
              </a:rPr>
              <a:t>PO</a:t>
            </a:r>
            <a:r>
              <a:rPr lang="lt-LT" sz="4000" b="1" baseline="-25000" dirty="0">
                <a:latin typeface="Times New Roman" pitchFamily="18" charset="0"/>
              </a:rPr>
              <a:t>4</a:t>
            </a:r>
            <a:r>
              <a:rPr lang="lt-LT" sz="3600" b="1" dirty="0">
                <a:latin typeface="Times New Roman" pitchFamily="18" charset="0"/>
              </a:rPr>
              <a:t> + 3</a:t>
            </a:r>
            <a:r>
              <a:rPr lang="lt-LT" sz="3600" b="1" dirty="0">
                <a:solidFill>
                  <a:srgbClr val="FF3300"/>
                </a:solidFill>
                <a:latin typeface="Times New Roman" pitchFamily="18" charset="0"/>
              </a:rPr>
              <a:t>NaOH</a:t>
            </a:r>
            <a:r>
              <a:rPr lang="lt-LT" sz="3600" b="1" dirty="0">
                <a:latin typeface="Times New Roman" pitchFamily="18" charset="0"/>
              </a:rPr>
              <a:t> </a:t>
            </a:r>
            <a:r>
              <a:rPr lang="lt-LT" sz="3600" b="1" dirty="0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sz="3600" b="1" dirty="0">
                <a:latin typeface="Times New Roman" pitchFamily="18" charset="0"/>
              </a:rPr>
              <a:t> Na</a:t>
            </a:r>
            <a:r>
              <a:rPr lang="lt-LT" sz="4000" b="1" baseline="-25000" dirty="0">
                <a:latin typeface="Times New Roman" pitchFamily="18" charset="0"/>
              </a:rPr>
              <a:t>3</a:t>
            </a:r>
            <a:r>
              <a:rPr lang="lt-LT" sz="3600" b="1" dirty="0">
                <a:latin typeface="Times New Roman" pitchFamily="18" charset="0"/>
              </a:rPr>
              <a:t>PO</a:t>
            </a:r>
            <a:r>
              <a:rPr lang="lt-LT" sz="4000" b="1" baseline="-25000" dirty="0">
                <a:latin typeface="Times New Roman" pitchFamily="18" charset="0"/>
              </a:rPr>
              <a:t>4</a:t>
            </a:r>
            <a:r>
              <a:rPr lang="lt-LT" sz="3600" b="1" dirty="0">
                <a:latin typeface="Times New Roman" pitchFamily="18" charset="0"/>
              </a:rPr>
              <a:t> + 3H</a:t>
            </a:r>
            <a:r>
              <a:rPr lang="lt-LT" sz="4000" b="1" baseline="-25000" dirty="0">
                <a:latin typeface="Times New Roman" pitchFamily="18" charset="0"/>
              </a:rPr>
              <a:t>2</a:t>
            </a:r>
            <a:r>
              <a:rPr lang="lt-LT" sz="3600" b="1" dirty="0">
                <a:latin typeface="Times New Roman" pitchFamily="18" charset="0"/>
              </a:rPr>
              <a:t>O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lt-LT" sz="1800" b="1" dirty="0">
                <a:latin typeface="Times New Roman" pitchFamily="18" charset="0"/>
              </a:rPr>
              <a:t/>
            </a:r>
            <a:br>
              <a:rPr lang="lt-LT" sz="1800" b="1" dirty="0">
                <a:latin typeface="Times New Roman" pitchFamily="18" charset="0"/>
              </a:rPr>
            </a:br>
            <a:r>
              <a:rPr lang="lt-LT" sz="2900" b="1" dirty="0">
                <a:latin typeface="Times New Roman" pitchFamily="18" charset="0"/>
              </a:rPr>
              <a:t>(neutrali</a:t>
            </a:r>
            <a:r>
              <a:rPr lang="en-US" sz="2900" b="1" dirty="0">
                <a:latin typeface="Times New Roman" pitchFamily="18" charset="0"/>
              </a:rPr>
              <a:t>s</a:t>
            </a:r>
            <a:r>
              <a:rPr lang="lt-LT" sz="2900" b="1" dirty="0">
                <a:latin typeface="Times New Roman" pitchFamily="18" charset="0"/>
              </a:rPr>
              <a:t>a</a:t>
            </a:r>
            <a:r>
              <a:rPr lang="en-US" sz="2900" b="1" dirty="0" err="1">
                <a:latin typeface="Times New Roman" pitchFamily="18" charset="0"/>
              </a:rPr>
              <a:t>tion</a:t>
            </a:r>
            <a:r>
              <a:rPr lang="lt-LT" sz="2900" b="1" dirty="0">
                <a:latin typeface="Times New Roman" pitchFamily="18" charset="0"/>
              </a:rPr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9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76AD8706-59B3-4421-8C7A-084B98103C94}" type="slidenum">
              <a:rPr lang="en-US"/>
              <a:pPr algn="l">
                <a:defRPr/>
              </a:pPr>
              <a:t>31</a:t>
            </a:fld>
            <a:endParaRPr lang="en-US"/>
          </a:p>
        </p:txBody>
      </p:sp>
      <p:sp>
        <p:nvSpPr>
          <p:cNvPr id="4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DB44A056-879F-4CC9-A67F-57145E46D5E7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1628776"/>
            <a:ext cx="8229600" cy="2663825"/>
          </a:xfrm>
        </p:spPr>
        <p:txBody>
          <a:bodyPr/>
          <a:lstStyle/>
          <a:p>
            <a:pPr eaLnBrk="1" hangingPunct="1"/>
            <a:r>
              <a:rPr lang="lt-LT" altLang="en-US" sz="7200" b="1">
                <a:solidFill>
                  <a:srgbClr val="FF3300"/>
                </a:solidFill>
              </a:rPr>
              <a:t>Bases</a:t>
            </a:r>
            <a:r>
              <a:rPr lang="lt-LT" altLang="en-US" sz="7200">
                <a:solidFill>
                  <a:srgbClr val="9900CC"/>
                </a:solidFill>
              </a:rPr>
              <a:t/>
            </a:r>
            <a:br>
              <a:rPr lang="lt-LT" altLang="en-US" sz="7200">
                <a:solidFill>
                  <a:srgbClr val="9900CC"/>
                </a:solidFill>
              </a:rPr>
            </a:br>
            <a:r>
              <a:rPr lang="lt-LT" altLang="en-US" sz="4000" b="1"/>
              <a:t>(hydroxides, alkalis)</a:t>
            </a:r>
            <a:endParaRPr lang="lt-LT" altLang="en-US" sz="4000" b="1">
              <a:solidFill>
                <a:srgbClr val="9900CC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D7F60FB3-EF18-4F05-A128-61F278463BA0}" type="slidenum">
              <a:rPr lang="en-US"/>
              <a:pPr algn="l">
                <a:defRPr/>
              </a:pPr>
              <a:t>32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3CCDC5E8-75A4-44ED-B1B0-1C98586CA0DA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4821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3" y="908050"/>
            <a:ext cx="8229600" cy="1371600"/>
          </a:xfrm>
        </p:spPr>
        <p:txBody>
          <a:bodyPr/>
          <a:lstStyle/>
          <a:p>
            <a:pPr eaLnBrk="1" hangingPunct="1"/>
            <a:r>
              <a:rPr lang="lt-LT" altLang="en-US" sz="3100">
                <a:latin typeface="Times New Roman" pitchFamily="18" charset="0"/>
              </a:rPr>
              <a:t/>
            </a:r>
            <a:br>
              <a:rPr lang="lt-LT" altLang="en-US" sz="3100">
                <a:latin typeface="Times New Roman" pitchFamily="18" charset="0"/>
              </a:rPr>
            </a:br>
            <a:r>
              <a:rPr lang="lt-LT" altLang="en-US" sz="3100">
                <a:latin typeface="Times New Roman" pitchFamily="18" charset="0"/>
              </a:rPr>
              <a:t/>
            </a:r>
            <a:br>
              <a:rPr lang="lt-LT" altLang="en-US" sz="3100">
                <a:latin typeface="Times New Roman" pitchFamily="18" charset="0"/>
              </a:rPr>
            </a:br>
            <a:r>
              <a:rPr lang="lt-LT" altLang="en-US" sz="3100">
                <a:latin typeface="Times New Roman" pitchFamily="18" charset="0"/>
              </a:rPr>
              <a:t/>
            </a:r>
            <a:br>
              <a:rPr lang="lt-LT" altLang="en-US" sz="3100">
                <a:latin typeface="Times New Roman" pitchFamily="18" charset="0"/>
              </a:rPr>
            </a:br>
            <a:r>
              <a:rPr lang="lt-LT" altLang="en-US" sz="3100">
                <a:solidFill>
                  <a:schemeClr val="accent2"/>
                </a:solidFill>
                <a:latin typeface="Times New Roman" pitchFamily="18" charset="0"/>
              </a:rPr>
              <a:t/>
            </a:r>
            <a:br>
              <a:rPr lang="lt-LT" altLang="en-US" sz="310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en-US" altLang="en-US" sz="3100">
                <a:solidFill>
                  <a:schemeClr val="accent2"/>
                </a:solidFill>
                <a:latin typeface="Times New Roman" pitchFamily="18" charset="0"/>
              </a:rPr>
              <a:t/>
            </a:r>
            <a:br>
              <a:rPr lang="en-US" altLang="en-US" sz="3100">
                <a:solidFill>
                  <a:schemeClr val="accent2"/>
                </a:solidFill>
                <a:latin typeface="Times New Roman" pitchFamily="18" charset="0"/>
              </a:rPr>
            </a:br>
            <a:r>
              <a:rPr lang="lt-LT" altLang="en-US" sz="4000" b="1" i="1">
                <a:solidFill>
                  <a:srgbClr val="0070C0"/>
                </a:solidFill>
                <a:latin typeface="Times New Roman" pitchFamily="18" charset="0"/>
              </a:rPr>
              <a:t>Bases</a:t>
            </a:r>
            <a:r>
              <a:rPr lang="lt-LT" altLang="en-US" sz="3100" b="1">
                <a:latin typeface="Times New Roman" pitchFamily="18" charset="0"/>
              </a:rPr>
              <a:t> – compounds, which in water release hyd</a:t>
            </a:r>
            <a:r>
              <a:rPr lang="en-US" altLang="en-US" sz="3100" b="1">
                <a:latin typeface="Times New Roman" pitchFamily="18" charset="0"/>
              </a:rPr>
              <a:t>r</a:t>
            </a:r>
            <a:r>
              <a:rPr lang="lt-LT" altLang="en-US" sz="3100" b="1">
                <a:latin typeface="Times New Roman" pitchFamily="18" charset="0"/>
              </a:rPr>
              <a:t>oxide </a:t>
            </a:r>
            <a:r>
              <a:rPr lang="en-US" altLang="en-US" sz="3100" b="1">
                <a:latin typeface="Times New Roman" pitchFamily="18" charset="0"/>
              </a:rPr>
              <a:t>an</a:t>
            </a:r>
            <a:r>
              <a:rPr lang="lt-LT" altLang="en-US" sz="3100" b="1">
                <a:latin typeface="Times New Roman" pitchFamily="18" charset="0"/>
              </a:rPr>
              <a:t>ions:</a:t>
            </a:r>
            <a:br>
              <a:rPr lang="lt-LT" altLang="en-US" sz="3100" b="1">
                <a:latin typeface="Times New Roman" pitchFamily="18" charset="0"/>
              </a:rPr>
            </a:br>
            <a:r>
              <a:rPr lang="lt-LT" altLang="en-US" sz="2000" b="1">
                <a:latin typeface="Times New Roman" pitchFamily="18" charset="0"/>
              </a:rPr>
              <a:t> </a:t>
            </a:r>
            <a:br>
              <a:rPr lang="lt-LT" altLang="en-US" sz="2000" b="1">
                <a:latin typeface="Times New Roman" pitchFamily="18" charset="0"/>
              </a:rPr>
            </a:br>
            <a:r>
              <a:rPr lang="lt-LT" altLang="en-US" sz="3600" b="1" i="1">
                <a:latin typeface="Times New Roman" pitchFamily="18" charset="0"/>
              </a:rPr>
              <a:t>Na</a:t>
            </a:r>
            <a:r>
              <a:rPr lang="lt-LT" altLang="en-US" sz="3600" b="1" i="1">
                <a:solidFill>
                  <a:schemeClr val="hlink"/>
                </a:solidFill>
                <a:latin typeface="Times New Roman" pitchFamily="18" charset="0"/>
              </a:rPr>
              <a:t>OH</a:t>
            </a:r>
            <a:r>
              <a:rPr lang="lt-LT" altLang="en-US" sz="3600" b="1" i="1">
                <a:latin typeface="Times New Roman" pitchFamily="18" charset="0"/>
              </a:rPr>
              <a:t>   </a:t>
            </a:r>
            <a:r>
              <a:rPr lang="en-US" altLang="en-US" sz="3600" b="1" i="1">
                <a:latin typeface="Times New Roman" pitchFamily="18" charset="0"/>
              </a:rPr>
              <a:t>=</a:t>
            </a:r>
            <a:r>
              <a:rPr lang="lt-LT" altLang="en-US" sz="3600" b="1" i="1">
                <a:latin typeface="Times New Roman" pitchFamily="18" charset="0"/>
              </a:rPr>
              <a:t>  Na</a:t>
            </a:r>
            <a:r>
              <a:rPr lang="en-US" altLang="en-US" sz="3600" b="1" i="1" baseline="30000">
                <a:latin typeface="Times New Roman" pitchFamily="18" charset="0"/>
              </a:rPr>
              <a:t>+</a:t>
            </a:r>
            <a:r>
              <a:rPr lang="lt-LT" altLang="en-US" sz="3600" b="1" i="1" baseline="30000">
                <a:latin typeface="Times New Roman" pitchFamily="18" charset="0"/>
              </a:rPr>
              <a:t> </a:t>
            </a:r>
            <a:r>
              <a:rPr lang="en-US" altLang="en-US" sz="3600" b="1" i="1">
                <a:latin typeface="Times New Roman" pitchFamily="18" charset="0"/>
              </a:rPr>
              <a:t>+</a:t>
            </a:r>
            <a:r>
              <a:rPr lang="lt-LT" altLang="en-US" sz="3600" b="1" i="1">
                <a:latin typeface="Times New Roman" pitchFamily="18" charset="0"/>
              </a:rPr>
              <a:t>  </a:t>
            </a:r>
            <a:r>
              <a:rPr lang="lt-LT" altLang="en-US" sz="3600" b="1" i="1">
                <a:solidFill>
                  <a:schemeClr val="hlink"/>
                </a:solidFill>
                <a:latin typeface="Times New Roman" pitchFamily="18" charset="0"/>
              </a:rPr>
              <a:t>OH</a:t>
            </a:r>
            <a:r>
              <a:rPr lang="en-US" altLang="en-US" sz="3600" b="1" i="1" baseline="30000">
                <a:solidFill>
                  <a:schemeClr val="hlink"/>
                </a:solidFill>
                <a:latin typeface="Times New Roman" pitchFamily="18" charset="0"/>
              </a:rPr>
              <a:t>-</a:t>
            </a:r>
            <a:r>
              <a:rPr lang="lt-LT" altLang="en-US" sz="3600" b="1" i="1">
                <a:latin typeface="Times New Roman" pitchFamily="18" charset="0"/>
              </a:rPr>
              <a:t> </a:t>
            </a:r>
            <a:br>
              <a:rPr lang="lt-LT" altLang="en-US" sz="3600" b="1" i="1">
                <a:latin typeface="Times New Roman" pitchFamily="18" charset="0"/>
              </a:rPr>
            </a:br>
            <a:r>
              <a:rPr lang="lt-LT" altLang="en-US" sz="3600">
                <a:latin typeface="Times New Roman" pitchFamily="18" charset="0"/>
              </a:rPr>
              <a:t>(</a:t>
            </a:r>
            <a:r>
              <a:rPr lang="en-US" altLang="en-US" sz="3100" b="1">
                <a:latin typeface="Times New Roman" pitchFamily="18" charset="0"/>
              </a:rPr>
              <a:t>Na</a:t>
            </a:r>
            <a:r>
              <a:rPr lang="en-US" altLang="en-US" sz="3100" b="1">
                <a:solidFill>
                  <a:schemeClr val="hlink"/>
                </a:solidFill>
                <a:latin typeface="Times New Roman" pitchFamily="18" charset="0"/>
              </a:rPr>
              <a:t>OH</a:t>
            </a:r>
            <a:r>
              <a:rPr lang="lt-LT" altLang="en-US" sz="3100" b="1">
                <a:latin typeface="Times New Roman" pitchFamily="18" charset="0"/>
              </a:rPr>
              <a:t>, </a:t>
            </a:r>
            <a:r>
              <a:rPr lang="en-US" altLang="en-US" sz="3100" b="1">
                <a:latin typeface="Times New Roman" pitchFamily="18" charset="0"/>
              </a:rPr>
              <a:t> Ca(</a:t>
            </a:r>
            <a:r>
              <a:rPr lang="en-US" altLang="en-US" sz="3100" b="1">
                <a:solidFill>
                  <a:schemeClr val="hlink"/>
                </a:solidFill>
                <a:latin typeface="Times New Roman" pitchFamily="18" charset="0"/>
              </a:rPr>
              <a:t>OH</a:t>
            </a:r>
            <a:r>
              <a:rPr lang="en-US" altLang="en-US" sz="3100" b="1">
                <a:latin typeface="Times New Roman" pitchFamily="18" charset="0"/>
              </a:rPr>
              <a:t>)</a:t>
            </a:r>
            <a:r>
              <a:rPr lang="en-US" altLang="en-US" sz="3200" b="1" baseline="-25000">
                <a:latin typeface="Times New Roman" pitchFamily="18" charset="0"/>
              </a:rPr>
              <a:t>2</a:t>
            </a:r>
            <a:r>
              <a:rPr lang="lt-LT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/>
            </a:r>
            <a:br>
              <a:rPr lang="en-US" altLang="en-US" sz="1600" b="1">
                <a:latin typeface="Times New Roman" pitchFamily="18" charset="0"/>
              </a:rPr>
            </a:br>
            <a:r>
              <a:rPr lang="lt-LT" altLang="en-US" sz="1600" b="1">
                <a:latin typeface="Times New Roman" pitchFamily="18" charset="0"/>
              </a:rPr>
              <a:t/>
            </a:r>
            <a:br>
              <a:rPr lang="lt-LT" altLang="en-US" sz="1600" b="1">
                <a:latin typeface="Times New Roman" pitchFamily="18" charset="0"/>
              </a:rPr>
            </a:br>
            <a:r>
              <a:rPr lang="lt-LT" altLang="en-US" sz="3100" b="1">
                <a:latin typeface="Times New Roman" pitchFamily="18" charset="0"/>
              </a:rPr>
              <a:t>Water soluble hydoxides are called alkalis </a:t>
            </a:r>
            <a:br>
              <a:rPr lang="lt-LT" altLang="en-US" sz="3100" b="1">
                <a:latin typeface="Times New Roman" pitchFamily="18" charset="0"/>
              </a:rPr>
            </a:br>
            <a:r>
              <a:rPr lang="en-US" altLang="en-US" sz="1200" b="1">
                <a:latin typeface="Times New Roman" pitchFamily="18" charset="0"/>
              </a:rPr>
              <a:t/>
            </a:r>
            <a:br>
              <a:rPr lang="en-US" altLang="en-US" sz="1200" b="1">
                <a:latin typeface="Times New Roman" pitchFamily="18" charset="0"/>
              </a:rPr>
            </a:br>
            <a:endParaRPr lang="en-US" altLang="en-US" sz="2800" b="1" i="1">
              <a:solidFill>
                <a:srgbClr val="FF3300"/>
              </a:solidFill>
              <a:latin typeface="Times New Roman" pitchFamily="18" charset="0"/>
            </a:endParaRPr>
          </a:p>
        </p:txBody>
      </p:sp>
      <p:pic>
        <p:nvPicPr>
          <p:cNvPr id="34822" name="Picture 5" descr="phenolphtalein_komprimie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4221163"/>
            <a:ext cx="2520950" cy="188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12610736-9AC4-4108-B7D7-B322C5F50F8F}" type="slidenum">
              <a:rPr lang="en-US"/>
              <a:pPr algn="l">
                <a:defRPr/>
              </a:pPr>
              <a:t>33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63003EDA-603E-4009-B66B-7105CEDD4AC8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2060575"/>
            <a:ext cx="8229600" cy="1143000"/>
          </a:xfrm>
        </p:spPr>
        <p:txBody>
          <a:bodyPr/>
          <a:lstStyle/>
          <a:p>
            <a:pPr eaLnBrk="1" hangingPunct="1"/>
            <a:r>
              <a:rPr lang="lt-LT" altLang="en-US" sz="6000" b="1">
                <a:solidFill>
                  <a:srgbClr val="FF3300"/>
                </a:solidFill>
                <a:latin typeface="Times New Roman" pitchFamily="18" charset="0"/>
              </a:rPr>
              <a:t>Bases REACT</a:t>
            </a:r>
            <a:r>
              <a:rPr lang="en-US" altLang="en-US" sz="6000" b="1">
                <a:solidFill>
                  <a:srgbClr val="FF3300"/>
                </a:solidFill>
                <a:latin typeface="Times New Roman" pitchFamily="18" charset="0"/>
              </a:rPr>
              <a:t> with</a:t>
            </a:r>
            <a:r>
              <a:rPr lang="lt-LT" altLang="en-US" sz="6000" b="1">
                <a:solidFill>
                  <a:srgbClr val="FF3300"/>
                </a:solidFill>
                <a:latin typeface="Times New Roman" pitchFamily="18" charset="0"/>
              </a:rPr>
              <a:t>:</a:t>
            </a:r>
            <a:endParaRPr lang="en-US" altLang="en-US" sz="6000" b="1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4F9F007C-058E-4FB5-8118-21CFF6B5AE42}" type="slidenum">
              <a:rPr lang="en-US"/>
              <a:pPr algn="l">
                <a:defRPr/>
              </a:pPr>
              <a:t>34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FA5C93CA-5B25-478A-BFDD-861C65BBB31D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6869" name="Rectangle 4"/>
          <p:cNvSpPr>
            <a:spLocks noGrp="1" noChangeArrowheads="1"/>
          </p:cNvSpPr>
          <p:nvPr>
            <p:ph type="title"/>
          </p:nvPr>
        </p:nvSpPr>
        <p:spPr>
          <a:xfrm>
            <a:off x="1774825" y="274639"/>
            <a:ext cx="8642350" cy="5818187"/>
          </a:xfrm>
        </p:spPr>
        <p:txBody>
          <a:bodyPr/>
          <a:lstStyle/>
          <a:p>
            <a:pPr eaLnBrk="1" hangingPunct="1"/>
            <a:r>
              <a:rPr lang="en-US" altLang="en-US" sz="3200" b="1"/>
              <a:t/>
            </a:r>
            <a:br>
              <a:rPr lang="en-US" altLang="en-US" sz="3200" b="1"/>
            </a:br>
            <a:r>
              <a:rPr lang="lt-LT" altLang="en-US" sz="3200" b="1" i="1">
                <a:latin typeface="Times New Roman" pitchFamily="18" charset="0"/>
              </a:rPr>
              <a:t>with </a:t>
            </a:r>
            <a:r>
              <a:rPr lang="lt-LT" altLang="en-US" sz="3200" b="1" i="1">
                <a:solidFill>
                  <a:schemeClr val="hlink"/>
                </a:solidFill>
                <a:latin typeface="Times New Roman" pitchFamily="18" charset="0"/>
              </a:rPr>
              <a:t>acid</a:t>
            </a:r>
            <a:r>
              <a:rPr lang="en-US" altLang="en-US" sz="3200" b="1" i="1">
                <a:solidFill>
                  <a:schemeClr val="hlink"/>
                </a:solidFill>
                <a:latin typeface="Times New Roman" pitchFamily="18" charset="0"/>
              </a:rPr>
              <a:t>ic</a:t>
            </a:r>
            <a:r>
              <a:rPr lang="lt-LT" altLang="en-US" sz="3200" b="1" i="1">
                <a:solidFill>
                  <a:schemeClr val="hlink"/>
                </a:solidFill>
                <a:latin typeface="Times New Roman" pitchFamily="18" charset="0"/>
              </a:rPr>
              <a:t> oxides</a:t>
            </a:r>
            <a:r>
              <a:rPr lang="lt-LT" altLang="en-US" sz="3200" b="1" i="1">
                <a:latin typeface="Times New Roman" pitchFamily="18" charset="0"/>
              </a:rPr>
              <a:t>:</a:t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4000" b="1">
                <a:latin typeface="Times New Roman" pitchFamily="18" charset="0"/>
              </a:rPr>
              <a:t>2KOH + </a:t>
            </a:r>
            <a:r>
              <a:rPr lang="lt-LT" altLang="en-US" sz="4000" b="1">
                <a:solidFill>
                  <a:srgbClr val="FF3300"/>
                </a:solidFill>
                <a:latin typeface="Times New Roman" pitchFamily="18" charset="0"/>
              </a:rPr>
              <a:t>SO</a:t>
            </a:r>
            <a:r>
              <a:rPr lang="lt-LT" altLang="en-US" sz="4000" b="1" baseline="-2500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lt-LT" altLang="en-US" sz="4000" b="1" i="1">
                <a:latin typeface="Times New Roman" pitchFamily="18" charset="0"/>
              </a:rPr>
              <a:t> </a:t>
            </a:r>
            <a:r>
              <a:rPr lang="lt-LT" altLang="en-US" sz="4000" b="1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altLang="en-US" sz="4000" b="1">
                <a:latin typeface="Times New Roman" pitchFamily="18" charset="0"/>
              </a:rPr>
              <a:t> K</a:t>
            </a:r>
            <a:r>
              <a:rPr lang="lt-LT" altLang="en-US" sz="4000" b="1" baseline="-25000">
                <a:latin typeface="Times New Roman" pitchFamily="18" charset="0"/>
              </a:rPr>
              <a:t>2</a:t>
            </a:r>
            <a:r>
              <a:rPr lang="lt-LT" altLang="en-US" sz="4000" b="1">
                <a:latin typeface="Times New Roman" pitchFamily="18" charset="0"/>
              </a:rPr>
              <a:t>SO</a:t>
            </a:r>
            <a:r>
              <a:rPr lang="lt-LT" altLang="en-US" sz="4000" b="1" baseline="-25000">
                <a:latin typeface="Times New Roman" pitchFamily="18" charset="0"/>
              </a:rPr>
              <a:t>3</a:t>
            </a:r>
            <a:r>
              <a:rPr lang="lt-LT" altLang="en-US" sz="4000" b="1">
                <a:latin typeface="Times New Roman" pitchFamily="18" charset="0"/>
              </a:rPr>
              <a:t> + H</a:t>
            </a:r>
            <a:r>
              <a:rPr lang="lt-LT" altLang="en-US" sz="4000" b="1" baseline="-25000">
                <a:latin typeface="Times New Roman" pitchFamily="18" charset="0"/>
              </a:rPr>
              <a:t>2</a:t>
            </a:r>
            <a:r>
              <a:rPr lang="lt-LT" altLang="en-US" sz="4000" b="1">
                <a:latin typeface="Times New Roman" pitchFamily="18" charset="0"/>
              </a:rPr>
              <a:t>O</a:t>
            </a:r>
            <a:br>
              <a:rPr lang="lt-LT" altLang="en-US" sz="4000" b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> with </a:t>
            </a:r>
            <a:r>
              <a:rPr lang="lt-LT" altLang="en-US" sz="3200" b="1" i="1">
                <a:solidFill>
                  <a:schemeClr val="hlink"/>
                </a:solidFill>
                <a:latin typeface="Times New Roman" pitchFamily="18" charset="0"/>
              </a:rPr>
              <a:t>acids</a:t>
            </a:r>
            <a:r>
              <a:rPr lang="lt-LT" altLang="en-US" sz="3200" b="1" i="1">
                <a:latin typeface="Times New Roman" pitchFamily="18" charset="0"/>
              </a:rPr>
              <a:t>:</a:t>
            </a:r>
            <a:r>
              <a:rPr lang="lt-LT" altLang="en-US" sz="4000" b="1">
                <a:latin typeface="Times New Roman" pitchFamily="18" charset="0"/>
              </a:rPr>
              <a:t/>
            </a:r>
            <a:br>
              <a:rPr lang="lt-LT" altLang="en-US" sz="4000" b="1">
                <a:latin typeface="Times New Roman" pitchFamily="18" charset="0"/>
              </a:rPr>
            </a:br>
            <a:r>
              <a:rPr lang="lt-LT" altLang="en-US" sz="4000" b="1">
                <a:latin typeface="Times New Roman" pitchFamily="18" charset="0"/>
              </a:rPr>
              <a:t>Fe(OH)</a:t>
            </a:r>
            <a:r>
              <a:rPr lang="lt-LT" altLang="en-US" sz="4000" b="1" baseline="-25000">
                <a:latin typeface="Times New Roman" pitchFamily="18" charset="0"/>
              </a:rPr>
              <a:t>3</a:t>
            </a:r>
            <a:r>
              <a:rPr lang="lt-LT" altLang="en-US" sz="4000" b="1">
                <a:latin typeface="Times New Roman" pitchFamily="18" charset="0"/>
              </a:rPr>
              <a:t>  + 3</a:t>
            </a:r>
            <a:r>
              <a:rPr lang="lt-LT" altLang="en-US" sz="4000" b="1">
                <a:solidFill>
                  <a:srgbClr val="FF3300"/>
                </a:solidFill>
                <a:latin typeface="Times New Roman" pitchFamily="18" charset="0"/>
              </a:rPr>
              <a:t>HCl</a:t>
            </a:r>
            <a:r>
              <a:rPr lang="lt-LT" altLang="en-US" sz="4000" b="1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altLang="en-US" sz="4000" b="1">
                <a:latin typeface="Times New Roman" pitchFamily="18" charset="0"/>
              </a:rPr>
              <a:t>FeCl</a:t>
            </a:r>
            <a:r>
              <a:rPr lang="lt-LT" altLang="en-US" sz="4000" b="1" baseline="-25000">
                <a:latin typeface="Times New Roman" pitchFamily="18" charset="0"/>
              </a:rPr>
              <a:t>3</a:t>
            </a:r>
            <a:r>
              <a:rPr lang="lt-LT" altLang="en-US" sz="4000" b="1">
                <a:latin typeface="Times New Roman" pitchFamily="18" charset="0"/>
              </a:rPr>
              <a:t> + 3H</a:t>
            </a:r>
            <a:r>
              <a:rPr lang="lt-LT" altLang="en-US" sz="4000" b="1" baseline="-25000">
                <a:latin typeface="Times New Roman" pitchFamily="18" charset="0"/>
              </a:rPr>
              <a:t>2</a:t>
            </a:r>
            <a:r>
              <a:rPr lang="lt-LT" altLang="en-US" sz="4000" b="1">
                <a:latin typeface="Times New Roman" pitchFamily="18" charset="0"/>
              </a:rPr>
              <a:t>O</a:t>
            </a:r>
            <a:br>
              <a:rPr lang="lt-LT" altLang="en-US" sz="4000" b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> with </a:t>
            </a:r>
            <a:r>
              <a:rPr lang="lt-LT" altLang="en-US" sz="3200" b="1" i="1">
                <a:solidFill>
                  <a:schemeClr val="hlink"/>
                </a:solidFill>
                <a:latin typeface="Times New Roman" pitchFamily="18" charset="0"/>
              </a:rPr>
              <a:t>salts</a:t>
            </a:r>
            <a:r>
              <a:rPr lang="lt-LT" altLang="en-US" sz="3200" b="1" i="1">
                <a:latin typeface="Times New Roman" pitchFamily="18" charset="0"/>
              </a:rPr>
              <a:t>:</a:t>
            </a:r>
            <a:r>
              <a:rPr lang="lt-LT" altLang="en-US" sz="4000" b="1">
                <a:latin typeface="Times New Roman" pitchFamily="18" charset="0"/>
              </a:rPr>
              <a:t> </a:t>
            </a:r>
            <a:br>
              <a:rPr lang="lt-LT" altLang="en-US" sz="4000" b="1">
                <a:latin typeface="Times New Roman" pitchFamily="18" charset="0"/>
              </a:rPr>
            </a:br>
            <a:r>
              <a:rPr lang="lt-LT" altLang="en-US" sz="4000" b="1">
                <a:latin typeface="Times New Roman" pitchFamily="18" charset="0"/>
              </a:rPr>
              <a:t>2KOH + </a:t>
            </a:r>
            <a:r>
              <a:rPr lang="lt-LT" altLang="en-US" sz="4000" b="1">
                <a:solidFill>
                  <a:srgbClr val="FF3300"/>
                </a:solidFill>
                <a:latin typeface="Times New Roman" pitchFamily="18" charset="0"/>
              </a:rPr>
              <a:t>CuSO</a:t>
            </a:r>
            <a:r>
              <a:rPr lang="lt-LT" altLang="en-US" sz="4000" b="1" baseline="-25000">
                <a:solidFill>
                  <a:srgbClr val="FF3300"/>
                </a:solidFill>
                <a:latin typeface="Times New Roman" pitchFamily="18" charset="0"/>
              </a:rPr>
              <a:t>4</a:t>
            </a:r>
            <a:r>
              <a:rPr lang="lt-LT" altLang="en-US" sz="4000" b="1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altLang="en-US" sz="4000" b="1">
                <a:latin typeface="Times New Roman" pitchFamily="18" charset="0"/>
              </a:rPr>
              <a:t>K</a:t>
            </a:r>
            <a:r>
              <a:rPr lang="lt-LT" altLang="en-US" sz="4000" b="1" baseline="-25000">
                <a:latin typeface="Times New Roman" pitchFamily="18" charset="0"/>
              </a:rPr>
              <a:t>2</a:t>
            </a:r>
            <a:r>
              <a:rPr lang="lt-LT" altLang="en-US" sz="4000" b="1">
                <a:latin typeface="Times New Roman" pitchFamily="18" charset="0"/>
              </a:rPr>
              <a:t>SO</a:t>
            </a:r>
            <a:r>
              <a:rPr lang="lt-LT" altLang="en-US" sz="4000" b="1" baseline="-25000">
                <a:latin typeface="Times New Roman" pitchFamily="18" charset="0"/>
              </a:rPr>
              <a:t>4</a:t>
            </a:r>
            <a:r>
              <a:rPr lang="lt-LT" altLang="en-US" sz="4000" b="1">
                <a:latin typeface="Times New Roman" pitchFamily="18" charset="0"/>
              </a:rPr>
              <a:t> + Cu(OH)</a:t>
            </a:r>
            <a:r>
              <a:rPr lang="lt-LT" altLang="en-US" sz="4000" b="1" baseline="-25000">
                <a:latin typeface="Times New Roman" pitchFamily="18" charset="0"/>
              </a:rPr>
              <a:t>2</a:t>
            </a:r>
            <a:r>
              <a:rPr lang="lt-LT" altLang="en-US" sz="4000" b="1">
                <a:latin typeface="Times New Roman" pitchFamily="18" charset="0"/>
                <a:sym typeface="Symbol" pitchFamily="18" charset="2"/>
              </a:rPr>
              <a:t></a:t>
            </a:r>
            <a:r>
              <a:rPr lang="lt-LT" altLang="en-US" sz="4000" b="1">
                <a:latin typeface="Times New Roman" pitchFamily="18" charset="0"/>
              </a:rPr>
              <a:t/>
            </a:r>
            <a:br>
              <a:rPr lang="lt-LT" altLang="en-US" sz="4000" b="1">
                <a:latin typeface="Times New Roman" pitchFamily="18" charset="0"/>
              </a:rPr>
            </a:br>
            <a:endParaRPr lang="en-US" altLang="en-US" sz="4000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A1E51318-11C9-427E-93CA-71E8EE0EBDA4}" type="slidenum">
              <a:rPr lang="en-US"/>
              <a:pPr algn="l">
                <a:defRPr/>
              </a:pPr>
              <a:t>35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41D6CF7B-E1C3-41FA-B3B2-5D96A7C705FB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7893" name="Rectangle 4"/>
          <p:cNvSpPr>
            <a:spLocks noGrp="1" noChangeArrowheads="1"/>
          </p:cNvSpPr>
          <p:nvPr>
            <p:ph type="title"/>
          </p:nvPr>
        </p:nvSpPr>
        <p:spPr>
          <a:xfrm>
            <a:off x="1919288" y="549276"/>
            <a:ext cx="8229600" cy="5400675"/>
          </a:xfrm>
        </p:spPr>
        <p:txBody>
          <a:bodyPr/>
          <a:lstStyle/>
          <a:p>
            <a:pPr eaLnBrk="1" hangingPunct="1"/>
            <a:r>
              <a:rPr lang="lt-LT" altLang="en-US" sz="5400" b="1" dirty="0">
                <a:solidFill>
                  <a:srgbClr val="FF0000"/>
                </a:solidFill>
                <a:latin typeface="Times New Roman" pitchFamily="18" charset="0"/>
              </a:rPr>
              <a:t>Amphoteric Bases </a:t>
            </a:r>
            <a:r>
              <a:rPr lang="lt-LT" altLang="en-US" sz="4000" b="1" dirty="0">
                <a:solidFill>
                  <a:srgbClr val="FF0000"/>
                </a:solidFill>
                <a:latin typeface="Times New Roman" pitchFamily="18" charset="0"/>
              </a:rPr>
              <a:t>react</a:t>
            </a:r>
            <a:r>
              <a:rPr lang="en-US" altLang="en-US" sz="4000" b="1" i="1" dirty="0">
                <a:latin typeface="Times New Roman" pitchFamily="18" charset="0"/>
              </a:rPr>
              <a:t/>
            </a:r>
            <a:br>
              <a:rPr lang="en-US" altLang="en-US" sz="4000" b="1" i="1" dirty="0">
                <a:latin typeface="Times New Roman" pitchFamily="18" charset="0"/>
              </a:rPr>
            </a:br>
            <a:r>
              <a:rPr lang="lt-LT" altLang="en-US" sz="2400" b="1" i="1" dirty="0">
                <a:latin typeface="Times New Roman" pitchFamily="18" charset="0"/>
              </a:rPr>
              <a:t/>
            </a:r>
            <a:br>
              <a:rPr lang="lt-LT" altLang="en-US" sz="2400" b="1" i="1" dirty="0">
                <a:latin typeface="Times New Roman" pitchFamily="18" charset="0"/>
              </a:rPr>
            </a:br>
            <a:r>
              <a:rPr lang="lt-LT" altLang="en-US" sz="3200" b="1" i="1" dirty="0">
                <a:latin typeface="Times New Roman" pitchFamily="18" charset="0"/>
              </a:rPr>
              <a:t>with </a:t>
            </a:r>
            <a:r>
              <a:rPr lang="lt-LT" altLang="en-US" sz="3200" b="1" i="1" dirty="0">
                <a:solidFill>
                  <a:schemeClr val="hlink"/>
                </a:solidFill>
                <a:latin typeface="Times New Roman" pitchFamily="18" charset="0"/>
              </a:rPr>
              <a:t>acid</a:t>
            </a:r>
            <a:r>
              <a:rPr lang="en-US" altLang="en-US" sz="3200" b="1" i="1" dirty="0" err="1">
                <a:solidFill>
                  <a:schemeClr val="hlink"/>
                </a:solidFill>
                <a:latin typeface="Times New Roman" pitchFamily="18" charset="0"/>
              </a:rPr>
              <a:t>ic</a:t>
            </a:r>
            <a:r>
              <a:rPr lang="lt-LT" altLang="en-US" sz="3200" b="1" i="1" dirty="0">
                <a:solidFill>
                  <a:schemeClr val="hlink"/>
                </a:solidFill>
                <a:latin typeface="Times New Roman" pitchFamily="18" charset="0"/>
              </a:rPr>
              <a:t> oxides</a:t>
            </a:r>
            <a:r>
              <a:rPr lang="lt-LT" altLang="en-US" sz="3200" b="1" i="1" dirty="0">
                <a:latin typeface="Times New Roman" pitchFamily="18" charset="0"/>
              </a:rPr>
              <a:t> and </a:t>
            </a:r>
            <a:r>
              <a:rPr lang="lt-LT" altLang="en-US" sz="3200" b="1" i="1" dirty="0">
                <a:solidFill>
                  <a:schemeClr val="hlink"/>
                </a:solidFill>
                <a:latin typeface="Times New Roman" pitchFamily="18" charset="0"/>
              </a:rPr>
              <a:t>acids</a:t>
            </a:r>
            <a:r>
              <a:rPr lang="lt-LT" altLang="en-US" sz="3200" b="1" dirty="0">
                <a:latin typeface="Times New Roman" pitchFamily="18" charset="0"/>
              </a:rPr>
              <a:t>:</a:t>
            </a:r>
            <a:br>
              <a:rPr lang="lt-LT" altLang="en-US" sz="3200" b="1" dirty="0">
                <a:latin typeface="Times New Roman" pitchFamily="18" charset="0"/>
              </a:rPr>
            </a:br>
            <a:r>
              <a:rPr lang="lt-LT" altLang="en-US" sz="1600" b="1" dirty="0">
                <a:latin typeface="Times New Roman" pitchFamily="18" charset="0"/>
              </a:rPr>
              <a:t/>
            </a:r>
            <a:br>
              <a:rPr lang="lt-LT" altLang="en-US" sz="1600" b="1" dirty="0">
                <a:latin typeface="Times New Roman" pitchFamily="18" charset="0"/>
              </a:rPr>
            </a:br>
            <a:r>
              <a:rPr lang="lt-LT" altLang="en-US" sz="3600" b="1" dirty="0">
                <a:latin typeface="Times New Roman" pitchFamily="18" charset="0"/>
              </a:rPr>
              <a:t>Zn(OH)</a:t>
            </a:r>
            <a:r>
              <a:rPr lang="lt-LT" altLang="en-US" sz="4000" b="1" baseline="-25000" dirty="0">
                <a:latin typeface="Times New Roman" pitchFamily="18" charset="0"/>
              </a:rPr>
              <a:t>2</a:t>
            </a:r>
            <a:r>
              <a:rPr lang="lt-LT" altLang="en-US" sz="3600" b="1" dirty="0">
                <a:latin typeface="Times New Roman" pitchFamily="18" charset="0"/>
              </a:rPr>
              <a:t>+</a:t>
            </a:r>
            <a:r>
              <a:rPr lang="lt-LT" altLang="en-US" sz="3600" b="1" dirty="0">
                <a:solidFill>
                  <a:srgbClr val="FF3300"/>
                </a:solidFill>
                <a:latin typeface="Times New Roman" pitchFamily="18" charset="0"/>
              </a:rPr>
              <a:t>CO</a:t>
            </a:r>
            <a:r>
              <a:rPr lang="lt-LT" altLang="en-US" sz="4000" b="1" baseline="-25000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altLang="en-US" sz="3600" b="1" dirty="0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altLang="en-US" sz="3600" b="1" dirty="0">
                <a:latin typeface="Times New Roman" pitchFamily="18" charset="0"/>
              </a:rPr>
              <a:t>ZnCO</a:t>
            </a:r>
            <a:r>
              <a:rPr lang="lt-LT" altLang="en-US" sz="4000" b="1" baseline="-25000" dirty="0">
                <a:latin typeface="Times New Roman" pitchFamily="18" charset="0"/>
              </a:rPr>
              <a:t>3</a:t>
            </a:r>
            <a:r>
              <a:rPr lang="lt-LT" altLang="en-US" sz="3600" b="1" dirty="0">
                <a:latin typeface="Times New Roman" pitchFamily="18" charset="0"/>
              </a:rPr>
              <a:t> +H</a:t>
            </a:r>
            <a:r>
              <a:rPr lang="lt-LT" altLang="en-US" sz="4000" b="1" baseline="-25000" dirty="0">
                <a:latin typeface="Times New Roman" pitchFamily="18" charset="0"/>
              </a:rPr>
              <a:t>2</a:t>
            </a:r>
            <a:r>
              <a:rPr lang="lt-LT" altLang="en-US" sz="3600" b="1" dirty="0">
                <a:latin typeface="Times New Roman" pitchFamily="18" charset="0"/>
              </a:rPr>
              <a:t>O</a:t>
            </a:r>
            <a:br>
              <a:rPr lang="lt-LT" altLang="en-US" sz="3600" b="1" dirty="0">
                <a:latin typeface="Times New Roman" pitchFamily="18" charset="0"/>
              </a:rPr>
            </a:br>
            <a:r>
              <a:rPr lang="lt-LT" altLang="en-US" sz="3600" b="1" dirty="0">
                <a:latin typeface="Times New Roman" pitchFamily="18" charset="0"/>
              </a:rPr>
              <a:t>Zn(OH)</a:t>
            </a:r>
            <a:r>
              <a:rPr lang="lt-LT" altLang="en-US" sz="4000" b="1" baseline="-25000" dirty="0">
                <a:latin typeface="Times New Roman" pitchFamily="18" charset="0"/>
              </a:rPr>
              <a:t>2</a:t>
            </a:r>
            <a:r>
              <a:rPr lang="lt-LT" altLang="en-US" sz="3600" b="1" dirty="0">
                <a:latin typeface="Times New Roman" pitchFamily="18" charset="0"/>
              </a:rPr>
              <a:t>+2</a:t>
            </a:r>
            <a:r>
              <a:rPr lang="lt-LT" altLang="en-US" sz="3600" b="1" dirty="0">
                <a:solidFill>
                  <a:srgbClr val="FF3300"/>
                </a:solidFill>
                <a:latin typeface="Times New Roman" pitchFamily="18" charset="0"/>
              </a:rPr>
              <a:t>HCI</a:t>
            </a:r>
            <a:r>
              <a:rPr lang="en-US" altLang="en-US" sz="3600" b="1" dirty="0">
                <a:latin typeface="Times New Roman" pitchFamily="18" charset="0"/>
                <a:sym typeface="Symbol" pitchFamily="18" charset="2"/>
              </a:rPr>
              <a:t></a:t>
            </a:r>
            <a:r>
              <a:rPr lang="lt-LT" altLang="en-US" sz="3600" b="1" dirty="0">
                <a:latin typeface="Times New Roman" pitchFamily="18" charset="0"/>
              </a:rPr>
              <a:t>ZnCl</a:t>
            </a:r>
            <a:r>
              <a:rPr lang="lt-LT" altLang="en-US" sz="4000" b="1" baseline="-25000" dirty="0">
                <a:latin typeface="Times New Roman" pitchFamily="18" charset="0"/>
              </a:rPr>
              <a:t>2</a:t>
            </a:r>
            <a:r>
              <a:rPr lang="lt-LT" altLang="en-US" sz="3600" b="1" dirty="0">
                <a:latin typeface="Times New Roman" pitchFamily="18" charset="0"/>
              </a:rPr>
              <a:t>+2H</a:t>
            </a:r>
            <a:r>
              <a:rPr lang="lt-LT" altLang="en-US" sz="4000" b="1" baseline="-25000" dirty="0">
                <a:latin typeface="Times New Roman" pitchFamily="18" charset="0"/>
              </a:rPr>
              <a:t>2</a:t>
            </a:r>
            <a:r>
              <a:rPr lang="lt-LT" altLang="en-US" sz="3600" b="1" dirty="0">
                <a:latin typeface="Times New Roman" pitchFamily="18" charset="0"/>
              </a:rPr>
              <a:t>O</a:t>
            </a:r>
            <a:br>
              <a:rPr lang="lt-LT" altLang="en-US" sz="3600" b="1" dirty="0">
                <a:latin typeface="Times New Roman" pitchFamily="18" charset="0"/>
              </a:rPr>
            </a:br>
            <a:r>
              <a:rPr lang="lt-LT" altLang="en-US" sz="2400" b="1" dirty="0">
                <a:latin typeface="Times New Roman" pitchFamily="18" charset="0"/>
              </a:rPr>
              <a:t/>
            </a:r>
            <a:br>
              <a:rPr lang="lt-LT" altLang="en-US" sz="2400" b="1" dirty="0">
                <a:latin typeface="Times New Roman" pitchFamily="18" charset="0"/>
              </a:rPr>
            </a:br>
            <a:r>
              <a:rPr lang="lt-LT" altLang="en-US" sz="3200" b="1" i="1" dirty="0">
                <a:latin typeface="Times New Roman" pitchFamily="18" charset="0"/>
              </a:rPr>
              <a:t>with</a:t>
            </a:r>
            <a:r>
              <a:rPr lang="lt-LT" altLang="en-US" sz="3200" b="1" i="1" dirty="0">
                <a:solidFill>
                  <a:schemeClr val="hlink"/>
                </a:solidFill>
                <a:latin typeface="Times New Roman" pitchFamily="18" charset="0"/>
              </a:rPr>
              <a:t> basic oxides</a:t>
            </a:r>
            <a:r>
              <a:rPr lang="lt-LT" altLang="en-US" sz="3200" b="1" i="1" dirty="0">
                <a:latin typeface="Times New Roman" pitchFamily="18" charset="0"/>
              </a:rPr>
              <a:t> and </a:t>
            </a:r>
            <a:r>
              <a:rPr lang="lt-LT" altLang="en-US" sz="3200" b="1" i="1" dirty="0">
                <a:solidFill>
                  <a:schemeClr val="hlink"/>
                </a:solidFill>
                <a:latin typeface="Times New Roman" pitchFamily="18" charset="0"/>
              </a:rPr>
              <a:t>basis</a:t>
            </a:r>
            <a:r>
              <a:rPr lang="lt-LT" altLang="en-US" sz="3200" b="1" i="1" dirty="0">
                <a:latin typeface="Times New Roman" pitchFamily="18" charset="0"/>
              </a:rPr>
              <a:t>:</a:t>
            </a:r>
            <a:r>
              <a:rPr lang="lt-LT" altLang="en-US" sz="3200" b="1" i="1" dirty="0">
                <a:solidFill>
                  <a:srgbClr val="FF3300"/>
                </a:solidFill>
                <a:latin typeface="Times New Roman" pitchFamily="18" charset="0"/>
              </a:rPr>
              <a:t/>
            </a:r>
            <a:br>
              <a:rPr lang="lt-LT" altLang="en-US" sz="3200" b="1" i="1" dirty="0">
                <a:solidFill>
                  <a:srgbClr val="FF3300"/>
                </a:solidFill>
                <a:latin typeface="Times New Roman" pitchFamily="18" charset="0"/>
              </a:rPr>
            </a:br>
            <a:r>
              <a:rPr lang="en-US" altLang="en-US" sz="1600" b="1" i="1" dirty="0">
                <a:solidFill>
                  <a:srgbClr val="FF3300"/>
                </a:solidFill>
                <a:latin typeface="Times New Roman" pitchFamily="18" charset="0"/>
              </a:rPr>
              <a:t/>
            </a:r>
            <a:br>
              <a:rPr lang="en-US" altLang="en-US" sz="1600" b="1" i="1" dirty="0">
                <a:solidFill>
                  <a:srgbClr val="FF3300"/>
                </a:solidFill>
                <a:latin typeface="Times New Roman" pitchFamily="18" charset="0"/>
              </a:rPr>
            </a:br>
            <a:r>
              <a:rPr lang="en-US" altLang="en-US" sz="3600" b="1" dirty="0">
                <a:latin typeface="Times New Roman" pitchFamily="18" charset="0"/>
              </a:rPr>
              <a:t>Zn(OH)</a:t>
            </a:r>
            <a:r>
              <a:rPr lang="en-US" altLang="en-US" sz="4000" b="1" baseline="-25000" dirty="0">
                <a:latin typeface="Times New Roman" pitchFamily="18" charset="0"/>
              </a:rPr>
              <a:t>2</a:t>
            </a:r>
            <a:r>
              <a:rPr lang="en-US" altLang="en-US" sz="3600" b="1" dirty="0">
                <a:latin typeface="Times New Roman" pitchFamily="18" charset="0"/>
              </a:rPr>
              <a:t>+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</a:rPr>
              <a:t>K</a:t>
            </a:r>
            <a:r>
              <a:rPr lang="en-US" altLang="en-US" sz="4000" b="1" baseline="-25000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altLang="en-US" sz="3600" b="1" dirty="0">
                <a:solidFill>
                  <a:srgbClr val="FF3300"/>
                </a:solidFill>
                <a:latin typeface="Times New Roman" pitchFamily="18" charset="0"/>
              </a:rPr>
              <a:t>O</a:t>
            </a:r>
            <a:r>
              <a:rPr lang="en-US" altLang="en-US" sz="3600" b="1" dirty="0">
                <a:latin typeface="Times New Roman" pitchFamily="18" charset="0"/>
                <a:sym typeface="Symbol" pitchFamily="18" charset="2"/>
              </a:rPr>
              <a:t></a:t>
            </a:r>
            <a:r>
              <a:rPr lang="en-US" altLang="en-US" sz="3600" b="1" dirty="0">
                <a:latin typeface="Times New Roman" pitchFamily="18" charset="0"/>
              </a:rPr>
              <a:t>K</a:t>
            </a:r>
            <a:r>
              <a:rPr lang="en-US" altLang="en-US" sz="4000" b="1" baseline="-25000" dirty="0">
                <a:latin typeface="Times New Roman" pitchFamily="18" charset="0"/>
              </a:rPr>
              <a:t>2</a:t>
            </a:r>
            <a:r>
              <a:rPr lang="en-US" altLang="en-US" sz="3600" b="1" dirty="0">
                <a:latin typeface="Times New Roman" pitchFamily="18" charset="0"/>
              </a:rPr>
              <a:t>ZnO</a:t>
            </a:r>
            <a:r>
              <a:rPr lang="en-US" altLang="en-US" sz="4000" b="1" baseline="-25000" dirty="0">
                <a:latin typeface="Times New Roman" pitchFamily="18" charset="0"/>
              </a:rPr>
              <a:t>2</a:t>
            </a:r>
            <a:r>
              <a:rPr lang="lt-LT" altLang="en-US" sz="3600" b="1" dirty="0">
                <a:latin typeface="Times New Roman" pitchFamily="18" charset="0"/>
              </a:rPr>
              <a:t>+H</a:t>
            </a:r>
            <a:r>
              <a:rPr lang="lt-LT" altLang="en-US" sz="3600" b="1" baseline="-25000" dirty="0">
                <a:latin typeface="Times New Roman" pitchFamily="18" charset="0"/>
              </a:rPr>
              <a:t>2</a:t>
            </a:r>
            <a:r>
              <a:rPr lang="lt-LT" altLang="en-US" sz="3600" b="1" dirty="0">
                <a:latin typeface="Times New Roman" pitchFamily="18" charset="0"/>
              </a:rPr>
              <a:t>O</a:t>
            </a:r>
            <a:r>
              <a:rPr lang="en-US" altLang="en-US" sz="3600" b="1" dirty="0">
                <a:latin typeface="Times New Roman" pitchFamily="18" charset="0"/>
              </a:rPr>
              <a:t/>
            </a:r>
            <a:br>
              <a:rPr lang="en-US" altLang="en-US" sz="3600" b="1" dirty="0">
                <a:latin typeface="Times New Roman" pitchFamily="18" charset="0"/>
              </a:rPr>
            </a:br>
            <a:r>
              <a:rPr lang="de-DE" altLang="en-US" sz="3600" b="1" dirty="0">
                <a:latin typeface="Times New Roman" pitchFamily="18" charset="0"/>
              </a:rPr>
              <a:t>Al(OH)</a:t>
            </a:r>
            <a:r>
              <a:rPr lang="de-DE" altLang="en-US" sz="4000" b="1" baseline="-25000" dirty="0">
                <a:latin typeface="Times New Roman" pitchFamily="18" charset="0"/>
              </a:rPr>
              <a:t>3</a:t>
            </a:r>
            <a:r>
              <a:rPr lang="de-DE" altLang="en-US" sz="3600" b="1" dirty="0">
                <a:latin typeface="Times New Roman" pitchFamily="18" charset="0"/>
              </a:rPr>
              <a:t>+</a:t>
            </a:r>
            <a:r>
              <a:rPr lang="en-US" altLang="en-US" sz="3600" b="1" dirty="0">
                <a:latin typeface="Times New Roman" pitchFamily="18" charset="0"/>
              </a:rPr>
              <a:t>3</a:t>
            </a:r>
            <a:r>
              <a:rPr lang="de-DE" altLang="en-US" sz="3600" b="1" dirty="0" err="1">
                <a:solidFill>
                  <a:srgbClr val="FF3300"/>
                </a:solidFill>
                <a:latin typeface="Times New Roman" pitchFamily="18" charset="0"/>
              </a:rPr>
              <a:t>NaOH</a:t>
            </a:r>
            <a:r>
              <a:rPr lang="en-US" altLang="en-US" sz="3600" b="1" dirty="0">
                <a:latin typeface="Times New Roman" pitchFamily="18" charset="0"/>
                <a:sym typeface="Symbol" pitchFamily="18" charset="2"/>
              </a:rPr>
              <a:t></a:t>
            </a:r>
            <a:r>
              <a:rPr lang="de-DE" altLang="en-US" sz="3600" b="1" dirty="0">
                <a:latin typeface="Times New Roman" pitchFamily="18" charset="0"/>
              </a:rPr>
              <a:t>Na</a:t>
            </a:r>
            <a:r>
              <a:rPr lang="en-US" altLang="en-US" sz="4000" b="1" baseline="-25000" dirty="0">
                <a:latin typeface="Times New Roman" pitchFamily="18" charset="0"/>
                <a:sym typeface="Symbol" pitchFamily="18" charset="2"/>
              </a:rPr>
              <a:t>3</a:t>
            </a:r>
            <a:r>
              <a:rPr lang="de-DE" altLang="en-US" sz="3600" b="1" dirty="0">
                <a:latin typeface="Times New Roman" pitchFamily="18" charset="0"/>
              </a:rPr>
              <a:t>AlO</a:t>
            </a:r>
            <a:r>
              <a:rPr lang="de-DE" altLang="en-US" sz="4000" b="1" baseline="-25000" dirty="0">
                <a:latin typeface="Times New Roman" pitchFamily="18" charset="0"/>
              </a:rPr>
              <a:t>3</a:t>
            </a:r>
            <a:r>
              <a:rPr lang="lt-LT" altLang="en-US" sz="3600" b="1" dirty="0">
                <a:latin typeface="Times New Roman" pitchFamily="18" charset="0"/>
              </a:rPr>
              <a:t>+</a:t>
            </a:r>
            <a:r>
              <a:rPr lang="en-US" altLang="en-US" sz="3600" b="1" dirty="0">
                <a:latin typeface="Times New Roman" pitchFamily="18" charset="0"/>
              </a:rPr>
              <a:t>3</a:t>
            </a:r>
            <a:r>
              <a:rPr lang="lt-LT" altLang="en-US" sz="3600" b="1" dirty="0">
                <a:latin typeface="Times New Roman" pitchFamily="18" charset="0"/>
              </a:rPr>
              <a:t>H</a:t>
            </a:r>
            <a:r>
              <a:rPr lang="lt-LT" altLang="en-US" sz="3600" b="1" baseline="-25000" dirty="0">
                <a:latin typeface="Times New Roman" pitchFamily="18" charset="0"/>
              </a:rPr>
              <a:t>2</a:t>
            </a:r>
            <a:r>
              <a:rPr lang="lt-LT" altLang="en-US" sz="3600" b="1" dirty="0">
                <a:latin typeface="Times New Roman" pitchFamily="18" charset="0"/>
              </a:rPr>
              <a:t>O</a:t>
            </a:r>
            <a:br>
              <a:rPr lang="lt-LT" altLang="en-US" sz="3600" b="1" dirty="0">
                <a:latin typeface="Times New Roman" pitchFamily="18" charset="0"/>
              </a:rPr>
            </a:br>
            <a:endParaRPr lang="en-US" altLang="en-US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C2E39DC9-4C51-4C20-8F49-9029107AD3DD}" type="slidenum">
              <a:rPr lang="en-US"/>
              <a:pPr algn="l">
                <a:defRPr/>
              </a:pPr>
              <a:t>36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FA146B44-D6EB-43AF-9179-B55E15F24BF3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>
          <a:xfrm>
            <a:off x="2063750" y="2060575"/>
            <a:ext cx="8229600" cy="1143000"/>
          </a:xfrm>
        </p:spPr>
        <p:txBody>
          <a:bodyPr/>
          <a:lstStyle/>
          <a:p>
            <a:pPr eaLnBrk="1" hangingPunct="1"/>
            <a:r>
              <a:rPr lang="lt-LT" altLang="en-US" sz="9600" b="1" dirty="0">
                <a:solidFill>
                  <a:srgbClr val="FF3300"/>
                </a:solidFill>
                <a:latin typeface="Times New Roman" pitchFamily="18" charset="0"/>
              </a:rPr>
              <a:t>SALTS</a:t>
            </a:r>
            <a:endParaRPr lang="en-US" altLang="en-US" sz="96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AEE7E7AB-EA3D-4D91-BD3C-5FAA9363A24A}" type="slidenum">
              <a:rPr lang="en-US"/>
              <a:pPr algn="l">
                <a:defRPr/>
              </a:pPr>
              <a:t>37</a:t>
            </a:fld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0DE88D66-8C0D-4E0C-B8DC-20C373213874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pic>
        <p:nvPicPr>
          <p:cNvPr id="39941" name="Picture 5" descr="Image:Coloured-transition-metal-solutions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6" y="2781301"/>
            <a:ext cx="5580063" cy="185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2870" name="Text Box 6"/>
          <p:cNvSpPr txBox="1">
            <a:spLocks noChangeArrowheads="1"/>
          </p:cNvSpPr>
          <p:nvPr/>
        </p:nvSpPr>
        <p:spPr bwMode="auto">
          <a:xfrm>
            <a:off x="2927351" y="692150"/>
            <a:ext cx="62642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lt-LT" sz="4400" b="1" i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Salts</a:t>
            </a:r>
            <a:endParaRPr lang="en-US" sz="4400" b="1" i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1992313" y="4724401"/>
            <a:ext cx="7993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000" b="1" i="1">
                <a:latin typeface="Times New Roman" pitchFamily="18" charset="0"/>
              </a:rPr>
              <a:t>Co(NO</a:t>
            </a:r>
            <a:r>
              <a:rPr lang="en-US" altLang="en-US" sz="2000" b="1" i="1" baseline="-25000">
                <a:latin typeface="Times New Roman" pitchFamily="18" charset="0"/>
              </a:rPr>
              <a:t>3</a:t>
            </a:r>
            <a:r>
              <a:rPr lang="en-US" altLang="en-US" sz="2000" b="1" i="1">
                <a:latin typeface="Times New Roman" pitchFamily="18" charset="0"/>
              </a:rPr>
              <a:t>)</a:t>
            </a:r>
            <a:r>
              <a:rPr lang="en-US" altLang="en-US" sz="2000" b="1" i="1" baseline="-25000">
                <a:latin typeface="Times New Roman" pitchFamily="18" charset="0"/>
              </a:rPr>
              <a:t>2</a:t>
            </a:r>
            <a:r>
              <a:rPr lang="en-US" altLang="en-US" sz="2000" b="1" i="1">
                <a:latin typeface="Times New Roman" pitchFamily="18" charset="0"/>
              </a:rPr>
              <a:t> ; K</a:t>
            </a:r>
            <a:r>
              <a:rPr lang="en-US" altLang="en-US" sz="2000" b="1" i="1" baseline="-25000">
                <a:latin typeface="Times New Roman" pitchFamily="18" charset="0"/>
              </a:rPr>
              <a:t>2</a:t>
            </a:r>
            <a:r>
              <a:rPr lang="en-US" altLang="en-US" sz="2000" b="1" i="1">
                <a:latin typeface="Times New Roman" pitchFamily="18" charset="0"/>
              </a:rPr>
              <a:t>Cr</a:t>
            </a:r>
            <a:r>
              <a:rPr lang="en-US" altLang="en-US" sz="2000" b="1" i="1" baseline="-25000">
                <a:latin typeface="Times New Roman" pitchFamily="18" charset="0"/>
              </a:rPr>
              <a:t>2</a:t>
            </a:r>
            <a:r>
              <a:rPr lang="en-US" altLang="en-US" sz="2000" b="1" i="1">
                <a:latin typeface="Times New Roman" pitchFamily="18" charset="0"/>
              </a:rPr>
              <a:t>O</a:t>
            </a:r>
            <a:r>
              <a:rPr lang="en-US" altLang="en-US" sz="2000" b="1" i="1" baseline="-25000">
                <a:latin typeface="Times New Roman" pitchFamily="18" charset="0"/>
              </a:rPr>
              <a:t>7</a:t>
            </a:r>
            <a:r>
              <a:rPr lang="en-US" altLang="en-US" sz="2000" b="1" i="1">
                <a:latin typeface="Times New Roman" pitchFamily="18" charset="0"/>
              </a:rPr>
              <a:t>; K</a:t>
            </a:r>
            <a:r>
              <a:rPr lang="en-US" altLang="en-US" sz="2000" b="1" i="1" baseline="-25000">
                <a:latin typeface="Times New Roman" pitchFamily="18" charset="0"/>
              </a:rPr>
              <a:t>2</a:t>
            </a:r>
            <a:r>
              <a:rPr lang="en-US" altLang="en-US" sz="2000" b="1" i="1">
                <a:latin typeface="Times New Roman" pitchFamily="18" charset="0"/>
              </a:rPr>
              <a:t>CrO</a:t>
            </a:r>
            <a:r>
              <a:rPr lang="en-US" altLang="en-US" sz="2000" b="1" i="1" baseline="-25000">
                <a:latin typeface="Times New Roman" pitchFamily="18" charset="0"/>
              </a:rPr>
              <a:t>4</a:t>
            </a:r>
            <a:r>
              <a:rPr lang="en-US" altLang="en-US" sz="2000" b="1" i="1">
                <a:latin typeface="Times New Roman" pitchFamily="18" charset="0"/>
              </a:rPr>
              <a:t>; NiCl</a:t>
            </a:r>
            <a:r>
              <a:rPr lang="en-US" altLang="en-US" sz="2000" b="1" i="1" baseline="-25000">
                <a:latin typeface="Times New Roman" pitchFamily="18" charset="0"/>
              </a:rPr>
              <a:t>2</a:t>
            </a:r>
            <a:r>
              <a:rPr lang="en-US" altLang="en-US" sz="2000" b="1" i="1">
                <a:latin typeface="Times New Roman" pitchFamily="18" charset="0"/>
              </a:rPr>
              <a:t>; CuSO</a:t>
            </a:r>
            <a:r>
              <a:rPr lang="en-US" altLang="en-US" sz="2000" b="1" i="1" baseline="-25000">
                <a:latin typeface="Times New Roman" pitchFamily="18" charset="0"/>
              </a:rPr>
              <a:t>4</a:t>
            </a:r>
            <a:r>
              <a:rPr lang="en-US" altLang="en-US" sz="2000" b="1" i="1">
                <a:latin typeface="Times New Roman" pitchFamily="18" charset="0"/>
              </a:rPr>
              <a:t>; KMnO</a:t>
            </a:r>
            <a:r>
              <a:rPr lang="en-US" altLang="en-US" sz="2000" b="1" i="1" baseline="-25000">
                <a:latin typeface="Times New Roman" pitchFamily="18" charset="0"/>
              </a:rPr>
              <a:t>4 </a:t>
            </a:r>
            <a:r>
              <a:rPr lang="en-US" altLang="en-US" sz="2000" b="1" i="1">
                <a:latin typeface="Times New Roman" pitchFamily="18" charset="0"/>
              </a:rPr>
              <a:t>.</a:t>
            </a:r>
          </a:p>
        </p:txBody>
      </p:sp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1992314" y="1557338"/>
            <a:ext cx="8027987" cy="111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lt-LT" altLang="en-US" b="1" dirty="0">
                <a:solidFill>
                  <a:schemeClr val="tx2"/>
                </a:solidFill>
                <a:latin typeface="Times New Roman" pitchFamily="18" charset="0"/>
              </a:rPr>
              <a:t>Are compounds formed from acid 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anion</a:t>
            </a:r>
            <a:r>
              <a:rPr lang="lt-LT" altLang="en-US" b="1" dirty="0">
                <a:solidFill>
                  <a:schemeClr val="tx2"/>
                </a:solidFill>
                <a:latin typeface="Times New Roman" pitchFamily="18" charset="0"/>
              </a:rPr>
              <a:t> and 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Tx/>
              <a:buNone/>
            </a:pPr>
            <a:r>
              <a:rPr lang="lt-LT" altLang="en-US" b="1" dirty="0">
                <a:solidFill>
                  <a:schemeClr val="tx2"/>
                </a:solidFill>
                <a:latin typeface="Times New Roman" pitchFamily="18" charset="0"/>
              </a:rPr>
              <a:t>metal or ammonia </a:t>
            </a:r>
            <a:r>
              <a:rPr lang="lt-LT" altLang="en-US" b="1" dirty="0">
                <a:solidFill>
                  <a:srgbClr val="FF3300"/>
                </a:solidFill>
                <a:latin typeface="Times New Roman" pitchFamily="18" charset="0"/>
              </a:rPr>
              <a:t>cation</a:t>
            </a:r>
            <a:r>
              <a:rPr lang="lt-LT" altLang="en-US" b="1" dirty="0">
                <a:solidFill>
                  <a:schemeClr val="tx2"/>
                </a:solidFill>
                <a:latin typeface="Times New Roman" pitchFamily="18" charset="0"/>
              </a:rPr>
              <a:t/>
            </a:r>
            <a:br>
              <a:rPr lang="lt-LT" altLang="en-US" b="1" dirty="0">
                <a:solidFill>
                  <a:schemeClr val="tx2"/>
                </a:solidFill>
                <a:latin typeface="Times New Roman" pitchFamily="18" charset="0"/>
              </a:rPr>
            </a:br>
            <a:endParaRPr lang="en-US" altLang="en-US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C721A298-B288-42A0-B8DA-0137569AE4F4}" type="slidenum">
              <a:rPr lang="en-US"/>
              <a:pPr algn="l">
                <a:defRPr/>
              </a:pPr>
              <a:t>38</a:t>
            </a:fld>
            <a:endParaRPr lang="en-US"/>
          </a:p>
        </p:txBody>
      </p:sp>
      <p:sp>
        <p:nvSpPr>
          <p:cNvPr id="4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BEAFF663-64A8-4A62-8928-21DEF7F4800C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24338" y="1268413"/>
            <a:ext cx="4895850" cy="3886200"/>
          </a:xfrm>
        </p:spPr>
        <p:txBody>
          <a:bodyPr/>
          <a:lstStyle/>
          <a:p>
            <a:pPr eaLnBrk="1" hangingPunct="1"/>
            <a:r>
              <a:rPr lang="lt-LT" altLang="en-US" sz="4400" b="1">
                <a:solidFill>
                  <a:schemeClr val="tx2"/>
                </a:solidFill>
                <a:latin typeface="Times New Roman" pitchFamily="18" charset="0"/>
              </a:rPr>
              <a:t>n</a:t>
            </a:r>
            <a:r>
              <a:rPr lang="en-US" altLang="en-US" sz="4400" b="1">
                <a:solidFill>
                  <a:schemeClr val="tx2"/>
                </a:solidFill>
                <a:latin typeface="Times New Roman" pitchFamily="18" charset="0"/>
              </a:rPr>
              <a:t>eutral  </a:t>
            </a:r>
            <a:endParaRPr lang="lt-LT" altLang="en-US" sz="4400" b="1">
              <a:solidFill>
                <a:schemeClr val="tx2"/>
              </a:solidFill>
              <a:latin typeface="Times New Roman" pitchFamily="18" charset="0"/>
            </a:endParaRPr>
          </a:p>
          <a:p>
            <a:pPr eaLnBrk="1" hangingPunct="1"/>
            <a:r>
              <a:rPr lang="lt-LT" altLang="en-US" sz="4400" b="1">
                <a:solidFill>
                  <a:schemeClr val="tx2"/>
                </a:solidFill>
                <a:latin typeface="Times New Roman" pitchFamily="18" charset="0"/>
              </a:rPr>
              <a:t>acidic</a:t>
            </a:r>
          </a:p>
          <a:p>
            <a:pPr eaLnBrk="1" hangingPunct="1"/>
            <a:r>
              <a:rPr lang="lt-LT" altLang="en-US" sz="4400" b="1">
                <a:solidFill>
                  <a:schemeClr val="tx2"/>
                </a:solidFill>
                <a:latin typeface="Times New Roman" pitchFamily="18" charset="0"/>
              </a:rPr>
              <a:t>basic</a:t>
            </a:r>
          </a:p>
          <a:p>
            <a:pPr eaLnBrk="1" hangingPunct="1"/>
            <a:r>
              <a:rPr lang="en-US" altLang="en-US" sz="4400" b="1">
                <a:solidFill>
                  <a:schemeClr val="tx2"/>
                </a:solidFill>
                <a:latin typeface="Times New Roman" pitchFamily="18" charset="0"/>
              </a:rPr>
              <a:t>d</a:t>
            </a:r>
            <a:r>
              <a:rPr lang="lt-LT" altLang="en-US" sz="4400" b="1">
                <a:solidFill>
                  <a:schemeClr val="tx2"/>
                </a:solidFill>
                <a:latin typeface="Times New Roman" pitchFamily="18" charset="0"/>
              </a:rPr>
              <a:t>ouble</a:t>
            </a:r>
          </a:p>
          <a:p>
            <a:pPr eaLnBrk="1" hangingPunct="1"/>
            <a:r>
              <a:rPr lang="lt-LT" altLang="en-US" sz="4400" b="1">
                <a:solidFill>
                  <a:schemeClr val="tx2"/>
                </a:solidFill>
                <a:latin typeface="Times New Roman" pitchFamily="18" charset="0"/>
              </a:rPr>
              <a:t>complex</a:t>
            </a:r>
            <a:endParaRPr lang="en-US" altLang="en-US" sz="4400" b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49F18130-B2CD-4FC9-9987-40A883D927F9}" type="slidenum">
              <a:rPr lang="en-US"/>
              <a:pPr algn="l">
                <a:defRPr/>
              </a:pPr>
              <a:t>39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2CD19B7D-C5F2-4C32-B50F-4AB6067CCA20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41989" name="Rectangle 4"/>
          <p:cNvSpPr>
            <a:spLocks noGrp="1" noChangeArrowheads="1"/>
          </p:cNvSpPr>
          <p:nvPr>
            <p:ph type="title"/>
          </p:nvPr>
        </p:nvSpPr>
        <p:spPr>
          <a:xfrm>
            <a:off x="1919288" y="274639"/>
            <a:ext cx="8291512" cy="5818187"/>
          </a:xfrm>
        </p:spPr>
        <p:txBody>
          <a:bodyPr/>
          <a:lstStyle/>
          <a:p>
            <a:pPr eaLnBrk="1" hangingPunct="1"/>
            <a:r>
              <a:rPr lang="lt-LT" altLang="en-US" sz="4000" b="1" i="1">
                <a:solidFill>
                  <a:srgbClr val="FF3300"/>
                </a:solidFill>
                <a:latin typeface="Times New Roman" pitchFamily="18" charset="0"/>
              </a:rPr>
              <a:t>Neutral</a:t>
            </a:r>
            <a:r>
              <a:rPr lang="lt-LT" altLang="en-US" sz="3200" b="1">
                <a:latin typeface="Times New Roman" pitchFamily="18" charset="0"/>
              </a:rPr>
              <a:t> </a:t>
            </a:r>
            <a:r>
              <a:rPr lang="lt-LT" altLang="en-US" sz="3200">
                <a:latin typeface="Times New Roman" pitchFamily="18" charset="0"/>
              </a:rPr>
              <a:t>salts are formed </a:t>
            </a:r>
            <a:r>
              <a:rPr lang="en-US" altLang="en-US" sz="3200">
                <a:latin typeface="Times New Roman" pitchFamily="18" charset="0"/>
              </a:rPr>
              <a:t>only</a:t>
            </a:r>
            <a:r>
              <a:rPr lang="lt-LT" altLang="en-US" sz="3200">
                <a:latin typeface="Times New Roman" pitchFamily="18" charset="0"/>
              </a:rPr>
              <a:t> from metal cations and acid </a:t>
            </a:r>
            <a:r>
              <a:rPr lang="en-US" altLang="en-US" sz="3200">
                <a:latin typeface="Times New Roman" pitchFamily="18" charset="0"/>
              </a:rPr>
              <a:t>anion</a:t>
            </a:r>
            <a:r>
              <a:rPr lang="lt-LT" altLang="en-US" sz="3200">
                <a:latin typeface="Times New Roman" pitchFamily="18" charset="0"/>
              </a:rPr>
              <a:t>: </a:t>
            </a:r>
            <a:br>
              <a:rPr lang="lt-LT" altLang="en-US" sz="3200">
                <a:latin typeface="Times New Roman" pitchFamily="18" charset="0"/>
              </a:rPr>
            </a:br>
            <a:r>
              <a:rPr lang="lt-LT" altLang="en-US" sz="1000">
                <a:latin typeface="Times New Roman" pitchFamily="18" charset="0"/>
              </a:rPr>
              <a:t/>
            </a:r>
            <a:br>
              <a:rPr lang="lt-LT" altLang="en-US" sz="1000">
                <a:latin typeface="Times New Roman" pitchFamily="18" charset="0"/>
              </a:rPr>
            </a:br>
            <a:r>
              <a:rPr lang="lt-LT" altLang="en-US" sz="3200" b="1">
                <a:latin typeface="Times New Roman" pitchFamily="18" charset="0"/>
              </a:rPr>
              <a:t>NaCl – sodium chloride</a:t>
            </a:r>
            <a:br>
              <a:rPr lang="lt-LT" altLang="en-US" sz="3200" b="1">
                <a:latin typeface="Times New Roman" pitchFamily="18" charset="0"/>
              </a:rPr>
            </a:br>
            <a:r>
              <a:rPr lang="lt-LT" altLang="en-US" sz="3200" b="1">
                <a:latin typeface="Times New Roman" pitchFamily="18" charset="0"/>
              </a:rPr>
              <a:t>Mg(NO</a:t>
            </a:r>
            <a:r>
              <a:rPr lang="lt-LT" altLang="en-US" sz="3600" b="1" baseline="-25000">
                <a:latin typeface="Times New Roman" pitchFamily="18" charset="0"/>
              </a:rPr>
              <a:t>3</a:t>
            </a:r>
            <a:r>
              <a:rPr lang="lt-LT" altLang="en-US" sz="3200" b="1">
                <a:latin typeface="Times New Roman" pitchFamily="18" charset="0"/>
              </a:rPr>
              <a:t>)</a:t>
            </a:r>
            <a:r>
              <a:rPr lang="lt-LT" altLang="en-US" sz="3600" b="1" baseline="-25000">
                <a:latin typeface="Times New Roman" pitchFamily="18" charset="0"/>
              </a:rPr>
              <a:t>2</a:t>
            </a:r>
            <a:r>
              <a:rPr lang="lt-LT" altLang="en-US" sz="3200" b="1">
                <a:latin typeface="Times New Roman" pitchFamily="18" charset="0"/>
              </a:rPr>
              <a:t> – magnesium nitrate</a:t>
            </a: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2400" b="1" i="1">
                <a:solidFill>
                  <a:srgbClr val="993366"/>
                </a:solidFill>
                <a:latin typeface="Times New Roman" pitchFamily="18" charset="0"/>
              </a:rPr>
              <a:t/>
            </a:r>
            <a:br>
              <a:rPr lang="lt-LT" altLang="en-US" sz="2400" b="1" i="1">
                <a:solidFill>
                  <a:srgbClr val="993366"/>
                </a:solidFill>
                <a:latin typeface="Times New Roman" pitchFamily="18" charset="0"/>
              </a:rPr>
            </a:br>
            <a:r>
              <a:rPr lang="lt-LT" altLang="en-US" sz="4000" b="1" i="1">
                <a:solidFill>
                  <a:srgbClr val="FF3300"/>
                </a:solidFill>
                <a:latin typeface="Times New Roman" pitchFamily="18" charset="0"/>
              </a:rPr>
              <a:t>D</a:t>
            </a:r>
            <a:r>
              <a:rPr lang="en-US" altLang="en-US" sz="4000" b="1" i="1">
                <a:solidFill>
                  <a:srgbClr val="FF3300"/>
                </a:solidFill>
                <a:latin typeface="Times New Roman" pitchFamily="18" charset="0"/>
              </a:rPr>
              <a:t>ouble</a:t>
            </a:r>
            <a:r>
              <a:rPr lang="lt-LT" altLang="en-US" sz="4000" b="1" i="1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altLang="en-US" sz="3200">
                <a:latin typeface="Times New Roman" pitchFamily="18" charset="0"/>
              </a:rPr>
              <a:t>has</a:t>
            </a:r>
            <a:r>
              <a:rPr lang="lt-LT" altLang="en-US" sz="3200">
                <a:latin typeface="Times New Roman" pitchFamily="18" charset="0"/>
              </a:rPr>
              <a:t> a cation </a:t>
            </a:r>
            <a:r>
              <a:rPr lang="en-US" altLang="en-US" sz="3200">
                <a:latin typeface="Times New Roman" pitchFamily="18" charset="0"/>
              </a:rPr>
              <a:t>of</a:t>
            </a:r>
            <a:r>
              <a:rPr lang="lt-LT" altLang="en-US" sz="3200">
                <a:latin typeface="Times New Roman" pitchFamily="18" charset="0"/>
              </a:rPr>
              <a:t> several different metals:</a:t>
            </a:r>
            <a:r>
              <a:rPr lang="lt-LT" altLang="en-US" sz="3200" b="1">
                <a:latin typeface="Times New Roman" pitchFamily="18" charset="0"/>
              </a:rPr>
              <a:t/>
            </a:r>
            <a:br>
              <a:rPr lang="lt-LT" altLang="en-US" sz="3200" b="1">
                <a:latin typeface="Times New Roman" pitchFamily="18" charset="0"/>
              </a:rPr>
            </a:br>
            <a:r>
              <a:rPr lang="lt-LT" altLang="en-US" sz="1000" b="1">
                <a:latin typeface="Times New Roman" pitchFamily="18" charset="0"/>
              </a:rPr>
              <a:t/>
            </a:r>
            <a:br>
              <a:rPr lang="lt-LT" altLang="en-US" sz="1000" b="1">
                <a:latin typeface="Times New Roman" pitchFamily="18" charset="0"/>
              </a:rPr>
            </a:br>
            <a:r>
              <a:rPr lang="lt-LT" altLang="en-US" sz="3200" b="1">
                <a:latin typeface="Times New Roman" pitchFamily="18" charset="0"/>
              </a:rPr>
              <a:t>KCr(SO</a:t>
            </a:r>
            <a:r>
              <a:rPr lang="lt-LT" altLang="en-US" sz="3600" b="1" baseline="-25000">
                <a:latin typeface="Times New Roman" pitchFamily="18" charset="0"/>
              </a:rPr>
              <a:t>4</a:t>
            </a:r>
            <a:r>
              <a:rPr lang="lt-LT" altLang="en-US" sz="3200" b="1">
                <a:latin typeface="Times New Roman" pitchFamily="18" charset="0"/>
              </a:rPr>
              <a:t>)</a:t>
            </a:r>
            <a:r>
              <a:rPr lang="lt-LT" altLang="en-US" sz="3600" b="1" baseline="-25000">
                <a:latin typeface="Times New Roman" pitchFamily="18" charset="0"/>
              </a:rPr>
              <a:t>2</a:t>
            </a:r>
            <a:r>
              <a:rPr lang="lt-LT" altLang="en-US" sz="3200" b="1" i="1">
                <a:latin typeface="Times New Roman" pitchFamily="18" charset="0"/>
              </a:rPr>
              <a:t> – </a:t>
            </a:r>
            <a:r>
              <a:rPr lang="lt-LT" altLang="en-US" sz="3200" b="1">
                <a:latin typeface="Times New Roman" pitchFamily="18" charset="0"/>
              </a:rPr>
              <a:t>potassium-chromium disulfate</a:t>
            </a:r>
            <a:br>
              <a:rPr lang="lt-LT" altLang="en-US" sz="3200" b="1">
                <a:latin typeface="Times New Roman" pitchFamily="18" charset="0"/>
              </a:rPr>
            </a:br>
            <a:r>
              <a:rPr lang="lt-LT" altLang="en-US" sz="3200" b="1">
                <a:latin typeface="Times New Roman" pitchFamily="18" charset="0"/>
              </a:rPr>
              <a:t>KMgCl</a:t>
            </a:r>
            <a:r>
              <a:rPr lang="lt-LT" altLang="en-US" sz="3600" b="1" baseline="-25000">
                <a:latin typeface="Times New Roman" pitchFamily="18" charset="0"/>
              </a:rPr>
              <a:t>3</a:t>
            </a:r>
            <a:r>
              <a:rPr lang="lt-LT" altLang="en-US" sz="3200" b="1">
                <a:latin typeface="Times New Roman" pitchFamily="18" charset="0"/>
              </a:rPr>
              <a:t>  - potassium-magnesium trichloride</a:t>
            </a:r>
            <a:endParaRPr lang="en-US" altLang="en-US" sz="3200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1981200" y="22764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lt-LT" sz="9600" b="1" spc="600" dirty="0">
                <a:solidFill>
                  <a:srgbClr val="FF3300"/>
                </a:solidFill>
              </a:rPr>
              <a:t>OXIDES</a:t>
            </a:r>
            <a:endParaRPr lang="lt-LT" sz="9600" spc="600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1919A3EA-4525-4106-864E-9415624D7F7D}" type="slidenum">
              <a:rPr lang="en-US"/>
              <a:pPr algn="l">
                <a:defRPr/>
              </a:pPr>
              <a:t>4</a:t>
            </a:fld>
            <a:endParaRPr lang="en-US" dirty="0"/>
          </a:p>
        </p:txBody>
      </p:sp>
      <p:sp>
        <p:nvSpPr>
          <p:cNvPr id="6148" name="Date Placeholder 4"/>
          <p:cNvSpPr txBox="1">
            <a:spLocks/>
          </p:cNvSpPr>
          <p:nvPr/>
        </p:nvSpPr>
        <p:spPr bwMode="auto"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14574278-64D3-41B8-9E81-BCC15677D108}" type="datetime1">
              <a:rPr lang="lt-LT" altLang="en-US" sz="1200">
                <a:solidFill>
                  <a:srgbClr val="898989"/>
                </a:solidFill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2021-12-05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prof. V. </a:t>
            </a:r>
            <a:r>
              <a:rPr lang="en-US" dirty="0" err="1"/>
              <a:t>Paulauskas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F7EF1227-D4FC-49BE-8DE8-C58926C51C15}" type="slidenum">
              <a:rPr lang="en-US"/>
              <a:pPr algn="l">
                <a:defRPr/>
              </a:pPr>
              <a:t>40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CC0E82A4-DC94-4967-965F-E034BEB8EFB7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43013" name="Rectangle 4"/>
          <p:cNvSpPr>
            <a:spLocks noGrp="1" noChangeArrowheads="1"/>
          </p:cNvSpPr>
          <p:nvPr>
            <p:ph type="title"/>
          </p:nvPr>
        </p:nvSpPr>
        <p:spPr>
          <a:xfrm>
            <a:off x="1992313" y="620714"/>
            <a:ext cx="8229600" cy="4954587"/>
          </a:xfrm>
        </p:spPr>
        <p:txBody>
          <a:bodyPr/>
          <a:lstStyle/>
          <a:p>
            <a:pPr eaLnBrk="1" hangingPunct="1"/>
            <a:r>
              <a:rPr lang="lt-LT" altLang="en-US" sz="4000" b="1" i="1">
                <a:solidFill>
                  <a:srgbClr val="FF3300"/>
                </a:solidFill>
                <a:latin typeface="Times New Roman" pitchFamily="18" charset="0"/>
              </a:rPr>
              <a:t>Acidic</a:t>
            </a:r>
            <a:r>
              <a:rPr lang="lt-LT" altLang="en-US" sz="3200" b="1">
                <a:latin typeface="Times New Roman" pitchFamily="18" charset="0"/>
              </a:rPr>
              <a:t> </a:t>
            </a:r>
            <a:r>
              <a:rPr lang="lt-LT" altLang="en-US" sz="3200">
                <a:latin typeface="Times New Roman" pitchFamily="18" charset="0"/>
              </a:rPr>
              <a:t>salts beside metal cations has also hydrogen ions:</a:t>
            </a:r>
            <a:br>
              <a:rPr lang="lt-LT" altLang="en-US" sz="3200">
                <a:latin typeface="Times New Roman" pitchFamily="18" charset="0"/>
              </a:rPr>
            </a:br>
            <a:r>
              <a:rPr lang="lt-LT" altLang="en-US" sz="3200">
                <a:latin typeface="Times New Roman" pitchFamily="18" charset="0"/>
              </a:rPr>
              <a:t/>
            </a:r>
            <a:br>
              <a:rPr lang="lt-LT" altLang="en-US" sz="3200">
                <a:latin typeface="Times New Roman" pitchFamily="18" charset="0"/>
              </a:rPr>
            </a:br>
            <a:r>
              <a:rPr lang="en-US" altLang="en-US" sz="4000" b="1">
                <a:latin typeface="Times New Roman" pitchFamily="18" charset="0"/>
              </a:rPr>
              <a:t>NaH</a:t>
            </a:r>
            <a:r>
              <a:rPr lang="en-US" altLang="en-US" sz="4000" b="1" baseline="-25000">
                <a:latin typeface="Times New Roman" pitchFamily="18" charset="0"/>
              </a:rPr>
              <a:t>2</a:t>
            </a:r>
            <a:r>
              <a:rPr lang="en-US" altLang="en-US" sz="4000" b="1">
                <a:latin typeface="Times New Roman" pitchFamily="18" charset="0"/>
              </a:rPr>
              <a:t>PO</a:t>
            </a:r>
            <a:r>
              <a:rPr lang="en-US" altLang="en-US" sz="4000" b="1" baseline="-25000">
                <a:latin typeface="Times New Roman" pitchFamily="18" charset="0"/>
              </a:rPr>
              <a:t>4</a:t>
            </a:r>
            <a:r>
              <a:rPr lang="en-US" altLang="en-US" sz="4000" b="1">
                <a:latin typeface="Times New Roman" pitchFamily="18" charset="0"/>
              </a:rPr>
              <a:t/>
            </a:r>
            <a:br>
              <a:rPr lang="en-US" altLang="en-US" sz="4000" b="1">
                <a:latin typeface="Times New Roman" pitchFamily="18" charset="0"/>
              </a:rPr>
            </a:br>
            <a:r>
              <a:rPr lang="en-US" altLang="en-US" sz="4000" b="1">
                <a:latin typeface="Times New Roman" pitchFamily="18" charset="0"/>
              </a:rPr>
              <a:t>Ca(H</a:t>
            </a:r>
            <a:r>
              <a:rPr lang="en-US" altLang="en-US" sz="4000" b="1" baseline="-25000">
                <a:latin typeface="Times New Roman" pitchFamily="18" charset="0"/>
              </a:rPr>
              <a:t>2</a:t>
            </a:r>
            <a:r>
              <a:rPr lang="en-US" altLang="en-US" sz="4000" b="1">
                <a:latin typeface="Times New Roman" pitchFamily="18" charset="0"/>
              </a:rPr>
              <a:t>PO</a:t>
            </a:r>
            <a:r>
              <a:rPr lang="en-US" altLang="en-US" sz="4000" b="1" baseline="-25000">
                <a:latin typeface="Times New Roman" pitchFamily="18" charset="0"/>
              </a:rPr>
              <a:t>4</a:t>
            </a:r>
            <a:r>
              <a:rPr lang="en-US" altLang="en-US" sz="4000" b="1">
                <a:latin typeface="Times New Roman" pitchFamily="18" charset="0"/>
              </a:rPr>
              <a:t>)</a:t>
            </a:r>
            <a:r>
              <a:rPr lang="en-US" altLang="en-US" sz="4000" b="1" baseline="-25000">
                <a:latin typeface="Times New Roman" pitchFamily="18" charset="0"/>
              </a:rPr>
              <a:t>2</a:t>
            </a:r>
            <a:r>
              <a:rPr lang="en-US" altLang="en-US" sz="4000" b="1">
                <a:latin typeface="Times New Roman" pitchFamily="18" charset="0"/>
              </a:rPr>
              <a:t> </a:t>
            </a:r>
            <a:br>
              <a:rPr lang="en-US" altLang="en-US" sz="4000" b="1">
                <a:latin typeface="Times New Roman" pitchFamily="18" charset="0"/>
              </a:rPr>
            </a:br>
            <a:r>
              <a:rPr lang="en-US" altLang="en-US" sz="4000" b="1">
                <a:latin typeface="Times New Roman" pitchFamily="18" charset="0"/>
              </a:rPr>
              <a:t>Na</a:t>
            </a:r>
            <a:r>
              <a:rPr lang="en-US" altLang="en-US" sz="4000" b="1" baseline="-25000">
                <a:latin typeface="Times New Roman" pitchFamily="18" charset="0"/>
              </a:rPr>
              <a:t>2</a:t>
            </a:r>
            <a:r>
              <a:rPr lang="en-US" altLang="en-US" sz="4000" b="1">
                <a:latin typeface="Times New Roman" pitchFamily="18" charset="0"/>
              </a:rPr>
              <a:t>HPO</a:t>
            </a:r>
            <a:r>
              <a:rPr lang="en-US" altLang="en-US" sz="4000" b="1" baseline="-25000">
                <a:latin typeface="Times New Roman" pitchFamily="18" charset="0"/>
              </a:rPr>
              <a:t>4</a:t>
            </a:r>
            <a:r>
              <a:rPr lang="en-US" altLang="en-US" sz="4000" b="1">
                <a:latin typeface="Times New Roman" pitchFamily="18" charset="0"/>
              </a:rPr>
              <a:t> </a:t>
            </a:r>
            <a:br>
              <a:rPr lang="en-US" altLang="en-US" sz="4000" b="1">
                <a:latin typeface="Times New Roman" pitchFamily="18" charset="0"/>
              </a:rPr>
            </a:br>
            <a:r>
              <a:rPr lang="en-US" altLang="en-US" sz="4000" b="1">
                <a:latin typeface="Times New Roman" pitchFamily="18" charset="0"/>
              </a:rPr>
              <a:t>CaHPO</a:t>
            </a:r>
            <a:r>
              <a:rPr lang="en-US" altLang="en-US" sz="4000" b="1" baseline="-25000">
                <a:latin typeface="Times New Roman" pitchFamily="18" charset="0"/>
              </a:rPr>
              <a:t>4</a:t>
            </a:r>
            <a:r>
              <a:rPr lang="lt-LT" altLang="en-US" sz="4000" b="1" i="1">
                <a:latin typeface="Times New Roman" pitchFamily="18" charset="0"/>
              </a:rPr>
              <a:t/>
            </a:r>
            <a:br>
              <a:rPr lang="lt-LT" altLang="en-US" sz="4000" b="1" i="1">
                <a:latin typeface="Times New Roman" pitchFamily="18" charset="0"/>
              </a:rPr>
            </a:br>
            <a:endParaRPr lang="en-US" altLang="en-US" sz="4000" b="1" i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E8B4F6DF-16D1-467E-9479-EF3627AC6139}" type="slidenum">
              <a:rPr lang="en-US"/>
              <a:pPr algn="l">
                <a:defRPr/>
              </a:pPr>
              <a:t>41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0C94975F-5F22-4B6B-8015-10D7A3725C6D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600" b="1" i="1">
                <a:solidFill>
                  <a:srgbClr val="FF3300"/>
                </a:solidFill>
                <a:latin typeface="Times New Roman" pitchFamily="18" charset="0"/>
              </a:rPr>
              <a:t>Acidic </a:t>
            </a:r>
            <a:r>
              <a:rPr lang="lt-LT" altLang="en-US" sz="3200" b="1" i="1">
                <a:latin typeface="Times New Roman" pitchFamily="18" charset="0"/>
              </a:rPr>
              <a:t>salts can be </a:t>
            </a:r>
            <a:r>
              <a:rPr lang="en-US" altLang="en-US" sz="3200" b="1" i="1">
                <a:latin typeface="Times New Roman" pitchFamily="18" charset="0"/>
              </a:rPr>
              <a:t>produced</a:t>
            </a:r>
            <a:r>
              <a:rPr lang="lt-LT" altLang="en-US" sz="3200" b="1" i="1">
                <a:latin typeface="Times New Roman" pitchFamily="18" charset="0"/>
              </a:rPr>
              <a:t> only from those acids, which have more than one hydrogen atoms: </a:t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solidFill>
                  <a:srgbClr val="FF0066"/>
                </a:solidFill>
                <a:latin typeface="Times New Roman" pitchFamily="18" charset="0"/>
              </a:rPr>
              <a:t/>
            </a:r>
            <a:br>
              <a:rPr lang="lt-LT" altLang="en-US" sz="3200" b="1" i="1">
                <a:solidFill>
                  <a:srgbClr val="FF0066"/>
                </a:solidFill>
                <a:latin typeface="Times New Roman" pitchFamily="18" charset="0"/>
              </a:rPr>
            </a:br>
            <a:r>
              <a:rPr lang="lt-LT" altLang="en-US" sz="3600" b="1">
                <a:latin typeface="Times New Roman" pitchFamily="18" charset="0"/>
              </a:rPr>
              <a:t>NaOH</a:t>
            </a:r>
            <a:r>
              <a:rPr lang="lt-LT" altLang="en-US" sz="3600" b="1" baseline="-25000">
                <a:latin typeface="Times New Roman" pitchFamily="18" charset="0"/>
              </a:rPr>
              <a:t>(shortage)</a:t>
            </a:r>
            <a:r>
              <a:rPr lang="en-US" altLang="en-US" sz="3600" b="1" baseline="-25000">
                <a:latin typeface="Times New Roman" pitchFamily="18" charset="0"/>
              </a:rPr>
              <a:t> </a:t>
            </a:r>
            <a:r>
              <a:rPr lang="lt-LT" altLang="en-US" sz="3600" b="1">
                <a:latin typeface="Times New Roman" pitchFamily="18" charset="0"/>
              </a:rPr>
              <a:t>+</a:t>
            </a:r>
            <a:r>
              <a:rPr lang="en-US" altLang="en-US" sz="3600" b="1">
                <a:latin typeface="Times New Roman" pitchFamily="18" charset="0"/>
              </a:rPr>
              <a:t> </a:t>
            </a:r>
            <a:r>
              <a:rPr lang="lt-LT" altLang="en-US" sz="3600" b="1">
                <a:latin typeface="Times New Roman" pitchFamily="18" charset="0"/>
              </a:rPr>
              <a:t>H</a:t>
            </a:r>
            <a:r>
              <a:rPr lang="lt-LT" altLang="en-US" sz="4000" b="1" baseline="-25000">
                <a:latin typeface="Times New Roman" pitchFamily="18" charset="0"/>
              </a:rPr>
              <a:t>2</a:t>
            </a:r>
            <a:r>
              <a:rPr lang="lt-LT" altLang="en-US" sz="3600" b="1">
                <a:latin typeface="Times New Roman" pitchFamily="18" charset="0"/>
              </a:rPr>
              <a:t>SO</a:t>
            </a:r>
            <a:r>
              <a:rPr lang="lt-LT" altLang="en-US" sz="4000" b="1" baseline="-25000">
                <a:latin typeface="Times New Roman" pitchFamily="18" charset="0"/>
              </a:rPr>
              <a:t>4 (excess)</a:t>
            </a:r>
            <a:r>
              <a:rPr lang="en-US" altLang="en-US" sz="4000" b="1" baseline="-25000">
                <a:latin typeface="Times New Roman" pitchFamily="18" charset="0"/>
              </a:rPr>
              <a:t> </a:t>
            </a:r>
            <a:r>
              <a:rPr lang="lt-LT" altLang="en-US" sz="3600" b="1">
                <a:latin typeface="Times New Roman" pitchFamily="18" charset="0"/>
                <a:sym typeface="Symbol" pitchFamily="18" charset="2"/>
              </a:rPr>
              <a:t></a:t>
            </a:r>
            <a:r>
              <a:rPr lang="en-US" altLang="en-US" sz="3600" b="1">
                <a:latin typeface="Times New Roman" pitchFamily="18" charset="0"/>
                <a:sym typeface="Symbol" pitchFamily="18" charset="2"/>
              </a:rPr>
              <a:t> </a:t>
            </a:r>
            <a:r>
              <a:rPr lang="lt-LT" altLang="en-US" sz="3600" b="1">
                <a:latin typeface="Times New Roman" pitchFamily="18" charset="0"/>
                <a:sym typeface="Symbol" pitchFamily="18" charset="2"/>
              </a:rPr>
              <a:t/>
            </a:r>
            <a:br>
              <a:rPr lang="lt-LT" altLang="en-US" sz="3600" b="1">
                <a:latin typeface="Times New Roman" pitchFamily="18" charset="0"/>
                <a:sym typeface="Symbol" pitchFamily="18" charset="2"/>
              </a:rPr>
            </a:br>
            <a:r>
              <a:rPr lang="lt-LT" altLang="en-US" sz="3600" b="1">
                <a:latin typeface="Times New Roman" pitchFamily="18" charset="0"/>
                <a:sym typeface="Symbol" pitchFamily="18" charset="2"/>
              </a:rPr>
              <a:t> </a:t>
            </a:r>
            <a:br>
              <a:rPr lang="lt-LT" altLang="en-US" sz="3600" b="1">
                <a:latin typeface="Times New Roman" pitchFamily="18" charset="0"/>
                <a:sym typeface="Symbol" pitchFamily="18" charset="2"/>
              </a:rPr>
            </a:br>
            <a:r>
              <a:rPr lang="lt-LT" altLang="en-US" sz="3600" b="1">
                <a:latin typeface="Times New Roman" pitchFamily="18" charset="0"/>
                <a:sym typeface="Symbol" pitchFamily="18" charset="2"/>
              </a:rPr>
              <a:t>                      </a:t>
            </a:r>
            <a:r>
              <a:rPr lang="lt-LT" altLang="en-US" sz="3600" b="1">
                <a:latin typeface="Times New Roman" pitchFamily="18" charset="0"/>
              </a:rPr>
              <a:t>NaHSO</a:t>
            </a:r>
            <a:r>
              <a:rPr lang="lt-LT" altLang="en-US" sz="4000" b="1" baseline="-25000">
                <a:latin typeface="Times New Roman" pitchFamily="18" charset="0"/>
              </a:rPr>
              <a:t>4</a:t>
            </a:r>
            <a:r>
              <a:rPr lang="en-US" altLang="en-US" sz="4000" b="1" baseline="-25000">
                <a:latin typeface="Times New Roman" pitchFamily="18" charset="0"/>
              </a:rPr>
              <a:t> </a:t>
            </a:r>
            <a:r>
              <a:rPr lang="lt-LT" altLang="en-US" sz="3600" b="1">
                <a:latin typeface="Times New Roman" pitchFamily="18" charset="0"/>
              </a:rPr>
              <a:t>+</a:t>
            </a:r>
            <a:r>
              <a:rPr lang="en-US" altLang="en-US" sz="3600" b="1">
                <a:latin typeface="Times New Roman" pitchFamily="18" charset="0"/>
              </a:rPr>
              <a:t> </a:t>
            </a:r>
            <a:r>
              <a:rPr lang="lt-LT" altLang="en-US" sz="3600" b="1">
                <a:latin typeface="Times New Roman" pitchFamily="18" charset="0"/>
              </a:rPr>
              <a:t>H</a:t>
            </a:r>
            <a:r>
              <a:rPr lang="lt-LT" altLang="en-US" sz="4000" b="1" baseline="-25000">
                <a:latin typeface="Times New Roman" pitchFamily="18" charset="0"/>
              </a:rPr>
              <a:t>2</a:t>
            </a:r>
            <a:r>
              <a:rPr lang="lt-LT" altLang="en-US" sz="3600" b="1">
                <a:latin typeface="Times New Roman" pitchFamily="18" charset="0"/>
              </a:rPr>
              <a:t>O</a:t>
            </a:r>
            <a:br>
              <a:rPr lang="lt-LT" altLang="en-US" sz="3600" b="1">
                <a:latin typeface="Times New Roman" pitchFamily="18" charset="0"/>
              </a:rPr>
            </a:br>
            <a:endParaRPr lang="en-US" altLang="en-US" sz="3600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BA1F152C-74A2-4049-97EB-F72B7A029440}" type="slidenum">
              <a:rPr lang="en-US"/>
              <a:pPr algn="l">
                <a:defRPr/>
              </a:pPr>
              <a:t>42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414EF4BA-EE9A-470C-854E-85C825ABD149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prof. V. </a:t>
            </a:r>
            <a:r>
              <a:rPr lang="en-US" dirty="0" err="1"/>
              <a:t>Paulauskas</a:t>
            </a:r>
            <a:endParaRPr lang="en-US" dirty="0"/>
          </a:p>
        </p:txBody>
      </p:sp>
      <p:sp>
        <p:nvSpPr>
          <p:cNvPr id="4506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</a:pPr>
            <a:r>
              <a:rPr lang="lt-LT" altLang="en-US" sz="3600" b="1" i="1">
                <a:latin typeface="Times New Roman" pitchFamily="18" charset="0"/>
              </a:rPr>
              <a:t/>
            </a:r>
            <a:br>
              <a:rPr lang="lt-LT" altLang="en-US" sz="3600" b="1" i="1">
                <a:latin typeface="Times New Roman" pitchFamily="18" charset="0"/>
              </a:rPr>
            </a:br>
            <a:r>
              <a:rPr lang="lt-LT" altLang="en-US" sz="3600" b="1" i="1">
                <a:latin typeface="Times New Roman" pitchFamily="18" charset="0"/>
              </a:rPr>
              <a:t/>
            </a:r>
            <a:br>
              <a:rPr lang="lt-LT" altLang="en-US" sz="3600" b="1" i="1">
                <a:latin typeface="Times New Roman" pitchFamily="18" charset="0"/>
              </a:rPr>
            </a:br>
            <a:r>
              <a:rPr lang="lt-LT" altLang="en-US" sz="3600" b="1" i="1">
                <a:latin typeface="Times New Roman" pitchFamily="18" charset="0"/>
              </a:rPr>
              <a:t/>
            </a:r>
            <a:br>
              <a:rPr lang="lt-LT" altLang="en-US" sz="3600" b="1" i="1">
                <a:latin typeface="Times New Roman" pitchFamily="18" charset="0"/>
              </a:rPr>
            </a:br>
            <a:r>
              <a:rPr lang="lt-LT" altLang="en-US" sz="3600" b="1" i="1">
                <a:latin typeface="Times New Roman" pitchFamily="18" charset="0"/>
              </a:rPr>
              <a:t/>
            </a:r>
            <a:br>
              <a:rPr lang="lt-LT" altLang="en-US" sz="3600" b="1" i="1">
                <a:latin typeface="Times New Roman" pitchFamily="18" charset="0"/>
              </a:rPr>
            </a:br>
            <a:r>
              <a:rPr lang="lt-LT" altLang="en-US" sz="3600" b="1" i="1">
                <a:latin typeface="Times New Roman" pitchFamily="18" charset="0"/>
              </a:rPr>
              <a:t/>
            </a:r>
            <a:br>
              <a:rPr lang="lt-LT" altLang="en-US" sz="3600" b="1" i="1">
                <a:latin typeface="Times New Roman" pitchFamily="18" charset="0"/>
              </a:rPr>
            </a:br>
            <a:r>
              <a:rPr lang="lt-LT" altLang="en-US" sz="3600" b="1" i="1">
                <a:latin typeface="Times New Roman" pitchFamily="18" charset="0"/>
              </a:rPr>
              <a:t/>
            </a:r>
            <a:br>
              <a:rPr lang="lt-LT" altLang="en-US" sz="3600" b="1" i="1">
                <a:latin typeface="Times New Roman" pitchFamily="18" charset="0"/>
              </a:rPr>
            </a:br>
            <a:r>
              <a:rPr lang="lt-LT" altLang="en-US" sz="3600" b="1" i="1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lt-LT" altLang="en-US" sz="3600" b="1" i="1">
                <a:solidFill>
                  <a:srgbClr val="006600"/>
                </a:solidFill>
                <a:latin typeface="Times New Roman" pitchFamily="18" charset="0"/>
              </a:rPr>
            </a:br>
            <a:r>
              <a:rPr lang="lt-LT" altLang="en-US" sz="4000" b="1" i="1">
                <a:solidFill>
                  <a:srgbClr val="FF3300"/>
                </a:solidFill>
                <a:latin typeface="Times New Roman" pitchFamily="18" charset="0"/>
              </a:rPr>
              <a:t>Basic</a:t>
            </a:r>
            <a:r>
              <a:rPr lang="lt-LT" altLang="en-US" sz="3600" b="1">
                <a:latin typeface="Times New Roman" pitchFamily="18" charset="0"/>
              </a:rPr>
              <a:t> </a:t>
            </a:r>
            <a:r>
              <a:rPr lang="lt-LT" altLang="en-US" sz="3200" b="1" i="1">
                <a:latin typeface="Times New Roman" pitchFamily="18" charset="0"/>
              </a:rPr>
              <a:t>salts beside acid anion ha</a:t>
            </a:r>
            <a:r>
              <a:rPr lang="en-US" altLang="en-US" sz="3200" b="1" i="1">
                <a:latin typeface="Times New Roman" pitchFamily="18" charset="0"/>
              </a:rPr>
              <a:t>ve a</a:t>
            </a:r>
            <a:r>
              <a:rPr lang="lt-LT" altLang="en-US" sz="3200" b="1" i="1">
                <a:latin typeface="Times New Roman" pitchFamily="18" charset="0"/>
              </a:rPr>
              <a:t> hydroxy- group:</a:t>
            </a:r>
            <a:r>
              <a:rPr lang="lt-LT" altLang="en-US" sz="3600">
                <a:latin typeface="Times New Roman" pitchFamily="18" charset="0"/>
              </a:rPr>
              <a:t/>
            </a:r>
            <a:br>
              <a:rPr lang="lt-LT" altLang="en-US" sz="3600">
                <a:latin typeface="Times New Roman" pitchFamily="18" charset="0"/>
              </a:rPr>
            </a:br>
            <a:r>
              <a:rPr lang="lt-LT" altLang="en-US" sz="1200" b="1">
                <a:latin typeface="Times New Roman" pitchFamily="18" charset="0"/>
              </a:rPr>
              <a:t> </a:t>
            </a:r>
            <a:r>
              <a:rPr lang="en-US" altLang="en-US" sz="3600" b="1">
                <a:latin typeface="Times New Roman" pitchFamily="18" charset="0"/>
              </a:rPr>
              <a:t/>
            </a:r>
            <a:br>
              <a:rPr lang="en-US" altLang="en-US" sz="3600" b="1">
                <a:latin typeface="Times New Roman" pitchFamily="18" charset="0"/>
              </a:rPr>
            </a:br>
            <a:r>
              <a:rPr lang="en-US" altLang="en-US" sz="3600" b="1">
                <a:latin typeface="Times New Roman" pitchFamily="18" charset="0"/>
              </a:rPr>
              <a:t>MgOHCl - </a:t>
            </a:r>
            <a:r>
              <a:rPr lang="en-US" altLang="en-US" sz="3200" b="1">
                <a:latin typeface="Times New Roman" pitchFamily="18" charset="0"/>
              </a:rPr>
              <a:t>magn</a:t>
            </a:r>
            <a:r>
              <a:rPr lang="lt-LT" altLang="en-US" sz="3200" b="1">
                <a:latin typeface="Times New Roman" pitchFamily="18" charset="0"/>
              </a:rPr>
              <a:t>essium</a:t>
            </a:r>
            <a:r>
              <a:rPr lang="en-US" altLang="en-US" sz="3200" b="1">
                <a:latin typeface="Times New Roman" pitchFamily="18" charset="0"/>
              </a:rPr>
              <a:t> h</a:t>
            </a:r>
            <a:r>
              <a:rPr lang="lt-LT" altLang="en-US" sz="3200" b="1">
                <a:latin typeface="Times New Roman" pitchFamily="18" charset="0"/>
              </a:rPr>
              <a:t>y</a:t>
            </a:r>
            <a:r>
              <a:rPr lang="en-US" altLang="en-US" sz="3200" b="1">
                <a:latin typeface="Times New Roman" pitchFamily="18" charset="0"/>
              </a:rPr>
              <a:t>dro</a:t>
            </a:r>
            <a:r>
              <a:rPr lang="lt-LT" altLang="en-US" sz="3200" b="1">
                <a:latin typeface="Times New Roman" pitchFamily="18" charset="0"/>
              </a:rPr>
              <a:t>xy</a:t>
            </a:r>
            <a:r>
              <a:rPr lang="en-US" altLang="en-US" sz="3200" b="1">
                <a:latin typeface="Times New Roman" pitchFamily="18" charset="0"/>
              </a:rPr>
              <a:t>chlorid</a:t>
            </a:r>
            <a:r>
              <a:rPr lang="lt-LT" altLang="en-US" sz="3200" b="1">
                <a:latin typeface="Times New Roman" pitchFamily="18" charset="0"/>
              </a:rPr>
              <a:t>e</a:t>
            </a:r>
            <a:r>
              <a:rPr lang="lt-LT" altLang="en-US" sz="3600" b="1">
                <a:latin typeface="Times New Roman" pitchFamily="18" charset="0"/>
              </a:rPr>
              <a:t/>
            </a:r>
            <a:br>
              <a:rPr lang="lt-LT" altLang="en-US" sz="3600" b="1">
                <a:latin typeface="Times New Roman" pitchFamily="18" charset="0"/>
              </a:rPr>
            </a:br>
            <a:r>
              <a:rPr lang="lt-LT" altLang="en-US" sz="3600" b="1" i="1">
                <a:latin typeface="Times New Roman" pitchFamily="18" charset="0"/>
              </a:rPr>
              <a:t/>
            </a:r>
            <a:br>
              <a:rPr lang="lt-LT" altLang="en-US" sz="3600" b="1" i="1">
                <a:latin typeface="Times New Roman" pitchFamily="18" charset="0"/>
              </a:rPr>
            </a:br>
            <a:r>
              <a:rPr lang="lt-LT" altLang="en-US" sz="3200" b="1" i="1">
                <a:solidFill>
                  <a:srgbClr val="FF3300"/>
                </a:solidFill>
                <a:latin typeface="Times New Roman" pitchFamily="18" charset="0"/>
              </a:rPr>
              <a:t>Basic </a:t>
            </a:r>
            <a:r>
              <a:rPr lang="lt-LT" altLang="en-US" sz="2800" b="1" i="1">
                <a:latin typeface="Times New Roman" pitchFamily="18" charset="0"/>
              </a:rPr>
              <a:t>salts can be </a:t>
            </a:r>
            <a:r>
              <a:rPr lang="en-US" altLang="en-US" sz="2800" b="1" i="1">
                <a:latin typeface="Times New Roman" pitchFamily="18" charset="0"/>
              </a:rPr>
              <a:t>produced</a:t>
            </a:r>
            <a:r>
              <a:rPr lang="lt-LT" altLang="en-US" sz="2800" b="1" i="1">
                <a:latin typeface="Times New Roman" pitchFamily="18" charset="0"/>
              </a:rPr>
              <a:t> only from those basis, which have more than one hydroxy-group:</a:t>
            </a:r>
            <a:r>
              <a:rPr lang="lt-LT" altLang="en-US" sz="2800" b="1" i="1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lt-LT" altLang="en-US" sz="2800" b="1" i="1">
                <a:solidFill>
                  <a:srgbClr val="006600"/>
                </a:solidFill>
                <a:latin typeface="Times New Roman" pitchFamily="18" charset="0"/>
              </a:rPr>
            </a:br>
            <a:r>
              <a:rPr lang="lt-LT" altLang="en-US" sz="900" b="1" i="1">
                <a:solidFill>
                  <a:srgbClr val="006600"/>
                </a:solidFill>
                <a:latin typeface="Times New Roman" pitchFamily="18" charset="0"/>
              </a:rPr>
              <a:t/>
            </a:r>
            <a:br>
              <a:rPr lang="lt-LT" altLang="en-US" sz="900" b="1" i="1">
                <a:solidFill>
                  <a:srgbClr val="006600"/>
                </a:solidFill>
                <a:latin typeface="Times New Roman" pitchFamily="18" charset="0"/>
              </a:rPr>
            </a:br>
            <a:r>
              <a:rPr lang="lt-LT" altLang="en-US" sz="3600" b="1">
                <a:latin typeface="Times New Roman" pitchFamily="18" charset="0"/>
              </a:rPr>
              <a:t>Mg(OH)</a:t>
            </a:r>
            <a:r>
              <a:rPr lang="lt-LT" altLang="en-US" sz="3600" b="1" baseline="-25000">
                <a:latin typeface="Times New Roman" pitchFamily="18" charset="0"/>
              </a:rPr>
              <a:t>2</a:t>
            </a:r>
            <a:r>
              <a:rPr lang="en-US" altLang="en-US" sz="3600" b="1">
                <a:latin typeface="Times New Roman" pitchFamily="18" charset="0"/>
              </a:rPr>
              <a:t> </a:t>
            </a:r>
            <a:r>
              <a:rPr lang="lt-LT" altLang="en-US" sz="3600" b="1">
                <a:latin typeface="Times New Roman" pitchFamily="18" charset="0"/>
              </a:rPr>
              <a:t>+ HCl</a:t>
            </a:r>
            <a:r>
              <a:rPr lang="lt-LT" altLang="en-US" sz="3600" b="1" baseline="-25000">
                <a:latin typeface="Times New Roman" pitchFamily="18" charset="0"/>
              </a:rPr>
              <a:t>(shortage)</a:t>
            </a:r>
            <a:r>
              <a:rPr lang="en-US" altLang="en-US" sz="1800" b="1" i="1">
                <a:latin typeface="Times New Roman" pitchFamily="18" charset="0"/>
              </a:rPr>
              <a:t> </a:t>
            </a:r>
            <a:r>
              <a:rPr lang="lt-LT" altLang="en-US" sz="3600" b="1">
                <a:latin typeface="Times New Roman" pitchFamily="18" charset="0"/>
                <a:sym typeface="Symbol" pitchFamily="18" charset="2"/>
              </a:rPr>
              <a:t></a:t>
            </a:r>
            <a:r>
              <a:rPr lang="en-US" altLang="en-US" sz="3600" b="1">
                <a:latin typeface="Times New Roman" pitchFamily="18" charset="0"/>
                <a:sym typeface="Symbol" pitchFamily="18" charset="2"/>
              </a:rPr>
              <a:t> </a:t>
            </a:r>
            <a:br>
              <a:rPr lang="en-US" altLang="en-US" sz="3600" b="1">
                <a:latin typeface="Times New Roman" pitchFamily="18" charset="0"/>
                <a:sym typeface="Symbol" pitchFamily="18" charset="2"/>
              </a:rPr>
            </a:br>
            <a:r>
              <a:rPr lang="en-US" altLang="en-US" sz="1200" b="1">
                <a:latin typeface="Times New Roman" pitchFamily="18" charset="0"/>
                <a:sym typeface="Symbol" pitchFamily="18" charset="2"/>
              </a:rPr>
              <a:t/>
            </a:r>
            <a:br>
              <a:rPr lang="en-US" altLang="en-US" sz="1200" b="1">
                <a:latin typeface="Times New Roman" pitchFamily="18" charset="0"/>
                <a:sym typeface="Symbol" pitchFamily="18" charset="2"/>
              </a:rPr>
            </a:br>
            <a:r>
              <a:rPr lang="en-US" altLang="en-US" sz="1200" b="1">
                <a:latin typeface="Times New Roman" pitchFamily="18" charset="0"/>
                <a:sym typeface="Symbol" pitchFamily="18" charset="2"/>
              </a:rPr>
              <a:t>                                                                              </a:t>
            </a:r>
            <a:r>
              <a:rPr lang="lt-LT" altLang="en-US" sz="3600" b="1">
                <a:latin typeface="Times New Roman" pitchFamily="18" charset="0"/>
              </a:rPr>
              <a:t>MgOHCl +H</a:t>
            </a:r>
            <a:r>
              <a:rPr lang="lt-LT" altLang="en-US" sz="3600" b="1" baseline="-25000">
                <a:latin typeface="Times New Roman" pitchFamily="18" charset="0"/>
              </a:rPr>
              <a:t>2</a:t>
            </a:r>
            <a:r>
              <a:rPr lang="lt-LT" altLang="en-US" sz="3600" b="1">
                <a:latin typeface="Times New Roman" pitchFamily="18" charset="0"/>
              </a:rPr>
              <a:t>O</a:t>
            </a:r>
            <a:endParaRPr lang="en-US" altLang="en-US" sz="3600" b="1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D69B7C0A-A05A-4AB7-8D79-61E5E9A37005}" type="slidenum">
              <a:rPr lang="en-US"/>
              <a:pPr algn="l">
                <a:defRPr/>
              </a:pPr>
              <a:t>43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06CD515C-7293-4329-B7B9-6CE84F9A008A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type="title"/>
          </p:nvPr>
        </p:nvSpPr>
        <p:spPr>
          <a:xfrm>
            <a:off x="839416" y="274638"/>
            <a:ext cx="9371385" cy="5746750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lt-LT" altLang="en-US" sz="3200" b="1" i="1" dirty="0">
                <a:latin typeface="Times New Roman" pitchFamily="18" charset="0"/>
              </a:rPr>
              <a:t/>
            </a:r>
            <a:br>
              <a:rPr lang="lt-LT" altLang="en-US" sz="3200" b="1" i="1" dirty="0">
                <a:latin typeface="Times New Roman" pitchFamily="18" charset="0"/>
              </a:rPr>
            </a:br>
            <a:r>
              <a:rPr lang="lt-LT" altLang="en-US" sz="4000" b="1" i="1" dirty="0">
                <a:solidFill>
                  <a:srgbClr val="FF3300"/>
                </a:solidFill>
                <a:latin typeface="Times New Roman" pitchFamily="18" charset="0"/>
              </a:rPr>
              <a:t>Complex salts</a:t>
            </a:r>
            <a:r>
              <a:rPr lang="lt-LT" altLang="en-US" sz="3200" dirty="0">
                <a:latin typeface="Times New Roman" pitchFamily="18" charset="0"/>
              </a:rPr>
              <a:t> – </a:t>
            </a:r>
            <a:r>
              <a:rPr lang="lt-LT" altLang="en-US" sz="3200" b="1" dirty="0">
                <a:latin typeface="Times New Roman" pitchFamily="18" charset="0"/>
              </a:rPr>
              <a:t>is a product of reaction between several different compounds</a:t>
            </a:r>
            <a:r>
              <a:rPr lang="lt-LT" altLang="en-US" sz="3200" dirty="0">
                <a:latin typeface="Times New Roman" pitchFamily="18" charset="0"/>
              </a:rPr>
              <a:t> </a:t>
            </a:r>
            <a:br>
              <a:rPr lang="lt-LT" altLang="en-US" sz="3200" dirty="0">
                <a:latin typeface="Times New Roman" pitchFamily="18" charset="0"/>
              </a:rPr>
            </a:br>
            <a:r>
              <a:rPr lang="lt-LT" altLang="en-US" sz="1000" dirty="0">
                <a:latin typeface="Times New Roman" pitchFamily="18" charset="0"/>
              </a:rPr>
              <a:t/>
            </a:r>
            <a:br>
              <a:rPr lang="lt-LT" altLang="en-US" sz="1000" dirty="0">
                <a:latin typeface="Times New Roman" pitchFamily="18" charset="0"/>
              </a:rPr>
            </a:br>
            <a:r>
              <a:rPr lang="lt-LT" altLang="en-US" sz="3200" b="1" dirty="0">
                <a:latin typeface="Times New Roman" pitchFamily="18" charset="0"/>
              </a:rPr>
              <a:t>They are formed from complex ions:</a:t>
            </a:r>
            <a:r>
              <a:rPr lang="en-US" altLang="en-US" sz="3200" b="1" dirty="0">
                <a:latin typeface="Times New Roman" pitchFamily="18" charset="0"/>
              </a:rPr>
              <a:t/>
            </a:r>
            <a:br>
              <a:rPr lang="en-US" altLang="en-US" sz="3200" b="1" dirty="0">
                <a:latin typeface="Times New Roman" pitchFamily="18" charset="0"/>
              </a:rPr>
            </a:br>
            <a:r>
              <a:rPr lang="lt-LT" altLang="en-US" sz="3200" b="1" dirty="0">
                <a:latin typeface="Times New Roman" pitchFamily="18" charset="0"/>
              </a:rPr>
              <a:t/>
            </a:r>
            <a:br>
              <a:rPr lang="lt-LT" altLang="en-US" sz="3200" b="1" dirty="0">
                <a:latin typeface="Times New Roman" pitchFamily="18" charset="0"/>
              </a:rPr>
            </a:br>
            <a:r>
              <a:rPr lang="lt-LT" altLang="en-US" sz="3200" b="1" i="1" dirty="0">
                <a:latin typeface="Times New Roman" pitchFamily="18" charset="0"/>
              </a:rPr>
              <a:t>e.g.: pottassium</a:t>
            </a:r>
            <a:r>
              <a:rPr lang="en-US" altLang="en-US" sz="3200" b="1" i="1" dirty="0">
                <a:latin typeface="Times New Roman" pitchFamily="18" charset="0"/>
              </a:rPr>
              <a:t>  </a:t>
            </a:r>
            <a:r>
              <a:rPr lang="lt-LT" altLang="en-US" sz="3200" b="1" i="1" dirty="0">
                <a:latin typeface="Times New Roman" pitchFamily="18" charset="0"/>
              </a:rPr>
              <a:t>hexac</a:t>
            </a:r>
            <a:r>
              <a:rPr lang="en-US" altLang="en-US" sz="3200" b="1" i="1" dirty="0">
                <a:latin typeface="Times New Roman" pitchFamily="18" charset="0"/>
              </a:rPr>
              <a:t>y</a:t>
            </a:r>
            <a:r>
              <a:rPr lang="lt-LT" altLang="en-US" sz="3200" b="1" i="1" dirty="0">
                <a:latin typeface="Times New Roman" pitchFamily="18" charset="0"/>
              </a:rPr>
              <a:t>anofer</a:t>
            </a:r>
            <a:r>
              <a:rPr lang="en-US" altLang="en-US" sz="3200" b="1" i="1" dirty="0">
                <a:latin typeface="Times New Roman" pitchFamily="18" charset="0"/>
              </a:rPr>
              <a:t>r</a:t>
            </a:r>
            <a:r>
              <a:rPr lang="lt-LT" altLang="en-US" sz="3200" b="1" i="1" dirty="0">
                <a:latin typeface="Times New Roman" pitchFamily="18" charset="0"/>
              </a:rPr>
              <a:t>ate (II):</a:t>
            </a:r>
            <a:br>
              <a:rPr lang="lt-LT" altLang="en-US" sz="3200" b="1" i="1" dirty="0">
                <a:latin typeface="Times New Roman" pitchFamily="18" charset="0"/>
              </a:rPr>
            </a:br>
            <a:r>
              <a:rPr lang="lt-LT" altLang="en-US" sz="1000" b="1" i="1" dirty="0">
                <a:latin typeface="Times New Roman" pitchFamily="18" charset="0"/>
              </a:rPr>
              <a:t/>
            </a:r>
            <a:br>
              <a:rPr lang="lt-LT" altLang="en-US" sz="1000" b="1" i="1" dirty="0">
                <a:latin typeface="Times New Roman" pitchFamily="18" charset="0"/>
              </a:rPr>
            </a:br>
            <a:r>
              <a:rPr lang="lt-LT" altLang="en-US" sz="4000" b="1" i="1" dirty="0">
                <a:latin typeface="Times New Roman" pitchFamily="18" charset="0"/>
              </a:rPr>
              <a:t>K</a:t>
            </a:r>
            <a:r>
              <a:rPr lang="lt-LT" altLang="en-US" sz="4000" b="1" i="1" baseline="-25000" dirty="0">
                <a:latin typeface="Times New Roman" pitchFamily="18" charset="0"/>
              </a:rPr>
              <a:t>4</a:t>
            </a:r>
            <a:r>
              <a:rPr lang="lt-LT" altLang="en-US" sz="4000" b="1" i="1" dirty="0">
                <a:latin typeface="Times New Roman" pitchFamily="18" charset="0"/>
                <a:sym typeface="Symbol" pitchFamily="18" charset="2"/>
              </a:rPr>
              <a:t></a:t>
            </a:r>
            <a:r>
              <a:rPr lang="lt-LT" altLang="en-US" sz="4000" b="1" i="1" dirty="0">
                <a:latin typeface="Times New Roman" pitchFamily="18" charset="0"/>
              </a:rPr>
              <a:t>Fe(CN)</a:t>
            </a:r>
            <a:r>
              <a:rPr lang="lt-LT" altLang="en-US" sz="4000" b="1" i="1" baseline="-25000" dirty="0">
                <a:latin typeface="Times New Roman" pitchFamily="18" charset="0"/>
              </a:rPr>
              <a:t>6 </a:t>
            </a:r>
            <a:r>
              <a:rPr lang="lt-LT" altLang="en-US" sz="4000" b="1" i="1" dirty="0">
                <a:latin typeface="Times New Roman" pitchFamily="18" charset="0"/>
                <a:sym typeface="Symbol" pitchFamily="18" charset="2"/>
              </a:rPr>
              <a:t>]</a:t>
            </a:r>
            <a:br>
              <a:rPr lang="lt-LT" altLang="en-US" sz="4000" b="1" i="1" dirty="0">
                <a:latin typeface="Times New Roman" pitchFamily="18" charset="0"/>
                <a:sym typeface="Symbol" pitchFamily="18" charset="2"/>
              </a:rPr>
            </a:br>
            <a:r>
              <a:rPr lang="lt-LT" altLang="en-US" sz="2400" b="1" i="1" dirty="0">
                <a:solidFill>
                  <a:schemeClr val="hlink"/>
                </a:solidFill>
                <a:latin typeface="Times New Roman" pitchFamily="18" charset="0"/>
                <a:sym typeface="Symbol" pitchFamily="18" charset="2"/>
              </a:rPr>
              <a:t>outer</a:t>
            </a:r>
            <a:r>
              <a:rPr lang="lt-LT" altLang="en-US" sz="2800" b="1" i="1" dirty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lt-LT" altLang="en-US" sz="2400" b="1" i="1" dirty="0">
                <a:solidFill>
                  <a:schemeClr val="hlink"/>
                </a:solidFill>
                <a:latin typeface="Times New Roman" pitchFamily="18" charset="0"/>
              </a:rPr>
              <a:t>sphere</a:t>
            </a:r>
            <a:r>
              <a:rPr lang="lt-LT" altLang="en-US" sz="2800" b="1" i="1" dirty="0">
                <a:solidFill>
                  <a:schemeClr val="accent1"/>
                </a:solidFill>
                <a:latin typeface="Times New Roman" pitchFamily="18" charset="0"/>
              </a:rPr>
              <a:t>                                </a:t>
            </a:r>
            <a:r>
              <a:rPr lang="lt-LT" altLang="en-US" sz="2400" b="1" i="1" dirty="0">
                <a:solidFill>
                  <a:schemeClr val="hlink"/>
                </a:solidFill>
                <a:latin typeface="Times New Roman" pitchFamily="18" charset="0"/>
              </a:rPr>
              <a:t>inner</a:t>
            </a:r>
            <a:r>
              <a:rPr lang="lt-LT" altLang="en-US" sz="2800" b="1" i="1" dirty="0">
                <a:solidFill>
                  <a:schemeClr val="accent1"/>
                </a:solidFill>
                <a:latin typeface="Times New Roman" pitchFamily="18" charset="0"/>
              </a:rPr>
              <a:t> </a:t>
            </a:r>
            <a:r>
              <a:rPr lang="lt-LT" altLang="en-US" sz="2400" b="1" i="1" dirty="0">
                <a:solidFill>
                  <a:schemeClr val="hlink"/>
                </a:solidFill>
                <a:latin typeface="Times New Roman" pitchFamily="18" charset="0"/>
              </a:rPr>
              <a:t>sphere</a:t>
            </a:r>
            <a:r>
              <a:rPr lang="lt-LT" altLang="en-US" sz="2800" b="1" i="1" dirty="0">
                <a:solidFill>
                  <a:schemeClr val="accent1"/>
                </a:solidFill>
                <a:latin typeface="Times New Roman" pitchFamily="18" charset="0"/>
              </a:rPr>
              <a:t/>
            </a:r>
            <a:br>
              <a:rPr lang="lt-LT" altLang="en-US" sz="2800" b="1" i="1" dirty="0">
                <a:solidFill>
                  <a:schemeClr val="accent1"/>
                </a:solidFill>
                <a:latin typeface="Times New Roman" pitchFamily="18" charset="0"/>
              </a:rPr>
            </a:br>
            <a:r>
              <a:rPr lang="lt-LT" altLang="en-US" sz="1200" b="1" i="1" dirty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lt-LT" altLang="en-US" sz="1200" b="1" i="1" dirty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lt-LT" altLang="en-US" sz="2400" b="1" i="1" dirty="0">
                <a:latin typeface="Times New Roman" pitchFamily="18" charset="0"/>
              </a:rPr>
              <a:t>Fe</a:t>
            </a:r>
            <a:r>
              <a:rPr lang="lt-LT" altLang="en-US" sz="2400" b="1" i="1" dirty="0">
                <a:solidFill>
                  <a:schemeClr val="hlink"/>
                </a:solidFill>
                <a:latin typeface="Times New Roman" pitchFamily="18" charset="0"/>
              </a:rPr>
              <a:t> – complexing agent</a:t>
            </a:r>
            <a:r>
              <a:rPr lang="lt-LT" altLang="en-US" sz="2400" b="1" i="1" dirty="0">
                <a:latin typeface="Times New Roman" pitchFamily="18" charset="0"/>
              </a:rPr>
              <a:t> </a:t>
            </a:r>
            <a:r>
              <a:rPr lang="en-US" altLang="en-US" sz="2400" b="1" i="1" dirty="0">
                <a:latin typeface="Times New Roman" pitchFamily="18" charset="0"/>
              </a:rPr>
              <a:t/>
            </a:r>
            <a:br>
              <a:rPr lang="en-US" altLang="en-US" sz="2400" b="1" i="1" dirty="0">
                <a:latin typeface="Times New Roman" pitchFamily="18" charset="0"/>
              </a:rPr>
            </a:br>
            <a:r>
              <a:rPr lang="lt-LT" altLang="en-US" sz="2400" b="1" i="1" dirty="0">
                <a:latin typeface="Times New Roman" pitchFamily="18" charset="0"/>
              </a:rPr>
              <a:t>CN</a:t>
            </a:r>
            <a:r>
              <a:rPr lang="en-US" altLang="en-US" sz="2400" b="1" i="1" dirty="0">
                <a:latin typeface="Times New Roman" pitchFamily="18" charset="0"/>
              </a:rPr>
              <a:t> </a:t>
            </a:r>
            <a:r>
              <a:rPr lang="lt-LT" altLang="en-US" sz="2400" b="1" i="1" dirty="0">
                <a:latin typeface="Times New Roman" pitchFamily="18" charset="0"/>
              </a:rPr>
              <a:t>- </a:t>
            </a:r>
            <a:r>
              <a:rPr lang="lt-LT" altLang="en-US" sz="2400" b="1" i="1" dirty="0">
                <a:solidFill>
                  <a:schemeClr val="hlink"/>
                </a:solidFill>
                <a:latin typeface="Times New Roman" pitchFamily="18" charset="0"/>
              </a:rPr>
              <a:t>ligand</a:t>
            </a:r>
            <a:r>
              <a:rPr lang="lt-LT" altLang="en-US" sz="2400" b="1" i="1" dirty="0">
                <a:latin typeface="Times New Roman" pitchFamily="18" charset="0"/>
              </a:rPr>
              <a:t/>
            </a:r>
            <a:br>
              <a:rPr lang="lt-LT" altLang="en-US" sz="2400" b="1" i="1" dirty="0">
                <a:latin typeface="Times New Roman" pitchFamily="18" charset="0"/>
              </a:rPr>
            </a:br>
            <a:r>
              <a:rPr lang="lt-LT" altLang="en-US" sz="2400" b="1" i="1" dirty="0">
                <a:latin typeface="Times New Roman" pitchFamily="18" charset="0"/>
                <a:sym typeface="Symbol" pitchFamily="18" charset="2"/>
              </a:rPr>
              <a:t></a:t>
            </a:r>
            <a:r>
              <a:rPr lang="lt-LT" altLang="en-US" sz="2400" b="1" i="1" dirty="0">
                <a:latin typeface="Times New Roman" pitchFamily="18" charset="0"/>
              </a:rPr>
              <a:t>Fe(CN)6</a:t>
            </a:r>
            <a:r>
              <a:rPr lang="lt-LT" altLang="en-US" sz="2400" b="1" i="1" dirty="0">
                <a:latin typeface="Times New Roman" pitchFamily="18" charset="0"/>
                <a:sym typeface="Symbol" pitchFamily="18" charset="2"/>
              </a:rPr>
              <a:t></a:t>
            </a:r>
            <a:r>
              <a:rPr lang="lt-LT" altLang="en-US" sz="2400" b="1" dirty="0">
                <a:latin typeface="Times New Roman" pitchFamily="18" charset="0"/>
              </a:rPr>
              <a:t> </a:t>
            </a:r>
            <a:r>
              <a:rPr lang="en-US" altLang="en-US" sz="2400" b="1" baseline="30000" dirty="0">
                <a:latin typeface="Times New Roman" pitchFamily="18" charset="0"/>
              </a:rPr>
              <a:t>+4</a:t>
            </a:r>
            <a:r>
              <a:rPr lang="lt-LT" altLang="en-US" sz="2400" b="1" dirty="0">
                <a:latin typeface="Times New Roman" pitchFamily="18" charset="0"/>
              </a:rPr>
              <a:t>- </a:t>
            </a:r>
            <a:r>
              <a:rPr lang="lt-LT" altLang="en-US" sz="2400" b="1" i="1" dirty="0">
                <a:solidFill>
                  <a:schemeClr val="hlink"/>
                </a:solidFill>
                <a:latin typeface="Times New Roman" pitchFamily="18" charset="0"/>
              </a:rPr>
              <a:t>complex</a:t>
            </a:r>
            <a:r>
              <a:rPr lang="lt-LT" altLang="en-US" sz="2400" b="1" i="1" dirty="0">
                <a:latin typeface="Times New Roman" pitchFamily="18" charset="0"/>
              </a:rPr>
              <a:t> </a:t>
            </a:r>
            <a:r>
              <a:rPr lang="lt-LT" altLang="en-US" sz="2400" b="1" i="1" dirty="0">
                <a:solidFill>
                  <a:schemeClr val="hlink"/>
                </a:solidFill>
                <a:latin typeface="Times New Roman" pitchFamily="18" charset="0"/>
              </a:rPr>
              <a:t>ion</a:t>
            </a:r>
            <a:endParaRPr lang="en-US" altLang="en-US" sz="2400" b="1" i="1" dirty="0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B586A54A-7F04-4E49-A857-BEF5100A516B}" type="slidenum">
              <a:rPr lang="en-US"/>
              <a:pPr algn="l">
                <a:defRPr/>
              </a:pPr>
              <a:t>44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856D4298-5A83-4055-A43A-C0B6EF3A5CCB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latin typeface="Times New Roman" pitchFamily="18" charset="0"/>
              </a:rPr>
              <a:t/>
            </a:r>
            <a:br>
              <a:rPr lang="lt-LT" altLang="en-US" sz="3200" b="1" i="1">
                <a:latin typeface="Times New Roman" pitchFamily="18" charset="0"/>
              </a:rPr>
            </a:br>
            <a:r>
              <a:rPr lang="lt-LT" altLang="en-US" sz="3200" b="1" i="1">
                <a:solidFill>
                  <a:srgbClr val="FFCCFF"/>
                </a:solidFill>
                <a:latin typeface="Times New Roman" pitchFamily="18" charset="0"/>
              </a:rPr>
              <a:t/>
            </a:r>
            <a:br>
              <a:rPr lang="lt-LT" altLang="en-US" sz="3200" b="1" i="1">
                <a:solidFill>
                  <a:srgbClr val="FFCCFF"/>
                </a:solidFill>
                <a:latin typeface="Times New Roman" pitchFamily="18" charset="0"/>
              </a:rPr>
            </a:br>
            <a:r>
              <a:rPr lang="lt-LT" altLang="en-US" sz="3200" b="1" i="1">
                <a:solidFill>
                  <a:srgbClr val="FF3300"/>
                </a:solidFill>
                <a:latin typeface="Times New Roman" pitchFamily="18" charset="0"/>
              </a:rPr>
              <a:t/>
            </a:r>
            <a:br>
              <a:rPr lang="lt-LT" altLang="en-US" sz="3200" b="1" i="1">
                <a:solidFill>
                  <a:srgbClr val="FF3300"/>
                </a:solidFill>
                <a:latin typeface="Times New Roman" pitchFamily="18" charset="0"/>
              </a:rPr>
            </a:br>
            <a:r>
              <a:rPr lang="lt-LT" altLang="en-US" sz="3200" b="1" i="1">
                <a:solidFill>
                  <a:srgbClr val="FF3300"/>
                </a:solidFill>
                <a:latin typeface="Times New Roman" pitchFamily="18" charset="0"/>
              </a:rPr>
              <a:t>Influence of ligands on the colour of complex compounds</a:t>
            </a:r>
            <a:r>
              <a:rPr lang="en-US" altLang="en-US" sz="3200" b="1" i="1">
                <a:solidFill>
                  <a:srgbClr val="FF3300"/>
                </a:solidFill>
                <a:latin typeface="Times New Roman" pitchFamily="18" charset="0"/>
              </a:rPr>
              <a:t>:</a:t>
            </a:r>
            <a:r>
              <a:rPr lang="en-US" altLang="en-US" sz="3200" b="1">
                <a:solidFill>
                  <a:srgbClr val="993300"/>
                </a:solidFill>
                <a:latin typeface="Times New Roman" pitchFamily="18" charset="0"/>
              </a:rPr>
              <a:t/>
            </a:r>
            <a:br>
              <a:rPr lang="en-US" altLang="en-US" sz="3200" b="1">
                <a:solidFill>
                  <a:srgbClr val="993300"/>
                </a:solidFill>
                <a:latin typeface="Times New Roman" pitchFamily="18" charset="0"/>
              </a:rPr>
            </a:br>
            <a:r>
              <a:rPr lang="en-US" altLang="en-US" sz="3200" b="1">
                <a:solidFill>
                  <a:srgbClr val="993300"/>
                </a:solidFill>
                <a:latin typeface="Times New Roman" pitchFamily="18" charset="0"/>
              </a:rPr>
              <a:t> </a:t>
            </a:r>
            <a:br>
              <a:rPr lang="en-US" altLang="en-US" sz="3200" b="1">
                <a:solidFill>
                  <a:srgbClr val="993300"/>
                </a:solidFill>
                <a:latin typeface="Times New Roman" pitchFamily="18" charset="0"/>
              </a:rPr>
            </a:br>
            <a:r>
              <a:rPr lang="en-US" altLang="en-US" sz="3200" b="1">
                <a:latin typeface="Times New Roman" pitchFamily="18" charset="0"/>
              </a:rPr>
              <a:t>[Co(NH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5</a:t>
            </a:r>
            <a:r>
              <a:rPr lang="en-US" altLang="en-US" sz="3200" b="1">
                <a:latin typeface="Times New Roman" pitchFamily="18" charset="0"/>
              </a:rPr>
              <a:t>Cl](NO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2</a:t>
            </a:r>
            <a:r>
              <a:rPr lang="en-US" altLang="en-US" sz="3200" b="1">
                <a:latin typeface="Times New Roman" pitchFamily="18" charset="0"/>
              </a:rPr>
              <a:t>,   [Co(NH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5</a:t>
            </a:r>
            <a:r>
              <a:rPr lang="en-US" altLang="en-US" sz="3200" b="1">
                <a:latin typeface="Times New Roman" pitchFamily="18" charset="0"/>
              </a:rPr>
              <a:t>Br](NO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2</a:t>
            </a:r>
            <a:r>
              <a:rPr lang="en-US" altLang="en-US" sz="3200" b="1">
                <a:latin typeface="Times New Roman" pitchFamily="18" charset="0"/>
              </a:rPr>
              <a:t>, [Co(NH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5</a:t>
            </a:r>
            <a:r>
              <a:rPr lang="en-US" altLang="en-US" sz="3200" b="1">
                <a:latin typeface="Times New Roman" pitchFamily="18" charset="0"/>
              </a:rPr>
              <a:t>I](NO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2</a:t>
            </a:r>
            <a:r>
              <a:rPr lang="en-US" altLang="en-US" sz="3200" b="1">
                <a:latin typeface="Times New Roman" pitchFamily="18" charset="0"/>
              </a:rPr>
              <a:t>, [Co(NH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5</a:t>
            </a:r>
            <a:r>
              <a:rPr lang="en-US" altLang="en-US" sz="3200" b="1">
                <a:latin typeface="Times New Roman" pitchFamily="18" charset="0"/>
              </a:rPr>
              <a:t>NO</a:t>
            </a:r>
            <a:r>
              <a:rPr lang="en-US" altLang="en-US" sz="1600" b="1">
                <a:latin typeface="Times New Roman" pitchFamily="18" charset="0"/>
              </a:rPr>
              <a:t>2</a:t>
            </a:r>
            <a:r>
              <a:rPr lang="en-US" altLang="en-US" sz="3200" b="1">
                <a:latin typeface="Times New Roman" pitchFamily="18" charset="0"/>
              </a:rPr>
              <a:t>](NO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2</a:t>
            </a:r>
            <a:r>
              <a:rPr lang="en-US" altLang="en-US" sz="3200" b="1">
                <a:latin typeface="Times New Roman" pitchFamily="18" charset="0"/>
              </a:rPr>
              <a:t>, [Co(NH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5</a:t>
            </a:r>
            <a:r>
              <a:rPr lang="en-US" altLang="en-US" sz="3200" b="1">
                <a:latin typeface="Times New Roman" pitchFamily="18" charset="0"/>
              </a:rPr>
              <a:t>SO</a:t>
            </a:r>
            <a:r>
              <a:rPr lang="en-US" altLang="en-US" sz="1600" b="1">
                <a:latin typeface="Times New Roman" pitchFamily="18" charset="0"/>
              </a:rPr>
              <a:t>4</a:t>
            </a:r>
            <a:r>
              <a:rPr lang="en-US" altLang="en-US" sz="3200" b="1">
                <a:latin typeface="Times New Roman" pitchFamily="18" charset="0"/>
              </a:rPr>
              <a:t>](NO</a:t>
            </a:r>
            <a:r>
              <a:rPr lang="en-US" altLang="en-US" sz="1600" b="1">
                <a:latin typeface="Times New Roman" pitchFamily="18" charset="0"/>
              </a:rPr>
              <a:t>3</a:t>
            </a:r>
            <a:r>
              <a:rPr lang="en-US" altLang="en-US" sz="3200" b="1">
                <a:latin typeface="Times New Roman" pitchFamily="18" charset="0"/>
              </a:rPr>
              <a:t>)</a:t>
            </a:r>
            <a:r>
              <a:rPr lang="en-US" altLang="en-US" sz="1600" b="1">
                <a:latin typeface="Times New Roman" pitchFamily="18" charset="0"/>
              </a:rPr>
              <a:t>2</a:t>
            </a:r>
            <a:r>
              <a:rPr lang="lt-LT" altLang="en-US" sz="3200" b="1">
                <a:latin typeface="Times New Roman" pitchFamily="18" charset="0"/>
              </a:rPr>
              <a:t/>
            </a:r>
            <a:br>
              <a:rPr lang="lt-LT" altLang="en-US" sz="3200" b="1">
                <a:latin typeface="Times New Roman" pitchFamily="18" charset="0"/>
              </a:rPr>
            </a:br>
            <a:endParaRPr lang="en-US" altLang="en-US" sz="3200" b="1">
              <a:latin typeface="Times New Roman" pitchFamily="18" charset="0"/>
            </a:endParaRPr>
          </a:p>
        </p:txBody>
      </p:sp>
      <p:pic>
        <p:nvPicPr>
          <p:cNvPr id="47110" name="Picture 3" descr="Cobalt.jpg (24497 bytes)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933701" y="3435351"/>
            <a:ext cx="6119813" cy="17811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0F0BEE69-6F12-42D0-9114-83C188260D3A}" type="slidenum">
              <a:rPr lang="en-US"/>
              <a:pPr algn="l">
                <a:defRPr/>
              </a:pPr>
              <a:t>45</a:t>
            </a:fld>
            <a:endParaRPr lang="en-US"/>
          </a:p>
        </p:txBody>
      </p:sp>
      <p:sp>
        <p:nvSpPr>
          <p:cNvPr id="4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34CC4DFC-8F0C-44A8-8923-CEDC6DF4A16F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2420938"/>
            <a:ext cx="8229600" cy="1143000"/>
          </a:xfrm>
        </p:spPr>
        <p:txBody>
          <a:bodyPr/>
          <a:lstStyle/>
          <a:p>
            <a:pPr eaLnBrk="1" hangingPunct="1"/>
            <a:r>
              <a:rPr lang="lt-LT" altLang="en-US" sz="4000" b="1" dirty="0">
                <a:solidFill>
                  <a:srgbClr val="FF3300"/>
                </a:solidFill>
              </a:rPr>
              <a:t>Hazardous chemical compounds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37A0A10D-F5C5-4A93-A585-328B781A00DE}" type="slidenum">
              <a:rPr lang="en-US"/>
              <a:pPr algn="l">
                <a:defRPr/>
              </a:pPr>
              <a:t>46</a:t>
            </a:fld>
            <a:endParaRPr lang="en-US"/>
          </a:p>
        </p:txBody>
      </p:sp>
      <p:sp>
        <p:nvSpPr>
          <p:cNvPr id="4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CC2DA892-2109-4945-B072-19C0FF4C8715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pic>
        <p:nvPicPr>
          <p:cNvPr id="49157" name="Picture 5" descr="chemicals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989" y="908050"/>
            <a:ext cx="6734175" cy="5126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D217B0DC-F3CC-46D6-A080-B2B78C264AAD}" type="slidenum">
              <a:rPr lang="en-US"/>
              <a:pPr algn="l">
                <a:defRPr/>
              </a:pPr>
              <a:t>47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60CF8AA3-A6CF-479A-BEFE-86B3A34EA28B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pic>
        <p:nvPicPr>
          <p:cNvPr id="50181" name="Picture 6" descr="Old-che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101" y="2781301"/>
            <a:ext cx="3241675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2" name="Text Box 8"/>
          <p:cNvSpPr txBox="1">
            <a:spLocks noChangeArrowheads="1"/>
          </p:cNvSpPr>
          <p:nvPr/>
        </p:nvSpPr>
        <p:spPr bwMode="auto">
          <a:xfrm>
            <a:off x="2135188" y="549275"/>
            <a:ext cx="80391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lt-LT" altLang="en-US" sz="3600" b="1" i="1" dirty="0">
                <a:solidFill>
                  <a:srgbClr val="FF3300"/>
                </a:solidFill>
                <a:latin typeface="Times New Roman" pitchFamily="18" charset="0"/>
              </a:rPr>
              <a:t>Chemicals are labeled:</a:t>
            </a:r>
            <a:endParaRPr lang="en-US" altLang="en-US" sz="1200" b="1" i="1" dirty="0">
              <a:solidFill>
                <a:srgbClr val="003300"/>
              </a:solidFill>
              <a:latin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latin typeface="Times New Roman" pitchFamily="18" charset="0"/>
              </a:rPr>
              <a:t>danger symbols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latin typeface="Times New Roman" pitchFamily="18" charset="0"/>
              </a:rPr>
              <a:t>hazard statements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i="1" dirty="0">
                <a:latin typeface="Times New Roman" pitchFamily="18" charset="0"/>
              </a:rPr>
              <a:t>standard risk and safety phrases</a:t>
            </a:r>
            <a:endParaRPr lang="pt-BR" altLang="en-US" sz="2800" i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6000" b="1" dirty="0">
                <a:solidFill>
                  <a:srgbClr val="FF3300"/>
                </a:solidFill>
              </a:rPr>
              <a:t>  </a:t>
            </a:r>
            <a:r>
              <a:rPr lang="lt-LT" altLang="en-US" sz="6000" b="1" dirty="0">
                <a:solidFill>
                  <a:srgbClr val="FF3300"/>
                </a:solidFill>
              </a:rPr>
              <a:t>OXIDES</a:t>
            </a:r>
            <a:endParaRPr lang="lt-LT" altLang="en-US" sz="6000" dirty="0">
              <a:solidFill>
                <a:srgbClr val="FF0000"/>
              </a:solidFill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2281238" y="1700213"/>
            <a:ext cx="7702550" cy="1873250"/>
          </a:xfr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67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13500000" scaled="1"/>
          </a:gradFill>
          <a:ln>
            <a:solidFill>
              <a:srgbClr val="FF0000"/>
            </a:solidFill>
          </a:ln>
        </p:spPr>
        <p:txBody>
          <a:bodyPr/>
          <a:lstStyle/>
          <a:p>
            <a:pPr marL="114300" indent="0" eaLnBrk="1" hangingPunct="1">
              <a:buNone/>
              <a:defRPr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</a:rPr>
              <a:t>C</a:t>
            </a:r>
            <a:r>
              <a:rPr lang="lt-LT" b="1" dirty="0" err="1">
                <a:solidFill>
                  <a:srgbClr val="002060"/>
                </a:solidFill>
                <a:latin typeface="Times New Roman" pitchFamily="18" charset="0"/>
              </a:rPr>
              <a:t>ompounds</a:t>
            </a:r>
            <a:r>
              <a:rPr lang="lt-LT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consisting of </a:t>
            </a:r>
            <a:r>
              <a:rPr lang="en-US" b="1" i="1" spc="-5" dirty="0">
                <a:solidFill>
                  <a:srgbClr val="0070C0"/>
                </a:solidFill>
                <a:latin typeface="Times New Roman"/>
                <a:ea typeface="Times New Roman"/>
              </a:rPr>
              <a:t>oxygen</a:t>
            </a:r>
            <a:r>
              <a:rPr lang="en-US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and any </a:t>
            </a:r>
            <a:r>
              <a:rPr lang="en-US" b="1" i="1" spc="-5" dirty="0">
                <a:solidFill>
                  <a:srgbClr val="0070C0"/>
                </a:solidFill>
                <a:latin typeface="Times New Roman"/>
                <a:ea typeface="Times New Roman"/>
              </a:rPr>
              <a:t>other</a:t>
            </a:r>
            <a:r>
              <a:rPr lang="en-US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en-US" b="1" i="1" spc="-5" dirty="0">
                <a:solidFill>
                  <a:srgbClr val="0070C0"/>
                </a:solidFill>
                <a:latin typeface="Times New Roman"/>
                <a:ea typeface="Times New Roman"/>
              </a:rPr>
              <a:t>element</a:t>
            </a:r>
            <a:r>
              <a:rPr lang="en-US" b="1" dirty="0">
                <a:solidFill>
                  <a:srgbClr val="002060"/>
                </a:solidFill>
                <a:latin typeface="Times New Roman" pitchFamily="18" charset="0"/>
              </a:rPr>
              <a:t>:</a:t>
            </a:r>
            <a:r>
              <a:rPr lang="lt-LT" b="1" dirty="0">
                <a:solidFill>
                  <a:srgbClr val="002060"/>
                </a:solidFill>
                <a:latin typeface="Times New Roman" pitchFamily="18" charset="0"/>
              </a:rPr>
              <a:t>  </a:t>
            </a:r>
            <a:endParaRPr lang="en-US" b="1" dirty="0">
              <a:solidFill>
                <a:srgbClr val="002060"/>
              </a:solidFill>
              <a:latin typeface="Times New Roman" pitchFamily="18" charset="0"/>
            </a:endParaRPr>
          </a:p>
          <a:p>
            <a:pPr marL="114300" indent="0" eaLnBrk="1" hangingPunct="1">
              <a:buNone/>
              <a:defRPr/>
            </a:pPr>
            <a:r>
              <a:rPr lang="en-US" b="1" dirty="0">
                <a:solidFill>
                  <a:srgbClr val="002060"/>
                </a:solidFill>
                <a:latin typeface="Times New Roman" pitchFamily="18" charset="0"/>
              </a:rPr>
              <a:t>                    </a:t>
            </a:r>
            <a:r>
              <a:rPr lang="lt-LT" b="1" i="1" dirty="0">
                <a:solidFill>
                  <a:srgbClr val="002060"/>
                </a:solidFill>
                <a:latin typeface="Times New Roman" pitchFamily="18" charset="0"/>
              </a:rPr>
              <a:t>Na</a:t>
            </a:r>
            <a:r>
              <a:rPr lang="lt-LT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b="1" i="1" dirty="0">
                <a:solidFill>
                  <a:srgbClr val="002060"/>
                </a:solidFill>
                <a:latin typeface="Times New Roman" pitchFamily="18" charset="0"/>
              </a:rPr>
              <a:t>O, 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lt-LT" b="1" i="1" dirty="0">
                <a:solidFill>
                  <a:srgbClr val="002060"/>
                </a:solidFill>
                <a:latin typeface="Times New Roman" pitchFamily="18" charset="0"/>
              </a:rPr>
              <a:t>SO</a:t>
            </a:r>
            <a:r>
              <a:rPr lang="lt-LT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b="1" i="1" dirty="0">
                <a:solidFill>
                  <a:srgbClr val="002060"/>
                </a:solidFill>
                <a:latin typeface="Times New Roman" pitchFamily="18" charset="0"/>
              </a:rPr>
              <a:t>,</a:t>
            </a:r>
            <a:r>
              <a:rPr lang="en-US" b="1" i="1" dirty="0">
                <a:solidFill>
                  <a:srgbClr val="002060"/>
                </a:solidFill>
                <a:latin typeface="Times New Roman" pitchFamily="18" charset="0"/>
              </a:rPr>
              <a:t>  Al</a:t>
            </a:r>
            <a:r>
              <a:rPr lang="lt-LT" b="1" i="1" baseline="-25000" dirty="0">
                <a:solidFill>
                  <a:srgbClr val="002060"/>
                </a:solidFill>
                <a:latin typeface="Times New Roman" pitchFamily="18" charset="0"/>
              </a:rPr>
              <a:t>2</a:t>
            </a:r>
            <a:r>
              <a:rPr lang="lt-LT" b="1" i="1" dirty="0">
                <a:solidFill>
                  <a:srgbClr val="002060"/>
                </a:solidFill>
                <a:latin typeface="Times New Roman" pitchFamily="18" charset="0"/>
              </a:rPr>
              <a:t>O</a:t>
            </a:r>
            <a:r>
              <a:rPr lang="en-US" b="1" i="1" baseline="-25000" dirty="0">
                <a:solidFill>
                  <a:srgbClr val="002060"/>
                </a:solidFill>
                <a:latin typeface="Times New Roman" pitchFamily="18" charset="0"/>
              </a:rPr>
              <a:t>3</a:t>
            </a:r>
            <a:endParaRPr lang="lt-LT" b="1" i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defRPr/>
            </a:pPr>
            <a:endParaRPr lang="lt-LT" dirty="0">
              <a:solidFill>
                <a:srgbClr val="002060"/>
              </a:solidFill>
            </a:endParaRPr>
          </a:p>
        </p:txBody>
      </p:sp>
      <p:sp>
        <p:nvSpPr>
          <p:cNvPr id="2" name="Stačiakampis 1"/>
          <p:cNvSpPr/>
          <p:nvPr/>
        </p:nvSpPr>
        <p:spPr>
          <a:xfrm>
            <a:off x="2424114" y="3871913"/>
            <a:ext cx="7285037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lt-LT" sz="2400" b="1" i="1" dirty="0" err="1">
                <a:solidFill>
                  <a:srgbClr val="002060"/>
                </a:solidFill>
                <a:cs typeface="+mn-cs"/>
              </a:rPr>
              <a:t>All</a:t>
            </a:r>
            <a:r>
              <a:rPr lang="lt-LT" sz="2400" b="1" i="1" dirty="0">
                <a:solidFill>
                  <a:srgbClr val="002060"/>
                </a:solidFill>
                <a:cs typeface="+mn-cs"/>
              </a:rPr>
              <a:t> </a:t>
            </a:r>
            <a:r>
              <a:rPr lang="lt-LT" sz="2400" b="1" i="1" dirty="0" err="1">
                <a:solidFill>
                  <a:srgbClr val="002060"/>
                </a:solidFill>
                <a:cs typeface="+mn-cs"/>
              </a:rPr>
              <a:t>elements</a:t>
            </a:r>
            <a:r>
              <a:rPr lang="lt-LT" sz="2400" b="1" i="1" dirty="0">
                <a:solidFill>
                  <a:srgbClr val="002060"/>
                </a:solidFill>
                <a:cs typeface="+mn-cs"/>
              </a:rPr>
              <a:t> </a:t>
            </a:r>
            <a:r>
              <a:rPr lang="lt-LT" sz="2400" b="1" i="1" dirty="0" err="1">
                <a:solidFill>
                  <a:srgbClr val="002060"/>
                </a:solidFill>
                <a:cs typeface="+mn-cs"/>
              </a:rPr>
              <a:t>of</a:t>
            </a:r>
            <a:r>
              <a:rPr lang="lt-LT" sz="2400" b="1" i="1" dirty="0">
                <a:solidFill>
                  <a:srgbClr val="002060"/>
                </a:solidFill>
                <a:cs typeface="+mn-cs"/>
              </a:rPr>
              <a:t> </a:t>
            </a:r>
            <a:r>
              <a:rPr lang="lt-LT" sz="2400" b="1" i="1" dirty="0" err="1">
                <a:solidFill>
                  <a:srgbClr val="002060"/>
                </a:solidFill>
                <a:cs typeface="+mn-cs"/>
              </a:rPr>
              <a:t>periodic</a:t>
            </a:r>
            <a:r>
              <a:rPr lang="lt-LT" sz="2400" b="1" i="1" dirty="0">
                <a:solidFill>
                  <a:srgbClr val="002060"/>
                </a:solidFill>
                <a:cs typeface="+mn-cs"/>
              </a:rPr>
              <a:t> </a:t>
            </a:r>
            <a:r>
              <a:rPr lang="lt-LT" sz="2400" b="1" i="1" dirty="0" err="1">
                <a:solidFill>
                  <a:srgbClr val="002060"/>
                </a:solidFill>
                <a:cs typeface="+mn-cs"/>
              </a:rPr>
              <a:t>table</a:t>
            </a:r>
            <a:r>
              <a:rPr lang="lt-LT" sz="2400" b="1" i="1" dirty="0">
                <a:solidFill>
                  <a:srgbClr val="002060"/>
                </a:solidFill>
                <a:cs typeface="+mn-cs"/>
              </a:rPr>
              <a:t> </a:t>
            </a:r>
            <a:r>
              <a:rPr lang="lt-LT" sz="2400" b="1" i="1" dirty="0" err="1">
                <a:solidFill>
                  <a:srgbClr val="002060"/>
                </a:solidFill>
                <a:cs typeface="+mn-cs"/>
              </a:rPr>
              <a:t>except</a:t>
            </a:r>
            <a:r>
              <a:rPr lang="lt-LT" sz="2400" b="1" i="1" dirty="0">
                <a:solidFill>
                  <a:srgbClr val="002060"/>
                </a:solidFill>
                <a:cs typeface="+mn-cs"/>
              </a:rPr>
              <a:t> </a:t>
            </a:r>
            <a:r>
              <a:rPr lang="lt-LT" sz="2400" b="1" i="1" dirty="0" err="1">
                <a:solidFill>
                  <a:srgbClr val="002060"/>
                </a:solidFill>
                <a:cs typeface="+mn-cs"/>
              </a:rPr>
              <a:t>inert</a:t>
            </a:r>
            <a:r>
              <a:rPr lang="lt-LT" sz="2400" b="1" i="1" dirty="0">
                <a:solidFill>
                  <a:srgbClr val="002060"/>
                </a:solidFill>
                <a:cs typeface="+mn-cs"/>
              </a:rPr>
              <a:t> </a:t>
            </a:r>
            <a:r>
              <a:rPr lang="lt-LT" sz="2400" b="1" i="1" dirty="0" err="1">
                <a:solidFill>
                  <a:srgbClr val="002060"/>
                </a:solidFill>
                <a:cs typeface="+mn-cs"/>
              </a:rPr>
              <a:t>gases</a:t>
            </a:r>
            <a:r>
              <a:rPr lang="en-US" sz="2400" b="1" i="1" dirty="0">
                <a:solidFill>
                  <a:srgbClr val="002060"/>
                </a:solidFill>
                <a:cs typeface="+mn-cs"/>
              </a:rPr>
              <a:t> (group VII)</a:t>
            </a:r>
            <a:endParaRPr lang="lt-LT" sz="2400" b="1" i="1" dirty="0">
              <a:solidFill>
                <a:srgbClr val="002060"/>
              </a:solidFill>
              <a:cs typeface="+mn-cs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004377E1-4239-49B6-8B0A-1D711B441A64}" type="slidenum">
              <a:rPr lang="en-US"/>
              <a:pPr algn="l">
                <a:defRPr/>
              </a:pPr>
              <a:t>5</a:t>
            </a:fld>
            <a:endParaRPr lang="en-US" dirty="0"/>
          </a:p>
        </p:txBody>
      </p:sp>
      <p:sp>
        <p:nvSpPr>
          <p:cNvPr id="7174" name="Date Placeholder 4"/>
          <p:cNvSpPr txBox="1">
            <a:spLocks/>
          </p:cNvSpPr>
          <p:nvPr/>
        </p:nvSpPr>
        <p:spPr bwMode="auto"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FF10AA84-6EC4-41E7-AE70-4943B28F94E7}" type="datetime1">
              <a:rPr lang="lt-LT" altLang="en-US" sz="1200">
                <a:solidFill>
                  <a:srgbClr val="898989"/>
                </a:solidFill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2021-12-05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prof. V. </a:t>
            </a:r>
            <a:r>
              <a:rPr lang="en-US" dirty="0" err="1"/>
              <a:t>Paulauskas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639616" y="2060848"/>
            <a:ext cx="5904259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lt-LT" sz="2400" b="1" dirty="0"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lt-LT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+6</a:t>
            </a:r>
            <a:r>
              <a:rPr lang="lt-L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-2            </a:t>
            </a:r>
            <a:r>
              <a:rPr lang="lt-LT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+4</a:t>
            </a:r>
            <a:r>
              <a:rPr lang="lt-L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-2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SO</a:t>
            </a:r>
            <a:r>
              <a:rPr lang="lt-LT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SO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lt-L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...................................................................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lt-LT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+5</a:t>
            </a:r>
            <a:r>
              <a:rPr lang="lt-L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-2          </a:t>
            </a:r>
            <a:r>
              <a:rPr lang="lt-LT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+3</a:t>
            </a:r>
            <a:r>
              <a:rPr lang="lt-L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-2          </a:t>
            </a:r>
            <a:r>
              <a:rPr lang="lt-LT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+2</a:t>
            </a:r>
            <a:r>
              <a:rPr lang="lt-L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-2         </a:t>
            </a:r>
            <a:r>
              <a:rPr lang="lt-LT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+1</a:t>
            </a:r>
            <a:r>
              <a:rPr lang="lt-L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-2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</a:t>
            </a:r>
            <a:r>
              <a:rPr lang="lt-LT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</a:t>
            </a:r>
            <a:r>
              <a:rPr lang="lt-LT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5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N</a:t>
            </a:r>
            <a:r>
              <a:rPr lang="lt-LT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</a:t>
            </a:r>
            <a:r>
              <a:rPr lang="lt-LT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3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NO     N</a:t>
            </a:r>
            <a:r>
              <a:rPr lang="lt-LT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</a:t>
            </a:r>
            <a:r>
              <a:rPr lang="lt-L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lt-L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...............................................................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lt-LT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lt-LT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+2</a:t>
            </a:r>
            <a:r>
              <a:rPr lang="lt-L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-2          </a:t>
            </a:r>
            <a:r>
              <a:rPr lang="lt-LT" sz="20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+1</a:t>
            </a:r>
            <a:r>
              <a:rPr lang="lt-LT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 -2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lt-LT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MgO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  Na</a:t>
            </a:r>
            <a:r>
              <a:rPr lang="lt-LT" b="1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2</a:t>
            </a:r>
            <a:r>
              <a:rPr lang="lt-L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</a:t>
            </a:r>
            <a:endParaRPr lang="en-US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6" name="Stačiakampis 5"/>
          <p:cNvSpPr/>
          <p:nvPr/>
        </p:nvSpPr>
        <p:spPr>
          <a:xfrm>
            <a:off x="3216276" y="2822575"/>
            <a:ext cx="32702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lt-LT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3</a:t>
            </a:r>
          </a:p>
        </p:txBody>
      </p:sp>
      <p:sp>
        <p:nvSpPr>
          <p:cNvPr id="7" name="Stačiakampis 6"/>
          <p:cNvSpPr/>
          <p:nvPr/>
        </p:nvSpPr>
        <p:spPr>
          <a:xfrm>
            <a:off x="4556126" y="2827338"/>
            <a:ext cx="327025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lt-LT" sz="20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2</a:t>
            </a:r>
          </a:p>
        </p:txBody>
      </p:sp>
      <p:sp>
        <p:nvSpPr>
          <p:cNvPr id="8" name="Stačiakampis 7"/>
          <p:cNvSpPr>
            <a:spLocks noChangeArrowheads="1"/>
          </p:cNvSpPr>
          <p:nvPr/>
        </p:nvSpPr>
        <p:spPr bwMode="auto">
          <a:xfrm>
            <a:off x="1199456" y="361800"/>
            <a:ext cx="10513168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852488" indent="-3429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</a:rPr>
              <a:t>Writing</a:t>
            </a:r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FF3300"/>
                </a:solidFill>
                <a:latin typeface="Times New Roman" pitchFamily="18" charset="0"/>
              </a:rPr>
              <a:t>oxide</a:t>
            </a:r>
            <a:r>
              <a:rPr lang="en-US" altLang="en-US" sz="2800" b="1" dirty="0">
                <a:solidFill>
                  <a:srgbClr val="C0504D"/>
                </a:solidFill>
                <a:latin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2060"/>
                </a:solidFill>
                <a:latin typeface="Times New Roman" pitchFamily="18" charset="0"/>
              </a:rPr>
              <a:t>formula</a:t>
            </a:r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altLang="en-US" sz="14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altLang="en-US" sz="2400" b="1" i="1" dirty="0">
                <a:solidFill>
                  <a:srgbClr val="002060"/>
                </a:solidFill>
                <a:latin typeface="Times New Roman" pitchFamily="18" charset="0"/>
              </a:rPr>
              <a:t>Oxygen oxidation number (ON) in oxides is (-2)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altLang="en-US" sz="2400" b="1" i="1" dirty="0">
                <a:solidFill>
                  <a:srgbClr val="002060"/>
                </a:solidFill>
                <a:latin typeface="Times New Roman" pitchFamily="18" charset="0"/>
              </a:rPr>
              <a:t>Total sum of ON of any compound is equal to 0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94DD432E-2B6D-4E4B-A21F-21E18163F2ED}" type="slidenum">
              <a:rPr lang="en-US"/>
              <a:pPr algn="l">
                <a:defRPr/>
              </a:pPr>
              <a:t>6</a:t>
            </a:fld>
            <a:endParaRPr lang="en-US" dirty="0"/>
          </a:p>
        </p:txBody>
      </p:sp>
      <p:sp>
        <p:nvSpPr>
          <p:cNvPr id="8199" name="Date Placeholder 4"/>
          <p:cNvSpPr txBox="1">
            <a:spLocks/>
          </p:cNvSpPr>
          <p:nvPr/>
        </p:nvSpPr>
        <p:spPr bwMode="auto"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7591D0CF-FC06-4EA4-AC07-9AF6BF531445}" type="datetime1">
              <a:rPr lang="lt-LT" altLang="en-US" sz="1200">
                <a:solidFill>
                  <a:srgbClr val="898989"/>
                </a:solidFill>
              </a:rPr>
              <a:pPr algn="ctr" eaLnBrk="1" hangingPunct="1">
                <a:spcBef>
                  <a:spcPct val="0"/>
                </a:spcBef>
                <a:buFontTx/>
                <a:buNone/>
              </a:pPr>
              <a:t>2021-12-05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prof. V. </a:t>
            </a:r>
            <a:r>
              <a:rPr lang="en-US" dirty="0" err="1"/>
              <a:t>Paulauskas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1F47F904-18F0-4001-B111-11CF2C29FDB4}" type="slidenum">
              <a:rPr lang="en-US"/>
              <a:pPr algn="l">
                <a:defRPr/>
              </a:pPr>
              <a:t>7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DB7F89E6-8DE2-42A5-A8DF-62019838A4E1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pic>
        <p:nvPicPr>
          <p:cNvPr id="12294" name="Picture 6" descr="Sobicar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1851" y="4606926"/>
            <a:ext cx="2049463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8" descr="Nickel_Oxide_Gree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026" y="4445001"/>
            <a:ext cx="1820863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tačiakampis 1"/>
          <p:cNvSpPr/>
          <p:nvPr/>
        </p:nvSpPr>
        <p:spPr>
          <a:xfrm>
            <a:off x="2098675" y="549275"/>
            <a:ext cx="8281988" cy="7683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Physical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properties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of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Calibri"/>
                <a:ea typeface="+mj-ea"/>
                <a:cs typeface="+mj-cs"/>
              </a:rPr>
              <a:t>oxides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+mj-cs"/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tačiakampis 2"/>
          <p:cNvSpPr/>
          <p:nvPr/>
        </p:nvSpPr>
        <p:spPr>
          <a:xfrm>
            <a:off x="2424114" y="1484313"/>
            <a:ext cx="7343775" cy="267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gases with low liquefying temperature (CO) 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fire-resistant (ZrO</a:t>
            </a:r>
            <a:r>
              <a:rPr lang="en-US" sz="2400" b="1" baseline="-25000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)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good insulators (MgO)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semi-resistant (NiO)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good conductors (ReO) 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solid, liquid, gaseous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thermally stable and unstable</a:t>
            </a:r>
            <a:endParaRPr lang="en-US" sz="2400" b="1" dirty="0">
              <a:solidFill>
                <a:prstClr val="black"/>
              </a:solidFill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470FEC94-1BD2-4013-8B36-ACA034E036DF}" type="slidenum">
              <a:rPr lang="en-US"/>
              <a:pPr algn="l">
                <a:defRPr/>
              </a:pPr>
              <a:t>8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DB7F89E6-8DE2-42A5-A8DF-62019838A4E1}" type="datetime1">
              <a:rPr lang="lt-LT"/>
              <a:pPr algn="ctr">
                <a:defRPr/>
              </a:pPr>
              <a:t>2021-12-05</a:t>
            </a:fld>
            <a:endParaRPr lang="en-US" dirty="0"/>
          </a:p>
        </p:txBody>
      </p:sp>
      <p:sp>
        <p:nvSpPr>
          <p:cNvPr id="109579" name="Rectangle 11"/>
          <p:cNvSpPr>
            <a:spLocks noChangeArrowheads="1"/>
          </p:cNvSpPr>
          <p:nvPr/>
        </p:nvSpPr>
        <p:spPr bwMode="auto">
          <a:xfrm>
            <a:off x="3143250" y="1831976"/>
            <a:ext cx="4897438" cy="280076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50000"/>
                  <a:satMod val="300000"/>
                </a:schemeClr>
              </a:gs>
              <a:gs pos="67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  <a:lin ang="2700000" scaled="1"/>
            <a:tileRect/>
          </a:gradFill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571500" indent="-571500">
              <a:buFont typeface="Arial" pitchFamily="34" charset="0"/>
              <a:buChar char="•"/>
              <a:defRPr/>
            </a:pPr>
            <a:r>
              <a:rPr lang="en-US" sz="4400" b="1" spc="300" dirty="0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Basic</a:t>
            </a:r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en-US" sz="4400" b="1" spc="300" dirty="0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Acidic</a:t>
            </a:r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en-US" sz="4400" b="1" spc="300" dirty="0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Am</a:t>
            </a:r>
            <a:r>
              <a:rPr lang="lt-LT" sz="4400" b="1" spc="300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ph</a:t>
            </a:r>
            <a:r>
              <a:rPr lang="en-US" sz="4400" b="1" spc="300" dirty="0" err="1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oteric</a:t>
            </a:r>
            <a:endParaRPr lang="en-US" sz="4400" b="1" spc="300" dirty="0">
              <a:solidFill>
                <a:srgbClr val="002060"/>
              </a:solidFill>
              <a:latin typeface="Times New Roman" pitchFamily="18" charset="0"/>
              <a:ea typeface="+mj-ea"/>
              <a:cs typeface="+mj-cs"/>
            </a:endParaRPr>
          </a:p>
          <a:p>
            <a:pPr marL="571500" indent="-571500">
              <a:buFont typeface="Arial" pitchFamily="34" charset="0"/>
              <a:buChar char="•"/>
              <a:defRPr/>
            </a:pPr>
            <a:r>
              <a:rPr lang="en-US" sz="4400" b="1" spc="300" dirty="0">
                <a:solidFill>
                  <a:srgbClr val="002060"/>
                </a:solidFill>
                <a:latin typeface="Times New Roman" pitchFamily="18" charset="0"/>
                <a:ea typeface="+mj-ea"/>
                <a:cs typeface="+mj-cs"/>
              </a:rPr>
              <a:t>Neutral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sp>
        <p:nvSpPr>
          <p:cNvPr id="10248" name="Title 2"/>
          <p:cNvSpPr>
            <a:spLocks noGrp="1"/>
          </p:cNvSpPr>
          <p:nvPr>
            <p:ph type="title"/>
          </p:nvPr>
        </p:nvSpPr>
        <p:spPr>
          <a:xfrm>
            <a:off x="1847850" y="404813"/>
            <a:ext cx="8229600" cy="1143000"/>
          </a:xfrm>
        </p:spPr>
        <p:txBody>
          <a:bodyPr/>
          <a:lstStyle/>
          <a:p>
            <a:pPr eaLnBrk="1" hangingPunct="1"/>
            <a:r>
              <a:rPr lang="lt-LT" altLang="en-US" b="1" dirty="0">
                <a:solidFill>
                  <a:srgbClr val="FF0000"/>
                </a:solidFill>
              </a:rPr>
              <a:t>Different chemical properties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981200" y="6356351"/>
            <a:ext cx="2133600" cy="365125"/>
          </a:xfrm>
        </p:spPr>
        <p:txBody>
          <a:bodyPr/>
          <a:lstStyle/>
          <a:p>
            <a:pPr algn="l">
              <a:defRPr/>
            </a:pPr>
            <a:fld id="{D381DB81-2380-430F-9C55-0624D43A1FE4}" type="slidenum">
              <a:rPr lang="en-US"/>
              <a:pPr algn="l">
                <a:defRPr/>
              </a:pPr>
              <a:t>9</a:t>
            </a:fld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quarter" idx="10"/>
          </p:nvPr>
        </p:nvSpPr>
        <p:spPr>
          <a:xfrm>
            <a:off x="4648200" y="6356351"/>
            <a:ext cx="2895600" cy="365125"/>
          </a:xfrm>
        </p:spPr>
        <p:txBody>
          <a:bodyPr/>
          <a:lstStyle/>
          <a:p>
            <a:pPr algn="ctr">
              <a:defRPr/>
            </a:pPr>
            <a:fld id="{97E12A60-F602-4BCA-B204-7323A4AACFBC}" type="datetime1">
              <a:rPr lang="lt-LT"/>
              <a:pPr algn="ctr">
                <a:defRPr/>
              </a:pPr>
              <a:t>2021-12-05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pPr algn="r">
              <a:defRPr/>
            </a:pPr>
            <a:r>
              <a:rPr lang="en-US"/>
              <a:t>prof. V. Paulauskas</a:t>
            </a:r>
          </a:p>
        </p:txBody>
      </p:sp>
      <p:pic>
        <p:nvPicPr>
          <p:cNvPr id="11269" name="Picture 5" descr="per_lentele.gif (21853 bytes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1" y="695326"/>
            <a:ext cx="8208963" cy="510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9318" name="Line 6"/>
          <p:cNvSpPr>
            <a:spLocks noChangeShapeType="1"/>
          </p:cNvSpPr>
          <p:nvPr/>
        </p:nvSpPr>
        <p:spPr bwMode="auto">
          <a:xfrm>
            <a:off x="2279650" y="981076"/>
            <a:ext cx="0" cy="35274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9319" name="Line 7"/>
          <p:cNvSpPr>
            <a:spLocks noChangeShapeType="1"/>
          </p:cNvSpPr>
          <p:nvPr/>
        </p:nvSpPr>
        <p:spPr bwMode="auto">
          <a:xfrm>
            <a:off x="2279650" y="4508500"/>
            <a:ext cx="7704138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9320" name="Line 8"/>
          <p:cNvSpPr>
            <a:spLocks noChangeShapeType="1"/>
          </p:cNvSpPr>
          <p:nvPr/>
        </p:nvSpPr>
        <p:spPr bwMode="auto">
          <a:xfrm>
            <a:off x="2279651" y="981075"/>
            <a:ext cx="5472113" cy="1295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9321" name="Line 9"/>
          <p:cNvSpPr>
            <a:spLocks noChangeShapeType="1"/>
          </p:cNvSpPr>
          <p:nvPr/>
        </p:nvSpPr>
        <p:spPr bwMode="auto">
          <a:xfrm>
            <a:off x="7751764" y="2276476"/>
            <a:ext cx="2232025" cy="22320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69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69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269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69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8" grpId="0" animBg="1"/>
      <p:bldP spid="269319" grpId="0" animBg="1"/>
      <p:bldP spid="269320" grpId="0" animBg="1"/>
      <p:bldP spid="269321" grpId="0" animBg="1"/>
    </p:bldLst>
  </p:timing>
</p:sld>
</file>

<file path=ppt/theme/theme1.xml><?xml version="1.0" encoding="utf-8"?>
<a:theme xmlns:a="http://schemas.openxmlformats.org/drawingml/2006/main" name="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Tema1</Template>
  <TotalTime>17819</TotalTime>
  <Words>1692</Words>
  <Application>Microsoft Office PowerPoint</Application>
  <PresentationFormat>Widescreen</PresentationFormat>
  <Paragraphs>308</Paragraphs>
  <Slides>47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Calibri</vt:lpstr>
      <vt:lpstr>Symbol</vt:lpstr>
      <vt:lpstr>Times New Roman</vt:lpstr>
      <vt:lpstr>Wingdings</vt:lpstr>
      <vt:lpstr>Tema1</vt:lpstr>
      <vt:lpstr>1_Tema1</vt:lpstr>
      <vt:lpstr>              </vt:lpstr>
      <vt:lpstr>              INORGANIC  COMPOUNDS</vt:lpstr>
      <vt:lpstr>Classification of inorganic compounds</vt:lpstr>
      <vt:lpstr>OXIDES</vt:lpstr>
      <vt:lpstr>  OXIDES</vt:lpstr>
      <vt:lpstr>PowerPoint Presentation</vt:lpstr>
      <vt:lpstr>PowerPoint Presentation</vt:lpstr>
      <vt:lpstr>Different chemical properties</vt:lpstr>
      <vt:lpstr>PowerPoint Presentation</vt:lpstr>
      <vt:lpstr>BASIC OXIDES Na2O, Li2O, CaO, MgO (oxides of metals)</vt:lpstr>
      <vt:lpstr>ACIDIC OXIDES SO2, CO2, P2O5, N2O5  (oxides of non-metals and metals of high valence)     </vt:lpstr>
      <vt:lpstr>PowerPoint Presentation</vt:lpstr>
      <vt:lpstr>PowerPoint Presentation</vt:lpstr>
      <vt:lpstr>PowerPoint Presentation</vt:lpstr>
      <vt:lpstr>AMPHOTERIC  OXIDES  ZnO, Al2O3, SnO2, PbO2, BeO, Cr2O3 </vt:lpstr>
      <vt:lpstr>AMPHOTERIC  OXIDES</vt:lpstr>
      <vt:lpstr>INERT (NEUTRAL) OXIDES CO, NO, N2O </vt:lpstr>
      <vt:lpstr>ACIDS</vt:lpstr>
      <vt:lpstr>  ACIDS</vt:lpstr>
      <vt:lpstr>  ACIDS</vt:lpstr>
      <vt:lpstr>H2SO4 – sulfuric acid </vt:lpstr>
      <vt:lpstr>PowerPoint Presentation</vt:lpstr>
      <vt:lpstr>HNO3 – nitric acid </vt:lpstr>
      <vt:lpstr>H3PO4  –  phosphoric acid</vt:lpstr>
      <vt:lpstr>H2CO3  - carbonic acid</vt:lpstr>
      <vt:lpstr>PowerPoint Presentation</vt:lpstr>
      <vt:lpstr>PowerPoint Presentation</vt:lpstr>
      <vt:lpstr>Acids REACT with:</vt:lpstr>
      <vt:lpstr>with metals:  2HCl + Fe  FeCl2 + H2  with metal oxides: 2HNO3 + ZnO  Zn(NO3)2 + 2H2O  with salts:  H2SO4 + BaCl22HCl + BaSO4</vt:lpstr>
      <vt:lpstr> with hydroxides: </vt:lpstr>
      <vt:lpstr>Bases (hydroxides, alkalis)</vt:lpstr>
      <vt:lpstr>     Bases – compounds, which in water release hydroxide anions:   NaOH   =  Na+ +  OH-  (NaOH,  Ca(OH)2)  Water soluble hydoxides are called alkalis   </vt:lpstr>
      <vt:lpstr>Bases REACT with:</vt:lpstr>
      <vt:lpstr> with acidic oxides: 2KOH + SO2  K2SO3 + H2O   with acids: Fe(OH)3  + 3HClFeCl3 + 3H2O   with salts:  2KOH + CuSO4K2SO4 + Cu(OH)2 </vt:lpstr>
      <vt:lpstr>Amphoteric Bases react  with acidic oxides and acids:  Zn(OH)2+CO2ZnCO3 +H2O Zn(OH)2+2HCIZnCl2+2H2O  with basic oxides and basis:  Zn(OH)2+K2OK2ZnO2+H2O Al(OH)3+3NaOHNa3AlO3+3H2O </vt:lpstr>
      <vt:lpstr>SALTS</vt:lpstr>
      <vt:lpstr>PowerPoint Presentation</vt:lpstr>
      <vt:lpstr>PowerPoint Presentation</vt:lpstr>
      <vt:lpstr>Neutral salts are formed only from metal cations and acid anion:   NaCl – sodium chloride Mg(NO3)2 – magnesium nitrate  Double has a cation of several different metals:  KCr(SO4)2 – potassium-chromium disulfate KMgCl3  - potassium-magnesium trichloride</vt:lpstr>
      <vt:lpstr>Acidic salts beside metal cations has also hydrogen ions:  NaH2PO4 Ca(H2PO4)2  Na2HPO4  CaHPO4 </vt:lpstr>
      <vt:lpstr>        Acidic salts can be produced only from those acids, which have more than one hydrogen atoms:   NaOH(shortage) + H2SO4 (excess)                           NaHSO4 + H2O </vt:lpstr>
      <vt:lpstr>       Basic salts beside acid anion have a hydroxy- group:   MgOHCl - magnessium hydroxychloride  Basic salts can be produced only from those basis, which have more than one hydroxy-group:  Mg(OH)2 + HCl(shortage)                                                                                  MgOHCl +H2O</vt:lpstr>
      <vt:lpstr> Complex salts – is a product of reaction between several different compounds   They are formed from complex ions:  e.g.: pottassium  hexacyanoferrate (II):  K4Fe(CN)6 ] outer sphere                                inner sphere  Fe – complexing agent  CN - ligand Fe(CN)6 +4- complex ion</vt:lpstr>
      <vt:lpstr>     Influence of ligands on the colour of complex compounds:   [Co(NH3)5Cl](NO3)2,   [Co(NH3)5Br](NO3)2, [Co(NH3)5I](NO3)2, [Co(NH3)5NO2](NO3)2, [Co(NH3)5SO4](NO3)2 </vt:lpstr>
      <vt:lpstr>Hazardous chemical compounds</vt:lpstr>
      <vt:lpstr>PowerPoint Presentation</vt:lpstr>
      <vt:lpstr>PowerPoint Presentation</vt:lpstr>
    </vt:vector>
  </TitlesOfParts>
  <Company>GAUMINA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Tomas</dc:creator>
  <cp:lastModifiedBy>tamari</cp:lastModifiedBy>
  <cp:revision>856</cp:revision>
  <dcterms:created xsi:type="dcterms:W3CDTF">2008-03-18T15:24:44Z</dcterms:created>
  <dcterms:modified xsi:type="dcterms:W3CDTF">2021-12-05T17:50:44Z</dcterms:modified>
</cp:coreProperties>
</file>