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</p:sldIdLst>
  <p:sldSz cy="5143500" cx="9144000"/>
  <p:notesSz cx="6858000" cy="9144000"/>
  <p:embeddedFontLst>
    <p:embeddedFont>
      <p:font typeface="Roboto Slab"/>
      <p:regular r:id="rId57"/>
      <p:bold r:id="rId58"/>
    </p:embeddedFont>
    <p:embeddedFont>
      <p:font typeface="Roboto"/>
      <p:regular r:id="rId59"/>
      <p:bold r:id="rId60"/>
      <p:italic r:id="rId61"/>
      <p:boldItalic r:id="rId6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D62B484-BC32-4B39-829A-BF5EBE7D69FC}">
  <a:tblStyle styleId="{2D62B484-BC32-4B39-829A-BF5EBE7D69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font" Target="fonts/Roboto-boldItalic.fntdata"/><Relationship Id="rId61" Type="http://schemas.openxmlformats.org/officeDocument/2006/relationships/font" Target="fonts/Roboto-italic.fntdata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60" Type="http://schemas.openxmlformats.org/officeDocument/2006/relationships/font" Target="fonts/Roboto-bold.fntdata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font" Target="fonts/RobotoSlab-regular.fntdata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59" Type="http://schemas.openxmlformats.org/officeDocument/2006/relationships/font" Target="fonts/Roboto-regular.fntdata"/><Relationship Id="rId14" Type="http://schemas.openxmlformats.org/officeDocument/2006/relationships/slide" Target="slides/slide8.xml"/><Relationship Id="rId58" Type="http://schemas.openxmlformats.org/officeDocument/2006/relationships/font" Target="fonts/RobotoSlab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1bcfcff2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1bcfcff2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61ec3b5b8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61ec3b5b8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1bcfcff2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1bcfcff2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1bcfcff26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1bcfcff26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1ec3b5b8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61ec3b5b8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61ec3b5b8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61ec3b5b8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61bcfcff26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61bcfcff26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1ec3b5b8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61ec3b5b8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1bcfcff26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61bcfcff26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61bcfcff26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61bcfcff26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61ec3b5b8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61ec3b5b8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1bcfcff2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61bcfcff2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61ec3b5b87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61ec3b5b87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61ec3b5b87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61ec3b5b87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61ec3b5b8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61ec3b5b8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61ec3b5b87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61ec3b5b87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61bcfcff2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61bcfcff2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1ec3b5b87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1ec3b5b8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1bcfcff26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61bcfcff26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61bcfcff26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61bcfcff26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61bcfcff26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61bcfcff26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61bcfcff26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61bcfcff26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61bcfcff2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61bcfcff2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61bcfcff26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61bcfcff26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61bcfcff26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61bcfcff26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61bcfcff26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61bcfcff26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61bcfcff26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61bcfcff26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61bcfcff26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61bcfcff26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61bcfcff26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61bcfcff26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61bcfcff26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61bcfcff26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61bcfcff26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61bcfcff26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61bcfcff26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61bcfcff26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61bcfcff26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61bcfcff26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1bcfcff26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1bcfcff26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61bcfcff26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61bcfcff26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61bcfcff26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61bcfcff26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61bcfcff26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61bcfcff26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61bcfcff26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61bcfcff26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61bcfcff26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61bcfcff26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61ec3b5b87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61ec3b5b87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61bcfcff26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61bcfcff26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61bcfcff26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61bcfcff26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5f3a9d5b50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35f3a9d5b50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2af76b82a72_0_16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2af76b82a72_0_16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1bcfcff2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1bcfcff2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af76b82a72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af76b82a72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61bcfcff2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61bcfcff2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61bcfcff2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61bcfcff2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1bcfcff26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1bcfcff26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1bcfcff2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1bcfcff2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Relationship Id="rId3" Type="http://schemas.openxmlformats.org/officeDocument/2006/relationships/hyperlink" Target="https://micrometer.io/" TargetMode="Externa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Relationship Id="rId3" Type="http://schemas.openxmlformats.org/officeDocument/2006/relationships/hyperlink" Target="https://docs.spring.io/spring-boot/how-to/actuator.html" TargetMode="External"/><Relationship Id="rId4" Type="http://schemas.openxmlformats.org/officeDocument/2006/relationships/hyperlink" Target="https://www.baeldung.com/spring-boot-actuators" TargetMode="External"/><Relationship Id="rId5" Type="http://schemas.openxmlformats.org/officeDocument/2006/relationships/hyperlink" Target="https://www.baeldung.com/spring-boot-shutdown" TargetMode="External"/><Relationship Id="rId6" Type="http://schemas.openxmlformats.org/officeDocument/2006/relationships/hyperlink" Target="https://docs.spring.io/spring-boot/reference/actuator/metrics.html" TargetMode="External"/><Relationship Id="rId7" Type="http://schemas.openxmlformats.org/officeDocument/2006/relationships/hyperlink" Target="https://www.baeldung.com/spring-boot-prometheus" TargetMode="Externa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Monitoring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Applications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311700" y="2834125"/>
            <a:ext cx="8520600" cy="116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 Actuator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Endpoint-ების ჩართვა/გამორთვა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87900" y="1337600"/>
            <a:ext cx="8368200" cy="352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გაჩუმებით, მხოლოდ "/health" მისამართია ხელმისაწვდომი.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სხვა მისამართების ჩართვა შეგვიძლია შემდეგი პარამეტრით: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endpoints</a:t>
            </a:r>
            <a:r>
              <a:rPr lang="en"/>
              <a:t>.</a:t>
            </a:r>
            <a:r>
              <a:rPr b="1" lang="en"/>
              <a:t>web</a:t>
            </a:r>
            <a:r>
              <a:rPr lang="en"/>
              <a:t>.</a:t>
            </a:r>
            <a:r>
              <a:rPr b="1" lang="en"/>
              <a:t>exposure</a:t>
            </a:r>
            <a:r>
              <a:rPr lang="en"/>
              <a:t>.</a:t>
            </a:r>
            <a:r>
              <a:rPr b="1" lang="en"/>
              <a:t>include</a:t>
            </a:r>
            <a:r>
              <a:rPr lang="en"/>
              <a:t>=</a:t>
            </a:r>
            <a:r>
              <a:rPr b="1" lang="en"/>
              <a:t>health</a:t>
            </a:r>
            <a:r>
              <a:rPr lang="en"/>
              <a:t>, </a:t>
            </a:r>
            <a:r>
              <a:rPr b="1" lang="en"/>
              <a:t>info</a:t>
            </a:r>
            <a:r>
              <a:rPr lang="en"/>
              <a:t> ✔️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შეგვიძლია ყველა მისამართის გამომზეურება </a:t>
            </a:r>
            <a:r>
              <a:rPr lang="en"/>
              <a:t>"*"-ის მითითებით, მაგრამ ეს არ არის უსაფრთხო პრაქტიკა: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endpoints</a:t>
            </a:r>
            <a:r>
              <a:rPr lang="en"/>
              <a:t>.</a:t>
            </a:r>
            <a:r>
              <a:rPr b="1" lang="en"/>
              <a:t>web</a:t>
            </a:r>
            <a:r>
              <a:rPr lang="en"/>
              <a:t>.</a:t>
            </a:r>
            <a:r>
              <a:rPr b="1" lang="en"/>
              <a:t>exposure</a:t>
            </a:r>
            <a:r>
              <a:rPr lang="en"/>
              <a:t>.</a:t>
            </a:r>
            <a:r>
              <a:rPr b="1" lang="en"/>
              <a:t>include</a:t>
            </a:r>
            <a:r>
              <a:rPr lang="en"/>
              <a:t>=</a:t>
            </a:r>
            <a:r>
              <a:rPr b="1" lang="en"/>
              <a:t>*</a:t>
            </a:r>
            <a:r>
              <a:rPr lang="en"/>
              <a:t> ❌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მსგავსად, მისამართების გამორთვა შეგიძლიათ: </a:t>
            </a:r>
            <a:r>
              <a:rPr b="1" lang="en">
                <a:solidFill>
                  <a:srgbClr val="980000"/>
                </a:solidFill>
              </a:rPr>
              <a:t>exclude</a:t>
            </a:r>
            <a:r>
              <a:rPr b="1" lang="en"/>
              <a:t> სახელის გამოყენებით.</a:t>
            </a:r>
            <a:endParaRPr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/health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idx="4294967295" type="body"/>
          </p:nvPr>
        </p:nvSpPr>
        <p:spPr>
          <a:xfrm>
            <a:off x="387900" y="221700"/>
            <a:ext cx="8368200" cy="470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The '/health' Endpoint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/health</a:t>
            </a:r>
            <a:r>
              <a:rPr lang="en"/>
              <a:t> მისამართი გვაწვდის ინფორმაციას ჩვენი აპლიკაციისა და მისი კომპონენტების (ბაზის, სერვისებისა და ა.შ.) სიცოცხლისუნარიანობის შესახებ (გამოიყენება </a:t>
            </a:r>
            <a:r>
              <a:rPr b="1" lang="en"/>
              <a:t>Load balancer</a:t>
            </a:r>
            <a:r>
              <a:rPr lang="en"/>
              <a:t>-ებში,</a:t>
            </a:r>
            <a:r>
              <a:rPr lang="en"/>
              <a:t> </a:t>
            </a:r>
            <a:r>
              <a:rPr b="1" lang="en"/>
              <a:t>Kubernetes</a:t>
            </a:r>
            <a:r>
              <a:rPr lang="en"/>
              <a:t>-ში და ა.შ.).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გაჩუმებით, ჩანს მხოლოდ აპლიკაციის სატატუსი: { </a:t>
            </a:r>
            <a:r>
              <a:rPr lang="en">
                <a:solidFill>
                  <a:srgbClr val="980000"/>
                </a:solidFill>
              </a:rPr>
              <a:t>"status"</a:t>
            </a:r>
            <a:r>
              <a:rPr lang="en"/>
              <a:t>: </a:t>
            </a:r>
            <a:r>
              <a:rPr lang="en">
                <a:solidFill>
                  <a:srgbClr val="980000"/>
                </a:solidFill>
              </a:rPr>
              <a:t>"UP"</a:t>
            </a:r>
            <a:r>
              <a:rPr lang="en"/>
              <a:t> 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შეგვიძლია ვაჩვენოთ კომპონენტების შესახებ ინფორმაციაც: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</a:t>
            </a:r>
            <a:r>
              <a:rPr lang="en"/>
              <a:t>.</a:t>
            </a:r>
            <a:r>
              <a:rPr b="1" lang="en"/>
              <a:t>health</a:t>
            </a:r>
            <a:r>
              <a:rPr lang="en"/>
              <a:t>.</a:t>
            </a:r>
            <a:r>
              <a:rPr b="1" lang="en"/>
              <a:t>show</a:t>
            </a:r>
            <a:r>
              <a:rPr lang="en"/>
              <a:t>-</a:t>
            </a:r>
            <a:r>
              <a:rPr b="1" lang="en"/>
              <a:t>components</a:t>
            </a:r>
            <a:r>
              <a:rPr lang="en"/>
              <a:t>: </a:t>
            </a:r>
            <a:r>
              <a:rPr b="1" lang="en">
                <a:solidFill>
                  <a:srgbClr val="38761D"/>
                </a:solidFill>
              </a:rPr>
              <a:t>always</a:t>
            </a:r>
            <a:endParaRPr b="1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ასევე, შეგვიძლია დეტალური ინფორმაციაც ვაჩვენოთ ჩვენი კომპონენტების შესახებ: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</a:t>
            </a:r>
            <a:r>
              <a:rPr lang="en"/>
              <a:t>.</a:t>
            </a:r>
            <a:r>
              <a:rPr b="1" lang="en"/>
              <a:t>health</a:t>
            </a:r>
            <a:r>
              <a:rPr lang="en"/>
              <a:t>.</a:t>
            </a:r>
            <a:r>
              <a:rPr b="1" lang="en"/>
              <a:t>show</a:t>
            </a:r>
            <a:r>
              <a:rPr lang="en"/>
              <a:t>-</a:t>
            </a:r>
            <a:r>
              <a:rPr b="1" lang="en"/>
              <a:t>details</a:t>
            </a:r>
            <a:r>
              <a:rPr lang="en"/>
              <a:t>: </a:t>
            </a:r>
            <a:r>
              <a:rPr b="1" lang="en">
                <a:solidFill>
                  <a:srgbClr val="38761D"/>
                </a:solidFill>
              </a:rPr>
              <a:t>always</a:t>
            </a:r>
            <a:endParaRPr b="1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კარგი პრაქტიკაა რომ კომპონენტების შესახებ დეტალური ინფორმაციები ვაჩვენოთ მხოლოდ ავტორიზებულ მომხმარებლებს: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</a:t>
            </a:r>
            <a:r>
              <a:rPr lang="en"/>
              <a:t>.</a:t>
            </a:r>
            <a:r>
              <a:rPr b="1" lang="en"/>
              <a:t>health</a:t>
            </a:r>
            <a:r>
              <a:rPr lang="en"/>
              <a:t>.</a:t>
            </a:r>
            <a:r>
              <a:rPr b="1" lang="en"/>
              <a:t>show</a:t>
            </a:r>
            <a:r>
              <a:rPr lang="en"/>
              <a:t>-</a:t>
            </a:r>
            <a:r>
              <a:rPr b="1" lang="en"/>
              <a:t>details</a:t>
            </a:r>
            <a:r>
              <a:rPr lang="en"/>
              <a:t>: </a:t>
            </a:r>
            <a:r>
              <a:rPr b="1" lang="en">
                <a:solidFill>
                  <a:srgbClr val="980000"/>
                </a:solidFill>
              </a:rPr>
              <a:t>when</a:t>
            </a:r>
            <a:r>
              <a:rPr lang="en">
                <a:solidFill>
                  <a:srgbClr val="980000"/>
                </a:solidFill>
              </a:rPr>
              <a:t>-</a:t>
            </a:r>
            <a:r>
              <a:rPr b="1" lang="en">
                <a:solidFill>
                  <a:srgbClr val="980000"/>
                </a:solidFill>
              </a:rPr>
              <a:t>authorized</a:t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idx="4294967295" type="body"/>
          </p:nvPr>
        </p:nvSpPr>
        <p:spPr>
          <a:xfrm>
            <a:off x="253200" y="109050"/>
            <a:ext cx="8637600" cy="492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"/actuator/health"-ის შედეგი</a:t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(ჩართული show-components პარამეტრით)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</a:t>
            </a:r>
            <a:r>
              <a:rPr lang="en"/>
              <a:t>"status": "DOWN",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"components":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{  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"db": { "status": "UP" },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"diskSpace": { "status": "UP" },      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"ping": { "status": "UP" },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"ssl": { "status": "UP" },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  <p:graphicFrame>
        <p:nvGraphicFramePr>
          <p:cNvPr id="130" name="Google Shape;130;p25"/>
          <p:cNvGraphicFramePr/>
          <p:nvPr/>
        </p:nvGraphicFramePr>
        <p:xfrm>
          <a:off x="3519825" y="1216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1039000"/>
                <a:gridCol w="4206350"/>
              </a:tblGrid>
              <a:tr h="4103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"status"</a:t>
                      </a:r>
                      <a:r>
                        <a:rPr b="1" lang="en" sz="1100"/>
                        <a:t>: </a:t>
                      </a: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"DOWN"</a:t>
                      </a:r>
                      <a:r>
                        <a:rPr b="1" lang="en" sz="1100"/>
                        <a:t> - Aggregated overall health status</a:t>
                      </a:r>
                      <a:r>
                        <a:rPr lang="en" sz="1100"/>
                        <a:t>.</a:t>
                      </a:r>
                      <a:endParaRPr sz="11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It will be DOWN if any component reports a critical failure.</a:t>
                      </a:r>
                      <a:endParaRPr sz="1100"/>
                    </a:p>
                  </a:txBody>
                  <a:tcPr marT="91425" marB="91425" marR="91425" marL="91425"/>
                </a:tc>
                <a:tc hMerge="1"/>
              </a:tr>
              <a:tr h="410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"db"</a:t>
                      </a:r>
                      <a:endParaRPr b="1" sz="11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The Database health indicator</a:t>
                      </a:r>
                      <a:r>
                        <a:rPr lang="en" sz="1100"/>
                        <a:t> (e.g., H2, MySQL).</a:t>
                      </a:r>
                      <a:endParaRPr sz="11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If it’s UP, the app is successfully connecting to the database.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543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"diskSpace"</a:t>
                      </a:r>
                      <a:endParaRPr b="1" sz="11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Monitors the available disk space</a:t>
                      </a:r>
                      <a:r>
                        <a:rPr lang="en" sz="1100"/>
                        <a:t>.</a:t>
                      </a:r>
                      <a:endParaRPr sz="11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If disk usage exceeds a warning threshold (e.g., less than 10% free), it may go DOWN.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654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"ping"</a:t>
                      </a:r>
                      <a:endParaRPr b="1" sz="11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A basic always-responding health check used for liveliness</a:t>
                      </a:r>
                      <a:r>
                        <a:rPr lang="en" sz="1100"/>
                        <a:t>.</a:t>
                      </a:r>
                      <a:endParaRPr sz="11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DOWN if the app is shutting down or unresponsive (</a:t>
                      </a:r>
                      <a:r>
                        <a:rPr lang="en" sz="1100"/>
                        <a:t>useful </a:t>
                      </a:r>
                      <a:r>
                        <a:rPr lang="en" sz="1100"/>
                        <a:t>for Kubernetes or load balancer readiness probes).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543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980000"/>
                          </a:solidFill>
                        </a:rPr>
                        <a:t>"ssl"</a:t>
                      </a:r>
                      <a:endParaRPr b="1" sz="11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Checks validity of SSL/TLS certificate (expiry, etc.)</a:t>
                      </a:r>
                      <a:r>
                        <a:rPr lang="en" sz="1100"/>
                        <a:t>.</a:t>
                      </a:r>
                      <a:endParaRPr sz="11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Helpful when your app uses HTTPS and needs to warn about expiring certs.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Health Indicators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idx="4294967295" type="body"/>
          </p:nvPr>
        </p:nvSpPr>
        <p:spPr>
          <a:xfrm>
            <a:off x="387900" y="184800"/>
            <a:ext cx="8368200" cy="477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Creating Custom Health Indicators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ჩვენ მარტივად შეგვიძლია ჩვენი რომელიმე კომპონენტ(ებ)ის (მაგ: სერვისის, ან გარე API-ს კლიენტის) სიცოცხლის სტატუს(ებ)ის </a:t>
            </a:r>
            <a:r>
              <a:rPr lang="en">
                <a:solidFill>
                  <a:srgbClr val="980000"/>
                </a:solidFill>
              </a:rPr>
              <a:t>"/health"</a:t>
            </a:r>
            <a:r>
              <a:rPr lang="en"/>
              <a:t>-ში დამატება.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ამისთვის, საკმარისია აღვწეროთ კომპონენტ კლასი, რომელიც დააიმპლემენტირებს </a:t>
            </a:r>
            <a:r>
              <a:rPr b="1" lang="en"/>
              <a:t>HealthIndicator </a:t>
            </a:r>
            <a:r>
              <a:rPr lang="en"/>
              <a:t>ინტერფეისის, და გადაფარავს მის </a:t>
            </a:r>
            <a:r>
              <a:rPr b="1" lang="en"/>
              <a:t>health</a:t>
            </a:r>
            <a:r>
              <a:rPr lang="en"/>
              <a:t>() მეთოდს: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lang="en">
                <a:solidFill>
                  <a:srgbClr val="B45F06"/>
                </a:solidFill>
              </a:rPr>
              <a:t>@Component</a:t>
            </a:r>
            <a:endParaRPr>
              <a:solidFill>
                <a:srgbClr val="B45F0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lang="en">
                <a:solidFill>
                  <a:srgbClr val="4A86E8"/>
                </a:solidFill>
              </a:rPr>
              <a:t>public class</a:t>
            </a:r>
            <a:r>
              <a:rPr lang="en"/>
              <a:t> </a:t>
            </a:r>
            <a:r>
              <a:rPr lang="en">
                <a:solidFill>
                  <a:schemeClr val="accent3"/>
                </a:solidFill>
              </a:rPr>
              <a:t>PaymentGatewayIndicator </a:t>
            </a:r>
            <a:r>
              <a:rPr lang="en">
                <a:solidFill>
                  <a:srgbClr val="4A86E8"/>
                </a:solidFill>
              </a:rPr>
              <a:t>implements </a:t>
            </a:r>
            <a:r>
              <a:rPr lang="en">
                <a:solidFill>
                  <a:schemeClr val="accent3"/>
                </a:solidFill>
              </a:rPr>
              <a:t>HealthIndicator </a:t>
            </a:r>
            <a:r>
              <a:rPr lang="en"/>
              <a:t>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</a:t>
            </a:r>
            <a:r>
              <a:rPr lang="en">
                <a:solidFill>
                  <a:srgbClr val="B45F06"/>
                </a:solidFill>
              </a:rPr>
              <a:t>@Override</a:t>
            </a:r>
            <a:endParaRPr>
              <a:solidFill>
                <a:srgbClr val="B45F0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</a:t>
            </a:r>
            <a:r>
              <a:rPr lang="en">
                <a:solidFill>
                  <a:srgbClr val="4A86E8"/>
                </a:solidFill>
              </a:rPr>
              <a:t>public </a:t>
            </a:r>
            <a:r>
              <a:rPr lang="en">
                <a:solidFill>
                  <a:schemeClr val="accent3"/>
                </a:solidFill>
              </a:rPr>
              <a:t>Health </a:t>
            </a:r>
            <a:r>
              <a:rPr lang="en"/>
              <a:t>health()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  </a:t>
            </a:r>
            <a:r>
              <a:rPr lang="en">
                <a:solidFill>
                  <a:srgbClr val="4A86E8"/>
                </a:solidFill>
              </a:rPr>
              <a:t>return </a:t>
            </a:r>
            <a:r>
              <a:rPr lang="en"/>
              <a:t>checkServiceHealth() ? </a:t>
            </a:r>
            <a:r>
              <a:rPr lang="en">
                <a:solidFill>
                  <a:schemeClr val="accent3"/>
                </a:solidFill>
              </a:rPr>
              <a:t>Health</a:t>
            </a:r>
            <a:r>
              <a:rPr lang="en"/>
              <a:t>.up().build() : </a:t>
            </a:r>
            <a:r>
              <a:rPr lang="en">
                <a:solidFill>
                  <a:schemeClr val="accent3"/>
                </a:solidFill>
              </a:rPr>
              <a:t>Health</a:t>
            </a:r>
            <a:r>
              <a:rPr lang="en"/>
              <a:t>.down().build();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   }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idx="4294967295" type="body"/>
          </p:nvPr>
        </p:nvSpPr>
        <p:spPr>
          <a:xfrm>
            <a:off x="387900" y="221700"/>
            <a:ext cx="8368200" cy="477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use Custom Health Indicators?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"status": </a:t>
            </a:r>
            <a:r>
              <a:rPr lang="en">
                <a:solidFill>
                  <a:srgbClr val="980000"/>
                </a:solidFill>
              </a:rPr>
              <a:t>"DOWN"</a:t>
            </a:r>
            <a:r>
              <a:rPr lang="en"/>
              <a:t>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…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lang="en"/>
              <a:t>"payment":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"status": </a:t>
            </a:r>
            <a:r>
              <a:rPr lang="en">
                <a:solidFill>
                  <a:srgbClr val="980000"/>
                </a:solidFill>
              </a:rPr>
              <a:t>"DOWN"</a:t>
            </a:r>
            <a:r>
              <a:rPr lang="en"/>
              <a:t>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"details":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  "error": "Gateway unreachable!"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},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…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}</a:t>
            </a:r>
            <a:endParaRPr/>
          </a:p>
        </p:txBody>
      </p:sp>
      <p:sp>
        <p:nvSpPr>
          <p:cNvPr id="146" name="Google Shape;146;p28"/>
          <p:cNvSpPr/>
          <p:nvPr/>
        </p:nvSpPr>
        <p:spPr>
          <a:xfrm>
            <a:off x="4330500" y="1306200"/>
            <a:ext cx="4425600" cy="2531100"/>
          </a:xfrm>
          <a:prstGeom prst="wedgeRectCallout">
            <a:avLst>
              <a:gd fmla="val -86902" name="adj1"/>
              <a:gd fmla="val -51970" name="adj2"/>
            </a:avLst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შეიძლება საბოლოო ინდიკატორმა დააბრუნოს </a:t>
            </a:r>
            <a:r>
              <a:rPr lang="en" sz="1700">
                <a:solidFill>
                  <a:srgbClr val="980000"/>
                </a:solidFill>
                <a:latin typeface="Roboto"/>
                <a:ea typeface="Roboto"/>
                <a:cs typeface="Roboto"/>
                <a:sym typeface="Roboto"/>
              </a:rPr>
              <a:t>"UP"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მაგრამ აპლიკაციის ზოგიერთი კომპონენტი არასწორად მუშაობდეს!!!!! 😱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👍 </a:t>
            </a:r>
            <a:r>
              <a:rPr lang="en"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Custom health ინდიკატორებით ასეთ შემთხვევებს მარტივად დავიჭერთ.</a:t>
            </a:r>
            <a:endParaRPr sz="1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Google Shape;151;p29"/>
          <p:cNvGraphicFramePr/>
          <p:nvPr/>
        </p:nvGraphicFramePr>
        <p:xfrm>
          <a:off x="311700" y="232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2856175"/>
                <a:gridCol w="5664425"/>
              </a:tblGrid>
              <a:tr h="3567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Why Health Matters</a:t>
                      </a:r>
                      <a:endParaRPr b="1"/>
                    </a:p>
                  </a:txBody>
                  <a:tcPr marT="91425" marB="91425" marR="91425" marL="91425"/>
                </a:tc>
                <a:tc hMerge="1"/>
              </a:tr>
              <a:tr h="61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Monitor Critical Internal Services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Your application likely depends on more than just a database and disk space. If one of them fails, your app might be "up" but still not functional.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Custom health indicators can catch hidden cases.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1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Surface Meaningful Status to Ops Teams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Built-in health checks don’t explain why the app might be degraded.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With custom health checks, you can report domain-specific statuses.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This allows for faster diagnosis by DevOps or SRE teams.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1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Improve Kubernetes Readiness/Liveness Probes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Kubernetes uses /health to determine if the app should receive traffic or be restarted.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A custom health indicator can return DOWN, prompting auto-healing or traffic redirection.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1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Fail Fast and Alert Early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Custom indicators can trigger alerts through tools like Prometheus + Alertmanager or New Relic.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You should catch issues before customers do.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1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Handle Graceful Degradation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Let’s say your system is partially down - maybe fallback logic is in place, but it’s not ideal. You can create a health indicator that reports "DEGRADED" status.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This is more informative than simply "UP" or "DOWN".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7684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Comply with SLAs &amp; Monitoring Requirements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Some businesses and clients require fine-grained observability of all components (e.g., banks, health systems).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</a:rPr>
                        <a:t>Custom indicators help you meet audit or SLA contracts with clear uptime metrics for every subsystem.</a:t>
                      </a:r>
                      <a:endParaRPr b="1"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/info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>
            <p:ph idx="4294967295" type="body"/>
          </p:nvPr>
        </p:nvSpPr>
        <p:spPr>
          <a:xfrm>
            <a:off x="387900" y="129300"/>
            <a:ext cx="8368200" cy="48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The '/info</a:t>
            </a:r>
            <a:r>
              <a:rPr b="1" lang="en"/>
              <a:t>'</a:t>
            </a:r>
            <a:r>
              <a:rPr b="1" lang="en"/>
              <a:t> Endpoint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/info მისამართი გვაწვდის ინფორმაციას ვებ აპლიკაციის შესახებ: რა ვერსიაა გაშვებული სერვერზე, როდის ავაწყეთ იგი, რომელ კომიტსა და ტეგზეა დაფუძნებული, რა გარემოა (dev/staging/prod) და ა.შ.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გაჩუმებით, "/info" არაფერს ბეჭდავს: </a:t>
            </a:r>
            <a:r>
              <a:rPr b="1" lang="en">
                <a:solidFill>
                  <a:srgbClr val="980000"/>
                </a:solidFill>
              </a:rPr>
              <a:t>"{ }"</a:t>
            </a:r>
            <a:r>
              <a:rPr b="1" lang="en"/>
              <a:t>!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"/info"-ში რაღაცების დამატება შეგვიძლია </a:t>
            </a:r>
            <a:r>
              <a:rPr lang="en"/>
              <a:t>application.properties ფაილში </a:t>
            </a:r>
            <a:r>
              <a:rPr lang="en"/>
              <a:t>'info' სახელის მქონე პარამეტრის გამოყენებით</a:t>
            </a:r>
            <a:r>
              <a:rPr lang="en"/>
              <a:t>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ასევე, Spring-ს უნდა ვუთხრათ რომ </a:t>
            </a:r>
            <a:r>
              <a:rPr lang="en"/>
              <a:t>"info.*" პარამეტრები აიღოს environment ან *.properties/*.yml ფაილებიდან: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info</a:t>
            </a:r>
            <a:r>
              <a:rPr lang="en"/>
              <a:t>.</a:t>
            </a:r>
            <a:r>
              <a:rPr b="1" lang="en"/>
              <a:t>env</a:t>
            </a:r>
            <a:r>
              <a:rPr lang="en"/>
              <a:t>.</a:t>
            </a:r>
            <a:r>
              <a:rPr b="1" lang="en"/>
              <a:t>enabled</a:t>
            </a:r>
            <a:r>
              <a:rPr lang="en"/>
              <a:t>=</a:t>
            </a:r>
            <a:r>
              <a:rPr b="1" lang="en"/>
              <a:t>true</a:t>
            </a:r>
            <a:endParaRPr b="1"/>
          </a:p>
        </p:txBody>
      </p:sp>
      <p:graphicFrame>
        <p:nvGraphicFramePr>
          <p:cNvPr id="162" name="Google Shape;162;p31"/>
          <p:cNvGraphicFramePr/>
          <p:nvPr/>
        </p:nvGraphicFramePr>
        <p:xfrm>
          <a:off x="952500" y="2617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7239000"/>
              </a:tblGrid>
              <a:tr h="8852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info.app.name=My Spring Boot App</a:t>
                      </a:r>
                      <a:endParaRPr sz="13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info.app.description=Demo project for Spring Boot Actuator</a:t>
                      </a:r>
                      <a:endParaRPr sz="13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info.app.version=1.0.0</a:t>
                      </a:r>
                      <a:endParaRPr sz="13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info.company=Example Corp</a:t>
                      </a:r>
                      <a:endParaRPr sz="13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info.author=John Doe</a:t>
                      </a:r>
                      <a:endParaRPr sz="13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idx="4294967295" type="body"/>
          </p:nvPr>
        </p:nvSpPr>
        <p:spPr>
          <a:xfrm>
            <a:off x="311700" y="391675"/>
            <a:ext cx="8520600" cy="42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რას განვიხილავთ ამ კაგვეთილში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რა არის მონიტორინგი და რატომ არის იგი მნიშვნელოვანი.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შესავალი Spring Boot Actuator-ში.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Actuator-ის ჩართვა და დაკონფიგურირება.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ჩაშენებული endpoint-ების განხილვა.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მორგებული/ინდივიდუალური health ინდიკატორები.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Endpoint-ების უსაფრთხოება.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კუსტომიზებური მეტრიკები Micrometer-ის გამოყენებით.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გარე მონიტორინგის ხელსაწყოები (Prometheus, Grafana, და ა.შ.).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საუკეთესო პრაქტიკა და რეალური გამოყენების შემთხვევები.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შეჯამება და დემონსტრაცია.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Programmatic InfoContributor</a:t>
            </a:r>
            <a:endParaRPr/>
          </a:p>
        </p:txBody>
      </p:sp>
      <p:sp>
        <p:nvSpPr>
          <p:cNvPr id="168" name="Google Shape;168;p32"/>
          <p:cNvSpPr txBox="1"/>
          <p:nvPr>
            <p:ph idx="1" type="body"/>
          </p:nvPr>
        </p:nvSpPr>
        <p:spPr>
          <a:xfrm>
            <a:off x="387900" y="1396725"/>
            <a:ext cx="8368200" cy="31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კომპლექსური ინფორმაციის გენერაცია შეგვიძლია კოდშივე, InfoContributor კლასის იმპლემენტაციითა და Info.Builder-ის გამოყენებით:</a:t>
            </a:r>
            <a:endParaRPr/>
          </a:p>
        </p:txBody>
      </p:sp>
      <p:graphicFrame>
        <p:nvGraphicFramePr>
          <p:cNvPr id="169" name="Google Shape;169;p32"/>
          <p:cNvGraphicFramePr/>
          <p:nvPr/>
        </p:nvGraphicFramePr>
        <p:xfrm>
          <a:off x="668700" y="2292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5368700"/>
                <a:gridCol w="2437875"/>
              </a:tblGrid>
              <a:tr h="2249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@Component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CustomInfoContributor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implements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InfoContributor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@Override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 void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contribute(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Info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Builder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builder)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builder.withDetail(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"custom"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Map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.of(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"status"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"operational"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"team"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"platform"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));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"custom"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"status"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"operational"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"team"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"platform"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Info(s)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 txBox="1"/>
          <p:nvPr>
            <p:ph idx="4294967295" type="body"/>
          </p:nvPr>
        </p:nvSpPr>
        <p:spPr>
          <a:xfrm>
            <a:off x="387900" y="192150"/>
            <a:ext cx="8368200" cy="43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Other Infos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შეგვიძლია ჩავრთოთ სხვა (ჩაშენებული) ინფორმაციის ბეჭდვის მექანიზმებიც: os, java, ssl, process, და git.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management.info.</a:t>
            </a:r>
            <a:r>
              <a:rPr b="1" lang="en"/>
              <a:t>[name]</a:t>
            </a:r>
            <a:r>
              <a:rPr lang="en"/>
              <a:t>.enabled=true</a:t>
            </a:r>
            <a:endParaRPr/>
          </a:p>
        </p:txBody>
      </p:sp>
      <p:graphicFrame>
        <p:nvGraphicFramePr>
          <p:cNvPr id="180" name="Google Shape;180;p34"/>
          <p:cNvGraphicFramePr/>
          <p:nvPr/>
        </p:nvGraphicFramePr>
        <p:xfrm>
          <a:off x="580050" y="2018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1243075"/>
                <a:gridCol w="3500800"/>
                <a:gridCol w="3240025"/>
              </a:tblGrid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სახელი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რას აჩვენებს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შენიშვნები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os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Name, architecture, version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Manual or custom contributor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java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Version, vendor, VM details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Custom or from system properties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ssl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Whether SSL is enabled, config info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Requires Spring Boot SSL setup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process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PID, uptime, start time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Available via metrics or custom info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build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Build version, group, artifact, name, time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Uses spring-boot-maven-plugin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21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git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Commit ID, branch, timestamp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 plugin required + config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 Info</a:t>
            </a:r>
            <a:endParaRPr/>
          </a:p>
        </p:txBody>
      </p:sp>
      <p:sp>
        <p:nvSpPr>
          <p:cNvPr id="186" name="Google Shape;186;p35"/>
          <p:cNvSpPr txBox="1"/>
          <p:nvPr>
            <p:ph idx="1" type="body"/>
          </p:nvPr>
        </p:nvSpPr>
        <p:spPr>
          <a:xfrm>
            <a:off x="387900" y="1359775"/>
            <a:ext cx="8368200" cy="32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ჩვენ შეგვიძლია ჩვენი პროექტის </a:t>
            </a:r>
            <a:r>
              <a:rPr lang="en"/>
              <a:t>"build" ინფორმაციის "/info"-ში ჩვენება </a:t>
            </a:r>
            <a:r>
              <a:rPr lang="en"/>
              <a:t>spring-boot-maven-plugin-ის build-info მიზნის გამოყენებით: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87" name="Google Shape;187;p35"/>
          <p:cNvGraphicFramePr/>
          <p:nvPr/>
        </p:nvGraphicFramePr>
        <p:xfrm>
          <a:off x="387900" y="2168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082925"/>
                <a:gridCol w="2945600"/>
                <a:gridCol w="2339675"/>
              </a:tblGrid>
              <a:tr h="1517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mvn clean install</a:t>
                      </a:r>
                      <a:endParaRPr b="1" sz="1200"/>
                    </a:p>
                  </a:txBody>
                  <a:tcPr marT="91425" marB="91425" marR="91425" marL="91425"/>
                </a:tc>
                <a:tc hMerge="1"/>
                <a:tc hMerge="1"/>
              </a:tr>
              <a:tr h="1517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&lt;plugin&gt;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&lt;groupId&gt;org.springframework.boot&lt;/groupId&gt;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&lt;artifactId&gt;spring-boot-maven-plugin&lt;/artifactId&gt;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&lt;executions&gt;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&lt;execution&gt;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    &lt;goals&gt;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        &lt;goal&gt;build-info&lt;/goal&gt;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    &lt;/goals&gt;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&lt;/execution&gt;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&lt;/executions&gt;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&lt;/plugin&gt;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/target/classes/META-INF/</a:t>
                      </a:r>
                      <a:r>
                        <a:rPr b="1" lang="en" sz="1000"/>
                        <a:t>build</a:t>
                      </a:r>
                      <a:r>
                        <a:rPr lang="en" sz="1000"/>
                        <a:t>-</a:t>
                      </a:r>
                      <a:r>
                        <a:rPr b="1" lang="en" sz="1000"/>
                        <a:t>info</a:t>
                      </a:r>
                      <a:r>
                        <a:rPr lang="en" sz="1000"/>
                        <a:t>.</a:t>
                      </a:r>
                      <a:r>
                        <a:rPr b="1" lang="en" sz="1000"/>
                        <a:t>properties</a:t>
                      </a:r>
                      <a:endParaRPr b="1" sz="1000"/>
                    </a:p>
                  </a:txBody>
                  <a:tcPr marT="91425" marB="91425" marR="91425" marL="91425"/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{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"build": {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"version": "1.0.0",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"group": "com.example",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"artifact": "demo",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"name": "Demo App",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    "time": "2025-06-04T09:00:00Z"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   }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}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7961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build.artifact=application-with-monitoring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build.group=com.example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build.name=Application with Monitoring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build.time=2025-06-08T10\:28\:54.819Z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build.version=0.0.1-SNAPSHOT</a:t>
                      </a:r>
                      <a:endParaRPr sz="1000"/>
                    </a:p>
                  </a:txBody>
                  <a:tcPr marT="91425" marB="91425" marR="91425" marL="91425"/>
                </a:tc>
                <a:tc vMerge="1"/>
              </a:tr>
            </a:tbl>
          </a:graphicData>
        </a:graphic>
      </p:graphicFrame>
      <p:sp>
        <p:nvSpPr>
          <p:cNvPr id="188" name="Google Shape;188;p35"/>
          <p:cNvSpPr/>
          <p:nvPr/>
        </p:nvSpPr>
        <p:spPr>
          <a:xfrm>
            <a:off x="3037325" y="3273825"/>
            <a:ext cx="465600" cy="606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9" name="Google Shape;189;p35"/>
          <p:cNvSpPr/>
          <p:nvPr/>
        </p:nvSpPr>
        <p:spPr>
          <a:xfrm>
            <a:off x="5997950" y="3273825"/>
            <a:ext cx="465600" cy="606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6"/>
          <p:cNvSpPr txBox="1"/>
          <p:nvPr>
            <p:ph idx="4294967295" type="body"/>
          </p:nvPr>
        </p:nvSpPr>
        <p:spPr>
          <a:xfrm>
            <a:off x="311700" y="115950"/>
            <a:ext cx="8520600" cy="491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Git Info</a:t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Git-ის ინფომრაციის საჩვენებლად დაგვჭირდება git.properties ფაილი, რომლის გენერაციაშიც დაგვეხმარება </a:t>
            </a:r>
            <a:r>
              <a:rPr b="1" lang="en"/>
              <a:t>git-commit-id-maven-plugin </a:t>
            </a:r>
            <a:r>
              <a:rPr lang="en"/>
              <a:t>პლაგინი</a:t>
            </a:r>
            <a:r>
              <a:rPr b="1" lang="en"/>
              <a:t>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ასევე, გვჭირდება კონფიგურაციის პარამეტრი: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info</a:t>
            </a:r>
            <a:r>
              <a:rPr lang="en"/>
              <a:t>.</a:t>
            </a:r>
            <a:r>
              <a:rPr b="1" lang="en"/>
              <a:t>git</a:t>
            </a:r>
            <a:r>
              <a:rPr lang="en"/>
              <a:t>.</a:t>
            </a:r>
            <a:r>
              <a:rPr b="1" lang="en"/>
              <a:t>mode</a:t>
            </a:r>
            <a:r>
              <a:rPr lang="en"/>
              <a:t>: </a:t>
            </a:r>
            <a:r>
              <a:rPr b="1" lang="en"/>
              <a:t>simple </a:t>
            </a:r>
            <a:r>
              <a:rPr lang="en"/>
              <a:t>(ან </a:t>
            </a:r>
            <a:r>
              <a:rPr lang="en"/>
              <a:t>full)</a:t>
            </a:r>
            <a:endParaRPr/>
          </a:p>
        </p:txBody>
      </p:sp>
      <p:graphicFrame>
        <p:nvGraphicFramePr>
          <p:cNvPr id="195" name="Google Shape;195;p36"/>
          <p:cNvGraphicFramePr/>
          <p:nvPr/>
        </p:nvGraphicFramePr>
        <p:xfrm>
          <a:off x="789925" y="2397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782075"/>
                <a:gridCol w="3782075"/>
              </a:tblGrid>
              <a:tr h="345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target/classes/git.properties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/actuator/info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1835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8C8C8C"/>
                          </a:solidFill>
                        </a:rPr>
                        <a:t># Generated by Git-Commit-Id-Plugin</a:t>
                      </a:r>
                      <a:endParaRPr>
                        <a:solidFill>
                          <a:srgbClr val="8C8C8C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git.branch=main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git.build.host=DESKTOP-Q5BP84F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git.build.time=2025-06-08T14\:29\:02+04\:00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git.build.user.email=vakho10@gmail.com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git.build.user.name=Vakho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git.build.version=0.0.1-SNAPSHOT</a:t>
                      </a:r>
                      <a:endParaRPr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…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…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"git":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"branch": "main",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"commit":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  "id": "806a716",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  "time": "2025-05-31T16:38:12Z"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},</a:t>
                      </a:r>
                      <a:endParaRPr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…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/>
          <p:nvPr>
            <p:ph idx="4294967295" type="body"/>
          </p:nvPr>
        </p:nvSpPr>
        <p:spPr>
          <a:xfrm>
            <a:off x="219750" y="88650"/>
            <a:ext cx="8704500" cy="49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&lt;</a:t>
            </a:r>
            <a:r>
              <a:rPr lang="en">
                <a:solidFill>
                  <a:srgbClr val="4A86E8"/>
                </a:solidFill>
              </a:rPr>
              <a:t>plugin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</a:t>
            </a:r>
            <a:r>
              <a:rPr lang="en">
                <a:solidFill>
                  <a:srgbClr val="4A86E8"/>
                </a:solidFill>
              </a:rPr>
              <a:t>groupId</a:t>
            </a:r>
            <a:r>
              <a:rPr lang="en"/>
              <a:t>&gt;io.github.git-commit-id&lt;/</a:t>
            </a:r>
            <a:r>
              <a:rPr lang="en">
                <a:solidFill>
                  <a:srgbClr val="4A86E8"/>
                </a:solidFill>
              </a:rPr>
              <a:t>groupId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</a:t>
            </a:r>
            <a:r>
              <a:rPr lang="en">
                <a:solidFill>
                  <a:srgbClr val="4A86E8"/>
                </a:solidFill>
              </a:rPr>
              <a:t>artifactId</a:t>
            </a:r>
            <a:r>
              <a:rPr lang="en"/>
              <a:t>&gt;</a:t>
            </a:r>
            <a:r>
              <a:rPr b="1" lang="en"/>
              <a:t>git-commit-id-maven-plugin</a:t>
            </a: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artifactId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</a:t>
            </a:r>
            <a:r>
              <a:rPr lang="en">
                <a:solidFill>
                  <a:srgbClr val="4A86E8"/>
                </a:solidFill>
              </a:rPr>
              <a:t>version</a:t>
            </a:r>
            <a:r>
              <a:rPr lang="en"/>
              <a:t>&gt;9.0.2&lt;/</a:t>
            </a:r>
            <a:r>
              <a:rPr lang="en">
                <a:solidFill>
                  <a:srgbClr val="4A86E8"/>
                </a:solidFill>
              </a:rPr>
              <a:t>version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</a:t>
            </a:r>
            <a:r>
              <a:rPr lang="en">
                <a:solidFill>
                  <a:srgbClr val="4A86E8"/>
                </a:solidFill>
              </a:rPr>
              <a:t>executions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execution</a:t>
            </a:r>
            <a:r>
              <a:rPr lang="en"/>
              <a:t>&gt;&lt;</a:t>
            </a:r>
            <a:r>
              <a:rPr lang="en">
                <a:solidFill>
                  <a:srgbClr val="4A86E8"/>
                </a:solidFill>
              </a:rPr>
              <a:t>id</a:t>
            </a:r>
            <a:r>
              <a:rPr lang="en"/>
              <a:t>&gt;get-the-git-infos&lt;/</a:t>
            </a:r>
            <a:r>
              <a:rPr lang="en">
                <a:solidFill>
                  <a:srgbClr val="4A86E8"/>
                </a:solidFill>
              </a:rPr>
              <a:t>id</a:t>
            </a:r>
            <a:r>
              <a:rPr lang="en"/>
              <a:t>&gt;&lt;</a:t>
            </a:r>
            <a:r>
              <a:rPr lang="en">
                <a:solidFill>
                  <a:srgbClr val="4A86E8"/>
                </a:solidFill>
              </a:rPr>
              <a:t>goals</a:t>
            </a:r>
            <a:r>
              <a:rPr lang="en"/>
              <a:t>&gt;&lt;</a:t>
            </a:r>
            <a:r>
              <a:rPr lang="en">
                <a:solidFill>
                  <a:srgbClr val="4A86E8"/>
                </a:solidFill>
              </a:rPr>
              <a:t>goal</a:t>
            </a:r>
            <a:r>
              <a:rPr lang="en"/>
              <a:t>&gt;revision&lt;/</a:t>
            </a:r>
            <a:r>
              <a:rPr lang="en">
                <a:solidFill>
                  <a:srgbClr val="4A86E8"/>
                </a:solidFill>
              </a:rPr>
              <a:t>goal</a:t>
            </a:r>
            <a:r>
              <a:rPr lang="en"/>
              <a:t>&gt;&lt;/</a:t>
            </a:r>
            <a:r>
              <a:rPr lang="en">
                <a:solidFill>
                  <a:srgbClr val="4A86E8"/>
                </a:solidFill>
              </a:rPr>
              <a:t>goals</a:t>
            </a:r>
            <a:r>
              <a:rPr lang="en"/>
              <a:t>&gt;&lt;</a:t>
            </a:r>
            <a:r>
              <a:rPr lang="en">
                <a:solidFill>
                  <a:srgbClr val="4A86E8"/>
                </a:solidFill>
              </a:rPr>
              <a:t>phase</a:t>
            </a:r>
            <a:r>
              <a:rPr lang="en"/>
              <a:t>&gt;initialize&lt;/</a:t>
            </a:r>
            <a:r>
              <a:rPr lang="en">
                <a:solidFill>
                  <a:srgbClr val="4A86E8"/>
                </a:solidFill>
              </a:rPr>
              <a:t>phase</a:t>
            </a:r>
            <a:r>
              <a:rPr lang="en"/>
              <a:t>&gt;&lt;/</a:t>
            </a:r>
            <a:r>
              <a:rPr lang="en">
                <a:solidFill>
                  <a:srgbClr val="4A86E8"/>
                </a:solidFill>
              </a:rPr>
              <a:t>execution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&lt;/</a:t>
            </a:r>
            <a:r>
              <a:rPr lang="en">
                <a:solidFill>
                  <a:srgbClr val="4A86E8"/>
                </a:solidFill>
              </a:rPr>
              <a:t>executions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</a:t>
            </a:r>
            <a:r>
              <a:rPr lang="en">
                <a:solidFill>
                  <a:srgbClr val="4A86E8"/>
                </a:solidFill>
              </a:rPr>
              <a:t>configuration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generateGitPropertiesFile</a:t>
            </a:r>
            <a:r>
              <a:rPr lang="en"/>
              <a:t>&gt;true&lt;/</a:t>
            </a:r>
            <a:r>
              <a:rPr lang="en">
                <a:solidFill>
                  <a:srgbClr val="4A86E8"/>
                </a:solidFill>
              </a:rPr>
              <a:t>generateGitPropertiesFile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generateGitPropertiesFilename</a:t>
            </a:r>
            <a:r>
              <a:rPr lang="en"/>
              <a:t>&gt;${project.build.outputDirectory}/git.properties&lt;/</a:t>
            </a:r>
            <a:r>
              <a:rPr lang="en">
                <a:solidFill>
                  <a:srgbClr val="4A86E8"/>
                </a:solidFill>
              </a:rPr>
              <a:t>generateGitPropertiesFilename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&lt;</a:t>
            </a:r>
            <a:r>
              <a:rPr lang="en">
                <a:solidFill>
                  <a:srgbClr val="4A86E8"/>
                </a:solidFill>
              </a:rPr>
              <a:t>commitIdGenerationMode</a:t>
            </a:r>
            <a:r>
              <a:rPr lang="en"/>
              <a:t>&gt;full&lt;/</a:t>
            </a:r>
            <a:r>
              <a:rPr lang="en">
                <a:solidFill>
                  <a:srgbClr val="4A86E8"/>
                </a:solidFill>
              </a:rPr>
              <a:t>commitIdGenerationMode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&lt;/</a:t>
            </a:r>
            <a:r>
              <a:rPr lang="en">
                <a:solidFill>
                  <a:srgbClr val="4A86E8"/>
                </a:solidFill>
              </a:rPr>
              <a:t>configuration</a:t>
            </a:r>
            <a:r>
              <a:rPr lang="en"/>
              <a:t>&gt;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&lt;/</a:t>
            </a:r>
            <a:r>
              <a:rPr lang="en">
                <a:solidFill>
                  <a:srgbClr val="4A86E8"/>
                </a:solidFill>
              </a:rPr>
              <a:t>plugin</a:t>
            </a:r>
            <a:r>
              <a:rPr lang="en"/>
              <a:t>&gt;</a:t>
            </a:r>
            <a:endParaRPr/>
          </a:p>
        </p:txBody>
      </p:sp>
      <p:sp>
        <p:nvSpPr>
          <p:cNvPr id="201" name="Google Shape;201;p37"/>
          <p:cNvSpPr/>
          <p:nvPr/>
        </p:nvSpPr>
        <p:spPr>
          <a:xfrm>
            <a:off x="4507950" y="376900"/>
            <a:ext cx="3798600" cy="12414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Git Plugin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Configuration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რჩევები /info-სთან დაკავშირებით:</a:t>
            </a:r>
            <a:endParaRPr/>
          </a:p>
        </p:txBody>
      </p:sp>
      <p:sp>
        <p:nvSpPr>
          <p:cNvPr id="207" name="Google Shape;207;p38"/>
          <p:cNvSpPr txBox="1"/>
          <p:nvPr>
            <p:ph idx="1" type="body"/>
          </p:nvPr>
        </p:nvSpPr>
        <p:spPr>
          <a:xfrm>
            <a:off x="387900" y="1662775"/>
            <a:ext cx="8368200" cy="29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ინფორმაცია უნდა იყოს მარტივი</a:t>
            </a:r>
            <a:r>
              <a:rPr lang="en"/>
              <a:t> - ნუ "გაჭყეპთ" მას დეტალებით.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თავი აარიდეთ საიდუმლო ინფორმაციებს</a:t>
            </a:r>
            <a:r>
              <a:rPr lang="en"/>
              <a:t> - არ გაასაჯაროოთ საიდუმლო ინფორმაცია: ბაზის სახელები, ელ. ფოსტები და ა.შ.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აჩვენეთ version და build metadata</a:t>
            </a:r>
            <a:r>
              <a:rPr lang="en"/>
              <a:t> - გამოგადგებათ აუდიტის დროს.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Git-ის ინფორმაცია არის პლუსი</a:t>
            </a:r>
            <a:r>
              <a:rPr lang="en"/>
              <a:t> - მარტივად მივაგნებთ საწყის კოდს.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არ გამოაჩინოთ environment ცვლადები</a:t>
            </a:r>
            <a:r>
              <a:rPr lang="en"/>
              <a:t> - ამის მაგივრად გამოიყენეთ /env (დაცული) მისამართი.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9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/env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/env Endpoint?</a:t>
            </a:r>
            <a:endParaRPr/>
          </a:p>
        </p:txBody>
      </p:sp>
      <p:sp>
        <p:nvSpPr>
          <p:cNvPr id="218" name="Google Shape;218;p40"/>
          <p:cNvSpPr txBox="1"/>
          <p:nvPr>
            <p:ph idx="1" type="body"/>
          </p:nvPr>
        </p:nvSpPr>
        <p:spPr>
          <a:xfrm>
            <a:off x="311700" y="1367175"/>
            <a:ext cx="8520600" cy="349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/env მისამართი გვაწვდის ინფორმაციას ყველაფრის შესახებ (რაც Spring Boot-მა ააწყო):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Environment ცვლადებს (მაგ. JAVA_HOME, DB_HOST).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JVM-ის სისტემურ პარამეტრებს (მაგ. user.timezone).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აპლიკაციის პარამეტრებს (application.yml, application.properties).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ოპერაციული სისტემის დონის ცვლადებს.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კონფიგურაციას property source-ებიდან (მაგ. ConfigServer, Vault, და ა.შ.).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Command-line-ის არგუმენტებს.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პროფილებს.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მხარდაჭერილი აქვს როგორც GET, ასევე POST ტიპის მოთხოვნები.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1"/>
          <p:cNvSpPr txBox="1"/>
          <p:nvPr>
            <p:ph idx="4294967295" type="body"/>
          </p:nvPr>
        </p:nvSpPr>
        <p:spPr>
          <a:xfrm>
            <a:off x="311700" y="203100"/>
            <a:ext cx="8520600" cy="47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You See at /env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/env ბევრ ინფორმაციას გვაწვდის. მოდით ვნახოთ მისი ფრაგმენტი: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როგორც ხედავთ, /env გვაწვდის ბევრ მნიშვნელოვან ინფორმაციას, რომელიც შეიძლება დაგვეხმაროს აპლიკაციის დებაგირების დროს (რა პორტზე გაეშვა, რა არის აქტიური პროფილი და ა.შ.)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ეს ინფორმაცია ნაწილობრივ დაფარულია (ფიფქებ****). იმისათვის რომ ყველასთვის გამოვაჩინოთ უნდა გამოვიყენოთ შემდეგი პარამეტრი: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management</a:t>
            </a:r>
            <a:r>
              <a:rPr lang="en"/>
              <a:t>.</a:t>
            </a:r>
            <a:r>
              <a:rPr b="1" lang="en"/>
              <a:t>endpoint</a:t>
            </a:r>
            <a:r>
              <a:rPr lang="en"/>
              <a:t>.</a:t>
            </a:r>
            <a:r>
              <a:rPr b="1" lang="en"/>
              <a:t>env</a:t>
            </a:r>
            <a:r>
              <a:rPr lang="en"/>
              <a:t>.</a:t>
            </a:r>
            <a:r>
              <a:rPr b="1" lang="en"/>
              <a:t>show</a:t>
            </a:r>
            <a:r>
              <a:rPr lang="en"/>
              <a:t>-</a:t>
            </a:r>
            <a:r>
              <a:rPr b="1" lang="en"/>
              <a:t>values</a:t>
            </a:r>
            <a:r>
              <a:rPr lang="en"/>
              <a:t>: </a:t>
            </a:r>
            <a:r>
              <a:rPr b="1" lang="en"/>
              <a:t>always</a:t>
            </a:r>
            <a:endParaRPr b="1"/>
          </a:p>
        </p:txBody>
      </p:sp>
      <p:graphicFrame>
        <p:nvGraphicFramePr>
          <p:cNvPr id="224" name="Google Shape;224;p41"/>
          <p:cNvGraphicFramePr/>
          <p:nvPr/>
        </p:nvGraphicFramePr>
        <p:xfrm>
          <a:off x="952500" y="115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7239000"/>
              </a:tblGrid>
              <a:tr h="1108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{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"server.port"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"8080"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,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"spring.datasource.url"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"jdbc:mysql://localhost:3306/mydb"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,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"spring.profiles.active"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"prod"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,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"JAVA_HOME"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"/usr/lib/jvm/java-17-openjdk"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…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}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Monitoring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Querying Specific Keys at </a:t>
            </a:r>
            <a:r>
              <a:rPr lang="en"/>
              <a:t>"/env"</a:t>
            </a:r>
            <a:endParaRPr/>
          </a:p>
        </p:txBody>
      </p:sp>
      <p:sp>
        <p:nvSpPr>
          <p:cNvPr id="230" name="Google Shape;230;p4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/env მისამართით ჩვენ შეგვიძლია კონკრეტული ცვლადის მნიშვნელობის გამოთხოვნაც.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GET /actuator/env/spring.datasource.url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ეს გამოსადეგია ისეთ დინამიურ გარემოებში (მაგ. Kubernetes-სა და ღრუბლოვან პლატფორმებზე), სადაც თქვენ შეიძლება დაგჭირდეთ იმის დადასტურება, თუ რომელი პარამეტრები გამოიყენება.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Modify Properties Dynamically (POST method)</a:t>
            </a:r>
            <a:endParaRPr/>
          </a:p>
        </p:txBody>
      </p:sp>
      <p:sp>
        <p:nvSpPr>
          <p:cNvPr id="236" name="Google Shape;236;p43"/>
          <p:cNvSpPr txBox="1"/>
          <p:nvPr>
            <p:ph idx="1" type="body"/>
          </p:nvPr>
        </p:nvSpPr>
        <p:spPr>
          <a:xfrm>
            <a:off x="311700" y="1359775"/>
            <a:ext cx="8520600" cy="34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/env-ით (თუ ჩავურთავთ) შეგვიძლია შეცვალოთ პარამეტრები, POST მოთხოვნის საშუალებით. ეს მისაღებია მხოლოდ დეველოპმენტის დროს.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არავითარ შემთხვევაში არ ჩართოთ ეს ფუნქციონალი რეალურ გარემოში!</a:t>
            </a:r>
            <a:endParaRPr b="1"/>
          </a:p>
        </p:txBody>
      </p:sp>
      <p:graphicFrame>
        <p:nvGraphicFramePr>
          <p:cNvPr id="237" name="Google Shape;237;p43"/>
          <p:cNvGraphicFramePr/>
          <p:nvPr/>
        </p:nvGraphicFramePr>
        <p:xfrm>
          <a:off x="1377425" y="214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6389150"/>
              </a:tblGrid>
              <a:tr h="41755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ლოგირების დონის შეცვლის მაგალითი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61067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POST 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/actuator/env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Content-Type: application/json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"name"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"logging.level.root"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"value"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"DEBUG"</a:t>
                      </a:r>
                      <a:endParaRPr sz="1600">
                        <a:solidFill>
                          <a:srgbClr val="980000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Securing Endpoint(s)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Secure Actuator Endpoints?</a:t>
            </a:r>
            <a:endParaRPr/>
          </a:p>
        </p:txBody>
      </p:sp>
      <p:sp>
        <p:nvSpPr>
          <p:cNvPr id="248" name="Google Shape;248;p45"/>
          <p:cNvSpPr txBox="1"/>
          <p:nvPr>
            <p:ph idx="1" type="body"/>
          </p:nvPr>
        </p:nvSpPr>
        <p:spPr>
          <a:xfrm>
            <a:off x="311700" y="1389325"/>
            <a:ext cx="8520600" cy="33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ბევრი მისამართი, რომელსაც Actuator-ი გვთავაზობს არის ძალიან სენსიტიური: /env, /beans, /heapdump, /loggers, /shutdown, და ა.შ. ჯობს ისინი დავიცვათ ავთენტიფიკაციის მექანიზმით.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Spring Boot გვთავაზობს სხვადასხვა გზებს ამ მისამართების თავდასაცავად: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Spring Security-ის კონფიგურაციის გამოყენებით.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ზოგიერთი Endpoint-ის შეზღუდვით.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IP Whitelisting ან Network Firewall-ებით.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ძლიერი ავთენტიფიკაციის გამოყენებით (JWT, OAuth2, და ა.შ.).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სახიფათო Endpoint-ების გაუქმებით.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ვნახოთ რამდენიმე გზა…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Google Shape;253;p46"/>
          <p:cNvGraphicFramePr/>
          <p:nvPr/>
        </p:nvGraphicFramePr>
        <p:xfrm>
          <a:off x="311700" y="354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8520600"/>
              </a:tblGrid>
              <a:tr h="293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Use Spring Security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9997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 sz="1500"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ActuatorSecurityConfig </a:t>
                      </a: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extends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WebSecurityConfigurerAdapter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{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500">
                          <a:solidFill>
                            <a:srgbClr val="B45F06"/>
                          </a:solidFill>
                        </a:rPr>
                        <a:t>@Override</a:t>
                      </a:r>
                      <a:endParaRPr sz="1500"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protected void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configure(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HttpSecurity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http) </a:t>
                      </a:r>
                      <a:r>
                        <a:rPr lang="en" sz="1500">
                          <a:solidFill>
                            <a:srgbClr val="4A86E8"/>
                          </a:solidFill>
                        </a:rPr>
                        <a:t>throws </a:t>
                      </a:r>
                      <a:r>
                        <a:rPr lang="en" sz="1500">
                          <a:solidFill>
                            <a:schemeClr val="accent3"/>
                          </a:solidFill>
                        </a:rPr>
                        <a:t>Exception 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{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http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.authorizeRequests()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  .antMatchers(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"/actuator/health"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"/actuator/info"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).permitAll()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  .antMatchers(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"/actuator/**"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).hasRole(</a:t>
                      </a:r>
                      <a:r>
                        <a:rPr lang="en" sz="1500">
                          <a:solidFill>
                            <a:srgbClr val="980000"/>
                          </a:solidFill>
                        </a:rPr>
                        <a:t>"ADMIN"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  .anyRequest().authenticated()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.and()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    .httpBasic(); </a:t>
                      </a:r>
                      <a:r>
                        <a:rPr lang="en" sz="1500">
                          <a:solidFill>
                            <a:srgbClr val="9E9E9E"/>
                          </a:solidFill>
                        </a:rPr>
                        <a:t>// or formLogin, or JWT</a:t>
                      </a:r>
                      <a:endParaRPr sz="1500">
                        <a:solidFill>
                          <a:srgbClr val="9E9E9E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  }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}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876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</a:rPr>
                        <a:t>ამ კონფიგურაციის მიხედვით /health-სა და /info-ზე წვდომა ყველას ექნება. ხოლო დანარჩენებზე მხოლოდ ADMI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N როლის მქონე ავთენტიფიცირებულ მომხმარებლებს</a:t>
                      </a:r>
                      <a:r>
                        <a:rPr lang="en" sz="1500">
                          <a:solidFill>
                            <a:schemeClr val="dk1"/>
                          </a:solidFill>
                        </a:rPr>
                        <a:t>.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Restrict Endpoint Exposure</a:t>
            </a:r>
            <a:endParaRPr/>
          </a:p>
        </p:txBody>
      </p:sp>
      <p:sp>
        <p:nvSpPr>
          <p:cNvPr id="259" name="Google Shape;259;p47"/>
          <p:cNvSpPr txBox="1"/>
          <p:nvPr>
            <p:ph idx="1" type="body"/>
          </p:nvPr>
        </p:nvSpPr>
        <p:spPr>
          <a:xfrm>
            <a:off x="387900" y="1285875"/>
            <a:ext cx="8368200" cy="328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გაჩუმებით, მხოლოდ ზოგიერთი endpoint არის თავდაპირველად ჩართული. შეგვიძლია ეს კონფიგურაცია შევცვალოთ application.properties (ან application.yml) ფაილში: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60" name="Google Shape;260;p47"/>
          <p:cNvGraphicFramePr/>
          <p:nvPr/>
        </p:nvGraphicFramePr>
        <p:xfrm>
          <a:off x="584075" y="2419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160475"/>
                <a:gridCol w="4815375"/>
              </a:tblGrid>
              <a:tr h="39245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management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endpoints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web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exposure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include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health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info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9E9E9E"/>
                          </a:solidFill>
                        </a:rPr>
                        <a:t># or "*"</a:t>
                      </a:r>
                      <a:endParaRPr sz="1600"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base-path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/actuator</a:t>
                      </a:r>
                      <a:endParaRPr sz="1600"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endpoint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shutdown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enabled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false</a:t>
                      </a:r>
                      <a:endParaRPr sz="1600">
                        <a:solidFill>
                          <a:srgbClr val="4A86E8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შეგვიძლია კონკრეტული endpoint-ის გაუქმებაც!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48475">
                <a:tc vMerge="1"/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management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endpoint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env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enabled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false</a:t>
                      </a:r>
                      <a:endParaRPr sz="1600">
                        <a:solidFill>
                          <a:srgbClr val="4A86E8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Secure Only /health &amp; /info for Public Access</a:t>
            </a:r>
            <a:endParaRPr/>
          </a:p>
        </p:txBody>
      </p:sp>
      <p:graphicFrame>
        <p:nvGraphicFramePr>
          <p:cNvPr id="266" name="Google Shape;266;p48"/>
          <p:cNvGraphicFramePr/>
          <p:nvPr/>
        </p:nvGraphicFramePr>
        <p:xfrm>
          <a:off x="432575" y="1433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8278850"/>
              </a:tblGrid>
              <a:tr h="12138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management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endpoints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web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exposure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22860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include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health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info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0428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@Override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protected void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configure(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HttpSecurity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http)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throws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Exception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http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.authorizeRequests()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.antMatchers(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"/actuator/health"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"/actuator/info"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).permitAll()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.antMatchers(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"/actuator/**"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).denyAll()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3716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.and()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18288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.httpBasic();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9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2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Metrics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/metrics?</a:t>
            </a:r>
            <a:endParaRPr/>
          </a:p>
        </p:txBody>
      </p:sp>
      <p:sp>
        <p:nvSpPr>
          <p:cNvPr id="282" name="Google Shape;282;p5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/actuator/metrics მისამართი ხელმისაწვდომს ხდის ისეთ ტელემეტრულ მონაცემებს (მეტრიკებს) თქვენი აპლიკაციის შესახებ, როგორიცაა:</a:t>
            </a:r>
            <a:endParaRPr/>
          </a:p>
          <a:p>
            <a:pPr indent="-342900" lvl="0" marL="914400" rtl="0" algn="l">
              <a:spcBef>
                <a:spcPts val="120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HTTP request timings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JVM memory usage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Garbage collection stats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Thread activity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CPU load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Datasource connection pool usage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/>
              <a:t>Custom business metrics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Monitoring (and Why It Matters)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285875"/>
            <a:ext cx="8520600" cy="36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მონიტორინგი </a:t>
            </a:r>
            <a:r>
              <a:rPr lang="en"/>
              <a:t>გულისხმობს ზედამხედველობას, დაკვირვებას და შემოწმებას, და შესაბამისად, პასუხისმგებელი პირების წინაშე ანგარიშგებას.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იგი უზრუნველყოფს მიზნებისა და ამოცანების შესრულების პროგრესის რეგულარულ დადასტურებას.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99.9% Uptime = 8.7 hours downtime/year</a:t>
            </a:r>
            <a:endParaRPr b="1"/>
          </a:p>
        </p:txBody>
      </p:sp>
      <p:graphicFrame>
        <p:nvGraphicFramePr>
          <p:cNvPr id="81" name="Google Shape;81;p16"/>
          <p:cNvGraphicFramePr/>
          <p:nvPr/>
        </p:nvGraphicFramePr>
        <p:xfrm>
          <a:off x="576663" y="270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298800"/>
                <a:gridCol w="4691875"/>
              </a:tblGrid>
              <a:tr h="247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მონიტორინგის გარეშე: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მონიტორინგი სცემს პასუხებს შემდეგ კითხვებს: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742525"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თქვენ ბრმად დაფრინავთ (ვერაფერს ხედავთ)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თუ რამე მოხდება, გაიგებთ გვიან (მას შემდეგ რაც მომხმარებლები შეამჩნევენ)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აპლიკაცია გაშვებულია / მუშაობს?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ბაზა ნელა მუშაობს?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ნაკადები გაჭედილია?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●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ერორები (შეცდომები) იმატებს?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5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Usage</a:t>
            </a:r>
            <a:endParaRPr/>
          </a:p>
        </p:txBody>
      </p:sp>
      <p:sp>
        <p:nvSpPr>
          <p:cNvPr id="288" name="Google Shape;288;p52"/>
          <p:cNvSpPr txBox="1"/>
          <p:nvPr>
            <p:ph idx="1" type="body"/>
          </p:nvPr>
        </p:nvSpPr>
        <p:spPr>
          <a:xfrm>
            <a:off x="387900" y="1315425"/>
            <a:ext cx="8368200" cy="325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ყველა მეტრიკის სახელების სიის მიღება</a:t>
            </a:r>
            <a:r>
              <a:rPr lang="en"/>
              <a:t>: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GET</a:t>
            </a:r>
            <a:r>
              <a:rPr lang="en"/>
              <a:t> </a:t>
            </a:r>
            <a:r>
              <a:rPr lang="en">
                <a:solidFill>
                  <a:srgbClr val="980000"/>
                </a:solidFill>
              </a:rPr>
              <a:t>/actuator/metrics</a:t>
            </a:r>
            <a:endParaRPr>
              <a:solidFill>
                <a:srgbClr val="98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პასუხი</a:t>
            </a:r>
            <a:r>
              <a:rPr lang="en"/>
              <a:t>:</a:t>
            </a:r>
            <a:endParaRPr/>
          </a:p>
        </p:txBody>
      </p:sp>
      <p:graphicFrame>
        <p:nvGraphicFramePr>
          <p:cNvPr id="289" name="Google Shape;289;p52"/>
          <p:cNvGraphicFramePr/>
          <p:nvPr/>
        </p:nvGraphicFramePr>
        <p:xfrm>
          <a:off x="952500" y="2804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619500"/>
                <a:gridCol w="3619500"/>
              </a:tblGrid>
              <a:tr h="1667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"names"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[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"jvm.memory.used"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"jvm.gc.pause"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"http.server.requests"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"system.cpu.usage"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"process.uptime"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"logback.events"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"hikaricp.connections.usage"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"custom.orders.created"</a:t>
                      </a:r>
                      <a:endParaRPr sz="1600"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]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3"/>
          <p:cNvSpPr txBox="1"/>
          <p:nvPr>
            <p:ph idx="4294967295" type="body"/>
          </p:nvPr>
        </p:nvSpPr>
        <p:spPr>
          <a:xfrm>
            <a:off x="311700" y="445025"/>
            <a:ext cx="8520600" cy="412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b="1" lang="en"/>
              <a:t>დეტალური ინფორმაციის მიღება კონკრეტული მეტრიკისთვის</a:t>
            </a:r>
            <a:r>
              <a:rPr lang="en"/>
              <a:t>: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GET </a:t>
            </a:r>
            <a:r>
              <a:rPr lang="en">
                <a:solidFill>
                  <a:srgbClr val="980000"/>
                </a:solidFill>
              </a:rPr>
              <a:t>/actuator/metrics/jvm.memory.used</a:t>
            </a:r>
            <a:endParaRPr>
              <a:solidFill>
                <a:srgbClr val="98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პასუხი</a:t>
            </a:r>
            <a:r>
              <a:rPr lang="en"/>
              <a:t>:</a:t>
            </a:r>
            <a:endParaRPr/>
          </a:p>
        </p:txBody>
      </p:sp>
      <p:graphicFrame>
        <p:nvGraphicFramePr>
          <p:cNvPr id="295" name="Google Shape;295;p53"/>
          <p:cNvGraphicFramePr/>
          <p:nvPr/>
        </p:nvGraphicFramePr>
        <p:xfrm>
          <a:off x="590375" y="1908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040525"/>
                <a:gridCol w="48392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"name"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"jvm.memory.used"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"measurements"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[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"statistic"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"VALUE"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"value"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18432145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0</a:t>
                      </a:r>
                      <a:endParaRPr sz="1600">
                        <a:solidFill>
                          <a:srgbClr val="4A86E8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],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"availableTags"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[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"tag"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"area"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   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"values"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[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"heap"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"nonheap"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]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},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"tag"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"id"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"values"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: [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"G1 Eden Space"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"Code Cache"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, ...]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]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96" name="Google Shape;296;p53"/>
          <p:cNvSpPr/>
          <p:nvPr/>
        </p:nvSpPr>
        <p:spPr>
          <a:xfrm>
            <a:off x="4094100" y="3717225"/>
            <a:ext cx="4738200" cy="1204500"/>
          </a:xfrm>
          <a:prstGeom prst="wedgeRectCallout">
            <a:avLst>
              <a:gd fmla="val -39082" name="adj1"/>
              <a:gd fmla="val -80679" name="adj2"/>
            </a:avLst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შეგიძლიათ tag-ით ფილტრაციაც: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GET </a:t>
            </a:r>
            <a:r>
              <a:rPr lang="en">
                <a:solidFill>
                  <a:srgbClr val="980000"/>
                </a:solidFill>
              </a:rPr>
              <a:t>/actuator/metrics/jvm.memory.used?tag=area:heap</a:t>
            </a:r>
            <a:endParaRPr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1" name="Google Shape;301;p54"/>
          <p:cNvGraphicFramePr/>
          <p:nvPr/>
        </p:nvGraphicFramePr>
        <p:xfrm>
          <a:off x="498000" y="37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1936125"/>
                <a:gridCol w="3377625"/>
                <a:gridCol w="2834250"/>
              </a:tblGrid>
              <a:tr h="29945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ძირითადი ჩაშენებული მეტრიკები</a:t>
                      </a:r>
                      <a:endParaRPr b="1"/>
                    </a:p>
                  </a:txBody>
                  <a:tcPr marT="91425" marB="91425" marR="91425" marL="91425" anchor="ctr"/>
                </a:tc>
                <a:tc hMerge="1"/>
                <a:tc hMerge="1"/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კატეგორია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მეტრიკის მაგალითი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აღწერა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46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HTTP requests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http.server.requests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Request count, time, status breakdown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JVM Memory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jvm.memory.used, jvm.memory.max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Heap &amp; non-heap usage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GC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jvm.gc.pause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GC pause duration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Threads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jvm.threads.live, jvm.threads.daemon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Thread count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CPU &amp; System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system.cpu.usage, process.cpu.usage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CPU load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46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Uptime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process.uptime, process.start.time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How long the app has been running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Logback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logback.events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Logging event count by level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29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DB Connection Pool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hikaricp.connections.active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DB pool stats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It Works Under the Hood</a:t>
            </a:r>
            <a:endParaRPr/>
          </a:p>
        </p:txBody>
      </p:sp>
      <p:sp>
        <p:nvSpPr>
          <p:cNvPr id="307" name="Google Shape;307;p55"/>
          <p:cNvSpPr txBox="1"/>
          <p:nvPr>
            <p:ph idx="1" type="body"/>
          </p:nvPr>
        </p:nvSpPr>
        <p:spPr>
          <a:xfrm>
            <a:off x="387900" y="1367175"/>
            <a:ext cx="8368200" cy="32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 იყენებს 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3"/>
              </a:rPr>
              <a:t>Micrometer</a:t>
            </a:r>
            <a:r>
              <a:rPr lang="en"/>
              <a:t>-ს როგორც </a:t>
            </a:r>
            <a:r>
              <a:rPr lang="en" u="sng"/>
              <a:t>მეტრიკების ფასადს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იგი მარტივად ინტეგრირდება სხვადასხვა მონიტორინგის სისტემებთან: </a:t>
            </a:r>
            <a:r>
              <a:rPr b="1" lang="en"/>
              <a:t>Prometheus</a:t>
            </a:r>
            <a:r>
              <a:rPr lang="en"/>
              <a:t>, </a:t>
            </a:r>
            <a:r>
              <a:rPr b="1" lang="en"/>
              <a:t>Datadog</a:t>
            </a:r>
            <a:r>
              <a:rPr lang="en"/>
              <a:t>, </a:t>
            </a:r>
            <a:r>
              <a:rPr b="1" lang="en"/>
              <a:t>New Relic</a:t>
            </a:r>
            <a:r>
              <a:rPr lang="en"/>
              <a:t>, </a:t>
            </a:r>
            <a:r>
              <a:rPr b="1" lang="en"/>
              <a:t>InfluxDB</a:t>
            </a:r>
            <a:r>
              <a:rPr lang="en"/>
              <a:t>, </a:t>
            </a:r>
            <a:r>
              <a:rPr b="1" lang="en"/>
              <a:t>CloudWatch</a:t>
            </a:r>
            <a:r>
              <a:rPr lang="en"/>
              <a:t>, </a:t>
            </a:r>
            <a:r>
              <a:rPr b="1" lang="en"/>
              <a:t>Graphite</a:t>
            </a:r>
            <a:r>
              <a:rPr lang="en"/>
              <a:t>, და ა.შ.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Actuator არის ექსპოზიციის ფენა, მიკრომეტრი კი არის შეგროვების ფენა.</a:t>
            </a:r>
            <a:endParaRPr b="1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6"/>
          <p:cNvSpPr txBox="1"/>
          <p:nvPr>
            <p:ph idx="4294967295" type="body"/>
          </p:nvPr>
        </p:nvSpPr>
        <p:spPr>
          <a:xfrm>
            <a:off x="311700" y="221700"/>
            <a:ext cx="8520600" cy="46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Exporting Metrics to Monitoring Systems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გაჩუმებით, </a:t>
            </a:r>
            <a:r>
              <a:rPr lang="en">
                <a:solidFill>
                  <a:srgbClr val="980000"/>
                </a:solidFill>
              </a:rPr>
              <a:t>/metrics</a:t>
            </a:r>
            <a:r>
              <a:rPr lang="en"/>
              <a:t> მისამართი აბრუნებს JSON-ს.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იმისათვის რომ შევძლოთ მეტრიკების გაგზავნა რაიმე მონიტორინგის სისტემაში, Micrometer-ი უნდა დავაკონფიგურიროთ.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Prometheus-ის კონფიგურაციის მაგალითი:</a:t>
            </a:r>
            <a:endParaRPr b="1"/>
          </a:p>
        </p:txBody>
      </p:sp>
      <p:graphicFrame>
        <p:nvGraphicFramePr>
          <p:cNvPr id="313" name="Google Shape;313;p56"/>
          <p:cNvGraphicFramePr/>
          <p:nvPr/>
        </p:nvGraphicFramePr>
        <p:xfrm>
          <a:off x="579300" y="2501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4776050"/>
                <a:gridCol w="3209350"/>
              </a:tblGrid>
              <a:tr h="1403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8C8C8C"/>
                          </a:solidFill>
                        </a:rPr>
                        <a:t>&lt;!-- pom.xml --&gt;</a:t>
                      </a:r>
                      <a:endParaRPr sz="1200">
                        <a:solidFill>
                          <a:srgbClr val="8C8C8C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groupId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io.micrometer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groupId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artifactId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micrometer-registry-prometheus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artifactId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management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endpoints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web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exposure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include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b="1" lang="en" sz="1200">
                          <a:solidFill>
                            <a:srgbClr val="980000"/>
                          </a:solidFill>
                        </a:rPr>
                        <a:t>prometheus</a:t>
                      </a:r>
                      <a:endParaRPr b="1" sz="1200">
                        <a:solidFill>
                          <a:srgbClr val="98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metrics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export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b="1" lang="en" sz="1200">
                          <a:solidFill>
                            <a:srgbClr val="4A86E8"/>
                          </a:solidFill>
                        </a:rPr>
                        <a:t>prometheus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enabled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true</a:t>
                      </a:r>
                      <a:endParaRPr sz="1200">
                        <a:solidFill>
                          <a:srgbClr val="4A86E8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807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ამის შემდეგ,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Prometheus-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ი მიაკითხავს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/actuator/prometheus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მისამართს.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57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Metrics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58"/>
          <p:cNvSpPr txBox="1"/>
          <p:nvPr>
            <p:ph idx="4294967295" type="body"/>
          </p:nvPr>
        </p:nvSpPr>
        <p:spPr>
          <a:xfrm>
            <a:off x="387900" y="226050"/>
            <a:ext cx="8368200" cy="46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Custom Business Metrics</a:t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Micrometer</a:t>
            </a:r>
            <a:r>
              <a:rPr lang="en"/>
              <a:t>-ის API-ს გამოყენებით შეგვიძლია ჩვენი მეტრიკის შექმნა:</a:t>
            </a:r>
            <a:endParaRPr/>
          </a:p>
        </p:txBody>
      </p:sp>
      <p:graphicFrame>
        <p:nvGraphicFramePr>
          <p:cNvPr id="324" name="Google Shape;324;p58"/>
          <p:cNvGraphicFramePr/>
          <p:nvPr/>
        </p:nvGraphicFramePr>
        <p:xfrm>
          <a:off x="952500" y="1231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7239000"/>
              </a:tblGrid>
              <a:tr h="12576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@Autowired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</a:rPr>
                        <a:t>MeterRegistry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meterRegistry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void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recordOrderCreated() 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900FF"/>
                          </a:solidFill>
                        </a:rPr>
                        <a:t>meterRegistry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.counter(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"custom.orders.created"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).increment();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06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ან ტეგებით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900FF"/>
                          </a:solidFill>
                        </a:rPr>
                        <a:t>meterRegistry</a:t>
                      </a:r>
                      <a:endParaRPr>
                        <a:solidFill>
                          <a:srgbClr val="9900FF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.counter(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"payment.processed"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"type"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"credit-card"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.increment();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707400">
                <a:tc vMerge="1"/>
              </a:tr>
              <a:tr h="3406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ხელმისაწვდომი გახდება შემდეგ მისამართზე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80000"/>
                          </a:solidFill>
                        </a:rPr>
                        <a:t>/actuator/metrics/payment.processed</a:t>
                      </a:r>
                      <a:endParaRPr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06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Securing /metrics</a:t>
            </a:r>
            <a:endParaRPr/>
          </a:p>
        </p:txBody>
      </p:sp>
      <p:sp>
        <p:nvSpPr>
          <p:cNvPr id="330" name="Google Shape;330;p59"/>
          <p:cNvSpPr txBox="1"/>
          <p:nvPr>
            <p:ph idx="1" type="body"/>
          </p:nvPr>
        </p:nvSpPr>
        <p:spPr>
          <a:xfrm>
            <a:off x="387900" y="1396725"/>
            <a:ext cx="8368200" cy="31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მეტრიკებზეც იგივე უსაფრთხოების წესები გვაქვს, როგორიც გვქონდა </a:t>
            </a:r>
            <a:r>
              <a:rPr lang="en"/>
              <a:t>"</a:t>
            </a:r>
            <a:r>
              <a:rPr lang="en"/>
              <a:t>/env</a:t>
            </a:r>
            <a:r>
              <a:rPr lang="en"/>
              <a:t>"</a:t>
            </a:r>
            <a:r>
              <a:rPr lang="en"/>
              <a:t>-ზე: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არ გახადო ყველასთვის ხელმისაწვდომი!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გამოიყენე Spring Security (</a:t>
            </a:r>
            <a:r>
              <a:rPr b="1" lang="en"/>
              <a:t>ADMIN</a:t>
            </a:r>
            <a:r>
              <a:rPr lang="en"/>
              <a:t>-ის როლი, JWT, და ა.შ.).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ჯობს მეტრიკები გააგზავნო რომელიმე მონიტორინგის სისტემაში. (მაგალითად - Prometheus-ში), და რაღაც დეშბორდის გვერდის გამოყენებით არ აჩვენო იგი ვიღაც უბრალო მომხმარებლებს.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6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გამოყენებული რესურსები და ბმულები:</a:t>
            </a:r>
            <a:endParaRPr/>
          </a:p>
        </p:txBody>
      </p:sp>
      <p:sp>
        <p:nvSpPr>
          <p:cNvPr id="336" name="Google Shape;336;p60"/>
          <p:cNvSpPr txBox="1"/>
          <p:nvPr>
            <p:ph idx="1" type="body"/>
          </p:nvPr>
        </p:nvSpPr>
        <p:spPr>
          <a:xfrm>
            <a:off x="387900" y="1426275"/>
            <a:ext cx="8368200" cy="34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Actuator :: Spring Boot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Spring Boot Actuator | Baeldung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Shutdown a Spring Boot Application | Baeldung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Metrics :: Spring Boot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Monitor a Spring Boot App Using Prometheus | Baeldung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61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ლაბის დავალება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 Actuator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62"/>
          <p:cNvSpPr txBox="1"/>
          <p:nvPr>
            <p:ph idx="4294967295" type="body"/>
          </p:nvPr>
        </p:nvSpPr>
        <p:spPr>
          <a:xfrm>
            <a:off x="311700" y="288225"/>
            <a:ext cx="8520600" cy="46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- </a:t>
            </a:r>
            <a:r>
              <a:rPr b="1" lang="en"/>
              <a:t>დაამატეთ მონიტორინგის საშუალება თქვენს Spring Boot აპლიკაციას -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Spring Boot Actuator-ის გამოყენებით ხელმისაწვდომი გახადეთ ზოგიერთი endpoint-ი:</a:t>
            </a:r>
            <a:endParaRPr/>
          </a:p>
          <a:p>
            <a:pPr indent="-342900" lvl="0" marL="9144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/health</a:t>
            </a:r>
            <a:endParaRPr b="1"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/metrics</a:t>
            </a:r>
            <a:endParaRPr b="1"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/info</a:t>
            </a:r>
            <a:endParaRPr b="1"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და ა.შ. (რომელსაც მოისურვებთ).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+ </a:t>
            </a:r>
            <a:r>
              <a:rPr lang="en"/>
              <a:t>ამ ყველაფერს თუ იზამთ, </a:t>
            </a:r>
            <a:r>
              <a:rPr lang="en"/>
              <a:t>სცადეთ ასევე მომართოთ /actuator/metrics მისამართიც (მეტრიკებისთვის). გამოიყენეთ Prometheus-ის მაგალითი.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Spring Boot Actuator?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87900" y="1345000"/>
            <a:ext cx="8368200" cy="322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Actuator შეიცავს ყველა იმ საჭირო ხელსაწყოს, რომელიც დაგვჭირდება აპლიკაციის მონიტორინგისთვის: </a:t>
            </a:r>
            <a:r>
              <a:rPr lang="en" u="sng"/>
              <a:t>სიცოცხლისუნარიანობის შემოწმების გზებსა</a:t>
            </a:r>
            <a:r>
              <a:rPr lang="en"/>
              <a:t> და </a:t>
            </a:r>
            <a:r>
              <a:rPr lang="en" u="sng"/>
              <a:t>მეტრიკებს</a:t>
            </a:r>
            <a:r>
              <a:rPr lang="en"/>
              <a:t>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თავსებადია cloud ტექნოლოგიებთან, კონტეინერებთან და DevOps გარემოში.</a:t>
            </a:r>
            <a:endParaRPr/>
          </a:p>
        </p:txBody>
      </p:sp>
      <p:graphicFrame>
        <p:nvGraphicFramePr>
          <p:cNvPr id="93" name="Google Shape;93;p18"/>
          <p:cNvGraphicFramePr/>
          <p:nvPr/>
        </p:nvGraphicFramePr>
        <p:xfrm>
          <a:off x="756650" y="2966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3939950"/>
                <a:gridCol w="3690725"/>
              </a:tblGrid>
              <a:tr h="282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pom.xml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application.yml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84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groupId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&gt;org.springframework.boot&lt;/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groupId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artifactId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spring-boot-starter-actuator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artifactId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management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endpoints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web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exposure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include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"*"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rgbClr val="9E9E9E"/>
                          </a:solidFill>
                        </a:rPr>
                        <a:t># Use "*" only in dev!</a:t>
                      </a:r>
                      <a:endParaRPr sz="1200">
                        <a:solidFill>
                          <a:srgbClr val="9E9E9E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829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გაფრთხილება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არ გაასაჯაროოთ ყველა endpoint-ი რეალურ გარემოში!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1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 Endpoints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1"/>
          <p:cNvGraphicFramePr/>
          <p:nvPr/>
        </p:nvGraphicFramePr>
        <p:xfrm>
          <a:off x="510100" y="243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{2D62B484-BC32-4B39-829A-BF5EBE7D69FC}</a:tableStyleId>
              </a:tblPr>
              <a:tblGrid>
                <a:gridCol w="2228350"/>
                <a:gridCol w="3187525"/>
                <a:gridCol w="2707925"/>
              </a:tblGrid>
              <a:tr h="349700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Must Know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: Exposing too many endpoints = security risk!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 hMerge="1"/>
                <a:tc hMerge="1"/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/health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Application health status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/actuator/health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/metrics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System &amp; application metrics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/actuator/metrics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/info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Custom application info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/actuator/info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/env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Environment variables &amp; properties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/actuator/env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/beans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List of all beans in the application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/actuator/beans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/loggers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View &amp; modify log levels at runtime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POST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/actuator/loggers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/httptrace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Recent HTTP requests (last 100)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/actuator/httptrace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/threaddump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Thread activity snapshot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/actuator/threaddump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/heapdump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In-memory data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/actuator/heapdump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/prometheus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Prometheus metrics format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155CC"/>
                          </a:solidFill>
                        </a:rPr>
                        <a:t>GET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/actuator/prometheus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497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/shutdown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Shut down the application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POST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/actuator/shutdown</a:t>
                      </a:r>
                      <a:endParaRPr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320575"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</a:rPr>
                        <a:t>და ა.შ.</a:t>
                      </a:r>
                      <a:endParaRPr b="1"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595959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38761D"/>
      </a:accent4>
      <a:accent5>
        <a:srgbClr val="6AA84F"/>
      </a:accent5>
      <a:accent6>
        <a:srgbClr val="FFEB38"/>
      </a:accent6>
      <a:hlink>
        <a:srgbClr val="6AA84F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