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</p:spPr>
        <p:txBody>
          <a:bodyPr>
            <a:normAutofit fontScale="92500" lnSpcReduction="10000"/>
          </a:bodyPr>
          <a:lstStyle/>
          <a:p>
            <a:pPr marL="571500" indent="-571500" algn="just"/>
            <a:r>
              <a:rPr lang="ka-GE" sz="2000" dirty="0" smtClean="0">
                <a:solidFill>
                  <a:schemeClr val="tx1"/>
                </a:solidFill>
              </a:rPr>
              <a:t>მეგრულ-ლაზურის გრამატიკა</a:t>
            </a:r>
          </a:p>
          <a:p>
            <a:pPr marL="571500" indent="-571500" algn="just"/>
            <a:r>
              <a:rPr lang="ka-GE" sz="2000" dirty="0" smtClean="0">
                <a:solidFill>
                  <a:schemeClr val="tx1"/>
                </a:solidFill>
              </a:rPr>
              <a:t>თსუ ასოცირებული პროფესორი  მაია ლომია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571500" indent="-571500"/>
            <a:r>
              <a:rPr lang="en-US" sz="2600" dirty="0" smtClean="0">
                <a:solidFill>
                  <a:srgbClr val="FF0000"/>
                </a:solidFill>
              </a:rPr>
              <a:t>II. </a:t>
            </a:r>
            <a:r>
              <a:rPr lang="ka-GE" sz="2600" dirty="0" smtClean="0">
                <a:solidFill>
                  <a:srgbClr val="FF0000"/>
                </a:solidFill>
              </a:rPr>
              <a:t>პრაქტიკული სამუშაო</a:t>
            </a:r>
            <a:endParaRPr lang="en-US" sz="2600" dirty="0" smtClean="0">
              <a:solidFill>
                <a:srgbClr val="FF0000"/>
              </a:solidFill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600" dirty="0" smtClean="0">
                <a:solidFill>
                  <a:srgbClr val="FF0000"/>
                </a:solidFill>
              </a:rPr>
              <a:t>კვირის დღეები:</a:t>
            </a:r>
          </a:p>
          <a:p>
            <a:pPr marL="571500" indent="-571500" algn="l"/>
            <a:r>
              <a:rPr lang="ka-GE" dirty="0" smtClean="0">
                <a:solidFill>
                  <a:srgbClr val="FF0000"/>
                </a:solidFill>
              </a:rPr>
              <a:t>             </a:t>
            </a:r>
            <a:r>
              <a:rPr lang="ka-GE" sz="2600" dirty="0" smtClean="0">
                <a:solidFill>
                  <a:srgbClr val="FF0000"/>
                </a:solidFill>
              </a:rPr>
              <a:t>ქ.                მ.                ლ.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ka-GE" sz="2400" dirty="0" smtClean="0">
                <a:solidFill>
                  <a:schemeClr val="tx1"/>
                </a:solidFill>
              </a:rPr>
              <a:t>ორშაბათი - თუთაშხა-თუთაჩხა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ka-GE" sz="2400" dirty="0" smtClean="0">
                <a:solidFill>
                  <a:schemeClr val="tx1"/>
                </a:solidFill>
              </a:rPr>
              <a:t>სამშაბათი - თახაშხა - თახაჩხა / ეკინაჩხა/ ჟურშაბათი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ka-GE" sz="2400" dirty="0" smtClean="0">
                <a:solidFill>
                  <a:schemeClr val="tx1"/>
                </a:solidFill>
              </a:rPr>
              <a:t>ოთხშაბათი - ჯუმაშხა - ჯუმაჩხა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ka-GE" sz="2400" dirty="0" smtClean="0">
                <a:solidFill>
                  <a:schemeClr val="tx1"/>
                </a:solidFill>
              </a:rPr>
              <a:t>ხუთშაბათი - ცაშხა - ცაჩხა / ჩაჩხა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ka-GE" sz="2400" dirty="0" smtClean="0">
                <a:solidFill>
                  <a:schemeClr val="tx1"/>
                </a:solidFill>
              </a:rPr>
              <a:t>პარასკევი - ობიშხა </a:t>
            </a:r>
            <a:r>
              <a:rPr lang="ka-GE" sz="2400" smtClean="0">
                <a:solidFill>
                  <a:schemeClr val="tx1"/>
                </a:solidFill>
              </a:rPr>
              <a:t>- ობიჩხა/პარასკე/პარასკენდღა</a:t>
            </a:r>
            <a:endParaRPr lang="ka-GE" sz="2400" dirty="0" smtClean="0">
              <a:solidFill>
                <a:schemeClr val="tx1"/>
              </a:solidFill>
            </a:endParaRPr>
          </a:p>
          <a:p>
            <a:pPr marL="571500" indent="-571500" algn="just">
              <a:buFont typeface="Wingdings" pitchFamily="2" charset="2"/>
              <a:buChar char="Ø"/>
            </a:pPr>
            <a:r>
              <a:rPr lang="ka-GE" sz="2400" dirty="0" smtClean="0">
                <a:solidFill>
                  <a:schemeClr val="tx1"/>
                </a:solidFill>
              </a:rPr>
              <a:t>შაბათი - საბატონი - საბატონი/საპატონი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ka-GE" sz="2400" dirty="0" smtClean="0">
                <a:solidFill>
                  <a:schemeClr val="tx1"/>
                </a:solidFill>
              </a:rPr>
              <a:t>კვირა - ჟაშხა - ბჟაჩხა/ჯუნი (თურქ.)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b="1" dirty="0" smtClean="0">
                <a:solidFill>
                  <a:schemeClr val="accent1"/>
                </a:solidFill>
              </a:rPr>
              <a:t>კვირა (შვიდეული/მსგეფსი) - მარა, დოლონი </a:t>
            </a:r>
            <a:r>
              <a:rPr lang="ka-GE" sz="2400" dirty="0" smtClean="0">
                <a:solidFill>
                  <a:schemeClr val="accent1"/>
                </a:solidFill>
              </a:rPr>
              <a:t>(თურქ.)/</a:t>
            </a:r>
            <a:r>
              <a:rPr lang="ka-GE" sz="2400" b="1" dirty="0" smtClean="0">
                <a:solidFill>
                  <a:schemeClr val="accent1"/>
                </a:solidFill>
              </a:rPr>
              <a:t>ჰა</a:t>
            </a:r>
            <a:r>
              <a:rPr lang="ru-RU" sz="2400" b="1" dirty="0" smtClean="0">
                <a:solidFill>
                  <a:schemeClr val="accent1"/>
                </a:solidFill>
              </a:rPr>
              <a:t>ф</a:t>
            </a:r>
            <a:r>
              <a:rPr lang="ka-GE" sz="2400" b="1" dirty="0" smtClean="0">
                <a:solidFill>
                  <a:schemeClr val="accent1"/>
                </a:solidFill>
              </a:rPr>
              <a:t>თა</a:t>
            </a:r>
          </a:p>
          <a:p>
            <a:pPr marL="571500" indent="-571500" algn="just"/>
            <a:r>
              <a:rPr lang="ka-GE" sz="2400" dirty="0" smtClean="0">
                <a:solidFill>
                  <a:schemeClr val="accent1"/>
                </a:solidFill>
              </a:rPr>
              <a:t>           (სპარ.-თურქ.)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1800" b="1" dirty="0" smtClean="0">
                <a:solidFill>
                  <a:schemeClr val="accent1"/>
                </a:solidFill>
              </a:rPr>
              <a:t>ალი თანდილავა, ლაზური ლექსიკონი, თბილისი, 2013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1800" b="1" dirty="0" smtClean="0">
                <a:solidFill>
                  <a:schemeClr val="accent1"/>
                </a:solidFill>
              </a:rPr>
              <a:t>ქართულ-მეგრულ-ლაზურ-სვანურ-ინგლისური ლექსიკონი, თბილისი   2015</a:t>
            </a:r>
          </a:p>
          <a:p>
            <a:pPr marL="571500" indent="-571500" algn="just">
              <a:buFont typeface="Wingdings" pitchFamily="2" charset="2"/>
              <a:buChar char="§"/>
            </a:pPr>
            <a:endParaRPr lang="ka-GE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610600" cy="6248400"/>
          </a:xfrm>
        </p:spPr>
        <p:txBody>
          <a:bodyPr>
            <a:normAutofit fontScale="77500" lnSpcReduction="20000"/>
          </a:bodyPr>
          <a:lstStyle/>
          <a:p>
            <a:r>
              <a:rPr lang="ka-GE" sz="3100" dirty="0" smtClean="0">
                <a:solidFill>
                  <a:srgbClr val="FF0000"/>
                </a:solidFill>
              </a:rPr>
              <a:t>პირის ნაცვალსახელები</a:t>
            </a:r>
          </a:p>
          <a:p>
            <a:endParaRPr lang="ka-GE" sz="3100" dirty="0" smtClean="0">
              <a:solidFill>
                <a:srgbClr val="FF0000"/>
              </a:solidFill>
            </a:endParaRPr>
          </a:p>
          <a:p>
            <a:endParaRPr lang="ka-GE" sz="3100" dirty="0" smtClean="0">
              <a:solidFill>
                <a:srgbClr val="FF0000"/>
              </a:solidFill>
            </a:endParaRPr>
          </a:p>
          <a:p>
            <a:r>
              <a:rPr lang="ka-GE" sz="3100" dirty="0" smtClean="0">
                <a:solidFill>
                  <a:srgbClr val="FF0000"/>
                </a:solidFill>
              </a:rPr>
              <a:t>         ქ.                                მ.                                     ლ.</a:t>
            </a:r>
          </a:p>
          <a:p>
            <a:pPr algn="ctr">
              <a:buNone/>
            </a:pPr>
            <a:endParaRPr lang="ka-GE" sz="3100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ka-GE" sz="3100" dirty="0" smtClean="0"/>
              <a:t>    </a:t>
            </a:r>
            <a:r>
              <a:rPr lang="en-US" sz="3100" dirty="0" smtClean="0"/>
              <a:t>I. </a:t>
            </a:r>
            <a:r>
              <a:rPr lang="ka-GE" sz="3100" dirty="0" smtClean="0"/>
              <a:t>      მე-ჩვენ                     მა-ჩქი                  მა/მან-ჩქი/ჩქინ</a:t>
            </a:r>
          </a:p>
          <a:p>
            <a:pPr algn="just">
              <a:buNone/>
            </a:pPr>
            <a:r>
              <a:rPr lang="ka-GE" sz="3100" dirty="0" smtClean="0"/>
              <a:t>                                                                   </a:t>
            </a:r>
          </a:p>
          <a:p>
            <a:pPr algn="just">
              <a:buNone/>
            </a:pPr>
            <a:r>
              <a:rPr lang="ka-GE" sz="3100" dirty="0" smtClean="0"/>
              <a:t>   </a:t>
            </a:r>
            <a:r>
              <a:rPr lang="en-US" sz="3100" dirty="0" smtClean="0"/>
              <a:t>II.       </a:t>
            </a:r>
            <a:r>
              <a:rPr lang="ka-GE" sz="3100" dirty="0" smtClean="0"/>
              <a:t>შენ-თქვენ        </a:t>
            </a:r>
            <a:r>
              <a:rPr lang="en-US" sz="3100" dirty="0" smtClean="0"/>
              <a:t> </a:t>
            </a:r>
            <a:r>
              <a:rPr lang="ka-GE" sz="3100" dirty="0" smtClean="0"/>
              <a:t>     სი-თქვა                სი/სინ-თქვა/თქვან</a:t>
            </a:r>
          </a:p>
          <a:p>
            <a:pPr algn="just">
              <a:buNone/>
            </a:pPr>
            <a:endParaRPr lang="ka-GE" sz="3100" dirty="0" smtClean="0"/>
          </a:p>
          <a:p>
            <a:pPr algn="just">
              <a:buNone/>
            </a:pPr>
            <a:r>
              <a:rPr lang="en-US" sz="3100" dirty="0" smtClean="0"/>
              <a:t>  III. </a:t>
            </a:r>
            <a:r>
              <a:rPr lang="ka-GE" sz="3100" dirty="0" smtClean="0"/>
              <a:t>       ის-ისინი            თინა-თინეფი           მუქ- მუთეფე</a:t>
            </a:r>
          </a:p>
          <a:p>
            <a:pPr algn="just">
              <a:buNone/>
            </a:pPr>
            <a:r>
              <a:rPr lang="ka-GE" sz="3100" dirty="0" smtClean="0"/>
              <a:t>                                              მუ-მუნეფი</a:t>
            </a:r>
          </a:p>
          <a:p>
            <a:pPr algn="just">
              <a:buNone/>
            </a:pPr>
            <a:r>
              <a:rPr lang="ka-GE" sz="3000" dirty="0" smtClean="0"/>
              <a:t>                                          ის-ისინი„თვითონ“</a:t>
            </a:r>
          </a:p>
          <a:p>
            <a:pPr algn="just">
              <a:buNone/>
            </a:pPr>
            <a:r>
              <a:rPr lang="ka-GE" sz="3000" dirty="0" smtClean="0"/>
              <a:t>                                           </a:t>
            </a:r>
            <a:endParaRPr lang="ka-GE" sz="2800" dirty="0" smtClean="0"/>
          </a:p>
          <a:p>
            <a:pPr algn="just">
              <a:buNone/>
            </a:pPr>
            <a:r>
              <a:rPr lang="ka-GE" sz="2800" dirty="0" smtClean="0"/>
              <a:t>                            </a:t>
            </a:r>
          </a:p>
          <a:p>
            <a:pPr algn="just">
              <a:buNone/>
            </a:pPr>
            <a:r>
              <a:rPr lang="ka-GE" sz="2800" dirty="0" smtClean="0"/>
              <a:t>                                        </a:t>
            </a:r>
          </a:p>
          <a:p>
            <a:pPr algn="just">
              <a:buNone/>
            </a:pPr>
            <a:r>
              <a:rPr lang="ka-GE" sz="2800" dirty="0" smtClean="0"/>
              <a:t> </a:t>
            </a:r>
            <a:endParaRPr lang="ka-GE" sz="28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ka-GE" sz="2800" dirty="0" smtClean="0">
              <a:solidFill>
                <a:srgbClr val="FF0000"/>
              </a:solidFill>
            </a:endParaRPr>
          </a:p>
          <a:p>
            <a:endParaRPr lang="en-US" sz="2800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248400"/>
          </a:xfrm>
        </p:spPr>
        <p:txBody>
          <a:bodyPr>
            <a:normAutofit/>
          </a:bodyPr>
          <a:lstStyle/>
          <a:p>
            <a:r>
              <a:rPr lang="ka-GE" sz="2400" dirty="0" smtClean="0">
                <a:solidFill>
                  <a:srgbClr val="FF0000"/>
                </a:solidFill>
              </a:rPr>
              <a:t>მეგრული პოეზიის ნიმუში</a:t>
            </a:r>
          </a:p>
          <a:p>
            <a:pPr algn="ctr">
              <a:buNone/>
            </a:pPr>
            <a:r>
              <a:rPr lang="ka-GE" sz="2400" i="1" dirty="0" smtClean="0"/>
              <a:t>სატრფიალო (მა სი ვარდი თიშენ მერჩი...)</a:t>
            </a:r>
          </a:p>
          <a:p>
            <a:pPr algn="ctr">
              <a:buNone/>
            </a:pPr>
            <a:endParaRPr lang="ka-GE" sz="2400" i="1" dirty="0" smtClean="0"/>
          </a:p>
          <a:p>
            <a:pPr algn="ctr">
              <a:buNone/>
            </a:pPr>
            <a:r>
              <a:rPr lang="ka-GE" sz="2400" dirty="0" smtClean="0"/>
              <a:t>მა სი ვარდი თიშენ მერჩი </a:t>
            </a:r>
          </a:p>
          <a:p>
            <a:pPr algn="ctr">
              <a:buNone/>
            </a:pPr>
            <a:r>
              <a:rPr lang="ka-GE" sz="2400" dirty="0" smtClean="0"/>
              <a:t>ბაღის ოკო დორგიკონი,</a:t>
            </a:r>
          </a:p>
          <a:p>
            <a:pPr algn="ctr">
              <a:buNone/>
            </a:pPr>
            <a:r>
              <a:rPr lang="ka-GE" sz="2400" dirty="0" smtClean="0"/>
              <a:t>თინა დღას ვაიხომუდუ,</a:t>
            </a:r>
          </a:p>
          <a:p>
            <a:pPr algn="ctr">
              <a:buNone/>
            </a:pPr>
            <a:r>
              <a:rPr lang="ka-GE" sz="2400" dirty="0" smtClean="0"/>
              <a:t> მა სი ქოგიურდიკონი!</a:t>
            </a:r>
          </a:p>
          <a:p>
            <a:pPr algn="ctr">
              <a:buNone/>
            </a:pPr>
            <a:r>
              <a:rPr lang="ka-GE" sz="2400" dirty="0" smtClean="0"/>
              <a:t>ირო თისი ვოცადუდი</a:t>
            </a:r>
          </a:p>
          <a:p>
            <a:pPr algn="ctr">
              <a:buNone/>
            </a:pPr>
            <a:r>
              <a:rPr lang="ka-GE" sz="2400" dirty="0" smtClean="0"/>
              <a:t>სქან ხოლოსი ვორდიკონი,</a:t>
            </a:r>
          </a:p>
          <a:p>
            <a:pPr algn="ctr">
              <a:buNone/>
            </a:pPr>
            <a:r>
              <a:rPr lang="ka-GE" sz="2400" dirty="0" smtClean="0"/>
              <a:t>უბედურქი ვეპიკო დო</a:t>
            </a:r>
          </a:p>
          <a:p>
            <a:pPr algn="ctr">
              <a:buNone/>
            </a:pPr>
            <a:r>
              <a:rPr lang="ka-GE" sz="2400" dirty="0" smtClean="0"/>
              <a:t>ბედინერქი იპიკონი.</a:t>
            </a:r>
          </a:p>
          <a:p>
            <a:pPr algn="ctr">
              <a:buNone/>
            </a:pPr>
            <a:r>
              <a:rPr lang="ka-GE" sz="2400" dirty="0" smtClean="0"/>
              <a:t>ვარდიშ მინჯეს ვანოგვექი//მინჯეთ ვანორგვექი</a:t>
            </a:r>
          </a:p>
          <a:p>
            <a:pPr algn="ctr">
              <a:buNone/>
            </a:pPr>
            <a:r>
              <a:rPr lang="ka-GE" sz="2400" dirty="0" smtClean="0"/>
              <a:t>თიშენი რე, საუბედუროთ,</a:t>
            </a:r>
          </a:p>
          <a:p>
            <a:pPr algn="ctr">
              <a:buNone/>
            </a:pPr>
            <a:r>
              <a:rPr lang="ka-GE" sz="2400" dirty="0" smtClean="0"/>
              <a:t>მებაღობა ვანორჩქვენო,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324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a-GE" sz="2800" dirty="0" smtClean="0"/>
              <a:t>ენა ვაგოსკვანსი შურო!</a:t>
            </a:r>
          </a:p>
          <a:p>
            <a:pPr algn="ctr">
              <a:buNone/>
            </a:pPr>
            <a:r>
              <a:rPr lang="ka-GE" sz="2800" dirty="0" smtClean="0"/>
              <a:t>ჩქიმი გური სი დოვილი,</a:t>
            </a:r>
          </a:p>
          <a:p>
            <a:pPr algn="ctr">
              <a:buNone/>
            </a:pPr>
            <a:r>
              <a:rPr lang="ka-GE" sz="2800" dirty="0" smtClean="0"/>
              <a:t>ანწი ესი მუ ოხვარუ,</a:t>
            </a:r>
          </a:p>
          <a:p>
            <a:pPr algn="ctr">
              <a:buNone/>
            </a:pPr>
            <a:r>
              <a:rPr lang="ka-GE" sz="2800" dirty="0" smtClean="0"/>
              <a:t>ღურელი გულიშ გათელება,</a:t>
            </a:r>
          </a:p>
          <a:p>
            <a:pPr algn="ctr">
              <a:buNone/>
            </a:pPr>
            <a:r>
              <a:rPr lang="ka-GE" sz="2800" dirty="0" smtClean="0"/>
              <a:t>ვეშემილებუ, ვარუ, ვარუ!</a:t>
            </a:r>
          </a:p>
          <a:p>
            <a:pPr algn="ctr">
              <a:buNone/>
            </a:pPr>
            <a:endParaRPr lang="ka-GE" sz="2800" dirty="0" smtClean="0"/>
          </a:p>
          <a:p>
            <a:pPr algn="ctr">
              <a:buNone/>
            </a:pPr>
            <a:r>
              <a:rPr lang="ka-GE" sz="2800" dirty="0" smtClean="0"/>
              <a:t>***************</a:t>
            </a:r>
          </a:p>
          <a:p>
            <a:pPr algn="ctr">
              <a:buNone/>
            </a:pPr>
            <a:r>
              <a:rPr lang="ka-GE" sz="2800" dirty="0" smtClean="0"/>
              <a:t>მე  შენ ვარდი იმიტომ მოგეცი,</a:t>
            </a:r>
          </a:p>
          <a:p>
            <a:pPr algn="ctr">
              <a:buNone/>
            </a:pPr>
            <a:r>
              <a:rPr lang="ka-GE" sz="2800" dirty="0" smtClean="0"/>
              <a:t>რომ ბაღში უნდა დაგერგო,</a:t>
            </a:r>
          </a:p>
          <a:p>
            <a:pPr algn="ctr">
              <a:buNone/>
            </a:pPr>
            <a:r>
              <a:rPr lang="ka-GE" sz="2800" dirty="0" smtClean="0"/>
              <a:t>ის არასდროს გახმებოდა,</a:t>
            </a:r>
          </a:p>
          <a:p>
            <a:pPr algn="ctr">
              <a:buNone/>
            </a:pPr>
            <a:r>
              <a:rPr lang="ka-GE" sz="2800" dirty="0" smtClean="0"/>
              <a:t>მე შენ რომ გყვარებოდი!</a:t>
            </a:r>
          </a:p>
          <a:p>
            <a:pPr algn="ctr">
              <a:buNone/>
            </a:pPr>
            <a:r>
              <a:rPr lang="ka-GE" sz="2800" dirty="0" smtClean="0"/>
              <a:t>ყოველთვის იმას ვცდილობდი,</a:t>
            </a:r>
          </a:p>
          <a:p>
            <a:pPr algn="ctr">
              <a:buNone/>
            </a:pPr>
            <a:endParaRPr lang="ka-GE" sz="2800" dirty="0" smtClean="0"/>
          </a:p>
          <a:p>
            <a:pPr algn="ctr">
              <a:buNone/>
            </a:pPr>
            <a:endParaRPr lang="ka-GE" sz="2800" dirty="0" smtClean="0"/>
          </a:p>
          <a:p>
            <a:pPr algn="ctr"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610600" cy="6248400"/>
          </a:xfrm>
        </p:spPr>
        <p:txBody>
          <a:bodyPr>
            <a:normAutofit fontScale="92500" lnSpcReduction="20000"/>
          </a:bodyPr>
          <a:lstStyle/>
          <a:p>
            <a:endParaRPr lang="ka-GE" sz="2000" dirty="0" smtClean="0"/>
          </a:p>
          <a:p>
            <a:pPr algn="ctr">
              <a:buNone/>
            </a:pPr>
            <a:r>
              <a:rPr lang="ka-GE" sz="2800" dirty="0" smtClean="0"/>
              <a:t>შენს ახლოს რომ ვყოფილიყავი,</a:t>
            </a:r>
          </a:p>
          <a:p>
            <a:pPr algn="ctr">
              <a:buNone/>
            </a:pPr>
            <a:r>
              <a:rPr lang="ka-GE" sz="2800" dirty="0" smtClean="0"/>
              <a:t>უბედური არ ვყოფილიყავი</a:t>
            </a:r>
          </a:p>
          <a:p>
            <a:pPr algn="ctr">
              <a:buNone/>
            </a:pPr>
            <a:r>
              <a:rPr lang="ka-GE" sz="2800" dirty="0" smtClean="0"/>
              <a:t>და ბედნიერი ვყოფილიყავი.</a:t>
            </a:r>
          </a:p>
          <a:p>
            <a:pPr algn="ctr">
              <a:buNone/>
            </a:pPr>
            <a:r>
              <a:rPr lang="ka-GE" sz="2800" dirty="0" smtClean="0"/>
              <a:t>ვარდის პატრონს არ მგვანებიხარ//პატრონად არ ვარგებულხარ</a:t>
            </a:r>
          </a:p>
          <a:p>
            <a:pPr algn="ctr">
              <a:buNone/>
            </a:pPr>
            <a:r>
              <a:rPr lang="ka-GE" sz="2800" dirty="0" smtClean="0"/>
              <a:t>იმიტომ არის, საუბედუროდ,</a:t>
            </a:r>
          </a:p>
          <a:p>
            <a:pPr algn="ctr">
              <a:buNone/>
            </a:pPr>
            <a:r>
              <a:rPr lang="ka-GE" sz="2800" dirty="0" smtClean="0"/>
              <a:t>მებაღეობა არ გცოდნია?</a:t>
            </a:r>
          </a:p>
          <a:p>
            <a:pPr algn="ctr">
              <a:buNone/>
            </a:pPr>
            <a:r>
              <a:rPr lang="ka-GE" sz="2800" dirty="0" smtClean="0"/>
              <a:t>ეს არ გიხდება სრულებით.</a:t>
            </a:r>
          </a:p>
          <a:p>
            <a:pPr algn="ctr">
              <a:buNone/>
            </a:pPr>
            <a:r>
              <a:rPr lang="ka-GE" sz="2800" dirty="0" smtClean="0"/>
              <a:t>ჩემი გული შენ მოკალი, ახლა ამას რა ეშველება,</a:t>
            </a:r>
          </a:p>
          <a:p>
            <a:pPr algn="ctr">
              <a:buNone/>
            </a:pPr>
            <a:r>
              <a:rPr lang="ka-GE" sz="2800" dirty="0" smtClean="0"/>
              <a:t>მკვდარი გულის გამთელება</a:t>
            </a:r>
          </a:p>
          <a:p>
            <a:pPr algn="ctr">
              <a:buNone/>
            </a:pPr>
            <a:r>
              <a:rPr lang="ka-GE" sz="2800" dirty="0" smtClean="0"/>
              <a:t>არ შემიძლია, არა, არა!</a:t>
            </a:r>
          </a:p>
          <a:p>
            <a:pPr>
              <a:buNone/>
            </a:pPr>
            <a:endParaRPr lang="ka-GE" sz="2000" dirty="0" smtClean="0"/>
          </a:p>
          <a:p>
            <a:endParaRPr lang="ka-GE" sz="2000" dirty="0" smtClean="0"/>
          </a:p>
          <a:p>
            <a:r>
              <a:rPr lang="ka-GE" sz="2000" dirty="0" smtClean="0"/>
              <a:t>ტექსტი აღებულია წიგნიდან: კოლხური(მეგრულ-ლაზური) ენა, თბილისი, „უნივერსალი“, 2006, გვ. 379;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/>
          </a:bodyPr>
          <a:lstStyle/>
          <a:p>
            <a:r>
              <a:rPr lang="ka-GE" sz="2800" i="1" dirty="0" smtClean="0">
                <a:solidFill>
                  <a:srgbClr val="FF0000"/>
                </a:solidFill>
              </a:rPr>
              <a:t>ფრაზემის განმარტება</a:t>
            </a:r>
          </a:p>
          <a:p>
            <a:endParaRPr lang="ka-GE" sz="2800" i="1" dirty="0" smtClean="0">
              <a:solidFill>
                <a:srgbClr val="FF0000"/>
              </a:solidFill>
            </a:endParaRPr>
          </a:p>
          <a:p>
            <a:r>
              <a:rPr lang="ka-GE" sz="2800" i="1" dirty="0" smtClean="0"/>
              <a:t>დღასი ვა-იხომუდუ (&lt; ვა-გ-იხომუდუ)</a:t>
            </a:r>
          </a:p>
          <a:p>
            <a:endParaRPr lang="ka-GE" sz="2800" i="1" dirty="0" smtClean="0"/>
          </a:p>
          <a:p>
            <a:r>
              <a:rPr lang="ka-GE" sz="2800" i="1" dirty="0" smtClean="0"/>
              <a:t>დღა = დრო (ზოგადად)</a:t>
            </a:r>
          </a:p>
          <a:p>
            <a:endParaRPr lang="ka-GE" sz="2800" i="1" dirty="0" smtClean="0"/>
          </a:p>
          <a:p>
            <a:r>
              <a:rPr lang="ka-GE" sz="2800" i="1" dirty="0" smtClean="0"/>
              <a:t>დღას </a:t>
            </a:r>
            <a:r>
              <a:rPr lang="ka-GE" sz="2800" i="1" dirty="0" smtClean="0">
                <a:solidFill>
                  <a:srgbClr val="FF0000"/>
                </a:solidFill>
              </a:rPr>
              <a:t>ვა[რ] </a:t>
            </a:r>
            <a:r>
              <a:rPr lang="ka-GE" sz="2800" i="1" dirty="0" smtClean="0"/>
              <a:t>= </a:t>
            </a:r>
            <a:r>
              <a:rPr lang="ka-GE" sz="2800" i="1" dirty="0" smtClean="0">
                <a:solidFill>
                  <a:srgbClr val="FF0000"/>
                </a:solidFill>
              </a:rPr>
              <a:t>არა</a:t>
            </a:r>
            <a:r>
              <a:rPr lang="ka-GE" sz="2800" i="1" dirty="0" smtClean="0"/>
              <a:t>-დღეს = </a:t>
            </a:r>
            <a:r>
              <a:rPr lang="ka-GE" sz="2800" i="1" dirty="0" smtClean="0">
                <a:solidFill>
                  <a:srgbClr val="FF0000"/>
                </a:solidFill>
              </a:rPr>
              <a:t>არას</a:t>
            </a:r>
            <a:r>
              <a:rPr lang="ka-GE" sz="2800" i="1" dirty="0" smtClean="0"/>
              <a:t>-დროს</a:t>
            </a:r>
          </a:p>
          <a:p>
            <a:pPr>
              <a:buNone/>
            </a:pPr>
            <a:endParaRPr lang="ka-GE" sz="2800" i="1" dirty="0" smtClean="0"/>
          </a:p>
          <a:p>
            <a:pPr>
              <a:buFont typeface="Wingdings" pitchFamily="2" charset="2"/>
              <a:buChar char="§"/>
            </a:pPr>
            <a:r>
              <a:rPr lang="ka-GE" sz="2800" i="1" dirty="0" smtClean="0">
                <a:solidFill>
                  <a:srgbClr val="FF0000"/>
                </a:solidFill>
              </a:rPr>
              <a:t>„ყოფნა“ ზმნა უღლება აწმყოსა და უწყვეტელში</a:t>
            </a:r>
          </a:p>
          <a:p>
            <a:pPr algn="ctr">
              <a:buFont typeface="Wingdings" pitchFamily="2" charset="2"/>
              <a:buChar char="§"/>
            </a:pPr>
            <a:r>
              <a:rPr lang="ka-GE" sz="2800" i="1" dirty="0" smtClean="0">
                <a:solidFill>
                  <a:srgbClr val="FF0000"/>
                </a:solidFill>
              </a:rPr>
              <a:t>უღლების პარადიგმა</a:t>
            </a:r>
          </a:p>
          <a:p>
            <a:endParaRPr lang="en-US" sz="2800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endParaRPr lang="ka-GE" dirty="0" smtClean="0"/>
          </a:p>
          <a:p>
            <a:pPr algn="ctr"/>
            <a:r>
              <a:rPr lang="ka-GE" dirty="0" smtClean="0"/>
              <a:t>აწმყო</a:t>
            </a:r>
          </a:p>
          <a:p>
            <a:pPr algn="ctr">
              <a:buNone/>
            </a:pPr>
            <a:r>
              <a:rPr lang="ka-GE" dirty="0" smtClean="0"/>
              <a:t>ვორექ  – ვარ</a:t>
            </a:r>
          </a:p>
          <a:p>
            <a:pPr algn="ctr">
              <a:buNone/>
            </a:pPr>
            <a:r>
              <a:rPr lang="ka-GE" dirty="0" smtClean="0"/>
              <a:t>ორექ – ხარ</a:t>
            </a:r>
          </a:p>
          <a:p>
            <a:pPr algn="ctr">
              <a:buNone/>
            </a:pPr>
            <a:r>
              <a:rPr lang="ka-GE" dirty="0" smtClean="0"/>
              <a:t>ორე(ნ) – არის</a:t>
            </a:r>
          </a:p>
          <a:p>
            <a:pPr algn="ctr">
              <a:buNone/>
            </a:pPr>
            <a:r>
              <a:rPr lang="ka-GE" dirty="0" smtClean="0"/>
              <a:t>ვორეთ – ვართ</a:t>
            </a:r>
          </a:p>
          <a:p>
            <a:pPr algn="ctr">
              <a:buNone/>
            </a:pPr>
            <a:r>
              <a:rPr lang="ka-GE" dirty="0" smtClean="0"/>
              <a:t>ორეთ – ხართ</a:t>
            </a:r>
          </a:p>
          <a:p>
            <a:pPr algn="ctr">
              <a:buNone/>
            </a:pPr>
            <a:r>
              <a:rPr lang="ka-GE" dirty="0" smtClean="0"/>
              <a:t>ორენა(ნ) – არიან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610600" cy="6172200"/>
          </a:xfrm>
        </p:spPr>
        <p:txBody>
          <a:bodyPr/>
          <a:lstStyle/>
          <a:p>
            <a:pPr algn="ctr"/>
            <a:r>
              <a:rPr lang="ka-GE" dirty="0" smtClean="0"/>
              <a:t>უწყვეტელი</a:t>
            </a:r>
          </a:p>
          <a:p>
            <a:pPr algn="ctr">
              <a:buNone/>
            </a:pPr>
            <a:endParaRPr lang="ka-GE" dirty="0" smtClean="0"/>
          </a:p>
          <a:p>
            <a:pPr algn="ctr">
              <a:buNone/>
            </a:pPr>
            <a:r>
              <a:rPr lang="ka-GE" dirty="0" smtClean="0"/>
              <a:t>ვორდი  – ვიყავი</a:t>
            </a:r>
          </a:p>
          <a:p>
            <a:pPr algn="ctr">
              <a:buNone/>
            </a:pPr>
            <a:r>
              <a:rPr lang="ka-GE" dirty="0" smtClean="0"/>
              <a:t>ორდი – იყავი</a:t>
            </a:r>
          </a:p>
          <a:p>
            <a:pPr algn="ctr">
              <a:buNone/>
            </a:pPr>
            <a:r>
              <a:rPr lang="ka-GE" dirty="0" smtClean="0"/>
              <a:t>ორდუ – იყო</a:t>
            </a:r>
          </a:p>
          <a:p>
            <a:pPr algn="ctr">
              <a:buNone/>
            </a:pPr>
            <a:r>
              <a:rPr lang="ka-GE" dirty="0" smtClean="0"/>
              <a:t>ვორდით – ვიყავით</a:t>
            </a:r>
          </a:p>
          <a:p>
            <a:pPr algn="ctr">
              <a:buNone/>
            </a:pPr>
            <a:r>
              <a:rPr lang="ka-GE" dirty="0" smtClean="0"/>
              <a:t>ორდით – იყავით</a:t>
            </a:r>
          </a:p>
          <a:p>
            <a:pPr algn="ctr">
              <a:buNone/>
            </a:pPr>
            <a:r>
              <a:rPr lang="ka-GE" dirty="0" smtClean="0"/>
              <a:t>ორდეს – იყვნენ</a:t>
            </a:r>
            <a:endParaRPr lang="en-US" dirty="0" smtClean="0"/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686800" cy="6324600"/>
          </a:xfrm>
        </p:spPr>
        <p:txBody>
          <a:bodyPr/>
          <a:lstStyle/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pPr algn="ctr"/>
            <a:r>
              <a:rPr lang="ka-GE" dirty="0" smtClean="0"/>
              <a:t>გმადლობთ ყურადღებისთვის!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386</Words>
  <Application>Microsoft Office PowerPoint</Application>
  <PresentationFormat>On-screen Show (4:3)</PresentationFormat>
  <Paragraphs>106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Maia</cp:lastModifiedBy>
  <cp:revision>46</cp:revision>
  <dcterms:created xsi:type="dcterms:W3CDTF">2006-08-16T00:00:00Z</dcterms:created>
  <dcterms:modified xsi:type="dcterms:W3CDTF">2018-03-20T19:22:21Z</dcterms:modified>
</cp:coreProperties>
</file>