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64" r:id="rId19"/>
    <p:sldId id="257" r:id="rId20"/>
    <p:sldId id="276" r:id="rId21"/>
    <p:sldId id="277" r:id="rId22"/>
    <p:sldId id="278" r:id="rId23"/>
    <p:sldId id="279" r:id="rId24"/>
    <p:sldId id="280" r:id="rId25"/>
    <p:sldId id="281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82" r:id="rId34"/>
    <p:sldId id="283" r:id="rId35"/>
    <p:sldId id="293" r:id="rId36"/>
    <p:sldId id="284" r:id="rId37"/>
    <p:sldId id="292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4" r:id="rId47"/>
    <p:sldId id="303" r:id="rId48"/>
    <p:sldId id="294" r:id="rId49"/>
    <p:sldId id="305" r:id="rId50"/>
    <p:sldId id="306" r:id="rId51"/>
    <p:sldId id="307" r:id="rId52"/>
    <p:sldId id="308" r:id="rId53"/>
    <p:sldId id="309" r:id="rId54"/>
    <p:sldId id="258" r:id="rId55"/>
    <p:sldId id="310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23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2/21/2017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ka.wikipedia.org/w/index.php?title=%E1%83%A4%E1%83%90%E1%83%98%E1%83%9A%E1%83%98:Caucasus_Ethnic_Groups_2010.jpg&amp;filetimestamp=20091103193323&amp;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ka.wikipedia.org/w/index.php?title=%E1%83%A4%E1%83%90%E1%83%98%E1%83%9A%E1%83%98:Kavkasianfizikal.png&amp;filetimestamp=20100617152917&amp;" TargetMode="Externa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sz="7200" dirty="0" smtClean="0"/>
              <a:t>კავკასია</a:t>
            </a:r>
            <a:endParaRPr lang="en-US" sz="7200" dirty="0">
              <a:latin typeface="SPGogebashvily" panose="02020500000000000000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b="1" dirty="0" smtClean="0"/>
              <a:t>ცირა ბარამიძე</a:t>
            </a:r>
          </a:p>
          <a:p>
            <a:r>
              <a:rPr lang="ka-GE" b="1" dirty="0" smtClean="0"/>
              <a:t>22. 02. 2017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64157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/>
              <a:t>იალბუზი</a:t>
            </a:r>
            <a:r>
              <a:rPr lang="ka-GE" dirty="0"/>
              <a:t> (5642 მ</a:t>
            </a:r>
            <a:r>
              <a:rPr lang="ka-GE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ka-GE" sz="6000" dirty="0" smtClean="0"/>
          </a:p>
          <a:p>
            <a:pPr marL="0" indent="0" algn="ctr">
              <a:buNone/>
            </a:pPr>
            <a:r>
              <a:rPr lang="ka-GE" sz="6000" dirty="0" smtClean="0"/>
              <a:t>კავკასიონის </a:t>
            </a:r>
            <a:r>
              <a:rPr lang="ka-GE" sz="6000" dirty="0"/>
              <a:t>უმაღლესი მწვერვალია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866483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/>
              <a:t>ამიერკავკასიის ბარი</a:t>
            </a:r>
            <a:r>
              <a:rPr lang="ka-GE" dirty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ka-GE" sz="4800" b="1" dirty="0"/>
              <a:t>შავი ზღვიდან კასპიის ზღვამდე. მისი სიგანე აზერბაიჯანში 160 კმ აღწევს, დასავლეთ საქართველოში - 90კმ</a:t>
            </a:r>
            <a:r>
              <a:rPr lang="ka-GE" sz="4800" b="1" dirty="0" smtClean="0"/>
              <a:t>.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92522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/>
              <a:t>ამიერკავკასიის ბარი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b="1" dirty="0" smtClean="0"/>
              <a:t>კოლხეთის დაბლობი</a:t>
            </a:r>
          </a:p>
          <a:p>
            <a:r>
              <a:rPr lang="ka-GE" b="1" dirty="0"/>
              <a:t>იმერეთის მაღლობი</a:t>
            </a:r>
            <a:r>
              <a:rPr lang="ka-GE" dirty="0"/>
              <a:t> </a:t>
            </a:r>
            <a:endParaRPr lang="ka-GE" dirty="0" smtClean="0"/>
          </a:p>
          <a:p>
            <a:r>
              <a:rPr lang="ka-GE" b="1" dirty="0"/>
              <a:t>შიდა ქართლის </a:t>
            </a:r>
            <a:r>
              <a:rPr lang="ka-GE" b="1" dirty="0" smtClean="0"/>
              <a:t>ვაკე </a:t>
            </a:r>
          </a:p>
          <a:p>
            <a:r>
              <a:rPr lang="ka-GE" b="1" dirty="0"/>
              <a:t>იორ-აჯინოურის </a:t>
            </a:r>
            <a:r>
              <a:rPr lang="ka-GE" b="1" dirty="0" smtClean="0"/>
              <a:t>ზეგანი</a:t>
            </a:r>
          </a:p>
          <a:p>
            <a:r>
              <a:rPr lang="ka-GE" b="1" dirty="0"/>
              <a:t>ალაზან-აგრიჩაის </a:t>
            </a:r>
            <a:r>
              <a:rPr lang="ka-GE" b="1" dirty="0" smtClean="0"/>
              <a:t>ვაკე</a:t>
            </a:r>
          </a:p>
          <a:p>
            <a:r>
              <a:rPr lang="ka-GE" b="1" dirty="0"/>
              <a:t>მტკვარ-არაქსის დაბლობი </a:t>
            </a:r>
            <a:endParaRPr lang="ka-GE" b="1" dirty="0" smtClean="0"/>
          </a:p>
          <a:p>
            <a:endParaRPr lang="ka-GE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875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/>
              <a:t>მცირე კავკასიონი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ka-GE" sz="4800" dirty="0"/>
              <a:t>გადაჭიმულია შავი ზღვისა და ნარაქსის ხეობამდე. აღმოსავლეთით მისი გაგრძელებაა თალიშის მთები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6969270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/>
              <a:t>მცირე კავკასიონი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dirty="0" smtClean="0"/>
          </a:p>
          <a:p>
            <a:r>
              <a:rPr lang="ka-GE" dirty="0" smtClean="0"/>
              <a:t>აჭარა-თრიალეთის</a:t>
            </a:r>
            <a:r>
              <a:rPr lang="ka-GE" dirty="0"/>
              <a:t>, ლოქ-ყარაბაღისა და ჩრდილოეთ სომხეთის მთათა სისტემებად. </a:t>
            </a:r>
            <a:endParaRPr lang="ka-GE" dirty="0" smtClean="0"/>
          </a:p>
          <a:p>
            <a:r>
              <a:rPr lang="ka-GE" dirty="0" smtClean="0"/>
              <a:t>უმაღლესი </a:t>
            </a:r>
            <a:r>
              <a:rPr lang="ka-GE" dirty="0"/>
              <a:t>მწვერვალია მთა </a:t>
            </a:r>
            <a:r>
              <a:rPr lang="ka-GE" b="1" dirty="0"/>
              <a:t>გიამიში </a:t>
            </a:r>
            <a:r>
              <a:rPr lang="ka-GE" dirty="0"/>
              <a:t>(3724 მ) მუროვდაღის ქედზე, თალიშის მთებისა - მთა </a:t>
            </a:r>
            <a:r>
              <a:rPr lang="ka-GE" b="1" dirty="0"/>
              <a:t>გომურგოი </a:t>
            </a:r>
            <a:r>
              <a:rPr lang="ka-GE" dirty="0"/>
              <a:t>(2744 მ).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6388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b="1" dirty="0"/>
              <a:t>სამხრეთ კავკასიის </a:t>
            </a:r>
            <a:r>
              <a:rPr lang="ka-GE" dirty="0"/>
              <a:t>ვულკანური მთიანეთი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მაღალი ვულკანური პლატოების, ქვაბულების, მასივებისა და ქედების ერთობლიობას. უმაღლესი მწვერვალია </a:t>
            </a:r>
            <a:r>
              <a:rPr lang="ka-GE" b="1" dirty="0"/>
              <a:t>არაგაწი</a:t>
            </a:r>
            <a:r>
              <a:rPr lang="ka-GE" dirty="0"/>
              <a:t> (4090 მ). მთიანეთის სამხრეთით მდებარეობს არაქსის შუადინების ტექტონიკური ქვაბული, რომელიც ვრცელდება მდინარე არაქსის გასწვრივ დაახლოებით 300 კმ-ზე.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669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სასარგებლო </a:t>
            </a:r>
            <a:r>
              <a:rPr lang="ka-GE" dirty="0" smtClean="0"/>
              <a:t>წიაღისეული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ტყვია-თუთიის საბადოებია ჩრდილოეთ ოსეთსა და საქართველოში, სპილენძისა და მოლიბდენის - ყაბარდო-ბალყარეთსა და სომხეთში, რკინისა - აზერბაიჯანში, იქვეა ალუნიტებიც,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6233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მანგანუმისა და ქვანახშირისა - საქართველოში, ნავთობ-აირისა - აზერბაიჯანში, ჩეჩნეთ-ინგუშეთში, დაღესტანში, კრასნოდარისა და სტავროპოლი სმხარეებსა და აღმოსავლეთ საქართველოში.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3662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ფართობი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ka-GE" sz="5400" dirty="0"/>
              <a:t>კავკასიის ფართობი დაახლოებით 440 ათასი კვ. კმ.-ია, სადაც 30 მილიონი ადამიანი </a:t>
            </a:r>
            <a:r>
              <a:rPr lang="ka-GE" sz="5400" dirty="0" smtClean="0"/>
              <a:t>ცხოვრობს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4908060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6000" dirty="0"/>
              <a:t>კავკასია </a:t>
            </a:r>
            <a:br>
              <a:rPr lang="ka-GE" sz="6000" dirty="0"/>
            </a:b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ka-GE" sz="4800" dirty="0" smtClean="0"/>
          </a:p>
          <a:p>
            <a:pPr marL="0" indent="0" algn="ctr">
              <a:buNone/>
            </a:pPr>
            <a:r>
              <a:rPr lang="ka-GE" sz="4800" dirty="0" smtClean="0"/>
              <a:t>მდიდარია</a:t>
            </a:r>
          </a:p>
          <a:p>
            <a:pPr marL="0" indent="0" algn="ctr">
              <a:buNone/>
            </a:pPr>
            <a:r>
              <a:rPr lang="ka-GE" sz="4800" dirty="0" smtClean="0"/>
              <a:t> </a:t>
            </a:r>
            <a:r>
              <a:rPr lang="ka-GE" sz="4800" dirty="0"/>
              <a:t>მინერალური წყლებით, საშენი მასალითა და სხვა.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85877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კავკასიის რეგიონი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  </a:t>
            </a:r>
            <a:r>
              <a:rPr lang="ka-GE" dirty="0"/>
              <a:t>მსოფლიოს ერთ-ერთი უმნიშვნელოვანესი და რთული შედგენილობის </a:t>
            </a:r>
            <a:r>
              <a:rPr lang="ka-GE" dirty="0" smtClean="0"/>
              <a:t>რეგიონი</a:t>
            </a:r>
          </a:p>
          <a:p>
            <a:r>
              <a:rPr lang="ka-GE" dirty="0" smtClean="0"/>
              <a:t> </a:t>
            </a:r>
            <a:r>
              <a:rPr lang="ka-GE" dirty="0"/>
              <a:t>სხვადასხვა ხალხებით, ენებით, </a:t>
            </a:r>
            <a:endParaRPr lang="ka-GE" dirty="0" smtClean="0"/>
          </a:p>
          <a:p>
            <a:r>
              <a:rPr lang="ka-GE" dirty="0" smtClean="0"/>
              <a:t>განსხვავებული პოლიტიკური </a:t>
            </a:r>
            <a:r>
              <a:rPr lang="ka-GE" dirty="0"/>
              <a:t>სივრცეებითა და განსხვავებული პოლიტიკური  გაერთიანებებით, </a:t>
            </a:r>
            <a:endParaRPr lang="ka-GE" dirty="0" smtClean="0"/>
          </a:p>
          <a:p>
            <a:r>
              <a:rPr lang="ka-GE" dirty="0" smtClean="0"/>
              <a:t>განსხვავებული </a:t>
            </a:r>
            <a:r>
              <a:rPr lang="ka-GE" dirty="0"/>
              <a:t>კონფესიებით, გაყინული თუ მოქმედი კონფლიქტებით.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9974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მთავარი მდინარეებია: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მტკვარი  (1364 კმ), </a:t>
            </a:r>
            <a:endParaRPr lang="ka-GE" dirty="0" smtClean="0"/>
          </a:p>
          <a:p>
            <a:r>
              <a:rPr lang="ka-GE" dirty="0" smtClean="0"/>
              <a:t>ყუბანი</a:t>
            </a:r>
            <a:r>
              <a:rPr lang="ka-GE" dirty="0"/>
              <a:t> (906 კმ), </a:t>
            </a:r>
            <a:endParaRPr lang="ka-GE" dirty="0" smtClean="0"/>
          </a:p>
          <a:p>
            <a:r>
              <a:rPr lang="ka-GE" dirty="0" smtClean="0"/>
              <a:t>კუმა</a:t>
            </a:r>
            <a:r>
              <a:rPr lang="ka-GE" dirty="0"/>
              <a:t> (802 კმ), </a:t>
            </a:r>
            <a:endParaRPr lang="ka-GE" dirty="0" smtClean="0"/>
          </a:p>
          <a:p>
            <a:r>
              <a:rPr lang="ka-GE" dirty="0" smtClean="0"/>
              <a:t>თერგი </a:t>
            </a:r>
            <a:r>
              <a:rPr lang="ka-GE" dirty="0"/>
              <a:t>(623 კმ), </a:t>
            </a:r>
            <a:endParaRPr lang="ka-GE" dirty="0" smtClean="0"/>
          </a:p>
          <a:p>
            <a:r>
              <a:rPr lang="ka-GE" dirty="0" smtClean="0"/>
              <a:t>რიონი</a:t>
            </a:r>
            <a:r>
              <a:rPr lang="ka-GE" dirty="0"/>
              <a:t> (327 კმ).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5172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AM_130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09800"/>
            <a:ext cx="787054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43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მნიშვნელოვანი ქალაქებია: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ka-GE" sz="2800" dirty="0" smtClean="0"/>
          </a:p>
          <a:p>
            <a:r>
              <a:rPr lang="ka-GE" sz="2800" dirty="0" smtClean="0"/>
              <a:t>ბაქო</a:t>
            </a:r>
            <a:r>
              <a:rPr lang="ka-GE" sz="2800" dirty="0"/>
              <a:t> (1.757.000), </a:t>
            </a:r>
          </a:p>
          <a:p>
            <a:r>
              <a:rPr lang="ka-GE" sz="2800" dirty="0"/>
              <a:t>თბილისი (1.264.000), </a:t>
            </a:r>
          </a:p>
          <a:p>
            <a:r>
              <a:rPr lang="ka-GE" sz="2800" dirty="0"/>
              <a:t>ერევანი(1.215.000), </a:t>
            </a:r>
          </a:p>
          <a:p>
            <a:r>
              <a:rPr lang="ka-GE" sz="2800" dirty="0" smtClean="0"/>
              <a:t>კრასნოდარი(620.000) </a:t>
            </a:r>
          </a:p>
          <a:p>
            <a:r>
              <a:rPr lang="ka-GE" sz="2800" dirty="0"/>
              <a:t>ჯოხარყალა (გროზნო,401.000</a:t>
            </a:r>
            <a:r>
              <a:rPr lang="ka-GE" sz="2800" dirty="0" smtClean="0"/>
              <a:t>),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a-GE" dirty="0"/>
              <a:t> სოჩა(სუაშე 337.000</a:t>
            </a:r>
            <a:r>
              <a:rPr lang="ka-GE" dirty="0" smtClean="0"/>
              <a:t>)</a:t>
            </a:r>
          </a:p>
          <a:p>
            <a:r>
              <a:rPr lang="ka-GE" dirty="0" smtClean="0"/>
              <a:t>ვლადიკავკაზი</a:t>
            </a:r>
            <a:r>
              <a:rPr lang="ka-GE" dirty="0"/>
              <a:t> (320.000</a:t>
            </a:r>
            <a:r>
              <a:rPr lang="ka-GE" dirty="0" smtClean="0"/>
              <a:t>)</a:t>
            </a:r>
          </a:p>
          <a:p>
            <a:r>
              <a:rPr lang="ka-GE" dirty="0"/>
              <a:t> სტავროპოლი (318.000</a:t>
            </a:r>
            <a:r>
              <a:rPr lang="ka-GE" dirty="0" smtClean="0"/>
              <a:t>)</a:t>
            </a:r>
          </a:p>
          <a:p>
            <a:r>
              <a:rPr lang="ka-GE" dirty="0"/>
              <a:t> მაჰაჩყალა (315.000</a:t>
            </a:r>
            <a:r>
              <a:rPr lang="ka-GE" dirty="0" smtClean="0"/>
              <a:t>)</a:t>
            </a:r>
          </a:p>
          <a:p>
            <a:r>
              <a:rPr lang="ka-GE" dirty="0"/>
              <a:t> განჯა (232.000</a:t>
            </a:r>
            <a:r>
              <a:rPr lang="ka-GE" dirty="0" smtClean="0"/>
              <a:t>)</a:t>
            </a:r>
          </a:p>
          <a:p>
            <a:r>
              <a:rPr lang="ka-GE" dirty="0"/>
              <a:t> ნალჩიკი (207.000</a:t>
            </a:r>
            <a:r>
              <a:rPr lang="ka-GE" dirty="0" smtClean="0"/>
              <a:t>)</a:t>
            </a:r>
          </a:p>
          <a:p>
            <a:r>
              <a:rPr lang="ka-GE" dirty="0"/>
              <a:t> გიუმრი (206.000</a:t>
            </a:r>
            <a:r>
              <a:rPr lang="ka-GE" dirty="0" smtClean="0"/>
              <a:t>)</a:t>
            </a:r>
          </a:p>
          <a:p>
            <a:r>
              <a:rPr lang="ka-GE" dirty="0" smtClean="0"/>
              <a:t>ქუთაისი</a:t>
            </a:r>
            <a:r>
              <a:rPr lang="ka-GE" dirty="0"/>
              <a:t> (200.000).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91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ძველი ქალაქები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i="1" dirty="0"/>
              <a:t>ერევანი </a:t>
            </a:r>
            <a:r>
              <a:rPr lang="ka-GE" dirty="0"/>
              <a:t>(ცნობილია ძვ. წ. 782 წლიდან როგორც ურარტული ციხესიმაგრე </a:t>
            </a:r>
            <a:r>
              <a:rPr lang="ka-GE" b="1" dirty="0"/>
              <a:t>ერებუნი</a:t>
            </a:r>
            <a:r>
              <a:rPr lang="ka-GE" dirty="0"/>
              <a:t>), </a:t>
            </a:r>
            <a:endParaRPr lang="ka-GE" dirty="0" smtClean="0"/>
          </a:p>
          <a:p>
            <a:r>
              <a:rPr lang="ka-GE" i="1" dirty="0" smtClean="0"/>
              <a:t>ქუთაისი</a:t>
            </a:r>
            <a:r>
              <a:rPr lang="ka-GE" dirty="0"/>
              <a:t> (</a:t>
            </a:r>
            <a:r>
              <a:rPr lang="ka-GE" b="1" dirty="0"/>
              <a:t>აიას</a:t>
            </a:r>
            <a:r>
              <a:rPr lang="ka-GE" dirty="0"/>
              <a:t> სახელით ცნობილია ძვ. წ. მე-6 ს-დან, როგორც ლეგენდარული კოლხეთის სამეფოს დედაქალაქი), </a:t>
            </a:r>
            <a:endParaRPr lang="ka-GE" dirty="0" smtClean="0"/>
          </a:p>
          <a:p>
            <a:r>
              <a:rPr lang="ka-GE" b="1" i="1" dirty="0" smtClean="0"/>
              <a:t>ვანი</a:t>
            </a:r>
            <a:r>
              <a:rPr lang="ka-GE" b="1" dirty="0"/>
              <a:t> </a:t>
            </a:r>
            <a:r>
              <a:rPr lang="ka-GE" dirty="0"/>
              <a:t>(მცირე ქალაქი დასავლეთ საქართველოში</a:t>
            </a:r>
            <a:r>
              <a:rPr lang="ka-GE" dirty="0" smtClean="0"/>
              <a:t>,</a:t>
            </a:r>
          </a:p>
          <a:p>
            <a:r>
              <a:rPr lang="ka-GE" dirty="0" smtClean="0"/>
              <a:t> </a:t>
            </a:r>
            <a:r>
              <a:rPr lang="ka-GE" b="1" i="1" dirty="0"/>
              <a:t>დიოსკურია</a:t>
            </a:r>
            <a:r>
              <a:rPr lang="ka-GE" i="1" dirty="0"/>
              <a:t> </a:t>
            </a:r>
            <a:r>
              <a:rPr lang="ka-GE" dirty="0"/>
              <a:t> (ამჟამინდელი სოხუმი), </a:t>
            </a:r>
            <a:endParaRPr lang="ka-GE" dirty="0" smtClean="0"/>
          </a:p>
          <a:p>
            <a:r>
              <a:rPr lang="ka-GE" dirty="0"/>
              <a:t> </a:t>
            </a:r>
            <a:r>
              <a:rPr lang="ka-GE" b="1" i="1" dirty="0"/>
              <a:t>ფაზისი</a:t>
            </a:r>
            <a:r>
              <a:rPr lang="ka-GE" dirty="0"/>
              <a:t>       (ახლანდელი ფოთი),      </a:t>
            </a:r>
            <a:endParaRPr lang="ka-GE" dirty="0" smtClean="0"/>
          </a:p>
          <a:p>
            <a:r>
              <a:rPr lang="ka-GE" b="1" i="1" dirty="0" smtClean="0"/>
              <a:t>ბარდა</a:t>
            </a:r>
            <a:r>
              <a:rPr lang="ka-GE" dirty="0"/>
              <a:t>     (კავკასიის ალბანეთის დედაქალაქი) და სხვა.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6645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b="1" i="1" dirty="0"/>
              <a:t>დერბენტი </a:t>
            </a:r>
            <a:r>
              <a:rPr lang="ka-GE" dirty="0"/>
              <a:t>- იგივე </a:t>
            </a:r>
            <a:r>
              <a:rPr lang="ka-GE" b="1" i="1" dirty="0" smtClean="0"/>
              <a:t>დარუბანდი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ka-GE" dirty="0" smtClean="0"/>
          </a:p>
          <a:p>
            <a:pPr marL="0" indent="0" algn="ctr">
              <a:buNone/>
            </a:pPr>
            <a:r>
              <a:rPr lang="ka-GE" sz="4400" dirty="0" smtClean="0"/>
              <a:t>კავკასიის </a:t>
            </a:r>
            <a:r>
              <a:rPr lang="ka-GE" sz="4400" dirty="0"/>
              <a:t>აღმოსავლეთის კარიბჭე კასპიის ზღვის სანაპიროზე </a:t>
            </a:r>
            <a:endParaRPr lang="ka-GE" sz="4400" dirty="0" smtClean="0"/>
          </a:p>
          <a:p>
            <a:pPr marL="0" indent="0" algn="ctr">
              <a:buNone/>
            </a:pPr>
            <a:r>
              <a:rPr lang="ka-GE" sz="4400" dirty="0" smtClean="0"/>
              <a:t>( </a:t>
            </a:r>
            <a:r>
              <a:rPr lang="ka-GE" sz="4400" dirty="0"/>
              <a:t>დარ - სპარს. კარი, ბანდ - შემკვრელი</a:t>
            </a:r>
            <a:r>
              <a:rPr lang="ka-GE" sz="4400" dirty="0" smtClean="0"/>
              <a:t>)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03449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მნიშვნელოვანი პორტებია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sz="6600" b="1" dirty="0" smtClean="0"/>
              <a:t>ბათუმი</a:t>
            </a:r>
          </a:p>
          <a:p>
            <a:r>
              <a:rPr lang="ka-GE" sz="6600" b="1" dirty="0" smtClean="0"/>
              <a:t>ფოთი</a:t>
            </a:r>
          </a:p>
          <a:p>
            <a:r>
              <a:rPr lang="ka-GE" sz="6600" b="1" dirty="0" smtClean="0"/>
              <a:t>ნოვოროსიისკი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9080435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პალეოკავკასიური </a:t>
            </a:r>
            <a:r>
              <a:rPr lang="ka-GE" dirty="0" smtClean="0"/>
              <a:t>სამყარო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a-GE" sz="4400" b="1" dirty="0" smtClean="0"/>
              <a:t>ჰურიტულ-მითანური</a:t>
            </a:r>
          </a:p>
          <a:p>
            <a:r>
              <a:rPr lang="ka-GE" sz="4400" b="1" dirty="0" smtClean="0"/>
              <a:t> ურარტული</a:t>
            </a:r>
          </a:p>
          <a:p>
            <a:r>
              <a:rPr lang="ka-GE" sz="4400" b="1" dirty="0" smtClean="0"/>
              <a:t>ელამური</a:t>
            </a:r>
            <a:endParaRPr lang="ka-GE" sz="4400" b="1" dirty="0"/>
          </a:p>
          <a:p>
            <a:r>
              <a:rPr lang="ka-GE" sz="4400" b="1" dirty="0" smtClean="0"/>
              <a:t> ხათური</a:t>
            </a:r>
          </a:p>
          <a:p>
            <a:r>
              <a:rPr lang="ka-GE" sz="4400" b="1" dirty="0" smtClean="0"/>
              <a:t>ლელეგური</a:t>
            </a:r>
          </a:p>
          <a:p>
            <a:r>
              <a:rPr lang="ka-GE" sz="4400" b="1" dirty="0" smtClean="0"/>
              <a:t>ბასკური</a:t>
            </a:r>
            <a:r>
              <a:rPr lang="ka-GE" sz="4400" b="1" dirty="0"/>
              <a:t>...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967231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ka-GE" sz="5400" b="1" dirty="0"/>
              <a:t>უფრო მოგვიანებით </a:t>
            </a:r>
            <a:r>
              <a:rPr lang="ka-GE" sz="5400" b="1" dirty="0" smtClean="0"/>
              <a:t>დავკარგეთ:</a:t>
            </a:r>
          </a:p>
          <a:p>
            <a:pPr marL="0" indent="0">
              <a:buNone/>
            </a:pPr>
            <a:endParaRPr lang="ka-GE" sz="5400" b="1" dirty="0"/>
          </a:p>
          <a:p>
            <a:pPr marL="0" indent="0">
              <a:buNone/>
            </a:pPr>
            <a:r>
              <a:rPr lang="ka-GE" sz="5400" b="1" dirty="0" smtClean="0"/>
              <a:t> </a:t>
            </a:r>
            <a:r>
              <a:rPr lang="ka-GE" sz="5400" b="1" dirty="0"/>
              <a:t>ალბანური და უბიხური...</a:t>
            </a:r>
            <a:endParaRPr lang="en-US" sz="5400" b="1" dirty="0"/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1423561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ინდოევროპული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4400" b="1" dirty="0"/>
              <a:t>სომხური </a:t>
            </a:r>
          </a:p>
          <a:p>
            <a:pPr algn="ctr"/>
            <a:r>
              <a:rPr lang="ka-GE" sz="4400" b="1" dirty="0" smtClean="0"/>
              <a:t> </a:t>
            </a:r>
            <a:r>
              <a:rPr lang="ka-GE" sz="4400" b="1" dirty="0"/>
              <a:t>ოსური</a:t>
            </a:r>
            <a:r>
              <a:rPr lang="ka-GE" sz="4400" dirty="0"/>
              <a:t> </a:t>
            </a:r>
            <a:endParaRPr lang="ka-GE" sz="4400" dirty="0" smtClean="0"/>
          </a:p>
          <a:p>
            <a:pPr marL="0" indent="0" algn="ctr">
              <a:buNone/>
            </a:pPr>
            <a:r>
              <a:rPr lang="ka-GE" sz="4400" dirty="0" smtClean="0"/>
              <a:t>(</a:t>
            </a:r>
            <a:r>
              <a:rPr lang="ka-GE" sz="4400" dirty="0"/>
              <a:t>ირანულენოვანი შტო) </a:t>
            </a:r>
            <a:endParaRPr lang="en-US" sz="4400" dirty="0"/>
          </a:p>
          <a:p>
            <a:pPr algn="ctr"/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6682433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თურქული ენები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sz="3600" b="1" dirty="0"/>
              <a:t>აზერბაიჯანული (ოღუზური შტო</a:t>
            </a:r>
            <a:r>
              <a:rPr lang="ka-GE" sz="3600" b="1" dirty="0" smtClean="0"/>
              <a:t>)</a:t>
            </a:r>
          </a:p>
          <a:p>
            <a:r>
              <a:rPr lang="ka-GE" sz="3600" b="1" dirty="0" smtClean="0"/>
              <a:t> </a:t>
            </a:r>
            <a:r>
              <a:rPr lang="ka-GE" sz="3600" b="1" dirty="0"/>
              <a:t>ყუმუხური (ყივჩაღური </a:t>
            </a:r>
            <a:r>
              <a:rPr lang="ka-GE" sz="3600" b="1" dirty="0" smtClean="0"/>
              <a:t>შტო)</a:t>
            </a:r>
          </a:p>
          <a:p>
            <a:r>
              <a:rPr lang="ka-GE" sz="3600" b="1" dirty="0" smtClean="0"/>
              <a:t>ნოღაური</a:t>
            </a:r>
          </a:p>
          <a:p>
            <a:r>
              <a:rPr lang="ka-GE" sz="3600" b="1" dirty="0" smtClean="0"/>
              <a:t>ყარაჩაული</a:t>
            </a:r>
          </a:p>
          <a:p>
            <a:r>
              <a:rPr lang="ka-GE" sz="3600" b="1" dirty="0" smtClean="0"/>
              <a:t>ბალყარული</a:t>
            </a:r>
            <a:endParaRPr lang="en-US" sz="36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950370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გეოგრაფიული მდებარეობის გამო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ka-GE" sz="5400" b="1" dirty="0"/>
              <a:t>იმპერიათა ინტერესების შეჯახების ადგილი, ხშირად ამ ინტერესთა მსხვრევის </a:t>
            </a:r>
            <a:r>
              <a:rPr lang="ka-GE" sz="5400" b="1" dirty="0" smtClean="0"/>
              <a:t>ადგილიც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1708069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კავკასია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ka-GE" sz="5400" b="1" dirty="0" smtClean="0"/>
          </a:p>
          <a:p>
            <a:pPr marL="0" indent="0" algn="ctr">
              <a:buNone/>
            </a:pPr>
            <a:r>
              <a:rPr lang="ka-GE" sz="5400" b="1" dirty="0" smtClean="0"/>
              <a:t>მსოფლიოს </a:t>
            </a:r>
          </a:p>
          <a:p>
            <a:pPr marL="0" indent="0" algn="ctr">
              <a:buNone/>
            </a:pPr>
            <a:r>
              <a:rPr lang="ka-GE" sz="5400" b="1" dirty="0" smtClean="0"/>
              <a:t>მომავალი </a:t>
            </a:r>
            <a:r>
              <a:rPr lang="ka-GE" sz="5400" b="1" dirty="0"/>
              <a:t>მოწყობის მიკრომოდელი 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9146186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ka-GE" sz="5400" b="1" dirty="0"/>
              <a:t> </a:t>
            </a:r>
            <a:r>
              <a:rPr lang="ka-GE" sz="5400" b="1" dirty="0" smtClean="0"/>
              <a:t>მულტიკულტურალიზმი </a:t>
            </a:r>
            <a:r>
              <a:rPr lang="ka-GE" sz="5400" b="1" dirty="0"/>
              <a:t>და ტოლერანტობა კავკასიაში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0419937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ეთნოლინგვისტური ატლასი</a:t>
            </a:r>
            <a:endParaRPr lang="en-US" dirty="0"/>
          </a:p>
        </p:txBody>
      </p:sp>
      <p:pic>
        <p:nvPicPr>
          <p:cNvPr id="4" name="Content Placeholder 3" descr="https://upload.wikimedia.org/wikipedia/ka/thumb/4/4c/Caucasus_Ethnic_Groups_2010.jpg/400px-Caucasus_Ethnic_Groups_2010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1043492" y="2323652"/>
            <a:ext cx="6777317" cy="3508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520318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>
                <a:solidFill>
                  <a:srgbClr val="252525"/>
                </a:solidFill>
                <a:latin typeface="Sylfaen"/>
                <a:ea typeface="Times New Roman"/>
                <a:cs typeface="Sylfaen"/>
              </a:rPr>
              <a:t>საკურორტო ზონები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sz="4400" dirty="0"/>
              <a:t>მინერალური </a:t>
            </a:r>
            <a:r>
              <a:rPr lang="ka-GE" sz="4400" dirty="0" smtClean="0"/>
              <a:t>წყლები </a:t>
            </a:r>
          </a:p>
          <a:p>
            <a:r>
              <a:rPr lang="ka-GE" sz="4400" b="1" dirty="0" smtClean="0"/>
              <a:t>პიატიგორსკი</a:t>
            </a:r>
          </a:p>
          <a:p>
            <a:r>
              <a:rPr lang="ka-GE" sz="4400" b="1" dirty="0" smtClean="0"/>
              <a:t>კისლოვოდსკი</a:t>
            </a:r>
            <a:endParaRPr lang="ka-GE" sz="4400" dirty="0"/>
          </a:p>
          <a:p>
            <a:r>
              <a:rPr lang="ka-GE" sz="4400" dirty="0" smtClean="0"/>
              <a:t>შავი </a:t>
            </a:r>
            <a:r>
              <a:rPr lang="ka-GE" sz="4400" dirty="0"/>
              <a:t>ზღვისპირეთი (</a:t>
            </a:r>
            <a:r>
              <a:rPr lang="ka-GE" sz="4400" b="1" dirty="0"/>
              <a:t>ანაპასა</a:t>
            </a:r>
            <a:r>
              <a:rPr lang="ka-GE" sz="4400" dirty="0"/>
              <a:t> და   </a:t>
            </a:r>
            <a:r>
              <a:rPr lang="ka-GE" sz="4400" b="1" dirty="0"/>
              <a:t>ბათუმს</a:t>
            </a:r>
            <a:r>
              <a:rPr lang="ka-GE" sz="4400" dirty="0"/>
              <a:t> შორის) და სხვა.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1558431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b="1" dirty="0"/>
              <a:t>ეთნოისტორია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ka-GE" sz="4400" b="1" dirty="0"/>
              <a:t>აბორიგენ, ავტოქთონ კავკასიურ ეთნოსებს ემატებოდნენ მოსული </a:t>
            </a:r>
            <a:r>
              <a:rPr lang="ka-GE" sz="4400" b="1" dirty="0" smtClean="0"/>
              <a:t>ეთნოსები</a:t>
            </a:r>
          </a:p>
          <a:p>
            <a:pPr marL="0" indent="0" algn="ctr">
              <a:buNone/>
            </a:pPr>
            <a:r>
              <a:rPr lang="ka-GE" sz="4400" b="1" dirty="0" smtClean="0"/>
              <a:t> </a:t>
            </a:r>
            <a:r>
              <a:rPr lang="ka-GE" sz="4400" b="1" dirty="0"/>
              <a:t>(ინდოევროპული, თურქულენოვანი</a:t>
            </a:r>
            <a:r>
              <a:rPr lang="ka-GE" b="1" dirty="0" smtClean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833280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445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b="1" dirty="0" smtClean="0"/>
              <a:t>იბერიულ-კავკასიურ </a:t>
            </a:r>
            <a:r>
              <a:rPr lang="ka-GE" b="1" dirty="0"/>
              <a:t>ენათა </a:t>
            </a:r>
            <a:r>
              <a:rPr lang="ka-GE" b="1" dirty="0" smtClean="0"/>
              <a:t>ოჯახი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sz="4400" b="1" dirty="0" smtClean="0"/>
              <a:t> </a:t>
            </a:r>
            <a:r>
              <a:rPr lang="ka-GE" sz="4400" b="1" dirty="0"/>
              <a:t>ქართველური ენები</a:t>
            </a:r>
            <a:endParaRPr lang="en-US" sz="4400" b="1" dirty="0"/>
          </a:p>
          <a:p>
            <a:r>
              <a:rPr lang="ka-GE" sz="4400" b="1" dirty="0" smtClean="0"/>
              <a:t> </a:t>
            </a:r>
            <a:r>
              <a:rPr lang="ka-GE" sz="4400" b="1" dirty="0"/>
              <a:t>აფხაზურ-ადიღური ენები</a:t>
            </a:r>
            <a:endParaRPr lang="en-US" sz="4400" b="1" dirty="0"/>
          </a:p>
          <a:p>
            <a:r>
              <a:rPr lang="ka-GE" sz="4400" b="1" dirty="0" smtClean="0"/>
              <a:t> </a:t>
            </a:r>
            <a:r>
              <a:rPr lang="ka-GE" sz="4400" b="1" dirty="0"/>
              <a:t>ნახური ენები</a:t>
            </a:r>
            <a:endParaRPr lang="en-US" sz="4400" b="1" dirty="0"/>
          </a:p>
          <a:p>
            <a:r>
              <a:rPr lang="ka-GE" sz="4400" b="1" dirty="0" smtClean="0"/>
              <a:t>დაღესტნური </a:t>
            </a:r>
            <a:r>
              <a:rPr lang="ka-GE" sz="4400" b="1" dirty="0"/>
              <a:t>ენები</a:t>
            </a:r>
            <a:endParaRPr lang="en-US" sz="4400" b="1" dirty="0"/>
          </a:p>
          <a:p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0056310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სამხრეთევროპეიდული რასა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4000" b="1" dirty="0" smtClean="0"/>
              <a:t>ხმელთაშუა-ბალკანური</a:t>
            </a:r>
          </a:p>
          <a:p>
            <a:r>
              <a:rPr lang="ka-GE" sz="4000" b="1" dirty="0" smtClean="0"/>
              <a:t>წინააზიური</a:t>
            </a:r>
          </a:p>
          <a:p>
            <a:r>
              <a:rPr lang="ka-GE" sz="4000" b="1" dirty="0" smtClean="0"/>
              <a:t>ინდოპამირული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7155440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წინააზიური რასა - ტიპები: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3600" dirty="0" smtClean="0"/>
              <a:t>კოლხური</a:t>
            </a:r>
          </a:p>
          <a:p>
            <a:r>
              <a:rPr lang="ka-GE" sz="3600" dirty="0" smtClean="0"/>
              <a:t>იბერიული</a:t>
            </a:r>
          </a:p>
          <a:p>
            <a:r>
              <a:rPr lang="ka-GE" sz="3600" dirty="0" smtClean="0"/>
              <a:t>კავკასიონური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775327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კავკასიონური ტიპი: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ჩეჩნები</a:t>
            </a:r>
          </a:p>
          <a:p>
            <a:r>
              <a:rPr lang="ka-GE" dirty="0" smtClean="0"/>
              <a:t>ინგუშები </a:t>
            </a:r>
          </a:p>
          <a:p>
            <a:r>
              <a:rPr lang="ka-GE" dirty="0" smtClean="0"/>
              <a:t>ოსები</a:t>
            </a:r>
          </a:p>
          <a:p>
            <a:r>
              <a:rPr lang="ka-GE" dirty="0" smtClean="0"/>
              <a:t>ყაბარდოელები</a:t>
            </a:r>
          </a:p>
          <a:p>
            <a:r>
              <a:rPr lang="ka-GE" dirty="0" smtClean="0"/>
              <a:t>დაღესტნელები (მთიანი რეგიონი)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494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კავკასიის ფუნქციები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sz="4000" b="1" dirty="0" smtClean="0"/>
          </a:p>
          <a:p>
            <a:pPr algn="ctr"/>
            <a:r>
              <a:rPr lang="ka-GE" sz="4000" b="1" dirty="0" smtClean="0"/>
              <a:t>გეოპოლიტიკური</a:t>
            </a:r>
          </a:p>
          <a:p>
            <a:pPr algn="ctr"/>
            <a:r>
              <a:rPr lang="ka-GE" sz="4000" b="1" dirty="0" smtClean="0"/>
              <a:t>გეოეკონომიკური</a:t>
            </a:r>
          </a:p>
          <a:p>
            <a:pPr algn="ctr"/>
            <a:r>
              <a:rPr lang="ka-GE" sz="4000" b="1" dirty="0" smtClean="0"/>
              <a:t>კულტურულ-ცივილიზაციური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64576744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კოლხური  ტიპი: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4000" dirty="0" smtClean="0"/>
              <a:t>ხმელთაშუა-ბალკანური რასის ადიღური ტიპის ნიშნები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22629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იბერიული ტიპი: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მესხები, ჯავახები (მსგავსება - კლასიკურ წინააზიუირ ფორმებთან - ასურელები, სომხების ზოგიერთი სამხრეთული ჯგუფი)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8628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ინდო-პამირული რასის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3200" b="1" dirty="0"/>
              <a:t>დასავლეთ კასპიური </a:t>
            </a:r>
            <a:r>
              <a:rPr lang="ka-GE" sz="3200" b="1" dirty="0" smtClean="0"/>
              <a:t>ვარიანტი:</a:t>
            </a:r>
          </a:p>
          <a:p>
            <a:r>
              <a:rPr lang="ka-GE" sz="3200" b="1" dirty="0" smtClean="0"/>
              <a:t>აზერბაიჯანელები</a:t>
            </a:r>
          </a:p>
          <a:p>
            <a:r>
              <a:rPr lang="ka-GE" sz="3200" b="1" dirty="0" smtClean="0"/>
              <a:t>აღმოსავლეთ დაღესტნური ჯგუფები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0517556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ეთნოლინგვისტური ატლასი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ოროგრაფიული და გეომორფოლოგიური დარაიონება ემთხვევა მატერიალური და სულიერი კულტურის ჩამოყალიბების თავისებურებებს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85782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კავკასიური კულტურა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4800" b="1" dirty="0" smtClean="0"/>
              <a:t>დომინანტური</a:t>
            </a:r>
          </a:p>
          <a:p>
            <a:r>
              <a:rPr lang="ka-GE" sz="4800" b="1" dirty="0" smtClean="0"/>
              <a:t>დიფერენცირებული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7173102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პირველყოფილი საცხოვრისები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3200" b="1" dirty="0" smtClean="0"/>
              <a:t>ქვის (პალეოლითი, ნეოლითი)</a:t>
            </a:r>
          </a:p>
          <a:p>
            <a:r>
              <a:rPr lang="ka-GE" sz="3200" b="1" dirty="0" smtClean="0"/>
              <a:t>ბრინჯაოს</a:t>
            </a:r>
          </a:p>
          <a:p>
            <a:r>
              <a:rPr lang="ka-GE" sz="3200" b="1" dirty="0" smtClean="0"/>
              <a:t>რკინის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4806951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პალეოლითი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2 მილიონი წლის წინ გამოჩნდა ადამიანი</a:t>
            </a:r>
          </a:p>
          <a:p>
            <a:r>
              <a:rPr lang="ka-GE" dirty="0" smtClean="0"/>
              <a:t>ძვ. წ.</a:t>
            </a:r>
            <a:r>
              <a:rPr lang="en-US" dirty="0" smtClean="0"/>
              <a:t> XII – XI </a:t>
            </a:r>
            <a:r>
              <a:rPr lang="ka-GE" dirty="0" smtClean="0"/>
              <a:t>ათასწლეულამდე გაგრძელდა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29296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ნეოლითი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VIII </a:t>
            </a:r>
            <a:r>
              <a:rPr lang="ka-GE" sz="4000" dirty="0" smtClean="0"/>
              <a:t>ათასწლეული (მწარმოებლური მეურნეობა - მიწათმოქმედება, მესაქონლეობა)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618665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ბრინჯაოს ხანა </a:t>
            </a:r>
            <a:br>
              <a:rPr lang="ka-G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4400" dirty="0" smtClean="0"/>
              <a:t>ძვ. წ. </a:t>
            </a:r>
            <a:r>
              <a:rPr lang="en-US" sz="4400" dirty="0" smtClean="0"/>
              <a:t>IV</a:t>
            </a:r>
            <a:r>
              <a:rPr lang="ka-GE" sz="4400" dirty="0" smtClean="0"/>
              <a:t> ათასწლეულის მეორე ნახევრიდან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871093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რკინის ხანა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4400" dirty="0" smtClean="0"/>
              <a:t>ძვ. წ. </a:t>
            </a:r>
            <a:r>
              <a:rPr lang="en-US" sz="4400" dirty="0" smtClean="0"/>
              <a:t>I </a:t>
            </a:r>
            <a:r>
              <a:rPr lang="ka-GE" sz="4400" dirty="0" smtClean="0"/>
              <a:t>ათასწლეულის პირველ ნახევარში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004554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ka-GE" b="1" dirty="0"/>
              <a:t>კავკასიის ფიზიკური გეოგრაფია</a:t>
            </a:r>
            <a:endParaRPr lang="en-US" dirty="0"/>
          </a:p>
        </p:txBody>
      </p:sp>
      <p:pic>
        <p:nvPicPr>
          <p:cNvPr id="4" name="Content Placeholder 3" descr="https://upload.wikimedia.org/wikipedia/ka/thumb/f/f3/Kavkasianfizikal.png/400px-Kavkasianfizikal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1043492" y="2323652"/>
            <a:ext cx="6777317" cy="3508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477448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უნდა დაისვას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4000" dirty="0" smtClean="0"/>
              <a:t>მატერიალური და ენობრივი კულტურის იდენტიფიკაციათა ურთიერთმიმართების საკითხი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5245504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 ძვ. წ.</a:t>
            </a:r>
            <a:r>
              <a:rPr lang="en-US" dirty="0" smtClean="0"/>
              <a:t> I </a:t>
            </a:r>
            <a:r>
              <a:rPr lang="ka-GE" dirty="0" smtClean="0"/>
              <a:t>ათასწლეული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ურარტული ექსპანსია</a:t>
            </a:r>
          </a:p>
          <a:p>
            <a:r>
              <a:rPr lang="ka-GE" dirty="0" smtClean="0"/>
              <a:t>სკვითური ექსპანსია</a:t>
            </a:r>
          </a:p>
          <a:p>
            <a:r>
              <a:rPr lang="ka-GE" dirty="0" smtClean="0"/>
              <a:t>აქემენიდური კულტურის ზეგავლენა</a:t>
            </a:r>
          </a:p>
          <a:p>
            <a:r>
              <a:rPr lang="ka-GE" dirty="0" smtClean="0"/>
              <a:t>აბორიგენთა (ურარტუ, ხურიტულ-მითანური, ხათური) ასიმილაცია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3356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დამპყრობლები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 smtClean="0"/>
              <a:t>კიმერიელები (ძვ. წ. </a:t>
            </a:r>
            <a:r>
              <a:rPr lang="en-US" dirty="0" smtClean="0"/>
              <a:t>VIII – VII </a:t>
            </a:r>
            <a:r>
              <a:rPr lang="ka-GE" dirty="0" smtClean="0"/>
              <a:t>სს.</a:t>
            </a:r>
            <a:r>
              <a:rPr lang="en-US" dirty="0" smtClean="0"/>
              <a:t>)</a:t>
            </a:r>
            <a:endParaRPr lang="ka-GE" dirty="0" smtClean="0"/>
          </a:p>
          <a:p>
            <a:r>
              <a:rPr lang="ka-GE" dirty="0" smtClean="0"/>
              <a:t>სკვითები (ძვ</a:t>
            </a:r>
            <a:r>
              <a:rPr lang="ka-GE" dirty="0"/>
              <a:t>. წ. </a:t>
            </a:r>
            <a:r>
              <a:rPr lang="en-US" dirty="0"/>
              <a:t>VIII – VII </a:t>
            </a:r>
            <a:r>
              <a:rPr lang="ka-GE" dirty="0"/>
              <a:t>სს.</a:t>
            </a:r>
            <a:r>
              <a:rPr lang="en-US" dirty="0" smtClean="0"/>
              <a:t>)</a:t>
            </a:r>
            <a:endParaRPr lang="ka-GE" dirty="0" smtClean="0"/>
          </a:p>
          <a:p>
            <a:r>
              <a:rPr lang="ka-GE" dirty="0" smtClean="0"/>
              <a:t>სარმატები, ალანები, დანდარები</a:t>
            </a:r>
          </a:p>
          <a:p>
            <a:r>
              <a:rPr lang="ka-GE" dirty="0" smtClean="0"/>
              <a:t>ჰუნები (თურქულენოვანი ტომები)</a:t>
            </a:r>
          </a:p>
          <a:p>
            <a:r>
              <a:rPr lang="ka-GE" dirty="0" smtClean="0"/>
              <a:t>მიდია</a:t>
            </a:r>
          </a:p>
          <a:p>
            <a:r>
              <a:rPr lang="ka-GE" dirty="0" smtClean="0"/>
              <a:t>ირანი (აქემენიდური)</a:t>
            </a:r>
          </a:p>
          <a:p>
            <a:r>
              <a:rPr lang="ka-GE" dirty="0" smtClean="0"/>
              <a:t>ბოლგარები</a:t>
            </a:r>
          </a:p>
          <a:p>
            <a:r>
              <a:rPr lang="ka-GE" dirty="0" smtClean="0"/>
              <a:t>ხაზარები</a:t>
            </a:r>
          </a:p>
          <a:p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41315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5400" dirty="0"/>
              <a:t>დამპყრობლები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 smtClean="0"/>
              <a:t>პაჭანიკები</a:t>
            </a:r>
            <a:r>
              <a:rPr lang="en-US" dirty="0" smtClean="0"/>
              <a:t> - X </a:t>
            </a:r>
            <a:r>
              <a:rPr lang="ka-GE" dirty="0" smtClean="0"/>
              <a:t>ს. </a:t>
            </a:r>
          </a:p>
          <a:p>
            <a:r>
              <a:rPr lang="ka-GE" dirty="0" smtClean="0"/>
              <a:t>რუსები - </a:t>
            </a:r>
            <a:r>
              <a:rPr lang="en-US" dirty="0"/>
              <a:t>X </a:t>
            </a:r>
            <a:r>
              <a:rPr lang="ka-GE" dirty="0"/>
              <a:t>ს. </a:t>
            </a:r>
            <a:r>
              <a:rPr lang="ka-GE" dirty="0" smtClean="0"/>
              <a:t>(ტმუტარაკანის სამთავრო)</a:t>
            </a:r>
          </a:p>
          <a:p>
            <a:r>
              <a:rPr lang="ka-GE" dirty="0" smtClean="0"/>
              <a:t>არაბები - </a:t>
            </a:r>
            <a:r>
              <a:rPr lang="en-US" dirty="0" smtClean="0"/>
              <a:t>VII</a:t>
            </a:r>
            <a:r>
              <a:rPr lang="ka-GE" dirty="0" smtClean="0"/>
              <a:t> ს. </a:t>
            </a:r>
          </a:p>
          <a:p>
            <a:r>
              <a:rPr lang="ka-GE" dirty="0" smtClean="0"/>
              <a:t>სპარსეთი  (სასანიდური - 461 წ.)</a:t>
            </a:r>
          </a:p>
          <a:p>
            <a:r>
              <a:rPr lang="ka-GE" dirty="0" smtClean="0"/>
              <a:t>ბიზანტია </a:t>
            </a:r>
          </a:p>
          <a:p>
            <a:r>
              <a:rPr lang="ka-GE" dirty="0" smtClean="0"/>
              <a:t>მონღოლები - </a:t>
            </a:r>
            <a:r>
              <a:rPr lang="en-US" dirty="0" smtClean="0"/>
              <a:t>XIII </a:t>
            </a:r>
            <a:r>
              <a:rPr lang="ka-GE" dirty="0" smtClean="0"/>
              <a:t> ს. </a:t>
            </a:r>
          </a:p>
          <a:p>
            <a:r>
              <a:rPr lang="ka-GE" dirty="0" smtClean="0"/>
              <a:t>გენუელთა კოლონიზაცია ადიღეში</a:t>
            </a:r>
          </a:p>
          <a:p>
            <a:r>
              <a:rPr lang="ka-GE" dirty="0" smtClean="0"/>
              <a:t>1475 წელს თურქეთი ბატონდება</a:t>
            </a:r>
          </a:p>
          <a:p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51655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66800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ka-GE" sz="5400" dirty="0"/>
              <a:t>დამპყრობლები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ყივჩაღები (ებრძოდნენ ოსთა ცენტრალიზებულ სახელმწიფოს) </a:t>
            </a:r>
          </a:p>
          <a:p>
            <a:r>
              <a:rPr lang="ka-GE" dirty="0" smtClean="0"/>
              <a:t>ყარაჩაელ-ბალყარელების შემოსვლა</a:t>
            </a:r>
          </a:p>
          <a:p>
            <a:r>
              <a:rPr lang="ka-GE" sz="4800" dirty="0" smtClean="0"/>
              <a:t>რუსეთი </a:t>
            </a:r>
            <a:r>
              <a:rPr lang="en-US" sz="4800" dirty="0"/>
              <a:t> </a:t>
            </a:r>
            <a:r>
              <a:rPr lang="en-US" sz="4800" dirty="0" smtClean="0"/>
              <a:t>XVI </a:t>
            </a:r>
            <a:r>
              <a:rPr lang="ka-GE" sz="4800" dirty="0" smtClean="0"/>
              <a:t>ს.-დან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53468941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რუსული რეფორმები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საკუთრება მიწაზე</a:t>
            </a:r>
          </a:p>
          <a:p>
            <a:r>
              <a:rPr lang="ka-GE" dirty="0" smtClean="0"/>
              <a:t>ადმინისტრაციული</a:t>
            </a:r>
          </a:p>
          <a:p>
            <a:r>
              <a:rPr lang="ka-GE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218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იგი შემოსაზღვრულია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ka-GE" sz="4000" dirty="0"/>
              <a:t>კუმა-მანიჩის ღრმულით  </a:t>
            </a:r>
            <a:r>
              <a:rPr lang="ka-GE" sz="4000" dirty="0" smtClean="0"/>
              <a:t>-ჩრდილოეთით</a:t>
            </a:r>
            <a:r>
              <a:rPr lang="ka-GE" sz="4000" dirty="0"/>
              <a:t>, </a:t>
            </a:r>
            <a:endParaRPr lang="ka-GE" sz="4000" dirty="0" smtClean="0"/>
          </a:p>
          <a:p>
            <a:pPr marL="0" indent="0" algn="ctr">
              <a:buNone/>
            </a:pPr>
            <a:r>
              <a:rPr lang="ka-GE" sz="4000" dirty="0" smtClean="0"/>
              <a:t>ირანითა </a:t>
            </a:r>
            <a:r>
              <a:rPr lang="ka-GE" sz="4000" dirty="0"/>
              <a:t>და თურქეთით - სამხრეთიდან, </a:t>
            </a:r>
            <a:endParaRPr lang="ka-GE" sz="4000" dirty="0" smtClean="0"/>
          </a:p>
          <a:p>
            <a:pPr marL="0" indent="0" algn="ctr">
              <a:buNone/>
            </a:pPr>
            <a:r>
              <a:rPr lang="ka-GE" sz="4000" dirty="0" smtClean="0"/>
              <a:t>ყუბანის </a:t>
            </a:r>
            <a:r>
              <a:rPr lang="ka-GE" sz="4000" dirty="0"/>
              <a:t>შესართავით - </a:t>
            </a:r>
            <a:r>
              <a:rPr lang="ka-GE" sz="4000" dirty="0" smtClean="0"/>
              <a:t>დასავლეთიდან, </a:t>
            </a:r>
          </a:p>
          <a:p>
            <a:pPr marL="0" indent="0" algn="ctr">
              <a:buNone/>
            </a:pPr>
            <a:r>
              <a:rPr lang="ka-GE" sz="4000" dirty="0" smtClean="0"/>
              <a:t>აფშერონის </a:t>
            </a:r>
            <a:r>
              <a:rPr lang="ka-GE" sz="4000" dirty="0"/>
              <a:t>ნახევარკუნძულით - </a:t>
            </a:r>
            <a:r>
              <a:rPr lang="ka-GE" sz="4000" dirty="0" smtClean="0"/>
              <a:t>აღმოსავლეთიდან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38917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იყოფა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ka-GE" b="1" dirty="0" smtClean="0"/>
              <a:t>        კავკასიონის </a:t>
            </a:r>
            <a:r>
              <a:rPr lang="ka-GE" b="1" dirty="0"/>
              <a:t>მთავარი წყალგამყოფი   </a:t>
            </a:r>
            <a:r>
              <a:rPr lang="ka-GE" b="1" dirty="0" smtClean="0"/>
              <a:t>         ქედი </a:t>
            </a:r>
            <a:r>
              <a:rPr lang="ka-GE" b="1" dirty="0"/>
              <a:t>კავკასიონს </a:t>
            </a:r>
            <a:r>
              <a:rPr lang="ka-GE" b="1" dirty="0" smtClean="0"/>
              <a:t>ყოფს</a:t>
            </a:r>
          </a:p>
          <a:p>
            <a:r>
              <a:rPr lang="ka-GE" b="1" dirty="0" smtClean="0"/>
              <a:t>ჩრდილოეთ  </a:t>
            </a:r>
            <a:r>
              <a:rPr lang="ka-GE" b="1" dirty="0"/>
              <a:t>კავკასიად (იმიერკავკასიად - ფართობი 250 ათასი კვ.კმ.) </a:t>
            </a:r>
            <a:endParaRPr lang="ka-GE" b="1" dirty="0" smtClean="0"/>
          </a:p>
          <a:p>
            <a:r>
              <a:rPr lang="ka-GE" b="1" dirty="0" smtClean="0"/>
              <a:t> </a:t>
            </a:r>
            <a:r>
              <a:rPr lang="ka-GE" b="1" dirty="0"/>
              <a:t>ამიერკავკასიად (ფართობი - 190 ათასი კვ.კმ</a:t>
            </a:r>
            <a:r>
              <a:rPr lang="ka-GE" b="1" dirty="0" smtClean="0"/>
              <a:t>.)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03129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ka-GE" sz="4800" dirty="0" smtClean="0"/>
              <a:t> კავკასიონი</a:t>
            </a:r>
            <a:r>
              <a:rPr lang="ka-GE" sz="4800" dirty="0"/>
              <a:t> გადაჭიმულია ტამანის ნახევარკუნძულიდან აფშერონის </a:t>
            </a:r>
            <a:r>
              <a:rPr lang="ka-GE" sz="4800" dirty="0" smtClean="0"/>
              <a:t>ნახევარკუნძულამდე</a:t>
            </a:r>
            <a:r>
              <a:rPr lang="ka-GE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586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dirty="0" smtClean="0"/>
          </a:p>
          <a:p>
            <a:r>
              <a:rPr lang="ka-GE" dirty="0" smtClean="0"/>
              <a:t>დასავლეთ </a:t>
            </a:r>
            <a:r>
              <a:rPr lang="ka-GE" dirty="0"/>
              <a:t>კავკასიონი (იალბუზამდე</a:t>
            </a:r>
            <a:r>
              <a:rPr lang="ka-GE" dirty="0" smtClean="0"/>
              <a:t>),</a:t>
            </a:r>
          </a:p>
          <a:p>
            <a:r>
              <a:rPr lang="ka-GE" dirty="0" smtClean="0"/>
              <a:t> </a:t>
            </a:r>
            <a:r>
              <a:rPr lang="ka-GE" dirty="0"/>
              <a:t>ცენტრალური კავკასიონი (იალბუზსა და მყინვარწვერს შორის</a:t>
            </a:r>
            <a:r>
              <a:rPr lang="ka-GE" dirty="0" smtClean="0"/>
              <a:t>), </a:t>
            </a:r>
          </a:p>
          <a:p>
            <a:r>
              <a:rPr lang="ka-GE" dirty="0" smtClean="0"/>
              <a:t>აღმოსავლეთი </a:t>
            </a:r>
            <a:r>
              <a:rPr lang="ka-GE" dirty="0"/>
              <a:t>კავკასიონი (მყინვარწვერის აღმოსავლეთით</a:t>
            </a:r>
            <a:r>
              <a:rPr lang="ka-GE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1450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561</TotalTime>
  <Words>685</Words>
  <Application>Microsoft Office PowerPoint</Application>
  <PresentationFormat>On-screen Show (4:3)</PresentationFormat>
  <Paragraphs>207</Paragraphs>
  <Slides>55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Austin</vt:lpstr>
      <vt:lpstr>კავკასია</vt:lpstr>
      <vt:lpstr>კავკასიის რეგიონი</vt:lpstr>
      <vt:lpstr>გეოგრაფიული მდებარეობის გამო</vt:lpstr>
      <vt:lpstr>კავკასიის ფუნქციები</vt:lpstr>
      <vt:lpstr>კავკასიის ფიზიკური გეოგრაფია</vt:lpstr>
      <vt:lpstr>იგი შემოსაზღვრულია</vt:lpstr>
      <vt:lpstr>იყოფა </vt:lpstr>
      <vt:lpstr>PowerPoint Presentation</vt:lpstr>
      <vt:lpstr>PowerPoint Presentation</vt:lpstr>
      <vt:lpstr>იალბუზი (5642 მ)</vt:lpstr>
      <vt:lpstr>ამიერკავკასიის ბარი </vt:lpstr>
      <vt:lpstr>ამიერკავკასიის ბარი</vt:lpstr>
      <vt:lpstr>მცირე კავკასიონი </vt:lpstr>
      <vt:lpstr>მცირე კავკასიონი </vt:lpstr>
      <vt:lpstr>სამხრეთ კავკასიის ვულკანური მთიანეთი </vt:lpstr>
      <vt:lpstr>სასარგებლო წიაღისეული</vt:lpstr>
      <vt:lpstr>PowerPoint Presentation</vt:lpstr>
      <vt:lpstr>ფართობი</vt:lpstr>
      <vt:lpstr>კავკასია  </vt:lpstr>
      <vt:lpstr>მთავარი მდინარეებია:</vt:lpstr>
      <vt:lpstr>PowerPoint Presentation</vt:lpstr>
      <vt:lpstr>მნიშვნელოვანი ქალაქებია:</vt:lpstr>
      <vt:lpstr>ძველი ქალაქები</vt:lpstr>
      <vt:lpstr>დერბენტი - იგივე დარუბანდი</vt:lpstr>
      <vt:lpstr>მნიშვნელოვანი პორტებია</vt:lpstr>
      <vt:lpstr>პალეოკავკასიური სამყარო</vt:lpstr>
      <vt:lpstr>PowerPoint Presentation</vt:lpstr>
      <vt:lpstr>ინდოევროპული </vt:lpstr>
      <vt:lpstr>თურქული ენები</vt:lpstr>
      <vt:lpstr>კავკასია</vt:lpstr>
      <vt:lpstr>PowerPoint Presentation</vt:lpstr>
      <vt:lpstr>ეთნოლინგვისტური ატლასი</vt:lpstr>
      <vt:lpstr>საკურორტო ზონები</vt:lpstr>
      <vt:lpstr>ეთნოისტორია </vt:lpstr>
      <vt:lpstr>PowerPoint Presentation</vt:lpstr>
      <vt:lpstr>იბერიულ-კავკასიურ ენათა ოჯახი</vt:lpstr>
      <vt:lpstr>სამხრეთევროპეიდული რასა</vt:lpstr>
      <vt:lpstr>წინააზიური რასა - ტიპები:</vt:lpstr>
      <vt:lpstr>კავკასიონური ტიპი:</vt:lpstr>
      <vt:lpstr>კოლხური  ტიპი:</vt:lpstr>
      <vt:lpstr>იბერიული ტიპი: </vt:lpstr>
      <vt:lpstr>ინდო-პამირული რასის</vt:lpstr>
      <vt:lpstr>ეთნოლინგვისტური ატლასი</vt:lpstr>
      <vt:lpstr>კავკასიური კულტურა</vt:lpstr>
      <vt:lpstr>პირველყოფილი საცხოვრისები</vt:lpstr>
      <vt:lpstr>პალეოლითი</vt:lpstr>
      <vt:lpstr>ნეოლითი </vt:lpstr>
      <vt:lpstr>ბრინჯაოს ხანა  </vt:lpstr>
      <vt:lpstr>რკინის ხანა</vt:lpstr>
      <vt:lpstr>უნდა დაისვას </vt:lpstr>
      <vt:lpstr> ძვ. წ. I ათასწლეული</vt:lpstr>
      <vt:lpstr>დამპყრობლები</vt:lpstr>
      <vt:lpstr>დამპყრობლები</vt:lpstr>
      <vt:lpstr>დამპყრობლები</vt:lpstr>
      <vt:lpstr>რუსული რეფორმები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კავკასია</dc:title>
  <dc:creator>Admin</dc:creator>
  <cp:lastModifiedBy>user</cp:lastModifiedBy>
  <cp:revision>34</cp:revision>
  <dcterms:created xsi:type="dcterms:W3CDTF">2006-08-16T00:00:00Z</dcterms:created>
  <dcterms:modified xsi:type="dcterms:W3CDTF">2017-02-21T13:26:18Z</dcterms:modified>
</cp:coreProperties>
</file>