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.ge/liv/liv/megr.php" TargetMode="External"/><Relationship Id="rId2" Type="http://schemas.openxmlformats.org/officeDocument/2006/relationships/hyperlink" Target="http://www.ice.ge/liv/liv/lazur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86800" cy="6248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ka-GE" dirty="0" smtClean="0"/>
          </a:p>
          <a:p>
            <a:pPr marL="571500" indent="-571500" algn="just"/>
            <a:r>
              <a:rPr lang="ka-GE" sz="2200" dirty="0" smtClean="0"/>
              <a:t>მეგრულ-ლაზურის გრამატიკა</a:t>
            </a:r>
          </a:p>
          <a:p>
            <a:pPr marL="571500" indent="-571500" algn="just"/>
            <a:r>
              <a:rPr lang="ka-GE" sz="2200" dirty="0" smtClean="0"/>
              <a:t>თსუ ასოცირებული პროფესორი  მაია ლომია</a:t>
            </a:r>
          </a:p>
          <a:p>
            <a:pPr marL="571500" indent="-571500" algn="just"/>
            <a:endParaRPr lang="en-US" sz="2400" dirty="0" smtClean="0"/>
          </a:p>
          <a:p>
            <a:pPr marL="571500" indent="-571500" algn="ctr">
              <a:buNone/>
            </a:pPr>
            <a:r>
              <a:rPr lang="en-US" sz="2800" smtClean="0">
                <a:solidFill>
                  <a:srgbClr val="FF0000"/>
                </a:solidFill>
              </a:rPr>
              <a:t>VIII-IX.  </a:t>
            </a: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</a:p>
          <a:p>
            <a:pPr marL="571500" indent="-571500" algn="ctr">
              <a:buNone/>
            </a:pPr>
            <a:endParaRPr lang="ka-GE" sz="2800" dirty="0" smtClean="0">
              <a:solidFill>
                <a:srgbClr val="FF0000"/>
              </a:solidFill>
            </a:endParaRPr>
          </a:p>
          <a:p>
            <a:pPr algn="ctr"/>
            <a:r>
              <a:rPr lang="ka-GE" sz="3000" dirty="0" smtClean="0">
                <a:solidFill>
                  <a:srgbClr val="C00000"/>
                </a:solidFill>
              </a:rPr>
              <a:t>სიარულის აღმნიშვნელი ზმნა </a:t>
            </a:r>
            <a:r>
              <a:rPr lang="ka-GE" sz="3000" i="1" dirty="0" smtClean="0">
                <a:solidFill>
                  <a:srgbClr val="C00000"/>
                </a:solidFill>
              </a:rPr>
              <a:t>ულა  </a:t>
            </a:r>
            <a:r>
              <a:rPr lang="ka-GE" sz="3000" dirty="0" smtClean="0">
                <a:solidFill>
                  <a:srgbClr val="C00000"/>
                </a:solidFill>
              </a:rPr>
              <a:t>„სვლა“ </a:t>
            </a:r>
          </a:p>
          <a:p>
            <a:pPr algn="ctr">
              <a:buNone/>
            </a:pPr>
            <a:r>
              <a:rPr lang="ka-GE" sz="3000" i="1" dirty="0" smtClean="0">
                <a:solidFill>
                  <a:srgbClr val="C00000"/>
                </a:solidFill>
              </a:rPr>
              <a:t>უღლების პარადიგმა</a:t>
            </a:r>
          </a:p>
          <a:p>
            <a:pPr algn="ctr">
              <a:buNone/>
            </a:pPr>
            <a:endParaRPr lang="ka-GE" sz="2800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ka-GE" sz="3000" dirty="0" smtClean="0">
                <a:solidFill>
                  <a:srgbClr val="C00000"/>
                </a:solidFill>
              </a:rPr>
              <a:t>აწმყო</a:t>
            </a:r>
            <a:endParaRPr lang="ka-GE" sz="3000" i="1" dirty="0" smtClean="0"/>
          </a:p>
          <a:p>
            <a:pPr algn="ctr">
              <a:buNone/>
            </a:pPr>
            <a:r>
              <a:rPr lang="ka-GE" dirty="0" smtClean="0"/>
              <a:t>მე-ვ-ურქ – მე-ვ-ურ-თ</a:t>
            </a:r>
          </a:p>
          <a:p>
            <a:pPr algn="ctr">
              <a:buNone/>
            </a:pPr>
            <a:r>
              <a:rPr lang="ka-GE" dirty="0" smtClean="0"/>
              <a:t>მე-ურქ – მე-ურ-თ</a:t>
            </a:r>
          </a:p>
          <a:p>
            <a:pPr algn="ctr">
              <a:buNone/>
            </a:pPr>
            <a:r>
              <a:rPr lang="ka-GE" dirty="0" smtClean="0"/>
              <a:t>მე-ურ-ს – მე-უ(რ)-ნა(ნ)</a:t>
            </a:r>
          </a:p>
          <a:p>
            <a:pPr algn="ctr">
              <a:buNone/>
            </a:pPr>
            <a:r>
              <a:rPr lang="ka-GE" sz="3000" i="1" dirty="0" smtClean="0"/>
              <a:t> </a:t>
            </a:r>
            <a:endParaRPr lang="ka-GE" dirty="0" smtClean="0"/>
          </a:p>
          <a:p>
            <a:pPr algn="ctr">
              <a:buNone/>
            </a:pPr>
            <a:endParaRPr lang="ka-GE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ka-GE" sz="3000" i="1" dirty="0" smtClean="0"/>
          </a:p>
          <a:p>
            <a:pPr algn="ctr">
              <a:buNone/>
            </a:pPr>
            <a:r>
              <a:rPr lang="ka-GE" sz="2800" dirty="0" smtClean="0">
                <a:solidFill>
                  <a:srgbClr val="C00000"/>
                </a:solidFill>
                <a:latin typeface="Sylfaen" pitchFamily="18" charset="0"/>
              </a:rPr>
              <a:t>უწყვეტელი</a:t>
            </a:r>
            <a:endParaRPr lang="ka-GE" sz="2800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მე-ვ-ურ-დ-ი/მი-ვ-შ-ი – მე-ვ-ურ-დ-ი-თ/მი-ვ-შ-ი-თ</a:t>
            </a: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მე-ურ-დ-ი/მი-შ-ი – მე-ურ-დ-ი-თ/მი-შ-ი-თ</a:t>
            </a: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მე-ურ-დ-უ/მი-შ-უ – მე-ურ-დ-ეს/მი-შ-ეს</a:t>
            </a:r>
            <a:endParaRPr lang="ka-GE" sz="3000" i="1" dirty="0" smtClean="0">
              <a:latin typeface="Sylfaen" pitchFamily="18" charset="0"/>
            </a:endParaRPr>
          </a:p>
          <a:p>
            <a:pPr algn="ctr">
              <a:buNone/>
            </a:pPr>
            <a:endParaRPr lang="ka-GE" sz="3000" i="1" dirty="0" smtClean="0"/>
          </a:p>
          <a:p>
            <a:pPr algn="ctr">
              <a:buNone/>
            </a:pPr>
            <a:r>
              <a:rPr lang="ka-GE" sz="3000" i="1" dirty="0" smtClean="0"/>
              <a:t> </a:t>
            </a:r>
            <a:r>
              <a:rPr lang="ka-GE" sz="2800" dirty="0" smtClean="0">
                <a:solidFill>
                  <a:srgbClr val="C00000"/>
                </a:solidFill>
                <a:latin typeface="Sylfaen" pitchFamily="18" charset="0"/>
              </a:rPr>
              <a:t>მყოფადი</a:t>
            </a:r>
            <a:endParaRPr lang="ka-GE" sz="2800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მიდ-ურქ – მიდ-ურ-თ</a:t>
            </a: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მიდ-ურქ – მიდ-ურ-თ</a:t>
            </a:r>
          </a:p>
          <a:p>
            <a:pPr algn="ctr">
              <a:buNone/>
            </a:pPr>
            <a:r>
              <a:rPr lang="ka-GE" sz="2800" dirty="0" smtClean="0">
                <a:latin typeface="Sylfaen" pitchFamily="18" charset="0"/>
              </a:rPr>
              <a:t>მიდ-ურ-ს – მიდ-უნ-ა(ნ)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172200"/>
          </a:xfrm>
        </p:spPr>
        <p:txBody>
          <a:bodyPr/>
          <a:lstStyle/>
          <a:p>
            <a:r>
              <a:rPr lang="ka-GE" i="1" dirty="0" smtClean="0">
                <a:solidFill>
                  <a:srgbClr val="FF0000"/>
                </a:solidFill>
              </a:rPr>
              <a:t>ხილის  აღმნიშვნელი ლექსიკა</a:t>
            </a:r>
          </a:p>
          <a:p>
            <a:pPr>
              <a:buNone/>
            </a:pPr>
            <a:endParaRPr lang="ka-GE" i="1" dirty="0" smtClean="0">
              <a:solidFill>
                <a:srgbClr val="FF0000"/>
              </a:solidFill>
            </a:endParaRPr>
          </a:p>
          <a:p>
            <a:r>
              <a:rPr lang="ka-GE" sz="2800" dirty="0" smtClean="0"/>
              <a:t>ვაშლი - უშქური - უშქურ-ეფ-ი</a:t>
            </a:r>
          </a:p>
          <a:p>
            <a:r>
              <a:rPr lang="ka-GE" sz="2800" dirty="0" smtClean="0"/>
              <a:t>მსხალი - სხული -  სხულ-ეფ-ი </a:t>
            </a:r>
          </a:p>
          <a:p>
            <a:r>
              <a:rPr lang="ka-GE" sz="2800" dirty="0" smtClean="0"/>
              <a:t>ბალი - ბული - ბულ-ეფ-ი</a:t>
            </a:r>
          </a:p>
          <a:p>
            <a:r>
              <a:rPr lang="ka-GE" sz="2800" dirty="0" smtClean="0"/>
              <a:t>ატამი - ატამა - ატამ-ეფ-ი</a:t>
            </a:r>
          </a:p>
          <a:p>
            <a:r>
              <a:rPr lang="ka-GE" sz="2800" dirty="0" smtClean="0"/>
              <a:t>ალუჩა - ალი(ნ)ჩა- ალი(ნ)ჩ-ეფ-ი</a:t>
            </a:r>
          </a:p>
          <a:p>
            <a:r>
              <a:rPr lang="ka-GE" sz="2800" dirty="0" smtClean="0"/>
              <a:t>მარწყვი - ციმუა - ციმუ-ეფ-ი</a:t>
            </a:r>
          </a:p>
          <a:p>
            <a:r>
              <a:rPr lang="ka-GE" sz="2800" dirty="0" smtClean="0"/>
              <a:t>ზღმარტლი - ცქუმუნტური-ცქუმუნტ-ეფ-ი</a:t>
            </a:r>
          </a:p>
          <a:p>
            <a:r>
              <a:rPr lang="ka-GE" sz="2800" dirty="0" smtClean="0"/>
              <a:t>ნიგოზი - ნეძი - ნეძ-ეფ-ი</a:t>
            </a:r>
          </a:p>
          <a:p>
            <a:r>
              <a:rPr lang="ka-GE" sz="2800" dirty="0" smtClean="0"/>
              <a:t>ლეღვი - ლუღი - ლუღ-ეფ-ი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324600"/>
          </a:xfrm>
        </p:spPr>
        <p:txBody>
          <a:bodyPr>
            <a:normAutofit/>
          </a:bodyPr>
          <a:lstStyle/>
          <a:p>
            <a:pPr algn="ctr"/>
            <a:endParaRPr lang="ka-GE" sz="2400" i="1" dirty="0" smtClean="0">
              <a:solidFill>
                <a:srgbClr val="FF0000"/>
              </a:solidFill>
            </a:endParaRPr>
          </a:p>
          <a:p>
            <a:pPr algn="just"/>
            <a:r>
              <a:rPr lang="ka-GE" sz="2400" dirty="0" smtClean="0"/>
              <a:t>თუთა - ჯამკაკალი</a:t>
            </a:r>
          </a:p>
          <a:p>
            <a:pPr algn="just"/>
            <a:r>
              <a:rPr lang="ka-GE" sz="2400" dirty="0" smtClean="0"/>
              <a:t>ბროწეული - ბერწული</a:t>
            </a:r>
          </a:p>
          <a:p>
            <a:pPr algn="just"/>
            <a:r>
              <a:rPr lang="ka-GE" sz="2400" dirty="0" smtClean="0"/>
              <a:t>წაბლი - ჭუბური</a:t>
            </a:r>
          </a:p>
          <a:p>
            <a:pPr algn="just"/>
            <a:r>
              <a:rPr lang="ka-GE" sz="2400" i="1" dirty="0" smtClean="0">
                <a:solidFill>
                  <a:srgbClr val="FF0000"/>
                </a:solidFill>
              </a:rPr>
              <a:t>ბაღჩეული</a:t>
            </a:r>
          </a:p>
          <a:p>
            <a:pPr algn="just"/>
            <a:r>
              <a:rPr lang="ka-GE" sz="2400" dirty="0" smtClean="0"/>
              <a:t>საზამთრო - ხაბურზაკი</a:t>
            </a:r>
          </a:p>
          <a:p>
            <a:pPr algn="just"/>
            <a:r>
              <a:rPr lang="ka-GE" sz="2400" dirty="0" smtClean="0"/>
              <a:t>ნესვი - შინკა</a:t>
            </a:r>
          </a:p>
          <a:p>
            <a:pPr algn="ctr">
              <a:buNone/>
            </a:pPr>
            <a:endParaRPr lang="ka-GE" sz="2400" i="1" dirty="0" smtClean="0">
              <a:solidFill>
                <a:srgbClr val="FF0000"/>
              </a:solidFill>
            </a:endParaRPr>
          </a:p>
          <a:p>
            <a:pPr algn="ctr"/>
            <a:r>
              <a:rPr lang="ka-GE" sz="2400" i="1" dirty="0" smtClean="0">
                <a:solidFill>
                  <a:srgbClr val="FF0000"/>
                </a:solidFill>
              </a:rPr>
              <a:t>წილუა - კრეფა</a:t>
            </a:r>
          </a:p>
          <a:p>
            <a:r>
              <a:rPr lang="ka-GE" sz="2400" i="1" dirty="0" smtClean="0">
                <a:solidFill>
                  <a:srgbClr val="FF0000"/>
                </a:solidFill>
              </a:rPr>
              <a:t>შეავსეთ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მა </a:t>
            </a:r>
            <a:r>
              <a:rPr lang="ka-GE" sz="2400" i="1" dirty="0" smtClean="0">
                <a:solidFill>
                  <a:srgbClr val="FF0000"/>
                </a:solidFill>
              </a:rPr>
              <a:t>ვწილუნქ  </a:t>
            </a:r>
            <a:r>
              <a:rPr lang="ka-GE" sz="2400" dirty="0" smtClean="0"/>
              <a:t>ბულს.      ჩქი  </a:t>
            </a:r>
            <a:r>
              <a:rPr lang="ka-GE" sz="2400" i="1" dirty="0" smtClean="0">
                <a:solidFill>
                  <a:srgbClr val="FF0000"/>
                </a:solidFill>
              </a:rPr>
              <a:t>ვწილუნთ </a:t>
            </a:r>
            <a:r>
              <a:rPr lang="ka-GE" sz="2400" dirty="0" smtClean="0"/>
              <a:t>ბულს.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სი  -----------   ბულს.       თქვა  -----------   ბულს.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ka-GE" sz="2400" dirty="0" smtClean="0"/>
              <a:t>თინა -------- ბულს.         თინეფი -------- ბულს.</a:t>
            </a:r>
            <a:endParaRPr lang="en-US" sz="2400" dirty="0" smtClean="0"/>
          </a:p>
          <a:p>
            <a:pPr marL="457200" indent="-457200" algn="just"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დავალება:</a:t>
            </a:r>
          </a:p>
          <a:p>
            <a:pPr>
              <a:buNone/>
            </a:pPr>
            <a:endParaRPr lang="ka-GE" sz="2800" dirty="0" smtClean="0"/>
          </a:p>
          <a:p>
            <a:pPr marL="514350" indent="-514350">
              <a:buAutoNum type="arabicPeriod"/>
            </a:pPr>
            <a:r>
              <a:rPr lang="ka-GE" sz="2800" dirty="0" smtClean="0"/>
              <a:t>ისარგებლეთ შესაბამისი ლექსიკონებით და მოიძიეთ ხილის  ლაზური დასახელებები.</a:t>
            </a:r>
          </a:p>
          <a:p>
            <a:pPr marL="514350" indent="-514350">
              <a:buNone/>
            </a:pPr>
            <a:endParaRPr lang="ka-GE" sz="2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800" dirty="0" smtClean="0"/>
              <a:t>იხ. ბეჭდური და ელექტრონული ლექსიკონები: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800" dirty="0" smtClean="0"/>
              <a:t>https://</a:t>
            </a:r>
            <a:r>
              <a:rPr lang="en-US" sz="2800" dirty="0" err="1" smtClean="0"/>
              <a:t>www.tsu.ge</a:t>
            </a:r>
            <a:r>
              <a:rPr lang="en-US" sz="2800" dirty="0" smtClean="0"/>
              <a:t>/data/</a:t>
            </a:r>
            <a:r>
              <a:rPr lang="en-US" sz="2800" dirty="0" err="1" smtClean="0"/>
              <a:t>image_db_innova</a:t>
            </a:r>
            <a:r>
              <a:rPr lang="en-US" sz="2800" dirty="0" smtClean="0"/>
              <a:t>/GEORGIAN-</a:t>
            </a:r>
            <a:r>
              <a:rPr lang="en-US" sz="2800" dirty="0" err="1" smtClean="0"/>
              <a:t>MEGRELIAN</a:t>
            </a:r>
            <a:r>
              <a:rPr lang="en-US" sz="2800" dirty="0" smtClean="0"/>
              <a:t>-</a:t>
            </a:r>
            <a:r>
              <a:rPr lang="en-US" sz="2800" dirty="0" err="1" smtClean="0"/>
              <a:t>LAZ</a:t>
            </a:r>
            <a:r>
              <a:rPr lang="en-US" sz="2800" dirty="0" smtClean="0"/>
              <a:t>-</a:t>
            </a:r>
            <a:r>
              <a:rPr lang="en-US" sz="2800" dirty="0" err="1" smtClean="0"/>
              <a:t>SVAN</a:t>
            </a:r>
            <a:r>
              <a:rPr lang="en-US" sz="2800" dirty="0" smtClean="0"/>
              <a:t>-ENGLISH </a:t>
            </a:r>
            <a:r>
              <a:rPr lang="en-US" sz="2800" dirty="0" err="1" smtClean="0"/>
              <a:t>DICTIONAR</a:t>
            </a:r>
            <a:endParaRPr lang="ka-GE" sz="2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800" dirty="0" err="1" smtClean="0">
                <a:hlinkClick r:id="rId2"/>
              </a:rPr>
              <a:t>http://www.ice.ge/liv/liv/lazur.php</a:t>
            </a:r>
            <a:endParaRPr lang="ka-GE" sz="2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800" dirty="0" err="1" smtClean="0">
                <a:hlinkClick r:id="rId3"/>
              </a:rPr>
              <a:t>http://</a:t>
            </a:r>
            <a:r>
              <a:rPr lang="en-US" sz="2800" dirty="0" err="1" smtClean="0">
                <a:hlinkClick r:id="rId3"/>
              </a:rPr>
              <a:t>www.ice.ge/liv/liv/megr.php</a:t>
            </a:r>
            <a:endParaRPr lang="en-US" sz="2800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sz="28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000" i="1" dirty="0" smtClean="0"/>
              <a:t>გისურვებთ წარმატებებს!</a:t>
            </a:r>
            <a:endParaRPr lang="en-US" sz="2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176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28</cp:revision>
  <dcterms:created xsi:type="dcterms:W3CDTF">2006-08-16T00:00:00Z</dcterms:created>
  <dcterms:modified xsi:type="dcterms:W3CDTF">2018-06-23T20:52:29Z</dcterms:modified>
</cp:coreProperties>
</file>