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63"/>
  </p:notesMasterIdLst>
  <p:handoutMasterIdLst>
    <p:handoutMasterId r:id="rId164"/>
  </p:handoutMasterIdLst>
  <p:sldIdLst>
    <p:sldId id="256" r:id="rId2"/>
    <p:sldId id="280" r:id="rId3"/>
    <p:sldId id="321" r:id="rId4"/>
    <p:sldId id="322" r:id="rId5"/>
    <p:sldId id="323" r:id="rId6"/>
    <p:sldId id="324" r:id="rId7"/>
    <p:sldId id="325" r:id="rId8"/>
    <p:sldId id="326" r:id="rId9"/>
    <p:sldId id="327" r:id="rId10"/>
    <p:sldId id="328" r:id="rId11"/>
    <p:sldId id="329" r:id="rId12"/>
    <p:sldId id="330" r:id="rId13"/>
    <p:sldId id="332" r:id="rId14"/>
    <p:sldId id="331" r:id="rId15"/>
    <p:sldId id="333" r:id="rId16"/>
    <p:sldId id="334" r:id="rId17"/>
    <p:sldId id="335" r:id="rId18"/>
    <p:sldId id="336" r:id="rId19"/>
    <p:sldId id="337" r:id="rId20"/>
    <p:sldId id="338" r:id="rId21"/>
    <p:sldId id="339" r:id="rId22"/>
    <p:sldId id="340" r:id="rId23"/>
    <p:sldId id="314" r:id="rId24"/>
    <p:sldId id="341" r:id="rId25"/>
    <p:sldId id="342" r:id="rId26"/>
    <p:sldId id="343" r:id="rId27"/>
    <p:sldId id="344" r:id="rId28"/>
    <p:sldId id="345" r:id="rId29"/>
    <p:sldId id="313" r:id="rId30"/>
    <p:sldId id="346" r:id="rId31"/>
    <p:sldId id="347" r:id="rId32"/>
    <p:sldId id="348" r:id="rId33"/>
    <p:sldId id="349" r:id="rId34"/>
    <p:sldId id="350" r:id="rId35"/>
    <p:sldId id="312" r:id="rId36"/>
    <p:sldId id="351" r:id="rId37"/>
    <p:sldId id="352" r:id="rId38"/>
    <p:sldId id="353" r:id="rId39"/>
    <p:sldId id="354" r:id="rId40"/>
    <p:sldId id="355" r:id="rId41"/>
    <p:sldId id="356" r:id="rId42"/>
    <p:sldId id="357" r:id="rId43"/>
    <p:sldId id="358" r:id="rId44"/>
    <p:sldId id="359" r:id="rId45"/>
    <p:sldId id="311" r:id="rId46"/>
    <p:sldId id="360" r:id="rId47"/>
    <p:sldId id="361" r:id="rId48"/>
    <p:sldId id="310" r:id="rId49"/>
    <p:sldId id="362" r:id="rId50"/>
    <p:sldId id="363" r:id="rId51"/>
    <p:sldId id="364" r:id="rId52"/>
    <p:sldId id="309" r:id="rId53"/>
    <p:sldId id="365" r:id="rId54"/>
    <p:sldId id="308" r:id="rId55"/>
    <p:sldId id="366" r:id="rId56"/>
    <p:sldId id="367" r:id="rId57"/>
    <p:sldId id="368" r:id="rId58"/>
    <p:sldId id="369" r:id="rId59"/>
    <p:sldId id="307" r:id="rId60"/>
    <p:sldId id="370" r:id="rId61"/>
    <p:sldId id="371" r:id="rId62"/>
    <p:sldId id="306" r:id="rId63"/>
    <p:sldId id="372" r:id="rId64"/>
    <p:sldId id="373" r:id="rId65"/>
    <p:sldId id="374" r:id="rId66"/>
    <p:sldId id="375" r:id="rId67"/>
    <p:sldId id="376" r:id="rId68"/>
    <p:sldId id="377" r:id="rId69"/>
    <p:sldId id="305" r:id="rId70"/>
    <p:sldId id="378" r:id="rId71"/>
    <p:sldId id="379" r:id="rId72"/>
    <p:sldId id="304" r:id="rId73"/>
    <p:sldId id="380" r:id="rId74"/>
    <p:sldId id="381" r:id="rId75"/>
    <p:sldId id="382" r:id="rId76"/>
    <p:sldId id="383" r:id="rId77"/>
    <p:sldId id="384" r:id="rId78"/>
    <p:sldId id="385" r:id="rId79"/>
    <p:sldId id="386" r:id="rId80"/>
    <p:sldId id="387" r:id="rId81"/>
    <p:sldId id="388" r:id="rId82"/>
    <p:sldId id="389" r:id="rId83"/>
    <p:sldId id="303" r:id="rId84"/>
    <p:sldId id="390" r:id="rId85"/>
    <p:sldId id="391" r:id="rId86"/>
    <p:sldId id="392" r:id="rId87"/>
    <p:sldId id="393" r:id="rId88"/>
    <p:sldId id="394" r:id="rId89"/>
    <p:sldId id="395" r:id="rId90"/>
    <p:sldId id="396" r:id="rId91"/>
    <p:sldId id="397" r:id="rId92"/>
    <p:sldId id="398" r:id="rId93"/>
    <p:sldId id="302" r:id="rId94"/>
    <p:sldId id="399" r:id="rId95"/>
    <p:sldId id="301" r:id="rId96"/>
    <p:sldId id="400" r:id="rId97"/>
    <p:sldId id="401" r:id="rId98"/>
    <p:sldId id="402" r:id="rId99"/>
    <p:sldId id="300" r:id="rId100"/>
    <p:sldId id="403" r:id="rId101"/>
    <p:sldId id="299" r:id="rId102"/>
    <p:sldId id="404" r:id="rId103"/>
    <p:sldId id="298" r:id="rId104"/>
    <p:sldId id="405" r:id="rId105"/>
    <p:sldId id="297" r:id="rId106"/>
    <p:sldId id="406" r:id="rId107"/>
    <p:sldId id="407" r:id="rId108"/>
    <p:sldId id="408" r:id="rId109"/>
    <p:sldId id="409" r:id="rId110"/>
    <p:sldId id="410" r:id="rId111"/>
    <p:sldId id="411" r:id="rId112"/>
    <p:sldId id="412" r:id="rId113"/>
    <p:sldId id="296" r:id="rId114"/>
    <p:sldId id="413" r:id="rId115"/>
    <p:sldId id="414" r:id="rId116"/>
    <p:sldId id="415" r:id="rId117"/>
    <p:sldId id="295" r:id="rId118"/>
    <p:sldId id="416" r:id="rId119"/>
    <p:sldId id="294" r:id="rId120"/>
    <p:sldId id="417" r:id="rId121"/>
    <p:sldId id="293" r:id="rId122"/>
    <p:sldId id="418" r:id="rId123"/>
    <p:sldId id="419" r:id="rId124"/>
    <p:sldId id="420" r:id="rId125"/>
    <p:sldId id="421" r:id="rId126"/>
    <p:sldId id="292" r:id="rId127"/>
    <p:sldId id="422" r:id="rId128"/>
    <p:sldId id="291" r:id="rId129"/>
    <p:sldId id="423" r:id="rId130"/>
    <p:sldId id="290" r:id="rId131"/>
    <p:sldId id="424" r:id="rId132"/>
    <p:sldId id="289" r:id="rId133"/>
    <p:sldId id="425" r:id="rId134"/>
    <p:sldId id="288" r:id="rId135"/>
    <p:sldId id="426" r:id="rId136"/>
    <p:sldId id="287" r:id="rId137"/>
    <p:sldId id="427" r:id="rId138"/>
    <p:sldId id="428" r:id="rId139"/>
    <p:sldId id="429" r:id="rId140"/>
    <p:sldId id="286" r:id="rId141"/>
    <p:sldId id="430" r:id="rId142"/>
    <p:sldId id="318" r:id="rId143"/>
    <p:sldId id="431" r:id="rId144"/>
    <p:sldId id="285" r:id="rId145"/>
    <p:sldId id="432" r:id="rId146"/>
    <p:sldId id="433" r:id="rId147"/>
    <p:sldId id="317" r:id="rId148"/>
    <p:sldId id="434" r:id="rId149"/>
    <p:sldId id="316" r:id="rId150"/>
    <p:sldId id="435" r:id="rId151"/>
    <p:sldId id="315" r:id="rId152"/>
    <p:sldId id="436" r:id="rId153"/>
    <p:sldId id="320" r:id="rId154"/>
    <p:sldId id="437" r:id="rId155"/>
    <p:sldId id="438" r:id="rId156"/>
    <p:sldId id="439" r:id="rId157"/>
    <p:sldId id="440" r:id="rId158"/>
    <p:sldId id="319" r:id="rId159"/>
    <p:sldId id="441" r:id="rId160"/>
    <p:sldId id="442" r:id="rId161"/>
    <p:sldId id="443" r:id="rId1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19695-9ED6-485C-81EC-1B9B9599335E}">
          <p14:sldIdLst>
            <p14:sldId id="256"/>
            <p14:sldId id="280"/>
            <p14:sldId id="321"/>
            <p14:sldId id="322"/>
            <p14:sldId id="323"/>
            <p14:sldId id="324"/>
            <p14:sldId id="325"/>
            <p14:sldId id="326"/>
            <p14:sldId id="327"/>
            <p14:sldId id="328"/>
            <p14:sldId id="329"/>
            <p14:sldId id="330"/>
            <p14:sldId id="332"/>
          </p14:sldIdLst>
        </p14:section>
        <p14:section name="Untitled Section" id="{32C7423C-3BFB-4845-9A88-0787BA33C621}">
          <p14:sldIdLst>
            <p14:sldId id="331"/>
            <p14:sldId id="333"/>
            <p14:sldId id="334"/>
            <p14:sldId id="335"/>
            <p14:sldId id="336"/>
            <p14:sldId id="337"/>
            <p14:sldId id="338"/>
            <p14:sldId id="339"/>
            <p14:sldId id="340"/>
            <p14:sldId id="314"/>
            <p14:sldId id="341"/>
            <p14:sldId id="342"/>
            <p14:sldId id="343"/>
            <p14:sldId id="344"/>
            <p14:sldId id="345"/>
            <p14:sldId id="313"/>
            <p14:sldId id="346"/>
            <p14:sldId id="347"/>
            <p14:sldId id="348"/>
            <p14:sldId id="349"/>
            <p14:sldId id="350"/>
            <p14:sldId id="312"/>
            <p14:sldId id="351"/>
            <p14:sldId id="352"/>
            <p14:sldId id="353"/>
            <p14:sldId id="354"/>
            <p14:sldId id="355"/>
            <p14:sldId id="356"/>
            <p14:sldId id="357"/>
            <p14:sldId id="358"/>
            <p14:sldId id="359"/>
            <p14:sldId id="311"/>
            <p14:sldId id="360"/>
            <p14:sldId id="361"/>
            <p14:sldId id="310"/>
            <p14:sldId id="362"/>
            <p14:sldId id="363"/>
            <p14:sldId id="364"/>
            <p14:sldId id="309"/>
            <p14:sldId id="365"/>
            <p14:sldId id="308"/>
            <p14:sldId id="366"/>
            <p14:sldId id="367"/>
            <p14:sldId id="368"/>
            <p14:sldId id="369"/>
            <p14:sldId id="307"/>
            <p14:sldId id="370"/>
            <p14:sldId id="371"/>
            <p14:sldId id="306"/>
            <p14:sldId id="372"/>
            <p14:sldId id="373"/>
            <p14:sldId id="374"/>
            <p14:sldId id="375"/>
            <p14:sldId id="376"/>
            <p14:sldId id="377"/>
            <p14:sldId id="305"/>
            <p14:sldId id="378"/>
            <p14:sldId id="379"/>
            <p14:sldId id="304"/>
            <p14:sldId id="380"/>
            <p14:sldId id="381"/>
            <p14:sldId id="382"/>
            <p14:sldId id="383"/>
            <p14:sldId id="384"/>
            <p14:sldId id="385"/>
            <p14:sldId id="386"/>
            <p14:sldId id="387"/>
            <p14:sldId id="388"/>
            <p14:sldId id="389"/>
            <p14:sldId id="303"/>
            <p14:sldId id="390"/>
            <p14:sldId id="391"/>
            <p14:sldId id="392"/>
            <p14:sldId id="393"/>
            <p14:sldId id="394"/>
            <p14:sldId id="395"/>
            <p14:sldId id="396"/>
            <p14:sldId id="397"/>
            <p14:sldId id="398"/>
            <p14:sldId id="302"/>
            <p14:sldId id="399"/>
            <p14:sldId id="301"/>
            <p14:sldId id="400"/>
            <p14:sldId id="401"/>
            <p14:sldId id="402"/>
            <p14:sldId id="300"/>
            <p14:sldId id="403"/>
            <p14:sldId id="299"/>
            <p14:sldId id="404"/>
            <p14:sldId id="298"/>
            <p14:sldId id="405"/>
            <p14:sldId id="297"/>
            <p14:sldId id="406"/>
            <p14:sldId id="407"/>
            <p14:sldId id="408"/>
            <p14:sldId id="409"/>
            <p14:sldId id="410"/>
            <p14:sldId id="411"/>
            <p14:sldId id="412"/>
            <p14:sldId id="296"/>
            <p14:sldId id="413"/>
            <p14:sldId id="414"/>
            <p14:sldId id="415"/>
            <p14:sldId id="295"/>
            <p14:sldId id="416"/>
            <p14:sldId id="294"/>
            <p14:sldId id="417"/>
            <p14:sldId id="293"/>
            <p14:sldId id="418"/>
            <p14:sldId id="419"/>
            <p14:sldId id="420"/>
            <p14:sldId id="421"/>
            <p14:sldId id="292"/>
            <p14:sldId id="422"/>
            <p14:sldId id="291"/>
            <p14:sldId id="423"/>
            <p14:sldId id="290"/>
            <p14:sldId id="424"/>
            <p14:sldId id="289"/>
            <p14:sldId id="425"/>
            <p14:sldId id="288"/>
            <p14:sldId id="426"/>
            <p14:sldId id="287"/>
            <p14:sldId id="427"/>
            <p14:sldId id="428"/>
            <p14:sldId id="429"/>
            <p14:sldId id="286"/>
            <p14:sldId id="430"/>
            <p14:sldId id="318"/>
            <p14:sldId id="431"/>
            <p14:sldId id="285"/>
            <p14:sldId id="432"/>
            <p14:sldId id="433"/>
            <p14:sldId id="317"/>
            <p14:sldId id="434"/>
            <p14:sldId id="316"/>
            <p14:sldId id="435"/>
            <p14:sldId id="315"/>
            <p14:sldId id="436"/>
            <p14:sldId id="320"/>
            <p14:sldId id="437"/>
            <p14:sldId id="438"/>
            <p14:sldId id="439"/>
            <p14:sldId id="440"/>
            <p14:sldId id="319"/>
            <p14:sldId id="441"/>
            <p14:sldId id="442"/>
            <p14:sldId id="4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614" autoAdjust="0"/>
  </p:normalViewPr>
  <p:slideViewPr>
    <p:cSldViewPr snapToGrid="0" snapToObjects="1">
      <p:cViewPr varScale="1">
        <p:scale>
          <a:sx n="103" d="100"/>
          <a:sy n="103" d="100"/>
        </p:scale>
        <p:origin x="15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6E19A-B73E-4429-AA87-637FC1DE9EE8}" type="datetimeFigureOut">
              <a:rPr lang="en-US" smtClean="0"/>
              <a:t>1/11/2025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EF2C5-6380-4EF2-BF4A-2531241D18A8}" type="slidenum">
              <a:rPr lang="en-US" smtClean="0"/>
              <a:t>‹#›</a:t>
            </a:fld>
            <a:endParaRPr lang="en-US"/>
          </a:p>
        </p:txBody>
      </p:sp>
    </p:spTree>
    <p:extLst>
      <p:ext uri="{BB962C8B-B14F-4D97-AF65-F5344CB8AC3E}">
        <p14:creationId xmlns:p14="http://schemas.microsoft.com/office/powerpoint/2010/main" val="303806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EF2C5-6380-4EF2-BF4A-2531241D18A8}" type="slidenum">
              <a:rPr lang="en-US" smtClean="0"/>
              <a:t>81</a:t>
            </a:fld>
            <a:endParaRPr lang="en-US"/>
          </a:p>
        </p:txBody>
      </p:sp>
    </p:spTree>
    <p:extLst>
      <p:ext uri="{BB962C8B-B14F-4D97-AF65-F5344CB8AC3E}">
        <p14:creationId xmlns:p14="http://schemas.microsoft.com/office/powerpoint/2010/main" val="21847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EF2C5-6380-4EF2-BF4A-2531241D18A8}" type="slidenum">
              <a:rPr lang="en-US" smtClean="0"/>
              <a:t>135</a:t>
            </a:fld>
            <a:endParaRPr lang="en-US"/>
          </a:p>
        </p:txBody>
      </p:sp>
    </p:spTree>
    <p:extLst>
      <p:ext uri="{BB962C8B-B14F-4D97-AF65-F5344CB8AC3E}">
        <p14:creationId xmlns:p14="http://schemas.microsoft.com/office/powerpoint/2010/main" val="88475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01DB33CD-09D0-463F-91CF-AAA9781D5403}" type="datetime4">
              <a:rPr lang="en-US" smtClean="0"/>
              <a:t>January 11, 2025</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B912BB-AFFC-4B66-ACD2-75F09877815E}" type="datetime4">
              <a:rPr lang="en-US" smtClean="0"/>
              <a:t>January 11, 2025</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A553DBB-143C-4E47-8FD2-081BA7410000}" type="datetime4">
              <a:rPr lang="en-US" smtClean="0"/>
              <a:t>January 11, 2025</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2DBB25-41B1-4A07-816A-FAFBD4DB25E4}" type="datetime4">
              <a:rPr lang="en-US" smtClean="0"/>
              <a:t>January 11, 2025</a:t>
            </a:fld>
            <a:endParaRPr lang="en-US" dirty="0"/>
          </a:p>
        </p:txBody>
      </p:sp>
      <p:sp>
        <p:nvSpPr>
          <p:cNvPr id="5" name="Footer Placeholder 4"/>
          <p:cNvSpPr>
            <a:spLocks noGrp="1"/>
          </p:cNvSpPr>
          <p:nvPr>
            <p:ph type="ftr" sz="quarter" idx="11"/>
          </p:nvPr>
        </p:nvSpPr>
        <p:spPr>
          <a:xfrm>
            <a:off x="457199" y="6492875"/>
            <a:ext cx="7820025"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75D854C-C4FC-4AC7-A48D-E314992D465F}" type="datetime4">
              <a:rPr lang="en-US" smtClean="0"/>
              <a:t>January 11, 2025</a:t>
            </a:fld>
            <a:endParaRPr lang="en-US" dirty="0"/>
          </a:p>
        </p:txBody>
      </p:sp>
      <p:sp>
        <p:nvSpPr>
          <p:cNvPr id="5" name="Footer Placeholder 4"/>
          <p:cNvSpPr>
            <a:spLocks noGrp="1"/>
          </p:cNvSpPr>
          <p:nvPr>
            <p:ph type="ftr" sz="quarter" idx="3"/>
          </p:nvPr>
        </p:nvSpPr>
        <p:spPr>
          <a:xfrm>
            <a:off x="457200" y="6492875"/>
            <a:ext cx="7810500" cy="36512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openstaxcollege.org/l/16CERNvideo" TargetMode="External"/><Relationship Id="rId2" Type="http://schemas.openxmlformats.org/officeDocument/2006/relationships/hyperlink" Target="http://openstaxcollege.org/l/16tedCERN"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8.emf"/></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openstaxcollege.org/l/16fission" TargetMode="External"/><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88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a:t>
            </a:r>
            <a:r>
              <a:rPr lang="en-US" sz="2000" b="1" dirty="0">
                <a:solidFill>
                  <a:srgbClr val="212F62"/>
                </a:solidFill>
                <a:latin typeface="+mn-lt"/>
              </a:rPr>
              <a:t>Nuclear Chemistry</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1DCDCEF3-CB54-448D-A5A2-6B527ED29A9F}"/>
              </a:ext>
            </a:extLst>
          </p:cNvPr>
          <p:cNvSpPr>
            <a:spLocks noGrp="1"/>
          </p:cNvSpPr>
          <p:nvPr>
            <p:ph type="title" idx="4294967295"/>
          </p:nvPr>
        </p:nvSpPr>
        <p:spPr>
          <a:xfrm>
            <a:off x="0" y="990918"/>
            <a:ext cx="9144000" cy="444818"/>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D7CAC-FBE0-5BDF-431C-963B7A9FB6C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13" name="Picture 12">
            <a:extLst>
              <a:ext uri="{FF2B5EF4-FFF2-40B4-BE49-F238E27FC236}">
                <a16:creationId xmlns:a16="http://schemas.microsoft.com/office/drawing/2014/main" id="{01358C32-51B5-D0B6-8A65-F6D22F8EC27B}"/>
              </a:ext>
            </a:extLst>
          </p:cNvPr>
          <p:cNvPicPr>
            <a:picLocks noChangeAspect="1"/>
          </p:cNvPicPr>
          <p:nvPr/>
        </p:nvPicPr>
        <p:blipFill>
          <a:blip r:embed="rId2"/>
          <a:stretch>
            <a:fillRect/>
          </a:stretch>
        </p:blipFill>
        <p:spPr>
          <a:xfrm>
            <a:off x="73499" y="987915"/>
            <a:ext cx="8997002" cy="5329380"/>
          </a:xfrm>
          <a:prstGeom prst="rect">
            <a:avLst/>
          </a:prstGeom>
        </p:spPr>
      </p:pic>
      <p:pic>
        <p:nvPicPr>
          <p:cNvPr id="4" name="OpenStaxLogo" descr="openstax college logo">
            <a:extLst>
              <a:ext uri="{FF2B5EF4-FFF2-40B4-BE49-F238E27FC236}">
                <a16:creationId xmlns:a16="http://schemas.microsoft.com/office/drawing/2014/main" id="{264277B1-A938-4B33-B2C3-AAE8D03029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12064"/>
            <a:ext cx="1051734" cy="751709"/>
          </a:xfrm>
          <a:prstGeom prst="rect">
            <a:avLst/>
          </a:prstGeom>
        </p:spPr>
      </p:pic>
    </p:spTree>
    <p:extLst>
      <p:ext uri="{BB962C8B-B14F-4D97-AF65-F5344CB8AC3E}">
        <p14:creationId xmlns:p14="http://schemas.microsoft.com/office/powerpoint/2010/main" val="3888008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43C65A-02CE-4395-AEA5-3DFD3AED4D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DFA17F3-6FD9-46FE-B28C-0110B7670CC5}"/>
              </a:ext>
            </a:extLst>
          </p:cNvPr>
          <p:cNvSpPr>
            <a:spLocks noGrp="1"/>
          </p:cNvSpPr>
          <p:nvPr>
            <p:ph type="title"/>
          </p:nvPr>
        </p:nvSpPr>
        <p:spPr>
          <a:xfrm>
            <a:off x="457200" y="382711"/>
            <a:ext cx="3032449" cy="406339"/>
          </a:xfrm>
        </p:spPr>
        <p:txBody>
          <a:bodyPr>
            <a:normAutofit fontScale="90000"/>
          </a:bodyPr>
          <a:lstStyle/>
          <a:p>
            <a:r>
              <a:rPr lang="en-US" dirty="0"/>
              <a:t>Nuclear Fission</a:t>
            </a:r>
          </a:p>
        </p:txBody>
      </p:sp>
      <p:sp>
        <p:nvSpPr>
          <p:cNvPr id="5" name="Text Placeholder 4">
            <a:extLst>
              <a:ext uri="{FF2B5EF4-FFF2-40B4-BE49-F238E27FC236}">
                <a16:creationId xmlns:a16="http://schemas.microsoft.com/office/drawing/2014/main" id="{1095874B-360A-41BA-91CF-2989E07C029A}"/>
              </a:ext>
            </a:extLst>
          </p:cNvPr>
          <p:cNvSpPr>
            <a:spLocks noGrp="1"/>
          </p:cNvSpPr>
          <p:nvPr>
            <p:ph type="body" sz="quarter" idx="14"/>
          </p:nvPr>
        </p:nvSpPr>
        <p:spPr>
          <a:xfrm>
            <a:off x="139959" y="1240970"/>
            <a:ext cx="8668139" cy="4935895"/>
          </a:xfrm>
        </p:spPr>
        <p:txBody>
          <a:bodyPr>
            <a:normAutofit fontScale="92500" lnSpcReduction="10000"/>
          </a:bodyPr>
          <a:lstStyle/>
          <a:p>
            <a:pPr marL="342900" indent="-342900" algn="just">
              <a:buFont typeface="Arial" panose="020B0604020202020204" pitchFamily="34" charset="0"/>
              <a:buChar char="•"/>
            </a:pPr>
            <a:r>
              <a:rPr lang="en-US" dirty="0"/>
              <a:t>Material that can sustain a nuclear fission chain reaction is said to be fissile or fissionable. (Technically, fissile material can undergo fission with neutrons of any energy, whereas fissionable material requires high-energy neutrons.) </a:t>
            </a:r>
          </a:p>
          <a:p>
            <a:pPr marL="342900" indent="-342900" algn="just">
              <a:buFont typeface="Arial" panose="020B0604020202020204" pitchFamily="34" charset="0"/>
              <a:buChar char="•"/>
            </a:pPr>
            <a:r>
              <a:rPr lang="en-US" dirty="0"/>
              <a:t>Nuclear fission becomes self-sustaining when the number of neutrons produced by fission equals or exceeds the number of neutrons absorbed by splitting nuclei plus the number that escape into the surroundings. </a:t>
            </a:r>
          </a:p>
          <a:p>
            <a:pPr marL="342900" indent="-342900" algn="just">
              <a:buFont typeface="Arial" panose="020B0604020202020204" pitchFamily="34" charset="0"/>
              <a:buChar char="•"/>
            </a:pPr>
            <a:r>
              <a:rPr lang="en-US" dirty="0"/>
              <a:t>The amount of a fissionable material that will support a self-sustaining chain reaction is a critical mass. </a:t>
            </a:r>
          </a:p>
          <a:p>
            <a:pPr marL="342900" indent="-342900" algn="just">
              <a:buFont typeface="Arial" panose="020B0604020202020204" pitchFamily="34" charset="0"/>
              <a:buChar char="•"/>
            </a:pPr>
            <a:r>
              <a:rPr lang="en-US" dirty="0"/>
              <a:t>An amount of fissionable material that cannot sustain a chain reaction is a subcritical mass.  </a:t>
            </a:r>
          </a:p>
          <a:p>
            <a:pPr marL="342900" indent="-342900" algn="just">
              <a:buFont typeface="Arial" panose="020B0604020202020204" pitchFamily="34" charset="0"/>
              <a:buChar char="•"/>
            </a:pPr>
            <a:r>
              <a:rPr lang="en-US" dirty="0"/>
              <a:t>An amount of material in which there is an increasing rate of fission is known as a supercritical mass. </a:t>
            </a:r>
          </a:p>
          <a:p>
            <a:pPr marL="342900" indent="-342900" algn="just">
              <a:buFont typeface="Arial" panose="020B0604020202020204" pitchFamily="34" charset="0"/>
              <a:buChar char="•"/>
            </a:pPr>
            <a:r>
              <a:rPr lang="en-US" dirty="0"/>
              <a:t>The critical mass depends on the type of </a:t>
            </a:r>
            <a:r>
              <a:rPr lang="en-US" dirty="0" err="1"/>
              <a:t>material:its</a:t>
            </a:r>
            <a:r>
              <a:rPr lang="en-US" dirty="0"/>
              <a:t> purity, the temperature, the shape of the sample, and how the neutron reactions are controlled </a:t>
            </a:r>
            <a:r>
              <a:rPr lang="en-US" b="1" dirty="0"/>
              <a:t>(Figure 21.17).</a:t>
            </a:r>
          </a:p>
        </p:txBody>
      </p:sp>
      <p:pic>
        <p:nvPicPr>
          <p:cNvPr id="6" name="OpenStaxLogo" descr="openstax college logo">
            <a:extLst>
              <a:ext uri="{FF2B5EF4-FFF2-40B4-BE49-F238E27FC236}">
                <a16:creationId xmlns:a16="http://schemas.microsoft.com/office/drawing/2014/main" id="{8F0726F1-7EAC-49EC-8953-0061F6DAFE3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10025"/>
            <a:ext cx="1051734" cy="751709"/>
          </a:xfrm>
          <a:prstGeom prst="rect">
            <a:avLst/>
          </a:prstGeom>
        </p:spPr>
      </p:pic>
    </p:spTree>
    <p:extLst>
      <p:ext uri="{BB962C8B-B14F-4D97-AF65-F5344CB8AC3E}">
        <p14:creationId xmlns:p14="http://schemas.microsoft.com/office/powerpoint/2010/main" val="939408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8B7A505-B447-4367-8335-DB827713CA9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In a subcritical mass, the fissile material is too small and allows too many neutrons to escape the material, so a chain reaction does not occur.</a:t>
            </a:r>
          </a:p>
          <a:p>
            <a:pPr marL="342900" indent="-342900">
              <a:buAutoNum type="alphaLcParenBoth"/>
            </a:pPr>
            <a:r>
              <a:rPr lang="en-US" sz="1600" dirty="0"/>
              <a:t>In a critical mass, a large enough number of neutrons in the fissile material induce fission to create a chain reaction.</a:t>
            </a:r>
          </a:p>
        </p:txBody>
      </p:sp>
      <p:pic>
        <p:nvPicPr>
          <p:cNvPr id="2" name="Figure" descr="The images are shown and labeled “a,” “b” and “c.” Image a, labeled “Sub-critical mass,” shows a blue circle background with a white sphere near the outer, top, left edge of the circle. A downward, right-facing arrow indicates that the white sphere enters the circle. Seven small, yellow starbursts are drawn in the blue circle and each has an arrow facing from it to outside the circle, in seemingly random directions. Image b, labeled “Critical mass,” shows a blue circle background with a white sphere near the outer, top, left edge of the circle. A downward, right-facing arrow indicates that the white sphere enters the circle. Seventeen small, yellow starbursts are drawn in the blue circle and each has an arrow facing from it to outside the circle, in seemingly random directions. Image c, labeled “Critical mass from neutron deflection,” shows a blue circle background, lying in a larger purple circle, with a white sphere near the outer, top, left edge of the purple circle. A downward, right-facing arrow indicates that the white sphere enters both of the circles. Thirteen small, yellow starbursts are drawn in the blue circle and each has an arrow facing from it to outside the blue circle, and a couple outside of the purple circle, in seemingly random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48" r="-141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21.17</a:t>
            </a:r>
          </a:p>
        </p:txBody>
      </p:sp>
    </p:spTree>
    <p:extLst>
      <p:ext uri="{BB962C8B-B14F-4D97-AF65-F5344CB8AC3E}">
        <p14:creationId xmlns:p14="http://schemas.microsoft.com/office/powerpoint/2010/main" val="40008468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065F1E-663E-4C6A-BE74-B8B2B99CB1B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0E6AF31-907E-4360-ADB0-FD80EEF2E1E3}"/>
              </a:ext>
            </a:extLst>
          </p:cNvPr>
          <p:cNvSpPr>
            <a:spLocks noGrp="1"/>
          </p:cNvSpPr>
          <p:nvPr>
            <p:ph type="title"/>
          </p:nvPr>
        </p:nvSpPr>
        <p:spPr>
          <a:xfrm>
            <a:off x="457200" y="457200"/>
            <a:ext cx="3116424" cy="443661"/>
          </a:xfrm>
        </p:spPr>
        <p:txBody>
          <a:bodyPr>
            <a:normAutofit fontScale="90000"/>
          </a:bodyPr>
          <a:lstStyle/>
          <a:p>
            <a:r>
              <a:rPr lang="en-US" dirty="0"/>
              <a:t>Nuclear Fission</a:t>
            </a:r>
          </a:p>
        </p:txBody>
      </p:sp>
      <p:sp>
        <p:nvSpPr>
          <p:cNvPr id="5" name="Text Placeholder 4">
            <a:extLst>
              <a:ext uri="{FF2B5EF4-FFF2-40B4-BE49-F238E27FC236}">
                <a16:creationId xmlns:a16="http://schemas.microsoft.com/office/drawing/2014/main" id="{AE663FEC-219A-4A67-96A7-CC99C30EB070}"/>
              </a:ext>
            </a:extLst>
          </p:cNvPr>
          <p:cNvSpPr>
            <a:spLocks noGrp="1"/>
          </p:cNvSpPr>
          <p:nvPr>
            <p:ph type="body" sz="quarter" idx="14"/>
          </p:nvPr>
        </p:nvSpPr>
        <p:spPr>
          <a:xfrm>
            <a:off x="223935" y="1567543"/>
            <a:ext cx="8556171" cy="3545633"/>
          </a:xfrm>
        </p:spPr>
        <p:txBody>
          <a:bodyPr/>
          <a:lstStyle/>
          <a:p>
            <a:pPr marL="342900" indent="-342900" algn="just">
              <a:buFont typeface="Arial" panose="020B0604020202020204" pitchFamily="34" charset="0"/>
              <a:buChar char="•"/>
            </a:pPr>
            <a:r>
              <a:rPr lang="en-US" dirty="0"/>
              <a:t>An atomic bomb </a:t>
            </a:r>
            <a:r>
              <a:rPr lang="en-US" b="1" dirty="0"/>
              <a:t>(Figure 21.18) </a:t>
            </a:r>
            <a:r>
              <a:rPr lang="en-US" dirty="0"/>
              <a:t>contains several pounds of fissionable material, </a:t>
            </a:r>
            <a:r>
              <a:rPr lang="en-US" baseline="-25000" dirty="0"/>
              <a:t>92</a:t>
            </a:r>
            <a:r>
              <a:rPr lang="en-US" baseline="30000" dirty="0"/>
              <a:t>235</a:t>
            </a:r>
            <a:r>
              <a:rPr lang="en-US" dirty="0"/>
              <a:t>U or </a:t>
            </a:r>
            <a:r>
              <a:rPr lang="en-US" baseline="-25000" dirty="0"/>
              <a:t>94</a:t>
            </a:r>
            <a:r>
              <a:rPr lang="en-US" baseline="30000" dirty="0"/>
              <a:t>239</a:t>
            </a:r>
            <a:r>
              <a:rPr lang="en-US" dirty="0"/>
              <a:t> Pu, a source of</a:t>
            </a:r>
            <a:r>
              <a:rPr lang="ka-GE" dirty="0"/>
              <a:t> </a:t>
            </a:r>
            <a:r>
              <a:rPr lang="en-US" dirty="0"/>
              <a:t>neutrons, and an explosive device for compressing it quickly into a small volume. </a:t>
            </a:r>
            <a:endParaRPr lang="ka-GE" dirty="0"/>
          </a:p>
          <a:p>
            <a:pPr marL="342900" indent="-342900" algn="just">
              <a:buFont typeface="Arial" panose="020B0604020202020204" pitchFamily="34" charset="0"/>
              <a:buChar char="•"/>
            </a:pPr>
            <a:r>
              <a:rPr lang="en-US" dirty="0"/>
              <a:t>When fissionable material is in</a:t>
            </a:r>
            <a:r>
              <a:rPr lang="ka-GE" dirty="0"/>
              <a:t> </a:t>
            </a:r>
            <a:r>
              <a:rPr lang="en-US" dirty="0"/>
              <a:t>small pieces, the proportion of neutrons that escape through the relatively large surface area is great, and a chain</a:t>
            </a:r>
            <a:r>
              <a:rPr lang="ka-GE" dirty="0"/>
              <a:t> </a:t>
            </a:r>
            <a:r>
              <a:rPr lang="en-US" dirty="0"/>
              <a:t>reaction does not take place. </a:t>
            </a:r>
            <a:endParaRPr lang="ka-GE" dirty="0"/>
          </a:p>
          <a:p>
            <a:pPr marL="342900" indent="-342900" algn="just">
              <a:buFont typeface="Arial" panose="020B0604020202020204" pitchFamily="34" charset="0"/>
              <a:buChar char="•"/>
            </a:pPr>
            <a:r>
              <a:rPr lang="en-US" dirty="0"/>
              <a:t>When the small pieces of fissionable material are brought together quickly to form</a:t>
            </a:r>
            <a:r>
              <a:rPr lang="ka-GE" dirty="0"/>
              <a:t> </a:t>
            </a:r>
            <a:r>
              <a:rPr lang="en-US" dirty="0"/>
              <a:t>a body with a mass larger than the critical mass, the relative number of escaping neutrons decreases, and a chain</a:t>
            </a:r>
            <a:r>
              <a:rPr lang="ka-GE" dirty="0"/>
              <a:t> </a:t>
            </a:r>
            <a:r>
              <a:rPr lang="en-US" dirty="0"/>
              <a:t>reaction and explosion result.</a:t>
            </a:r>
          </a:p>
        </p:txBody>
      </p:sp>
      <p:pic>
        <p:nvPicPr>
          <p:cNvPr id="6" name="OpenStaxLogo" descr="openstax college logo">
            <a:extLst>
              <a:ext uri="{FF2B5EF4-FFF2-40B4-BE49-F238E27FC236}">
                <a16:creationId xmlns:a16="http://schemas.microsoft.com/office/drawing/2014/main" id="{B1ED3FAC-218E-4A38-96F2-BB400E2736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10025"/>
            <a:ext cx="1051734" cy="751709"/>
          </a:xfrm>
          <a:prstGeom prst="rect">
            <a:avLst/>
          </a:prstGeom>
        </p:spPr>
      </p:pic>
    </p:spTree>
    <p:extLst>
      <p:ext uri="{BB962C8B-B14F-4D97-AF65-F5344CB8AC3E}">
        <p14:creationId xmlns:p14="http://schemas.microsoft.com/office/powerpoint/2010/main" val="990591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8CD5E7-CCE5-430F-B278-37E456678AC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pPr marL="342900" indent="-342900">
              <a:buAutoNum type="alphaLcParenBoth"/>
            </a:pPr>
            <a:r>
              <a:rPr lang="en-US" sz="1600" dirty="0"/>
              <a:t>The nuclear fission bomb that destroyed Hiroshima on August 6, 1945, consisted of two subcritical masses of U-235, where conventional explosives were used to fire one of the subcritical masses into the other, creating the critical mass for the nuclear explosion.</a:t>
            </a:r>
          </a:p>
          <a:p>
            <a:pPr marL="342900" indent="-342900">
              <a:buAutoNum type="alphaLcParenBoth"/>
            </a:pPr>
            <a:r>
              <a:rPr lang="en-US" sz="1600" dirty="0"/>
              <a:t>The plutonium bomb that destroyed Nagasaki on August 12, 1945, consisted of a hollow sphere of plutonium that was rapidly compressed by conventional explosives. This led to a concentration of plutonium in the center that was greater than the critical mass necessary for the nuclear explosion.</a:t>
            </a:r>
          </a:p>
        </p:txBody>
      </p:sp>
      <p:pic>
        <p:nvPicPr>
          <p:cNvPr id="2" name="Figure" descr="Two diagrams are shown, each to the left of a photo, and labeled “a” and “b.” Diagram a shows the outer casing of a bomb that has a long, tubular shape with a squared-off tail. Components in the shell show a tube with a white disk labeled “Detonator” on the left, an orange disk with a bright yellow starburst drawn around it labeled “Conventional explosive” in the middle and a right-facing arrow leading to a blue disk in the nose of the bomb labeled “uranium 235.” A small blue cone next to the orange disk is shares the label of “uranium 235.” A black and white photo next to this diagram shows a far-off shot of a rising cloud over a landscape. Diagram b shows the outer casing of a bomb that has a short, rounded shape with a squared-off tail. Components in the shell show a large orange circle labeled “Conventional explosive” with a series of black dots around its edge, labeled “Detonators,” and a yellow starburst behind it. White arrows face from the outer edge of the orange circle to a blue circle in the center with a yellow core. The blue circle is labeled “plutonium 239” while the yellow core is labeled “beryllium, dash, polonium initiator.” A black and white photo next to this diagram shows a far-off shot of a giant rising cloud over a landsc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46" r="-351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21.18</a:t>
            </a:r>
          </a:p>
        </p:txBody>
      </p:sp>
    </p:spTree>
    <p:extLst>
      <p:ext uri="{BB962C8B-B14F-4D97-AF65-F5344CB8AC3E}">
        <p14:creationId xmlns:p14="http://schemas.microsoft.com/office/powerpoint/2010/main" val="2868584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87AEAD-F43A-4628-B54F-619E1B68F15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C50AF2F0-10F9-474D-9E13-3711E44C5654}"/>
              </a:ext>
            </a:extLst>
          </p:cNvPr>
          <p:cNvSpPr>
            <a:spLocks noGrp="1"/>
          </p:cNvSpPr>
          <p:nvPr>
            <p:ph type="title"/>
          </p:nvPr>
        </p:nvSpPr>
        <p:spPr>
          <a:xfrm>
            <a:off x="457200" y="241327"/>
            <a:ext cx="3508310" cy="495792"/>
          </a:xfrm>
        </p:spPr>
        <p:txBody>
          <a:bodyPr/>
          <a:lstStyle/>
          <a:p>
            <a:r>
              <a:rPr lang="en-US" dirty="0"/>
              <a:t>Fission Reactors</a:t>
            </a:r>
          </a:p>
        </p:txBody>
      </p:sp>
      <p:sp>
        <p:nvSpPr>
          <p:cNvPr id="5" name="Text Placeholder 4">
            <a:extLst>
              <a:ext uri="{FF2B5EF4-FFF2-40B4-BE49-F238E27FC236}">
                <a16:creationId xmlns:a16="http://schemas.microsoft.com/office/drawing/2014/main" id="{17F3D327-EB9C-4D01-B4CC-0105BEF489EC}"/>
              </a:ext>
            </a:extLst>
          </p:cNvPr>
          <p:cNvSpPr>
            <a:spLocks noGrp="1"/>
          </p:cNvSpPr>
          <p:nvPr>
            <p:ph type="body" sz="quarter" idx="14"/>
          </p:nvPr>
        </p:nvSpPr>
        <p:spPr>
          <a:xfrm>
            <a:off x="388389" y="1106332"/>
            <a:ext cx="8367221" cy="5017329"/>
          </a:xfrm>
        </p:spPr>
        <p:txBody>
          <a:bodyPr>
            <a:normAutofit fontScale="92500" lnSpcReduction="10000"/>
          </a:bodyPr>
          <a:lstStyle/>
          <a:p>
            <a:pPr marL="342900" indent="-342900" algn="just">
              <a:buFont typeface="Arial" panose="020B0604020202020204" pitchFamily="34" charset="0"/>
              <a:buChar char="•"/>
            </a:pPr>
            <a:r>
              <a:rPr lang="en-US" dirty="0"/>
              <a:t>Chain reactions of fissionable materials can be controlled and sustained without an explosion in a nuclear reactor </a:t>
            </a:r>
            <a:r>
              <a:rPr lang="en-US" b="1" dirty="0"/>
              <a:t>(Figure 21.19). </a:t>
            </a:r>
          </a:p>
          <a:p>
            <a:pPr marL="342900" indent="-342900" algn="just">
              <a:buFont typeface="Arial" panose="020B0604020202020204" pitchFamily="34" charset="0"/>
              <a:buChar char="•"/>
            </a:pPr>
            <a:r>
              <a:rPr lang="en-US" dirty="0"/>
              <a:t>Any nuclear reactor that produces power via the fission of uranium or plutonium by bombardment with neutrons must have at least five components: nuclear fuel consisting of fissionable material, a nuclear moderator, reactor coolant, control rods, and a shield and containment system.</a:t>
            </a:r>
          </a:p>
          <a:p>
            <a:pPr marL="342900" indent="-342900" algn="just">
              <a:buFont typeface="Arial" panose="020B0604020202020204" pitchFamily="34" charset="0"/>
              <a:buChar char="•"/>
            </a:pPr>
            <a:r>
              <a:rPr lang="en-US" dirty="0"/>
              <a:t>We will discuss these components in greater detail later in the section. </a:t>
            </a:r>
          </a:p>
          <a:p>
            <a:pPr marL="342900" indent="-342900" algn="just">
              <a:buFont typeface="Arial" panose="020B0604020202020204" pitchFamily="34" charset="0"/>
              <a:buChar char="•"/>
            </a:pPr>
            <a:r>
              <a:rPr lang="en-US" dirty="0"/>
              <a:t>The reactor works by separating the fissionable nuclear material such that a critical mass cannot be formed, controlling both the flux and absorption of neutrons to allow shutting down the fission reactions. </a:t>
            </a:r>
          </a:p>
          <a:p>
            <a:pPr marL="342900" indent="-342900" algn="just">
              <a:buFont typeface="Arial" panose="020B0604020202020204" pitchFamily="34" charset="0"/>
              <a:buChar char="•"/>
            </a:pPr>
            <a:r>
              <a:rPr lang="en-US" dirty="0"/>
              <a:t>In a nuclear reactor used for the production of electricity, the energy released by fission reactions is trapped as thermal energy and used to boil water and produce steam. </a:t>
            </a:r>
          </a:p>
          <a:p>
            <a:pPr marL="342900" indent="-342900" algn="just">
              <a:buFont typeface="Arial" panose="020B0604020202020204" pitchFamily="34" charset="0"/>
              <a:buChar char="•"/>
            </a:pPr>
            <a:r>
              <a:rPr lang="en-US" dirty="0"/>
              <a:t>The steam is used to turn a turbine, which powers a generator for the production of electricity.</a:t>
            </a:r>
          </a:p>
        </p:txBody>
      </p:sp>
      <p:pic>
        <p:nvPicPr>
          <p:cNvPr id="7" name="OpenStaxLogo" descr="openstax college logo">
            <a:extLst>
              <a:ext uri="{FF2B5EF4-FFF2-40B4-BE49-F238E27FC236}">
                <a16:creationId xmlns:a16="http://schemas.microsoft.com/office/drawing/2014/main" id="{61CB3355-E723-4E7E-9365-8062141E670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60915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5F53E99-5CE0-4D47-BE15-A6C6F343A05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solidFill>
                  <a:srgbClr val="6CB255"/>
                </a:solidFill>
              </a:rPr>
              <a:t>(a) </a:t>
            </a:r>
            <a:r>
              <a:rPr lang="en-US" sz="1600" dirty="0"/>
              <a:t>The Diablo Canyon Nuclear Power Plant near San Luis Obispo is the only nuclear power plant currently in operation in California. The domes are the containment structures for the nuclear reactors, and the brown building houses the turbine where electricity is generated. Ocean water is used for cooling.</a:t>
            </a:r>
            <a:r>
              <a:rPr lang="en-US" sz="1600" dirty="0">
                <a:solidFill>
                  <a:srgbClr val="6CB255"/>
                </a:solidFill>
              </a:rPr>
              <a:t> (b) </a:t>
            </a:r>
            <a:r>
              <a:rPr lang="en-US" sz="1600" dirty="0"/>
              <a:t>The Diablo Canyon uses a pressurized water reactor, one of a few different fission reactor designs in use around the world, to produce electricity. Energy from the nuclear fission reactions in the core heats water in a closed, pressurized system. Heat from this system produces steam that drives a turbine, which in turn produces electricity. (credit a: modification of work by “Mike” Michael L. Baird; credit b: modification of work by the Nuclear Regulatory Commission)</a:t>
            </a:r>
          </a:p>
        </p:txBody>
      </p:sp>
      <p:pic>
        <p:nvPicPr>
          <p:cNvPr id="2" name="Figure" descr="A photo labeled “a” and a diagram labeled “b” is shown. The photo is of a power plant with two large white domes and many buildings. The diagram shows a cylindrical container with thick walls labeled “Walls made of concrete and steel” and three main components inside. The first of these components is a pair of tall cylinders labeled “Steam generators” that sit to either side of a shorter cylinder labeled “Core.” Next to the core is a thin cylinder labeled “Pressurizer.” To the left of the outer walls is a set of pistons labeled “Turbines” that sit above a series of other equip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5" r="-2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21.19</a:t>
            </a:r>
          </a:p>
        </p:txBody>
      </p:sp>
    </p:spTree>
    <p:extLst>
      <p:ext uri="{BB962C8B-B14F-4D97-AF65-F5344CB8AC3E}">
        <p14:creationId xmlns:p14="http://schemas.microsoft.com/office/powerpoint/2010/main" val="16554966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61AB30-D09E-40E8-BCD2-49F7679641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82873586-1765-4141-8194-B14DE0A32605}"/>
              </a:ext>
            </a:extLst>
          </p:cNvPr>
          <p:cNvSpPr>
            <a:spLocks noGrp="1"/>
          </p:cNvSpPr>
          <p:nvPr>
            <p:ph type="title"/>
          </p:nvPr>
        </p:nvSpPr>
        <p:spPr>
          <a:xfrm>
            <a:off x="457200" y="241326"/>
            <a:ext cx="2957804" cy="467801"/>
          </a:xfrm>
        </p:spPr>
        <p:txBody>
          <a:bodyPr/>
          <a:lstStyle/>
          <a:p>
            <a:r>
              <a:rPr lang="en-US" dirty="0"/>
              <a:t>Nuclear Fuels</a:t>
            </a:r>
          </a:p>
        </p:txBody>
      </p:sp>
      <p:sp>
        <p:nvSpPr>
          <p:cNvPr id="5" name="Text Placeholder 4">
            <a:extLst>
              <a:ext uri="{FF2B5EF4-FFF2-40B4-BE49-F238E27FC236}">
                <a16:creationId xmlns:a16="http://schemas.microsoft.com/office/drawing/2014/main" id="{D2355107-7011-459D-BC40-7B3DCF17C952}"/>
              </a:ext>
            </a:extLst>
          </p:cNvPr>
          <p:cNvSpPr>
            <a:spLocks noGrp="1"/>
          </p:cNvSpPr>
          <p:nvPr>
            <p:ph type="body" sz="quarter" idx="14"/>
          </p:nvPr>
        </p:nvSpPr>
        <p:spPr>
          <a:xfrm>
            <a:off x="261257" y="1062349"/>
            <a:ext cx="8696131" cy="5077303"/>
          </a:xfrm>
        </p:spPr>
        <p:txBody>
          <a:bodyPr>
            <a:normAutofit lnSpcReduction="10000"/>
          </a:bodyPr>
          <a:lstStyle/>
          <a:p>
            <a:pPr marL="342900" indent="-342900" algn="just">
              <a:spcBef>
                <a:spcPts val="0"/>
              </a:spcBef>
              <a:spcAft>
                <a:spcPts val="0"/>
              </a:spcAft>
              <a:buFont typeface="Arial" panose="020B0604020202020204" pitchFamily="34" charset="0"/>
              <a:buChar char="•"/>
            </a:pPr>
            <a:r>
              <a:rPr lang="en-US" dirty="0"/>
              <a:t>Nuclear fuel consists of a fissionable isotope, such as uranium-235, which must be present in sufficient quantity to provide a self sustaining chain reaction. </a:t>
            </a:r>
            <a:endParaRPr lang="ru-RU" dirty="0"/>
          </a:p>
          <a:p>
            <a:pPr marL="342900" indent="-342900" algn="just">
              <a:spcBef>
                <a:spcPts val="0"/>
              </a:spcBef>
              <a:spcAft>
                <a:spcPts val="0"/>
              </a:spcAft>
              <a:buFont typeface="Arial" panose="020B0604020202020204" pitchFamily="34" charset="0"/>
              <a:buChar char="•"/>
            </a:pPr>
            <a:endParaRPr lang="en-US" dirty="0"/>
          </a:p>
          <a:p>
            <a:pPr marL="342900" indent="-342900" algn="just">
              <a:spcBef>
                <a:spcPts val="0"/>
              </a:spcBef>
              <a:spcAft>
                <a:spcPts val="0"/>
              </a:spcAft>
              <a:buFont typeface="Arial" panose="020B0604020202020204" pitchFamily="34" charset="0"/>
              <a:buChar char="•"/>
            </a:pPr>
            <a:r>
              <a:rPr lang="en-US" dirty="0"/>
              <a:t>In the United States, uranium ores contain from 0.05–0.3% of the uranium</a:t>
            </a:r>
          </a:p>
          <a:p>
            <a:pPr marL="342900" indent="-342900" algn="just">
              <a:spcBef>
                <a:spcPts val="0"/>
              </a:spcBef>
              <a:spcAft>
                <a:spcPts val="0"/>
              </a:spcAft>
              <a:buFont typeface="Arial" panose="020B0604020202020204" pitchFamily="34" charset="0"/>
              <a:buChar char="•"/>
            </a:pPr>
            <a:r>
              <a:rPr lang="en-US" dirty="0"/>
              <a:t>oxide U3O8; the uranium in the ore is about 99.3% </a:t>
            </a:r>
            <a:r>
              <a:rPr lang="en-US" dirty="0" err="1"/>
              <a:t>nonfissionable</a:t>
            </a:r>
            <a:r>
              <a:rPr lang="en-US" dirty="0"/>
              <a:t> U-238 with only 0.7% fissionable U-235. </a:t>
            </a:r>
            <a:endParaRPr lang="ru-RU" dirty="0"/>
          </a:p>
          <a:p>
            <a:pPr marL="342900" indent="-342900" algn="just">
              <a:spcBef>
                <a:spcPts val="0"/>
              </a:spcBef>
              <a:spcAft>
                <a:spcPts val="0"/>
              </a:spcAft>
              <a:buFont typeface="Arial" panose="020B0604020202020204" pitchFamily="34" charset="0"/>
              <a:buChar char="•"/>
            </a:pPr>
            <a:endParaRPr lang="en-US" dirty="0"/>
          </a:p>
          <a:p>
            <a:pPr marL="342900" indent="-342900" algn="just">
              <a:spcBef>
                <a:spcPts val="0"/>
              </a:spcBef>
              <a:spcAft>
                <a:spcPts val="0"/>
              </a:spcAft>
              <a:buFont typeface="Arial" panose="020B0604020202020204" pitchFamily="34" charset="0"/>
              <a:buChar char="•"/>
            </a:pPr>
            <a:r>
              <a:rPr lang="en-US" dirty="0"/>
              <a:t>Nuclear reactors require a fuel with a higher concentration of U-235 than is found in nature; it is normally enriched to have about 5% of uranium mass as U-235. </a:t>
            </a:r>
            <a:endParaRPr lang="ru-RU" dirty="0"/>
          </a:p>
          <a:p>
            <a:pPr marL="342900" indent="-342900" algn="just">
              <a:spcBef>
                <a:spcPts val="0"/>
              </a:spcBef>
              <a:spcAft>
                <a:spcPts val="0"/>
              </a:spcAft>
              <a:buFont typeface="Arial" panose="020B0604020202020204" pitchFamily="34" charset="0"/>
              <a:buChar char="•"/>
            </a:pPr>
            <a:endParaRPr lang="en-US" dirty="0"/>
          </a:p>
          <a:p>
            <a:pPr marL="342900" indent="-342900" algn="just">
              <a:spcBef>
                <a:spcPts val="0"/>
              </a:spcBef>
              <a:spcAft>
                <a:spcPts val="0"/>
              </a:spcAft>
              <a:buFont typeface="Arial" panose="020B0604020202020204" pitchFamily="34" charset="0"/>
              <a:buChar char="•"/>
            </a:pPr>
            <a:r>
              <a:rPr lang="en-US" dirty="0"/>
              <a:t>At this concentration, it is not possible to achieve the supercritical mass</a:t>
            </a:r>
            <a:r>
              <a:rPr lang="ru-RU" dirty="0"/>
              <a:t> </a:t>
            </a:r>
            <a:r>
              <a:rPr lang="en-US" dirty="0"/>
              <a:t>necessary for a nuclear explosion. </a:t>
            </a:r>
            <a:endParaRPr lang="ru-RU" dirty="0"/>
          </a:p>
          <a:p>
            <a:pPr marL="342900" indent="-342900" algn="just">
              <a:spcBef>
                <a:spcPts val="0"/>
              </a:spcBef>
              <a:spcAft>
                <a:spcPts val="0"/>
              </a:spcAft>
              <a:buFont typeface="Arial" panose="020B0604020202020204" pitchFamily="34" charset="0"/>
              <a:buChar char="•"/>
            </a:pPr>
            <a:endParaRPr lang="en-US" dirty="0"/>
          </a:p>
          <a:p>
            <a:pPr marL="342900" indent="-342900" algn="just">
              <a:spcBef>
                <a:spcPts val="0"/>
              </a:spcBef>
              <a:spcAft>
                <a:spcPts val="0"/>
              </a:spcAft>
              <a:buFont typeface="Arial" panose="020B0604020202020204" pitchFamily="34" charset="0"/>
              <a:buChar char="•"/>
            </a:pPr>
            <a:r>
              <a:rPr lang="en-US" dirty="0"/>
              <a:t>Uranium can be enriched by gaseous diffusion (the only method currently used in the US), using a gas centrifuge, or by laser separation.</a:t>
            </a:r>
          </a:p>
        </p:txBody>
      </p:sp>
      <p:pic>
        <p:nvPicPr>
          <p:cNvPr id="6" name="OpenStaxLogo" descr="openstax college logo">
            <a:extLst>
              <a:ext uri="{FF2B5EF4-FFF2-40B4-BE49-F238E27FC236}">
                <a16:creationId xmlns:a16="http://schemas.microsoft.com/office/drawing/2014/main" id="{145CFC24-53E3-4F6C-91AE-D97A001290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589038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A2A835-297F-4841-8B5E-917C29BB243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CB85DD5-5A25-4F1E-9B2F-1E6ECB012A67}"/>
              </a:ext>
            </a:extLst>
          </p:cNvPr>
          <p:cNvSpPr>
            <a:spLocks noGrp="1"/>
          </p:cNvSpPr>
          <p:nvPr>
            <p:ph type="title"/>
          </p:nvPr>
        </p:nvSpPr>
        <p:spPr>
          <a:xfrm>
            <a:off x="559837" y="493887"/>
            <a:ext cx="3051110" cy="505123"/>
          </a:xfrm>
        </p:spPr>
        <p:txBody>
          <a:bodyPr/>
          <a:lstStyle/>
          <a:p>
            <a:r>
              <a:rPr lang="en-US" dirty="0"/>
              <a:t>Nuclear Fuels</a:t>
            </a:r>
          </a:p>
        </p:txBody>
      </p:sp>
      <p:sp>
        <p:nvSpPr>
          <p:cNvPr id="5" name="Text Placeholder 4">
            <a:extLst>
              <a:ext uri="{FF2B5EF4-FFF2-40B4-BE49-F238E27FC236}">
                <a16:creationId xmlns:a16="http://schemas.microsoft.com/office/drawing/2014/main" id="{125DB124-7BD9-4CE9-A6A0-2BFA5D1753D2}"/>
              </a:ext>
            </a:extLst>
          </p:cNvPr>
          <p:cNvSpPr>
            <a:spLocks noGrp="1"/>
          </p:cNvSpPr>
          <p:nvPr>
            <p:ph type="body" sz="quarter" idx="14"/>
          </p:nvPr>
        </p:nvSpPr>
        <p:spPr>
          <a:xfrm>
            <a:off x="326570" y="1552058"/>
            <a:ext cx="8276253" cy="4348065"/>
          </a:xfrm>
        </p:spPr>
        <p:txBody>
          <a:bodyPr/>
          <a:lstStyle/>
          <a:p>
            <a:pPr marL="342900" indent="-342900" algn="just">
              <a:buFont typeface="Arial" panose="020B0604020202020204" pitchFamily="34" charset="0"/>
              <a:buChar char="•"/>
            </a:pPr>
            <a:r>
              <a:rPr lang="en-US" dirty="0"/>
              <a:t>In the gaseous diffusion enrichment plant where U-235 fuel is prepared, UF6 (uranium hexafluoride) gas at low</a:t>
            </a:r>
            <a:r>
              <a:rPr lang="ru-RU" dirty="0"/>
              <a:t> </a:t>
            </a:r>
            <a:r>
              <a:rPr lang="en-US" dirty="0"/>
              <a:t>pressure moves through barriers that have holes just barely large enough for UF6 to pass through. </a:t>
            </a:r>
            <a:endParaRPr lang="ru-RU" dirty="0"/>
          </a:p>
          <a:p>
            <a:pPr marL="342900" indent="-342900" algn="just">
              <a:buFont typeface="Arial" panose="020B0604020202020204" pitchFamily="34" charset="0"/>
              <a:buChar char="•"/>
            </a:pPr>
            <a:r>
              <a:rPr lang="en-US" dirty="0"/>
              <a:t>The slightly</a:t>
            </a:r>
            <a:r>
              <a:rPr lang="ru-RU" dirty="0"/>
              <a:t> </a:t>
            </a:r>
            <a:r>
              <a:rPr lang="en-US" dirty="0"/>
              <a:t>lighter </a:t>
            </a:r>
            <a:r>
              <a:rPr lang="en-US" baseline="30000" dirty="0"/>
              <a:t>235</a:t>
            </a:r>
            <a:r>
              <a:rPr lang="en-US" dirty="0"/>
              <a:t>UF6 molecules diffuse through the barrier slightly faster than the heavier </a:t>
            </a:r>
            <a:r>
              <a:rPr lang="en-US" baseline="30000" dirty="0"/>
              <a:t>238</a:t>
            </a:r>
            <a:r>
              <a:rPr lang="en-US" dirty="0"/>
              <a:t>UF6 molecules. </a:t>
            </a:r>
            <a:endParaRPr lang="ru-RU" dirty="0"/>
          </a:p>
          <a:p>
            <a:pPr marL="342900" indent="-342900" algn="just">
              <a:buFont typeface="Arial" panose="020B0604020202020204" pitchFamily="34" charset="0"/>
              <a:buChar char="•"/>
            </a:pPr>
            <a:r>
              <a:rPr lang="en-US" dirty="0"/>
              <a:t>This process</a:t>
            </a:r>
            <a:r>
              <a:rPr lang="ru-RU" dirty="0"/>
              <a:t> </a:t>
            </a:r>
            <a:r>
              <a:rPr lang="en-US" dirty="0"/>
              <a:t>is repeated through hundreds of barriers, gradually increasing the concentration of </a:t>
            </a:r>
            <a:r>
              <a:rPr lang="en-US" baseline="30000" dirty="0"/>
              <a:t>235</a:t>
            </a:r>
            <a:r>
              <a:rPr lang="en-US" dirty="0"/>
              <a:t>UF6 to the level needed by the</a:t>
            </a:r>
          </a:p>
          <a:p>
            <a:pPr marL="342900" indent="-342900" algn="just">
              <a:buFont typeface="Arial" panose="020B0604020202020204" pitchFamily="34" charset="0"/>
              <a:buChar char="•"/>
            </a:pPr>
            <a:r>
              <a:rPr lang="en-US" dirty="0"/>
              <a:t>nuclear reactor. </a:t>
            </a:r>
            <a:endParaRPr lang="ru-RU" dirty="0"/>
          </a:p>
          <a:p>
            <a:pPr marL="342900" indent="-342900" algn="just">
              <a:buFont typeface="Arial" panose="020B0604020202020204" pitchFamily="34" charset="0"/>
              <a:buChar char="•"/>
            </a:pPr>
            <a:r>
              <a:rPr lang="en-US" dirty="0"/>
              <a:t>The basis for this process, Graham’s law, is described in the chapter on gases.</a:t>
            </a:r>
          </a:p>
        </p:txBody>
      </p:sp>
      <p:pic>
        <p:nvPicPr>
          <p:cNvPr id="6" name="OpenStaxLogo" descr="openstax college logo">
            <a:extLst>
              <a:ext uri="{FF2B5EF4-FFF2-40B4-BE49-F238E27FC236}">
                <a16:creationId xmlns:a16="http://schemas.microsoft.com/office/drawing/2014/main" id="{C779671C-66E5-4B70-9FA8-01C98C778C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16850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AD255A-FAA1-40D4-BEF8-8320004BBD2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1C07B92-57E6-4972-B371-7C8C01EEBC4A}"/>
              </a:ext>
            </a:extLst>
          </p:cNvPr>
          <p:cNvSpPr>
            <a:spLocks noGrp="1"/>
          </p:cNvSpPr>
          <p:nvPr>
            <p:ph type="title"/>
          </p:nvPr>
        </p:nvSpPr>
        <p:spPr>
          <a:xfrm>
            <a:off x="457199" y="697572"/>
            <a:ext cx="2995128" cy="533056"/>
          </a:xfrm>
        </p:spPr>
        <p:txBody>
          <a:bodyPr/>
          <a:lstStyle/>
          <a:p>
            <a:r>
              <a:rPr lang="en-US" dirty="0"/>
              <a:t>Nuclear Fuels</a:t>
            </a:r>
          </a:p>
        </p:txBody>
      </p:sp>
      <p:sp>
        <p:nvSpPr>
          <p:cNvPr id="5" name="Text Placeholder 4">
            <a:extLst>
              <a:ext uri="{FF2B5EF4-FFF2-40B4-BE49-F238E27FC236}">
                <a16:creationId xmlns:a16="http://schemas.microsoft.com/office/drawing/2014/main" id="{8F6BB6BE-1FF4-4614-878C-F9CC8A0FFA1E}"/>
              </a:ext>
            </a:extLst>
          </p:cNvPr>
          <p:cNvSpPr>
            <a:spLocks noGrp="1"/>
          </p:cNvSpPr>
          <p:nvPr>
            <p:ph type="body" sz="quarter" idx="14"/>
          </p:nvPr>
        </p:nvSpPr>
        <p:spPr>
          <a:xfrm>
            <a:off x="457199" y="2004354"/>
            <a:ext cx="8238931" cy="3181739"/>
          </a:xfrm>
        </p:spPr>
        <p:txBody>
          <a:bodyPr/>
          <a:lstStyle/>
          <a:p>
            <a:pPr algn="just"/>
            <a:r>
              <a:rPr lang="en-US" dirty="0"/>
              <a:t>The enriched UF6 gas</a:t>
            </a:r>
            <a:r>
              <a:rPr lang="ru-RU" dirty="0"/>
              <a:t> </a:t>
            </a:r>
            <a:r>
              <a:rPr lang="en-US" dirty="0"/>
              <a:t>is collected, cooled until it solidifies, and then taken to a fabrication facility where it is made into fuel assemblies.</a:t>
            </a:r>
          </a:p>
          <a:p>
            <a:pPr algn="just"/>
            <a:r>
              <a:rPr lang="en-US" dirty="0"/>
              <a:t>Each fuel assembly consists of fuel rods that contain many thimble-sized, ceramic-encased, enriched uranium (usually</a:t>
            </a:r>
            <a:r>
              <a:rPr lang="ru-RU" dirty="0"/>
              <a:t> </a:t>
            </a:r>
            <a:r>
              <a:rPr lang="en-US" dirty="0"/>
              <a:t>UO</a:t>
            </a:r>
            <a:r>
              <a:rPr lang="en-US" baseline="-25000" dirty="0"/>
              <a:t>2</a:t>
            </a:r>
            <a:r>
              <a:rPr lang="en-US" dirty="0"/>
              <a:t>) fuel pellets. Modern nuclear reactors may contain as many as 10 million fuel pellets. </a:t>
            </a:r>
            <a:endParaRPr lang="ru-RU" dirty="0"/>
          </a:p>
          <a:p>
            <a:pPr algn="just"/>
            <a:r>
              <a:rPr lang="en-US" dirty="0"/>
              <a:t>The amount of energy in</a:t>
            </a:r>
            <a:r>
              <a:rPr lang="ru-RU" dirty="0"/>
              <a:t> </a:t>
            </a:r>
            <a:r>
              <a:rPr lang="en-US" dirty="0"/>
              <a:t>each of these pellets is equal to that in almost a ton of coal or 150 gallons of oil.</a:t>
            </a:r>
          </a:p>
        </p:txBody>
      </p:sp>
      <p:pic>
        <p:nvPicPr>
          <p:cNvPr id="6" name="OpenStaxLogo" descr="openstax college logo">
            <a:extLst>
              <a:ext uri="{FF2B5EF4-FFF2-40B4-BE49-F238E27FC236}">
                <a16:creationId xmlns:a16="http://schemas.microsoft.com/office/drawing/2014/main" id="{796B7F6B-1D85-40C2-AB9A-4D146C8B64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533096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93128E-4228-4AF0-953D-F6630C49703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C9F986F-2651-431C-A0F2-B6DF018D4D82}"/>
              </a:ext>
            </a:extLst>
          </p:cNvPr>
          <p:cNvSpPr>
            <a:spLocks noGrp="1"/>
          </p:cNvSpPr>
          <p:nvPr>
            <p:ph type="title"/>
          </p:nvPr>
        </p:nvSpPr>
        <p:spPr>
          <a:xfrm>
            <a:off x="330994" y="365125"/>
            <a:ext cx="4352973" cy="659535"/>
          </a:xfrm>
        </p:spPr>
        <p:txBody>
          <a:bodyPr/>
          <a:lstStyle/>
          <a:p>
            <a:r>
              <a:rPr lang="en-US" dirty="0"/>
              <a:t>Nuclear Moderators</a:t>
            </a:r>
          </a:p>
        </p:txBody>
      </p:sp>
      <p:sp>
        <p:nvSpPr>
          <p:cNvPr id="5" name="Text Placeholder 4">
            <a:extLst>
              <a:ext uri="{FF2B5EF4-FFF2-40B4-BE49-F238E27FC236}">
                <a16:creationId xmlns:a16="http://schemas.microsoft.com/office/drawing/2014/main" id="{C59D115D-8168-4799-A5D5-2C2148762CEC}"/>
              </a:ext>
            </a:extLst>
          </p:cNvPr>
          <p:cNvSpPr>
            <a:spLocks noGrp="1"/>
          </p:cNvSpPr>
          <p:nvPr>
            <p:ph type="body" sz="quarter" idx="14"/>
          </p:nvPr>
        </p:nvSpPr>
        <p:spPr>
          <a:xfrm>
            <a:off x="256592" y="1632857"/>
            <a:ext cx="8630816" cy="3592286"/>
          </a:xfrm>
        </p:spPr>
        <p:txBody>
          <a:bodyPr/>
          <a:lstStyle/>
          <a:p>
            <a:pPr algn="just"/>
            <a:r>
              <a:rPr lang="en-US" dirty="0"/>
              <a:t>Neutrons produced by nuclear reactions move too fast to cause fission (refer back to Figure 21.17). </a:t>
            </a:r>
            <a:endParaRPr lang="ru-RU" dirty="0"/>
          </a:p>
          <a:p>
            <a:pPr algn="just"/>
            <a:r>
              <a:rPr lang="en-US" dirty="0"/>
              <a:t>They must first</a:t>
            </a:r>
            <a:r>
              <a:rPr lang="ru-RU" dirty="0"/>
              <a:t> </a:t>
            </a:r>
            <a:r>
              <a:rPr lang="en-US" dirty="0"/>
              <a:t>be slowed to be absorbed by the fuel and produce additional nuclear reactions. </a:t>
            </a:r>
            <a:endParaRPr lang="ru-RU" dirty="0"/>
          </a:p>
          <a:p>
            <a:pPr algn="just"/>
            <a:r>
              <a:rPr lang="en-US" dirty="0"/>
              <a:t>A nuclear moderator is a substance</a:t>
            </a:r>
            <a:r>
              <a:rPr lang="ru-RU" dirty="0"/>
              <a:t> </a:t>
            </a:r>
            <a:r>
              <a:rPr lang="en-US" dirty="0"/>
              <a:t>that slows the neutrons to a speed that is low enough to cause fission. Early reactors used high-purity graphite as </a:t>
            </a:r>
            <a:r>
              <a:rPr lang="en-US" dirty="0" err="1"/>
              <a:t>amoderator</a:t>
            </a:r>
            <a:r>
              <a:rPr lang="en-US" dirty="0"/>
              <a:t>. </a:t>
            </a:r>
            <a:endParaRPr lang="ru-RU" dirty="0"/>
          </a:p>
          <a:p>
            <a:pPr algn="just"/>
            <a:r>
              <a:rPr lang="en-US" dirty="0"/>
              <a:t>Modern reactors in the US exclusively use heavy water (</a:t>
            </a:r>
            <a:r>
              <a:rPr lang="en-US" baseline="-25000" dirty="0"/>
              <a:t>1</a:t>
            </a:r>
            <a:r>
              <a:rPr lang="en-US" baseline="30000" dirty="0"/>
              <a:t>2</a:t>
            </a:r>
            <a:r>
              <a:rPr lang="en-US" dirty="0"/>
              <a:t>H</a:t>
            </a:r>
            <a:r>
              <a:rPr lang="en-US" baseline="-25000" dirty="0"/>
              <a:t>2</a:t>
            </a:r>
            <a:r>
              <a:rPr lang="en-US" dirty="0"/>
              <a:t>O) or light water (ordinary H</a:t>
            </a:r>
            <a:r>
              <a:rPr lang="en-US" baseline="-25000" dirty="0"/>
              <a:t>2</a:t>
            </a:r>
            <a:r>
              <a:rPr lang="en-US" dirty="0"/>
              <a:t>O), whereas</a:t>
            </a:r>
            <a:r>
              <a:rPr lang="ru-RU" dirty="0"/>
              <a:t> </a:t>
            </a:r>
            <a:r>
              <a:rPr lang="en-US" dirty="0"/>
              <a:t>some reactors in other countries use other materials, such as carbon dioxide, beryllium, or graphite.</a:t>
            </a:r>
          </a:p>
        </p:txBody>
      </p:sp>
      <p:pic>
        <p:nvPicPr>
          <p:cNvPr id="6" name="OpenStaxLogo" descr="openstax college logo">
            <a:extLst>
              <a:ext uri="{FF2B5EF4-FFF2-40B4-BE49-F238E27FC236}">
                <a16:creationId xmlns:a16="http://schemas.microsoft.com/office/drawing/2014/main" id="{30BFD894-F22C-48FC-89B7-1D3C0882E2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96453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8F5AC1-3035-5FFD-E5E6-15447AD69F1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D1166FDA-43B2-C364-DF27-0A90B44121C4}"/>
              </a:ext>
            </a:extLst>
          </p:cNvPr>
          <p:cNvPicPr>
            <a:picLocks noChangeAspect="1"/>
          </p:cNvPicPr>
          <p:nvPr/>
        </p:nvPicPr>
        <p:blipFill>
          <a:blip r:embed="rId2"/>
          <a:stretch>
            <a:fillRect/>
          </a:stretch>
        </p:blipFill>
        <p:spPr>
          <a:xfrm>
            <a:off x="89158" y="1372166"/>
            <a:ext cx="8965684" cy="4867564"/>
          </a:xfrm>
          <a:prstGeom prst="rect">
            <a:avLst/>
          </a:prstGeom>
        </p:spPr>
      </p:pic>
      <p:pic>
        <p:nvPicPr>
          <p:cNvPr id="4" name="OpenStaxLogo" descr="openstax college logo">
            <a:extLst>
              <a:ext uri="{FF2B5EF4-FFF2-40B4-BE49-F238E27FC236}">
                <a16:creationId xmlns:a16="http://schemas.microsoft.com/office/drawing/2014/main" id="{F12AAC9C-36A2-418A-BEA7-C3FDC84C4C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506001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871E91-553A-4E6B-833C-CA111249C9E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F344F18A-0FE4-4695-AA2B-6D22C3BDE8B2}"/>
              </a:ext>
            </a:extLst>
          </p:cNvPr>
          <p:cNvSpPr>
            <a:spLocks noGrp="1"/>
          </p:cNvSpPr>
          <p:nvPr>
            <p:ph type="title"/>
          </p:nvPr>
        </p:nvSpPr>
        <p:spPr>
          <a:xfrm>
            <a:off x="457200" y="485192"/>
            <a:ext cx="3415004" cy="415669"/>
          </a:xfrm>
        </p:spPr>
        <p:txBody>
          <a:bodyPr>
            <a:normAutofit fontScale="90000"/>
          </a:bodyPr>
          <a:lstStyle/>
          <a:p>
            <a:r>
              <a:rPr lang="en-US" dirty="0"/>
              <a:t>Reactor Coolants</a:t>
            </a:r>
          </a:p>
        </p:txBody>
      </p:sp>
      <p:sp>
        <p:nvSpPr>
          <p:cNvPr id="5" name="Text Placeholder 4">
            <a:extLst>
              <a:ext uri="{FF2B5EF4-FFF2-40B4-BE49-F238E27FC236}">
                <a16:creationId xmlns:a16="http://schemas.microsoft.com/office/drawing/2014/main" id="{EAD81758-D83E-4FAD-82EA-B43F1C13DD2E}"/>
              </a:ext>
            </a:extLst>
          </p:cNvPr>
          <p:cNvSpPr>
            <a:spLocks noGrp="1"/>
          </p:cNvSpPr>
          <p:nvPr>
            <p:ph type="body" sz="quarter" idx="14"/>
          </p:nvPr>
        </p:nvSpPr>
        <p:spPr>
          <a:xfrm>
            <a:off x="289249" y="1264296"/>
            <a:ext cx="8314207" cy="4128797"/>
          </a:xfrm>
        </p:spPr>
        <p:txBody>
          <a:bodyPr>
            <a:noAutofit/>
          </a:bodyPr>
          <a:lstStyle/>
          <a:p>
            <a:pPr marL="342900" indent="-342900" algn="just">
              <a:buFont typeface="Arial" panose="020B0604020202020204" pitchFamily="34" charset="0"/>
              <a:buChar char="•"/>
            </a:pPr>
            <a:r>
              <a:rPr lang="en-US" sz="2400" dirty="0"/>
              <a:t>A nuclear reactor coolant is used to carry the heat produced by the fission reaction to an external boiler and turbine, where it is transformed into electricity. </a:t>
            </a:r>
          </a:p>
          <a:p>
            <a:pPr marL="342900" indent="-342900" algn="just">
              <a:buFont typeface="Arial" panose="020B0604020202020204" pitchFamily="34" charset="0"/>
              <a:buChar char="•"/>
            </a:pPr>
            <a:r>
              <a:rPr lang="en-US" sz="2400" dirty="0"/>
              <a:t>Two overlapping coolant loops are often used; this counteracts the transfer of radioactivity from the reactor to the primary coolant loop. </a:t>
            </a:r>
          </a:p>
          <a:p>
            <a:pPr marL="342900" indent="-342900" algn="just">
              <a:buFont typeface="Arial" panose="020B0604020202020204" pitchFamily="34" charset="0"/>
              <a:buChar char="•"/>
            </a:pPr>
            <a:r>
              <a:rPr lang="en-US" sz="2400" dirty="0"/>
              <a:t>All nuclear power plants in the US use water as a coolant.</a:t>
            </a:r>
          </a:p>
          <a:p>
            <a:pPr marL="342900" indent="-342900" algn="just">
              <a:buFont typeface="Arial" panose="020B0604020202020204" pitchFamily="34" charset="0"/>
              <a:buChar char="•"/>
            </a:pPr>
            <a:r>
              <a:rPr lang="en-US" sz="2400" dirty="0"/>
              <a:t>Other coolants include molten sodium, lead, a lead-bismuth mixture, or molten salts.</a:t>
            </a:r>
          </a:p>
        </p:txBody>
      </p:sp>
      <p:pic>
        <p:nvPicPr>
          <p:cNvPr id="7" name="OpenStaxLogo" descr="openstax college logo">
            <a:extLst>
              <a:ext uri="{FF2B5EF4-FFF2-40B4-BE49-F238E27FC236}">
                <a16:creationId xmlns:a16="http://schemas.microsoft.com/office/drawing/2014/main" id="{2333BE67-6322-4584-8D40-8F1C594C788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90214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D55316-4925-4076-8D92-B67CF23B204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F7CB00C-FC39-4321-841D-60172F82B3FF}"/>
              </a:ext>
            </a:extLst>
          </p:cNvPr>
          <p:cNvSpPr>
            <a:spLocks noGrp="1"/>
          </p:cNvSpPr>
          <p:nvPr>
            <p:ph type="title"/>
          </p:nvPr>
        </p:nvSpPr>
        <p:spPr>
          <a:xfrm>
            <a:off x="457200" y="447869"/>
            <a:ext cx="2631233" cy="452992"/>
          </a:xfrm>
        </p:spPr>
        <p:txBody>
          <a:bodyPr>
            <a:normAutofit fontScale="90000"/>
          </a:bodyPr>
          <a:lstStyle/>
          <a:p>
            <a:r>
              <a:rPr lang="en-US" dirty="0"/>
              <a:t>Control Rods</a:t>
            </a:r>
          </a:p>
        </p:txBody>
      </p:sp>
      <p:sp>
        <p:nvSpPr>
          <p:cNvPr id="5" name="Text Placeholder 4">
            <a:extLst>
              <a:ext uri="{FF2B5EF4-FFF2-40B4-BE49-F238E27FC236}">
                <a16:creationId xmlns:a16="http://schemas.microsoft.com/office/drawing/2014/main" id="{01014F0A-233E-43B1-BA97-4D9ECD02B156}"/>
              </a:ext>
            </a:extLst>
          </p:cNvPr>
          <p:cNvSpPr>
            <a:spLocks noGrp="1"/>
          </p:cNvSpPr>
          <p:nvPr>
            <p:ph type="body" sz="quarter" idx="14"/>
          </p:nvPr>
        </p:nvSpPr>
        <p:spPr>
          <a:xfrm>
            <a:off x="327203" y="1642188"/>
            <a:ext cx="8322906" cy="3732245"/>
          </a:xfrm>
        </p:spPr>
        <p:txBody>
          <a:bodyPr>
            <a:normAutofit/>
          </a:bodyPr>
          <a:lstStyle/>
          <a:p>
            <a:pPr marL="342900" indent="-342900" algn="just">
              <a:buFont typeface="Arial" panose="020B0604020202020204" pitchFamily="34" charset="0"/>
              <a:buChar char="•"/>
            </a:pPr>
            <a:r>
              <a:rPr lang="en-US" sz="2400" dirty="0"/>
              <a:t>Nuclear reactors use control rods (Figure 21.20) to control the fission rate of the nuclear fuel by adjusting the number of slow neutrons present to keep the rate of the chain reaction at a safe level. </a:t>
            </a:r>
          </a:p>
          <a:p>
            <a:pPr marL="342900" indent="-342900" algn="just">
              <a:buFont typeface="Arial" panose="020B0604020202020204" pitchFamily="34" charset="0"/>
              <a:buChar char="•"/>
            </a:pPr>
            <a:r>
              <a:rPr lang="en-US" sz="2400" dirty="0"/>
              <a:t>Control rods are made of boron, cadmium, hafnium, or other elements that are able to absorb neutrons. </a:t>
            </a:r>
          </a:p>
          <a:p>
            <a:pPr marL="342900" indent="-342900" algn="just">
              <a:buFont typeface="Arial" panose="020B0604020202020204" pitchFamily="34" charset="0"/>
              <a:buChar char="•"/>
            </a:pPr>
            <a:r>
              <a:rPr lang="en-US" sz="2400" dirty="0"/>
              <a:t>Boron-10, for example, absorbs neutrons by a reaction that produces lithium-7 and alpha particles:</a:t>
            </a:r>
          </a:p>
        </p:txBody>
      </p:sp>
      <p:pic>
        <p:nvPicPr>
          <p:cNvPr id="6" name="OpenStaxLogo" descr="openstax college logo">
            <a:extLst>
              <a:ext uri="{FF2B5EF4-FFF2-40B4-BE49-F238E27FC236}">
                <a16:creationId xmlns:a16="http://schemas.microsoft.com/office/drawing/2014/main" id="{18BF3734-E5ED-4175-B9B5-F2F7156EB9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8" name="Picture 7">
            <a:extLst>
              <a:ext uri="{FF2B5EF4-FFF2-40B4-BE49-F238E27FC236}">
                <a16:creationId xmlns:a16="http://schemas.microsoft.com/office/drawing/2014/main" id="{7B8C9131-3770-4EA0-ADC6-6F765EC5B16C}"/>
              </a:ext>
            </a:extLst>
          </p:cNvPr>
          <p:cNvPicPr>
            <a:picLocks noChangeAspect="1"/>
          </p:cNvPicPr>
          <p:nvPr/>
        </p:nvPicPr>
        <p:blipFill>
          <a:blip r:embed="rId3"/>
          <a:stretch>
            <a:fillRect/>
          </a:stretch>
        </p:blipFill>
        <p:spPr>
          <a:xfrm>
            <a:off x="3291714" y="5215812"/>
            <a:ext cx="2560571" cy="558670"/>
          </a:xfrm>
          <a:prstGeom prst="rect">
            <a:avLst/>
          </a:prstGeom>
        </p:spPr>
      </p:pic>
    </p:spTree>
    <p:extLst>
      <p:ext uri="{BB962C8B-B14F-4D97-AF65-F5344CB8AC3E}">
        <p14:creationId xmlns:p14="http://schemas.microsoft.com/office/powerpoint/2010/main" val="1478644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ACC1AF-3ADD-4389-BA57-D360FC8847E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2DD64867-D323-4D95-B2C0-DD0C2F3817F5}"/>
              </a:ext>
            </a:extLst>
          </p:cNvPr>
          <p:cNvSpPr>
            <a:spLocks noGrp="1"/>
          </p:cNvSpPr>
          <p:nvPr>
            <p:ph type="title"/>
          </p:nvPr>
        </p:nvSpPr>
        <p:spPr>
          <a:xfrm>
            <a:off x="457200" y="354563"/>
            <a:ext cx="2845837" cy="546298"/>
          </a:xfrm>
        </p:spPr>
        <p:txBody>
          <a:bodyPr/>
          <a:lstStyle/>
          <a:p>
            <a:r>
              <a:rPr lang="en-US" dirty="0"/>
              <a:t>Control Rods</a:t>
            </a:r>
          </a:p>
        </p:txBody>
      </p:sp>
      <p:sp>
        <p:nvSpPr>
          <p:cNvPr id="5" name="Text Placeholder 4">
            <a:extLst>
              <a:ext uri="{FF2B5EF4-FFF2-40B4-BE49-F238E27FC236}">
                <a16:creationId xmlns:a16="http://schemas.microsoft.com/office/drawing/2014/main" id="{374F040F-563A-403F-ABBC-FD14DBE43742}"/>
              </a:ext>
            </a:extLst>
          </p:cNvPr>
          <p:cNvSpPr>
            <a:spLocks noGrp="1"/>
          </p:cNvSpPr>
          <p:nvPr>
            <p:ph type="body" sz="quarter" idx="14"/>
          </p:nvPr>
        </p:nvSpPr>
        <p:spPr>
          <a:xfrm>
            <a:off x="149289" y="1399593"/>
            <a:ext cx="8789437" cy="4217436"/>
          </a:xfrm>
        </p:spPr>
        <p:txBody>
          <a:bodyPr>
            <a:normAutofit/>
          </a:bodyPr>
          <a:lstStyle/>
          <a:p>
            <a:pPr marL="342900" indent="-342900" algn="just">
              <a:buFont typeface="Arial" panose="020B0604020202020204" pitchFamily="34" charset="0"/>
              <a:buChar char="•"/>
            </a:pPr>
            <a:r>
              <a:rPr lang="en-US" sz="2400" b="0" i="0" u="none" strike="noStrike" baseline="0" dirty="0"/>
              <a:t>When control rod assemblies are inserted into the fuel element in the reactor core, they absorb a larger fraction of the slow neutrons, thereby slowing the rate of the fission reaction and decreasing the power produced. </a:t>
            </a:r>
          </a:p>
          <a:p>
            <a:pPr marL="342900" indent="-342900" algn="just">
              <a:buFont typeface="Arial" panose="020B0604020202020204" pitchFamily="34" charset="0"/>
              <a:buChar char="•"/>
            </a:pPr>
            <a:r>
              <a:rPr lang="en-US" sz="2400" b="0" i="0" u="none" strike="noStrike" baseline="0" dirty="0"/>
              <a:t>Conversely, if the control rods are removed, fewer neutrons are absorbed, and the fission rate and energy production increase. </a:t>
            </a:r>
          </a:p>
          <a:p>
            <a:pPr marL="342900" indent="-342900" algn="just">
              <a:buFont typeface="Arial" panose="020B0604020202020204" pitchFamily="34" charset="0"/>
              <a:buChar char="•"/>
            </a:pPr>
            <a:r>
              <a:rPr lang="en-US" sz="2400" b="0" i="0" u="none" strike="noStrike" baseline="0" dirty="0"/>
              <a:t>In an emergency, the chain reaction can be shut down by fully inserting all of the control rods into the nuclear core between the fuel rods.</a:t>
            </a:r>
            <a:endParaRPr lang="en-US" sz="2400" dirty="0"/>
          </a:p>
        </p:txBody>
      </p:sp>
      <p:pic>
        <p:nvPicPr>
          <p:cNvPr id="6" name="OpenStaxLogo" descr="openstax college logo">
            <a:extLst>
              <a:ext uri="{FF2B5EF4-FFF2-40B4-BE49-F238E27FC236}">
                <a16:creationId xmlns:a16="http://schemas.microsoft.com/office/drawing/2014/main" id="{B6FCCCAA-72C3-4EC0-ACE4-0A21DCE6C2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2840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4A21F17-1845-4E11-AE5C-3F4F552F391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a:xfrm>
            <a:off x="457199" y="4843982"/>
            <a:ext cx="8453535" cy="1166382"/>
          </a:xfrm>
        </p:spPr>
        <p:txBody>
          <a:bodyPr>
            <a:normAutofit/>
          </a:bodyPr>
          <a:lstStyle/>
          <a:p>
            <a:r>
              <a:rPr lang="en-US" sz="1600" dirty="0"/>
              <a:t>The nuclear reactor core shown in </a:t>
            </a:r>
            <a:r>
              <a:rPr lang="en-US" sz="1600" dirty="0">
                <a:solidFill>
                  <a:srgbClr val="6CB255"/>
                </a:solidFill>
              </a:rPr>
              <a:t>(a) </a:t>
            </a:r>
            <a:r>
              <a:rPr lang="en-US" sz="1600" dirty="0"/>
              <a:t>contains the fuel and control rod assembly shown in </a:t>
            </a:r>
            <a:r>
              <a:rPr lang="en-US" sz="1600" dirty="0">
                <a:solidFill>
                  <a:srgbClr val="6CB255"/>
                </a:solidFill>
              </a:rPr>
              <a:t>(b)</a:t>
            </a:r>
            <a:r>
              <a:rPr lang="en-US" sz="1600" dirty="0"/>
              <a:t>. (credit: modification of work by E. </a:t>
            </a:r>
            <a:r>
              <a:rPr lang="en-US" sz="1600" dirty="0" err="1"/>
              <a:t>Generalic</a:t>
            </a:r>
            <a:r>
              <a:rPr lang="en-US" sz="1600" dirty="0"/>
              <a:t>, http://</a:t>
            </a:r>
            <a:r>
              <a:rPr lang="en-US" sz="1600" dirty="0" err="1"/>
              <a:t>glossary.periodni.com</a:t>
            </a:r>
            <a:r>
              <a:rPr lang="en-US" sz="1600" dirty="0"/>
              <a:t>/</a:t>
            </a:r>
            <a:r>
              <a:rPr lang="en-US" sz="1600" dirty="0" err="1"/>
              <a:t>glossary.php?en</a:t>
            </a:r>
            <a:r>
              <a:rPr lang="en-US" sz="1600" dirty="0"/>
              <a:t>=</a:t>
            </a:r>
            <a:r>
              <a:rPr lang="en-US" sz="1600" dirty="0" err="1"/>
              <a:t>control+rod</a:t>
            </a:r>
            <a:r>
              <a:rPr lang="en-US" sz="1600" dirty="0"/>
              <a:t>)</a:t>
            </a:r>
          </a:p>
        </p:txBody>
      </p:sp>
      <p:pic>
        <p:nvPicPr>
          <p:cNvPr id="2" name="Figure" descr="Two diagrams are shown and labeled “a” and “b.” Diagram a shows a cut-away view of a vertical tube with a flat, horizontal plate near the bottom that connects to a series of vertical pipes lined up next to one another and labeled “Fuel rods.” A second horizontal plate labeled “Grid” lies at the top of the pipes and a second set of thinner, vertical pipes, labeled “Control rods,” leads from this plate to the top of the container. The walls of the container are labeled “Steel pressure vessel.” A blue, right-facing arrow leads from an entry point in the left side of the container and is followed by a second, down-facing blue arrow and a curved, right-facing arrow that trace along the outer, bottom edge of the container. A blue and red arrow follows these and faces up the right side of the container to an exit near the right face where a red, right-facing arrow leads out. Diagram b is a cut-away image of a vertical, rectangular, three dimensional set of vertical pipes. The pipes are labeled “Fuel rods” and are inserted into an upper and lower horizontal plate labeled “Grid.” Four thin rods extend above the pipes and are labeled “Control ro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386" r="-503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21.20</a:t>
            </a:r>
          </a:p>
        </p:txBody>
      </p:sp>
    </p:spTree>
    <p:extLst>
      <p:ext uri="{BB962C8B-B14F-4D97-AF65-F5344CB8AC3E}">
        <p14:creationId xmlns:p14="http://schemas.microsoft.com/office/powerpoint/2010/main" val="1388503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6F3FE3-0D10-427F-A9C2-EF2826D4C1BA}"/>
              </a:ext>
            </a:extLst>
          </p:cNvPr>
          <p:cNvSpPr>
            <a:spLocks noGrp="1"/>
          </p:cNvSpPr>
          <p:nvPr>
            <p:ph type="ftr" sz="quarter" idx="11"/>
          </p:nvPr>
        </p:nvSpPr>
        <p:spPr>
          <a:xfrm>
            <a:off x="755780" y="6267552"/>
            <a:ext cx="7810500" cy="369204"/>
          </a:xfrm>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3" name="Title 2">
            <a:extLst>
              <a:ext uri="{FF2B5EF4-FFF2-40B4-BE49-F238E27FC236}">
                <a16:creationId xmlns:a16="http://schemas.microsoft.com/office/drawing/2014/main" id="{82596C43-8C12-455D-B83D-23DB56419C86}"/>
              </a:ext>
            </a:extLst>
          </p:cNvPr>
          <p:cNvSpPr>
            <a:spLocks noGrp="1"/>
          </p:cNvSpPr>
          <p:nvPr>
            <p:ph type="title"/>
          </p:nvPr>
        </p:nvSpPr>
        <p:spPr>
          <a:xfrm>
            <a:off x="195943" y="346133"/>
            <a:ext cx="6316824" cy="462322"/>
          </a:xfrm>
        </p:spPr>
        <p:txBody>
          <a:bodyPr/>
          <a:lstStyle/>
          <a:p>
            <a:r>
              <a:rPr lang="en-US" dirty="0"/>
              <a:t>Shield and Containment System</a:t>
            </a:r>
          </a:p>
        </p:txBody>
      </p:sp>
      <p:sp>
        <p:nvSpPr>
          <p:cNvPr id="5" name="Text Placeholder 4">
            <a:extLst>
              <a:ext uri="{FF2B5EF4-FFF2-40B4-BE49-F238E27FC236}">
                <a16:creationId xmlns:a16="http://schemas.microsoft.com/office/drawing/2014/main" id="{41E09CE8-017D-4ACF-A096-31C7E3FB2059}"/>
              </a:ext>
            </a:extLst>
          </p:cNvPr>
          <p:cNvSpPr>
            <a:spLocks noGrp="1"/>
          </p:cNvSpPr>
          <p:nvPr>
            <p:ph type="body" sz="quarter" idx="14"/>
          </p:nvPr>
        </p:nvSpPr>
        <p:spPr>
          <a:xfrm>
            <a:off x="319579" y="1055336"/>
            <a:ext cx="8663716" cy="4965335"/>
          </a:xfrm>
        </p:spPr>
        <p:txBody>
          <a:bodyPr>
            <a:normAutofit lnSpcReduction="10000"/>
          </a:bodyPr>
          <a:lstStyle/>
          <a:p>
            <a:pPr algn="just"/>
            <a:r>
              <a:rPr lang="en-US" dirty="0"/>
              <a:t>During its operation, a nuclear reactor produces neutrons and other radiation. Even when shut down, the decay products are radioactive. </a:t>
            </a:r>
          </a:p>
          <a:p>
            <a:pPr algn="just"/>
            <a:r>
              <a:rPr lang="en-US" dirty="0"/>
              <a:t>In addition, an operating reactor is thermally very hot, and high pressures result from the circulation of water or another coolant through it. </a:t>
            </a:r>
          </a:p>
          <a:p>
            <a:pPr algn="just"/>
            <a:r>
              <a:rPr lang="en-US" dirty="0"/>
              <a:t>Thus, a reactor must withstand high temperatures and pressures, and must protect operating personnel from the radiation. </a:t>
            </a:r>
          </a:p>
          <a:p>
            <a:pPr algn="just"/>
            <a:r>
              <a:rPr lang="en-US" dirty="0"/>
              <a:t>Reactors are equipped with a containment system (or shield) that consists of three parts:</a:t>
            </a:r>
          </a:p>
          <a:p>
            <a:pPr marL="447675"/>
            <a:r>
              <a:rPr lang="en-US" dirty="0"/>
              <a:t>1. The reactor vessel, a steel shell that is 3–20-centimeters thick and, with the moderator, absorbs much of the radiation produced by the reactor</a:t>
            </a:r>
          </a:p>
          <a:p>
            <a:pPr marL="447675"/>
            <a:r>
              <a:rPr lang="en-US" dirty="0"/>
              <a:t>2. A main shield of 1–3 meters of high-density concrete</a:t>
            </a:r>
          </a:p>
          <a:p>
            <a:pPr marL="447675"/>
            <a:r>
              <a:rPr lang="en-US" dirty="0"/>
              <a:t>3. A personnel shield of lighter materials that protects operators from γ rays and X-rays</a:t>
            </a:r>
          </a:p>
        </p:txBody>
      </p:sp>
      <p:pic>
        <p:nvPicPr>
          <p:cNvPr id="6" name="OpenStaxLogo" descr="openstax college logo">
            <a:extLst>
              <a:ext uri="{FF2B5EF4-FFF2-40B4-BE49-F238E27FC236}">
                <a16:creationId xmlns:a16="http://schemas.microsoft.com/office/drawing/2014/main" id="{57A38CCC-B20C-49F6-94AE-F71CC92EE94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186663"/>
            <a:ext cx="1051734" cy="751709"/>
          </a:xfrm>
          <a:prstGeom prst="rect">
            <a:avLst/>
          </a:prstGeom>
        </p:spPr>
      </p:pic>
    </p:spTree>
    <p:extLst>
      <p:ext uri="{BB962C8B-B14F-4D97-AF65-F5344CB8AC3E}">
        <p14:creationId xmlns:p14="http://schemas.microsoft.com/office/powerpoint/2010/main" val="33149321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B3A614-2BD9-4ACB-80B8-C00A3E34C13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7C5A366-92C4-4C6D-9790-88903FD26EEE}"/>
              </a:ext>
            </a:extLst>
          </p:cNvPr>
          <p:cNvSpPr>
            <a:spLocks noGrp="1"/>
          </p:cNvSpPr>
          <p:nvPr>
            <p:ph type="title"/>
          </p:nvPr>
        </p:nvSpPr>
        <p:spPr>
          <a:xfrm>
            <a:off x="177282" y="279403"/>
            <a:ext cx="6260841" cy="659535"/>
          </a:xfrm>
        </p:spPr>
        <p:txBody>
          <a:bodyPr/>
          <a:lstStyle/>
          <a:p>
            <a:r>
              <a:rPr lang="en-US" dirty="0"/>
              <a:t>Shield and Containment System</a:t>
            </a:r>
          </a:p>
        </p:txBody>
      </p:sp>
      <p:sp>
        <p:nvSpPr>
          <p:cNvPr id="5" name="Text Placeholder 4">
            <a:extLst>
              <a:ext uri="{FF2B5EF4-FFF2-40B4-BE49-F238E27FC236}">
                <a16:creationId xmlns:a16="http://schemas.microsoft.com/office/drawing/2014/main" id="{86C755B2-DDE2-4292-AE64-7A24B06A35C4}"/>
              </a:ext>
            </a:extLst>
          </p:cNvPr>
          <p:cNvSpPr>
            <a:spLocks noGrp="1"/>
          </p:cNvSpPr>
          <p:nvPr>
            <p:ph type="body" sz="quarter" idx="14"/>
          </p:nvPr>
        </p:nvSpPr>
        <p:spPr>
          <a:xfrm>
            <a:off x="368559" y="1484799"/>
            <a:ext cx="8406882" cy="3965510"/>
          </a:xfrm>
        </p:spPr>
        <p:txBody>
          <a:bodyPr/>
          <a:lstStyle/>
          <a:p>
            <a:pPr marL="342900" indent="-342900" algn="just">
              <a:buFont typeface="Arial" panose="020B0604020202020204" pitchFamily="34" charset="0"/>
              <a:buChar char="•"/>
            </a:pPr>
            <a:r>
              <a:rPr lang="en-US" dirty="0"/>
              <a:t>In addition, reactors are often covered with a steel or concrete dome that is designed to contain any radioactive materials might be released by a reactor accident.</a:t>
            </a:r>
          </a:p>
          <a:p>
            <a:pPr marL="342900" indent="-342900" algn="just">
              <a:buFont typeface="Arial" panose="020B0604020202020204" pitchFamily="34" charset="0"/>
              <a:buChar char="•"/>
            </a:pPr>
            <a:r>
              <a:rPr lang="en-US" dirty="0"/>
              <a:t>Nuclear power plants are designed in such a way that they cannot form a supercritical mass of fissionable material and therefore cannot create a nuclear explosion. </a:t>
            </a:r>
          </a:p>
          <a:p>
            <a:pPr marL="342900" indent="-342900" algn="just">
              <a:buFont typeface="Arial" panose="020B0604020202020204" pitchFamily="34" charset="0"/>
              <a:buChar char="•"/>
            </a:pPr>
            <a:r>
              <a:rPr lang="en-US" dirty="0"/>
              <a:t>But as history has shown, failures of systems and safeguards can cause catastrophic accidents, including chemical explosions and nuclear meltdowns (damage to the reactor core from overheating). </a:t>
            </a:r>
          </a:p>
          <a:p>
            <a:pPr marL="342900" indent="-342900" algn="just">
              <a:buFont typeface="Arial" panose="020B0604020202020204" pitchFamily="34" charset="0"/>
              <a:buChar char="•"/>
            </a:pPr>
            <a:r>
              <a:rPr lang="en-US" dirty="0"/>
              <a:t>The following Chemistry in Everyday Life feature explores three infamous meltdown incidents.</a:t>
            </a:r>
          </a:p>
        </p:txBody>
      </p:sp>
      <p:pic>
        <p:nvPicPr>
          <p:cNvPr id="6" name="OpenStaxLogo" descr="openstax college logo">
            <a:extLst>
              <a:ext uri="{FF2B5EF4-FFF2-40B4-BE49-F238E27FC236}">
                <a16:creationId xmlns:a16="http://schemas.microsoft.com/office/drawing/2014/main" id="{E902AAC0-85F9-4AC5-AD8E-D0D5B2C192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186663"/>
            <a:ext cx="1051734" cy="751709"/>
          </a:xfrm>
          <a:prstGeom prst="rect">
            <a:avLst/>
          </a:prstGeom>
        </p:spPr>
      </p:pic>
    </p:spTree>
    <p:extLst>
      <p:ext uri="{BB962C8B-B14F-4D97-AF65-F5344CB8AC3E}">
        <p14:creationId xmlns:p14="http://schemas.microsoft.com/office/powerpoint/2010/main" val="32375481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50C99-4724-49E6-A31A-1E265D1EB0A2}"/>
              </a:ext>
            </a:extLst>
          </p:cNvPr>
          <p:cNvPicPr>
            <a:picLocks noChangeAspect="1"/>
          </p:cNvPicPr>
          <p:nvPr/>
        </p:nvPicPr>
        <p:blipFill>
          <a:blip r:embed="rId2"/>
          <a:stretch>
            <a:fillRect/>
          </a:stretch>
        </p:blipFill>
        <p:spPr>
          <a:xfrm>
            <a:off x="99853" y="158620"/>
            <a:ext cx="8995329" cy="6578082"/>
          </a:xfrm>
          <a:prstGeom prst="rect">
            <a:avLst/>
          </a:prstGeom>
        </p:spPr>
      </p:pic>
      <p:pic>
        <p:nvPicPr>
          <p:cNvPr id="8" name="OpenStaxLogo" descr="openstax college logo">
            <a:extLst>
              <a:ext uri="{FF2B5EF4-FFF2-40B4-BE49-F238E27FC236}">
                <a16:creationId xmlns:a16="http://schemas.microsoft.com/office/drawing/2014/main" id="{582C53ED-76F2-40FB-985F-C317419EB1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186663"/>
            <a:ext cx="1051734" cy="751709"/>
          </a:xfrm>
          <a:prstGeom prst="rect">
            <a:avLst/>
          </a:prstGeom>
        </p:spPr>
      </p:pic>
    </p:spTree>
    <p:extLst>
      <p:ext uri="{BB962C8B-B14F-4D97-AF65-F5344CB8AC3E}">
        <p14:creationId xmlns:p14="http://schemas.microsoft.com/office/powerpoint/2010/main" val="23539577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8E36009-7906-45AC-80C5-BE8AFA0157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In this 2010 photo of Three Mile Island, the remaining structures from the damaged Unit 2 reactor are seen on the left, whereas the separate Unit 1 reactor, unaffected by the accident, continues generating power to this day (right).</a:t>
            </a:r>
          </a:p>
          <a:p>
            <a:pPr marL="342900" indent="-342900">
              <a:buAutoNum type="alphaLcParenBoth"/>
            </a:pPr>
            <a:r>
              <a:rPr lang="en-US" sz="1600" dirty="0"/>
              <a:t>President Jimmy Carter visited the Unit 2 control room a few days after the accident in 1979.</a:t>
            </a:r>
          </a:p>
        </p:txBody>
      </p:sp>
      <p:pic>
        <p:nvPicPr>
          <p:cNvPr id="2" name="Figure" descr="Two photos, labeled “a” and “b” are shown. Photo a is an aerial view of a nuclear power plant. Photo b shows a small group of men walking through a room filled with electronic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1" r="-12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21.21</a:t>
            </a:r>
          </a:p>
        </p:txBody>
      </p:sp>
    </p:spTree>
    <p:extLst>
      <p:ext uri="{BB962C8B-B14F-4D97-AF65-F5344CB8AC3E}">
        <p14:creationId xmlns:p14="http://schemas.microsoft.com/office/powerpoint/2010/main" val="28819904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94BED-DEC9-4AEA-A106-B225838DF587}"/>
              </a:ext>
            </a:extLst>
          </p:cNvPr>
          <p:cNvPicPr>
            <a:picLocks noChangeAspect="1"/>
          </p:cNvPicPr>
          <p:nvPr/>
        </p:nvPicPr>
        <p:blipFill>
          <a:blip r:embed="rId2"/>
          <a:stretch>
            <a:fillRect/>
          </a:stretch>
        </p:blipFill>
        <p:spPr>
          <a:xfrm>
            <a:off x="103752" y="102637"/>
            <a:ext cx="8923964" cy="6643396"/>
          </a:xfrm>
          <a:prstGeom prst="rect">
            <a:avLst/>
          </a:prstGeom>
        </p:spPr>
      </p:pic>
    </p:spTree>
    <p:extLst>
      <p:ext uri="{BB962C8B-B14F-4D97-AF65-F5344CB8AC3E}">
        <p14:creationId xmlns:p14="http://schemas.microsoft.com/office/powerpoint/2010/main" val="30962479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54A42E7-B846-4F6B-9752-DF6BD0C5999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After the accident, contaminated waste had to be removed, and </a:t>
            </a:r>
            <a:r>
              <a:rPr lang="en-US" sz="1600" dirty="0">
                <a:solidFill>
                  <a:srgbClr val="6CB255"/>
                </a:solidFill>
              </a:rPr>
              <a:t>(b) </a:t>
            </a:r>
            <a:r>
              <a:rPr lang="en-US" sz="1600" dirty="0"/>
              <a:t>an evacuation zone was set up around the plant in areas that received heavy doses of radioactive fallout. (credit a: modification of work by “Live Action Hero”/Flickr)</a:t>
            </a:r>
          </a:p>
        </p:txBody>
      </p:sp>
      <p:pic>
        <p:nvPicPr>
          <p:cNvPr id="2" name="Figure" descr="A photo and a map, labeled “a” and “b,” respectively, are shown. Photo a shows a man in a body-covering safety suit working near a series of blue, plastic coated containers. Map b shows a section of land with the ocean on each side. Near the upper right side of the land is a small red dot, labeled “greater than, 12.5, m R backslash, h r,” that is surrounded by a zone of orange that extends in the upper left direction labeled “2.17, dash, 12.5, m R backslash, h r.” The orange is surrounded by an outline of yellow labeled “1.19, dash, 2.17, m R backslash, h r” and a wider outline of green labeled “0.25, dash, 1.19, m R backslash, h r.” A large area of light blue, labeled “0.03, dash, 0.25, m R backslash, h r” surrounds the green area and extends to the lower middle of the map. A large section of the lower middle and left of the land is covered by dark blue, labeled “less than 0.03, m R backslash, h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30" b="-85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21.22</a:t>
            </a:r>
          </a:p>
        </p:txBody>
      </p:sp>
    </p:spTree>
    <p:extLst>
      <p:ext uri="{BB962C8B-B14F-4D97-AF65-F5344CB8AC3E}">
        <p14:creationId xmlns:p14="http://schemas.microsoft.com/office/powerpoint/2010/main" val="17153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27062A-E59C-B74A-7298-60B73849716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81B77836-E93A-6E2F-E0F4-EC53977CF7F7}"/>
              </a:ext>
            </a:extLst>
          </p:cNvPr>
          <p:cNvSpPr>
            <a:spLocks noGrp="1"/>
          </p:cNvSpPr>
          <p:nvPr>
            <p:ph type="title"/>
          </p:nvPr>
        </p:nvSpPr>
        <p:spPr>
          <a:xfrm>
            <a:off x="457200" y="241326"/>
            <a:ext cx="2987964" cy="659535"/>
          </a:xfrm>
        </p:spPr>
        <p:txBody>
          <a:bodyPr/>
          <a:lstStyle/>
          <a:p>
            <a:r>
              <a:rPr lang="en-US" dirty="0"/>
              <a:t>Introduction</a:t>
            </a:r>
          </a:p>
        </p:txBody>
      </p:sp>
      <p:sp>
        <p:nvSpPr>
          <p:cNvPr id="5" name="Text Placeholder 4">
            <a:extLst>
              <a:ext uri="{FF2B5EF4-FFF2-40B4-BE49-F238E27FC236}">
                <a16:creationId xmlns:a16="http://schemas.microsoft.com/office/drawing/2014/main" id="{8B6EBDDE-048C-1EE9-117B-F9C621968C6E}"/>
              </a:ext>
            </a:extLst>
          </p:cNvPr>
          <p:cNvSpPr>
            <a:spLocks noGrp="1"/>
          </p:cNvSpPr>
          <p:nvPr>
            <p:ph type="body" sz="quarter" idx="14"/>
          </p:nvPr>
        </p:nvSpPr>
        <p:spPr>
          <a:xfrm>
            <a:off x="540544" y="1921435"/>
            <a:ext cx="8062912" cy="2811929"/>
          </a:xfrm>
        </p:spPr>
        <p:txBody>
          <a:bodyPr>
            <a:noAutofit/>
          </a:bodyPr>
          <a:lstStyle/>
          <a:p>
            <a:pPr algn="just"/>
            <a:r>
              <a:rPr lang="en-US" sz="2800" b="0" i="0" u="none" strike="noStrike" baseline="0" dirty="0">
                <a:latin typeface="LiberationSerif"/>
              </a:rPr>
              <a:t>To hold positively charged protons together in the very small volume of a nucleus requires very strong attractive forces because the positively charged protons repel one another strongly at such short distances. </a:t>
            </a:r>
          </a:p>
          <a:p>
            <a:pPr algn="l"/>
            <a:endParaRPr lang="en-US" sz="2800" b="0" i="0" u="none" strike="noStrike" baseline="0" dirty="0">
              <a:latin typeface="LiberationSerif"/>
            </a:endParaRPr>
          </a:p>
        </p:txBody>
      </p:sp>
      <p:pic>
        <p:nvPicPr>
          <p:cNvPr id="6" name="OpenStaxLogo" descr="openstax college logo">
            <a:extLst>
              <a:ext uri="{FF2B5EF4-FFF2-40B4-BE49-F238E27FC236}">
                <a16:creationId xmlns:a16="http://schemas.microsoft.com/office/drawing/2014/main" id="{45231114-F43F-4F4D-92A2-7B44890293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107828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4B398-1585-43C0-938D-4A1337E2E9C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1E68B550-5BAB-4CC8-9035-46FF8FEF1661}"/>
              </a:ext>
            </a:extLst>
          </p:cNvPr>
          <p:cNvSpPr>
            <a:spLocks noGrp="1"/>
          </p:cNvSpPr>
          <p:nvPr>
            <p:ph type="title"/>
          </p:nvPr>
        </p:nvSpPr>
        <p:spPr>
          <a:xfrm>
            <a:off x="254482" y="399946"/>
            <a:ext cx="3965510" cy="659535"/>
          </a:xfrm>
        </p:spPr>
        <p:txBody>
          <a:bodyPr/>
          <a:lstStyle/>
          <a:p>
            <a:r>
              <a:rPr lang="en-US" dirty="0"/>
              <a:t>Nuclear Accidents</a:t>
            </a:r>
          </a:p>
        </p:txBody>
      </p:sp>
      <p:pic>
        <p:nvPicPr>
          <p:cNvPr id="7" name="Picture 6">
            <a:extLst>
              <a:ext uri="{FF2B5EF4-FFF2-40B4-BE49-F238E27FC236}">
                <a16:creationId xmlns:a16="http://schemas.microsoft.com/office/drawing/2014/main" id="{1C9648D4-646A-4BD1-9A13-F99C3CD69E34}"/>
              </a:ext>
            </a:extLst>
          </p:cNvPr>
          <p:cNvPicPr>
            <a:picLocks noChangeAspect="1"/>
          </p:cNvPicPr>
          <p:nvPr/>
        </p:nvPicPr>
        <p:blipFill>
          <a:blip r:embed="rId2"/>
          <a:stretch>
            <a:fillRect/>
          </a:stretch>
        </p:blipFill>
        <p:spPr>
          <a:xfrm>
            <a:off x="64986" y="1721497"/>
            <a:ext cx="9014027" cy="3415006"/>
          </a:xfrm>
          <a:prstGeom prst="rect">
            <a:avLst/>
          </a:prstGeom>
        </p:spPr>
      </p:pic>
      <p:pic>
        <p:nvPicPr>
          <p:cNvPr id="8" name="OpenStaxLogo" descr="openstax college logo">
            <a:extLst>
              <a:ext uri="{FF2B5EF4-FFF2-40B4-BE49-F238E27FC236}">
                <a16:creationId xmlns:a16="http://schemas.microsoft.com/office/drawing/2014/main" id="{3EF1C858-5829-4AD7-98FF-3F0D52D4EA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685562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029439-9DBC-43BB-AE3A-0C55CFD9D3A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900" dirty="0"/>
              <a:t>This model is of the International Thermonuclear Experimental Reactor (ITER) reactor. Currently under construction in the south of France with an expected completion date of 2027, the ITER will be the world’s Largest experimental </a:t>
            </a:r>
            <a:r>
              <a:rPr lang="en-US" sz="900" dirty="0" err="1"/>
              <a:t>Tokamak</a:t>
            </a:r>
            <a:r>
              <a:rPr lang="en-US" sz="900" dirty="0"/>
              <a:t> nuclear fusion reactor with a goal of achieving large-scale sustained energy production.</a:t>
            </a:r>
          </a:p>
          <a:p>
            <a:pPr marL="342900" indent="-342900">
              <a:buAutoNum type="alphaLcParenBoth"/>
            </a:pPr>
            <a:r>
              <a:rPr lang="en-US" sz="900" dirty="0"/>
              <a:t>In 2012, the National Ignition Facility at Lawrence Livermore National Laboratory briefly produced over 500,000,000,000 watts (500 terawatts, or 500 TW) of peak power and delivered 1,850,000 joules (1.85 MJ) of energy, the largest laser energy ever produced and 1000 times the power usage of the entire United States in any given moment. Although lasting only a few billionths of a second, the 192 lasers attained the conditions needed for nuclear fusion ignition. This image shows the target prior to the laser shot. (credit a: modification of work by Stephan Mosel)</a:t>
            </a:r>
          </a:p>
        </p:txBody>
      </p:sp>
      <p:pic>
        <p:nvPicPr>
          <p:cNvPr id="2" name="Figure" descr="Two photos are shown and labeled “a” and “b.” Photo a shows a model of the ITER reactor made up of colorful components. Photo b shows a close-up view of the end of a long, mechanical arm made up of many metal compon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60" r="-44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21.23</a:t>
            </a:r>
          </a:p>
        </p:txBody>
      </p:sp>
    </p:spTree>
    <p:extLst>
      <p:ext uri="{BB962C8B-B14F-4D97-AF65-F5344CB8AC3E}">
        <p14:creationId xmlns:p14="http://schemas.microsoft.com/office/powerpoint/2010/main" val="28399054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BC227B-7186-4B78-9A4B-863887D561C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3F365C3-DB3D-4FAD-8DB3-9FBD4367EE3E}"/>
              </a:ext>
            </a:extLst>
          </p:cNvPr>
          <p:cNvSpPr>
            <a:spLocks noGrp="1"/>
          </p:cNvSpPr>
          <p:nvPr>
            <p:ph type="title"/>
          </p:nvPr>
        </p:nvSpPr>
        <p:spPr>
          <a:xfrm>
            <a:off x="457200" y="241326"/>
            <a:ext cx="5197151" cy="659535"/>
          </a:xfrm>
        </p:spPr>
        <p:txBody>
          <a:bodyPr/>
          <a:lstStyle/>
          <a:p>
            <a:r>
              <a:rPr lang="en-US" dirty="0"/>
              <a:t>21.5 Uses of Radioisotopes</a:t>
            </a:r>
          </a:p>
        </p:txBody>
      </p:sp>
      <p:sp>
        <p:nvSpPr>
          <p:cNvPr id="5" name="Text Placeholder 4">
            <a:extLst>
              <a:ext uri="{FF2B5EF4-FFF2-40B4-BE49-F238E27FC236}">
                <a16:creationId xmlns:a16="http://schemas.microsoft.com/office/drawing/2014/main" id="{1BB67F11-0505-4905-B77C-0B3B36B87E0A}"/>
              </a:ext>
            </a:extLst>
          </p:cNvPr>
          <p:cNvSpPr>
            <a:spLocks noGrp="1"/>
          </p:cNvSpPr>
          <p:nvPr>
            <p:ph type="body" sz="quarter" idx="14"/>
          </p:nvPr>
        </p:nvSpPr>
        <p:spPr>
          <a:xfrm>
            <a:off x="457200" y="1652897"/>
            <a:ext cx="8574833" cy="2090057"/>
          </a:xfrm>
        </p:spPr>
        <p:txBody>
          <a:bodyPr>
            <a:normAutofit/>
          </a:bodyPr>
          <a:lstStyle/>
          <a:p>
            <a:r>
              <a:rPr lang="en-US" sz="2800" dirty="0"/>
              <a:t>By the end of this section, you will be able to:</a:t>
            </a:r>
          </a:p>
          <a:p>
            <a:r>
              <a:rPr lang="en-US" sz="2800" dirty="0"/>
              <a:t>      </a:t>
            </a:r>
            <a:r>
              <a:rPr lang="en-US" sz="2400" dirty="0"/>
              <a:t>• List common applications of radioactive isotopes</a:t>
            </a:r>
          </a:p>
        </p:txBody>
      </p:sp>
      <p:pic>
        <p:nvPicPr>
          <p:cNvPr id="6" name="OpenStaxLogo" descr="openstax college logo">
            <a:extLst>
              <a:ext uri="{FF2B5EF4-FFF2-40B4-BE49-F238E27FC236}">
                <a16:creationId xmlns:a16="http://schemas.microsoft.com/office/drawing/2014/main" id="{B95493F5-D251-43BF-95F7-4FE18F5000A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872437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F9F35D-E901-41E9-A31B-E0025FC8FB1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8D99E2F-20B3-4479-A58D-1DDA925A98A7}"/>
              </a:ext>
            </a:extLst>
          </p:cNvPr>
          <p:cNvSpPr>
            <a:spLocks noGrp="1"/>
          </p:cNvSpPr>
          <p:nvPr>
            <p:ph type="title"/>
          </p:nvPr>
        </p:nvSpPr>
        <p:spPr>
          <a:xfrm>
            <a:off x="457200" y="382555"/>
            <a:ext cx="4441371" cy="518306"/>
          </a:xfrm>
        </p:spPr>
        <p:txBody>
          <a:bodyPr/>
          <a:lstStyle/>
          <a:p>
            <a:r>
              <a:rPr lang="en-US" dirty="0"/>
              <a:t>Uses of Radioisotopes</a:t>
            </a:r>
          </a:p>
        </p:txBody>
      </p:sp>
      <p:sp>
        <p:nvSpPr>
          <p:cNvPr id="5" name="Text Placeholder 4">
            <a:extLst>
              <a:ext uri="{FF2B5EF4-FFF2-40B4-BE49-F238E27FC236}">
                <a16:creationId xmlns:a16="http://schemas.microsoft.com/office/drawing/2014/main" id="{D04F69BC-3247-47E2-ADAB-C1C024DA3D2A}"/>
              </a:ext>
            </a:extLst>
          </p:cNvPr>
          <p:cNvSpPr>
            <a:spLocks noGrp="1"/>
          </p:cNvSpPr>
          <p:nvPr>
            <p:ph type="body" sz="quarter" idx="14"/>
          </p:nvPr>
        </p:nvSpPr>
        <p:spPr>
          <a:xfrm>
            <a:off x="457199" y="1455575"/>
            <a:ext cx="8481527" cy="4816046"/>
          </a:xfrm>
        </p:spPr>
        <p:txBody>
          <a:bodyPr>
            <a:noAutofit/>
          </a:bodyPr>
          <a:lstStyle/>
          <a:p>
            <a:pPr marL="342900" indent="-342900" algn="just">
              <a:spcBef>
                <a:spcPts val="0"/>
              </a:spcBef>
              <a:spcAft>
                <a:spcPts val="0"/>
              </a:spcAft>
              <a:buFont typeface="Arial" panose="020B0604020202020204" pitchFamily="34" charset="0"/>
              <a:buChar char="•"/>
            </a:pPr>
            <a:r>
              <a:rPr lang="en-US" b="0" i="0" u="none" strike="noStrike" baseline="0" dirty="0">
                <a:latin typeface="LiberationSerif"/>
              </a:rPr>
              <a:t>Radioactive isotopes have the same chemical properties as stable isotopes of the same element, but they emit radiation, which can be detected. </a:t>
            </a:r>
          </a:p>
          <a:p>
            <a:pPr marL="342900" indent="-342900" algn="just">
              <a:spcBef>
                <a:spcPts val="0"/>
              </a:spcBef>
              <a:spcAft>
                <a:spcPts val="0"/>
              </a:spcAft>
              <a:buFont typeface="Arial" panose="020B0604020202020204" pitchFamily="34" charset="0"/>
              <a:buChar char="•"/>
            </a:pPr>
            <a:endParaRPr lang="en-US" b="0" i="0" u="none" strike="noStrike" baseline="0" dirty="0">
              <a:latin typeface="LiberationSerif"/>
            </a:endParaRPr>
          </a:p>
          <a:p>
            <a:pPr marL="342900" indent="-342900" algn="just">
              <a:spcBef>
                <a:spcPts val="0"/>
              </a:spcBef>
              <a:spcAft>
                <a:spcPts val="0"/>
              </a:spcAft>
              <a:buFont typeface="Arial" panose="020B0604020202020204" pitchFamily="34" charset="0"/>
              <a:buChar char="•"/>
            </a:pPr>
            <a:r>
              <a:rPr lang="en-US" b="0" i="0" u="none" strike="noStrike" baseline="0" dirty="0">
                <a:latin typeface="LiberationSerif"/>
              </a:rPr>
              <a:t>If we replace one (or more) atom(s) with radioisotope(s) in a compound, we can track them by monitoring their radioactive emissions. This type of compound is called a </a:t>
            </a:r>
            <a:r>
              <a:rPr lang="en-US" b="1" i="0" u="none" strike="noStrike" baseline="0" dirty="0">
                <a:latin typeface="LiberationSerif-Bold"/>
              </a:rPr>
              <a:t>radioactive tracer </a:t>
            </a:r>
            <a:r>
              <a:rPr lang="en-US" b="0" i="0" u="none" strike="noStrike" baseline="0" dirty="0">
                <a:latin typeface="LiberationSerif"/>
              </a:rPr>
              <a:t>(or </a:t>
            </a:r>
            <a:r>
              <a:rPr lang="en-US" b="1" i="0" u="none" strike="noStrike" baseline="0" dirty="0">
                <a:latin typeface="LiberationSerif-Bold"/>
              </a:rPr>
              <a:t>radioactive label</a:t>
            </a:r>
            <a:r>
              <a:rPr lang="en-US" b="0" i="0" u="none" strike="noStrike" baseline="0" dirty="0">
                <a:latin typeface="LiberationSerif"/>
              </a:rPr>
              <a:t>). </a:t>
            </a:r>
          </a:p>
          <a:p>
            <a:pPr marL="342900" indent="-342900" algn="just">
              <a:spcBef>
                <a:spcPts val="0"/>
              </a:spcBef>
              <a:spcAft>
                <a:spcPts val="0"/>
              </a:spcAft>
              <a:buFont typeface="Arial" panose="020B0604020202020204" pitchFamily="34" charset="0"/>
              <a:buChar char="•"/>
            </a:pPr>
            <a:endParaRPr lang="en-US" b="0" i="0" u="none" strike="noStrike" baseline="0" dirty="0">
              <a:latin typeface="LiberationSerif"/>
            </a:endParaRPr>
          </a:p>
          <a:p>
            <a:pPr marL="342900" indent="-342900" algn="just">
              <a:spcBef>
                <a:spcPts val="0"/>
              </a:spcBef>
              <a:spcAft>
                <a:spcPts val="0"/>
              </a:spcAft>
              <a:buFont typeface="Arial" panose="020B0604020202020204" pitchFamily="34" charset="0"/>
              <a:buChar char="•"/>
            </a:pPr>
            <a:r>
              <a:rPr lang="en-US" b="0" i="0" u="none" strike="noStrike" baseline="0" dirty="0">
                <a:latin typeface="LiberationSerif"/>
              </a:rPr>
              <a:t>Radioisotopes are used to follow the paths of biochemical reactions or to determine how a substance is distributed within an organism. </a:t>
            </a:r>
          </a:p>
          <a:p>
            <a:pPr marL="342900" indent="-342900" algn="just">
              <a:spcBef>
                <a:spcPts val="0"/>
              </a:spcBef>
              <a:spcAft>
                <a:spcPts val="0"/>
              </a:spcAft>
              <a:buFont typeface="Arial" panose="020B0604020202020204" pitchFamily="34" charset="0"/>
              <a:buChar char="•"/>
            </a:pPr>
            <a:endParaRPr lang="en-US" dirty="0">
              <a:latin typeface="LiberationSerif"/>
            </a:endParaRPr>
          </a:p>
          <a:p>
            <a:pPr marL="342900" indent="-342900" algn="just">
              <a:spcBef>
                <a:spcPts val="0"/>
              </a:spcBef>
              <a:spcAft>
                <a:spcPts val="0"/>
              </a:spcAft>
              <a:buFont typeface="Arial" panose="020B0604020202020204" pitchFamily="34" charset="0"/>
              <a:buChar char="•"/>
            </a:pPr>
            <a:r>
              <a:rPr lang="en-US" b="0" i="0" u="none" strike="noStrike" baseline="0" dirty="0">
                <a:latin typeface="LiberationSerif"/>
              </a:rPr>
              <a:t>Radioactive tracers are also used in many medical applications, including both diagnosis and treatment. </a:t>
            </a:r>
          </a:p>
          <a:p>
            <a:pPr marL="342900" indent="-342900" algn="just">
              <a:spcBef>
                <a:spcPts val="0"/>
              </a:spcBef>
              <a:spcAft>
                <a:spcPts val="0"/>
              </a:spcAft>
              <a:buFont typeface="Arial" panose="020B0604020202020204" pitchFamily="34" charset="0"/>
              <a:buChar char="•"/>
            </a:pPr>
            <a:endParaRPr lang="en-US" b="0" i="0" u="none" strike="noStrike" baseline="0" dirty="0">
              <a:latin typeface="LiberationSerif"/>
            </a:endParaRPr>
          </a:p>
          <a:p>
            <a:pPr marL="342900" indent="-342900" algn="just">
              <a:spcBef>
                <a:spcPts val="0"/>
              </a:spcBef>
              <a:spcAft>
                <a:spcPts val="0"/>
              </a:spcAft>
              <a:buFont typeface="Arial" panose="020B0604020202020204" pitchFamily="34" charset="0"/>
              <a:buChar char="•"/>
            </a:pPr>
            <a:r>
              <a:rPr lang="en-US" b="0" i="0" u="none" strike="noStrike" baseline="0" dirty="0">
                <a:latin typeface="LiberationSerif"/>
              </a:rPr>
              <a:t>They are used to measure engine wear, analyze the geological formation around oil wells, and much more.</a:t>
            </a:r>
            <a:endParaRPr lang="en-US" dirty="0"/>
          </a:p>
        </p:txBody>
      </p:sp>
      <p:pic>
        <p:nvPicPr>
          <p:cNvPr id="6" name="OpenStaxLogo" descr="openstax college logo">
            <a:extLst>
              <a:ext uri="{FF2B5EF4-FFF2-40B4-BE49-F238E27FC236}">
                <a16:creationId xmlns:a16="http://schemas.microsoft.com/office/drawing/2014/main" id="{60B56E1C-C132-4F63-BE7F-B4813882C57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668116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6AB66A-DE10-48BC-87EE-711685B30F0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6CBC6684-C853-4D2D-8748-64F733C81E3D}"/>
              </a:ext>
            </a:extLst>
          </p:cNvPr>
          <p:cNvSpPr>
            <a:spLocks noGrp="1"/>
          </p:cNvSpPr>
          <p:nvPr>
            <p:ph type="title"/>
          </p:nvPr>
        </p:nvSpPr>
        <p:spPr>
          <a:xfrm>
            <a:off x="319579" y="241751"/>
            <a:ext cx="4404049" cy="659535"/>
          </a:xfrm>
        </p:spPr>
        <p:txBody>
          <a:bodyPr/>
          <a:lstStyle/>
          <a:p>
            <a:r>
              <a:rPr lang="en-US" dirty="0"/>
              <a:t>Uses of Radioisotopes</a:t>
            </a:r>
          </a:p>
        </p:txBody>
      </p:sp>
      <p:sp>
        <p:nvSpPr>
          <p:cNvPr id="5" name="Text Placeholder 4">
            <a:extLst>
              <a:ext uri="{FF2B5EF4-FFF2-40B4-BE49-F238E27FC236}">
                <a16:creationId xmlns:a16="http://schemas.microsoft.com/office/drawing/2014/main" id="{D4D77743-3E62-4DED-BD73-3F8ECEAF248C}"/>
              </a:ext>
            </a:extLst>
          </p:cNvPr>
          <p:cNvSpPr>
            <a:spLocks noGrp="1"/>
          </p:cNvSpPr>
          <p:nvPr>
            <p:ph type="body" sz="quarter" idx="14"/>
          </p:nvPr>
        </p:nvSpPr>
        <p:spPr>
          <a:xfrm>
            <a:off x="457200" y="1469072"/>
            <a:ext cx="8137557" cy="4282750"/>
          </a:xfrm>
        </p:spPr>
        <p:txBody>
          <a:bodyPr/>
          <a:lstStyle/>
          <a:p>
            <a:pPr algn="just"/>
            <a:r>
              <a:rPr lang="en-US" sz="1800" b="0" i="0" u="none" strike="noStrike" baseline="0" dirty="0">
                <a:solidFill>
                  <a:srgbClr val="000000"/>
                </a:solidFill>
                <a:latin typeface="LiberationSerif"/>
              </a:rPr>
              <a:t>Radioisotopes have revolutionized medical practice (see </a:t>
            </a:r>
            <a:r>
              <a:rPr lang="en-US" sz="1800" b="1" i="0" u="none" strike="noStrike" baseline="0" dirty="0">
                <a:solidFill>
                  <a:srgbClr val="944B8D"/>
                </a:solidFill>
                <a:latin typeface="LiberationSans-Bold"/>
              </a:rPr>
              <a:t>Appendix M</a:t>
            </a:r>
            <a:r>
              <a:rPr lang="en-US" sz="1800" b="0" i="0" u="none" strike="noStrike" baseline="0" dirty="0">
                <a:solidFill>
                  <a:srgbClr val="000000"/>
                </a:solidFill>
                <a:latin typeface="LiberationSerif"/>
              </a:rPr>
              <a:t>), where they are used extensively. </a:t>
            </a:r>
          </a:p>
          <a:p>
            <a:pPr algn="just"/>
            <a:r>
              <a:rPr lang="en-US" sz="1800" b="0" i="0" u="none" strike="noStrike" baseline="0" dirty="0">
                <a:solidFill>
                  <a:srgbClr val="000000"/>
                </a:solidFill>
                <a:latin typeface="LiberationSerif"/>
              </a:rPr>
              <a:t>Over 10 million nuclear medicine procedures and more than 100 million nuclear medicine tests are performed annually in the United States. </a:t>
            </a:r>
          </a:p>
          <a:p>
            <a:pPr algn="just"/>
            <a:r>
              <a:rPr lang="en-US" sz="1800" b="0" i="0" u="none" strike="noStrike" baseline="0" dirty="0">
                <a:solidFill>
                  <a:srgbClr val="000000"/>
                </a:solidFill>
                <a:latin typeface="LiberationSerif"/>
              </a:rPr>
              <a:t>Four typical examples of radioactive tracers used in medicine are technetium-99 </a:t>
            </a:r>
            <a:r>
              <a:rPr lang="en-US" sz="1800" b="0" i="0" u="none" strike="noStrike" baseline="0" dirty="0">
                <a:solidFill>
                  <a:srgbClr val="000000"/>
                </a:solidFill>
                <a:latin typeface="STIXGeneral-Regular"/>
              </a:rPr>
              <a:t>(</a:t>
            </a:r>
            <a:r>
              <a:rPr lang="en-US" sz="1800" b="0" i="0" u="none" strike="noStrike" baseline="-25000" dirty="0">
                <a:solidFill>
                  <a:srgbClr val="000000"/>
                </a:solidFill>
                <a:latin typeface="STIXGeneral-Regular"/>
              </a:rPr>
              <a:t>43</a:t>
            </a:r>
            <a:r>
              <a:rPr lang="en-US" sz="1800" b="0" i="0" u="none" strike="noStrike" baseline="0" dirty="0">
                <a:solidFill>
                  <a:srgbClr val="000000"/>
                </a:solidFill>
                <a:latin typeface="STIXGeneral-Regular"/>
              </a:rPr>
              <a:t> </a:t>
            </a:r>
            <a:r>
              <a:rPr lang="en-US" sz="1800" b="0" i="0" u="none" strike="noStrike" baseline="30000" dirty="0">
                <a:solidFill>
                  <a:srgbClr val="000000"/>
                </a:solidFill>
                <a:latin typeface="STIXGeneral-Regular"/>
              </a:rPr>
              <a:t>99</a:t>
            </a:r>
            <a:r>
              <a:rPr lang="en-US" sz="1800" b="0" i="0" u="none" strike="noStrike" baseline="0" dirty="0">
                <a:solidFill>
                  <a:srgbClr val="000000"/>
                </a:solidFill>
                <a:latin typeface="STIXGeneral-Regular"/>
              </a:rPr>
              <a:t> Tc)</a:t>
            </a:r>
            <a:r>
              <a:rPr lang="en-US" sz="1800" b="0" i="0" u="none" strike="noStrike" baseline="0" dirty="0">
                <a:solidFill>
                  <a:srgbClr val="000000"/>
                </a:solidFill>
                <a:latin typeface="LiberationSerif"/>
              </a:rPr>
              <a:t>, thallium-201 </a:t>
            </a:r>
            <a:r>
              <a:rPr lang="en-US" sz="1800" b="0" i="0" u="none" strike="noStrike" baseline="0" dirty="0">
                <a:solidFill>
                  <a:srgbClr val="000000"/>
                </a:solidFill>
                <a:latin typeface="STIXGeneral-Regular"/>
              </a:rPr>
              <a:t>( </a:t>
            </a:r>
            <a:r>
              <a:rPr lang="en-US" sz="1800" b="0" i="0" u="none" strike="noStrike" baseline="-25000" dirty="0">
                <a:solidFill>
                  <a:srgbClr val="000000"/>
                </a:solidFill>
                <a:latin typeface="STIXGeneral-Regular"/>
              </a:rPr>
              <a:t>81</a:t>
            </a:r>
            <a:r>
              <a:rPr lang="en-US" sz="1800" b="0" i="0" u="none" strike="noStrike" baseline="30000" dirty="0">
                <a:solidFill>
                  <a:srgbClr val="000000"/>
                </a:solidFill>
                <a:latin typeface="STIXGeneral-Regular"/>
              </a:rPr>
              <a:t>201</a:t>
            </a:r>
            <a:r>
              <a:rPr lang="en-US" sz="1800" b="0" i="0" u="none" strike="noStrike" baseline="0" dirty="0">
                <a:solidFill>
                  <a:srgbClr val="000000"/>
                </a:solidFill>
                <a:latin typeface="STIXGeneral-Regular"/>
              </a:rPr>
              <a:t> Tl)</a:t>
            </a:r>
            <a:r>
              <a:rPr lang="en-US" sz="1800" b="0" i="0" u="none" strike="noStrike" baseline="0" dirty="0">
                <a:solidFill>
                  <a:srgbClr val="000000"/>
                </a:solidFill>
                <a:latin typeface="LiberationSerif"/>
              </a:rPr>
              <a:t>, iodine-131 </a:t>
            </a:r>
            <a:r>
              <a:rPr lang="en-US" sz="1800" b="0" i="0" u="none" strike="noStrike" baseline="0" dirty="0">
                <a:solidFill>
                  <a:srgbClr val="000000"/>
                </a:solidFill>
                <a:latin typeface="STIXGeneral-Regular"/>
              </a:rPr>
              <a:t>( </a:t>
            </a:r>
            <a:r>
              <a:rPr lang="en-US" sz="1800" b="0" i="0" u="none" strike="noStrike" baseline="-25000" dirty="0">
                <a:solidFill>
                  <a:srgbClr val="000000"/>
                </a:solidFill>
                <a:latin typeface="STIXGeneral-Regular"/>
              </a:rPr>
              <a:t>53</a:t>
            </a:r>
            <a:r>
              <a:rPr lang="en-US" sz="1800" b="0" i="0" u="none" strike="noStrike" baseline="30000" dirty="0">
                <a:solidFill>
                  <a:srgbClr val="000000"/>
                </a:solidFill>
                <a:latin typeface="STIXGeneral-Regular"/>
              </a:rPr>
              <a:t>131</a:t>
            </a:r>
            <a:r>
              <a:rPr lang="en-US" sz="1800" b="0" i="0" u="none" strike="noStrike" baseline="0" dirty="0">
                <a:solidFill>
                  <a:srgbClr val="000000"/>
                </a:solidFill>
                <a:latin typeface="STIXGeneral-Regular"/>
              </a:rPr>
              <a:t> I)</a:t>
            </a:r>
            <a:r>
              <a:rPr lang="en-US" sz="1800" b="0" i="0" u="none" strike="noStrike" baseline="0" dirty="0">
                <a:solidFill>
                  <a:srgbClr val="000000"/>
                </a:solidFill>
                <a:latin typeface="LiberationSerif"/>
              </a:rPr>
              <a:t>, and sodium-24 </a:t>
            </a:r>
            <a:r>
              <a:rPr lang="en-US" sz="1800" b="0" i="0" u="none" strike="noStrike" baseline="0" dirty="0">
                <a:solidFill>
                  <a:srgbClr val="000000"/>
                </a:solidFill>
                <a:latin typeface="STIXGeneral-Regular"/>
              </a:rPr>
              <a:t>(</a:t>
            </a:r>
            <a:r>
              <a:rPr lang="en-US" sz="1800" b="0" i="0" u="none" strike="noStrike" baseline="-25000" dirty="0">
                <a:solidFill>
                  <a:srgbClr val="000000"/>
                </a:solidFill>
                <a:latin typeface="STIXGeneral-Regular"/>
              </a:rPr>
              <a:t>11</a:t>
            </a:r>
            <a:r>
              <a:rPr lang="en-US" sz="1800" b="0" i="0" u="none" strike="noStrike" baseline="30000" dirty="0">
                <a:solidFill>
                  <a:srgbClr val="000000"/>
                </a:solidFill>
                <a:latin typeface="STIXGeneral-Regular"/>
              </a:rPr>
              <a:t>24</a:t>
            </a:r>
            <a:r>
              <a:rPr lang="en-US" sz="1800" b="0" i="0" u="none" strike="noStrike" baseline="0" dirty="0">
                <a:solidFill>
                  <a:srgbClr val="000000"/>
                </a:solidFill>
                <a:latin typeface="STIXGeneral-Regular"/>
              </a:rPr>
              <a:t> Na)</a:t>
            </a:r>
            <a:r>
              <a:rPr lang="en-US" sz="1800" b="0" i="0" u="none" strike="noStrike" baseline="0" dirty="0">
                <a:solidFill>
                  <a:srgbClr val="000000"/>
                </a:solidFill>
                <a:latin typeface="LiberationSerif"/>
              </a:rPr>
              <a:t>.</a:t>
            </a:r>
          </a:p>
          <a:p>
            <a:pPr algn="just"/>
            <a:r>
              <a:rPr lang="en-US" sz="1800" b="0" i="0" u="none" strike="noStrike" baseline="0" dirty="0">
                <a:latin typeface="LiberationSerif"/>
              </a:rPr>
              <a:t>Damaged tissues in the heart, liver, and lungs absorb certain compounds of technetium-99 preferentially. </a:t>
            </a:r>
          </a:p>
          <a:p>
            <a:pPr algn="just"/>
            <a:r>
              <a:rPr lang="en-US" sz="1800" b="0" i="0" u="none" strike="noStrike" baseline="0" dirty="0">
                <a:latin typeface="LiberationSerif"/>
              </a:rPr>
              <a:t>After it is injected, the location of the technetium compound, and hence the damaged tissue, can be determined by detecting the γ rays emitted by the Tc-99 isotope.</a:t>
            </a:r>
            <a:endParaRPr lang="en-US" dirty="0"/>
          </a:p>
        </p:txBody>
      </p:sp>
      <p:pic>
        <p:nvPicPr>
          <p:cNvPr id="6" name="OpenStaxLogo" descr="openstax college logo">
            <a:extLst>
              <a:ext uri="{FF2B5EF4-FFF2-40B4-BE49-F238E27FC236}">
                <a16:creationId xmlns:a16="http://schemas.microsoft.com/office/drawing/2014/main" id="{AF4BFA34-714B-4012-80BA-285E633DCD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433483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CC59D4-BE2F-445A-B420-A9D27EEC377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3898881-A342-464B-8082-A9304D238820}"/>
              </a:ext>
            </a:extLst>
          </p:cNvPr>
          <p:cNvSpPr>
            <a:spLocks noGrp="1"/>
          </p:cNvSpPr>
          <p:nvPr>
            <p:ph type="title"/>
          </p:nvPr>
        </p:nvSpPr>
        <p:spPr>
          <a:xfrm>
            <a:off x="457200" y="241326"/>
            <a:ext cx="4497355" cy="659535"/>
          </a:xfrm>
        </p:spPr>
        <p:txBody>
          <a:bodyPr/>
          <a:lstStyle/>
          <a:p>
            <a:r>
              <a:rPr lang="en-US" dirty="0"/>
              <a:t>Uses of Radioisotopes</a:t>
            </a:r>
          </a:p>
        </p:txBody>
      </p:sp>
      <p:sp>
        <p:nvSpPr>
          <p:cNvPr id="5" name="Text Placeholder 4">
            <a:extLst>
              <a:ext uri="{FF2B5EF4-FFF2-40B4-BE49-F238E27FC236}">
                <a16:creationId xmlns:a16="http://schemas.microsoft.com/office/drawing/2014/main" id="{83F31BD4-B060-4B13-8EED-A4E79244721C}"/>
              </a:ext>
            </a:extLst>
          </p:cNvPr>
          <p:cNvSpPr>
            <a:spLocks noGrp="1"/>
          </p:cNvSpPr>
          <p:nvPr>
            <p:ph type="body" sz="quarter" idx="14"/>
          </p:nvPr>
        </p:nvSpPr>
        <p:spPr>
          <a:xfrm>
            <a:off x="233265" y="1184988"/>
            <a:ext cx="8602825" cy="4825376"/>
          </a:xfrm>
        </p:spPr>
        <p:txBody>
          <a:bodyPr>
            <a:normAutofit/>
          </a:bodyPr>
          <a:lstStyle/>
          <a:p>
            <a:pPr marL="342900" indent="-342900" algn="just">
              <a:buFont typeface="Arial" panose="020B0604020202020204" pitchFamily="34" charset="0"/>
              <a:buChar char="•"/>
            </a:pPr>
            <a:r>
              <a:rPr lang="en-US" sz="2400" b="0" i="0" u="none" strike="noStrike" baseline="0" dirty="0">
                <a:solidFill>
                  <a:srgbClr val="000000"/>
                </a:solidFill>
                <a:latin typeface="LiberationSerif"/>
              </a:rPr>
              <a:t>Thallium-201 (</a:t>
            </a:r>
            <a:r>
              <a:rPr lang="en-US" sz="2400" b="1" i="0" u="none" strike="noStrike" baseline="0" dirty="0">
                <a:solidFill>
                  <a:srgbClr val="944B8D"/>
                </a:solidFill>
                <a:latin typeface="LiberationSans-Bold"/>
              </a:rPr>
              <a:t>Figure 21.24</a:t>
            </a:r>
            <a:r>
              <a:rPr lang="en-US" sz="2400" b="0" i="0" u="none" strike="noStrike" baseline="0" dirty="0">
                <a:solidFill>
                  <a:srgbClr val="000000"/>
                </a:solidFill>
                <a:latin typeface="LiberationSerif"/>
              </a:rPr>
              <a:t>) becomes concentrated in healthy heart tissue, so the two isotopes, Tc-99 and Tl-201, are used together to study heart tissue. </a:t>
            </a:r>
          </a:p>
          <a:p>
            <a:pPr marL="342900" indent="-342900" algn="just">
              <a:buFont typeface="Arial" panose="020B0604020202020204" pitchFamily="34" charset="0"/>
              <a:buChar char="•"/>
            </a:pPr>
            <a:r>
              <a:rPr lang="en-US" sz="2400" b="1" i="0" u="none" strike="noStrike" baseline="0" dirty="0">
                <a:solidFill>
                  <a:srgbClr val="000000"/>
                </a:solidFill>
                <a:latin typeface="LiberationSerif"/>
              </a:rPr>
              <a:t>Iodine</a:t>
            </a:r>
            <a:r>
              <a:rPr lang="en-US" sz="2400" b="0" i="0" u="none" strike="noStrike" baseline="0" dirty="0">
                <a:solidFill>
                  <a:srgbClr val="000000"/>
                </a:solidFill>
                <a:latin typeface="LiberationSerif"/>
              </a:rPr>
              <a:t>-131 concentrates in the thyroid gland, the liver, and some parts of the brain.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It can therefore be used to monitor goiter and treat thyroid conditions, such as Grave’s disease, as well as liver and brain tumors.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Salt solutions containing compounds of sodium-24 are injected into the bloodstream to help locate obstructions to the flow</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of blood. </a:t>
            </a:r>
            <a:endParaRPr lang="en-US" sz="2400" dirty="0"/>
          </a:p>
        </p:txBody>
      </p:sp>
      <p:pic>
        <p:nvPicPr>
          <p:cNvPr id="6" name="OpenStaxLogo" descr="openstax college logo">
            <a:extLst>
              <a:ext uri="{FF2B5EF4-FFF2-40B4-BE49-F238E27FC236}">
                <a16:creationId xmlns:a16="http://schemas.microsoft.com/office/drawing/2014/main" id="{66D9F8D9-F82E-488A-960D-3212CEE794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53757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A797410-FB40-48F5-B219-F13B6E779AC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Administering thallium-201 to a patient and subsequently performing a stress test offer medical professionals an opportunity to visually analyze heart function and blood flow. (credit: modification of work by “Blue0ctane”/Wikimedia Commons)</a:t>
            </a:r>
          </a:p>
        </p:txBody>
      </p:sp>
      <p:pic>
        <p:nvPicPr>
          <p:cNvPr id="2" name="Figure" descr="A photo is shown of two men, one walking on a treadmill with various wires connected to his torso region, and the other collecting blood pressure data from the first m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030" r="-710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21.24</a:t>
            </a:r>
          </a:p>
        </p:txBody>
      </p:sp>
    </p:spTree>
    <p:extLst>
      <p:ext uri="{BB962C8B-B14F-4D97-AF65-F5344CB8AC3E}">
        <p14:creationId xmlns:p14="http://schemas.microsoft.com/office/powerpoint/2010/main" val="40504074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8F3A0D-0A40-4FF5-B91B-209E9149DAA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84A1775-4318-4991-A89C-87924B7E61E5}"/>
              </a:ext>
            </a:extLst>
          </p:cNvPr>
          <p:cNvSpPr>
            <a:spLocks noGrp="1"/>
          </p:cNvSpPr>
          <p:nvPr>
            <p:ph type="title"/>
          </p:nvPr>
        </p:nvSpPr>
        <p:spPr>
          <a:xfrm>
            <a:off x="457200" y="241326"/>
            <a:ext cx="4488024" cy="659535"/>
          </a:xfrm>
        </p:spPr>
        <p:txBody>
          <a:bodyPr>
            <a:normAutofit/>
          </a:bodyPr>
          <a:lstStyle/>
          <a:p>
            <a:r>
              <a:rPr lang="en-US" dirty="0"/>
              <a:t>Uses of Radioisotopes</a:t>
            </a:r>
          </a:p>
        </p:txBody>
      </p:sp>
      <p:sp>
        <p:nvSpPr>
          <p:cNvPr id="5" name="Text Placeholder 4">
            <a:extLst>
              <a:ext uri="{FF2B5EF4-FFF2-40B4-BE49-F238E27FC236}">
                <a16:creationId xmlns:a16="http://schemas.microsoft.com/office/drawing/2014/main" id="{F637D602-D521-4FE6-81A6-ECFDD9B81C2A}"/>
              </a:ext>
            </a:extLst>
          </p:cNvPr>
          <p:cNvSpPr>
            <a:spLocks noGrp="1"/>
          </p:cNvSpPr>
          <p:nvPr>
            <p:ph type="body" sz="quarter" idx="14"/>
          </p:nvPr>
        </p:nvSpPr>
        <p:spPr>
          <a:xfrm>
            <a:off x="261257" y="993035"/>
            <a:ext cx="8658807" cy="5407665"/>
          </a:xfrm>
        </p:spPr>
        <p:txBody>
          <a:bodyPr>
            <a:normAutofit lnSpcReduction="10000"/>
          </a:bodyPr>
          <a:lstStyle/>
          <a:p>
            <a:pPr marL="285750" indent="-285750" algn="just">
              <a:spcBef>
                <a:spcPts val="0"/>
              </a:spcBef>
              <a:spcAft>
                <a:spcPts val="0"/>
              </a:spcAft>
              <a:buFont typeface="Arial" panose="020B0604020202020204" pitchFamily="34" charset="0"/>
              <a:buChar char="•"/>
            </a:pPr>
            <a:r>
              <a:rPr lang="en-US" sz="1800" b="0" i="0" u="none" strike="noStrike" baseline="0" dirty="0">
                <a:latin typeface="LiberationSerif"/>
              </a:rPr>
              <a:t>Radioisotopes used in medicine typically have short half-lives—for example, the ubiquitous Tc-99m has a half-life of </a:t>
            </a:r>
            <a:r>
              <a:rPr lang="en-US" sz="1800" b="0" i="0" u="none" strike="noStrike" baseline="0" dirty="0">
                <a:solidFill>
                  <a:srgbClr val="000000"/>
                </a:solidFill>
                <a:latin typeface="LiberationSerif"/>
              </a:rPr>
              <a:t>6.01 hours.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This makes Tc-99m essentially impossible to store and prohibitively expensive to transport, so it is made on-site instead.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Hospitals and other medical facilities use Mo-99 (which is primarily extracted from U-235 fission products) to generate Tc-99.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Mo-99 undergoes β decay with a half-life of 66 hours, and the Tc-99 is then chemically extracted (</a:t>
            </a:r>
            <a:r>
              <a:rPr lang="en-US" sz="1800" b="1" i="0" u="none" strike="noStrike" baseline="0" dirty="0">
                <a:solidFill>
                  <a:srgbClr val="944B8D"/>
                </a:solidFill>
                <a:latin typeface="LiberationSans-Bold"/>
              </a:rPr>
              <a:t>Figure 21.25</a:t>
            </a:r>
            <a:r>
              <a:rPr lang="en-US" sz="1800" b="0" i="0" u="none" strike="noStrike" baseline="0" dirty="0">
                <a:solidFill>
                  <a:srgbClr val="000000"/>
                </a:solidFill>
                <a:latin typeface="LiberationSerif"/>
              </a:rPr>
              <a:t>).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The parent nuclide Mo-99 is part of a molybdate ion, </a:t>
            </a:r>
            <a:r>
              <a:rPr lang="en-US" sz="1800" b="0" i="0" u="none" strike="noStrike" baseline="0" dirty="0">
                <a:solidFill>
                  <a:srgbClr val="000000"/>
                </a:solidFill>
                <a:latin typeface="STIXGeneral-Regular"/>
              </a:rPr>
              <a:t>MoO</a:t>
            </a:r>
            <a:r>
              <a:rPr lang="en-US" sz="1800" b="0" i="0" u="none" strike="noStrike" baseline="-25000" dirty="0">
                <a:solidFill>
                  <a:srgbClr val="000000"/>
                </a:solidFill>
                <a:latin typeface="STIXGeneral-Regular"/>
              </a:rPr>
              <a:t>4 </a:t>
            </a:r>
            <a:r>
              <a:rPr lang="en-US" sz="1800" b="0" i="0" u="none" strike="noStrike" baseline="0" dirty="0">
                <a:solidFill>
                  <a:srgbClr val="000000"/>
                </a:solidFill>
                <a:latin typeface="STIXGeneral-Regular"/>
              </a:rPr>
              <a:t>2−; </a:t>
            </a:r>
            <a:r>
              <a:rPr lang="en-US" sz="1800" b="0" i="0" u="none" strike="noStrike" baseline="0" dirty="0">
                <a:solidFill>
                  <a:srgbClr val="000000"/>
                </a:solidFill>
                <a:latin typeface="LiberationSerif"/>
              </a:rPr>
              <a:t>when it decays, it forms the pertechnetate ion, </a:t>
            </a:r>
            <a:r>
              <a:rPr lang="en-US" sz="1800" b="0" i="0" u="none" strike="noStrike" baseline="0" dirty="0">
                <a:solidFill>
                  <a:srgbClr val="000000"/>
                </a:solidFill>
                <a:latin typeface="STIXGeneral-Regular"/>
              </a:rPr>
              <a:t>TcO</a:t>
            </a:r>
            <a:r>
              <a:rPr lang="en-US" sz="1800" b="0" i="0" u="none" strike="noStrike" baseline="-25000" dirty="0">
                <a:solidFill>
                  <a:srgbClr val="000000"/>
                </a:solidFill>
                <a:latin typeface="STIXGeneral-Regular"/>
              </a:rPr>
              <a:t>4 </a:t>
            </a:r>
            <a:r>
              <a:rPr lang="en-US" sz="1800" b="0" i="0" u="none" strike="noStrike" baseline="30000" dirty="0">
                <a:solidFill>
                  <a:srgbClr val="000000"/>
                </a:solidFill>
                <a:latin typeface="STIXGeneral-Regular"/>
              </a:rPr>
              <a:t>−</a:t>
            </a:r>
            <a:r>
              <a:rPr lang="en-US" sz="1800" b="0" i="0" u="none" strike="noStrike" baseline="0" dirty="0">
                <a:solidFill>
                  <a:srgbClr val="000000"/>
                </a:solidFill>
                <a:latin typeface="STIXGeneral-Regular"/>
              </a:rPr>
              <a:t>.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These two water-soluble ions are separated by column chromatography, with the higher charge molybdate ion adsorbing onto the alumina in the column, and the lower charge pertechnetate ion passing through the column in the solution. </a:t>
            </a:r>
          </a:p>
          <a:p>
            <a:pPr marL="285750" indent="-285750" algn="just">
              <a:spcBef>
                <a:spcPts val="0"/>
              </a:spcBef>
              <a:spcAft>
                <a:spcPts val="0"/>
              </a:spcAft>
              <a:buFont typeface="Arial" panose="020B0604020202020204" pitchFamily="34" charset="0"/>
              <a:buChar char="•"/>
            </a:pPr>
            <a:endParaRPr lang="en-US" sz="1800"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sz="1800" b="0" i="0" u="none" strike="noStrike" baseline="0" dirty="0">
                <a:solidFill>
                  <a:srgbClr val="000000"/>
                </a:solidFill>
                <a:latin typeface="LiberationSerif"/>
              </a:rPr>
              <a:t>A few micrograms of Mo-99 can produce enough Tc-99 to perform as many as 10,000 tests.</a:t>
            </a:r>
            <a:endParaRPr lang="en-US" dirty="0"/>
          </a:p>
        </p:txBody>
      </p:sp>
      <p:pic>
        <p:nvPicPr>
          <p:cNvPr id="6" name="OpenStaxLogo" descr="openstax college logo">
            <a:extLst>
              <a:ext uri="{FF2B5EF4-FFF2-40B4-BE49-F238E27FC236}">
                <a16:creationId xmlns:a16="http://schemas.microsoft.com/office/drawing/2014/main" id="{BA6ABF8F-699D-40F0-8FC4-E4E7E710AC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446827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490FDC9-61A1-4E35-9371-7102E5EF432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The first Tc-99m generator (circa 1958) is used to separate Tc-99 from Mo-99. The MoO</a:t>
            </a:r>
            <a:r>
              <a:rPr lang="en-US" sz="1600" baseline="-25000" dirty="0"/>
              <a:t>4</a:t>
            </a:r>
            <a:r>
              <a:rPr lang="en-US" sz="1600" dirty="0"/>
              <a:t> </a:t>
            </a:r>
            <a:r>
              <a:rPr lang="en-US" sz="1600" baseline="30000" dirty="0"/>
              <a:t>2− </a:t>
            </a:r>
            <a:r>
              <a:rPr lang="en-US" sz="1600" dirty="0"/>
              <a:t>is retained by the matrix in the column, whereas the TcO</a:t>
            </a:r>
            <a:r>
              <a:rPr lang="en-US" sz="1600" baseline="-25000" dirty="0"/>
              <a:t>4</a:t>
            </a:r>
            <a:r>
              <a:rPr lang="en-US" sz="1600" dirty="0"/>
              <a:t>− passes through and is collected. </a:t>
            </a:r>
            <a:r>
              <a:rPr lang="en-US" sz="1600" dirty="0">
                <a:solidFill>
                  <a:srgbClr val="6CB255"/>
                </a:solidFill>
              </a:rPr>
              <a:t>(b) </a:t>
            </a:r>
            <a:r>
              <a:rPr lang="en-US" sz="1600" dirty="0"/>
              <a:t>Tc-99 was used in this scan of the neck of a patient with Grave’s disease. The scan shows the location of high concentrations of Tc-99. (credit a: modification of work by the Department of Energy; credit b: modification of work by “</a:t>
            </a:r>
            <a:r>
              <a:rPr lang="en-US" sz="1600" dirty="0" err="1"/>
              <a:t>MBq</a:t>
            </a:r>
            <a:r>
              <a:rPr lang="en-US" sz="1600" dirty="0"/>
              <a:t>”/Wikimedia Commons)</a:t>
            </a:r>
          </a:p>
        </p:txBody>
      </p:sp>
      <p:pic>
        <p:nvPicPr>
          <p:cNvPr id="2" name="Figure" descr="A photograph and a microscopic image are shown and labeled “a” and “b.” Photo a shows a person’s hand holding a graduated cylinder that contains a clear, colorless liquid and tilting the cylinder to pour it into a vertical, cylindrical glass tube. The tube has many separate glass components and is held in place by a test tube clamp. Image b shows a multitude of tiny, red dots on a black background. The dots are collected in four regions and dispersed elsew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70" r="-139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21.25</a:t>
            </a:r>
          </a:p>
        </p:txBody>
      </p:sp>
    </p:spTree>
    <p:extLst>
      <p:ext uri="{BB962C8B-B14F-4D97-AF65-F5344CB8AC3E}">
        <p14:creationId xmlns:p14="http://schemas.microsoft.com/office/powerpoint/2010/main" val="2305774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0E60AF-7560-4C87-82C7-11D280018C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69B907D-4B83-470F-AD0D-5FF600785BDA}"/>
              </a:ext>
            </a:extLst>
          </p:cNvPr>
          <p:cNvSpPr>
            <a:spLocks noGrp="1"/>
          </p:cNvSpPr>
          <p:nvPr>
            <p:ph type="title"/>
          </p:nvPr>
        </p:nvSpPr>
        <p:spPr>
          <a:xfrm>
            <a:off x="457200" y="127531"/>
            <a:ext cx="4478694" cy="659535"/>
          </a:xfrm>
        </p:spPr>
        <p:txBody>
          <a:bodyPr/>
          <a:lstStyle/>
          <a:p>
            <a:r>
              <a:rPr lang="en-US" dirty="0"/>
              <a:t>Uses of Radioisotopes</a:t>
            </a:r>
          </a:p>
        </p:txBody>
      </p:sp>
      <p:sp>
        <p:nvSpPr>
          <p:cNvPr id="5" name="Text Placeholder 4">
            <a:extLst>
              <a:ext uri="{FF2B5EF4-FFF2-40B4-BE49-F238E27FC236}">
                <a16:creationId xmlns:a16="http://schemas.microsoft.com/office/drawing/2014/main" id="{BA8FFFF9-8EAF-44FC-809D-719460C40D88}"/>
              </a:ext>
            </a:extLst>
          </p:cNvPr>
          <p:cNvSpPr>
            <a:spLocks noGrp="1"/>
          </p:cNvSpPr>
          <p:nvPr>
            <p:ph type="body" sz="quarter" idx="14"/>
          </p:nvPr>
        </p:nvSpPr>
        <p:spPr>
          <a:xfrm>
            <a:off x="214604" y="929784"/>
            <a:ext cx="8593494" cy="5351732"/>
          </a:xfrm>
        </p:spPr>
        <p:txBody>
          <a:bodyPr>
            <a:noAutofit/>
          </a:bodyPr>
          <a:lstStyle/>
          <a:p>
            <a:pPr marL="285750" indent="-285750" algn="just">
              <a:buFont typeface="Arial" panose="020B0604020202020204" pitchFamily="34" charset="0"/>
              <a:buChar char="•"/>
            </a:pPr>
            <a:r>
              <a:rPr lang="en-US" sz="2400" b="0" i="0" u="none" strike="noStrike" baseline="0" dirty="0">
                <a:solidFill>
                  <a:srgbClr val="000000"/>
                </a:solidFill>
                <a:latin typeface="LiberationSerif"/>
              </a:rPr>
              <a:t>Radioisotopes can also be used, typically in higher doses than as a tracer, as treatment. </a:t>
            </a:r>
          </a:p>
          <a:p>
            <a:pPr marL="285750" indent="-285750" algn="just">
              <a:buFont typeface="Arial" panose="020B0604020202020204" pitchFamily="34" charset="0"/>
              <a:buChar char="•"/>
            </a:pPr>
            <a:r>
              <a:rPr lang="en-US" sz="2400" b="1" i="0" u="none" strike="noStrike" baseline="0" dirty="0">
                <a:solidFill>
                  <a:srgbClr val="000000"/>
                </a:solidFill>
                <a:latin typeface="LiberationSerif-Bold"/>
              </a:rPr>
              <a:t>Radiation therapy </a:t>
            </a:r>
            <a:r>
              <a:rPr lang="en-US" sz="2400" b="0" i="0" u="none" strike="noStrike" baseline="0" dirty="0">
                <a:solidFill>
                  <a:srgbClr val="000000"/>
                </a:solidFill>
                <a:latin typeface="LiberationSerif"/>
              </a:rPr>
              <a:t>is the use of high-energy radiation to damage the DNA of cancer cells, which kills them or keeps them from dividing (</a:t>
            </a:r>
            <a:r>
              <a:rPr lang="en-US" sz="2400" b="1" i="0" u="none" strike="noStrike" baseline="0" dirty="0">
                <a:solidFill>
                  <a:srgbClr val="944B8D"/>
                </a:solidFill>
                <a:latin typeface="LiberationSans-Bold"/>
              </a:rPr>
              <a:t>Figure 21.26</a:t>
            </a:r>
            <a:r>
              <a:rPr lang="en-US" sz="2400" b="0" i="0" u="none" strike="noStrike" baseline="0" dirty="0">
                <a:solidFill>
                  <a:srgbClr val="000000"/>
                </a:solidFill>
                <a:latin typeface="LiberationSerif"/>
              </a:rPr>
              <a:t>).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A cancer patient may receive </a:t>
            </a:r>
            <a:r>
              <a:rPr lang="en-US" sz="2400" b="1" i="0" u="none" strike="noStrike" baseline="0" dirty="0">
                <a:solidFill>
                  <a:srgbClr val="000000"/>
                </a:solidFill>
                <a:latin typeface="LiberationSerif-Bold"/>
              </a:rPr>
              <a:t>external beam radiation therapy </a:t>
            </a:r>
            <a:r>
              <a:rPr lang="en-US" sz="2400" b="0" i="0" u="none" strike="noStrike" baseline="0" dirty="0">
                <a:solidFill>
                  <a:srgbClr val="000000"/>
                </a:solidFill>
                <a:latin typeface="LiberationSerif"/>
              </a:rPr>
              <a:t>delivered by a machine outside the body, or </a:t>
            </a:r>
            <a:r>
              <a:rPr lang="en-US" sz="2400" b="1" i="0" u="none" strike="noStrike" baseline="0" dirty="0">
                <a:solidFill>
                  <a:srgbClr val="000000"/>
                </a:solidFill>
                <a:latin typeface="LiberationSerif-Bold"/>
              </a:rPr>
              <a:t>internal radiation therapy (brachytherapy) </a:t>
            </a:r>
            <a:r>
              <a:rPr lang="en-US" sz="2400" b="0" i="0" u="none" strike="noStrike" baseline="0" dirty="0">
                <a:solidFill>
                  <a:srgbClr val="000000"/>
                </a:solidFill>
                <a:latin typeface="LiberationSerif"/>
              </a:rPr>
              <a:t>from a radioactive substance that has been introduced into the body.</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Note that </a:t>
            </a:r>
            <a:r>
              <a:rPr lang="en-US" sz="2400" b="1" i="0" u="none" strike="noStrike" baseline="0" dirty="0">
                <a:solidFill>
                  <a:srgbClr val="000000"/>
                </a:solidFill>
                <a:latin typeface="LiberationSerif-Bold"/>
              </a:rPr>
              <a:t>chemotherapy </a:t>
            </a:r>
            <a:r>
              <a:rPr lang="en-US" sz="2400" b="0" i="0" u="none" strike="noStrike" baseline="0" dirty="0">
                <a:solidFill>
                  <a:srgbClr val="000000"/>
                </a:solidFill>
                <a:latin typeface="LiberationSerif"/>
              </a:rPr>
              <a:t>is similar to internal radiation therapy in that the cancer treatment is injected into the body, but differs in that chemotherapy uses chemical rather than radioactive substances to kill the cancer cells.</a:t>
            </a:r>
            <a:endParaRPr lang="en-US" sz="2400" dirty="0"/>
          </a:p>
        </p:txBody>
      </p:sp>
      <p:pic>
        <p:nvPicPr>
          <p:cNvPr id="6" name="OpenStaxLogo" descr="openstax college logo">
            <a:extLst>
              <a:ext uri="{FF2B5EF4-FFF2-40B4-BE49-F238E27FC236}">
                <a16:creationId xmlns:a16="http://schemas.microsoft.com/office/drawing/2014/main" id="{9E6250F0-8C3A-43E2-A6D8-9585E004C84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3682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A59D64-D32E-4E33-BAB0-123A4C9ABDA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17560250-8FFB-433A-BA1D-14CF66A7AE84}"/>
              </a:ext>
            </a:extLst>
          </p:cNvPr>
          <p:cNvSpPr>
            <a:spLocks noGrp="1"/>
          </p:cNvSpPr>
          <p:nvPr>
            <p:ph type="title"/>
          </p:nvPr>
        </p:nvSpPr>
        <p:spPr>
          <a:xfrm>
            <a:off x="457200" y="241326"/>
            <a:ext cx="2743200" cy="659535"/>
          </a:xfrm>
        </p:spPr>
        <p:txBody>
          <a:bodyPr>
            <a:normAutofit fontScale="90000"/>
          </a:bodyPr>
          <a:lstStyle/>
          <a:p>
            <a:r>
              <a:rPr lang="en-US" dirty="0"/>
              <a:t>Introduction</a:t>
            </a:r>
          </a:p>
        </p:txBody>
      </p:sp>
      <p:sp>
        <p:nvSpPr>
          <p:cNvPr id="5" name="Text Placeholder 4">
            <a:extLst>
              <a:ext uri="{FF2B5EF4-FFF2-40B4-BE49-F238E27FC236}">
                <a16:creationId xmlns:a16="http://schemas.microsoft.com/office/drawing/2014/main" id="{90D05741-585F-49D3-BB0C-E0F920C861DD}"/>
              </a:ext>
            </a:extLst>
          </p:cNvPr>
          <p:cNvSpPr>
            <a:spLocks noGrp="1"/>
          </p:cNvSpPr>
          <p:nvPr>
            <p:ph type="body" sz="quarter" idx="14"/>
          </p:nvPr>
        </p:nvSpPr>
        <p:spPr>
          <a:xfrm>
            <a:off x="457200" y="2122074"/>
            <a:ext cx="8062912" cy="2779059"/>
          </a:xfrm>
        </p:spPr>
        <p:txBody>
          <a:bodyPr/>
          <a:lstStyle/>
          <a:p>
            <a:r>
              <a:rPr lang="en-US" dirty="0"/>
              <a:t>The force of attraction that holds the nucleus together is the strong nuclear force. </a:t>
            </a:r>
            <a:endParaRPr lang="ka-GE" dirty="0"/>
          </a:p>
          <a:p>
            <a:r>
              <a:rPr lang="en-US" dirty="0"/>
              <a:t>(The strong force is one of the four fundamental</a:t>
            </a:r>
            <a:r>
              <a:rPr lang="ka-GE" dirty="0"/>
              <a:t> </a:t>
            </a:r>
            <a:r>
              <a:rPr lang="en-US" dirty="0"/>
              <a:t>forces that are known to exist. </a:t>
            </a:r>
            <a:endParaRPr lang="ka-GE" dirty="0"/>
          </a:p>
          <a:p>
            <a:r>
              <a:rPr lang="en-US" dirty="0"/>
              <a:t>The others are the electromagnetic force, the gravitational force, and the nuclear weak</a:t>
            </a:r>
            <a:r>
              <a:rPr lang="ka-GE" dirty="0"/>
              <a:t> </a:t>
            </a:r>
            <a:r>
              <a:rPr lang="en-US" dirty="0"/>
              <a:t>force.) </a:t>
            </a:r>
          </a:p>
        </p:txBody>
      </p:sp>
      <p:pic>
        <p:nvPicPr>
          <p:cNvPr id="6" name="OpenStaxLogo" descr="openstax college logo">
            <a:extLst>
              <a:ext uri="{FF2B5EF4-FFF2-40B4-BE49-F238E27FC236}">
                <a16:creationId xmlns:a16="http://schemas.microsoft.com/office/drawing/2014/main" id="{1B82F0C1-D442-49C2-A61B-366FA8E9C76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660730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136F6A-09FE-42AB-98BC-A393FF57BC3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cartoon in </a:t>
            </a:r>
            <a:r>
              <a:rPr lang="en-US" sz="1600" dirty="0">
                <a:solidFill>
                  <a:srgbClr val="6CB255"/>
                </a:solidFill>
              </a:rPr>
              <a:t>(a) </a:t>
            </a:r>
            <a:r>
              <a:rPr lang="en-US" sz="1600" dirty="0"/>
              <a:t>shows a cobalt-60 machine used in the treatment of cancer. The diagram in </a:t>
            </a:r>
            <a:r>
              <a:rPr lang="en-US" sz="1600" dirty="0">
                <a:solidFill>
                  <a:srgbClr val="6CB255"/>
                </a:solidFill>
              </a:rPr>
              <a:t>(b) </a:t>
            </a:r>
            <a:r>
              <a:rPr lang="en-US" sz="1600" dirty="0"/>
              <a:t>shows how the gantry of the Co-60 machine swings through an arc, focusing radiation on the targeted region (tumor) and minimizing the amount of radiation that passes through nearby regions.</a:t>
            </a:r>
          </a:p>
        </p:txBody>
      </p:sp>
      <p:pic>
        <p:nvPicPr>
          <p:cNvPr id="2" name="Figure" descr="Two diagrams are shown and labeled “a” and “b.” Diagram a shows a woman lying on a horizontal table with is being inserted into a dome-shaped machine. Diagram b shows a closer view of the woman’s head and upper torso in the machine. A series of beams, labeled “Gamma rays,” are shown to exit from slits in the edges of the machine, labeled “Radioactive cobalt,” and to penetrate her head, which is labeled “Targ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190" r="-23190"/>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21.26</a:t>
            </a:r>
          </a:p>
        </p:txBody>
      </p:sp>
    </p:spTree>
    <p:extLst>
      <p:ext uri="{BB962C8B-B14F-4D97-AF65-F5344CB8AC3E}">
        <p14:creationId xmlns:p14="http://schemas.microsoft.com/office/powerpoint/2010/main" val="3872701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165707-4439-4359-9995-37E6FF840FAC}"/>
              </a:ext>
            </a:extLst>
          </p:cNvPr>
          <p:cNvSpPr>
            <a:spLocks noGrp="1"/>
          </p:cNvSpPr>
          <p:nvPr>
            <p:ph type="ftr" sz="quarter" idx="11"/>
          </p:nvPr>
        </p:nvSpPr>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3" name="Title 2">
            <a:extLst>
              <a:ext uri="{FF2B5EF4-FFF2-40B4-BE49-F238E27FC236}">
                <a16:creationId xmlns:a16="http://schemas.microsoft.com/office/drawing/2014/main" id="{38B459D1-C572-4142-8624-199603CEDC86}"/>
              </a:ext>
            </a:extLst>
          </p:cNvPr>
          <p:cNvSpPr>
            <a:spLocks noGrp="1"/>
          </p:cNvSpPr>
          <p:nvPr>
            <p:ph type="title"/>
          </p:nvPr>
        </p:nvSpPr>
        <p:spPr>
          <a:xfrm>
            <a:off x="98200" y="110697"/>
            <a:ext cx="4422710" cy="659535"/>
          </a:xfrm>
        </p:spPr>
        <p:txBody>
          <a:bodyPr/>
          <a:lstStyle/>
          <a:p>
            <a:r>
              <a:rPr lang="en-US" dirty="0"/>
              <a:t>Uses of Radioisotopes</a:t>
            </a:r>
          </a:p>
        </p:txBody>
      </p:sp>
      <p:pic>
        <p:nvPicPr>
          <p:cNvPr id="9" name="Picture 8">
            <a:extLst>
              <a:ext uri="{FF2B5EF4-FFF2-40B4-BE49-F238E27FC236}">
                <a16:creationId xmlns:a16="http://schemas.microsoft.com/office/drawing/2014/main" id="{CD8F98E5-68FB-4704-8C9D-B42F6BB2670D}"/>
              </a:ext>
            </a:extLst>
          </p:cNvPr>
          <p:cNvPicPr>
            <a:picLocks noChangeAspect="1"/>
          </p:cNvPicPr>
          <p:nvPr/>
        </p:nvPicPr>
        <p:blipFill>
          <a:blip r:embed="rId2"/>
          <a:stretch>
            <a:fillRect/>
          </a:stretch>
        </p:blipFill>
        <p:spPr>
          <a:xfrm>
            <a:off x="98200" y="1076114"/>
            <a:ext cx="8943163" cy="1246503"/>
          </a:xfrm>
          <a:prstGeom prst="rect">
            <a:avLst/>
          </a:prstGeom>
        </p:spPr>
      </p:pic>
      <p:pic>
        <p:nvPicPr>
          <p:cNvPr id="10" name="OpenStaxLogo" descr="openstax college logo">
            <a:extLst>
              <a:ext uri="{FF2B5EF4-FFF2-40B4-BE49-F238E27FC236}">
                <a16:creationId xmlns:a16="http://schemas.microsoft.com/office/drawing/2014/main" id="{9BA1367C-774F-46AB-BBD0-06A1BE6800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12" name="Picture 11">
            <a:extLst>
              <a:ext uri="{FF2B5EF4-FFF2-40B4-BE49-F238E27FC236}">
                <a16:creationId xmlns:a16="http://schemas.microsoft.com/office/drawing/2014/main" id="{B4F9C4D6-B334-47DF-B5D7-518CBFE9A18B}"/>
              </a:ext>
            </a:extLst>
          </p:cNvPr>
          <p:cNvPicPr>
            <a:picLocks noChangeAspect="1"/>
          </p:cNvPicPr>
          <p:nvPr/>
        </p:nvPicPr>
        <p:blipFill>
          <a:blip r:embed="rId4"/>
          <a:stretch>
            <a:fillRect/>
          </a:stretch>
        </p:blipFill>
        <p:spPr>
          <a:xfrm>
            <a:off x="145507" y="2628499"/>
            <a:ext cx="8852985" cy="3153387"/>
          </a:xfrm>
          <a:prstGeom prst="rect">
            <a:avLst/>
          </a:prstGeom>
        </p:spPr>
      </p:pic>
    </p:spTree>
    <p:extLst>
      <p:ext uri="{BB962C8B-B14F-4D97-AF65-F5344CB8AC3E}">
        <p14:creationId xmlns:p14="http://schemas.microsoft.com/office/powerpoint/2010/main" val="23271922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EF03324-F26D-4CC7-92C1-37B2ADACBCE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Co-60 undergoes a series of radioactive decays. The </a:t>
            </a:r>
            <a:r>
              <a:rPr lang="en-US" sz="1600" dirty="0" err="1"/>
              <a:t>γ</a:t>
            </a:r>
            <a:r>
              <a:rPr lang="en-US" sz="1600" dirty="0"/>
              <a:t> emissions are used for radiation therapy.</a:t>
            </a:r>
          </a:p>
        </p:txBody>
      </p:sp>
      <p:pic>
        <p:nvPicPr>
          <p:cNvPr id="2" name="Figure" descr="A chart shows a horizontal line in the upper left corner labeled “superscript 60 subscript 27 C o” and “5.272 a” with two arrows facing right and downward leading from it. These arrows are labeled “1.48 M e v beta 0.12 percent sign” and “0.31 M e v beta 99.88 percent sign.” The upper of the two arrows points to a horizontal line and the lower arrow points to a second horizontal line. A downward facing arrow lies in between these two horizontal lines and is labeled “1.1732 M e V gamma.” A fourth horizontal line lies at the bottom of the diagram below the second and third lines. A downward facing arrow lies in between it and the third horizontal line. It is labeled “1.3325 M e V gamma.” Below the last horizontal line is the label “superscript 60 subscript 28 N 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65" r="-54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21.27</a:t>
            </a:r>
          </a:p>
        </p:txBody>
      </p:sp>
    </p:spTree>
    <p:extLst>
      <p:ext uri="{BB962C8B-B14F-4D97-AF65-F5344CB8AC3E}">
        <p14:creationId xmlns:p14="http://schemas.microsoft.com/office/powerpoint/2010/main" val="17341811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1FF718-0638-4EB9-8286-0A6D9FDA6E0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2B4C011C-FF88-40B0-AFCB-787543291026}"/>
              </a:ext>
            </a:extLst>
          </p:cNvPr>
          <p:cNvSpPr>
            <a:spLocks noGrp="1"/>
          </p:cNvSpPr>
          <p:nvPr>
            <p:ph type="title"/>
          </p:nvPr>
        </p:nvSpPr>
        <p:spPr>
          <a:xfrm>
            <a:off x="251926" y="129358"/>
            <a:ext cx="4506686" cy="659535"/>
          </a:xfrm>
        </p:spPr>
        <p:txBody>
          <a:bodyPr/>
          <a:lstStyle/>
          <a:p>
            <a:r>
              <a:rPr lang="en-US" dirty="0"/>
              <a:t>Uses of Radioisotopes</a:t>
            </a:r>
          </a:p>
        </p:txBody>
      </p:sp>
      <p:sp>
        <p:nvSpPr>
          <p:cNvPr id="5" name="Text Placeholder 4">
            <a:extLst>
              <a:ext uri="{FF2B5EF4-FFF2-40B4-BE49-F238E27FC236}">
                <a16:creationId xmlns:a16="http://schemas.microsoft.com/office/drawing/2014/main" id="{A7A0854E-866E-40D6-8FDB-35BF95485CB4}"/>
              </a:ext>
            </a:extLst>
          </p:cNvPr>
          <p:cNvSpPr>
            <a:spLocks noGrp="1"/>
          </p:cNvSpPr>
          <p:nvPr>
            <p:ph type="body" sz="quarter" idx="14"/>
          </p:nvPr>
        </p:nvSpPr>
        <p:spPr>
          <a:xfrm>
            <a:off x="326571" y="1005205"/>
            <a:ext cx="8490857" cy="5487670"/>
          </a:xfrm>
        </p:spPr>
        <p:txBody>
          <a:bodyPr>
            <a:noAutofit/>
          </a:bodyPr>
          <a:lstStyle/>
          <a:p>
            <a:pPr marL="342900" indent="-342900" algn="just">
              <a:buFont typeface="Arial" panose="020B0604020202020204" pitchFamily="34" charset="0"/>
              <a:buChar char="•"/>
            </a:pPr>
            <a:r>
              <a:rPr lang="en-US" sz="2400" b="0" i="0" u="none" strike="noStrike" baseline="0" dirty="0">
                <a:solidFill>
                  <a:srgbClr val="000000"/>
                </a:solidFill>
                <a:latin typeface="LiberationSerif"/>
              </a:rPr>
              <a:t>Commercial applications of radioactive materials are equally diverse (</a:t>
            </a:r>
            <a:r>
              <a:rPr lang="en-US" sz="2400" b="1" i="0" u="none" strike="noStrike" baseline="0" dirty="0">
                <a:solidFill>
                  <a:srgbClr val="944B8D"/>
                </a:solidFill>
                <a:latin typeface="LiberationSans-Bold"/>
              </a:rPr>
              <a:t>Figure 21.28</a:t>
            </a:r>
            <a:r>
              <a:rPr lang="en-US" sz="2400" b="0" i="0" u="none" strike="noStrike" baseline="0" dirty="0">
                <a:solidFill>
                  <a:srgbClr val="000000"/>
                </a:solidFill>
                <a:latin typeface="LiberationSerif"/>
              </a:rPr>
              <a:t>).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They include determining the thickness of films and thin metal sheets by exploiting the penetration power of various types of radiation.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Flaws in metals used for structural purposes can be detected using high-energy gamma rays from cobalt-60 in a fashion similar to the way X-rays are used to examine the human body.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In one form of pest control, flies are controlled by sterilizing male flies with γ radiation so that females breeding with them do not produce offspring.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Many foods are preserved by radiation that kills microorganisms that cause the foods to spoil.</a:t>
            </a:r>
            <a:endParaRPr lang="en-US" sz="2400" dirty="0"/>
          </a:p>
        </p:txBody>
      </p:sp>
      <p:pic>
        <p:nvPicPr>
          <p:cNvPr id="6" name="OpenStaxLogo" descr="openstax college logo">
            <a:extLst>
              <a:ext uri="{FF2B5EF4-FFF2-40B4-BE49-F238E27FC236}">
                <a16:creationId xmlns:a16="http://schemas.microsoft.com/office/drawing/2014/main" id="{E14831EC-67DF-46FF-8E08-373838557A8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200868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D5B52E6-1DED-4D9E-9935-4371AE46EE8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Common commercial uses of radiation include </a:t>
            </a:r>
            <a:r>
              <a:rPr lang="en-US" sz="1600" dirty="0">
                <a:solidFill>
                  <a:srgbClr val="6CB255"/>
                </a:solidFill>
              </a:rPr>
              <a:t>(a) </a:t>
            </a:r>
            <a:r>
              <a:rPr lang="en-US" sz="1600" dirty="0"/>
              <a:t>X-ray examination of luggage at an airport and </a:t>
            </a:r>
            <a:r>
              <a:rPr lang="en-US" sz="1600" dirty="0">
                <a:solidFill>
                  <a:srgbClr val="6CB255"/>
                </a:solidFill>
              </a:rPr>
              <a:t>(b) </a:t>
            </a:r>
            <a:r>
              <a:rPr lang="en-US" sz="1600" dirty="0"/>
              <a:t>preservation of food. (credit a: modification of work by the Department of the Navy; credit b: modification of work by the US Department of Agriculture)</a:t>
            </a:r>
          </a:p>
        </p:txBody>
      </p:sp>
      <p:pic>
        <p:nvPicPr>
          <p:cNvPr id="2" name="Figure" descr="Two photographs are shown and labeled “a” and “b.” Photo a shows a man looking at a lighted image on the wall. Photo b shows strawberries on a conveyor belt dropping into a series of collection cham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76" b="-4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21.28</a:t>
            </a:r>
          </a:p>
        </p:txBody>
      </p:sp>
    </p:spTree>
    <p:extLst>
      <p:ext uri="{BB962C8B-B14F-4D97-AF65-F5344CB8AC3E}">
        <p14:creationId xmlns:p14="http://schemas.microsoft.com/office/powerpoint/2010/main" val="3468414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A6C036-4B0D-486E-9005-2B060DD3448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13FC902F-6D46-4BE8-A6F7-1E8F98BADD68}"/>
              </a:ext>
            </a:extLst>
          </p:cNvPr>
          <p:cNvSpPr>
            <a:spLocks noGrp="1"/>
          </p:cNvSpPr>
          <p:nvPr>
            <p:ph type="title"/>
          </p:nvPr>
        </p:nvSpPr>
        <p:spPr>
          <a:xfrm>
            <a:off x="457200" y="241326"/>
            <a:ext cx="4488024" cy="659535"/>
          </a:xfrm>
        </p:spPr>
        <p:txBody>
          <a:bodyPr/>
          <a:lstStyle/>
          <a:p>
            <a:r>
              <a:rPr lang="en-US" dirty="0"/>
              <a:t>Uses of Radioisotopes</a:t>
            </a:r>
          </a:p>
        </p:txBody>
      </p:sp>
      <p:sp>
        <p:nvSpPr>
          <p:cNvPr id="5" name="Text Placeholder 4">
            <a:extLst>
              <a:ext uri="{FF2B5EF4-FFF2-40B4-BE49-F238E27FC236}">
                <a16:creationId xmlns:a16="http://schemas.microsoft.com/office/drawing/2014/main" id="{1217F24D-7572-4E55-8E1A-1655661F28D7}"/>
              </a:ext>
            </a:extLst>
          </p:cNvPr>
          <p:cNvSpPr>
            <a:spLocks noGrp="1"/>
          </p:cNvSpPr>
          <p:nvPr>
            <p:ph type="body" sz="quarter" idx="14"/>
          </p:nvPr>
        </p:nvSpPr>
        <p:spPr>
          <a:xfrm>
            <a:off x="345232" y="1363501"/>
            <a:ext cx="8453535" cy="4516016"/>
          </a:xfrm>
        </p:spPr>
        <p:txBody>
          <a:bodyPr>
            <a:normAutofit/>
          </a:bodyPr>
          <a:lstStyle/>
          <a:p>
            <a:pPr marL="342900" indent="-342900" algn="just">
              <a:buFont typeface="Arial" panose="020B0604020202020204" pitchFamily="34" charset="0"/>
              <a:buChar char="•"/>
            </a:pPr>
            <a:r>
              <a:rPr lang="en-US" sz="2400" i="0" u="none" strike="noStrike" baseline="0" dirty="0">
                <a:solidFill>
                  <a:srgbClr val="000000"/>
                </a:solidFill>
                <a:latin typeface="LiberationSerif"/>
              </a:rPr>
              <a:t>Americium-241, an α emitter with a half-life of 458 years, is used in tiny amounts in ionization-type smoke detectors (</a:t>
            </a:r>
            <a:r>
              <a:rPr lang="en-US" sz="2400" i="0" u="none" strike="noStrike" baseline="0" dirty="0">
                <a:solidFill>
                  <a:srgbClr val="944B8D"/>
                </a:solidFill>
                <a:latin typeface="LiberationSans-Bold"/>
              </a:rPr>
              <a:t>Figure 21.29</a:t>
            </a:r>
            <a:r>
              <a:rPr lang="en-US" sz="2400" i="0" u="none" strike="noStrike" baseline="0" dirty="0">
                <a:solidFill>
                  <a:srgbClr val="000000"/>
                </a:solidFill>
                <a:latin typeface="LiberationSerif"/>
              </a:rPr>
              <a:t>).  </a:t>
            </a:r>
          </a:p>
          <a:p>
            <a:pPr marL="342900" indent="-342900" algn="just">
              <a:buFont typeface="Arial" panose="020B0604020202020204" pitchFamily="34" charset="0"/>
              <a:buChar char="•"/>
            </a:pPr>
            <a:r>
              <a:rPr lang="en-US" sz="2400" i="0" u="none" strike="noStrike" baseline="0" dirty="0">
                <a:solidFill>
                  <a:srgbClr val="000000"/>
                </a:solidFill>
                <a:latin typeface="LiberationSerif"/>
              </a:rPr>
              <a:t>The α emissions from Am-241 ionize the air between two electrode plates in the ionizing chamber.</a:t>
            </a:r>
          </a:p>
          <a:p>
            <a:pPr marL="342900" indent="-342900" algn="just">
              <a:buFont typeface="Arial" panose="020B0604020202020204" pitchFamily="34" charset="0"/>
              <a:buChar char="•"/>
            </a:pPr>
            <a:r>
              <a:rPr lang="en-US" sz="2400" i="0" u="none" strike="noStrike" baseline="0" dirty="0">
                <a:solidFill>
                  <a:srgbClr val="000000"/>
                </a:solidFill>
                <a:latin typeface="LiberationSerif"/>
              </a:rPr>
              <a:t>A battery supplies a potential that causes movement of the ions, thus creating a small electric current. </a:t>
            </a:r>
          </a:p>
          <a:p>
            <a:pPr marL="342900" indent="-342900" algn="just">
              <a:buFont typeface="Arial" panose="020B0604020202020204" pitchFamily="34" charset="0"/>
              <a:buChar char="•"/>
            </a:pPr>
            <a:r>
              <a:rPr lang="en-US" sz="2400" i="0" u="none" strike="noStrike" baseline="0" dirty="0">
                <a:solidFill>
                  <a:srgbClr val="000000"/>
                </a:solidFill>
                <a:latin typeface="LiberationSerif"/>
              </a:rPr>
              <a:t>When smoke enters the chamber, the movement of the ions is impeded, reducing the conductivity of the air. </a:t>
            </a:r>
          </a:p>
          <a:p>
            <a:pPr marL="342900" indent="-342900" algn="just">
              <a:buFont typeface="Arial" panose="020B0604020202020204" pitchFamily="34" charset="0"/>
              <a:buChar char="•"/>
            </a:pPr>
            <a:r>
              <a:rPr lang="en-US" sz="2400" i="0" u="none" strike="noStrike" baseline="0" dirty="0">
                <a:solidFill>
                  <a:srgbClr val="000000"/>
                </a:solidFill>
                <a:latin typeface="LiberationSerif"/>
              </a:rPr>
              <a:t>This causes a marked drop in the current, triggering an alarm.</a:t>
            </a:r>
            <a:endParaRPr lang="en-US" sz="2400" dirty="0"/>
          </a:p>
        </p:txBody>
      </p:sp>
      <p:pic>
        <p:nvPicPr>
          <p:cNvPr id="6" name="OpenStaxLogo" descr="openstax college logo">
            <a:extLst>
              <a:ext uri="{FF2B5EF4-FFF2-40B4-BE49-F238E27FC236}">
                <a16:creationId xmlns:a16="http://schemas.microsoft.com/office/drawing/2014/main" id="{1E743542-5A8D-437E-94F4-BDE04D10A1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873502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7FB37B-E526-4A63-914C-06AA11997AD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Inside a smoke detector, Am-241 emits α particles that ionize the air, creating a small electric current. During a fire, smoke particles impede the flow of ions, reducing the current and triggering an alarm. (credit a: modification of work by “</a:t>
            </a:r>
            <a:r>
              <a:rPr lang="en-US" sz="1600" dirty="0" err="1"/>
              <a:t>Muffet</a:t>
            </a:r>
            <a:r>
              <a:rPr lang="en-US" sz="1600" dirty="0"/>
              <a:t>”/Wikimedia Commons)</a:t>
            </a:r>
          </a:p>
        </p:txBody>
      </p:sp>
      <p:pic>
        <p:nvPicPr>
          <p:cNvPr id="2" name="Figure" descr="A photograph and a diagram are shown. The photograph shows the interior of a smoke detector. A circular piece of plastic in the lower section of the detector is labeled “Alarm” while a metal disk in the top left of the photo is labeled “Ionization chamber.” A battery is on the top right of the detector. The diagram shows an expanded view of the ionization chamber. Inside of the cylindrical casing are two horizontal, circular plates labeled “Metal plates”; the top is labeled with a positive sign and the bottom with a negative sign. Wires are shown connected to the plates and the terminals of a battery on the exterior of the chamber. A disk in the bottom of the chamber is labeled “Americium source” and four arrows, labeled “Alpha particles,” face vertically from this disk, through a hole in the negative plate, and into the upper space of the chamber. Two molecules, with positive signs, made up of two blue spheres and two molecules, with positive signs, made up of two red spheres are in this space, as well as two yellow spheres labeled with negative signs and arrows facing downward. Eleven white dots surround two of the molecules on the right of the image and are labeled “smoke particles. Above the left side of the image is the phrase “No smoke, charged particles complete the circuit” while a phrase above the right side of the image states “Smoke uncharges the particles, circuit is broken, alarm is trigge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3" r="-43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21.29</a:t>
            </a:r>
          </a:p>
        </p:txBody>
      </p:sp>
    </p:spTree>
    <p:extLst>
      <p:ext uri="{BB962C8B-B14F-4D97-AF65-F5344CB8AC3E}">
        <p14:creationId xmlns:p14="http://schemas.microsoft.com/office/powerpoint/2010/main" val="11510518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E6890C-F0FE-487E-A898-D21480EE192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7B260AB-8077-433F-8A28-0E4691BAD82E}"/>
              </a:ext>
            </a:extLst>
          </p:cNvPr>
          <p:cNvSpPr>
            <a:spLocks noGrp="1"/>
          </p:cNvSpPr>
          <p:nvPr>
            <p:ph type="title"/>
          </p:nvPr>
        </p:nvSpPr>
        <p:spPr>
          <a:xfrm>
            <a:off x="319579" y="455930"/>
            <a:ext cx="6270171" cy="606310"/>
          </a:xfrm>
        </p:spPr>
        <p:txBody>
          <a:bodyPr>
            <a:noAutofit/>
          </a:bodyPr>
          <a:lstStyle/>
          <a:p>
            <a:r>
              <a:rPr lang="en-US" sz="2800" b="1" i="0" u="none" strike="noStrike" baseline="0" dirty="0">
                <a:solidFill>
                  <a:srgbClr val="354DA2"/>
                </a:solidFill>
                <a:latin typeface="LiberationSans-Bold"/>
              </a:rPr>
              <a:t>21.6 Biological Effects of Radiation</a:t>
            </a:r>
            <a:endParaRPr lang="en-US" sz="2800" dirty="0"/>
          </a:p>
        </p:txBody>
      </p:sp>
      <p:sp>
        <p:nvSpPr>
          <p:cNvPr id="5" name="Text Placeholder 4">
            <a:extLst>
              <a:ext uri="{FF2B5EF4-FFF2-40B4-BE49-F238E27FC236}">
                <a16:creationId xmlns:a16="http://schemas.microsoft.com/office/drawing/2014/main" id="{97A71201-A7CC-4004-9E33-E00D974CF7EE}"/>
              </a:ext>
            </a:extLst>
          </p:cNvPr>
          <p:cNvSpPr>
            <a:spLocks noGrp="1"/>
          </p:cNvSpPr>
          <p:nvPr>
            <p:ph type="body" sz="quarter" idx="14"/>
          </p:nvPr>
        </p:nvSpPr>
        <p:spPr>
          <a:xfrm>
            <a:off x="237931" y="1783377"/>
            <a:ext cx="8668137" cy="3554965"/>
          </a:xfrm>
        </p:spPr>
        <p:txBody>
          <a:bodyPr>
            <a:noAutofit/>
          </a:bodyPr>
          <a:lstStyle/>
          <a:p>
            <a:pPr algn="l"/>
            <a:r>
              <a:rPr lang="en-US" sz="2800" b="1" i="0" u="none" strike="noStrike" baseline="0" dirty="0">
                <a:latin typeface="LiberationSerif"/>
              </a:rPr>
              <a:t>By the end of this section, you will be able to:</a:t>
            </a:r>
          </a:p>
          <a:p>
            <a:pPr marL="541338" algn="just"/>
            <a:r>
              <a:rPr lang="en-US" sz="2800" b="0" i="0" u="none" strike="noStrike" baseline="0" dirty="0">
                <a:latin typeface="LiberationSans"/>
              </a:rPr>
              <a:t>• </a:t>
            </a:r>
            <a:r>
              <a:rPr lang="en-US" sz="2800" b="0" i="0" u="none" strike="noStrike" baseline="0" dirty="0">
                <a:latin typeface="LiberationSerif"/>
              </a:rPr>
              <a:t>Describe the biological impact of </a:t>
            </a:r>
            <a:r>
              <a:rPr lang="en-US" sz="2800" b="0" i="0" u="none" strike="noStrike" baseline="0" dirty="0" err="1">
                <a:latin typeface="LiberationSerif"/>
              </a:rPr>
              <a:t>ionising</a:t>
            </a:r>
            <a:r>
              <a:rPr lang="en-US" sz="2800" b="0" i="0" u="none" strike="noStrike" baseline="0" dirty="0">
                <a:latin typeface="LiberationSerif"/>
              </a:rPr>
              <a:t> radiation</a:t>
            </a:r>
          </a:p>
          <a:p>
            <a:pPr marL="541338" algn="just"/>
            <a:r>
              <a:rPr lang="en-US" sz="2800" b="0" i="0" u="none" strike="noStrike" baseline="0" dirty="0">
                <a:latin typeface="LiberationSans"/>
              </a:rPr>
              <a:t>• </a:t>
            </a:r>
            <a:r>
              <a:rPr lang="en-US" sz="2800" b="0" i="0" u="none" strike="noStrike" baseline="0" dirty="0">
                <a:latin typeface="LiberationSerif"/>
              </a:rPr>
              <a:t>Define units for measuring radiation exposure</a:t>
            </a:r>
          </a:p>
          <a:p>
            <a:pPr marL="541338" algn="just"/>
            <a:r>
              <a:rPr lang="en-US" sz="2800" b="0" i="0" u="none" strike="noStrike" baseline="0" dirty="0">
                <a:latin typeface="LiberationSans"/>
              </a:rPr>
              <a:t>• </a:t>
            </a:r>
            <a:r>
              <a:rPr lang="en-US" sz="2800" b="0" i="0" u="none" strike="noStrike" baseline="0" dirty="0">
                <a:latin typeface="LiberationSerif"/>
              </a:rPr>
              <a:t>Explain the operation of common tools for detecting radioactivity</a:t>
            </a:r>
          </a:p>
          <a:p>
            <a:pPr marL="541338" algn="just"/>
            <a:r>
              <a:rPr lang="en-US" sz="2800" b="0" i="0" u="none" strike="noStrike" baseline="0" dirty="0">
                <a:latin typeface="LiberationSans"/>
              </a:rPr>
              <a:t>• </a:t>
            </a:r>
            <a:r>
              <a:rPr lang="en-US" sz="2800" b="0" i="0" u="none" strike="noStrike" baseline="0" dirty="0">
                <a:latin typeface="LiberationSerif"/>
              </a:rPr>
              <a:t>List common sources of radiation exposure in the US</a:t>
            </a:r>
            <a:endParaRPr lang="en-US" sz="2800" dirty="0"/>
          </a:p>
        </p:txBody>
      </p:sp>
      <p:pic>
        <p:nvPicPr>
          <p:cNvPr id="6" name="OpenStaxLogo" descr="openstax college logo">
            <a:extLst>
              <a:ext uri="{FF2B5EF4-FFF2-40B4-BE49-F238E27FC236}">
                <a16:creationId xmlns:a16="http://schemas.microsoft.com/office/drawing/2014/main" id="{82854BF7-B0B3-4D7F-AC84-F9797B939C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497824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80D4-BAAB-4FCD-8A0D-73A4015AAD3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641DB7D-6500-4A16-BB7C-954E6D26E128}"/>
              </a:ext>
            </a:extLst>
          </p:cNvPr>
          <p:cNvSpPr>
            <a:spLocks noGrp="1"/>
          </p:cNvSpPr>
          <p:nvPr>
            <p:ph type="title"/>
          </p:nvPr>
        </p:nvSpPr>
        <p:spPr>
          <a:xfrm>
            <a:off x="457200" y="241326"/>
            <a:ext cx="5187820" cy="659535"/>
          </a:xfrm>
        </p:spPr>
        <p:txBody>
          <a:bodyPr/>
          <a:lstStyle/>
          <a:p>
            <a:r>
              <a:rPr lang="en-US" sz="2400" b="1" i="0" u="none" strike="noStrike" baseline="0" dirty="0">
                <a:solidFill>
                  <a:srgbClr val="354DA2"/>
                </a:solidFill>
                <a:latin typeface="LiberationSans-Bold"/>
              </a:rPr>
              <a:t>21.6 Biological Effects of Radiation</a:t>
            </a:r>
            <a:endParaRPr lang="en-US" dirty="0"/>
          </a:p>
        </p:txBody>
      </p:sp>
      <p:sp>
        <p:nvSpPr>
          <p:cNvPr id="5" name="Text Placeholder 4">
            <a:extLst>
              <a:ext uri="{FF2B5EF4-FFF2-40B4-BE49-F238E27FC236}">
                <a16:creationId xmlns:a16="http://schemas.microsoft.com/office/drawing/2014/main" id="{7A980DE0-6645-4174-8667-D6494FC27147}"/>
              </a:ext>
            </a:extLst>
          </p:cNvPr>
          <p:cNvSpPr>
            <a:spLocks noGrp="1"/>
          </p:cNvSpPr>
          <p:nvPr>
            <p:ph type="body" sz="quarter" idx="14"/>
          </p:nvPr>
        </p:nvSpPr>
        <p:spPr>
          <a:xfrm>
            <a:off x="130629" y="1466140"/>
            <a:ext cx="8602823" cy="4236098"/>
          </a:xfrm>
        </p:spPr>
        <p:txBody>
          <a:bodyPr>
            <a:normAutofit/>
          </a:bodyPr>
          <a:lstStyle/>
          <a:p>
            <a:pPr marL="285750" indent="-285750" algn="just">
              <a:buFont typeface="Arial" panose="020B0604020202020204" pitchFamily="34" charset="0"/>
              <a:buChar char="•"/>
            </a:pPr>
            <a:r>
              <a:rPr lang="en-US" sz="2400" b="0" i="0" u="none" strike="noStrike" baseline="0" dirty="0">
                <a:solidFill>
                  <a:srgbClr val="000000"/>
                </a:solidFill>
                <a:latin typeface="LiberationSerif"/>
              </a:rPr>
              <a:t>The increased use of radioisotopes has led to increased concerns over the effects of these materials on biological systems (such as humans).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All radioactive nuclides emit high-energy particles or electromagnetic waves.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When this radiation encounters living cells, it can cause heating, break chemical bonds, or ionize molecules.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The most serious biological damage results when these radioactive emissions fragment or ionize molecules. </a:t>
            </a:r>
          </a:p>
        </p:txBody>
      </p:sp>
      <p:pic>
        <p:nvPicPr>
          <p:cNvPr id="6" name="OpenStaxLogo" descr="openstax college logo">
            <a:extLst>
              <a:ext uri="{FF2B5EF4-FFF2-40B4-BE49-F238E27FC236}">
                <a16:creationId xmlns:a16="http://schemas.microsoft.com/office/drawing/2014/main" id="{C516BD7B-22F4-482C-9AEE-15DCF8C1F7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384846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39F03E-3C25-4579-8795-65FF9D8AEBC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1F7C4B4-6D78-4258-9279-BAF98AF09F0B}"/>
              </a:ext>
            </a:extLst>
          </p:cNvPr>
          <p:cNvSpPr>
            <a:spLocks noGrp="1"/>
          </p:cNvSpPr>
          <p:nvPr>
            <p:ph type="title"/>
          </p:nvPr>
        </p:nvSpPr>
        <p:spPr>
          <a:xfrm>
            <a:off x="457200" y="241326"/>
            <a:ext cx="5122506" cy="659535"/>
          </a:xfrm>
        </p:spPr>
        <p:txBody>
          <a:bodyPr/>
          <a:lstStyle/>
          <a:p>
            <a:r>
              <a:rPr lang="en-US" sz="2400" b="1" i="0" u="none" strike="noStrike" baseline="0" dirty="0">
                <a:solidFill>
                  <a:srgbClr val="354DA2"/>
                </a:solidFill>
                <a:latin typeface="LiberationSans-Bold"/>
              </a:rPr>
              <a:t>21.6 Biological Effects of Radiation</a:t>
            </a:r>
            <a:endParaRPr lang="en-US" dirty="0"/>
          </a:p>
        </p:txBody>
      </p:sp>
      <p:sp>
        <p:nvSpPr>
          <p:cNvPr id="5" name="Text Placeholder 4">
            <a:extLst>
              <a:ext uri="{FF2B5EF4-FFF2-40B4-BE49-F238E27FC236}">
                <a16:creationId xmlns:a16="http://schemas.microsoft.com/office/drawing/2014/main" id="{C0DD7D46-A45C-4FE5-A035-880ABEFA091B}"/>
              </a:ext>
            </a:extLst>
          </p:cNvPr>
          <p:cNvSpPr>
            <a:spLocks noGrp="1"/>
          </p:cNvSpPr>
          <p:nvPr>
            <p:ph type="body" sz="quarter" idx="14"/>
          </p:nvPr>
        </p:nvSpPr>
        <p:spPr>
          <a:xfrm>
            <a:off x="330993" y="1382876"/>
            <a:ext cx="8402459" cy="4094193"/>
          </a:xfrm>
        </p:spPr>
        <p:txBody>
          <a:bodyPr/>
          <a:lstStyle/>
          <a:p>
            <a:pPr marL="285750" indent="-285750" algn="just">
              <a:buFont typeface="Arial" panose="020B0604020202020204" pitchFamily="34" charset="0"/>
              <a:buChar char="•"/>
            </a:pPr>
            <a:r>
              <a:rPr lang="en-US" sz="2400" b="0" i="0" u="none" strike="noStrike" baseline="0" dirty="0">
                <a:solidFill>
                  <a:srgbClr val="000000"/>
                </a:solidFill>
                <a:latin typeface="LiberationSerif"/>
              </a:rPr>
              <a:t>For example, alpha and beta particles emitted from nuclear decay reactions possess much higher energies than ordinary chemical bond energies.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When these particles strike and penetrate matter, they produce ions and molecular fragments that are extremely reactive. </a:t>
            </a:r>
          </a:p>
          <a:p>
            <a:pPr marL="285750" indent="-285750" algn="just">
              <a:buFont typeface="Arial" panose="020B0604020202020204" pitchFamily="34" charset="0"/>
              <a:buChar char="•"/>
            </a:pPr>
            <a:r>
              <a:rPr lang="en-US" sz="2400" b="0" i="0" u="none" strike="noStrike" baseline="0" dirty="0">
                <a:solidFill>
                  <a:srgbClr val="000000"/>
                </a:solidFill>
                <a:latin typeface="LiberationSerif"/>
              </a:rPr>
              <a:t>The damage this does to biomolecules in living organisms can cause serious malfunctions in normal cell processes, taxing the organism’s repair mechanisms and possibly causing illness or even death (</a:t>
            </a:r>
            <a:r>
              <a:rPr lang="en-US" sz="2400" b="1" i="0" u="none" strike="noStrike" baseline="0" dirty="0">
                <a:solidFill>
                  <a:srgbClr val="944B8D"/>
                </a:solidFill>
                <a:latin typeface="LiberationSans-Bold"/>
              </a:rPr>
              <a:t>Figure 21.30</a:t>
            </a:r>
            <a:r>
              <a:rPr lang="en-US" sz="2400" b="0" i="0" u="none" strike="noStrike" baseline="0" dirty="0">
                <a:solidFill>
                  <a:srgbClr val="000000"/>
                </a:solidFill>
                <a:latin typeface="LiberationSerif"/>
              </a:rPr>
              <a:t>).</a:t>
            </a:r>
            <a:endParaRPr lang="en-US" sz="2400" dirty="0"/>
          </a:p>
          <a:p>
            <a:endParaRPr lang="en-US" dirty="0"/>
          </a:p>
        </p:txBody>
      </p:sp>
      <p:pic>
        <p:nvPicPr>
          <p:cNvPr id="6" name="OpenStaxLogo" descr="openstax college logo">
            <a:extLst>
              <a:ext uri="{FF2B5EF4-FFF2-40B4-BE49-F238E27FC236}">
                <a16:creationId xmlns:a16="http://schemas.microsoft.com/office/drawing/2014/main" id="{D6B9A631-EA0B-4F0D-8275-6CF909A548C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08900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AB27AE-A615-6760-A1BA-A15CDB1AFA9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84D1C2F2-DC2F-0C0A-8FD7-21E77FAB1B65}"/>
              </a:ext>
            </a:extLst>
          </p:cNvPr>
          <p:cNvSpPr>
            <a:spLocks noGrp="1"/>
          </p:cNvSpPr>
          <p:nvPr>
            <p:ph type="title"/>
          </p:nvPr>
        </p:nvSpPr>
        <p:spPr/>
        <p:txBody>
          <a:bodyPr/>
          <a:lstStyle/>
          <a:p>
            <a:r>
              <a:rPr lang="en-US" dirty="0"/>
              <a:t>Link to Learning</a:t>
            </a:r>
          </a:p>
        </p:txBody>
      </p:sp>
      <p:sp>
        <p:nvSpPr>
          <p:cNvPr id="6" name="TextBox 5">
            <a:extLst>
              <a:ext uri="{FF2B5EF4-FFF2-40B4-BE49-F238E27FC236}">
                <a16:creationId xmlns:a16="http://schemas.microsoft.com/office/drawing/2014/main" id="{A1AD403E-D29D-4B20-A1E3-A57935A434A2}"/>
              </a:ext>
            </a:extLst>
          </p:cNvPr>
          <p:cNvSpPr txBox="1"/>
          <p:nvPr/>
        </p:nvSpPr>
        <p:spPr>
          <a:xfrm>
            <a:off x="600635" y="2900554"/>
            <a:ext cx="8238565" cy="830997"/>
          </a:xfrm>
          <a:prstGeom prst="rect">
            <a:avLst/>
          </a:prstGeom>
          <a:noFill/>
        </p:spPr>
        <p:txBody>
          <a:bodyPr wrap="square">
            <a:spAutoFit/>
          </a:bodyPr>
          <a:lstStyle/>
          <a:p>
            <a:r>
              <a:rPr lang="en-US" sz="2400" dirty="0"/>
              <a:t>Visit this website </a:t>
            </a:r>
            <a:r>
              <a:rPr lang="en-US" sz="2400" i="1" dirty="0"/>
              <a:t>(http://openstaxcollege.org/l/16fourfund) </a:t>
            </a:r>
            <a:endParaRPr lang="ka-GE" sz="2400" i="1" dirty="0"/>
          </a:p>
          <a:p>
            <a:r>
              <a:rPr lang="en-US" sz="2400" dirty="0"/>
              <a:t>for more information about the four</a:t>
            </a:r>
            <a:r>
              <a:rPr lang="ka-GE" sz="2400" dirty="0"/>
              <a:t> </a:t>
            </a:r>
            <a:r>
              <a:rPr lang="en-US" sz="2400" dirty="0"/>
              <a:t>fundamental forces.</a:t>
            </a:r>
          </a:p>
        </p:txBody>
      </p:sp>
      <p:pic>
        <p:nvPicPr>
          <p:cNvPr id="5" name="OpenStaxLogo" descr="openstax college logo">
            <a:extLst>
              <a:ext uri="{FF2B5EF4-FFF2-40B4-BE49-F238E27FC236}">
                <a16:creationId xmlns:a16="http://schemas.microsoft.com/office/drawing/2014/main" id="{8DC2712C-C66D-48D8-961C-C35140ECCDA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702396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3520E42-4B02-4FF5-B3B6-A0630306AFF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Radiation can harm biological systems by damaging the DNA of cells. If this damage is not properly repaired, the cells may divide in an uncontrolled manner and cause cancer.</a:t>
            </a:r>
          </a:p>
        </p:txBody>
      </p:sp>
      <p:pic>
        <p:nvPicPr>
          <p:cNvPr id="2" name="Figure" descr="A diagram is shown which has a white sphere followed by a right-facing arrow and a large sphere composed of many smaller white and green spheres. The single sphere has impacted the larger sphere. A right-facing arrow leads from the larger sphere to a pair of smaller spheres which are collections of the same white and green spheres. A starburst pattern lies between these two spheres and has three right-facing arrows leading from it to two white spheres and a circle full of ten smaller, peach-colored circles with purple dots in their centers. An arrow leads downward from this circle to a box that contains a helical shape with a starburst near its top left side and is labeled “D N A damage.” A right-facing arrow leads from this circle to a second circle, with nine smaller, peach-colored circles with purple dots in their centers and one fully purple small circle labeled “Cancer cell.” A right-facing arrow leads to a final circle, this time full of the purple cells, that is labeled “Tum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48" b="-3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21.30</a:t>
            </a:r>
          </a:p>
        </p:txBody>
      </p:sp>
    </p:spTree>
    <p:extLst>
      <p:ext uri="{BB962C8B-B14F-4D97-AF65-F5344CB8AC3E}">
        <p14:creationId xmlns:p14="http://schemas.microsoft.com/office/powerpoint/2010/main" val="951909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EFD5CB-E6A3-445B-A9CB-ACDBB35B019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05866AD-17C0-4FD9-AF9E-B58952D95C80}"/>
              </a:ext>
            </a:extLst>
          </p:cNvPr>
          <p:cNvSpPr>
            <a:spLocks noGrp="1"/>
          </p:cNvSpPr>
          <p:nvPr>
            <p:ph type="title"/>
          </p:nvPr>
        </p:nvSpPr>
        <p:spPr>
          <a:xfrm>
            <a:off x="457199" y="282677"/>
            <a:ext cx="5262465" cy="564959"/>
          </a:xfrm>
        </p:spPr>
        <p:txBody>
          <a:bodyPr>
            <a:normAutofit/>
          </a:bodyPr>
          <a:lstStyle/>
          <a:p>
            <a:r>
              <a:rPr lang="en-US" b="1" i="0" u="none" strike="noStrike" baseline="0" dirty="0">
                <a:solidFill>
                  <a:srgbClr val="354DA2"/>
                </a:solidFill>
                <a:latin typeface="LiberationSans-Bold"/>
              </a:rPr>
              <a:t>Ionizing and Nonionizing Radiation</a:t>
            </a:r>
            <a:endParaRPr lang="en-US" dirty="0"/>
          </a:p>
        </p:txBody>
      </p:sp>
      <p:sp>
        <p:nvSpPr>
          <p:cNvPr id="5" name="Text Placeholder 4">
            <a:extLst>
              <a:ext uri="{FF2B5EF4-FFF2-40B4-BE49-F238E27FC236}">
                <a16:creationId xmlns:a16="http://schemas.microsoft.com/office/drawing/2014/main" id="{2B595574-8463-4FE7-84E8-485441F1C400}"/>
              </a:ext>
            </a:extLst>
          </p:cNvPr>
          <p:cNvSpPr>
            <a:spLocks noGrp="1"/>
          </p:cNvSpPr>
          <p:nvPr>
            <p:ph type="body" sz="quarter" idx="14"/>
          </p:nvPr>
        </p:nvSpPr>
        <p:spPr>
          <a:xfrm>
            <a:off x="298580" y="1240972"/>
            <a:ext cx="8525841" cy="4946674"/>
          </a:xfrm>
        </p:spPr>
        <p:txBody>
          <a:bodyPr>
            <a:normAutofit/>
          </a:bodyPr>
          <a:lstStyle/>
          <a:p>
            <a:pPr marL="342900" indent="-342900" algn="just">
              <a:buFont typeface="Arial" panose="020B0604020202020204" pitchFamily="34" charset="0"/>
              <a:buChar char="•"/>
            </a:pPr>
            <a:r>
              <a:rPr lang="en-US" b="0" i="0" u="none" strike="noStrike" baseline="0" dirty="0">
                <a:solidFill>
                  <a:srgbClr val="000000"/>
                </a:solidFill>
                <a:latin typeface="LiberationSerif"/>
              </a:rPr>
              <a:t>There is a large difference in the magnitude of the biological effects of </a:t>
            </a:r>
            <a:r>
              <a:rPr lang="en-US" b="1" i="0" u="none" strike="noStrike" baseline="0" dirty="0">
                <a:solidFill>
                  <a:srgbClr val="000000"/>
                </a:solidFill>
                <a:latin typeface="LiberationSerif-Bold"/>
              </a:rPr>
              <a:t>nonionizing radiation </a:t>
            </a:r>
            <a:r>
              <a:rPr lang="en-US" b="0" i="0" u="none" strike="noStrike" baseline="0" dirty="0">
                <a:solidFill>
                  <a:srgbClr val="000000"/>
                </a:solidFill>
                <a:latin typeface="LiberationSerif"/>
              </a:rPr>
              <a:t>(for example, light and microwaves) and </a:t>
            </a:r>
            <a:r>
              <a:rPr lang="en-US" b="1" i="0" u="none" strike="noStrike" baseline="0" dirty="0">
                <a:solidFill>
                  <a:srgbClr val="000000"/>
                </a:solidFill>
                <a:latin typeface="LiberationSerif-Bold"/>
              </a:rPr>
              <a:t>ionizing radiation</a:t>
            </a:r>
            <a:r>
              <a:rPr lang="en-US" b="0" i="0" u="none" strike="noStrike" baseline="0" dirty="0">
                <a:solidFill>
                  <a:srgbClr val="000000"/>
                </a:solidFill>
                <a:latin typeface="LiberationSerif"/>
              </a:rPr>
              <a:t>, emissions energetic enough to knock electrons out of molecules (for example, α and β particles, γ rays, X-rays, and high-energy ultraviolet radiation) (</a:t>
            </a:r>
            <a:r>
              <a:rPr lang="en-US" b="1" i="0" u="none" strike="noStrike" baseline="0" dirty="0">
                <a:solidFill>
                  <a:srgbClr val="944B8D"/>
                </a:solidFill>
                <a:latin typeface="LiberationSans-Bold"/>
              </a:rPr>
              <a:t>Figure 21.31</a:t>
            </a:r>
            <a:r>
              <a:rPr lang="en-US" b="0" i="0" u="none" strike="noStrike" baseline="0" dirty="0">
                <a:solidFill>
                  <a:srgbClr val="000000"/>
                </a:solidFill>
                <a:latin typeface="LiberationSerif"/>
              </a:rPr>
              <a:t>).</a:t>
            </a:r>
          </a:p>
          <a:p>
            <a:pPr marL="342900" indent="-342900" algn="just">
              <a:buFont typeface="Arial" panose="020B0604020202020204" pitchFamily="34" charset="0"/>
              <a:buChar char="•"/>
            </a:pPr>
            <a:r>
              <a:rPr lang="en-US" b="0" i="0" u="none" strike="noStrike" baseline="0" dirty="0">
                <a:latin typeface="LiberationSerif"/>
              </a:rPr>
              <a:t>Energy absorbed from nonionizing radiation speeds up the movement of atoms and molecules, which is equivalent to heating the sample. </a:t>
            </a:r>
          </a:p>
          <a:p>
            <a:pPr marL="342900" indent="-342900" algn="just">
              <a:buFont typeface="Arial" panose="020B0604020202020204" pitchFamily="34" charset="0"/>
              <a:buChar char="•"/>
            </a:pPr>
            <a:r>
              <a:rPr lang="en-US" b="0" i="0" u="none" strike="noStrike" baseline="0" dirty="0">
                <a:latin typeface="LiberationSerif"/>
              </a:rPr>
              <a:t>Although biological systems are sensitive to heat (as we might know from touching a hot stove or spending a day at the beach in the sun), a large amount of nonionizing radiation is necessary before dangerous levels are reached. </a:t>
            </a:r>
          </a:p>
          <a:p>
            <a:pPr marL="342900" indent="-342900" algn="just">
              <a:buFont typeface="Arial" panose="020B0604020202020204" pitchFamily="34" charset="0"/>
              <a:buChar char="•"/>
            </a:pPr>
            <a:r>
              <a:rPr lang="en-US" b="0" i="0" u="none" strike="noStrike" baseline="0" dirty="0">
                <a:latin typeface="LiberationSerif"/>
              </a:rPr>
              <a:t>Ionizing radiation, however, may cause much more severe damage by breaking bonds or removing electrons in biological molecules, disrupting their structure and function.</a:t>
            </a:r>
            <a:endParaRPr lang="en-US" dirty="0"/>
          </a:p>
        </p:txBody>
      </p:sp>
      <p:pic>
        <p:nvPicPr>
          <p:cNvPr id="6" name="OpenStaxLogo" descr="openstax college logo">
            <a:extLst>
              <a:ext uri="{FF2B5EF4-FFF2-40B4-BE49-F238E27FC236}">
                <a16:creationId xmlns:a16="http://schemas.microsoft.com/office/drawing/2014/main" id="{DB4BCEE9-270C-4EB8-8A69-7275432D37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36266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A3126C9-5E1D-4483-A282-B7989B15A86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Lower frequency, lower-energy electromagnetic radiation is nonionizing, and higher frequency, higher-energy electromagnetic radiation is ionizing.</a:t>
            </a:r>
          </a:p>
        </p:txBody>
      </p:sp>
      <p:pic>
        <p:nvPicPr>
          <p:cNvPr id="2" name="Figure" descr="A diagram has two vertical sections. The upper section has two right-facing, horizontal arrows labeled “Increasing energy, E” and “Increasing frequency, rho symbol,” respectively. A left-facing, horizontal arrow lies below the first two and is labeled “Increasing wavelength, lambda symbol.” Beginning on the left side of the diagram, a horizontal, sinusoidal line begins and moves across the diagram to the far right, becoming increasingly more compact. The lower section of the diagram has a double ended, horizontal arrow along its top, with the left end drawn in red and labeled “Non-ionizing” and the right end drawn in green and labeled “Ionizing.” Below this is a set of terms, read from left to right as “Broadcast and wireless radio,” “Microwave,” “Terahertz,” “Infrared,” “Visible light,” “Ultraviolet,” “X dash ray,” and “Gamma.” Four columns lie below this row of terms. The first contains the phrases “Non-thermal” and “Induces low currents” while the second reads “Thermal” and “Induces high currents, Heating.” The third contains the phrases “Optical” and “Excites electrons, Photo, dash, chemical effects” while the fourth reads “Broken bonds” and “Damages D N A.” A series of terms lie below these columns are read, from left to right, “Static field,” “Power line,” “A M radio,” “F M radio,” “Microwave oven,” “Heat lamp,” “Tanning booth” and “Medical x, dash ra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6" b="-3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21.31</a:t>
            </a:r>
          </a:p>
        </p:txBody>
      </p:sp>
    </p:spTree>
    <p:extLst>
      <p:ext uri="{BB962C8B-B14F-4D97-AF65-F5344CB8AC3E}">
        <p14:creationId xmlns:p14="http://schemas.microsoft.com/office/powerpoint/2010/main" val="42011114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9DFA91-A5D8-4B81-A4BE-40B2535EADE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BD3EE49-FA3D-4577-8C7B-60C2D0145E60}"/>
              </a:ext>
            </a:extLst>
          </p:cNvPr>
          <p:cNvSpPr>
            <a:spLocks noGrp="1"/>
          </p:cNvSpPr>
          <p:nvPr>
            <p:ph type="title"/>
          </p:nvPr>
        </p:nvSpPr>
        <p:spPr>
          <a:xfrm>
            <a:off x="457200" y="241326"/>
            <a:ext cx="5187820" cy="659535"/>
          </a:xfrm>
        </p:spPr>
        <p:txBody>
          <a:bodyPr/>
          <a:lstStyle/>
          <a:p>
            <a:r>
              <a:rPr lang="en-US" b="1" i="0" u="none" strike="noStrike" baseline="0" dirty="0">
                <a:solidFill>
                  <a:srgbClr val="354DA2"/>
                </a:solidFill>
                <a:latin typeface="LiberationSans-Bold"/>
              </a:rPr>
              <a:t>Ionizing and Nonionizing Radiation</a:t>
            </a:r>
            <a:endParaRPr lang="en-US" dirty="0"/>
          </a:p>
        </p:txBody>
      </p:sp>
      <p:sp>
        <p:nvSpPr>
          <p:cNvPr id="5" name="Text Placeholder 4">
            <a:extLst>
              <a:ext uri="{FF2B5EF4-FFF2-40B4-BE49-F238E27FC236}">
                <a16:creationId xmlns:a16="http://schemas.microsoft.com/office/drawing/2014/main" id="{834741DF-9CF0-4C73-8A21-4BCD2FC7053A}"/>
              </a:ext>
            </a:extLst>
          </p:cNvPr>
          <p:cNvSpPr>
            <a:spLocks noGrp="1"/>
          </p:cNvSpPr>
          <p:nvPr>
            <p:ph type="body" sz="quarter" idx="14"/>
          </p:nvPr>
        </p:nvSpPr>
        <p:spPr>
          <a:xfrm>
            <a:off x="457200" y="1250302"/>
            <a:ext cx="8406882" cy="4760062"/>
          </a:xfrm>
        </p:spPr>
        <p:txBody>
          <a:bodyPr/>
          <a:lstStyle/>
          <a:p>
            <a:pPr marL="342900" indent="-342900" algn="just">
              <a:buFont typeface="Arial" panose="020B0604020202020204" pitchFamily="34" charset="0"/>
              <a:buChar char="•"/>
            </a:pPr>
            <a:r>
              <a:rPr lang="en-US" b="0" i="0" u="none" strike="noStrike" baseline="0" dirty="0">
                <a:latin typeface="LiberationSerif"/>
              </a:rPr>
              <a:t>The damage can also be done indirectly, by first ionizing H</a:t>
            </a:r>
            <a:r>
              <a:rPr lang="en-US" b="0" i="0" u="none" strike="noStrike" baseline="-25000" dirty="0">
                <a:latin typeface="LiberationSerif"/>
              </a:rPr>
              <a:t>2</a:t>
            </a:r>
            <a:r>
              <a:rPr lang="en-US" b="0" i="0" u="none" strike="noStrike" baseline="0" dirty="0">
                <a:latin typeface="LiberationSerif"/>
              </a:rPr>
              <a:t>O (the most abundant molecule in living organisms), which forms a H</a:t>
            </a:r>
            <a:r>
              <a:rPr lang="en-US" b="0" i="0" u="none" strike="noStrike" baseline="-25000" dirty="0">
                <a:latin typeface="LiberationSerif"/>
              </a:rPr>
              <a:t>2</a:t>
            </a:r>
            <a:r>
              <a:rPr lang="en-US" b="0" i="0" u="none" strike="noStrike" baseline="0" dirty="0">
                <a:latin typeface="LiberationSerif"/>
              </a:rPr>
              <a:t>O+ ion that reacts with water, forming a hydronium ion and a hydroxyl radical:</a:t>
            </a:r>
          </a:p>
          <a:p>
            <a:pPr algn="ctr"/>
            <a:endParaRPr lang="en-US" dirty="0"/>
          </a:p>
          <a:p>
            <a:pPr algn="ctr"/>
            <a:endParaRPr lang="en-US" dirty="0"/>
          </a:p>
          <a:p>
            <a:pPr algn="l"/>
            <a:endParaRPr lang="en-US" sz="1800" b="0" i="0" u="none" strike="noStrike" baseline="0" dirty="0">
              <a:solidFill>
                <a:srgbClr val="000000"/>
              </a:solidFill>
              <a:latin typeface="LiberationSerif"/>
            </a:endParaRPr>
          </a:p>
          <a:p>
            <a:pPr algn="just"/>
            <a:r>
              <a:rPr lang="en-US" b="0" i="0" u="none" strike="noStrike" baseline="0" dirty="0">
                <a:solidFill>
                  <a:srgbClr val="000000"/>
                </a:solidFill>
                <a:latin typeface="LiberationSerif"/>
              </a:rPr>
              <a:t>Because the hydroxyl radical has an unpaired electron, it is highly reactive. (This is true of any substance with unpaired electrons, known as a free radical.) </a:t>
            </a:r>
          </a:p>
          <a:p>
            <a:pPr algn="just"/>
            <a:r>
              <a:rPr lang="en-US" b="0" i="0" u="none" strike="noStrike" baseline="0" dirty="0">
                <a:solidFill>
                  <a:srgbClr val="000000"/>
                </a:solidFill>
                <a:latin typeface="LiberationSerif"/>
              </a:rPr>
              <a:t>This hydroxyl radical can react with all kinds of biological molecules (DNA, proteins, enzymes, and so on), causing damage to the molecules and disrupting physiological processes.</a:t>
            </a:r>
          </a:p>
          <a:p>
            <a:pPr algn="just"/>
            <a:r>
              <a:rPr lang="en-US" b="0" i="0" u="none" strike="noStrike" baseline="0" dirty="0">
                <a:solidFill>
                  <a:srgbClr val="000000"/>
                </a:solidFill>
                <a:latin typeface="LiberationSerif"/>
              </a:rPr>
              <a:t>Examples of direct and indirect damage are shown in </a:t>
            </a:r>
            <a:r>
              <a:rPr lang="en-US" b="1" i="0" u="none" strike="noStrike" baseline="0" dirty="0">
                <a:solidFill>
                  <a:srgbClr val="944B8D"/>
                </a:solidFill>
                <a:latin typeface="LiberationSans-Bold"/>
              </a:rPr>
              <a:t>Figure 21.32</a:t>
            </a:r>
            <a:r>
              <a:rPr lang="en-US" b="0" i="0" u="none" strike="noStrike" baseline="0" dirty="0">
                <a:solidFill>
                  <a:srgbClr val="000000"/>
                </a:solidFill>
                <a:latin typeface="LiberationSerif"/>
              </a:rPr>
              <a:t>.</a:t>
            </a:r>
            <a:endParaRPr lang="en-US" dirty="0"/>
          </a:p>
        </p:txBody>
      </p:sp>
      <p:pic>
        <p:nvPicPr>
          <p:cNvPr id="7" name="Picture 6">
            <a:extLst>
              <a:ext uri="{FF2B5EF4-FFF2-40B4-BE49-F238E27FC236}">
                <a16:creationId xmlns:a16="http://schemas.microsoft.com/office/drawing/2014/main" id="{041D16E9-CEC6-4EE6-ADDF-BA538B034E69}"/>
              </a:ext>
            </a:extLst>
          </p:cNvPr>
          <p:cNvPicPr>
            <a:picLocks noChangeAspect="1"/>
          </p:cNvPicPr>
          <p:nvPr/>
        </p:nvPicPr>
        <p:blipFill>
          <a:blip r:embed="rId2"/>
          <a:stretch>
            <a:fillRect/>
          </a:stretch>
        </p:blipFill>
        <p:spPr>
          <a:xfrm>
            <a:off x="1958844" y="2526450"/>
            <a:ext cx="5382593" cy="662473"/>
          </a:xfrm>
          <a:prstGeom prst="rect">
            <a:avLst/>
          </a:prstGeom>
        </p:spPr>
      </p:pic>
      <p:pic>
        <p:nvPicPr>
          <p:cNvPr id="8" name="OpenStaxLogo" descr="openstax college logo">
            <a:extLst>
              <a:ext uri="{FF2B5EF4-FFF2-40B4-BE49-F238E27FC236}">
                <a16:creationId xmlns:a16="http://schemas.microsoft.com/office/drawing/2014/main" id="{136863BC-51D2-4011-9347-3D5BC2A7E1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863474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4EED5CD-AF0A-4F6D-8F41-EF70A01299D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Ionizing radiation can </a:t>
            </a:r>
            <a:r>
              <a:rPr lang="en-US" sz="1600" dirty="0">
                <a:solidFill>
                  <a:srgbClr val="6CB255"/>
                </a:solidFill>
              </a:rPr>
              <a:t>(a) </a:t>
            </a:r>
            <a:r>
              <a:rPr lang="en-US" sz="1600" dirty="0"/>
              <a:t>directly damage a biomolecule by ionizing it or breaking its bonds, or </a:t>
            </a:r>
            <a:r>
              <a:rPr lang="en-US" sz="1600" dirty="0">
                <a:solidFill>
                  <a:srgbClr val="6CB255"/>
                </a:solidFill>
              </a:rPr>
              <a:t>(b) </a:t>
            </a:r>
            <a:r>
              <a:rPr lang="en-US" sz="1600" dirty="0"/>
              <a:t>create an H</a:t>
            </a:r>
            <a:r>
              <a:rPr lang="en-US" sz="1600" baseline="-25000" dirty="0"/>
              <a:t>2</a:t>
            </a:r>
            <a:r>
              <a:rPr lang="en-US" sz="1600" dirty="0"/>
              <a:t>O</a:t>
            </a:r>
            <a:r>
              <a:rPr lang="en-US" sz="1600" baseline="30000" dirty="0"/>
              <a:t>+</a:t>
            </a:r>
            <a:r>
              <a:rPr lang="en-US" sz="1600" dirty="0"/>
              <a:t> ion, which reacts with H</a:t>
            </a:r>
            <a:r>
              <a:rPr lang="en-US" sz="1600" baseline="-25000" dirty="0"/>
              <a:t>2</a:t>
            </a:r>
            <a:r>
              <a:rPr lang="en-US" sz="1600" dirty="0"/>
              <a:t>O to form a hydroxyl radical, which in turn reacts with the biomolecule, causing damage indirectly.</a:t>
            </a:r>
          </a:p>
        </p:txBody>
      </p:sp>
      <p:pic>
        <p:nvPicPr>
          <p:cNvPr id="2" name="Figure" descr="Two pairs of images are shown and labeled “a” and “b.” In the first pair, a helical structure on the left with a starburst on it middle right side is connected by a right-facing arrow to a sphere composed of smaller green and white spheres. A squiggly arrow points toward the sphere from the upper left and a downward-facing arrow leads away from the sphere to a small circle with a negative sign. In the second pair of images, a squiggly arrow lead to a water molecule while a downward-facing arrow leads away from it to a small circle with a negative charge written on it. A helical shape with a starburst on it middle right side is drawn to the far right and an upward-facing arrow leads to it from the following equation “H, subscript 2, O, plus sign, radiation, yield arrow, H, subscript 2, O, superscript plus sign, plus sign, e, superscript negative sign, down-facing arrow, H, subscript 2, O, superscript plus sign, plus sign, H, subscript 2, O, right-facing arrow, H, subscript 3, O, superscript plus sign, plus sign, O H, superscript negative sign. Below this equation is the phrase “Indirect effe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03" b="-127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21.32</a:t>
            </a:r>
          </a:p>
        </p:txBody>
      </p:sp>
    </p:spTree>
    <p:extLst>
      <p:ext uri="{BB962C8B-B14F-4D97-AF65-F5344CB8AC3E}">
        <p14:creationId xmlns:p14="http://schemas.microsoft.com/office/powerpoint/2010/main" val="7798352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63055D-BC70-44D2-A7B7-059DD01D8D7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17454D17-4460-4754-901E-134120D112FF}"/>
              </a:ext>
            </a:extLst>
          </p:cNvPr>
          <p:cNvSpPr>
            <a:spLocks noGrp="1"/>
          </p:cNvSpPr>
          <p:nvPr>
            <p:ph type="title"/>
          </p:nvPr>
        </p:nvSpPr>
        <p:spPr>
          <a:xfrm>
            <a:off x="139959" y="58178"/>
            <a:ext cx="6242180" cy="659535"/>
          </a:xfrm>
        </p:spPr>
        <p:txBody>
          <a:bodyPr>
            <a:normAutofit/>
          </a:bodyPr>
          <a:lstStyle/>
          <a:p>
            <a:r>
              <a:rPr lang="en-US" sz="2400" b="1" i="0" u="none" strike="noStrike" baseline="0" dirty="0">
                <a:solidFill>
                  <a:srgbClr val="354DA2"/>
                </a:solidFill>
                <a:latin typeface="LiberationSans-Bold"/>
              </a:rPr>
              <a:t>Biological Effects of Exposure to Radiation</a:t>
            </a:r>
            <a:endParaRPr lang="en-US" dirty="0"/>
          </a:p>
        </p:txBody>
      </p:sp>
      <p:sp>
        <p:nvSpPr>
          <p:cNvPr id="5" name="Text Placeholder 4">
            <a:extLst>
              <a:ext uri="{FF2B5EF4-FFF2-40B4-BE49-F238E27FC236}">
                <a16:creationId xmlns:a16="http://schemas.microsoft.com/office/drawing/2014/main" id="{0B148470-1F48-4B3D-84DB-BE7AEB5CABFD}"/>
              </a:ext>
            </a:extLst>
          </p:cNvPr>
          <p:cNvSpPr>
            <a:spLocks noGrp="1"/>
          </p:cNvSpPr>
          <p:nvPr>
            <p:ph type="body" sz="quarter" idx="14"/>
          </p:nvPr>
        </p:nvSpPr>
        <p:spPr>
          <a:xfrm>
            <a:off x="139959" y="1129003"/>
            <a:ext cx="8684462" cy="5271697"/>
          </a:xfrm>
        </p:spPr>
        <p:txBody>
          <a:bodyPr>
            <a:normAutofit/>
          </a:bodyPr>
          <a:lstStyle/>
          <a:p>
            <a:pPr marL="342900" indent="-342900" algn="just">
              <a:buFont typeface="Arial" panose="020B0604020202020204" pitchFamily="34" charset="0"/>
              <a:buChar char="•"/>
            </a:pPr>
            <a:r>
              <a:rPr lang="en-US" b="0" i="0" u="none" strike="noStrike" baseline="0" dirty="0">
                <a:latin typeface="LiberationSerif"/>
              </a:rPr>
              <a:t>Radiation can harm either the whole body (somatic damage) or eggs and sperm (genetic damage). </a:t>
            </a:r>
          </a:p>
          <a:p>
            <a:pPr marL="342900" indent="-342900" algn="just">
              <a:buFont typeface="Arial" panose="020B0604020202020204" pitchFamily="34" charset="0"/>
              <a:buChar char="•"/>
            </a:pPr>
            <a:r>
              <a:rPr lang="en-US" b="0" i="0" u="none" strike="noStrike" baseline="0" dirty="0">
                <a:latin typeface="LiberationSerif"/>
              </a:rPr>
              <a:t>Its effects are more pronounced in cells that reproduce rapidly, such as the stomach lining, hair follicles, bone marrow, and embryos. </a:t>
            </a:r>
          </a:p>
          <a:p>
            <a:pPr marL="342900" indent="-342900" algn="just">
              <a:buFont typeface="Arial" panose="020B0604020202020204" pitchFamily="34" charset="0"/>
              <a:buChar char="•"/>
            </a:pPr>
            <a:r>
              <a:rPr lang="en-US" b="0" i="0" u="none" strike="noStrike" baseline="0" dirty="0">
                <a:latin typeface="LiberationSerif"/>
              </a:rPr>
              <a:t>This is why patients undergoing radiation therapy often feel nauseous or sick to their stomach, lose hair, have bone aches, and so on, and why particular care must be taken when undergoing radiation therapy during pregnancy.</a:t>
            </a:r>
          </a:p>
          <a:p>
            <a:pPr marL="342900" indent="-342900" algn="just">
              <a:buFont typeface="Arial" panose="020B0604020202020204" pitchFamily="34" charset="0"/>
              <a:buChar char="•"/>
            </a:pPr>
            <a:r>
              <a:rPr lang="en-US" b="0" i="0" u="none" strike="noStrike" baseline="0" dirty="0">
                <a:solidFill>
                  <a:srgbClr val="000000"/>
                </a:solidFill>
                <a:latin typeface="LiberationSerif"/>
              </a:rPr>
              <a:t>Different types of radiation have differing abilities to pass through material (</a:t>
            </a:r>
            <a:r>
              <a:rPr lang="en-US" b="1" i="0" u="none" strike="noStrike" baseline="0" dirty="0">
                <a:solidFill>
                  <a:srgbClr val="944B8D"/>
                </a:solidFill>
                <a:latin typeface="LiberationSans-Bold"/>
              </a:rPr>
              <a:t>Figure 21.33</a:t>
            </a:r>
            <a:r>
              <a:rPr lang="en-US" b="0" i="0" u="none" strike="noStrike" baseline="0" dirty="0">
                <a:solidFill>
                  <a:srgbClr val="000000"/>
                </a:solidFill>
                <a:latin typeface="LiberationSerif"/>
              </a:rPr>
              <a:t>). </a:t>
            </a:r>
          </a:p>
          <a:p>
            <a:pPr marL="342900" indent="-342900" algn="just">
              <a:buFont typeface="Arial" panose="020B0604020202020204" pitchFamily="34" charset="0"/>
              <a:buChar char="•"/>
            </a:pPr>
            <a:r>
              <a:rPr lang="en-US" b="0" i="0" u="none" strike="noStrike" baseline="0" dirty="0">
                <a:solidFill>
                  <a:srgbClr val="000000"/>
                </a:solidFill>
                <a:latin typeface="LiberationSerif"/>
              </a:rPr>
              <a:t>A very thin barrier, such as a sheet or two of paper, or the top layer of skin cells, usually stops alpha particles. </a:t>
            </a:r>
          </a:p>
          <a:p>
            <a:pPr marL="342900" indent="-342900" algn="just">
              <a:buFont typeface="Arial" panose="020B0604020202020204" pitchFamily="34" charset="0"/>
              <a:buChar char="•"/>
            </a:pPr>
            <a:r>
              <a:rPr lang="en-US" b="0" i="0" u="none" strike="noStrike" baseline="0" dirty="0">
                <a:solidFill>
                  <a:srgbClr val="000000"/>
                </a:solidFill>
                <a:latin typeface="LiberationSerif"/>
              </a:rPr>
              <a:t>Because of this, alpha particle sources are usually not dangerous if outside the body, but are quite hazardous if ingested or inhaled (see the Chemistry in Everyday Life feature on Radon Exposure).</a:t>
            </a:r>
            <a:endParaRPr lang="en-US" dirty="0"/>
          </a:p>
        </p:txBody>
      </p:sp>
      <p:pic>
        <p:nvPicPr>
          <p:cNvPr id="6" name="OpenStaxLogo" descr="openstax college logo">
            <a:extLst>
              <a:ext uri="{FF2B5EF4-FFF2-40B4-BE49-F238E27FC236}">
                <a16:creationId xmlns:a16="http://schemas.microsoft.com/office/drawing/2014/main" id="{36295237-807D-4DA5-948D-EC26A26C0B3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674041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2ABA37-B1C4-4F74-A5C7-B7D0221853A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6FF9F71-D395-4AE1-A437-EB2A6D79EABD}"/>
              </a:ext>
            </a:extLst>
          </p:cNvPr>
          <p:cNvSpPr>
            <a:spLocks noGrp="1"/>
          </p:cNvSpPr>
          <p:nvPr>
            <p:ph type="title"/>
          </p:nvPr>
        </p:nvSpPr>
        <p:spPr>
          <a:xfrm>
            <a:off x="457200" y="241326"/>
            <a:ext cx="6288833" cy="659535"/>
          </a:xfrm>
        </p:spPr>
        <p:txBody>
          <a:bodyPr/>
          <a:lstStyle/>
          <a:p>
            <a:r>
              <a:rPr lang="en-US" sz="2400" b="1" i="0" u="none" strike="noStrike" baseline="0" dirty="0">
                <a:solidFill>
                  <a:srgbClr val="354DA2"/>
                </a:solidFill>
                <a:latin typeface="LiberationSans-Bold"/>
              </a:rPr>
              <a:t>Biological Effects of Exposure to Radiation</a:t>
            </a:r>
            <a:endParaRPr lang="en-US" dirty="0"/>
          </a:p>
        </p:txBody>
      </p:sp>
      <p:sp>
        <p:nvSpPr>
          <p:cNvPr id="5" name="Text Placeholder 4">
            <a:extLst>
              <a:ext uri="{FF2B5EF4-FFF2-40B4-BE49-F238E27FC236}">
                <a16:creationId xmlns:a16="http://schemas.microsoft.com/office/drawing/2014/main" id="{87B2A729-DB02-4374-BED9-E39FA671DED6}"/>
              </a:ext>
            </a:extLst>
          </p:cNvPr>
          <p:cNvSpPr>
            <a:spLocks noGrp="1"/>
          </p:cNvSpPr>
          <p:nvPr>
            <p:ph type="body" sz="quarter" idx="14"/>
          </p:nvPr>
        </p:nvSpPr>
        <p:spPr>
          <a:xfrm>
            <a:off x="396551" y="1378210"/>
            <a:ext cx="8350898" cy="4674637"/>
          </a:xfrm>
        </p:spPr>
        <p:txBody>
          <a:bodyPr>
            <a:normAutofit/>
          </a:bodyPr>
          <a:lstStyle/>
          <a:p>
            <a:pPr marL="342900" indent="-342900" algn="just">
              <a:buFont typeface="Arial" panose="020B0604020202020204" pitchFamily="34" charset="0"/>
              <a:buChar char="•"/>
            </a:pPr>
            <a:r>
              <a:rPr lang="en-US" b="0" i="0" u="none" strike="noStrike" baseline="0" dirty="0">
                <a:latin typeface="LiberationSerif"/>
              </a:rPr>
              <a:t>Beta particles will pass through a hand, or a thin layer of material like paper or wood, but are stopped by a thin layer of metal. </a:t>
            </a:r>
          </a:p>
          <a:p>
            <a:pPr marL="342900" indent="-342900" algn="just">
              <a:buFont typeface="Arial" panose="020B0604020202020204" pitchFamily="34" charset="0"/>
              <a:buChar char="•"/>
            </a:pPr>
            <a:r>
              <a:rPr lang="en-US" b="0" i="0" u="none" strike="noStrike" baseline="0" dirty="0">
                <a:latin typeface="LiberationSerif"/>
              </a:rPr>
              <a:t>Gamma radiation is very penetrating and can pass through a thick layer of most materials. Some high-energy gamma radiation is able to pass through a few feet of concrete.</a:t>
            </a:r>
          </a:p>
          <a:p>
            <a:pPr marL="342900" indent="-342900" algn="just">
              <a:buFont typeface="Arial" panose="020B0604020202020204" pitchFamily="34" charset="0"/>
              <a:buChar char="•"/>
            </a:pPr>
            <a:r>
              <a:rPr lang="en-US" b="0" i="0" u="none" strike="noStrike" baseline="0" dirty="0">
                <a:latin typeface="LiberationSerif"/>
              </a:rPr>
              <a:t>Certain dense, high atomic number elements (such as lead) can effectively attenuate gamma radiation with thinner material and are used for shielding. </a:t>
            </a:r>
          </a:p>
          <a:p>
            <a:pPr marL="342900" indent="-342900" algn="just">
              <a:buFont typeface="Arial" panose="020B0604020202020204" pitchFamily="34" charset="0"/>
              <a:buChar char="•"/>
            </a:pPr>
            <a:r>
              <a:rPr lang="en-US" b="0" i="0" u="none" strike="noStrike" baseline="0" dirty="0">
                <a:latin typeface="LiberationSerif"/>
              </a:rPr>
              <a:t>The ability of various kinds of emissions to cause ionization varies greatly, and some particles have almost no tendency to produce ionization. </a:t>
            </a:r>
          </a:p>
          <a:p>
            <a:pPr marL="342900" indent="-342900" algn="just">
              <a:buFont typeface="Arial" panose="020B0604020202020204" pitchFamily="34" charset="0"/>
              <a:buChar char="•"/>
            </a:pPr>
            <a:r>
              <a:rPr lang="en-US" b="0" i="0" u="none" strike="noStrike" baseline="0" dirty="0">
                <a:latin typeface="LiberationSerif"/>
              </a:rPr>
              <a:t>Alpha particles have about twice the ionizing power of fast-moving neutrons, about 10 times that of β particles, and about 20 times that of γ rays and X-rays.</a:t>
            </a:r>
            <a:endParaRPr lang="en-US" dirty="0"/>
          </a:p>
        </p:txBody>
      </p:sp>
      <p:pic>
        <p:nvPicPr>
          <p:cNvPr id="6" name="OpenStaxLogo" descr="openstax college logo">
            <a:extLst>
              <a:ext uri="{FF2B5EF4-FFF2-40B4-BE49-F238E27FC236}">
                <a16:creationId xmlns:a16="http://schemas.microsoft.com/office/drawing/2014/main" id="{16FE2956-07BF-4ECB-8C34-FB0E73AC17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564541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AEABEB3-5F2B-48EB-AB2F-37EF43C7A6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ability of different types of radiation to pass through material is shown. From least to most penetrating, they are alpha &lt; beta &lt; neutron &lt; gamma.</a:t>
            </a:r>
          </a:p>
        </p:txBody>
      </p:sp>
      <p:pic>
        <p:nvPicPr>
          <p:cNvPr id="2" name="Figure" descr="A diagram shows four particles in a vertical column on the left, followed by an upright sheet of paper, a person’s hand, an upright sheet of metal, a glass of water, a thick block of concrete and an upright, thick piece of lead. The top particle listed is made up of two white spheres and two green spheres that are labeled with positive signs and is labeled “Alpha.” A right-facing arrow leads from this to the paper. The second particle is a red sphere labeled “Beta” and is followed by a right-facing arrow that passes through the paper and stops at the hand. The third particle is a white sphere labeled “Neutron” and is followed by a right-facing arrow that passes through the paper, hand and metal but is stopped at the glass of water. The fourth particle is shown by a squiggly arrow and it passes through all of the substances but stops at the lead. Terms at the bottom read, from left to right, “Paper,” “Metal,” “Water,” “Concrete” and “Le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21.33</a:t>
            </a:r>
          </a:p>
        </p:txBody>
      </p:sp>
    </p:spTree>
    <p:extLst>
      <p:ext uri="{BB962C8B-B14F-4D97-AF65-F5344CB8AC3E}">
        <p14:creationId xmlns:p14="http://schemas.microsoft.com/office/powerpoint/2010/main" val="40159214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A225C2-F26A-40DD-A593-FD91228C317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14B966AB-0B21-4D93-A5E6-1BE2500FE843}"/>
              </a:ext>
            </a:extLst>
          </p:cNvPr>
          <p:cNvPicPr>
            <a:picLocks noChangeAspect="1"/>
          </p:cNvPicPr>
          <p:nvPr/>
        </p:nvPicPr>
        <p:blipFill>
          <a:blip r:embed="rId2"/>
          <a:stretch>
            <a:fillRect/>
          </a:stretch>
        </p:blipFill>
        <p:spPr>
          <a:xfrm>
            <a:off x="65699" y="867747"/>
            <a:ext cx="9012601" cy="2911150"/>
          </a:xfrm>
          <a:prstGeom prst="rect">
            <a:avLst/>
          </a:prstGeom>
        </p:spPr>
      </p:pic>
      <p:pic>
        <p:nvPicPr>
          <p:cNvPr id="9" name="Picture 8">
            <a:extLst>
              <a:ext uri="{FF2B5EF4-FFF2-40B4-BE49-F238E27FC236}">
                <a16:creationId xmlns:a16="http://schemas.microsoft.com/office/drawing/2014/main" id="{B879FD54-E712-4686-A2F5-F65DEE327EC3}"/>
              </a:ext>
            </a:extLst>
          </p:cNvPr>
          <p:cNvPicPr>
            <a:picLocks noChangeAspect="1"/>
          </p:cNvPicPr>
          <p:nvPr/>
        </p:nvPicPr>
        <p:blipFill rotWithShape="1">
          <a:blip r:embed="rId3"/>
          <a:srcRect l="1041" r="1158" b="6816"/>
          <a:stretch/>
        </p:blipFill>
        <p:spPr>
          <a:xfrm>
            <a:off x="158619" y="3693828"/>
            <a:ext cx="8817429" cy="2318506"/>
          </a:xfrm>
          <a:prstGeom prst="rect">
            <a:avLst/>
          </a:prstGeom>
        </p:spPr>
      </p:pic>
      <p:pic>
        <p:nvPicPr>
          <p:cNvPr id="10" name="OpenStaxLogo" descr="openstax college logo">
            <a:extLst>
              <a:ext uri="{FF2B5EF4-FFF2-40B4-BE49-F238E27FC236}">
                <a16:creationId xmlns:a16="http://schemas.microsoft.com/office/drawing/2014/main" id="{A97A704B-2355-43BA-B98F-A953AFF79B1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485245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846322D-DE2D-449F-B54F-1F2F0E69EE30}"/>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Radon-222 seeps into houses and other buildings from rocks that contain uranium-238, a radon emitter. The radon enters through cracks in concrete foundations and basement floors, stone or porous cinderblock foundations, and openings for water and gas pipes.</a:t>
            </a:r>
          </a:p>
        </p:txBody>
      </p:sp>
      <p:pic>
        <p:nvPicPr>
          <p:cNvPr id="2" name="Figure" descr="A cut-away image of the side of a house and four layers of the ground it rests on is shown, as well as a second cut-away image of a person’s head and chest cavity. The house is shown with a restroom on the second floor and a basement with a water heater as the first floor. Green arrows lead from the lowest ground layer, labeled “radon in ground water,” from the third ground layer, labeled “Bedrock” and “Fractured bedrock,” from the second layer, labeled “radon in well water,” and from the top layer, labeled “radon in soil to the inside of the basement area. In the smaller image of the torso, a green arrow is shown to enter the person’s nasal passage and travel to the lungs. This is labeled “Inhalation of radon decay products.” A small coiled, helical structure next to the torso is labeled “alpha particle” on one section where it has a starburst pattern and “Radiation damage to D N A” on another seg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45" r="-469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21.34</a:t>
            </a:r>
          </a:p>
        </p:txBody>
      </p:sp>
    </p:spTree>
    <p:extLst>
      <p:ext uri="{BB962C8B-B14F-4D97-AF65-F5344CB8AC3E}">
        <p14:creationId xmlns:p14="http://schemas.microsoft.com/office/powerpoint/2010/main" val="16650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893258-203C-40D0-B028-B0A998E87696}"/>
              </a:ext>
            </a:extLst>
          </p:cNvPr>
          <p:cNvSpPr>
            <a:spLocks noGrp="1"/>
          </p:cNvSpPr>
          <p:nvPr>
            <p:ph type="ftr" sz="quarter" idx="11"/>
          </p:nvPr>
        </p:nvSpPr>
        <p:spPr>
          <a:xfrm>
            <a:off x="601952" y="6337391"/>
            <a:ext cx="7810500" cy="365125"/>
          </a:xfrm>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3" name="Title 2">
            <a:extLst>
              <a:ext uri="{FF2B5EF4-FFF2-40B4-BE49-F238E27FC236}">
                <a16:creationId xmlns:a16="http://schemas.microsoft.com/office/drawing/2014/main" id="{2CA2F23B-6505-42CE-BFDD-92F9B4212ECD}"/>
              </a:ext>
            </a:extLst>
          </p:cNvPr>
          <p:cNvSpPr>
            <a:spLocks noGrp="1"/>
          </p:cNvSpPr>
          <p:nvPr>
            <p:ph type="title"/>
          </p:nvPr>
        </p:nvSpPr>
        <p:spPr>
          <a:xfrm>
            <a:off x="457200" y="241326"/>
            <a:ext cx="4939553" cy="659535"/>
          </a:xfrm>
        </p:spPr>
        <p:txBody>
          <a:bodyPr/>
          <a:lstStyle/>
          <a:p>
            <a:r>
              <a:rPr lang="en-US" dirty="0"/>
              <a:t>Nuclear Binding Energy</a:t>
            </a:r>
          </a:p>
        </p:txBody>
      </p:sp>
      <p:sp>
        <p:nvSpPr>
          <p:cNvPr id="5" name="Text Placeholder 4">
            <a:extLst>
              <a:ext uri="{FF2B5EF4-FFF2-40B4-BE49-F238E27FC236}">
                <a16:creationId xmlns:a16="http://schemas.microsoft.com/office/drawing/2014/main" id="{D0476AE5-F6E5-4B71-B759-A69919879CA8}"/>
              </a:ext>
            </a:extLst>
          </p:cNvPr>
          <p:cNvSpPr>
            <a:spLocks noGrp="1"/>
          </p:cNvSpPr>
          <p:nvPr>
            <p:ph type="body" sz="quarter" idx="14"/>
          </p:nvPr>
        </p:nvSpPr>
        <p:spPr>
          <a:xfrm>
            <a:off x="457200" y="1120867"/>
            <a:ext cx="8460162" cy="1550615"/>
          </a:xfrm>
        </p:spPr>
        <p:txBody>
          <a:bodyPr/>
          <a:lstStyle/>
          <a:p>
            <a:pPr algn="just"/>
            <a:r>
              <a:rPr lang="en-US" dirty="0"/>
              <a:t>As a simple example of the energy associated with the strong nuclear force, consider the helium atom composed of</a:t>
            </a:r>
            <a:r>
              <a:rPr lang="ka-GE" dirty="0"/>
              <a:t> </a:t>
            </a:r>
            <a:r>
              <a:rPr lang="en-US" dirty="0"/>
              <a:t>two protons, two neutrons, and two electrons. </a:t>
            </a:r>
            <a:endParaRPr lang="ka-GE" dirty="0"/>
          </a:p>
          <a:p>
            <a:pPr algn="just"/>
            <a:r>
              <a:rPr lang="en-US" dirty="0"/>
              <a:t>The total mass of these six subatomic particles may be calculated as:</a:t>
            </a:r>
            <a:endParaRPr lang="ka-GE" dirty="0"/>
          </a:p>
          <a:p>
            <a:pPr algn="just"/>
            <a:endParaRPr lang="ka-GE" dirty="0"/>
          </a:p>
          <a:p>
            <a:pPr algn="just"/>
            <a:endParaRPr lang="en-US" dirty="0"/>
          </a:p>
        </p:txBody>
      </p:sp>
      <p:pic>
        <p:nvPicPr>
          <p:cNvPr id="7" name="Picture 6">
            <a:extLst>
              <a:ext uri="{FF2B5EF4-FFF2-40B4-BE49-F238E27FC236}">
                <a16:creationId xmlns:a16="http://schemas.microsoft.com/office/drawing/2014/main" id="{4E99606F-6E9D-4151-B720-C30FEE17B758}"/>
              </a:ext>
            </a:extLst>
          </p:cNvPr>
          <p:cNvPicPr>
            <a:picLocks noChangeAspect="1"/>
          </p:cNvPicPr>
          <p:nvPr/>
        </p:nvPicPr>
        <p:blipFill>
          <a:blip r:embed="rId2"/>
          <a:stretch>
            <a:fillRect/>
          </a:stretch>
        </p:blipFill>
        <p:spPr>
          <a:xfrm>
            <a:off x="177724" y="2945185"/>
            <a:ext cx="8820320" cy="967630"/>
          </a:xfrm>
          <a:prstGeom prst="rect">
            <a:avLst/>
          </a:prstGeom>
        </p:spPr>
      </p:pic>
      <p:sp>
        <p:nvSpPr>
          <p:cNvPr id="9" name="TextBox 8">
            <a:extLst>
              <a:ext uri="{FF2B5EF4-FFF2-40B4-BE49-F238E27FC236}">
                <a16:creationId xmlns:a16="http://schemas.microsoft.com/office/drawing/2014/main" id="{CDB76599-65FF-4BFD-B168-BB7011A47A6F}"/>
              </a:ext>
            </a:extLst>
          </p:cNvPr>
          <p:cNvSpPr txBox="1"/>
          <p:nvPr/>
        </p:nvSpPr>
        <p:spPr>
          <a:xfrm>
            <a:off x="457200" y="4087742"/>
            <a:ext cx="8460162" cy="1754326"/>
          </a:xfrm>
          <a:prstGeom prst="rect">
            <a:avLst/>
          </a:prstGeom>
          <a:noFill/>
        </p:spPr>
        <p:txBody>
          <a:bodyPr wrap="square">
            <a:spAutoFit/>
          </a:bodyPr>
          <a:lstStyle/>
          <a:p>
            <a:pPr algn="just"/>
            <a:r>
              <a:rPr lang="en-US" dirty="0"/>
              <a:t>However, mass spectrometric measurements reveal that the mass of an </a:t>
            </a:r>
            <a:r>
              <a:rPr lang="en-US" baseline="-25000" dirty="0"/>
              <a:t>2</a:t>
            </a:r>
            <a:r>
              <a:rPr lang="en-US" baseline="30000" dirty="0"/>
              <a:t>4 </a:t>
            </a:r>
            <a:r>
              <a:rPr lang="en-US" dirty="0"/>
              <a:t>He atom is 4.0026 amu, less than the</a:t>
            </a:r>
            <a:r>
              <a:rPr lang="ka-GE" dirty="0"/>
              <a:t> </a:t>
            </a:r>
            <a:r>
              <a:rPr lang="en-US" dirty="0"/>
              <a:t>combined masses of its six constituent subatomic particles. </a:t>
            </a:r>
            <a:endParaRPr lang="ka-GE" dirty="0"/>
          </a:p>
          <a:p>
            <a:pPr algn="just"/>
            <a:r>
              <a:rPr lang="en-US" dirty="0"/>
              <a:t>This difference between the calculated and experimentally</a:t>
            </a:r>
            <a:r>
              <a:rPr lang="ka-GE" dirty="0"/>
              <a:t> </a:t>
            </a:r>
            <a:r>
              <a:rPr lang="en-US" dirty="0"/>
              <a:t>measured masses is known as the mass defect of the atom. In the case of helium, the mass defect indicates a “loss”</a:t>
            </a:r>
            <a:r>
              <a:rPr lang="ka-GE" dirty="0"/>
              <a:t> </a:t>
            </a:r>
            <a:r>
              <a:rPr lang="en-US" dirty="0"/>
              <a:t>in mass of 4.0331 amu – 4.0026 amu = 0.0305 amu.</a:t>
            </a:r>
          </a:p>
        </p:txBody>
      </p:sp>
      <p:pic>
        <p:nvPicPr>
          <p:cNvPr id="8" name="OpenStaxLogo" descr="openstax college logo">
            <a:extLst>
              <a:ext uri="{FF2B5EF4-FFF2-40B4-BE49-F238E27FC236}">
                <a16:creationId xmlns:a16="http://schemas.microsoft.com/office/drawing/2014/main" id="{FB6BA3E8-C4CB-4705-B7C9-DB77042315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323118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93B3D4-48CC-40E0-AA47-1FA6C2A5B14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18372B9-41FD-468D-9FCF-2FCFA8C1AE4F}"/>
              </a:ext>
            </a:extLst>
          </p:cNvPr>
          <p:cNvSpPr>
            <a:spLocks noGrp="1"/>
          </p:cNvSpPr>
          <p:nvPr>
            <p:ph type="title"/>
          </p:nvPr>
        </p:nvSpPr>
        <p:spPr>
          <a:xfrm>
            <a:off x="388389" y="337231"/>
            <a:ext cx="4516016" cy="480983"/>
          </a:xfrm>
        </p:spPr>
        <p:txBody>
          <a:bodyPr>
            <a:normAutofit/>
          </a:bodyPr>
          <a:lstStyle/>
          <a:p>
            <a:r>
              <a:rPr lang="en-US" b="1" i="0" u="none" strike="noStrike" baseline="0" dirty="0">
                <a:solidFill>
                  <a:srgbClr val="354DA2"/>
                </a:solidFill>
                <a:latin typeface="LiberationSans-Bold"/>
              </a:rPr>
              <a:t>Measuring Radiation Exposure</a:t>
            </a:r>
            <a:endParaRPr lang="en-US" dirty="0"/>
          </a:p>
        </p:txBody>
      </p:sp>
      <p:sp>
        <p:nvSpPr>
          <p:cNvPr id="5" name="Text Placeholder 4">
            <a:extLst>
              <a:ext uri="{FF2B5EF4-FFF2-40B4-BE49-F238E27FC236}">
                <a16:creationId xmlns:a16="http://schemas.microsoft.com/office/drawing/2014/main" id="{C7259D49-C4A4-4E62-A6C3-BAEB01A5D2BE}"/>
              </a:ext>
            </a:extLst>
          </p:cNvPr>
          <p:cNvSpPr>
            <a:spLocks noGrp="1"/>
          </p:cNvSpPr>
          <p:nvPr>
            <p:ph type="body" sz="quarter" idx="14"/>
          </p:nvPr>
        </p:nvSpPr>
        <p:spPr>
          <a:xfrm>
            <a:off x="388389" y="1059579"/>
            <a:ext cx="8522346" cy="5258475"/>
          </a:xfrm>
        </p:spPr>
        <p:txBody>
          <a:bodyPr>
            <a:normAutofit fontScale="92500" lnSpcReduction="10000"/>
          </a:bodyPr>
          <a:lstStyle/>
          <a:p>
            <a:pPr marL="285750" indent="-285750" algn="just">
              <a:spcBef>
                <a:spcPts val="0"/>
              </a:spcBef>
              <a:spcAft>
                <a:spcPts val="0"/>
              </a:spcAft>
              <a:buFont typeface="Arial" panose="020B0604020202020204" pitchFamily="34" charset="0"/>
              <a:buChar char="•"/>
            </a:pPr>
            <a:r>
              <a:rPr lang="en-US" b="0" i="0" u="none" strike="noStrike" baseline="0" dirty="0">
                <a:solidFill>
                  <a:srgbClr val="000000"/>
                </a:solidFill>
                <a:latin typeface="LiberationSerif"/>
              </a:rPr>
              <a:t>Several different devices are used to detect and measure radiation, including Geiger counters, scintillation counters (scintillators), and radiation dosimeters (</a:t>
            </a:r>
            <a:r>
              <a:rPr lang="en-US" b="1" i="0" u="none" strike="noStrike" baseline="0" dirty="0">
                <a:solidFill>
                  <a:srgbClr val="944B8D"/>
                </a:solidFill>
                <a:latin typeface="LiberationSans-Bold"/>
              </a:rPr>
              <a:t>Figure 21.35</a:t>
            </a:r>
            <a:r>
              <a:rPr lang="en-US" b="0" i="0" u="none" strike="noStrike" baseline="0" dirty="0">
                <a:solidFill>
                  <a:srgbClr val="000000"/>
                </a:solidFill>
                <a:latin typeface="LiberationSerif"/>
              </a:rPr>
              <a:t>). </a:t>
            </a:r>
          </a:p>
          <a:p>
            <a:pPr algn="just">
              <a:spcBef>
                <a:spcPts val="0"/>
              </a:spcBef>
              <a:spcAft>
                <a:spcPts val="0"/>
              </a:spcAft>
            </a:pPr>
            <a:endParaRPr lang="en-US"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b="0" i="0" u="none" strike="noStrike" baseline="0" dirty="0">
                <a:solidFill>
                  <a:srgbClr val="000000"/>
                </a:solidFill>
                <a:latin typeface="LiberationSerif"/>
              </a:rPr>
              <a:t>Probably the best-known radiation instrument, the </a:t>
            </a:r>
            <a:r>
              <a:rPr lang="en-US" b="1" i="0" u="none" strike="noStrike" baseline="0" dirty="0">
                <a:solidFill>
                  <a:srgbClr val="000000"/>
                </a:solidFill>
                <a:latin typeface="LiberationSerif-Bold"/>
              </a:rPr>
              <a:t>Geiger counter </a:t>
            </a:r>
            <a:r>
              <a:rPr lang="en-US" b="0" i="0" u="none" strike="noStrike" baseline="0" dirty="0">
                <a:solidFill>
                  <a:srgbClr val="000000"/>
                </a:solidFill>
                <a:latin typeface="LiberationSerif"/>
              </a:rPr>
              <a:t>(also called the Geiger-Muller counter) detects and measures radiation. </a:t>
            </a:r>
          </a:p>
          <a:p>
            <a:pPr algn="just">
              <a:spcBef>
                <a:spcPts val="0"/>
              </a:spcBef>
              <a:spcAft>
                <a:spcPts val="0"/>
              </a:spcAft>
            </a:pPr>
            <a:endParaRPr lang="en-US"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b="0" i="0" u="none" strike="noStrike" baseline="0" dirty="0">
                <a:solidFill>
                  <a:srgbClr val="000000"/>
                </a:solidFill>
                <a:latin typeface="LiberationSerif"/>
              </a:rPr>
              <a:t>Radiation causes the ionization of the gas in a Geiger-Muller tube. </a:t>
            </a:r>
          </a:p>
          <a:p>
            <a:pPr algn="just">
              <a:spcBef>
                <a:spcPts val="0"/>
              </a:spcBef>
              <a:spcAft>
                <a:spcPts val="0"/>
              </a:spcAft>
            </a:pPr>
            <a:endParaRPr lang="en-US"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b="0" i="0" u="none" strike="noStrike" baseline="0" dirty="0">
                <a:solidFill>
                  <a:srgbClr val="000000"/>
                </a:solidFill>
                <a:latin typeface="LiberationSerif"/>
              </a:rPr>
              <a:t>The rate of ionization is proportional to the amount of radiation. </a:t>
            </a:r>
          </a:p>
          <a:p>
            <a:pPr algn="just">
              <a:spcBef>
                <a:spcPts val="0"/>
              </a:spcBef>
              <a:spcAft>
                <a:spcPts val="0"/>
              </a:spcAft>
            </a:pPr>
            <a:endParaRPr lang="en-US" b="0" i="0" u="none" strike="noStrike" baseline="0" dirty="0">
              <a:solidFill>
                <a:srgbClr val="000000"/>
              </a:solidFill>
              <a:latin typeface="LiberationSerif"/>
            </a:endParaRPr>
          </a:p>
          <a:p>
            <a:pPr marL="285750" indent="-285750" algn="just">
              <a:spcBef>
                <a:spcPts val="0"/>
              </a:spcBef>
              <a:spcAft>
                <a:spcPts val="0"/>
              </a:spcAft>
              <a:buFont typeface="Arial" panose="020B0604020202020204" pitchFamily="34" charset="0"/>
              <a:buChar char="•"/>
            </a:pPr>
            <a:r>
              <a:rPr lang="en-US" b="0" i="0" u="none" strike="noStrike" baseline="0" dirty="0">
                <a:solidFill>
                  <a:srgbClr val="000000"/>
                </a:solidFill>
                <a:latin typeface="LiberationSerif"/>
              </a:rPr>
              <a:t>A </a:t>
            </a:r>
            <a:r>
              <a:rPr lang="en-US" b="1" i="0" u="none" strike="noStrike" baseline="0" dirty="0">
                <a:solidFill>
                  <a:srgbClr val="000000"/>
                </a:solidFill>
                <a:latin typeface="LiberationSerif-Bold"/>
              </a:rPr>
              <a:t>scintillation counter </a:t>
            </a:r>
            <a:r>
              <a:rPr lang="en-US" b="0" i="0" u="none" strike="noStrike" baseline="0" dirty="0">
                <a:solidFill>
                  <a:srgbClr val="000000"/>
                </a:solidFill>
                <a:latin typeface="LiberationSerif"/>
              </a:rPr>
              <a:t>contains a scintillator—a material that emits light (luminesces) when excited by ionizing radiation—and a sensor that converts the light into an electric signal. </a:t>
            </a:r>
          </a:p>
          <a:p>
            <a:pPr algn="just">
              <a:spcBef>
                <a:spcPts val="0"/>
              </a:spcBef>
              <a:spcAft>
                <a:spcPts val="0"/>
              </a:spcAft>
            </a:pPr>
            <a:endParaRPr lang="en-US" b="0" i="0" u="none" strike="noStrike" baseline="0" dirty="0">
              <a:solidFill>
                <a:srgbClr val="000000"/>
              </a:solidFill>
              <a:latin typeface="LiberationSerif"/>
            </a:endParaRPr>
          </a:p>
          <a:p>
            <a:pPr marL="342900" indent="-342900" algn="just">
              <a:spcBef>
                <a:spcPts val="0"/>
              </a:spcBef>
              <a:spcAft>
                <a:spcPts val="0"/>
              </a:spcAft>
              <a:buFont typeface="Arial" panose="020B0604020202020204" pitchFamily="34" charset="0"/>
              <a:buChar char="•"/>
            </a:pPr>
            <a:r>
              <a:rPr lang="en-US" b="1" i="0" u="none" strike="noStrike" baseline="0" dirty="0">
                <a:solidFill>
                  <a:srgbClr val="000000"/>
                </a:solidFill>
                <a:latin typeface="LiberationSerif-Bold"/>
              </a:rPr>
              <a:t>Radiation dosimeters </a:t>
            </a:r>
            <a:r>
              <a:rPr lang="en-US" b="0" i="0" u="none" strike="noStrike" baseline="0" dirty="0">
                <a:solidFill>
                  <a:srgbClr val="000000"/>
                </a:solidFill>
                <a:latin typeface="LiberationSerif"/>
              </a:rPr>
              <a:t>also measure ionizing radiation and are often used </a:t>
            </a:r>
            <a:r>
              <a:rPr lang="en-US" b="0" i="0" u="none" strike="noStrike" baseline="0" dirty="0">
                <a:latin typeface="LiberationSerif"/>
              </a:rPr>
              <a:t>to determine personal radiation exposure. Commonly used types are electronic, film badge, </a:t>
            </a:r>
            <a:r>
              <a:rPr lang="en-US" b="0" i="0" u="none" strike="noStrike" baseline="0" dirty="0" err="1">
                <a:latin typeface="LiberationSerif"/>
              </a:rPr>
              <a:t>thermoluminescent</a:t>
            </a:r>
            <a:r>
              <a:rPr lang="en-US" b="0" i="0" u="none" strike="noStrike" baseline="0" dirty="0">
                <a:latin typeface="LiberationSerif"/>
              </a:rPr>
              <a:t>, and quartz fiber dosimeters.</a:t>
            </a:r>
            <a:endParaRPr lang="en-US" dirty="0"/>
          </a:p>
        </p:txBody>
      </p:sp>
      <p:pic>
        <p:nvPicPr>
          <p:cNvPr id="6" name="OpenStaxLogo" descr="openstax college logo">
            <a:extLst>
              <a:ext uri="{FF2B5EF4-FFF2-40B4-BE49-F238E27FC236}">
                <a16:creationId xmlns:a16="http://schemas.microsoft.com/office/drawing/2014/main" id="{E8C9F3B4-6B42-4CD7-A35D-05232E26E95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908580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3CC0517-CC00-4D4A-85ED-E90231A7EF22}"/>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Devices such as </a:t>
            </a:r>
            <a:r>
              <a:rPr lang="en-US" sz="1600" dirty="0">
                <a:solidFill>
                  <a:srgbClr val="6CB255"/>
                </a:solidFill>
              </a:rPr>
              <a:t>(a) </a:t>
            </a:r>
            <a:r>
              <a:rPr lang="en-US" sz="1600" dirty="0"/>
              <a:t>Geiger counters, </a:t>
            </a:r>
            <a:r>
              <a:rPr lang="en-US" sz="1600" dirty="0">
                <a:solidFill>
                  <a:srgbClr val="6CB255"/>
                </a:solidFill>
              </a:rPr>
              <a:t>(b) </a:t>
            </a:r>
            <a:r>
              <a:rPr lang="en-US" sz="1600" dirty="0"/>
              <a:t>scintillators, and </a:t>
            </a:r>
            <a:r>
              <a:rPr lang="en-US" sz="1600" dirty="0">
                <a:solidFill>
                  <a:srgbClr val="6CB255"/>
                </a:solidFill>
              </a:rPr>
              <a:t>(c) </a:t>
            </a:r>
            <a:r>
              <a:rPr lang="en-US" sz="1600" dirty="0"/>
              <a:t>dosimeters can be used to measure radiation. (credit c: modification of work by “</a:t>
            </a:r>
            <a:r>
              <a:rPr lang="en-US" sz="1600" dirty="0" err="1"/>
              <a:t>osaMu</a:t>
            </a:r>
            <a:r>
              <a:rPr lang="en-US" sz="1600" dirty="0"/>
              <a:t>”/Wikimedia commons)</a:t>
            </a:r>
          </a:p>
        </p:txBody>
      </p:sp>
      <p:pic>
        <p:nvPicPr>
          <p:cNvPr id="2" name="Figure" descr="Three photographs are shown and labeled “a,” “b” and “c.” Photo a shows a Geiger counter sitting on a table. It is made up of a metal box with a read-out screen and a wire leading away from the box connected to a sensor wand. Photograph b shows a collection of tall and short vertical tubes arranged in a grouping while photograph c shows a person’s hand holding a small machine with a digital readout while standing on the edge of a road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842" b="-198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21.35</a:t>
            </a:r>
          </a:p>
        </p:txBody>
      </p:sp>
    </p:spTree>
    <p:extLst>
      <p:ext uri="{BB962C8B-B14F-4D97-AF65-F5344CB8AC3E}">
        <p14:creationId xmlns:p14="http://schemas.microsoft.com/office/powerpoint/2010/main" val="26549784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44D48A-8872-4331-A113-A88F8EA67CE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A2495572-F9B2-41D0-A6EA-A91E15D0B8AE}"/>
              </a:ext>
            </a:extLst>
          </p:cNvPr>
          <p:cNvSpPr>
            <a:spLocks noGrp="1"/>
          </p:cNvSpPr>
          <p:nvPr>
            <p:ph type="title"/>
          </p:nvPr>
        </p:nvSpPr>
        <p:spPr>
          <a:xfrm>
            <a:off x="457200" y="241326"/>
            <a:ext cx="4534678" cy="659535"/>
          </a:xfrm>
        </p:spPr>
        <p:txBody>
          <a:bodyPr/>
          <a:lstStyle/>
          <a:p>
            <a:r>
              <a:rPr lang="en-US" b="1" i="0" u="none" strike="noStrike" baseline="0" dirty="0">
                <a:solidFill>
                  <a:srgbClr val="354DA2"/>
                </a:solidFill>
                <a:latin typeface="LiberationSans-Bold"/>
              </a:rPr>
              <a:t>Measuring Radiation Exposure</a:t>
            </a:r>
            <a:endParaRPr lang="en-US" dirty="0"/>
          </a:p>
        </p:txBody>
      </p:sp>
      <p:pic>
        <p:nvPicPr>
          <p:cNvPr id="7" name="Picture 6">
            <a:extLst>
              <a:ext uri="{FF2B5EF4-FFF2-40B4-BE49-F238E27FC236}">
                <a16:creationId xmlns:a16="http://schemas.microsoft.com/office/drawing/2014/main" id="{2C6B6FCF-47DA-4A5C-BA52-D5FA910D6C52}"/>
              </a:ext>
            </a:extLst>
          </p:cNvPr>
          <p:cNvPicPr>
            <a:picLocks noChangeAspect="1"/>
          </p:cNvPicPr>
          <p:nvPr/>
        </p:nvPicPr>
        <p:blipFill>
          <a:blip r:embed="rId2"/>
          <a:stretch>
            <a:fillRect/>
          </a:stretch>
        </p:blipFill>
        <p:spPr>
          <a:xfrm>
            <a:off x="91016" y="1716833"/>
            <a:ext cx="8937552" cy="3415004"/>
          </a:xfrm>
          <a:prstGeom prst="rect">
            <a:avLst/>
          </a:prstGeom>
        </p:spPr>
      </p:pic>
      <p:pic>
        <p:nvPicPr>
          <p:cNvPr id="8" name="OpenStaxLogo" descr="openstax college logo">
            <a:extLst>
              <a:ext uri="{FF2B5EF4-FFF2-40B4-BE49-F238E27FC236}">
                <a16:creationId xmlns:a16="http://schemas.microsoft.com/office/drawing/2014/main" id="{C541EF40-0F08-49D2-B044-46A500CBA9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12629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49E6703-3D35-4219-BB3D-D787C9AC89B2}"/>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Different units are used to measure the rate of emission from a radioactive source, the energy that is absorbed from the source, and the amount of damage the absorbed radiation does.</a:t>
            </a:r>
          </a:p>
        </p:txBody>
      </p:sp>
      <p:pic>
        <p:nvPicPr>
          <p:cNvPr id="2" name="Figure" descr="Two images are shown. The first, labeled “Rate of radioactive decay measured in becquerels or curies,” shows a red sphere with ten red squiggly arrows facing away from it in a 360 degree circle. The second image shows the head and torso of a woman wearing medical scrubs with a badge on her chest. The caption to the badge reads “Film badge or dosimeter measures tissue damage exposure in rems or sieverts” while a phrase under this image states “Absorbed dose measured in grays or r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6" r="-21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21.36</a:t>
            </a:r>
          </a:p>
        </p:txBody>
      </p:sp>
    </p:spTree>
    <p:extLst>
      <p:ext uri="{BB962C8B-B14F-4D97-AF65-F5344CB8AC3E}">
        <p14:creationId xmlns:p14="http://schemas.microsoft.com/office/powerpoint/2010/main" val="4477161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6FC6D-78C7-41D0-8CDC-06764E284FA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BAF0C0F5-601A-45EA-B31E-99DDC1C90B86}"/>
              </a:ext>
            </a:extLst>
          </p:cNvPr>
          <p:cNvPicPr>
            <a:picLocks noChangeAspect="1"/>
          </p:cNvPicPr>
          <p:nvPr/>
        </p:nvPicPr>
        <p:blipFill>
          <a:blip r:embed="rId2"/>
          <a:stretch>
            <a:fillRect/>
          </a:stretch>
        </p:blipFill>
        <p:spPr>
          <a:xfrm>
            <a:off x="126920" y="606576"/>
            <a:ext cx="8890159" cy="4995883"/>
          </a:xfrm>
          <a:prstGeom prst="rect">
            <a:avLst/>
          </a:prstGeom>
        </p:spPr>
      </p:pic>
      <p:pic>
        <p:nvPicPr>
          <p:cNvPr id="8" name="OpenStaxLogo" descr="openstax college logo">
            <a:extLst>
              <a:ext uri="{FF2B5EF4-FFF2-40B4-BE49-F238E27FC236}">
                <a16:creationId xmlns:a16="http://schemas.microsoft.com/office/drawing/2014/main" id="{C5CA75D0-A124-43FB-A081-6B90E8108A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669144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E2FCEE-4697-4B5E-8A4F-8FDEF91403D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E12F5E2C-6D72-44F1-823A-7E917B20D439}"/>
              </a:ext>
            </a:extLst>
          </p:cNvPr>
          <p:cNvPicPr>
            <a:picLocks noChangeAspect="1"/>
          </p:cNvPicPr>
          <p:nvPr/>
        </p:nvPicPr>
        <p:blipFill>
          <a:blip r:embed="rId2"/>
          <a:stretch>
            <a:fillRect/>
          </a:stretch>
        </p:blipFill>
        <p:spPr>
          <a:xfrm>
            <a:off x="485192" y="95430"/>
            <a:ext cx="8098972" cy="6399634"/>
          </a:xfrm>
          <a:prstGeom prst="rect">
            <a:avLst/>
          </a:prstGeom>
        </p:spPr>
      </p:pic>
    </p:spTree>
    <p:extLst>
      <p:ext uri="{BB962C8B-B14F-4D97-AF65-F5344CB8AC3E}">
        <p14:creationId xmlns:p14="http://schemas.microsoft.com/office/powerpoint/2010/main" val="34160041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AE8837-12B3-4B7A-9101-15A3FD61223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19347C78-F206-42FA-90D3-725BDDB2E8D7}"/>
              </a:ext>
            </a:extLst>
          </p:cNvPr>
          <p:cNvPicPr>
            <a:picLocks noChangeAspect="1"/>
          </p:cNvPicPr>
          <p:nvPr/>
        </p:nvPicPr>
        <p:blipFill rotWithShape="1">
          <a:blip r:embed="rId2"/>
          <a:srcRect t="2246" r="925"/>
          <a:stretch/>
        </p:blipFill>
        <p:spPr>
          <a:xfrm>
            <a:off x="93691" y="2052734"/>
            <a:ext cx="8947672" cy="2841861"/>
          </a:xfrm>
          <a:prstGeom prst="rect">
            <a:avLst/>
          </a:prstGeom>
        </p:spPr>
      </p:pic>
      <p:pic>
        <p:nvPicPr>
          <p:cNvPr id="9" name="Picture 8">
            <a:extLst>
              <a:ext uri="{FF2B5EF4-FFF2-40B4-BE49-F238E27FC236}">
                <a16:creationId xmlns:a16="http://schemas.microsoft.com/office/drawing/2014/main" id="{5F36B84B-8350-400A-B483-D1902AA3C5D2}"/>
              </a:ext>
            </a:extLst>
          </p:cNvPr>
          <p:cNvPicPr>
            <a:picLocks noChangeAspect="1"/>
          </p:cNvPicPr>
          <p:nvPr/>
        </p:nvPicPr>
        <p:blipFill>
          <a:blip r:embed="rId3"/>
          <a:stretch>
            <a:fillRect/>
          </a:stretch>
        </p:blipFill>
        <p:spPr>
          <a:xfrm>
            <a:off x="102637" y="1752696"/>
            <a:ext cx="8938726" cy="300038"/>
          </a:xfrm>
          <a:prstGeom prst="rect">
            <a:avLst/>
          </a:prstGeom>
        </p:spPr>
      </p:pic>
      <p:pic>
        <p:nvPicPr>
          <p:cNvPr id="10" name="OpenStaxLogo" descr="openstax college logo">
            <a:extLst>
              <a:ext uri="{FF2B5EF4-FFF2-40B4-BE49-F238E27FC236}">
                <a16:creationId xmlns:a16="http://schemas.microsoft.com/office/drawing/2014/main" id="{FBB074BA-96A3-427A-A08E-E3061E22DA1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918874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E8F720-F474-44A7-8CC2-FE3224204AE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580E9443-5707-45DE-A863-9BF17B01D953}"/>
              </a:ext>
            </a:extLst>
          </p:cNvPr>
          <p:cNvSpPr>
            <a:spLocks noGrp="1"/>
          </p:cNvSpPr>
          <p:nvPr>
            <p:ph type="body" sz="quarter" idx="14"/>
          </p:nvPr>
        </p:nvSpPr>
        <p:spPr>
          <a:xfrm>
            <a:off x="279918" y="1491791"/>
            <a:ext cx="8621486" cy="4713066"/>
          </a:xfrm>
        </p:spPr>
        <p:txBody>
          <a:bodyPr>
            <a:noAutofit/>
          </a:bodyPr>
          <a:lstStyle/>
          <a:p>
            <a:pPr marL="342900" indent="-342900" algn="l">
              <a:buFont typeface="Arial" panose="020B0604020202020204" pitchFamily="34" charset="0"/>
              <a:buChar char="•"/>
            </a:pPr>
            <a:r>
              <a:rPr lang="en-US" sz="2200" b="0" i="0" u="none" strike="noStrike" baseline="0" dirty="0">
                <a:solidFill>
                  <a:srgbClr val="000000"/>
                </a:solidFill>
                <a:latin typeface="LiberationSerif"/>
              </a:rPr>
              <a:t>The effects of radiation depend on the type, energy, and location of the radiation source, and the length of exposure.</a:t>
            </a:r>
          </a:p>
          <a:p>
            <a:pPr marL="342900" indent="-342900" algn="just">
              <a:buFont typeface="Arial" panose="020B0604020202020204" pitchFamily="34" charset="0"/>
              <a:buChar char="•"/>
            </a:pPr>
            <a:r>
              <a:rPr lang="en-US" sz="2200" b="0" i="0" u="none" strike="noStrike" baseline="0" dirty="0">
                <a:solidFill>
                  <a:srgbClr val="000000"/>
                </a:solidFill>
                <a:latin typeface="LiberationSerif"/>
              </a:rPr>
              <a:t>As shown in </a:t>
            </a:r>
            <a:r>
              <a:rPr lang="en-US" sz="2200" b="1" i="0" u="none" strike="noStrike" baseline="0" dirty="0">
                <a:solidFill>
                  <a:srgbClr val="944B8D"/>
                </a:solidFill>
                <a:latin typeface="LiberationSans-Bold"/>
              </a:rPr>
              <a:t>Figure 21.37</a:t>
            </a:r>
            <a:r>
              <a:rPr lang="en-US" sz="2200" b="0" i="0" u="none" strike="noStrike" baseline="0" dirty="0">
                <a:solidFill>
                  <a:srgbClr val="000000"/>
                </a:solidFill>
                <a:latin typeface="LiberationSerif"/>
              </a:rPr>
              <a:t>, the average person is exposed to background radiation, including cosmic rays from the sun and radon from uranium in the ground (see the Chemistry in Everyday Life feature on Radon Exposure); radiation from medical exposure, including CAT scans, radioisotope tests, X-rays, and so on; and small amounts of radiation from other human activities, such as airplane flights (which are bombarded by increased numbers of cosmic rays in the upper atmosphere), radioactivity from consumer products, and a variety of radionuclides that enter our bodies when we breathe (for example, carbon-14) or through the food chain (for example, potassium-40, strontium-90, and iodine-131).</a:t>
            </a:r>
            <a:endParaRPr lang="en-US" sz="2200" dirty="0"/>
          </a:p>
        </p:txBody>
      </p:sp>
      <p:sp>
        <p:nvSpPr>
          <p:cNvPr id="7" name="TextBox 6">
            <a:extLst>
              <a:ext uri="{FF2B5EF4-FFF2-40B4-BE49-F238E27FC236}">
                <a16:creationId xmlns:a16="http://schemas.microsoft.com/office/drawing/2014/main" id="{8F1333B0-FF2C-4038-8C95-BDE21E9A2AAF}"/>
              </a:ext>
            </a:extLst>
          </p:cNvPr>
          <p:cNvSpPr txBox="1"/>
          <p:nvPr/>
        </p:nvSpPr>
        <p:spPr>
          <a:xfrm>
            <a:off x="457200" y="241326"/>
            <a:ext cx="5206483" cy="830997"/>
          </a:xfrm>
          <a:prstGeom prst="rect">
            <a:avLst/>
          </a:prstGeom>
          <a:noFill/>
        </p:spPr>
        <p:txBody>
          <a:bodyPr wrap="square">
            <a:spAutoFit/>
          </a:bodyPr>
          <a:lstStyle/>
          <a:p>
            <a:r>
              <a:rPr lang="en-US" sz="2400" b="1" i="0" u="none" strike="noStrike" baseline="0" dirty="0">
                <a:solidFill>
                  <a:srgbClr val="354DA2"/>
                </a:solidFill>
                <a:latin typeface="LiberationSans-Bold"/>
              </a:rPr>
              <a:t>Effects of Long-term Radiation </a:t>
            </a:r>
          </a:p>
          <a:p>
            <a:r>
              <a:rPr lang="en-US" sz="2400" b="1" i="0" u="none" strike="noStrike" baseline="0" dirty="0">
                <a:solidFill>
                  <a:srgbClr val="354DA2"/>
                </a:solidFill>
                <a:latin typeface="LiberationSans-Bold"/>
              </a:rPr>
              <a:t>Exposure on the Human Body</a:t>
            </a:r>
            <a:endParaRPr lang="en-US" sz="2400" dirty="0"/>
          </a:p>
        </p:txBody>
      </p:sp>
      <p:pic>
        <p:nvPicPr>
          <p:cNvPr id="8" name="OpenStaxLogo" descr="openstax college logo">
            <a:extLst>
              <a:ext uri="{FF2B5EF4-FFF2-40B4-BE49-F238E27FC236}">
                <a16:creationId xmlns:a16="http://schemas.microsoft.com/office/drawing/2014/main" id="{0E311606-BF73-4DC3-9F36-C8B9CED769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634914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A061DC-A9AF-43B3-9303-37E9424DEA3A}"/>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total annual radiation exposure for a person in the US is about 620 </a:t>
            </a:r>
            <a:r>
              <a:rPr lang="en-US" sz="1600" dirty="0" err="1"/>
              <a:t>mrem</a:t>
            </a:r>
            <a:r>
              <a:rPr lang="en-US" sz="1600" dirty="0"/>
              <a:t>. The various sources and their relative amounts are shown in this bar graph. (source: U.S. Nuclear Regulatory Commission)</a:t>
            </a:r>
          </a:p>
        </p:txBody>
      </p:sp>
      <p:pic>
        <p:nvPicPr>
          <p:cNvPr id="2" name="Figure" descr="A bar graph titled “Radiation Doses and Regulatory Limits, open parenthesis, in Millirems, close parenthesis” is shown. The y-axis is labeled “Doses in Millirems” and has values from 0 to 5000 with a break between 1000 and 5000 to indicate a different scale to the top of the graph. The y-axis is labeled corresponding to each bar. The first bar, measured to 5000 on the y-axis, is drawn in red and is labeled “Annual Nuclear Worker Doses Limit, open parenthesis, N R C, close parenthesis.” The second bar, measured to 1000 on the y-axis, is drawn in blue and is labeled “Whole Body C T” while the third bar, measured to 620 on the y-axis, is drawn in blue and is labeled “Average U period S period Annual Dose.” The fourth bar, measured to 310 on the y-axis, is drawn in blue and is labeled “U period S period Natural Background Dose” while the fifth bar, measured to 100 on the y-axis and drawn in red reads “Annual Public Dose Limit, open parenthesis, N R C, close parenthesis.” The sixth bar, measured to 40 on the y-axis, is drawn in blue and is labeled “From Your Body” while the seventh bar, measured to 30 on the y-axis and drawn in blue reads “Cosmic rays.” The eighth bar, measured to 4 on the y-axis, is drawn in blue and is labeled “Safe Drinking Water Limit, open parenthesis, E P A, close parenthesis” while the ninth bar, measured to 2.5 on the y-axis and drawn in red reads “Trans Atlantic Flight.” A legend on the graph shows that red means “Dose Limit From N R C dash licensed activity” while blue means “Radiation Do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651" r="-506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21.37</a:t>
            </a:r>
          </a:p>
        </p:txBody>
      </p:sp>
    </p:spTree>
    <p:extLst>
      <p:ext uri="{BB962C8B-B14F-4D97-AF65-F5344CB8AC3E}">
        <p14:creationId xmlns:p14="http://schemas.microsoft.com/office/powerpoint/2010/main" val="6993348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E0A9D8-9CCE-4B8E-9F17-78F2526E033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F173780-ABCD-48BF-962D-C8A3E882DE90}"/>
              </a:ext>
            </a:extLst>
          </p:cNvPr>
          <p:cNvSpPr>
            <a:spLocks noGrp="1"/>
          </p:cNvSpPr>
          <p:nvPr>
            <p:ph type="title"/>
          </p:nvPr>
        </p:nvSpPr>
        <p:spPr>
          <a:xfrm>
            <a:off x="457200" y="241326"/>
            <a:ext cx="4198776" cy="659535"/>
          </a:xfrm>
        </p:spPr>
        <p:txBody>
          <a:bodyPr>
            <a:normAutofit fontScale="90000"/>
          </a:bodyPr>
          <a:lstStyle/>
          <a:p>
            <a:r>
              <a:rPr lang="en-US" sz="2400" b="1" i="0" u="none" strike="noStrike" baseline="0" dirty="0">
                <a:solidFill>
                  <a:srgbClr val="354DA2"/>
                </a:solidFill>
                <a:latin typeface="LiberationSans-Bold"/>
              </a:rPr>
              <a:t>Effects of Long-term Radiation </a:t>
            </a:r>
            <a:br>
              <a:rPr lang="en-US" sz="2400" b="1" i="0" u="none" strike="noStrike" baseline="0" dirty="0">
                <a:solidFill>
                  <a:srgbClr val="354DA2"/>
                </a:solidFill>
                <a:latin typeface="LiberationSans-Bold"/>
              </a:rPr>
            </a:br>
            <a:r>
              <a:rPr lang="en-US" sz="2400" b="1" i="0" u="none" strike="noStrike" baseline="0" dirty="0">
                <a:solidFill>
                  <a:srgbClr val="354DA2"/>
                </a:solidFill>
                <a:latin typeface="LiberationSans-Bold"/>
              </a:rPr>
              <a:t>Exposure on the Human Body</a:t>
            </a:r>
            <a:endParaRPr lang="en-US" dirty="0"/>
          </a:p>
        </p:txBody>
      </p:sp>
      <p:sp>
        <p:nvSpPr>
          <p:cNvPr id="5" name="Text Placeholder 4">
            <a:extLst>
              <a:ext uri="{FF2B5EF4-FFF2-40B4-BE49-F238E27FC236}">
                <a16:creationId xmlns:a16="http://schemas.microsoft.com/office/drawing/2014/main" id="{7EF73957-979F-4719-A192-8AD5EDEAD232}"/>
              </a:ext>
            </a:extLst>
          </p:cNvPr>
          <p:cNvSpPr>
            <a:spLocks noGrp="1"/>
          </p:cNvSpPr>
          <p:nvPr>
            <p:ph type="body" sz="quarter" idx="14"/>
          </p:nvPr>
        </p:nvSpPr>
        <p:spPr>
          <a:xfrm>
            <a:off x="205273" y="1101012"/>
            <a:ext cx="8584163" cy="4909352"/>
          </a:xfrm>
        </p:spPr>
        <p:txBody>
          <a:bodyPr>
            <a:noAutofit/>
          </a:bodyPr>
          <a:lstStyle/>
          <a:p>
            <a:pPr marL="342900" indent="-342900" algn="just">
              <a:buFont typeface="Arial" panose="020B0604020202020204" pitchFamily="34" charset="0"/>
              <a:buChar char="•"/>
            </a:pPr>
            <a:r>
              <a:rPr lang="en-US" sz="2400" b="0" i="0" u="none" strike="noStrike" baseline="0" dirty="0">
                <a:solidFill>
                  <a:srgbClr val="000000"/>
                </a:solidFill>
                <a:latin typeface="LiberationSerif"/>
              </a:rPr>
              <a:t>A short-term, sudden dose of a large amount of radiation can cause a wide range of health effects, from changes in blood chemistry to death.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Short-term exposure to tens of rems of radiation will likely cause very noticeable symptoms or illness; a dose of about 500 rems is estimated to have a 50% probability of causing the death of the victim within 30 days of exposure.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Exposure to radioactive emissions has a cumulative effect on the body during a person’s lifetime, which is another reason why it is important to avoid any unnecessary exposure to radiation. </a:t>
            </a:r>
          </a:p>
          <a:p>
            <a:pPr marL="342900" indent="-342900" algn="just">
              <a:buFont typeface="Arial" panose="020B0604020202020204" pitchFamily="34" charset="0"/>
              <a:buChar char="•"/>
            </a:pPr>
            <a:r>
              <a:rPr lang="en-US" sz="2400" b="0" i="0" u="none" strike="noStrike" baseline="0" dirty="0">
                <a:solidFill>
                  <a:srgbClr val="000000"/>
                </a:solidFill>
                <a:latin typeface="LiberationSerif"/>
              </a:rPr>
              <a:t>Health effects of </a:t>
            </a:r>
            <a:r>
              <a:rPr lang="en-US" sz="2400" b="0" i="0" u="none" strike="noStrike" baseline="0" dirty="0" err="1">
                <a:solidFill>
                  <a:srgbClr val="000000"/>
                </a:solidFill>
                <a:latin typeface="LiberationSerif"/>
              </a:rPr>
              <a:t>shortterm</a:t>
            </a:r>
            <a:r>
              <a:rPr lang="en-US" sz="2400" b="0" i="0" u="none" strike="noStrike" baseline="0" dirty="0">
                <a:solidFill>
                  <a:srgbClr val="000000"/>
                </a:solidFill>
                <a:latin typeface="LiberationSerif"/>
              </a:rPr>
              <a:t> exposure to radiation are shown in </a:t>
            </a:r>
            <a:r>
              <a:rPr lang="en-US" sz="2400" b="1" i="0" u="none" strike="noStrike" baseline="0" dirty="0">
                <a:solidFill>
                  <a:srgbClr val="944B8D"/>
                </a:solidFill>
                <a:latin typeface="LiberationSans-Bold"/>
              </a:rPr>
              <a:t>Table 21.5</a:t>
            </a:r>
            <a:r>
              <a:rPr lang="en-US" sz="2400" b="0" i="0" u="none" strike="noStrike" baseline="0" dirty="0">
                <a:solidFill>
                  <a:srgbClr val="000000"/>
                </a:solidFill>
                <a:latin typeface="LiberationSerif"/>
              </a:rPr>
              <a:t>.</a:t>
            </a:r>
            <a:endParaRPr lang="en-US" sz="2400" dirty="0"/>
          </a:p>
        </p:txBody>
      </p:sp>
      <p:pic>
        <p:nvPicPr>
          <p:cNvPr id="6" name="OpenStaxLogo" descr="openstax college logo">
            <a:extLst>
              <a:ext uri="{FF2B5EF4-FFF2-40B4-BE49-F238E27FC236}">
                <a16:creationId xmlns:a16="http://schemas.microsoft.com/office/drawing/2014/main" id="{AE03988C-E086-4FA8-AE1C-90AFD60BBC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6937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B0D1F3-7923-4C46-AB5D-D580C8A1FE2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C3D73F08-2627-41AE-A8A8-2460524D3A09}"/>
              </a:ext>
            </a:extLst>
          </p:cNvPr>
          <p:cNvSpPr>
            <a:spLocks noGrp="1"/>
          </p:cNvSpPr>
          <p:nvPr>
            <p:ph type="title"/>
          </p:nvPr>
        </p:nvSpPr>
        <p:spPr>
          <a:xfrm>
            <a:off x="457200" y="241326"/>
            <a:ext cx="4993341" cy="659535"/>
          </a:xfrm>
        </p:spPr>
        <p:txBody>
          <a:bodyPr/>
          <a:lstStyle/>
          <a:p>
            <a:r>
              <a:rPr lang="en-US" dirty="0"/>
              <a:t>Nuclear Binding Energy</a:t>
            </a:r>
          </a:p>
        </p:txBody>
      </p:sp>
      <p:sp>
        <p:nvSpPr>
          <p:cNvPr id="5" name="Text Placeholder 4">
            <a:extLst>
              <a:ext uri="{FF2B5EF4-FFF2-40B4-BE49-F238E27FC236}">
                <a16:creationId xmlns:a16="http://schemas.microsoft.com/office/drawing/2014/main" id="{EB1FA61F-B2E8-4F34-9B80-D9905430F786}"/>
              </a:ext>
            </a:extLst>
          </p:cNvPr>
          <p:cNvSpPr>
            <a:spLocks noGrp="1"/>
          </p:cNvSpPr>
          <p:nvPr>
            <p:ph type="body" sz="quarter" idx="14"/>
          </p:nvPr>
        </p:nvSpPr>
        <p:spPr>
          <a:xfrm>
            <a:off x="403411" y="1763790"/>
            <a:ext cx="8535315" cy="3747247"/>
          </a:xfrm>
        </p:spPr>
        <p:txBody>
          <a:bodyPr>
            <a:normAutofit/>
          </a:bodyPr>
          <a:lstStyle/>
          <a:p>
            <a:pPr algn="just"/>
            <a:r>
              <a:rPr lang="en-US" dirty="0"/>
              <a:t>The loss in mass accompanying the formation of an atom</a:t>
            </a:r>
            <a:r>
              <a:rPr lang="ka-GE" dirty="0"/>
              <a:t> </a:t>
            </a:r>
            <a:r>
              <a:rPr lang="en-US" dirty="0"/>
              <a:t>from protons, neutrons, and electrons is due to the conversion of that mass into energy that is evolved as the atom</a:t>
            </a:r>
            <a:r>
              <a:rPr lang="ka-GE" dirty="0"/>
              <a:t> </a:t>
            </a:r>
            <a:r>
              <a:rPr lang="en-US" dirty="0"/>
              <a:t>forms. </a:t>
            </a:r>
            <a:endParaRPr lang="ka-GE" dirty="0"/>
          </a:p>
          <a:p>
            <a:pPr algn="just"/>
            <a:r>
              <a:rPr lang="en-US" dirty="0"/>
              <a:t>The nuclear binding energy is the energy produced when the atoms’ nucleons are bound together; this is</a:t>
            </a:r>
            <a:r>
              <a:rPr lang="ka-GE" dirty="0"/>
              <a:t> </a:t>
            </a:r>
            <a:r>
              <a:rPr lang="en-US" dirty="0"/>
              <a:t>also the energy needed to break a nucleus into its constituent protons and neutrons. </a:t>
            </a:r>
            <a:endParaRPr lang="ka-GE" dirty="0"/>
          </a:p>
          <a:p>
            <a:pPr algn="just"/>
            <a:r>
              <a:rPr lang="en-US" dirty="0"/>
              <a:t>In comparison to chemical bond</a:t>
            </a:r>
            <a:r>
              <a:rPr lang="ka-GE" dirty="0"/>
              <a:t> </a:t>
            </a:r>
            <a:r>
              <a:rPr lang="en-US" dirty="0"/>
              <a:t>energies, nuclear binding energies are vastly greater, as we will learn in this section. </a:t>
            </a:r>
            <a:endParaRPr lang="ka-GE" dirty="0"/>
          </a:p>
          <a:p>
            <a:pPr algn="just"/>
            <a:r>
              <a:rPr lang="en-US" dirty="0"/>
              <a:t>Consequently, the energy changes</a:t>
            </a:r>
            <a:r>
              <a:rPr lang="ka-GE" dirty="0"/>
              <a:t> </a:t>
            </a:r>
            <a:r>
              <a:rPr lang="en-US" dirty="0"/>
              <a:t>associated with nuclear reactions are vastly greater than are those for chemical reactions.</a:t>
            </a:r>
          </a:p>
        </p:txBody>
      </p:sp>
      <p:pic>
        <p:nvPicPr>
          <p:cNvPr id="6" name="OpenStaxLogo" descr="openstax college logo">
            <a:extLst>
              <a:ext uri="{FF2B5EF4-FFF2-40B4-BE49-F238E27FC236}">
                <a16:creationId xmlns:a16="http://schemas.microsoft.com/office/drawing/2014/main" id="{67137751-ABBE-43A8-A15D-3669E35BB2B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8575642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43F742-0DCB-4884-AE3D-130517EF7D4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95B3B812-EA21-46F4-9A42-974591EF744C}"/>
              </a:ext>
            </a:extLst>
          </p:cNvPr>
          <p:cNvPicPr>
            <a:picLocks noChangeAspect="1"/>
          </p:cNvPicPr>
          <p:nvPr/>
        </p:nvPicPr>
        <p:blipFill>
          <a:blip r:embed="rId2"/>
          <a:stretch>
            <a:fillRect/>
          </a:stretch>
        </p:blipFill>
        <p:spPr>
          <a:xfrm>
            <a:off x="555695" y="96817"/>
            <a:ext cx="8131105" cy="6396058"/>
          </a:xfrm>
          <a:prstGeom prst="rect">
            <a:avLst/>
          </a:prstGeom>
        </p:spPr>
      </p:pic>
    </p:spTree>
    <p:extLst>
      <p:ext uri="{BB962C8B-B14F-4D97-AF65-F5344CB8AC3E}">
        <p14:creationId xmlns:p14="http://schemas.microsoft.com/office/powerpoint/2010/main" val="5291976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00481B-25B2-437D-B2BC-601DC2EBD4E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92228AB-C1B6-4C79-9B59-C9B44E6577E9}"/>
              </a:ext>
            </a:extLst>
          </p:cNvPr>
          <p:cNvSpPr>
            <a:spLocks noGrp="1"/>
          </p:cNvSpPr>
          <p:nvPr>
            <p:ph type="title"/>
          </p:nvPr>
        </p:nvSpPr>
        <p:spPr>
          <a:xfrm>
            <a:off x="457200" y="471781"/>
            <a:ext cx="6092890" cy="751709"/>
          </a:xfrm>
        </p:spPr>
        <p:txBody>
          <a:bodyPr>
            <a:noAutofit/>
          </a:bodyPr>
          <a:lstStyle/>
          <a:p>
            <a:r>
              <a:rPr lang="en-US" sz="2800" b="1" i="0" u="none" strike="noStrike" baseline="0" dirty="0">
                <a:solidFill>
                  <a:srgbClr val="354DA2"/>
                </a:solidFill>
                <a:latin typeface="LiberationSans-Bold"/>
              </a:rPr>
              <a:t>Effects of Long-term Radiation </a:t>
            </a:r>
            <a:br>
              <a:rPr lang="en-US" sz="2800" b="1" i="0" u="none" strike="noStrike" baseline="0" dirty="0">
                <a:solidFill>
                  <a:srgbClr val="354DA2"/>
                </a:solidFill>
                <a:latin typeface="LiberationSans-Bold"/>
              </a:rPr>
            </a:br>
            <a:r>
              <a:rPr lang="en-US" sz="2800" b="1" i="0" u="none" strike="noStrike" baseline="0" dirty="0">
                <a:solidFill>
                  <a:srgbClr val="354DA2"/>
                </a:solidFill>
                <a:latin typeface="LiberationSans-Bold"/>
              </a:rPr>
              <a:t>Exposure on the Human Body</a:t>
            </a:r>
            <a:endParaRPr lang="en-US" sz="2800" dirty="0"/>
          </a:p>
        </p:txBody>
      </p:sp>
      <p:sp>
        <p:nvSpPr>
          <p:cNvPr id="5" name="Text Placeholder 4">
            <a:extLst>
              <a:ext uri="{FF2B5EF4-FFF2-40B4-BE49-F238E27FC236}">
                <a16:creationId xmlns:a16="http://schemas.microsoft.com/office/drawing/2014/main" id="{2F158608-45E8-4D48-8A5A-414A4A6727BE}"/>
              </a:ext>
            </a:extLst>
          </p:cNvPr>
          <p:cNvSpPr>
            <a:spLocks noGrp="1"/>
          </p:cNvSpPr>
          <p:nvPr>
            <p:ph type="body" sz="quarter" idx="14"/>
          </p:nvPr>
        </p:nvSpPr>
        <p:spPr>
          <a:xfrm>
            <a:off x="289249" y="1464906"/>
            <a:ext cx="8535171" cy="4545458"/>
          </a:xfrm>
        </p:spPr>
        <p:txBody>
          <a:bodyPr>
            <a:normAutofit/>
          </a:bodyPr>
          <a:lstStyle/>
          <a:p>
            <a:pPr marL="457200" indent="-457200" algn="just">
              <a:buFont typeface="Arial" panose="020B0604020202020204" pitchFamily="34" charset="0"/>
              <a:buChar char="•"/>
            </a:pPr>
            <a:r>
              <a:rPr lang="en-US" sz="2800" b="0" i="0" u="none" strike="noStrike" baseline="0" dirty="0">
                <a:latin typeface="LiberationSerif"/>
              </a:rPr>
              <a:t>It is impossible to avoid some exposure to ionizing radiation.</a:t>
            </a:r>
          </a:p>
          <a:p>
            <a:pPr marL="457200" indent="-457200" algn="just">
              <a:buFont typeface="Arial" panose="020B0604020202020204" pitchFamily="34" charset="0"/>
              <a:buChar char="•"/>
            </a:pPr>
            <a:r>
              <a:rPr lang="en-US" sz="2800" b="0" i="0" u="none" strike="noStrike" baseline="0" dirty="0">
                <a:latin typeface="LiberationSerif"/>
              </a:rPr>
              <a:t>We are constantly exposed to background radiation from a variety of natural sources, including cosmic radiation, rocks, medical procedures, consumer products, and even our own atoms. </a:t>
            </a:r>
          </a:p>
          <a:p>
            <a:pPr marL="457200" indent="-457200" algn="just">
              <a:buFont typeface="Arial" panose="020B0604020202020204" pitchFamily="34" charset="0"/>
              <a:buChar char="•"/>
            </a:pPr>
            <a:r>
              <a:rPr lang="en-US" sz="2800" b="0" i="0" u="none" strike="noStrike" baseline="0" dirty="0">
                <a:latin typeface="LiberationSerif"/>
              </a:rPr>
              <a:t>We can minimize our exposure by blocking or shielding the radiation, moving farther from the source, and limiting the time of exposure.</a:t>
            </a:r>
            <a:endParaRPr lang="en-US" sz="2800" dirty="0"/>
          </a:p>
        </p:txBody>
      </p:sp>
      <p:pic>
        <p:nvPicPr>
          <p:cNvPr id="6" name="OpenStaxLogo" descr="openstax college logo">
            <a:extLst>
              <a:ext uri="{FF2B5EF4-FFF2-40B4-BE49-F238E27FC236}">
                <a16:creationId xmlns:a16="http://schemas.microsoft.com/office/drawing/2014/main" id="{358A3F99-CAE5-46C3-80FD-A60788BB8A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8274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6F9709-81A3-4A4B-9357-F11178D83B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EE8C0C6A-FB11-4789-9499-2C63A976C290}"/>
              </a:ext>
            </a:extLst>
          </p:cNvPr>
          <p:cNvSpPr>
            <a:spLocks noGrp="1"/>
          </p:cNvSpPr>
          <p:nvPr>
            <p:ph type="title"/>
          </p:nvPr>
        </p:nvSpPr>
        <p:spPr>
          <a:xfrm>
            <a:off x="457200" y="241326"/>
            <a:ext cx="4778188" cy="484815"/>
          </a:xfrm>
        </p:spPr>
        <p:txBody>
          <a:bodyPr/>
          <a:lstStyle/>
          <a:p>
            <a:r>
              <a:rPr lang="en-US" dirty="0"/>
              <a:t>Nuclear Binding Energy</a:t>
            </a:r>
          </a:p>
        </p:txBody>
      </p:sp>
      <p:sp>
        <p:nvSpPr>
          <p:cNvPr id="5" name="Text Placeholder 4">
            <a:extLst>
              <a:ext uri="{FF2B5EF4-FFF2-40B4-BE49-F238E27FC236}">
                <a16:creationId xmlns:a16="http://schemas.microsoft.com/office/drawing/2014/main" id="{7BAF4607-A01E-4635-A97C-F8DD8EC8FF73}"/>
              </a:ext>
            </a:extLst>
          </p:cNvPr>
          <p:cNvSpPr>
            <a:spLocks noGrp="1"/>
          </p:cNvSpPr>
          <p:nvPr>
            <p:ph type="body" sz="quarter" idx="14"/>
          </p:nvPr>
        </p:nvSpPr>
        <p:spPr>
          <a:xfrm>
            <a:off x="457199" y="1262737"/>
            <a:ext cx="8062912" cy="995082"/>
          </a:xfrm>
        </p:spPr>
        <p:txBody>
          <a:bodyPr>
            <a:normAutofit lnSpcReduction="10000"/>
          </a:bodyPr>
          <a:lstStyle/>
          <a:p>
            <a:pPr algn="just"/>
            <a:r>
              <a:rPr lang="en-US" dirty="0"/>
              <a:t>The conversion between mass and energy is most identifiably</a:t>
            </a:r>
            <a:r>
              <a:rPr lang="ka-GE" dirty="0"/>
              <a:t> </a:t>
            </a:r>
            <a:r>
              <a:rPr lang="en-US" dirty="0"/>
              <a:t> represented by the mass-energy equivalence equation</a:t>
            </a:r>
            <a:r>
              <a:rPr lang="ka-GE" dirty="0"/>
              <a:t> </a:t>
            </a:r>
            <a:r>
              <a:rPr lang="en-US" dirty="0"/>
              <a:t>as stated by </a:t>
            </a:r>
            <a:r>
              <a:rPr lang="en-US" b="1" dirty="0"/>
              <a:t>Albert Einstein:</a:t>
            </a:r>
            <a:endParaRPr lang="ka-GE" b="1" dirty="0"/>
          </a:p>
          <a:p>
            <a:pPr algn="just"/>
            <a:endParaRPr lang="en-US" dirty="0"/>
          </a:p>
        </p:txBody>
      </p:sp>
      <p:pic>
        <p:nvPicPr>
          <p:cNvPr id="7" name="Picture 6">
            <a:extLst>
              <a:ext uri="{FF2B5EF4-FFF2-40B4-BE49-F238E27FC236}">
                <a16:creationId xmlns:a16="http://schemas.microsoft.com/office/drawing/2014/main" id="{64B3BFC2-78A1-450D-9F88-9AE163D5B439}"/>
              </a:ext>
            </a:extLst>
          </p:cNvPr>
          <p:cNvPicPr>
            <a:picLocks noChangeAspect="1"/>
          </p:cNvPicPr>
          <p:nvPr/>
        </p:nvPicPr>
        <p:blipFill>
          <a:blip r:embed="rId2"/>
          <a:stretch>
            <a:fillRect/>
          </a:stretch>
        </p:blipFill>
        <p:spPr>
          <a:xfrm>
            <a:off x="3216971" y="2417334"/>
            <a:ext cx="1843089" cy="578645"/>
          </a:xfrm>
          <a:prstGeom prst="rect">
            <a:avLst/>
          </a:prstGeom>
        </p:spPr>
      </p:pic>
      <p:sp>
        <p:nvSpPr>
          <p:cNvPr id="9" name="TextBox 8">
            <a:extLst>
              <a:ext uri="{FF2B5EF4-FFF2-40B4-BE49-F238E27FC236}">
                <a16:creationId xmlns:a16="http://schemas.microsoft.com/office/drawing/2014/main" id="{9ADE7F68-358A-4EFC-BE12-3B81DFD08F30}"/>
              </a:ext>
            </a:extLst>
          </p:cNvPr>
          <p:cNvSpPr txBox="1"/>
          <p:nvPr/>
        </p:nvSpPr>
        <p:spPr>
          <a:xfrm>
            <a:off x="457199" y="3191451"/>
            <a:ext cx="8373035" cy="3139321"/>
          </a:xfrm>
          <a:prstGeom prst="rect">
            <a:avLst/>
          </a:prstGeom>
          <a:noFill/>
        </p:spPr>
        <p:txBody>
          <a:bodyPr wrap="square">
            <a:spAutoFit/>
          </a:bodyPr>
          <a:lstStyle/>
          <a:p>
            <a:pPr algn="just"/>
            <a:r>
              <a:rPr lang="en-US" dirty="0"/>
              <a:t>where E is energy, m is </a:t>
            </a:r>
            <a:r>
              <a:rPr lang="ka-GE" dirty="0"/>
              <a:t>a </a:t>
            </a:r>
            <a:r>
              <a:rPr lang="en-US" dirty="0"/>
              <a:t>mass of the matter being converted, and c is the speed of light in a vacuum. </a:t>
            </a:r>
            <a:endParaRPr lang="ka-GE" dirty="0"/>
          </a:p>
          <a:p>
            <a:pPr algn="just"/>
            <a:r>
              <a:rPr lang="en-US" dirty="0"/>
              <a:t>This equation</a:t>
            </a:r>
            <a:r>
              <a:rPr lang="ka-GE" dirty="0"/>
              <a:t> </a:t>
            </a:r>
            <a:r>
              <a:rPr lang="en-US" dirty="0"/>
              <a:t>can be used to find the amount of energy that results when matter is converted into energy. </a:t>
            </a:r>
            <a:endParaRPr lang="ka-GE" dirty="0"/>
          </a:p>
          <a:p>
            <a:pPr algn="just"/>
            <a:r>
              <a:rPr lang="en-US" dirty="0"/>
              <a:t>Using this mass-energy</a:t>
            </a:r>
            <a:r>
              <a:rPr lang="ka-GE" dirty="0"/>
              <a:t> </a:t>
            </a:r>
            <a:r>
              <a:rPr lang="en-US" dirty="0"/>
              <a:t>equivalence equation, the nuclear binding energy of a nucleus may be calculated from its mass defect, as demonstrated</a:t>
            </a:r>
            <a:r>
              <a:rPr lang="ka-GE" dirty="0"/>
              <a:t> </a:t>
            </a:r>
            <a:r>
              <a:rPr lang="en-US" dirty="0"/>
              <a:t>in </a:t>
            </a:r>
            <a:r>
              <a:rPr lang="en-US" b="1" dirty="0"/>
              <a:t>Example 21.2.</a:t>
            </a:r>
            <a:r>
              <a:rPr lang="en-US" dirty="0"/>
              <a:t> </a:t>
            </a:r>
            <a:endParaRPr lang="ka-GE" dirty="0"/>
          </a:p>
          <a:p>
            <a:pPr algn="just"/>
            <a:r>
              <a:rPr lang="en-US" dirty="0"/>
              <a:t>A variety of units are commonly used for nuclear binding </a:t>
            </a:r>
            <a:r>
              <a:rPr lang="en-US" dirty="0" err="1"/>
              <a:t>energies,including</a:t>
            </a:r>
            <a:r>
              <a:rPr lang="en-US" dirty="0"/>
              <a:t> electron volts (eV),</a:t>
            </a:r>
            <a:r>
              <a:rPr lang="ka-GE" dirty="0"/>
              <a:t> </a:t>
            </a:r>
            <a:r>
              <a:rPr lang="en-US" dirty="0"/>
              <a:t>with 1 eV equaling the amount of energy necessary to the move the charge of an electron across an electric potential</a:t>
            </a:r>
            <a:r>
              <a:rPr lang="ka-GE" dirty="0"/>
              <a:t> </a:t>
            </a:r>
            <a:r>
              <a:rPr lang="en-US" dirty="0"/>
              <a:t>difference of 1 volt, making 1 eV = 1.602 × 10</a:t>
            </a:r>
            <a:r>
              <a:rPr lang="en-US" baseline="30000" dirty="0"/>
              <a:t>–19</a:t>
            </a:r>
            <a:r>
              <a:rPr lang="en-US" dirty="0"/>
              <a:t> J.</a:t>
            </a:r>
          </a:p>
        </p:txBody>
      </p:sp>
      <p:pic>
        <p:nvPicPr>
          <p:cNvPr id="8" name="OpenStaxLogo" descr="openstax college logo">
            <a:extLst>
              <a:ext uri="{FF2B5EF4-FFF2-40B4-BE49-F238E27FC236}">
                <a16:creationId xmlns:a16="http://schemas.microsoft.com/office/drawing/2014/main" id="{D8EE524E-4AFF-4904-A004-577F240F51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5083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860A0B-D26D-4077-B8CA-E2A741AD31E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A41FCC52-398A-41CF-8824-CAEDAAF2E27C}"/>
              </a:ext>
            </a:extLst>
          </p:cNvPr>
          <p:cNvPicPr>
            <a:picLocks noChangeAspect="1"/>
          </p:cNvPicPr>
          <p:nvPr/>
        </p:nvPicPr>
        <p:blipFill>
          <a:blip r:embed="rId2"/>
          <a:stretch>
            <a:fillRect/>
          </a:stretch>
        </p:blipFill>
        <p:spPr>
          <a:xfrm>
            <a:off x="44823" y="92233"/>
            <a:ext cx="9054353" cy="2549769"/>
          </a:xfrm>
          <a:prstGeom prst="rect">
            <a:avLst/>
          </a:prstGeom>
        </p:spPr>
      </p:pic>
      <p:pic>
        <p:nvPicPr>
          <p:cNvPr id="9" name="Picture 8">
            <a:extLst>
              <a:ext uri="{FF2B5EF4-FFF2-40B4-BE49-F238E27FC236}">
                <a16:creationId xmlns:a16="http://schemas.microsoft.com/office/drawing/2014/main" id="{F81B3F80-5537-4222-BD29-25CBA7E5E9AD}"/>
              </a:ext>
            </a:extLst>
          </p:cNvPr>
          <p:cNvPicPr>
            <a:picLocks noChangeAspect="1"/>
          </p:cNvPicPr>
          <p:nvPr/>
        </p:nvPicPr>
        <p:blipFill>
          <a:blip r:embed="rId3"/>
          <a:stretch>
            <a:fillRect/>
          </a:stretch>
        </p:blipFill>
        <p:spPr>
          <a:xfrm>
            <a:off x="44823" y="2642002"/>
            <a:ext cx="9054353" cy="3904407"/>
          </a:xfrm>
          <a:prstGeom prst="rect">
            <a:avLst/>
          </a:prstGeom>
        </p:spPr>
      </p:pic>
    </p:spTree>
    <p:extLst>
      <p:ext uri="{BB962C8B-B14F-4D97-AF65-F5344CB8AC3E}">
        <p14:creationId xmlns:p14="http://schemas.microsoft.com/office/powerpoint/2010/main" val="297924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3B1173-632D-4C71-9F0D-C85A2401017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67DDEF6C-D8A8-4F81-8E43-9D2B8AB5F18D}"/>
              </a:ext>
            </a:extLst>
          </p:cNvPr>
          <p:cNvPicPr>
            <a:picLocks noChangeAspect="1"/>
          </p:cNvPicPr>
          <p:nvPr/>
        </p:nvPicPr>
        <p:blipFill>
          <a:blip r:embed="rId2"/>
          <a:stretch>
            <a:fillRect/>
          </a:stretch>
        </p:blipFill>
        <p:spPr>
          <a:xfrm>
            <a:off x="67235" y="1591567"/>
            <a:ext cx="9009529" cy="2827066"/>
          </a:xfrm>
          <a:prstGeom prst="rect">
            <a:avLst/>
          </a:prstGeom>
        </p:spPr>
      </p:pic>
      <p:sp>
        <p:nvSpPr>
          <p:cNvPr id="9" name="Figure Number">
            <a:extLst>
              <a:ext uri="{FF2B5EF4-FFF2-40B4-BE49-F238E27FC236}">
                <a16:creationId xmlns:a16="http://schemas.microsoft.com/office/drawing/2014/main" id="{480CED83-3C7E-4375-98B3-1B036DD0FC76}"/>
              </a:ext>
            </a:extLst>
          </p:cNvPr>
          <p:cNvSpPr>
            <a:spLocks noGrp="1"/>
          </p:cNvSpPr>
          <p:nvPr>
            <p:ph type="title"/>
          </p:nvPr>
        </p:nvSpPr>
        <p:spPr>
          <a:xfrm>
            <a:off x="67235" y="349624"/>
            <a:ext cx="2680447" cy="551237"/>
          </a:xfrm>
        </p:spPr>
        <p:txBody>
          <a:bodyPr>
            <a:normAutofit/>
          </a:bodyPr>
          <a:lstStyle/>
          <a:p>
            <a:r>
              <a:rPr lang="en-US" sz="2400" dirty="0">
                <a:solidFill>
                  <a:srgbClr val="6CB255"/>
                </a:solidFill>
              </a:rPr>
              <a:t>Example 21.2</a:t>
            </a:r>
          </a:p>
        </p:txBody>
      </p:sp>
      <p:pic>
        <p:nvPicPr>
          <p:cNvPr id="5" name="OpenStaxLogo" descr="openstax college logo">
            <a:extLst>
              <a:ext uri="{FF2B5EF4-FFF2-40B4-BE49-F238E27FC236}">
                <a16:creationId xmlns:a16="http://schemas.microsoft.com/office/drawing/2014/main" id="{982E8095-D702-4140-B689-30601987EB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52189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AC8C415-D3EE-4E29-BA26-C3EBABD42EAC}"/>
              </a:ext>
            </a:extLst>
          </p:cNvPr>
          <p:cNvSpPr>
            <a:spLocks noGrp="1"/>
          </p:cNvSpPr>
          <p:nvPr>
            <p:ph type="ftr" sz="quarter" idx="11"/>
          </p:nvPr>
        </p:nvSpPr>
        <p:spPr>
          <a:xfrm>
            <a:off x="488054" y="6434111"/>
            <a:ext cx="7810500" cy="36512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a:xfrm>
            <a:off x="457199" y="4843982"/>
            <a:ext cx="8367221" cy="1166382"/>
          </a:xfrm>
        </p:spPr>
        <p:txBody>
          <a:bodyPr>
            <a:normAutofit fontScale="85000" lnSpcReduction="10000"/>
          </a:bodyPr>
          <a:lstStyle/>
          <a:p>
            <a:r>
              <a:rPr lang="en-US" sz="1800" b="1" i="0" u="none" strike="noStrike" baseline="0" dirty="0">
                <a:solidFill>
                  <a:srgbClr val="944B8D"/>
                </a:solidFill>
                <a:latin typeface="LiberationSans-Bold"/>
              </a:rPr>
              <a:t>Figure 21.1 </a:t>
            </a:r>
            <a:r>
              <a:rPr lang="en-US" sz="1600" dirty="0"/>
              <a:t>Nuclear chemistry provides the basis for many useful diagnostic and therapeutic methods in medicine, such as these positron emission tomography (PET) scans. The PET/computed tomography scan on the left shows muscle activity. The brain scans in the center show chemical differences in dopamine signaling in the brains of addicts and </a:t>
            </a:r>
            <a:r>
              <a:rPr lang="en-US" sz="1600" dirty="0" err="1"/>
              <a:t>nonaddicts</a:t>
            </a:r>
            <a:r>
              <a:rPr lang="en-US" sz="1600" dirty="0"/>
              <a:t>. The images on the right show an oncological application of PET scans to identify lymph node </a:t>
            </a:r>
            <a:r>
              <a:rPr lang="de-DE" sz="1600" dirty="0" err="1"/>
              <a:t>metastasis</a:t>
            </a:r>
            <a:r>
              <a:rPr lang="de-DE" sz="1600" dirty="0"/>
              <a:t>.</a:t>
            </a:r>
            <a:endParaRPr lang="en-US" sz="1600" dirty="0"/>
          </a:p>
        </p:txBody>
      </p:sp>
      <p:pic>
        <p:nvPicPr>
          <p:cNvPr id="2" name="Figure" descr="An image shows four sets of medical pictures. The first is the torso and arms of a human skeleton with purple shading in the muscular regions. The second is a set of four images; the top left, labeled “Smoker,” shows an oval-shaped image that is blue on the outside rim, green as you move inward, and bright red near the center while the top right, labeled “Non-Smoker,” shows an oval-shaped image that is shaded bright green over most of the image and bright red near the center. The lower left image of the four, labeled “Alcoholic,” shows an oval-shaped image that is almost entirely blue with two small yellow-rimmed, red dots near the upper middle section while the lower right image, labeled “Normal,” looks very similar to the lower left, but the red regions are slightly larger. The final image show two scans of a human torso that is turned to face to the side. The left scan has three bright yellow-white areas; one in the throat, one in the chest and one in the head. The right scan is the same as the left except the bright regions are dim and the internal organs are more clearly defi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264879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88BBE1-ABB8-4BC3-9F0D-953C117B36D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1CFDBB7C-E45D-40C9-8BF8-A24741749074}"/>
              </a:ext>
            </a:extLst>
          </p:cNvPr>
          <p:cNvSpPr>
            <a:spLocks noGrp="1"/>
          </p:cNvSpPr>
          <p:nvPr>
            <p:ph type="title"/>
          </p:nvPr>
        </p:nvSpPr>
        <p:spPr>
          <a:xfrm>
            <a:off x="319579" y="434951"/>
            <a:ext cx="4548916" cy="659535"/>
          </a:xfrm>
        </p:spPr>
        <p:txBody>
          <a:bodyPr>
            <a:normAutofit fontScale="90000"/>
          </a:bodyPr>
          <a:lstStyle/>
          <a:p>
            <a:r>
              <a:rPr lang="en-US" dirty="0"/>
              <a:t>Calculation of Nuclear </a:t>
            </a:r>
            <a:br>
              <a:rPr lang="ru-RU" dirty="0"/>
            </a:br>
            <a:r>
              <a:rPr lang="en-US" dirty="0"/>
              <a:t>Binding Energy</a:t>
            </a:r>
          </a:p>
        </p:txBody>
      </p:sp>
      <p:sp>
        <p:nvSpPr>
          <p:cNvPr id="5" name="Text Placeholder 4">
            <a:extLst>
              <a:ext uri="{FF2B5EF4-FFF2-40B4-BE49-F238E27FC236}">
                <a16:creationId xmlns:a16="http://schemas.microsoft.com/office/drawing/2014/main" id="{E98DE4D2-67A2-4541-8D9B-40074B578737}"/>
              </a:ext>
            </a:extLst>
          </p:cNvPr>
          <p:cNvSpPr>
            <a:spLocks noGrp="1"/>
          </p:cNvSpPr>
          <p:nvPr>
            <p:ph type="body" sz="quarter" idx="14"/>
          </p:nvPr>
        </p:nvSpPr>
        <p:spPr>
          <a:xfrm>
            <a:off x="183076" y="1586753"/>
            <a:ext cx="8709912" cy="3921588"/>
          </a:xfrm>
        </p:spPr>
        <p:txBody>
          <a:bodyPr>
            <a:normAutofit/>
          </a:bodyPr>
          <a:lstStyle/>
          <a:p>
            <a:pPr algn="just"/>
            <a:r>
              <a:rPr lang="en-US" dirty="0"/>
              <a:t>Because the energy changes for breaking and forming bonds are so small compared to the energy changes for breaking or forming nuclei, the changes in mass during all ordinary chemical reactions are virtually undetectable. </a:t>
            </a:r>
          </a:p>
          <a:p>
            <a:pPr algn="just"/>
            <a:r>
              <a:rPr lang="en-US" dirty="0"/>
              <a:t>As described in the chapter on thermochemistry, the most energetic chemical reactions exhibit enthalpies on the order of thousands of kJ/mol, which is equivalent to mass differences in the nanogram range (10</a:t>
            </a:r>
            <a:r>
              <a:rPr lang="en-US" baseline="30000" dirty="0"/>
              <a:t>–9</a:t>
            </a:r>
            <a:r>
              <a:rPr lang="en-US" dirty="0"/>
              <a:t> g). </a:t>
            </a:r>
          </a:p>
          <a:p>
            <a:pPr algn="just"/>
            <a:r>
              <a:rPr lang="en-US" dirty="0"/>
              <a:t>On the other hand, nuclear binding energies are typically on the order of billions of kJ/mol, corresponding to mass differences in the milligram range</a:t>
            </a:r>
          </a:p>
          <a:p>
            <a:pPr algn="just"/>
            <a:r>
              <a:rPr lang="en-US" dirty="0"/>
              <a:t>(10</a:t>
            </a:r>
            <a:r>
              <a:rPr lang="en-US" baseline="30000" dirty="0"/>
              <a:t>–3</a:t>
            </a:r>
            <a:r>
              <a:rPr lang="en-US" dirty="0"/>
              <a:t> g).</a:t>
            </a:r>
          </a:p>
        </p:txBody>
      </p:sp>
      <p:pic>
        <p:nvPicPr>
          <p:cNvPr id="6" name="OpenStaxLogo" descr="openstax college logo">
            <a:extLst>
              <a:ext uri="{FF2B5EF4-FFF2-40B4-BE49-F238E27FC236}">
                <a16:creationId xmlns:a16="http://schemas.microsoft.com/office/drawing/2014/main" id="{F654EDEC-AA68-4133-A4A7-D051370EC9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736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792A4-6744-45B3-889D-917D8C1D49E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089BF69-849F-4DA8-939F-22B1D0B75BBB}"/>
              </a:ext>
            </a:extLst>
          </p:cNvPr>
          <p:cNvSpPr>
            <a:spLocks noGrp="1"/>
          </p:cNvSpPr>
          <p:nvPr>
            <p:ph type="title"/>
          </p:nvPr>
        </p:nvSpPr>
        <p:spPr>
          <a:xfrm>
            <a:off x="304800" y="241327"/>
            <a:ext cx="3801035" cy="395168"/>
          </a:xfrm>
        </p:spPr>
        <p:txBody>
          <a:bodyPr>
            <a:normAutofit fontScale="90000"/>
          </a:bodyPr>
          <a:lstStyle/>
          <a:p>
            <a:r>
              <a:rPr lang="en-US" dirty="0"/>
              <a:t>Nuclear Stability</a:t>
            </a:r>
          </a:p>
        </p:txBody>
      </p:sp>
      <p:sp>
        <p:nvSpPr>
          <p:cNvPr id="5" name="Text Placeholder 4">
            <a:extLst>
              <a:ext uri="{FF2B5EF4-FFF2-40B4-BE49-F238E27FC236}">
                <a16:creationId xmlns:a16="http://schemas.microsoft.com/office/drawing/2014/main" id="{82FE0A26-E12D-4E49-8A06-CBFE3E124B2E}"/>
              </a:ext>
            </a:extLst>
          </p:cNvPr>
          <p:cNvSpPr>
            <a:spLocks noGrp="1"/>
          </p:cNvSpPr>
          <p:nvPr>
            <p:ph type="body" sz="quarter" idx="14"/>
          </p:nvPr>
        </p:nvSpPr>
        <p:spPr>
          <a:xfrm>
            <a:off x="304800" y="1013012"/>
            <a:ext cx="8606118" cy="4997352"/>
          </a:xfrm>
        </p:spPr>
        <p:txBody>
          <a:bodyPr>
            <a:normAutofit/>
          </a:bodyPr>
          <a:lstStyle/>
          <a:p>
            <a:pPr algn="just"/>
            <a:r>
              <a:rPr lang="en-US" sz="2800" dirty="0"/>
              <a:t>A nucleus is stable if it cannot be transformed into another configuration without adding energy from the outside.</a:t>
            </a:r>
          </a:p>
          <a:p>
            <a:pPr algn="just"/>
            <a:r>
              <a:rPr lang="en-US" sz="2800" dirty="0"/>
              <a:t>Of the thousands of nuclides that exist, about 250 are stable. </a:t>
            </a:r>
          </a:p>
          <a:p>
            <a:pPr algn="just"/>
            <a:r>
              <a:rPr lang="en-US" sz="2800" dirty="0"/>
              <a:t>A plot of the number of neutrons versus the number of protons for stable nuclei reveals that the stable isotopes fall into a narrow band. </a:t>
            </a:r>
          </a:p>
          <a:p>
            <a:pPr algn="just"/>
            <a:r>
              <a:rPr lang="en-US" sz="2800" dirty="0"/>
              <a:t>This region is known as the band of stability (also called the belt, zone, or valley of stability).</a:t>
            </a:r>
          </a:p>
        </p:txBody>
      </p:sp>
      <p:pic>
        <p:nvPicPr>
          <p:cNvPr id="6" name="OpenStaxLogo" descr="openstax college logo">
            <a:extLst>
              <a:ext uri="{FF2B5EF4-FFF2-40B4-BE49-F238E27FC236}">
                <a16:creationId xmlns:a16="http://schemas.microsoft.com/office/drawing/2014/main" id="{CAFA93F5-F0F8-4976-9F56-DB693A90EB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4224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FB60A-123F-4A3A-92A3-C1779AA7FA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8D88F4A-F5C3-46EE-92C0-82A81AF4EA6B}"/>
              </a:ext>
            </a:extLst>
          </p:cNvPr>
          <p:cNvSpPr>
            <a:spLocks noGrp="1"/>
          </p:cNvSpPr>
          <p:nvPr>
            <p:ph type="title"/>
          </p:nvPr>
        </p:nvSpPr>
        <p:spPr>
          <a:xfrm>
            <a:off x="457200" y="430306"/>
            <a:ext cx="3818965" cy="470555"/>
          </a:xfrm>
        </p:spPr>
        <p:txBody>
          <a:bodyPr/>
          <a:lstStyle/>
          <a:p>
            <a:r>
              <a:rPr lang="en-US" dirty="0"/>
              <a:t>Nuclear Stability</a:t>
            </a:r>
          </a:p>
        </p:txBody>
      </p:sp>
      <p:sp>
        <p:nvSpPr>
          <p:cNvPr id="5" name="Text Placeholder 4">
            <a:extLst>
              <a:ext uri="{FF2B5EF4-FFF2-40B4-BE49-F238E27FC236}">
                <a16:creationId xmlns:a16="http://schemas.microsoft.com/office/drawing/2014/main" id="{32BFC032-12E7-4847-8D37-2F9E6EBE79F0}"/>
              </a:ext>
            </a:extLst>
          </p:cNvPr>
          <p:cNvSpPr>
            <a:spLocks noGrp="1"/>
          </p:cNvSpPr>
          <p:nvPr>
            <p:ph type="body" sz="quarter" idx="14"/>
          </p:nvPr>
        </p:nvSpPr>
        <p:spPr>
          <a:xfrm>
            <a:off x="457200" y="1210235"/>
            <a:ext cx="8062912" cy="4800129"/>
          </a:xfrm>
        </p:spPr>
        <p:txBody>
          <a:bodyPr>
            <a:normAutofit lnSpcReduction="10000"/>
          </a:bodyPr>
          <a:lstStyle/>
          <a:p>
            <a:pPr algn="just"/>
            <a:r>
              <a:rPr lang="en-US" dirty="0"/>
              <a:t>The straight line in Figure 21.2 represents nuclei that have a 1:1 ratio of protons to neutrons (</a:t>
            </a:r>
            <a:r>
              <a:rPr lang="en-US" dirty="0" err="1"/>
              <a:t>n:p</a:t>
            </a:r>
            <a:r>
              <a:rPr lang="en-US" dirty="0"/>
              <a:t> ratio). </a:t>
            </a:r>
          </a:p>
          <a:p>
            <a:pPr algn="just"/>
            <a:r>
              <a:rPr lang="en-US" dirty="0"/>
              <a:t>Note that the lighter stable nuclei, in general, have equal numbers of protons and neutrons. For example, nitrogen-14 has seven protons and seven neutrons. </a:t>
            </a:r>
          </a:p>
          <a:p>
            <a:pPr algn="just"/>
            <a:r>
              <a:rPr lang="en-US" dirty="0"/>
              <a:t>Heavier stable nuclei, however, have increasingly more neutrons than protons. </a:t>
            </a:r>
          </a:p>
          <a:p>
            <a:pPr algn="just"/>
            <a:r>
              <a:rPr lang="en-US" dirty="0"/>
              <a:t>For example: iron-56 has 30 neutrons and 26 protons, an n:p ratio of 1.15, whereas the stable nuclide lead-207 has 125 neutrons and 82 protons, an n:p ratio equal to 1.52.</a:t>
            </a:r>
          </a:p>
          <a:p>
            <a:pPr algn="just"/>
            <a:r>
              <a:rPr lang="en-US" dirty="0"/>
              <a:t>This is because larger nuclei have more proton-proton repulsions, and require larger numbers of neutrons to provide compensating strong forces to overcome these electrostatic repulsions and hold the nucleus together.</a:t>
            </a:r>
          </a:p>
        </p:txBody>
      </p:sp>
      <p:pic>
        <p:nvPicPr>
          <p:cNvPr id="6" name="OpenStaxLogo" descr="openstax college logo">
            <a:extLst>
              <a:ext uri="{FF2B5EF4-FFF2-40B4-BE49-F238E27FC236}">
                <a16:creationId xmlns:a16="http://schemas.microsoft.com/office/drawing/2014/main" id="{798D467C-47DF-4909-A38E-DC00B7AE5A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7896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63B5AEF-5145-40F1-813D-E3E8C082CAEC}"/>
              </a:ext>
            </a:extLst>
          </p:cNvPr>
          <p:cNvSpPr>
            <a:spLocks noGrp="1"/>
          </p:cNvSpPr>
          <p:nvPr>
            <p:ph type="ftr" sz="quarter" idx="11"/>
          </p:nvPr>
        </p:nvSpPr>
        <p:spPr>
          <a:xfrm>
            <a:off x="457200" y="6492875"/>
            <a:ext cx="7810500" cy="36512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773612" y="2075807"/>
            <a:ext cx="3913188" cy="2227254"/>
          </a:xfrm>
        </p:spPr>
        <p:txBody>
          <a:bodyPr>
            <a:noAutofit/>
          </a:bodyPr>
          <a:lstStyle/>
          <a:p>
            <a:r>
              <a:rPr lang="en-US" sz="1600" dirty="0">
                <a:solidFill>
                  <a:schemeClr val="tx1"/>
                </a:solidFill>
              </a:rPr>
              <a:t>This plot shows the nuclides that are known to exist and those that are stable. The stable nuclides are indicated in blue, and the unstable nuclides are indicated in green. Note that all isotopes of elements with atomic numbers greater than 83 are unstable. The solid line is the line where n = Z.</a:t>
            </a:r>
          </a:p>
        </p:txBody>
      </p:sp>
      <p:pic>
        <p:nvPicPr>
          <p:cNvPr id="2" name="Figure" descr="A graph is shown where the x-axis is labeled “Number of neutrons, open parenthesis, n, close parenthesis” and has values of 0 to 180 in increments of 10. The y-axis is labeled “Number of protons, open parenthesis, Z, close parenthesis” and has values of 0 to 120 in increments of 10. A green shaded band of varying width, labeled “Radioactive,” extends from point 0 on both axes to 178 on the y-axis and 118 on the x-axis in a linear manner. The width of this band varies from 8 to 18 units in width according to the x-axis measurements. A blue line in a roughly zig-zag pattern runs through the middle of the shaded band and stops at 128 on the y-axis and 82 on the x-axis. This line is labeled “Nonradioactive.” An unlabeled, black, solid line extends from point 0, 0 to 120, 120 in a linear man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290" b="-1029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21.2</a:t>
            </a:r>
          </a:p>
        </p:txBody>
      </p:sp>
    </p:spTree>
    <p:extLst>
      <p:ext uri="{BB962C8B-B14F-4D97-AF65-F5344CB8AC3E}">
        <p14:creationId xmlns:p14="http://schemas.microsoft.com/office/powerpoint/2010/main" val="2416062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93038E-8685-4FB1-9242-7BE31BD961B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A94B98F4-727D-4A35-ABF0-479C2669BF03}"/>
              </a:ext>
            </a:extLst>
          </p:cNvPr>
          <p:cNvSpPr>
            <a:spLocks noGrp="1"/>
          </p:cNvSpPr>
          <p:nvPr>
            <p:ph type="title"/>
          </p:nvPr>
        </p:nvSpPr>
        <p:spPr>
          <a:xfrm>
            <a:off x="457200" y="241326"/>
            <a:ext cx="3729318" cy="659535"/>
          </a:xfrm>
        </p:spPr>
        <p:txBody>
          <a:bodyPr/>
          <a:lstStyle/>
          <a:p>
            <a:r>
              <a:rPr lang="en-US" dirty="0"/>
              <a:t>Nuclear Stability</a:t>
            </a:r>
          </a:p>
        </p:txBody>
      </p:sp>
      <p:sp>
        <p:nvSpPr>
          <p:cNvPr id="5" name="Text Placeholder 4">
            <a:extLst>
              <a:ext uri="{FF2B5EF4-FFF2-40B4-BE49-F238E27FC236}">
                <a16:creationId xmlns:a16="http://schemas.microsoft.com/office/drawing/2014/main" id="{21B1F512-3BCC-4861-9174-046F9AA4F01E}"/>
              </a:ext>
            </a:extLst>
          </p:cNvPr>
          <p:cNvSpPr>
            <a:spLocks noGrp="1"/>
          </p:cNvSpPr>
          <p:nvPr>
            <p:ph type="body" sz="quarter" idx="14"/>
          </p:nvPr>
        </p:nvSpPr>
        <p:spPr>
          <a:xfrm>
            <a:off x="354106" y="1757082"/>
            <a:ext cx="8435788" cy="3343835"/>
          </a:xfrm>
        </p:spPr>
        <p:txBody>
          <a:bodyPr>
            <a:noAutofit/>
          </a:bodyPr>
          <a:lstStyle/>
          <a:p>
            <a:pPr algn="just"/>
            <a:r>
              <a:rPr lang="en-US" sz="2400" dirty="0"/>
              <a:t>The nuclei that are to the left or to the right of the band of stability are unstable and exhibit radioactivity. </a:t>
            </a:r>
            <a:endParaRPr lang="ka-GE" sz="2400" dirty="0"/>
          </a:p>
          <a:p>
            <a:pPr algn="just"/>
            <a:r>
              <a:rPr lang="en-US" sz="2400" dirty="0"/>
              <a:t>They</a:t>
            </a:r>
            <a:r>
              <a:rPr lang="ka-GE" sz="2400" dirty="0"/>
              <a:t> </a:t>
            </a:r>
            <a:r>
              <a:rPr lang="en-US" sz="2400" dirty="0"/>
              <a:t>change spontaneously (decay) into other nuclei that are either in, or closer to, the band of stability. </a:t>
            </a:r>
            <a:endParaRPr lang="ka-GE" sz="2400" dirty="0"/>
          </a:p>
          <a:p>
            <a:pPr algn="just"/>
            <a:r>
              <a:rPr lang="en-US" sz="2400" dirty="0"/>
              <a:t>These nuclear</a:t>
            </a:r>
            <a:r>
              <a:rPr lang="ka-GE" sz="2400" dirty="0"/>
              <a:t> </a:t>
            </a:r>
            <a:r>
              <a:rPr lang="en-US" sz="2400" dirty="0"/>
              <a:t>decay reactions convert one unstable isotope (or radioisotope) into another, more stable, isotope. </a:t>
            </a:r>
            <a:endParaRPr lang="ka-GE" sz="2400" dirty="0"/>
          </a:p>
          <a:p>
            <a:pPr algn="just"/>
            <a:r>
              <a:rPr lang="en-US" sz="2400" dirty="0"/>
              <a:t>We will discuss the</a:t>
            </a:r>
            <a:r>
              <a:rPr lang="ka-GE" sz="2400" dirty="0"/>
              <a:t> </a:t>
            </a:r>
            <a:r>
              <a:rPr lang="en-US" sz="2400" dirty="0"/>
              <a:t>nature and products of this radioactive decay in subsequent sections of this chapter.</a:t>
            </a:r>
          </a:p>
        </p:txBody>
      </p:sp>
      <p:pic>
        <p:nvPicPr>
          <p:cNvPr id="6" name="OpenStaxLogo" descr="openstax college logo">
            <a:extLst>
              <a:ext uri="{FF2B5EF4-FFF2-40B4-BE49-F238E27FC236}">
                <a16:creationId xmlns:a16="http://schemas.microsoft.com/office/drawing/2014/main" id="{CFD6375F-4158-4E4B-B24D-D9E361D461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90243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A69458-36E7-4F27-93A0-BE3E31DD3CC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CA20157-434C-4DAD-BC45-0EB5F6A4201F}"/>
              </a:ext>
            </a:extLst>
          </p:cNvPr>
          <p:cNvSpPr>
            <a:spLocks noGrp="1"/>
          </p:cNvSpPr>
          <p:nvPr>
            <p:ph type="title"/>
          </p:nvPr>
        </p:nvSpPr>
        <p:spPr>
          <a:xfrm>
            <a:off x="457200" y="241326"/>
            <a:ext cx="3908612" cy="659535"/>
          </a:xfrm>
        </p:spPr>
        <p:txBody>
          <a:bodyPr/>
          <a:lstStyle/>
          <a:p>
            <a:r>
              <a:rPr lang="en-US" dirty="0"/>
              <a:t>Nuclear Stability</a:t>
            </a:r>
          </a:p>
        </p:txBody>
      </p:sp>
      <p:sp>
        <p:nvSpPr>
          <p:cNvPr id="5" name="Text Placeholder 4">
            <a:extLst>
              <a:ext uri="{FF2B5EF4-FFF2-40B4-BE49-F238E27FC236}">
                <a16:creationId xmlns:a16="http://schemas.microsoft.com/office/drawing/2014/main" id="{D16F905E-D070-4D51-BF4C-92919F1002A3}"/>
              </a:ext>
            </a:extLst>
          </p:cNvPr>
          <p:cNvSpPr>
            <a:spLocks noGrp="1"/>
          </p:cNvSpPr>
          <p:nvPr>
            <p:ph type="body" sz="quarter" idx="14"/>
          </p:nvPr>
        </p:nvSpPr>
        <p:spPr>
          <a:xfrm>
            <a:off x="224117" y="1295308"/>
            <a:ext cx="8857130" cy="4584976"/>
          </a:xfrm>
        </p:spPr>
        <p:txBody>
          <a:bodyPr>
            <a:noAutofit/>
          </a:bodyPr>
          <a:lstStyle/>
          <a:p>
            <a:r>
              <a:rPr lang="en-US" dirty="0"/>
              <a:t>Several observations may be made regarding the relationship between the stability of a nucleus and its structure.</a:t>
            </a:r>
          </a:p>
          <a:p>
            <a:r>
              <a:rPr lang="en-US" dirty="0"/>
              <a:t>Nuclei with even numbers of protons, neutrons, or both are more likely to be stable</a:t>
            </a:r>
            <a:r>
              <a:rPr lang="ka-GE" dirty="0"/>
              <a:t> </a:t>
            </a:r>
            <a:r>
              <a:rPr lang="en-US" dirty="0"/>
              <a:t>see Table 21.1). </a:t>
            </a:r>
            <a:endParaRPr lang="ka-GE" dirty="0"/>
          </a:p>
          <a:p>
            <a:r>
              <a:rPr lang="en-US" dirty="0"/>
              <a:t>Nuclei certain numbers of nucleons, known as </a:t>
            </a:r>
            <a:r>
              <a:rPr lang="en-US" b="1" dirty="0"/>
              <a:t>magic numbers</a:t>
            </a:r>
            <a:r>
              <a:rPr lang="en-US" dirty="0"/>
              <a:t>, are stable against nuclear decay. </a:t>
            </a:r>
            <a:endParaRPr lang="ka-GE" dirty="0"/>
          </a:p>
          <a:p>
            <a:r>
              <a:rPr lang="en-US" dirty="0"/>
              <a:t>These numbers of protons</a:t>
            </a:r>
            <a:r>
              <a:rPr lang="ka-GE" dirty="0"/>
              <a:t> </a:t>
            </a:r>
            <a:r>
              <a:rPr lang="en-US" dirty="0"/>
              <a:t>or neutrons (2, 8, 20, 28, 50, 82, and 126) make complete shells in the nucleus. </a:t>
            </a:r>
            <a:endParaRPr lang="ka-GE" dirty="0"/>
          </a:p>
          <a:p>
            <a:r>
              <a:rPr lang="en-US" dirty="0"/>
              <a:t>These are similar in concept to the</a:t>
            </a:r>
            <a:r>
              <a:rPr lang="ka-GE" dirty="0"/>
              <a:t> </a:t>
            </a:r>
            <a:r>
              <a:rPr lang="en-US" dirty="0"/>
              <a:t>stable electron shells observed for the noble gases. </a:t>
            </a:r>
            <a:endParaRPr lang="ka-GE" dirty="0"/>
          </a:p>
        </p:txBody>
      </p:sp>
      <p:pic>
        <p:nvPicPr>
          <p:cNvPr id="6" name="OpenStaxLogo" descr="openstax college logo">
            <a:extLst>
              <a:ext uri="{FF2B5EF4-FFF2-40B4-BE49-F238E27FC236}">
                <a16:creationId xmlns:a16="http://schemas.microsoft.com/office/drawing/2014/main" id="{04A9E7EA-207D-47EF-9AA4-2B20CB5EF9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1231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BF098C-B5F7-4C49-B735-83C8D84A5C5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5B71EE2-5AD4-4490-A8EA-99E65F5096D3}"/>
              </a:ext>
            </a:extLst>
          </p:cNvPr>
          <p:cNvSpPr>
            <a:spLocks noGrp="1"/>
          </p:cNvSpPr>
          <p:nvPr>
            <p:ph type="title"/>
          </p:nvPr>
        </p:nvSpPr>
        <p:spPr>
          <a:xfrm>
            <a:off x="516591" y="438549"/>
            <a:ext cx="3845859" cy="659535"/>
          </a:xfrm>
        </p:spPr>
        <p:txBody>
          <a:bodyPr/>
          <a:lstStyle/>
          <a:p>
            <a:r>
              <a:rPr lang="en-US" dirty="0"/>
              <a:t>Nuclear Stability</a:t>
            </a:r>
          </a:p>
        </p:txBody>
      </p:sp>
      <p:sp>
        <p:nvSpPr>
          <p:cNvPr id="5" name="Text Placeholder 4">
            <a:extLst>
              <a:ext uri="{FF2B5EF4-FFF2-40B4-BE49-F238E27FC236}">
                <a16:creationId xmlns:a16="http://schemas.microsoft.com/office/drawing/2014/main" id="{20B572C0-C943-4C3A-8842-6376140B035C}"/>
              </a:ext>
            </a:extLst>
          </p:cNvPr>
          <p:cNvSpPr>
            <a:spLocks noGrp="1"/>
          </p:cNvSpPr>
          <p:nvPr>
            <p:ph type="body" sz="quarter" idx="14"/>
          </p:nvPr>
        </p:nvSpPr>
        <p:spPr>
          <a:xfrm>
            <a:off x="330993" y="1918448"/>
            <a:ext cx="8472347" cy="3173506"/>
          </a:xfrm>
        </p:spPr>
        <p:txBody>
          <a:bodyPr>
            <a:normAutofit/>
          </a:bodyPr>
          <a:lstStyle/>
          <a:p>
            <a:pPr algn="just"/>
            <a:r>
              <a:rPr lang="en-US" dirty="0"/>
              <a:t>Nuclei that have magic numbers of both protons and neutrons,</a:t>
            </a:r>
          </a:p>
          <a:p>
            <a:pPr algn="just"/>
            <a:r>
              <a:rPr lang="en-US" dirty="0"/>
              <a:t>such as </a:t>
            </a:r>
            <a:r>
              <a:rPr lang="en-US" baseline="-25000" dirty="0"/>
              <a:t>2</a:t>
            </a:r>
            <a:r>
              <a:rPr lang="en-US" baseline="30000" dirty="0"/>
              <a:t>4 </a:t>
            </a:r>
            <a:r>
              <a:rPr lang="en-US" dirty="0"/>
              <a:t>He, </a:t>
            </a:r>
            <a:r>
              <a:rPr lang="en-US" baseline="-25000" dirty="0"/>
              <a:t>8</a:t>
            </a:r>
            <a:r>
              <a:rPr lang="en-US" baseline="30000" dirty="0"/>
              <a:t>16</a:t>
            </a:r>
            <a:r>
              <a:rPr lang="en-US" dirty="0"/>
              <a:t>O, </a:t>
            </a:r>
            <a:r>
              <a:rPr lang="en-US" baseline="-25000" dirty="0"/>
              <a:t>20</a:t>
            </a:r>
            <a:r>
              <a:rPr lang="en-US" baseline="30000" dirty="0"/>
              <a:t>40</a:t>
            </a:r>
            <a:r>
              <a:rPr lang="en-US" dirty="0"/>
              <a:t>Ca, and </a:t>
            </a:r>
            <a:r>
              <a:rPr lang="en-US" baseline="-25000" dirty="0"/>
              <a:t>82</a:t>
            </a:r>
            <a:r>
              <a:rPr lang="en-US" baseline="30000" dirty="0"/>
              <a:t>208</a:t>
            </a:r>
            <a:r>
              <a:rPr lang="en-US" dirty="0"/>
              <a:t> Pb, are called “double magic” and are particularly stable. </a:t>
            </a:r>
            <a:endParaRPr lang="ka-GE" dirty="0"/>
          </a:p>
          <a:p>
            <a:pPr algn="just"/>
            <a:r>
              <a:rPr lang="en-US" dirty="0"/>
              <a:t>These trends in</a:t>
            </a:r>
            <a:r>
              <a:rPr lang="ka-GE" dirty="0"/>
              <a:t> </a:t>
            </a:r>
            <a:r>
              <a:rPr lang="en-US" dirty="0"/>
              <a:t>nuclear stability may be rationalized by considering a quantum mechanical model of nuclear energy states analogous</a:t>
            </a:r>
            <a:r>
              <a:rPr lang="ka-GE" dirty="0"/>
              <a:t> </a:t>
            </a:r>
            <a:r>
              <a:rPr lang="en-US" dirty="0"/>
              <a:t>to that used to describe electronic states earlier in this textbook. </a:t>
            </a:r>
            <a:endParaRPr lang="ka-GE" dirty="0"/>
          </a:p>
          <a:p>
            <a:endParaRPr lang="en-US" dirty="0"/>
          </a:p>
        </p:txBody>
      </p:sp>
      <p:pic>
        <p:nvPicPr>
          <p:cNvPr id="6" name="OpenStaxLogo" descr="openstax college logo">
            <a:extLst>
              <a:ext uri="{FF2B5EF4-FFF2-40B4-BE49-F238E27FC236}">
                <a16:creationId xmlns:a16="http://schemas.microsoft.com/office/drawing/2014/main" id="{1B21EC92-AF2D-4A85-9165-C877801C7E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3458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6CE57-FE94-40F0-9E13-CF05A676F55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48690850-1CA2-4B4A-AD58-09D86DF05222}"/>
              </a:ext>
            </a:extLst>
          </p:cNvPr>
          <p:cNvPicPr>
            <a:picLocks noChangeAspect="1"/>
          </p:cNvPicPr>
          <p:nvPr/>
        </p:nvPicPr>
        <p:blipFill rotWithShape="1">
          <a:blip r:embed="rId2"/>
          <a:srcRect l="5909" r="6623" b="7063"/>
          <a:stretch/>
        </p:blipFill>
        <p:spPr>
          <a:xfrm>
            <a:off x="150260" y="1277378"/>
            <a:ext cx="8843480" cy="3929104"/>
          </a:xfrm>
          <a:prstGeom prst="rect">
            <a:avLst/>
          </a:prstGeom>
        </p:spPr>
      </p:pic>
      <p:pic>
        <p:nvPicPr>
          <p:cNvPr id="4" name="OpenStaxLogo" descr="openstax college logo">
            <a:extLst>
              <a:ext uri="{FF2B5EF4-FFF2-40B4-BE49-F238E27FC236}">
                <a16:creationId xmlns:a16="http://schemas.microsoft.com/office/drawing/2014/main" id="{E7B0826C-24E7-4257-8159-00F538A878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99525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C02BBB-035B-4B05-B05E-53D33A94A75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905A17B-B494-482C-9AEC-164F89006F85}"/>
              </a:ext>
            </a:extLst>
          </p:cNvPr>
          <p:cNvSpPr>
            <a:spLocks noGrp="1"/>
          </p:cNvSpPr>
          <p:nvPr>
            <p:ph type="title"/>
          </p:nvPr>
        </p:nvSpPr>
        <p:spPr>
          <a:xfrm>
            <a:off x="457200" y="241326"/>
            <a:ext cx="3621741" cy="659535"/>
          </a:xfrm>
        </p:spPr>
        <p:txBody>
          <a:bodyPr/>
          <a:lstStyle/>
          <a:p>
            <a:r>
              <a:rPr lang="en-US" dirty="0"/>
              <a:t>Nuclear Stability</a:t>
            </a:r>
          </a:p>
        </p:txBody>
      </p:sp>
      <p:sp>
        <p:nvSpPr>
          <p:cNvPr id="5" name="Text Placeholder 4">
            <a:extLst>
              <a:ext uri="{FF2B5EF4-FFF2-40B4-BE49-F238E27FC236}">
                <a16:creationId xmlns:a16="http://schemas.microsoft.com/office/drawing/2014/main" id="{CB2995FB-9ED6-406D-8D63-EC74938AD5E7}"/>
              </a:ext>
            </a:extLst>
          </p:cNvPr>
          <p:cNvSpPr>
            <a:spLocks noGrp="1"/>
          </p:cNvSpPr>
          <p:nvPr>
            <p:ph type="body" sz="quarter" idx="14"/>
          </p:nvPr>
        </p:nvSpPr>
        <p:spPr>
          <a:xfrm>
            <a:off x="340658" y="1656043"/>
            <a:ext cx="8247529" cy="3406589"/>
          </a:xfrm>
        </p:spPr>
        <p:txBody>
          <a:bodyPr>
            <a:normAutofit/>
          </a:bodyPr>
          <a:lstStyle/>
          <a:p>
            <a:pPr algn="just"/>
            <a:r>
              <a:rPr lang="en-US" sz="2400" dirty="0"/>
              <a:t>The relative stability of a nucleus is correlated with its binding energy per nucleon, the total binding energy for the</a:t>
            </a:r>
            <a:r>
              <a:rPr lang="ka-GE" sz="2400" dirty="0"/>
              <a:t> </a:t>
            </a:r>
            <a:r>
              <a:rPr lang="en-US" sz="2400" dirty="0"/>
              <a:t>nucleus divided by the number or nucleons in the nucleus. </a:t>
            </a:r>
            <a:endParaRPr lang="ka-GE" sz="2400" dirty="0"/>
          </a:p>
          <a:p>
            <a:pPr algn="just"/>
            <a:r>
              <a:rPr lang="en-US" sz="2400" dirty="0"/>
              <a:t>For instance, we saw in Example 21.2 that the binding</a:t>
            </a:r>
            <a:r>
              <a:rPr lang="ka-GE" sz="2400" dirty="0"/>
              <a:t> </a:t>
            </a:r>
            <a:r>
              <a:rPr lang="en-US" sz="2400" dirty="0"/>
              <a:t>energy for a </a:t>
            </a:r>
            <a:r>
              <a:rPr lang="en-US" sz="2400" baseline="-25000" dirty="0"/>
              <a:t>2</a:t>
            </a:r>
            <a:r>
              <a:rPr lang="en-US" sz="2400" baseline="30000" dirty="0"/>
              <a:t>4</a:t>
            </a:r>
            <a:r>
              <a:rPr lang="en-US" sz="2400" dirty="0"/>
              <a:t>He nucleus is 28.4 MeV. </a:t>
            </a:r>
            <a:endParaRPr lang="ka-GE" sz="2400" dirty="0"/>
          </a:p>
          <a:p>
            <a:pPr algn="just"/>
            <a:r>
              <a:rPr lang="en-US" sz="2400" dirty="0"/>
              <a:t>The binding energy per nucleon for a </a:t>
            </a:r>
            <a:r>
              <a:rPr lang="en-US" sz="2400" baseline="-25000" dirty="0"/>
              <a:t>2</a:t>
            </a:r>
            <a:r>
              <a:rPr lang="en-US" sz="2400" baseline="30000" dirty="0"/>
              <a:t>4</a:t>
            </a:r>
            <a:r>
              <a:rPr lang="en-US" sz="2400" dirty="0"/>
              <a:t>He nucleus is</a:t>
            </a:r>
            <a:r>
              <a:rPr lang="ka-GE" sz="2400" dirty="0"/>
              <a:t>,</a:t>
            </a:r>
            <a:r>
              <a:rPr lang="en-US" sz="2400" dirty="0"/>
              <a:t> therefore:</a:t>
            </a:r>
          </a:p>
        </p:txBody>
      </p:sp>
      <p:pic>
        <p:nvPicPr>
          <p:cNvPr id="6" name="OpenStaxLogo" descr="openstax college logo">
            <a:extLst>
              <a:ext uri="{FF2B5EF4-FFF2-40B4-BE49-F238E27FC236}">
                <a16:creationId xmlns:a16="http://schemas.microsoft.com/office/drawing/2014/main" id="{2CC6BB7A-B0B6-477D-AE23-2E31FAA26F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0732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93CC219-A772-41A6-BEAF-6338DC2B8A8F}"/>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340659" y="6031320"/>
            <a:ext cx="8677835" cy="365126"/>
          </a:xfrm>
        </p:spPr>
        <p:txBody>
          <a:bodyPr>
            <a:normAutofit/>
          </a:bodyPr>
          <a:lstStyle/>
          <a:p>
            <a:r>
              <a:rPr lang="en-US" sz="1600" dirty="0"/>
              <a:t>The binding energy per nucleon is largest for nuclides with mass number of approximately 56.</a:t>
            </a:r>
          </a:p>
        </p:txBody>
      </p:sp>
      <p:pic>
        <p:nvPicPr>
          <p:cNvPr id="2" name="Figure" descr="A graph is shown where the x-axis is labeled “binding energy per nucleon, open parenthesis, M e V, close parenthesis” and has values of 0 to 10 in increments of 1. The y-axis is labeled “Mass number” and has values of 0 to 260 in increments of 20. A line of best fit beginning at point 0, 0 is drawn through points “8, 5.5; 9, 7.3; 18, 7.1; 20, 7.5; 19, 7.9; 27, 7.8; 21, 8.1; 25, 8.4; 37, 8.6; 43, 8.8; 57, 8.6; 60, 8.9; 70, 9; 88, 8.8; 102, 8.9; 108, 8.5; 126, 8.7; 133, 8.8; 143, 8.2; 157, 8.1; 167, 8.2; 195, 7.9; 205, 7.9; 241, 7.3 and 255, 75. An upward-facing arrow near the bottom left of the graph is labeled “Fusion” while a left-facing arrow near the top right is labeled “Fiss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362636" y="736719"/>
            <a:ext cx="6517974" cy="529460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197224" y="173204"/>
            <a:ext cx="2330824" cy="545049"/>
          </a:xfrm>
        </p:spPr>
        <p:txBody>
          <a:bodyPr/>
          <a:lstStyle/>
          <a:p>
            <a:r>
              <a:rPr lang="en-US" dirty="0"/>
              <a:t>Figure 21.3</a:t>
            </a:r>
          </a:p>
        </p:txBody>
      </p:sp>
    </p:spTree>
    <p:extLst>
      <p:ext uri="{BB962C8B-B14F-4D97-AF65-F5344CB8AC3E}">
        <p14:creationId xmlns:p14="http://schemas.microsoft.com/office/powerpoint/2010/main" val="211561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AE3B7E-BD42-344F-50C5-C7E570830DC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8099CA5A-647E-6C83-A04D-9B82ED551A50}"/>
              </a:ext>
            </a:extLst>
          </p:cNvPr>
          <p:cNvSpPr>
            <a:spLocks noGrp="1"/>
          </p:cNvSpPr>
          <p:nvPr>
            <p:ph type="title"/>
          </p:nvPr>
        </p:nvSpPr>
        <p:spPr>
          <a:xfrm>
            <a:off x="457200" y="241327"/>
            <a:ext cx="1568824" cy="418870"/>
          </a:xfrm>
        </p:spPr>
        <p:txBody>
          <a:bodyPr>
            <a:normAutofit fontScale="90000"/>
          </a:bodyPr>
          <a:lstStyle/>
          <a:p>
            <a:r>
              <a:rPr lang="en-US" dirty="0"/>
              <a:t>Outline</a:t>
            </a:r>
          </a:p>
        </p:txBody>
      </p:sp>
      <p:sp>
        <p:nvSpPr>
          <p:cNvPr id="5" name="Text Placeholder 4">
            <a:extLst>
              <a:ext uri="{FF2B5EF4-FFF2-40B4-BE49-F238E27FC236}">
                <a16:creationId xmlns:a16="http://schemas.microsoft.com/office/drawing/2014/main" id="{D8D1A787-84E9-DF2D-11E0-154D4D2EF4BD}"/>
              </a:ext>
            </a:extLst>
          </p:cNvPr>
          <p:cNvSpPr>
            <a:spLocks noGrp="1"/>
          </p:cNvSpPr>
          <p:nvPr>
            <p:ph type="body" sz="quarter" idx="14"/>
          </p:nvPr>
        </p:nvSpPr>
        <p:spPr>
          <a:xfrm>
            <a:off x="457200" y="1463472"/>
            <a:ext cx="8062912" cy="4226127"/>
          </a:xfrm>
        </p:spPr>
        <p:txBody>
          <a:bodyPr>
            <a:normAutofit/>
          </a:bodyPr>
          <a:lstStyle/>
          <a:p>
            <a:r>
              <a:rPr lang="en-US" sz="2800" b="1" dirty="0"/>
              <a:t>21.1 Nuclear Structure and Stability</a:t>
            </a:r>
          </a:p>
          <a:p>
            <a:r>
              <a:rPr lang="en-US" sz="2800" b="1" dirty="0"/>
              <a:t>21.2 Nuclear Equations</a:t>
            </a:r>
          </a:p>
          <a:p>
            <a:r>
              <a:rPr lang="en-US" sz="2800" b="1" dirty="0"/>
              <a:t>21.3 Radioactive Decay</a:t>
            </a:r>
          </a:p>
          <a:p>
            <a:r>
              <a:rPr lang="en-US" sz="2800" b="1" dirty="0"/>
              <a:t>21.4 Transmutation and Nuclear Energy</a:t>
            </a:r>
          </a:p>
          <a:p>
            <a:r>
              <a:rPr lang="en-US" sz="2800" b="1" dirty="0"/>
              <a:t>21.5 Uses of Radioisotopes</a:t>
            </a:r>
          </a:p>
          <a:p>
            <a:r>
              <a:rPr lang="en-US" sz="2800" b="1" dirty="0"/>
              <a:t>21.6 Biological Effects of Radiation</a:t>
            </a:r>
          </a:p>
        </p:txBody>
      </p:sp>
      <p:pic>
        <p:nvPicPr>
          <p:cNvPr id="6" name="OpenStaxLogo" descr="openstax college logo">
            <a:extLst>
              <a:ext uri="{FF2B5EF4-FFF2-40B4-BE49-F238E27FC236}">
                <a16:creationId xmlns:a16="http://schemas.microsoft.com/office/drawing/2014/main" id="{39E9D853-DB51-43CA-A582-7C059053A37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4155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927D30-F88F-4BB3-8D40-B27137E4BEC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F7437F4A-953A-4F84-9054-7A9B0FC1C90D}"/>
              </a:ext>
            </a:extLst>
          </p:cNvPr>
          <p:cNvPicPr>
            <a:picLocks noChangeAspect="1"/>
          </p:cNvPicPr>
          <p:nvPr/>
        </p:nvPicPr>
        <p:blipFill>
          <a:blip r:embed="rId2"/>
          <a:stretch>
            <a:fillRect/>
          </a:stretch>
        </p:blipFill>
        <p:spPr>
          <a:xfrm>
            <a:off x="80682" y="84954"/>
            <a:ext cx="8977284" cy="6262057"/>
          </a:xfrm>
          <a:prstGeom prst="rect">
            <a:avLst/>
          </a:prstGeom>
        </p:spPr>
      </p:pic>
    </p:spTree>
    <p:extLst>
      <p:ext uri="{BB962C8B-B14F-4D97-AF65-F5344CB8AC3E}">
        <p14:creationId xmlns:p14="http://schemas.microsoft.com/office/powerpoint/2010/main" val="136402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DFACF9-1C5D-47E8-A288-63EDA04BE51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98875F79-EC27-4D47-8900-5624EFCBB63C}"/>
              </a:ext>
            </a:extLst>
          </p:cNvPr>
          <p:cNvPicPr>
            <a:picLocks noChangeAspect="1"/>
          </p:cNvPicPr>
          <p:nvPr/>
        </p:nvPicPr>
        <p:blipFill>
          <a:blip r:embed="rId2"/>
          <a:stretch>
            <a:fillRect/>
          </a:stretch>
        </p:blipFill>
        <p:spPr>
          <a:xfrm>
            <a:off x="96537" y="1485969"/>
            <a:ext cx="8950926" cy="3886061"/>
          </a:xfrm>
          <a:prstGeom prst="rect">
            <a:avLst/>
          </a:prstGeom>
        </p:spPr>
      </p:pic>
      <p:sp>
        <p:nvSpPr>
          <p:cNvPr id="8" name="Figure Number">
            <a:extLst>
              <a:ext uri="{FF2B5EF4-FFF2-40B4-BE49-F238E27FC236}">
                <a16:creationId xmlns:a16="http://schemas.microsoft.com/office/drawing/2014/main" id="{D4173A5A-B576-465A-B4C2-EC86374ADED5}"/>
              </a:ext>
            </a:extLst>
          </p:cNvPr>
          <p:cNvSpPr>
            <a:spLocks noGrp="1"/>
          </p:cNvSpPr>
          <p:nvPr>
            <p:ph type="title"/>
          </p:nvPr>
        </p:nvSpPr>
        <p:spPr>
          <a:xfrm>
            <a:off x="197224" y="173204"/>
            <a:ext cx="2823882" cy="545049"/>
          </a:xfrm>
        </p:spPr>
        <p:txBody>
          <a:bodyPr>
            <a:normAutofit/>
          </a:bodyPr>
          <a:lstStyle/>
          <a:p>
            <a:r>
              <a:rPr lang="en-US" dirty="0"/>
              <a:t>Example 21.3</a:t>
            </a:r>
          </a:p>
        </p:txBody>
      </p:sp>
      <p:pic>
        <p:nvPicPr>
          <p:cNvPr id="5" name="OpenStaxLogo" descr="openstax college logo">
            <a:extLst>
              <a:ext uri="{FF2B5EF4-FFF2-40B4-BE49-F238E27FC236}">
                <a16:creationId xmlns:a16="http://schemas.microsoft.com/office/drawing/2014/main" id="{B9918A77-BEB4-4345-BF3A-74DA619646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3684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E06EC-9A02-4DB6-9A82-BCF6007D764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85B6264-B26B-42EE-95EB-EB7C7A2A3173}"/>
              </a:ext>
            </a:extLst>
          </p:cNvPr>
          <p:cNvSpPr>
            <a:spLocks noGrp="1"/>
          </p:cNvSpPr>
          <p:nvPr>
            <p:ph type="title"/>
          </p:nvPr>
        </p:nvSpPr>
        <p:spPr>
          <a:xfrm>
            <a:off x="125506" y="241326"/>
            <a:ext cx="4724400" cy="659535"/>
          </a:xfrm>
        </p:spPr>
        <p:txBody>
          <a:bodyPr/>
          <a:lstStyle/>
          <a:p>
            <a:r>
              <a:rPr lang="en-US" dirty="0"/>
              <a:t>21.2 Nuclear Equations</a:t>
            </a:r>
          </a:p>
        </p:txBody>
      </p:sp>
      <p:sp>
        <p:nvSpPr>
          <p:cNvPr id="5" name="Text Placeholder 4">
            <a:extLst>
              <a:ext uri="{FF2B5EF4-FFF2-40B4-BE49-F238E27FC236}">
                <a16:creationId xmlns:a16="http://schemas.microsoft.com/office/drawing/2014/main" id="{1A9B3191-8EC1-404A-B8D8-0CC1AD8FFEC5}"/>
              </a:ext>
            </a:extLst>
          </p:cNvPr>
          <p:cNvSpPr>
            <a:spLocks noGrp="1"/>
          </p:cNvSpPr>
          <p:nvPr>
            <p:ph type="body" sz="quarter" idx="14"/>
          </p:nvPr>
        </p:nvSpPr>
        <p:spPr>
          <a:xfrm>
            <a:off x="286871" y="2200244"/>
            <a:ext cx="8740588" cy="2333751"/>
          </a:xfrm>
        </p:spPr>
        <p:txBody>
          <a:bodyPr/>
          <a:lstStyle/>
          <a:p>
            <a:r>
              <a:rPr lang="en-US" sz="2400" dirty="0"/>
              <a:t>By the end of this section, you will be able to:</a:t>
            </a:r>
          </a:p>
          <a:p>
            <a:pPr algn="just"/>
            <a:r>
              <a:rPr lang="en-US" sz="2400" dirty="0"/>
              <a:t>• Identify common particles and energies involved in nuclear reactions;</a:t>
            </a:r>
          </a:p>
          <a:p>
            <a:pPr algn="just"/>
            <a:r>
              <a:rPr lang="en-US" sz="2400" dirty="0"/>
              <a:t>• Write and balance nuclear equations</a:t>
            </a:r>
            <a:r>
              <a:rPr lang="en-US" dirty="0"/>
              <a:t>.  </a:t>
            </a:r>
          </a:p>
        </p:txBody>
      </p:sp>
      <p:pic>
        <p:nvPicPr>
          <p:cNvPr id="6" name="OpenStaxLogo" descr="openstax college logo">
            <a:extLst>
              <a:ext uri="{FF2B5EF4-FFF2-40B4-BE49-F238E27FC236}">
                <a16:creationId xmlns:a16="http://schemas.microsoft.com/office/drawing/2014/main" id="{38782BF7-8813-4CE3-A40A-BC6E6FB3E7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5916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D64BEE-8DCA-4C1D-A238-C3FDEFDC2DF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C3392D2-D6AC-49CC-AF8F-50548E901DF1}"/>
              </a:ext>
            </a:extLst>
          </p:cNvPr>
          <p:cNvSpPr>
            <a:spLocks noGrp="1"/>
          </p:cNvSpPr>
          <p:nvPr>
            <p:ph type="title"/>
          </p:nvPr>
        </p:nvSpPr>
        <p:spPr>
          <a:xfrm>
            <a:off x="457200" y="385482"/>
            <a:ext cx="4742329" cy="515379"/>
          </a:xfrm>
        </p:spPr>
        <p:txBody>
          <a:bodyPr/>
          <a:lstStyle/>
          <a:p>
            <a:r>
              <a:rPr lang="en-US" dirty="0"/>
              <a:t>21.2 Nuclear Equations</a:t>
            </a:r>
          </a:p>
        </p:txBody>
      </p:sp>
      <p:sp>
        <p:nvSpPr>
          <p:cNvPr id="5" name="Text Placeholder 4">
            <a:extLst>
              <a:ext uri="{FF2B5EF4-FFF2-40B4-BE49-F238E27FC236}">
                <a16:creationId xmlns:a16="http://schemas.microsoft.com/office/drawing/2014/main" id="{49EBBAC0-FB0B-4CF8-A54D-99E132BB0D55}"/>
              </a:ext>
            </a:extLst>
          </p:cNvPr>
          <p:cNvSpPr>
            <a:spLocks noGrp="1"/>
          </p:cNvSpPr>
          <p:nvPr>
            <p:ph type="body" sz="quarter" idx="14"/>
          </p:nvPr>
        </p:nvSpPr>
        <p:spPr>
          <a:xfrm>
            <a:off x="233081" y="1851212"/>
            <a:ext cx="8471647" cy="3155576"/>
          </a:xfrm>
        </p:spPr>
        <p:txBody>
          <a:bodyPr>
            <a:normAutofit/>
          </a:bodyPr>
          <a:lstStyle/>
          <a:p>
            <a:pPr algn="just"/>
            <a:r>
              <a:rPr lang="en-US" dirty="0"/>
              <a:t>Changes of nuclei that result in changes in their atomic numbers, mass numbers, or energy states are </a:t>
            </a:r>
            <a:r>
              <a:rPr lang="en-US" b="1" dirty="0"/>
              <a:t>nuclear reactions</a:t>
            </a:r>
            <a:r>
              <a:rPr lang="en-US" dirty="0"/>
              <a:t>. </a:t>
            </a:r>
          </a:p>
          <a:p>
            <a:pPr algn="just"/>
            <a:endParaRPr lang="en-US" dirty="0"/>
          </a:p>
          <a:p>
            <a:pPr algn="just"/>
            <a:endParaRPr lang="en-US" dirty="0"/>
          </a:p>
          <a:p>
            <a:pPr algn="just"/>
            <a:r>
              <a:rPr lang="en-US" dirty="0"/>
              <a:t>To describe a nuclear reaction, we use an equation that identifies the nuclides involved in the reaction, their mass numbers and atomic numbers, and the other particles involved in the reaction.</a:t>
            </a:r>
          </a:p>
          <a:p>
            <a:endParaRPr lang="en-US" dirty="0"/>
          </a:p>
        </p:txBody>
      </p:sp>
      <p:pic>
        <p:nvPicPr>
          <p:cNvPr id="6" name="OpenStaxLogo" descr="openstax college logo">
            <a:extLst>
              <a:ext uri="{FF2B5EF4-FFF2-40B4-BE49-F238E27FC236}">
                <a16:creationId xmlns:a16="http://schemas.microsoft.com/office/drawing/2014/main" id="{03BEF300-71D0-42E9-9F1E-21E2820930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0065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01D6D2-1B11-4484-92D3-4A5C8126953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C3251F3-5767-4A19-B405-DB23807DE0F1}"/>
              </a:ext>
            </a:extLst>
          </p:cNvPr>
          <p:cNvSpPr>
            <a:spLocks noGrp="1"/>
          </p:cNvSpPr>
          <p:nvPr>
            <p:ph type="title"/>
          </p:nvPr>
        </p:nvSpPr>
        <p:spPr>
          <a:xfrm>
            <a:off x="204788" y="571094"/>
            <a:ext cx="4600294" cy="477778"/>
          </a:xfrm>
        </p:spPr>
        <p:txBody>
          <a:bodyPr/>
          <a:lstStyle/>
          <a:p>
            <a:r>
              <a:rPr lang="en-US" dirty="0"/>
              <a:t>21.2 Nuclear Equations</a:t>
            </a:r>
          </a:p>
        </p:txBody>
      </p:sp>
      <p:pic>
        <p:nvPicPr>
          <p:cNvPr id="7" name="Picture 6">
            <a:extLst>
              <a:ext uri="{FF2B5EF4-FFF2-40B4-BE49-F238E27FC236}">
                <a16:creationId xmlns:a16="http://schemas.microsoft.com/office/drawing/2014/main" id="{1B2470B5-381F-4F01-BA1C-C8D24C5F3C26}"/>
              </a:ext>
            </a:extLst>
          </p:cNvPr>
          <p:cNvPicPr>
            <a:picLocks noChangeAspect="1"/>
          </p:cNvPicPr>
          <p:nvPr/>
        </p:nvPicPr>
        <p:blipFill>
          <a:blip r:embed="rId2"/>
          <a:stretch>
            <a:fillRect/>
          </a:stretch>
        </p:blipFill>
        <p:spPr>
          <a:xfrm>
            <a:off x="260121" y="1882589"/>
            <a:ext cx="8713550" cy="2933179"/>
          </a:xfrm>
          <a:prstGeom prst="rect">
            <a:avLst/>
          </a:prstGeom>
        </p:spPr>
      </p:pic>
      <p:pic>
        <p:nvPicPr>
          <p:cNvPr id="5" name="OpenStaxLogo" descr="openstax college logo">
            <a:extLst>
              <a:ext uri="{FF2B5EF4-FFF2-40B4-BE49-F238E27FC236}">
                <a16:creationId xmlns:a16="http://schemas.microsoft.com/office/drawing/2014/main" id="{8FCBAA9A-A25B-471D-B4C4-23017EBA46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2805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6555E96-9B31-48F4-A7D9-130547E7B3D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Although many species are encountered in nuclear reactions, this table summarizes the names, symbols, representations, and descriptions of the most common of these.</a:t>
            </a:r>
          </a:p>
        </p:txBody>
      </p:sp>
      <p:pic>
        <p:nvPicPr>
          <p:cNvPr id="3" name="Figure" descr="This table has four columns and seven rows. The first row is a header row and it labels each column: “Name,” “Symbol(s),” “Representation,” and “Description.” Under the “Name” column are the following: “Alpha particle,” “Beta particle,” “Positron,” “Proton,” “Neutron,” and “Gamma ray.” Under the “Symbol(s)” column are the following: “ superscript 4 stacked over a subscript 2 H e or lowercase alpha,” “superscript 0 stacked over a subscript 1 e or lowercase beta,” “superscript 0 stacked over a positive subscript 1 e or lowercase beta superscript positive sign,” “superscript 1 stacked over a subscript 1 H or lowercase rho superscript 1 stacked over a subscript 1 H,” “superscript 1 stacked over a subscript 0 n or lowercase eta superscript 1 stacked over a subscript 0 n,” and a lowercase gamma. Under the “Representation column,” are the following: two white sphere attached to two blue spheres of about the same size with positive signs in them; a small red sphere with a negative sign in it; a small red sphere with a positive sign in it; a blue spheres with a positive sign in it; a white sphere; and a purple squiggle ling with an arrow pointing right to a lowercase gamma. Under the “Description” column are the following: “(High-energy) helium nuclei consisting of two protons and two neutrons,” “(High-energy) elections,” “Particles with the same mass as an electron but with 1 unit of positive charge,” “Nuclei of hydrogen atoms,” “Particles with a mass approximately equal to that of a proton but with no charge,” and “Very high-energy electromagnetic radi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933" r="-119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873817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2898E-E471-4942-B715-C856FE7A76E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E4B0159D-38CD-47A8-B6F7-F91D782305B9}"/>
              </a:ext>
            </a:extLst>
          </p:cNvPr>
          <p:cNvSpPr>
            <a:spLocks noGrp="1"/>
          </p:cNvSpPr>
          <p:nvPr>
            <p:ph type="title"/>
          </p:nvPr>
        </p:nvSpPr>
        <p:spPr>
          <a:xfrm>
            <a:off x="376517" y="304800"/>
            <a:ext cx="4589929" cy="470555"/>
          </a:xfrm>
        </p:spPr>
        <p:txBody>
          <a:bodyPr/>
          <a:lstStyle/>
          <a:p>
            <a:r>
              <a:rPr lang="en-US" dirty="0"/>
              <a:t>21.2 Nuclear Equations</a:t>
            </a:r>
          </a:p>
        </p:txBody>
      </p:sp>
      <p:sp>
        <p:nvSpPr>
          <p:cNvPr id="5" name="Text Placeholder 4">
            <a:extLst>
              <a:ext uri="{FF2B5EF4-FFF2-40B4-BE49-F238E27FC236}">
                <a16:creationId xmlns:a16="http://schemas.microsoft.com/office/drawing/2014/main" id="{C4E11025-39A1-4C47-AFC3-8087A50ED7E2}"/>
              </a:ext>
            </a:extLst>
          </p:cNvPr>
          <p:cNvSpPr>
            <a:spLocks noGrp="1"/>
          </p:cNvSpPr>
          <p:nvPr>
            <p:ph type="body" sz="quarter" idx="14"/>
          </p:nvPr>
        </p:nvSpPr>
        <p:spPr>
          <a:xfrm>
            <a:off x="162485" y="1138518"/>
            <a:ext cx="8721539" cy="4231341"/>
          </a:xfrm>
        </p:spPr>
        <p:txBody>
          <a:bodyPr/>
          <a:lstStyle/>
          <a:p>
            <a:pPr algn="just"/>
            <a:r>
              <a:rPr lang="en-US" dirty="0"/>
              <a:t>Note that positrons are exactly like electrons, except they have the opposite charge. </a:t>
            </a:r>
          </a:p>
          <a:p>
            <a:pPr algn="just"/>
            <a:r>
              <a:rPr lang="en-US" dirty="0"/>
              <a:t>They are the most common example of antimatter, particles with the same mass but the opposite state of another property (for example, charge) than ordinary matter. </a:t>
            </a:r>
          </a:p>
          <a:p>
            <a:pPr algn="just"/>
            <a:r>
              <a:rPr lang="en-US" dirty="0"/>
              <a:t>When antimatter encounters ordinary matter, both are annihilated and their mass is converted into energy in the form of gamma rays (γ)—and other much smaller subnuclear particles, which are beyond the scope of this chapter—according to the mass-energy equivalence equation </a:t>
            </a:r>
            <a:r>
              <a:rPr lang="en-US" b="1" dirty="0"/>
              <a:t>E = mc</a:t>
            </a:r>
            <a:r>
              <a:rPr lang="en-US" b="1" baseline="30000" dirty="0"/>
              <a:t>2</a:t>
            </a:r>
            <a:r>
              <a:rPr lang="en-US" dirty="0"/>
              <a:t>, seen in the preceding section. </a:t>
            </a:r>
          </a:p>
          <a:p>
            <a:pPr algn="just"/>
            <a:r>
              <a:rPr lang="en-US" dirty="0"/>
              <a:t>For example, when a positron and an electron collide, both are annihilated and two gamma-ray photons are created:</a:t>
            </a:r>
          </a:p>
        </p:txBody>
      </p:sp>
      <p:pic>
        <p:nvPicPr>
          <p:cNvPr id="7" name="Picture 6">
            <a:extLst>
              <a:ext uri="{FF2B5EF4-FFF2-40B4-BE49-F238E27FC236}">
                <a16:creationId xmlns:a16="http://schemas.microsoft.com/office/drawing/2014/main" id="{8C1A093D-3DFD-46C6-A503-5CD2660C6768}"/>
              </a:ext>
            </a:extLst>
          </p:cNvPr>
          <p:cNvPicPr>
            <a:picLocks noChangeAspect="1"/>
          </p:cNvPicPr>
          <p:nvPr/>
        </p:nvPicPr>
        <p:blipFill>
          <a:blip r:embed="rId2"/>
          <a:stretch>
            <a:fillRect/>
          </a:stretch>
        </p:blipFill>
        <p:spPr>
          <a:xfrm>
            <a:off x="3104309" y="5587322"/>
            <a:ext cx="2638652" cy="542390"/>
          </a:xfrm>
          <a:prstGeom prst="rect">
            <a:avLst/>
          </a:prstGeom>
        </p:spPr>
      </p:pic>
    </p:spTree>
    <p:extLst>
      <p:ext uri="{BB962C8B-B14F-4D97-AF65-F5344CB8AC3E}">
        <p14:creationId xmlns:p14="http://schemas.microsoft.com/office/powerpoint/2010/main" val="266051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846A78-EECA-4A3C-A5A5-826FF0632CE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0DC1D44-6C1B-497E-BE0E-A2C1D20BD6F3}"/>
              </a:ext>
            </a:extLst>
          </p:cNvPr>
          <p:cNvSpPr>
            <a:spLocks noGrp="1"/>
          </p:cNvSpPr>
          <p:nvPr>
            <p:ph type="title"/>
          </p:nvPr>
        </p:nvSpPr>
        <p:spPr>
          <a:xfrm>
            <a:off x="457200" y="241326"/>
            <a:ext cx="4303059" cy="450539"/>
          </a:xfrm>
        </p:spPr>
        <p:txBody>
          <a:bodyPr>
            <a:normAutofit fontScale="90000"/>
          </a:bodyPr>
          <a:lstStyle/>
          <a:p>
            <a:r>
              <a:rPr lang="en-US" dirty="0"/>
              <a:t>21.2 Nuclear Equations</a:t>
            </a:r>
          </a:p>
        </p:txBody>
      </p:sp>
      <p:sp>
        <p:nvSpPr>
          <p:cNvPr id="5" name="Text Placeholder 4">
            <a:extLst>
              <a:ext uri="{FF2B5EF4-FFF2-40B4-BE49-F238E27FC236}">
                <a16:creationId xmlns:a16="http://schemas.microsoft.com/office/drawing/2014/main" id="{D88A2984-07F2-44A5-AE43-E84A32965707}"/>
              </a:ext>
            </a:extLst>
          </p:cNvPr>
          <p:cNvSpPr>
            <a:spLocks noGrp="1"/>
          </p:cNvSpPr>
          <p:nvPr>
            <p:ph type="body" sz="quarter" idx="14"/>
          </p:nvPr>
        </p:nvSpPr>
        <p:spPr>
          <a:xfrm>
            <a:off x="268941" y="1174376"/>
            <a:ext cx="8606118" cy="4835988"/>
          </a:xfrm>
        </p:spPr>
        <p:txBody>
          <a:bodyPr>
            <a:normAutofit/>
          </a:bodyPr>
          <a:lstStyle/>
          <a:p>
            <a:pPr algn="just"/>
            <a:r>
              <a:rPr lang="en-US" dirty="0"/>
              <a:t>As seen in the chapter discussing light and electromagnetic radiation, gamma rays compose short wavelength, </a:t>
            </a:r>
            <a:r>
              <a:rPr lang="en-US" dirty="0" err="1"/>
              <a:t>highenergy</a:t>
            </a:r>
            <a:r>
              <a:rPr lang="en-US" dirty="0"/>
              <a:t> electromagnetic radiation and are (much) more energetic than better-known X-rays that can behave as particles in the wave-particle duality sense. </a:t>
            </a:r>
          </a:p>
          <a:p>
            <a:pPr algn="just"/>
            <a:r>
              <a:rPr lang="en-US" dirty="0"/>
              <a:t>Gamma rays are a type of high energy electromagnetic radiation produced when a nucleus undergoes a transition from a higher to a lower energy state, similar to how a photon is produced by an electronic transition from a higher to a lower energy level. </a:t>
            </a:r>
          </a:p>
          <a:p>
            <a:pPr algn="just"/>
            <a:r>
              <a:rPr lang="en-US" dirty="0"/>
              <a:t>Due to the much larger energy differences between nuclear energy shells, gamma rays emanating from a nucleus have energies that are typically millions of times larger than electromagnetic radiation emanating from electronic transitions.</a:t>
            </a:r>
          </a:p>
        </p:txBody>
      </p:sp>
      <p:pic>
        <p:nvPicPr>
          <p:cNvPr id="6" name="OpenStaxLogo" descr="openstax college logo">
            <a:extLst>
              <a:ext uri="{FF2B5EF4-FFF2-40B4-BE49-F238E27FC236}">
                <a16:creationId xmlns:a16="http://schemas.microsoft.com/office/drawing/2014/main" id="{02288782-A06D-4A4C-B470-4C56591018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1542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5C7D83-17B5-4FD3-BEF4-3B308698669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0978D27-4F3A-4969-B488-BAB128BF9C67}"/>
              </a:ext>
            </a:extLst>
          </p:cNvPr>
          <p:cNvSpPr>
            <a:spLocks noGrp="1"/>
          </p:cNvSpPr>
          <p:nvPr>
            <p:ph type="title"/>
          </p:nvPr>
        </p:nvSpPr>
        <p:spPr>
          <a:xfrm>
            <a:off x="457200" y="241327"/>
            <a:ext cx="6122894" cy="475850"/>
          </a:xfrm>
        </p:spPr>
        <p:txBody>
          <a:bodyPr/>
          <a:lstStyle/>
          <a:p>
            <a:r>
              <a:rPr lang="en-US" dirty="0"/>
              <a:t>Balancing Nuclear Reactions</a:t>
            </a:r>
          </a:p>
        </p:txBody>
      </p:sp>
      <p:sp>
        <p:nvSpPr>
          <p:cNvPr id="5" name="Text Placeholder 4">
            <a:extLst>
              <a:ext uri="{FF2B5EF4-FFF2-40B4-BE49-F238E27FC236}">
                <a16:creationId xmlns:a16="http://schemas.microsoft.com/office/drawing/2014/main" id="{492B4E92-D945-4A1F-9D29-E08C5F3911DC}"/>
              </a:ext>
            </a:extLst>
          </p:cNvPr>
          <p:cNvSpPr>
            <a:spLocks noGrp="1"/>
          </p:cNvSpPr>
          <p:nvPr>
            <p:ph type="body" sz="quarter" idx="14"/>
          </p:nvPr>
        </p:nvSpPr>
        <p:spPr>
          <a:xfrm>
            <a:off x="457200" y="1094159"/>
            <a:ext cx="8489576" cy="5122858"/>
          </a:xfrm>
        </p:spPr>
        <p:txBody>
          <a:bodyPr>
            <a:normAutofit/>
          </a:bodyPr>
          <a:lstStyle/>
          <a:p>
            <a:pPr algn="just"/>
            <a:r>
              <a:rPr lang="en-US" dirty="0"/>
              <a:t>A balanced chemical reaction equation reflects the fact that during a chemical reaction, bonds break and form, and</a:t>
            </a:r>
            <a:r>
              <a:rPr lang="ka-GE" dirty="0"/>
              <a:t> </a:t>
            </a:r>
            <a:r>
              <a:rPr lang="en-US" dirty="0"/>
              <a:t>atoms are rearranged, but the total numbers of atoms of each element are conserved and do not change.</a:t>
            </a:r>
            <a:endParaRPr lang="ka-GE" dirty="0"/>
          </a:p>
          <a:p>
            <a:pPr algn="just"/>
            <a:r>
              <a:rPr lang="en-US" dirty="0"/>
              <a:t>A balanced</a:t>
            </a:r>
            <a:r>
              <a:rPr lang="ka-GE" dirty="0"/>
              <a:t> </a:t>
            </a:r>
            <a:r>
              <a:rPr lang="en-US" dirty="0"/>
              <a:t>nuclear reaction equation indicates that there is a rearrangement during a nuclear reaction, but of nucleons (subatomic</a:t>
            </a:r>
            <a:r>
              <a:rPr lang="ka-GE" dirty="0"/>
              <a:t> </a:t>
            </a:r>
            <a:r>
              <a:rPr lang="en-US" dirty="0"/>
              <a:t>particles within the atoms’ nuclei) rather than atoms. </a:t>
            </a:r>
            <a:endParaRPr lang="ka-GE" dirty="0"/>
          </a:p>
          <a:p>
            <a:pPr algn="just"/>
            <a:r>
              <a:rPr lang="en-US" dirty="0"/>
              <a:t>Nuclear reactions also follow conservation laws, and they are</a:t>
            </a:r>
            <a:r>
              <a:rPr lang="ka-GE" dirty="0"/>
              <a:t> </a:t>
            </a:r>
            <a:r>
              <a:rPr lang="en-US" dirty="0"/>
              <a:t>balanced in two ways:</a:t>
            </a:r>
          </a:p>
          <a:p>
            <a:pPr marL="354013" indent="-354013" algn="just"/>
            <a:r>
              <a:rPr lang="en-US" dirty="0"/>
              <a:t>1. The sum of the mass numbers of the reactants equals the sum of the mass numbers of the products.</a:t>
            </a:r>
          </a:p>
          <a:p>
            <a:pPr marL="354013" indent="-354013" algn="just"/>
            <a:r>
              <a:rPr lang="en-US" dirty="0"/>
              <a:t>2. The sum of the charges of the reactants equals the sum of the charges of the products.</a:t>
            </a:r>
          </a:p>
        </p:txBody>
      </p:sp>
      <p:pic>
        <p:nvPicPr>
          <p:cNvPr id="6" name="OpenStaxLogo" descr="openstax college logo">
            <a:extLst>
              <a:ext uri="{FF2B5EF4-FFF2-40B4-BE49-F238E27FC236}">
                <a16:creationId xmlns:a16="http://schemas.microsoft.com/office/drawing/2014/main" id="{4169BCFD-E7F7-404B-BD15-F7490191850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9886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0B102E-8B51-4211-A11A-E4A7C35DF08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600874CC-6651-413A-AD42-194E01FB8228}"/>
              </a:ext>
            </a:extLst>
          </p:cNvPr>
          <p:cNvSpPr>
            <a:spLocks noGrp="1"/>
          </p:cNvSpPr>
          <p:nvPr>
            <p:ph type="title"/>
          </p:nvPr>
        </p:nvSpPr>
        <p:spPr>
          <a:xfrm>
            <a:off x="457200" y="241326"/>
            <a:ext cx="5831633" cy="659535"/>
          </a:xfrm>
        </p:spPr>
        <p:txBody>
          <a:bodyPr>
            <a:normAutofit fontScale="90000"/>
          </a:bodyPr>
          <a:lstStyle/>
          <a:p>
            <a:r>
              <a:rPr lang="en-US" dirty="0"/>
              <a:t>Balancing Nuclear Reactions</a:t>
            </a:r>
          </a:p>
        </p:txBody>
      </p:sp>
      <p:sp>
        <p:nvSpPr>
          <p:cNvPr id="5" name="Text Placeholder 4">
            <a:extLst>
              <a:ext uri="{FF2B5EF4-FFF2-40B4-BE49-F238E27FC236}">
                <a16:creationId xmlns:a16="http://schemas.microsoft.com/office/drawing/2014/main" id="{3892CD27-789A-4C35-9230-1D1562040C30}"/>
              </a:ext>
            </a:extLst>
          </p:cNvPr>
          <p:cNvSpPr>
            <a:spLocks noGrp="1"/>
          </p:cNvSpPr>
          <p:nvPr>
            <p:ph type="body" sz="quarter" idx="14"/>
          </p:nvPr>
        </p:nvSpPr>
        <p:spPr>
          <a:xfrm>
            <a:off x="457199" y="2225351"/>
            <a:ext cx="8574833" cy="1525555"/>
          </a:xfrm>
        </p:spPr>
        <p:txBody>
          <a:bodyPr>
            <a:noAutofit/>
          </a:bodyPr>
          <a:lstStyle/>
          <a:p>
            <a:pPr algn="just"/>
            <a:r>
              <a:rPr lang="en-US" sz="2400" dirty="0"/>
              <a:t>Identify the particle by balancing the reaction. For instance, we could determine that </a:t>
            </a:r>
            <a:r>
              <a:rPr lang="en-US" sz="2400" baseline="-25000" dirty="0"/>
              <a:t>8</a:t>
            </a:r>
            <a:r>
              <a:rPr lang="en-US" sz="2400" baseline="30000" dirty="0"/>
              <a:t>17</a:t>
            </a:r>
            <a:r>
              <a:rPr lang="en-US" sz="2400" dirty="0"/>
              <a:t>O is a product of the nuclear reaction of </a:t>
            </a:r>
            <a:r>
              <a:rPr lang="en-US" sz="2400" baseline="-25000" dirty="0"/>
              <a:t>7</a:t>
            </a:r>
            <a:r>
              <a:rPr lang="en-US" sz="2400" baseline="30000" dirty="0"/>
              <a:t>14</a:t>
            </a:r>
            <a:r>
              <a:rPr lang="en-US" sz="2400" dirty="0"/>
              <a:t>N and </a:t>
            </a:r>
            <a:r>
              <a:rPr lang="en-US" sz="2400" baseline="-25000" dirty="0"/>
              <a:t>2</a:t>
            </a:r>
            <a:r>
              <a:rPr lang="en-US" sz="2400" baseline="30000" dirty="0"/>
              <a:t>4 </a:t>
            </a:r>
            <a:r>
              <a:rPr lang="en-US" sz="2400" dirty="0"/>
              <a:t>He if we knew that a proton, </a:t>
            </a:r>
            <a:r>
              <a:rPr lang="en-US" sz="2400" baseline="-25000" dirty="0"/>
              <a:t>1</a:t>
            </a:r>
            <a:r>
              <a:rPr lang="en-US" sz="2400" baseline="30000" dirty="0"/>
              <a:t>1</a:t>
            </a:r>
            <a:r>
              <a:rPr lang="en-US" sz="2400" dirty="0"/>
              <a:t>H, was one of the two products. </a:t>
            </a:r>
          </a:p>
        </p:txBody>
      </p:sp>
      <p:pic>
        <p:nvPicPr>
          <p:cNvPr id="6" name="OpenStaxLogo" descr="openstax college logo">
            <a:extLst>
              <a:ext uri="{FF2B5EF4-FFF2-40B4-BE49-F238E27FC236}">
                <a16:creationId xmlns:a16="http://schemas.microsoft.com/office/drawing/2014/main" id="{C12EFB7E-9481-4D23-8D7A-065A1B04ED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805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5D95ED-5BC6-4DAE-0A47-D1AC0F02F66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9E4CCA09-18E3-5E3E-F554-7582D53C5673}"/>
              </a:ext>
            </a:extLst>
          </p:cNvPr>
          <p:cNvSpPr>
            <a:spLocks noGrp="1"/>
          </p:cNvSpPr>
          <p:nvPr>
            <p:ph type="title"/>
          </p:nvPr>
        </p:nvSpPr>
        <p:spPr>
          <a:xfrm>
            <a:off x="457200" y="241326"/>
            <a:ext cx="2803236" cy="659535"/>
          </a:xfrm>
        </p:spPr>
        <p:txBody>
          <a:bodyPr/>
          <a:lstStyle/>
          <a:p>
            <a:r>
              <a:rPr lang="en-US" dirty="0"/>
              <a:t>Introduction</a:t>
            </a:r>
          </a:p>
        </p:txBody>
      </p:sp>
      <p:sp>
        <p:nvSpPr>
          <p:cNvPr id="5" name="Text Placeholder 4">
            <a:extLst>
              <a:ext uri="{FF2B5EF4-FFF2-40B4-BE49-F238E27FC236}">
                <a16:creationId xmlns:a16="http://schemas.microsoft.com/office/drawing/2014/main" id="{B6D92874-E902-0C5C-7C94-270B4B598990}"/>
              </a:ext>
            </a:extLst>
          </p:cNvPr>
          <p:cNvSpPr>
            <a:spLocks noGrp="1"/>
          </p:cNvSpPr>
          <p:nvPr>
            <p:ph type="body" sz="quarter" idx="14"/>
          </p:nvPr>
        </p:nvSpPr>
        <p:spPr>
          <a:xfrm>
            <a:off x="457199" y="1200727"/>
            <a:ext cx="8345055" cy="4809637"/>
          </a:xfrm>
        </p:spPr>
        <p:txBody>
          <a:bodyPr>
            <a:normAutofit/>
          </a:bodyPr>
          <a:lstStyle/>
          <a:p>
            <a:pPr algn="just"/>
            <a:r>
              <a:rPr lang="en-US" sz="2800" dirty="0"/>
              <a:t>The chemical reactions that we have considered in previous chapters involve changes in the electronic structure of</a:t>
            </a:r>
            <a:r>
              <a:rPr lang="ka-GE" sz="2800" dirty="0"/>
              <a:t> </a:t>
            </a:r>
            <a:r>
              <a:rPr lang="en-US" sz="2800" dirty="0"/>
              <a:t>the species involved, that is, the arrangement of the electrons around atoms, ions, or</a:t>
            </a:r>
            <a:r>
              <a:rPr lang="ka-GE" sz="2800" dirty="0"/>
              <a:t> </a:t>
            </a:r>
            <a:r>
              <a:rPr lang="en-US" sz="2800" dirty="0"/>
              <a:t>molecules. </a:t>
            </a:r>
            <a:endParaRPr lang="ka-GE" sz="2800" dirty="0"/>
          </a:p>
          <a:p>
            <a:pPr algn="just"/>
            <a:r>
              <a:rPr lang="en-US" sz="2800" b="1" dirty="0"/>
              <a:t>Nuclear structure</a:t>
            </a:r>
            <a:r>
              <a:rPr lang="en-US" sz="2800" dirty="0"/>
              <a:t>,</a:t>
            </a:r>
            <a:r>
              <a:rPr lang="ka-GE" sz="2800" dirty="0"/>
              <a:t> </a:t>
            </a:r>
            <a:r>
              <a:rPr lang="en-US" sz="2800" dirty="0"/>
              <a:t>the numbers of protons and neutrons within the nuclei of the atoms involved, remains unchanged during chemical</a:t>
            </a:r>
            <a:r>
              <a:rPr lang="ka-GE" sz="2800" dirty="0"/>
              <a:t> </a:t>
            </a:r>
            <a:r>
              <a:rPr lang="en-US" sz="2800" dirty="0"/>
              <a:t>reactions</a:t>
            </a:r>
            <a:r>
              <a:rPr lang="en-US" dirty="0"/>
              <a:t>.</a:t>
            </a:r>
          </a:p>
        </p:txBody>
      </p:sp>
      <p:pic>
        <p:nvPicPr>
          <p:cNvPr id="6" name="OpenStaxLogo" descr="openstax college logo">
            <a:extLst>
              <a:ext uri="{FF2B5EF4-FFF2-40B4-BE49-F238E27FC236}">
                <a16:creationId xmlns:a16="http://schemas.microsoft.com/office/drawing/2014/main" id="{C25467E0-1912-4218-8E6F-943066DA583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11435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2E30D7-224E-42CB-BB86-B41D3E8A50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35B68097-FD15-45A3-A1A9-CC6BA7F0ED26}"/>
              </a:ext>
            </a:extLst>
          </p:cNvPr>
          <p:cNvPicPr>
            <a:picLocks noChangeAspect="1"/>
          </p:cNvPicPr>
          <p:nvPr/>
        </p:nvPicPr>
        <p:blipFill>
          <a:blip r:embed="rId2"/>
          <a:stretch>
            <a:fillRect/>
          </a:stretch>
        </p:blipFill>
        <p:spPr>
          <a:xfrm>
            <a:off x="0" y="967154"/>
            <a:ext cx="9144000" cy="4923692"/>
          </a:xfrm>
          <a:prstGeom prst="rect">
            <a:avLst/>
          </a:prstGeom>
        </p:spPr>
      </p:pic>
      <p:pic>
        <p:nvPicPr>
          <p:cNvPr id="8" name="OpenStaxLogo" descr="openstax college logo">
            <a:extLst>
              <a:ext uri="{FF2B5EF4-FFF2-40B4-BE49-F238E27FC236}">
                <a16:creationId xmlns:a16="http://schemas.microsoft.com/office/drawing/2014/main" id="{81B19C6A-A74F-4B3E-8D7B-DAE19B6F1B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65993" y="138690"/>
            <a:ext cx="1051734" cy="751709"/>
          </a:xfrm>
          <a:prstGeom prst="rect">
            <a:avLst/>
          </a:prstGeom>
        </p:spPr>
      </p:pic>
    </p:spTree>
    <p:extLst>
      <p:ext uri="{BB962C8B-B14F-4D97-AF65-F5344CB8AC3E}">
        <p14:creationId xmlns:p14="http://schemas.microsoft.com/office/powerpoint/2010/main" val="387644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60D686-949D-4945-A2B8-BD88B8CA0D7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06C85EA5-F0EE-4B60-B494-4E404F32FDDF}"/>
              </a:ext>
            </a:extLst>
          </p:cNvPr>
          <p:cNvSpPr>
            <a:spLocks noGrp="1"/>
          </p:cNvSpPr>
          <p:nvPr>
            <p:ph type="title"/>
          </p:nvPr>
        </p:nvSpPr>
        <p:spPr>
          <a:xfrm>
            <a:off x="457200" y="241326"/>
            <a:ext cx="5990253" cy="659535"/>
          </a:xfrm>
        </p:spPr>
        <p:txBody>
          <a:bodyPr/>
          <a:lstStyle/>
          <a:p>
            <a:r>
              <a:rPr lang="en-US" dirty="0"/>
              <a:t>Balancing Nuclear Reactions</a:t>
            </a:r>
          </a:p>
        </p:txBody>
      </p:sp>
      <p:pic>
        <p:nvPicPr>
          <p:cNvPr id="7" name="Picture 6">
            <a:extLst>
              <a:ext uri="{FF2B5EF4-FFF2-40B4-BE49-F238E27FC236}">
                <a16:creationId xmlns:a16="http://schemas.microsoft.com/office/drawing/2014/main" id="{547531DE-4CC2-4944-ADC9-469C2FCAC93F}"/>
              </a:ext>
            </a:extLst>
          </p:cNvPr>
          <p:cNvPicPr>
            <a:picLocks noChangeAspect="1"/>
          </p:cNvPicPr>
          <p:nvPr/>
        </p:nvPicPr>
        <p:blipFill>
          <a:blip r:embed="rId2"/>
          <a:stretch>
            <a:fillRect/>
          </a:stretch>
        </p:blipFill>
        <p:spPr>
          <a:xfrm>
            <a:off x="125963" y="969608"/>
            <a:ext cx="8892073" cy="5411755"/>
          </a:xfrm>
          <a:prstGeom prst="rect">
            <a:avLst/>
          </a:prstGeom>
        </p:spPr>
      </p:pic>
      <p:pic>
        <p:nvPicPr>
          <p:cNvPr id="8" name="OpenStaxLogo" descr="openstax college logo">
            <a:extLst>
              <a:ext uri="{FF2B5EF4-FFF2-40B4-BE49-F238E27FC236}">
                <a16:creationId xmlns:a16="http://schemas.microsoft.com/office/drawing/2014/main" id="{8EA23D18-9B11-43D3-BCDB-68AC820EA3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8011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E3ACAD-C951-4176-93FA-598BEB6AE88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A15423D3-0D17-44F2-A764-DBE659184BED}"/>
              </a:ext>
            </a:extLst>
          </p:cNvPr>
          <p:cNvSpPr>
            <a:spLocks noGrp="1"/>
          </p:cNvSpPr>
          <p:nvPr>
            <p:ph type="title"/>
          </p:nvPr>
        </p:nvSpPr>
        <p:spPr>
          <a:xfrm>
            <a:off x="457200" y="241326"/>
            <a:ext cx="4114800" cy="405167"/>
          </a:xfrm>
        </p:spPr>
        <p:txBody>
          <a:bodyPr>
            <a:normAutofit fontScale="90000"/>
          </a:bodyPr>
          <a:lstStyle/>
          <a:p>
            <a:r>
              <a:rPr lang="en-US" dirty="0"/>
              <a:t>21.3 Radioactive Decay</a:t>
            </a:r>
          </a:p>
        </p:txBody>
      </p:sp>
      <p:sp>
        <p:nvSpPr>
          <p:cNvPr id="5" name="Text Placeholder 4">
            <a:extLst>
              <a:ext uri="{FF2B5EF4-FFF2-40B4-BE49-F238E27FC236}">
                <a16:creationId xmlns:a16="http://schemas.microsoft.com/office/drawing/2014/main" id="{7E12749B-0C03-4205-A9DB-110268EF5EE8}"/>
              </a:ext>
            </a:extLst>
          </p:cNvPr>
          <p:cNvSpPr>
            <a:spLocks noGrp="1"/>
          </p:cNvSpPr>
          <p:nvPr>
            <p:ph type="body" sz="quarter" idx="14"/>
          </p:nvPr>
        </p:nvSpPr>
        <p:spPr>
          <a:xfrm>
            <a:off x="457200" y="1129004"/>
            <a:ext cx="8472196" cy="4142792"/>
          </a:xfrm>
        </p:spPr>
        <p:txBody>
          <a:bodyPr>
            <a:normAutofit/>
          </a:bodyPr>
          <a:lstStyle/>
          <a:p>
            <a:r>
              <a:rPr lang="en-US" sz="2400" b="1" dirty="0"/>
              <a:t>By the end of this section, you will be able to:</a:t>
            </a:r>
          </a:p>
          <a:p>
            <a:pPr marL="354013" algn="just"/>
            <a:r>
              <a:rPr lang="en-US" sz="2400" dirty="0"/>
              <a:t>• Recognize common modes of radioactive decay</a:t>
            </a:r>
          </a:p>
          <a:p>
            <a:pPr marL="354013" algn="just"/>
            <a:r>
              <a:rPr lang="en-US" sz="2400" dirty="0"/>
              <a:t>• Identify common particles and energies involved in nuclear decay </a:t>
            </a:r>
            <a:r>
              <a:rPr lang="ru-RU" sz="2400" dirty="0"/>
              <a:t>   </a:t>
            </a:r>
            <a:r>
              <a:rPr lang="en-US" sz="2400" dirty="0"/>
              <a:t>reactions</a:t>
            </a:r>
            <a:endParaRPr lang="ru-RU" sz="2400" dirty="0"/>
          </a:p>
          <a:p>
            <a:pPr marL="354013" algn="just"/>
            <a:r>
              <a:rPr lang="en-US" sz="2400" dirty="0"/>
              <a:t>• Write and balance nuclear decay equations</a:t>
            </a:r>
          </a:p>
          <a:p>
            <a:pPr marL="354013" algn="just"/>
            <a:r>
              <a:rPr lang="en-US" sz="2400" dirty="0"/>
              <a:t>• Calculate kinetic parameters for decay processes, including half-life</a:t>
            </a:r>
          </a:p>
          <a:p>
            <a:pPr marL="354013" algn="just"/>
            <a:r>
              <a:rPr lang="en-US" sz="2400" dirty="0"/>
              <a:t>• Describe common radiometric dating techniques</a:t>
            </a:r>
          </a:p>
        </p:txBody>
      </p:sp>
      <p:pic>
        <p:nvPicPr>
          <p:cNvPr id="6" name="OpenStaxLogo" descr="openstax college logo">
            <a:extLst>
              <a:ext uri="{FF2B5EF4-FFF2-40B4-BE49-F238E27FC236}">
                <a16:creationId xmlns:a16="http://schemas.microsoft.com/office/drawing/2014/main" id="{BE169B99-9B5F-4787-89D6-3EB074519A4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13467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2C64AE-D872-40C9-A4B8-E75DAC7A563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C9789E5-6C4D-42DD-AB38-2B43A12DBBAA}"/>
              </a:ext>
            </a:extLst>
          </p:cNvPr>
          <p:cNvSpPr>
            <a:spLocks noGrp="1"/>
          </p:cNvSpPr>
          <p:nvPr>
            <p:ph type="title"/>
          </p:nvPr>
        </p:nvSpPr>
        <p:spPr>
          <a:xfrm>
            <a:off x="457200" y="391886"/>
            <a:ext cx="4525347" cy="508975"/>
          </a:xfrm>
        </p:spPr>
        <p:txBody>
          <a:bodyPr/>
          <a:lstStyle/>
          <a:p>
            <a:r>
              <a:rPr lang="en-US" dirty="0"/>
              <a:t>21.3 Radioactive Decay</a:t>
            </a:r>
          </a:p>
        </p:txBody>
      </p:sp>
      <p:sp>
        <p:nvSpPr>
          <p:cNvPr id="5" name="Text Placeholder 4">
            <a:extLst>
              <a:ext uri="{FF2B5EF4-FFF2-40B4-BE49-F238E27FC236}">
                <a16:creationId xmlns:a16="http://schemas.microsoft.com/office/drawing/2014/main" id="{00E9567A-25C7-43D6-AB0A-6AD8E5DC79F7}"/>
              </a:ext>
            </a:extLst>
          </p:cNvPr>
          <p:cNvSpPr>
            <a:spLocks noGrp="1"/>
          </p:cNvSpPr>
          <p:nvPr>
            <p:ph type="body" sz="quarter" idx="14"/>
          </p:nvPr>
        </p:nvSpPr>
        <p:spPr>
          <a:xfrm>
            <a:off x="345233" y="1560159"/>
            <a:ext cx="8453534" cy="4329404"/>
          </a:xfrm>
        </p:spPr>
        <p:txBody>
          <a:bodyPr>
            <a:normAutofit/>
          </a:bodyPr>
          <a:lstStyle/>
          <a:p>
            <a:pPr marL="342900" indent="-342900" algn="just">
              <a:buFont typeface="Arial" panose="020B0604020202020204" pitchFamily="34" charset="0"/>
              <a:buChar char="•"/>
            </a:pPr>
            <a:r>
              <a:rPr lang="en-US" dirty="0"/>
              <a:t>Following the somewhat serendipitous discovery of radioactivity by Becquerel, many prominent scientists began to</a:t>
            </a:r>
            <a:r>
              <a:rPr lang="ru-RU" dirty="0"/>
              <a:t> </a:t>
            </a:r>
            <a:r>
              <a:rPr lang="en-US" dirty="0"/>
              <a:t>investigate this new, intriguing phenomenon. </a:t>
            </a:r>
            <a:endParaRPr lang="ru-RU" dirty="0"/>
          </a:p>
          <a:p>
            <a:pPr marL="342900" indent="-342900" algn="just">
              <a:buFont typeface="Arial" panose="020B0604020202020204" pitchFamily="34" charset="0"/>
              <a:buChar char="•"/>
            </a:pPr>
            <a:r>
              <a:rPr lang="en-US" dirty="0"/>
              <a:t>Among them were Marie Curie (the first woman to win a Nobel Prize,</a:t>
            </a:r>
            <a:r>
              <a:rPr lang="ru-RU" dirty="0"/>
              <a:t> </a:t>
            </a:r>
            <a:r>
              <a:rPr lang="en-US" dirty="0"/>
              <a:t>and the only person to win two Nobel Prizes in different sciences—chemistry and physics), who was the first to coin</a:t>
            </a:r>
            <a:r>
              <a:rPr lang="ru-RU" dirty="0"/>
              <a:t> </a:t>
            </a:r>
            <a:r>
              <a:rPr lang="en-US" dirty="0"/>
              <a:t>the term “radioactivity,” and Ernest Rutherford (of gold foil experiment fame), who investigated and named three</a:t>
            </a:r>
            <a:r>
              <a:rPr lang="ru-RU" dirty="0"/>
              <a:t> </a:t>
            </a:r>
            <a:r>
              <a:rPr lang="en-US" dirty="0"/>
              <a:t>of the most common types of radiation. </a:t>
            </a:r>
            <a:endParaRPr lang="ru-RU" dirty="0"/>
          </a:p>
          <a:p>
            <a:pPr marL="342900" indent="-342900" algn="just">
              <a:spcBef>
                <a:spcPts val="0"/>
              </a:spcBef>
              <a:spcAft>
                <a:spcPts val="0"/>
              </a:spcAft>
              <a:buFont typeface="Arial" panose="020B0604020202020204" pitchFamily="34" charset="0"/>
              <a:buChar char="•"/>
            </a:pPr>
            <a:r>
              <a:rPr lang="en-US" dirty="0"/>
              <a:t>During the beginning of the twentieth century, many radioactive substances</a:t>
            </a:r>
            <a:r>
              <a:rPr lang="ru-RU" dirty="0"/>
              <a:t> </a:t>
            </a:r>
            <a:r>
              <a:rPr lang="en-US" dirty="0"/>
              <a:t>were discovered, the properties of radiation were investigated and quantified, and a solid understanding of radiation</a:t>
            </a:r>
            <a:r>
              <a:rPr lang="ru-RU" dirty="0"/>
              <a:t> </a:t>
            </a:r>
            <a:r>
              <a:rPr lang="en-US" dirty="0"/>
              <a:t>and nuclear decay was developed.</a:t>
            </a:r>
          </a:p>
        </p:txBody>
      </p:sp>
      <p:pic>
        <p:nvPicPr>
          <p:cNvPr id="6" name="Picture 5">
            <a:extLst>
              <a:ext uri="{FF2B5EF4-FFF2-40B4-BE49-F238E27FC236}">
                <a16:creationId xmlns:a16="http://schemas.microsoft.com/office/drawing/2014/main" id="{32B4B52E-08AC-4B68-A06E-BC4FC28832F3}"/>
              </a:ext>
            </a:extLst>
          </p:cNvPr>
          <p:cNvPicPr>
            <a:picLocks noChangeAspect="1"/>
          </p:cNvPicPr>
          <p:nvPr/>
        </p:nvPicPr>
        <p:blipFill>
          <a:blip r:embed="rId2"/>
          <a:stretch>
            <a:fillRect/>
          </a:stretch>
        </p:blipFill>
        <p:spPr>
          <a:xfrm>
            <a:off x="7632101" y="391886"/>
            <a:ext cx="1054699" cy="749873"/>
          </a:xfrm>
          <a:prstGeom prst="rect">
            <a:avLst/>
          </a:prstGeom>
        </p:spPr>
      </p:pic>
    </p:spTree>
    <p:extLst>
      <p:ext uri="{BB962C8B-B14F-4D97-AF65-F5344CB8AC3E}">
        <p14:creationId xmlns:p14="http://schemas.microsoft.com/office/powerpoint/2010/main" val="26045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757191-EDC3-47C3-8161-D96ECDAD246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45D9141-09FF-4C65-BA52-05969D30078B}"/>
              </a:ext>
            </a:extLst>
          </p:cNvPr>
          <p:cNvSpPr>
            <a:spLocks noGrp="1"/>
          </p:cNvSpPr>
          <p:nvPr>
            <p:ph type="title"/>
          </p:nvPr>
        </p:nvSpPr>
        <p:spPr>
          <a:xfrm>
            <a:off x="457200" y="401216"/>
            <a:ext cx="4516016" cy="499645"/>
          </a:xfrm>
        </p:spPr>
        <p:txBody>
          <a:bodyPr/>
          <a:lstStyle/>
          <a:p>
            <a:r>
              <a:rPr lang="en-US" dirty="0"/>
              <a:t>21.3 Radioactive Decay</a:t>
            </a:r>
          </a:p>
        </p:txBody>
      </p:sp>
      <p:sp>
        <p:nvSpPr>
          <p:cNvPr id="5" name="Text Placeholder 4">
            <a:extLst>
              <a:ext uri="{FF2B5EF4-FFF2-40B4-BE49-F238E27FC236}">
                <a16:creationId xmlns:a16="http://schemas.microsoft.com/office/drawing/2014/main" id="{6B84FAE5-4D95-4007-8FB9-C064B096D8F3}"/>
              </a:ext>
            </a:extLst>
          </p:cNvPr>
          <p:cNvSpPr>
            <a:spLocks noGrp="1"/>
          </p:cNvSpPr>
          <p:nvPr>
            <p:ph type="body" sz="quarter" idx="14"/>
          </p:nvPr>
        </p:nvSpPr>
        <p:spPr>
          <a:xfrm>
            <a:off x="261257" y="1274849"/>
            <a:ext cx="8621486" cy="4844037"/>
          </a:xfrm>
        </p:spPr>
        <p:txBody>
          <a:bodyPr>
            <a:noAutofit/>
          </a:bodyPr>
          <a:lstStyle/>
          <a:p>
            <a:pPr algn="just"/>
            <a:r>
              <a:rPr lang="en-US" sz="2400" dirty="0"/>
              <a:t>The spontaneous change of an unstable nuclide into another is radioactive decay. </a:t>
            </a:r>
            <a:endParaRPr lang="ru-RU" sz="2400" dirty="0"/>
          </a:p>
          <a:p>
            <a:pPr algn="just"/>
            <a:r>
              <a:rPr lang="en-US" sz="2400" dirty="0"/>
              <a:t>The unstable nuclide is called the</a:t>
            </a:r>
            <a:r>
              <a:rPr lang="ru-RU" sz="2400" dirty="0"/>
              <a:t> </a:t>
            </a:r>
            <a:r>
              <a:rPr lang="en-US" sz="2400" dirty="0"/>
              <a:t>parent nuclide; the nuclide that results from the decay is known as the daughter nuclide. </a:t>
            </a:r>
            <a:endParaRPr lang="ru-RU" sz="2400" dirty="0"/>
          </a:p>
          <a:p>
            <a:pPr algn="just"/>
            <a:r>
              <a:rPr lang="en-US" sz="2400" dirty="0"/>
              <a:t>The daughter nuclide may</a:t>
            </a:r>
            <a:r>
              <a:rPr lang="ru-RU" sz="2400" dirty="0"/>
              <a:t> </a:t>
            </a:r>
            <a:r>
              <a:rPr lang="en-US" sz="2400" dirty="0"/>
              <a:t>be stable, or it may decay itself. </a:t>
            </a:r>
            <a:endParaRPr lang="ru-RU" sz="2400" dirty="0"/>
          </a:p>
          <a:p>
            <a:pPr algn="just"/>
            <a:r>
              <a:rPr lang="en-US" sz="2400" dirty="0"/>
              <a:t>The radiation produced during radioactive decay is such that the daughter nuclide</a:t>
            </a:r>
            <a:r>
              <a:rPr lang="ru-RU" sz="2400" dirty="0"/>
              <a:t> </a:t>
            </a:r>
            <a:r>
              <a:rPr lang="en-US" sz="2400" dirty="0"/>
              <a:t>lies closer to the band of stability than the parent nuclide, so the location of a nuclide relative to the band of stability</a:t>
            </a:r>
          </a:p>
          <a:p>
            <a:pPr algn="just"/>
            <a:r>
              <a:rPr lang="en-US" sz="2400" dirty="0"/>
              <a:t>can serve as a guide to the kind of decay it will undergo (Figure 21.5).</a:t>
            </a:r>
          </a:p>
        </p:txBody>
      </p:sp>
      <p:pic>
        <p:nvPicPr>
          <p:cNvPr id="6" name="Picture 5">
            <a:extLst>
              <a:ext uri="{FF2B5EF4-FFF2-40B4-BE49-F238E27FC236}">
                <a16:creationId xmlns:a16="http://schemas.microsoft.com/office/drawing/2014/main" id="{9694DBCE-DDAE-4871-BFEF-14C33C633AAC}"/>
              </a:ext>
            </a:extLst>
          </p:cNvPr>
          <p:cNvPicPr>
            <a:picLocks noChangeAspect="1"/>
          </p:cNvPicPr>
          <p:nvPr/>
        </p:nvPicPr>
        <p:blipFill>
          <a:blip r:embed="rId2"/>
          <a:stretch>
            <a:fillRect/>
          </a:stretch>
        </p:blipFill>
        <p:spPr>
          <a:xfrm>
            <a:off x="7828044" y="276101"/>
            <a:ext cx="1054699" cy="749873"/>
          </a:xfrm>
          <a:prstGeom prst="rect">
            <a:avLst/>
          </a:prstGeom>
        </p:spPr>
      </p:pic>
    </p:spTree>
    <p:extLst>
      <p:ext uri="{BB962C8B-B14F-4D97-AF65-F5344CB8AC3E}">
        <p14:creationId xmlns:p14="http://schemas.microsoft.com/office/powerpoint/2010/main" val="3473760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45A3F39-E77E-44FF-B95C-526C7A59EAE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nucleus of uranium-238 (the parent nuclide) undergoes α decay to form thorium-234 (the daughter nuclide). The alpha particle removes two protons (green) and two neutrons (gray) from the uranium-238 nucleus.</a:t>
            </a:r>
          </a:p>
        </p:txBody>
      </p:sp>
      <p:pic>
        <p:nvPicPr>
          <p:cNvPr id="2" name="Figure" descr="A diagram shows two spheres composed of many smaller white and green spheres connected by a right-facing arrow with another, down-facing arrow coming off of it. The left sphere, labeled “Parent nucleus uranium dash 238” has two white and two green spheres that are near one another and are outlined in red. These two green and two white spheres are shown near the tip of the down-facing arrow and labeled “alpha particle.” The right sphere, labeled “Daughter nucleus radon dash 234,” looks the same as the left, but has a space for four smaller spheres outlined with a red dotted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2353473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8249F4-3864-44E1-BDF1-9C9B24E6D28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867C3A5B-92F1-40C6-81E1-93E080D6A96D}"/>
              </a:ext>
            </a:extLst>
          </p:cNvPr>
          <p:cNvPicPr>
            <a:picLocks noChangeAspect="1"/>
          </p:cNvPicPr>
          <p:nvPr/>
        </p:nvPicPr>
        <p:blipFill>
          <a:blip r:embed="rId2"/>
          <a:stretch>
            <a:fillRect/>
          </a:stretch>
        </p:blipFill>
        <p:spPr>
          <a:xfrm>
            <a:off x="121298" y="2226537"/>
            <a:ext cx="8901404" cy="2404925"/>
          </a:xfrm>
          <a:prstGeom prst="rect">
            <a:avLst/>
          </a:prstGeom>
        </p:spPr>
      </p:pic>
      <p:pic>
        <p:nvPicPr>
          <p:cNvPr id="8" name="Picture 7">
            <a:extLst>
              <a:ext uri="{FF2B5EF4-FFF2-40B4-BE49-F238E27FC236}">
                <a16:creationId xmlns:a16="http://schemas.microsoft.com/office/drawing/2014/main" id="{468C4571-6540-4A87-BF73-5F79B720E57F}"/>
              </a:ext>
            </a:extLst>
          </p:cNvPr>
          <p:cNvPicPr>
            <a:picLocks noChangeAspect="1"/>
          </p:cNvPicPr>
          <p:nvPr/>
        </p:nvPicPr>
        <p:blipFill>
          <a:blip r:embed="rId3"/>
          <a:stretch>
            <a:fillRect/>
          </a:stretch>
        </p:blipFill>
        <p:spPr>
          <a:xfrm>
            <a:off x="7590283" y="545957"/>
            <a:ext cx="1054699" cy="749873"/>
          </a:xfrm>
          <a:prstGeom prst="rect">
            <a:avLst/>
          </a:prstGeom>
        </p:spPr>
      </p:pic>
    </p:spTree>
    <p:extLst>
      <p:ext uri="{BB962C8B-B14F-4D97-AF65-F5344CB8AC3E}">
        <p14:creationId xmlns:p14="http://schemas.microsoft.com/office/powerpoint/2010/main" val="2742620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97BE64-3373-43C7-BB1D-D3D35A4D510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8D5678A4-EE3F-4395-BFDC-D1AFA079F581}"/>
              </a:ext>
            </a:extLst>
          </p:cNvPr>
          <p:cNvSpPr>
            <a:spLocks noGrp="1"/>
          </p:cNvSpPr>
          <p:nvPr>
            <p:ph type="title"/>
          </p:nvPr>
        </p:nvSpPr>
        <p:spPr>
          <a:xfrm>
            <a:off x="457200" y="241326"/>
            <a:ext cx="5598367" cy="659535"/>
          </a:xfrm>
        </p:spPr>
        <p:txBody>
          <a:bodyPr/>
          <a:lstStyle/>
          <a:p>
            <a:r>
              <a:rPr lang="en-US" dirty="0">
                <a:solidFill>
                  <a:schemeClr val="tx2"/>
                </a:solidFill>
              </a:rPr>
              <a:t>Types of Radioactive Decay</a:t>
            </a:r>
          </a:p>
        </p:txBody>
      </p:sp>
      <p:sp>
        <p:nvSpPr>
          <p:cNvPr id="5" name="Text Placeholder 4">
            <a:extLst>
              <a:ext uri="{FF2B5EF4-FFF2-40B4-BE49-F238E27FC236}">
                <a16:creationId xmlns:a16="http://schemas.microsoft.com/office/drawing/2014/main" id="{0DB1F371-5946-4802-A2FB-0E300FDE9C6A}"/>
              </a:ext>
            </a:extLst>
          </p:cNvPr>
          <p:cNvSpPr>
            <a:spLocks noGrp="1"/>
          </p:cNvSpPr>
          <p:nvPr>
            <p:ph type="body" sz="quarter" idx="14"/>
          </p:nvPr>
        </p:nvSpPr>
        <p:spPr>
          <a:xfrm>
            <a:off x="326571" y="1156996"/>
            <a:ext cx="8584164" cy="4853368"/>
          </a:xfrm>
        </p:spPr>
        <p:txBody>
          <a:bodyPr/>
          <a:lstStyle/>
          <a:p>
            <a:pPr marL="342900" indent="-342900" algn="just">
              <a:buFont typeface="Arial" panose="020B0604020202020204" pitchFamily="34" charset="0"/>
              <a:buChar char="•"/>
            </a:pPr>
            <a:r>
              <a:rPr lang="en-US" dirty="0">
                <a:solidFill>
                  <a:schemeClr val="tx1"/>
                </a:solidFill>
              </a:rPr>
              <a:t>Ernest Rutherford’s experiments involving the interaction of radiation with a magnetic or electric field </a:t>
            </a:r>
            <a:r>
              <a:rPr lang="en-US" i="1" dirty="0">
                <a:solidFill>
                  <a:schemeClr val="tx1"/>
                </a:solidFill>
              </a:rPr>
              <a:t>(Figure 21.6)</a:t>
            </a:r>
            <a:r>
              <a:rPr lang="ru-RU" i="1" dirty="0">
                <a:solidFill>
                  <a:schemeClr val="tx1"/>
                </a:solidFill>
              </a:rPr>
              <a:t> </a:t>
            </a:r>
            <a:r>
              <a:rPr lang="en-US" dirty="0">
                <a:solidFill>
                  <a:schemeClr val="tx1"/>
                </a:solidFill>
              </a:rPr>
              <a:t>helped him determine that one type of radiation consisted of positively charged and relatively massive </a:t>
            </a:r>
            <a:r>
              <a:rPr lang="en-US" b="1" dirty="0">
                <a:solidFill>
                  <a:schemeClr val="tx1"/>
                </a:solidFill>
              </a:rPr>
              <a:t>α</a:t>
            </a:r>
            <a:r>
              <a:rPr lang="en-US" dirty="0">
                <a:solidFill>
                  <a:schemeClr val="tx1"/>
                </a:solidFill>
              </a:rPr>
              <a:t> particles;</a:t>
            </a:r>
            <a:r>
              <a:rPr lang="ru-RU" dirty="0">
                <a:solidFill>
                  <a:schemeClr val="tx1"/>
                </a:solidFill>
              </a:rPr>
              <a:t> </a:t>
            </a:r>
            <a:r>
              <a:rPr lang="en-US" dirty="0">
                <a:solidFill>
                  <a:schemeClr val="tx1"/>
                </a:solidFill>
              </a:rPr>
              <a:t>a second type was made up of negatively charged and much less massive </a:t>
            </a:r>
            <a:r>
              <a:rPr lang="en-US" b="1" dirty="0">
                <a:solidFill>
                  <a:schemeClr val="tx1"/>
                </a:solidFill>
              </a:rPr>
              <a:t>β</a:t>
            </a:r>
            <a:r>
              <a:rPr lang="en-US" dirty="0">
                <a:solidFill>
                  <a:schemeClr val="tx1"/>
                </a:solidFill>
              </a:rPr>
              <a:t> particles; and a third was uncharged</a:t>
            </a:r>
            <a:r>
              <a:rPr lang="ru-RU" dirty="0">
                <a:solidFill>
                  <a:schemeClr val="tx1"/>
                </a:solidFill>
              </a:rPr>
              <a:t> </a:t>
            </a:r>
            <a:r>
              <a:rPr lang="en-US" dirty="0">
                <a:solidFill>
                  <a:schemeClr val="tx1"/>
                </a:solidFill>
              </a:rPr>
              <a:t>electromagnetic waves, γ rays. </a:t>
            </a:r>
            <a:endParaRPr lang="ru-RU" dirty="0">
              <a:solidFill>
                <a:schemeClr val="tx1"/>
              </a:solidFill>
            </a:endParaRPr>
          </a:p>
          <a:p>
            <a:pPr marL="342900" indent="-342900" algn="just">
              <a:buFont typeface="Arial" panose="020B0604020202020204" pitchFamily="34" charset="0"/>
              <a:buChar char="•"/>
            </a:pPr>
            <a:endParaRPr lang="ru-RU" dirty="0">
              <a:solidFill>
                <a:schemeClr val="tx1"/>
              </a:solidFill>
            </a:endParaRPr>
          </a:p>
          <a:p>
            <a:pPr marL="342900" indent="-342900" algn="just">
              <a:buFont typeface="Arial" panose="020B0604020202020204" pitchFamily="34" charset="0"/>
              <a:buChar char="•"/>
            </a:pPr>
            <a:r>
              <a:rPr lang="en-US" dirty="0">
                <a:solidFill>
                  <a:schemeClr val="tx1"/>
                </a:solidFill>
              </a:rPr>
              <a:t>We now know that α particles are high-energy helium nuclei, β particles are </a:t>
            </a:r>
            <a:r>
              <a:rPr lang="en-US" dirty="0" err="1">
                <a:solidFill>
                  <a:schemeClr val="tx1"/>
                </a:solidFill>
              </a:rPr>
              <a:t>highenergy</a:t>
            </a:r>
            <a:r>
              <a:rPr lang="ru-RU" dirty="0">
                <a:solidFill>
                  <a:schemeClr val="tx1"/>
                </a:solidFill>
              </a:rPr>
              <a:t> </a:t>
            </a:r>
            <a:r>
              <a:rPr lang="en-US" dirty="0">
                <a:solidFill>
                  <a:schemeClr val="tx1"/>
                </a:solidFill>
              </a:rPr>
              <a:t>electrons, and γ radiation compose high-energy electromagnetic radiation. </a:t>
            </a:r>
            <a:endParaRPr lang="ru-RU" dirty="0">
              <a:solidFill>
                <a:schemeClr val="tx1"/>
              </a:solidFill>
            </a:endParaRPr>
          </a:p>
          <a:p>
            <a:pPr algn="just"/>
            <a:endParaRPr lang="ru-RU" dirty="0">
              <a:solidFill>
                <a:schemeClr val="tx1"/>
              </a:solidFill>
            </a:endParaRPr>
          </a:p>
          <a:p>
            <a:pPr marL="342900" indent="-342900" algn="just">
              <a:buFont typeface="Arial" panose="020B0604020202020204" pitchFamily="34" charset="0"/>
              <a:buChar char="•"/>
            </a:pPr>
            <a:r>
              <a:rPr lang="en-US" dirty="0">
                <a:solidFill>
                  <a:schemeClr val="tx1"/>
                </a:solidFill>
              </a:rPr>
              <a:t>We classify different types of</a:t>
            </a:r>
            <a:r>
              <a:rPr lang="ru-RU" dirty="0">
                <a:solidFill>
                  <a:schemeClr val="tx1"/>
                </a:solidFill>
              </a:rPr>
              <a:t> </a:t>
            </a:r>
            <a:r>
              <a:rPr lang="en-US" dirty="0">
                <a:solidFill>
                  <a:schemeClr val="tx1"/>
                </a:solidFill>
              </a:rPr>
              <a:t>radioactive decay by the radiation produced.</a:t>
            </a:r>
          </a:p>
        </p:txBody>
      </p:sp>
      <p:pic>
        <p:nvPicPr>
          <p:cNvPr id="6" name="Picture 5">
            <a:extLst>
              <a:ext uri="{FF2B5EF4-FFF2-40B4-BE49-F238E27FC236}">
                <a16:creationId xmlns:a16="http://schemas.microsoft.com/office/drawing/2014/main" id="{3D12704F-FBF5-4904-82DB-C2968FDF0FAE}"/>
              </a:ext>
            </a:extLst>
          </p:cNvPr>
          <p:cNvPicPr>
            <a:picLocks noChangeAspect="1"/>
          </p:cNvPicPr>
          <p:nvPr/>
        </p:nvPicPr>
        <p:blipFill>
          <a:blip r:embed="rId2"/>
          <a:stretch>
            <a:fillRect/>
          </a:stretch>
        </p:blipFill>
        <p:spPr>
          <a:xfrm>
            <a:off x="7632101" y="299548"/>
            <a:ext cx="1054699" cy="749873"/>
          </a:xfrm>
          <a:prstGeom prst="rect">
            <a:avLst/>
          </a:prstGeom>
        </p:spPr>
      </p:pic>
    </p:spTree>
    <p:extLst>
      <p:ext uri="{BB962C8B-B14F-4D97-AF65-F5344CB8AC3E}">
        <p14:creationId xmlns:p14="http://schemas.microsoft.com/office/powerpoint/2010/main" val="413963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987D211-1036-4F43-9E06-CC2764F8B8B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Alpha particles, which are attracted to the negative plate and deflected by a relatively small amount, must be positively charged and relatively massive. Beta particles, which are attracted to the positive plate and deflected a relatively large amount, must be negatively charged and relatively light. Gamma rays, which are unaffected by the electric field, must be uncharged.</a:t>
            </a:r>
          </a:p>
        </p:txBody>
      </p:sp>
      <p:pic>
        <p:nvPicPr>
          <p:cNvPr id="2" name="Figure" descr="A diagram is shown. A gray box on the left side of the diagram labeled “Lead block” has a chamber hollowed out in the center in which a sample labeled “Radioactive substance” is placed. A blue beam is coming from the sample, out of the block, and passing through two horizontally placed plates that are labeled “Electrically charged plates.” The top plate is labeled with a positive sign while the bottom plate is labeled with a negative sign. The beam is shown to break into three beams as it passes in between the plates; in order from top to bottom, they are red, labeled “beta rays,” purple labeled “gamma rays” and green labeled “alpha rays.” The beams are shown to hit a vertical plate labeled “Photographic plate” on the far right side of the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172068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D3D79D-53C2-46A0-9EBA-B1DCBC5D992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FC8D444-010B-41EB-A2D6-EEDF913BC3FA}"/>
              </a:ext>
            </a:extLst>
          </p:cNvPr>
          <p:cNvSpPr>
            <a:spLocks noGrp="1"/>
          </p:cNvSpPr>
          <p:nvPr>
            <p:ph type="title"/>
          </p:nvPr>
        </p:nvSpPr>
        <p:spPr>
          <a:xfrm>
            <a:off x="102637" y="365124"/>
            <a:ext cx="5421085" cy="535737"/>
          </a:xfrm>
        </p:spPr>
        <p:txBody>
          <a:bodyPr/>
          <a:lstStyle/>
          <a:p>
            <a:r>
              <a:rPr lang="en-US" dirty="0"/>
              <a:t>Types of Radioactive Decay</a:t>
            </a:r>
          </a:p>
        </p:txBody>
      </p:sp>
      <p:pic>
        <p:nvPicPr>
          <p:cNvPr id="7" name="Picture 6">
            <a:extLst>
              <a:ext uri="{FF2B5EF4-FFF2-40B4-BE49-F238E27FC236}">
                <a16:creationId xmlns:a16="http://schemas.microsoft.com/office/drawing/2014/main" id="{F4900FB2-8AAF-4E94-9BD7-4BDA45F52AB2}"/>
              </a:ext>
            </a:extLst>
          </p:cNvPr>
          <p:cNvPicPr>
            <a:picLocks noChangeAspect="1"/>
          </p:cNvPicPr>
          <p:nvPr/>
        </p:nvPicPr>
        <p:blipFill>
          <a:blip r:embed="rId2"/>
          <a:stretch>
            <a:fillRect/>
          </a:stretch>
        </p:blipFill>
        <p:spPr>
          <a:xfrm>
            <a:off x="102637" y="1206686"/>
            <a:ext cx="8976049" cy="4444627"/>
          </a:xfrm>
          <a:prstGeom prst="rect">
            <a:avLst/>
          </a:prstGeom>
        </p:spPr>
      </p:pic>
      <p:pic>
        <p:nvPicPr>
          <p:cNvPr id="8" name="Picture 7">
            <a:extLst>
              <a:ext uri="{FF2B5EF4-FFF2-40B4-BE49-F238E27FC236}">
                <a16:creationId xmlns:a16="http://schemas.microsoft.com/office/drawing/2014/main" id="{B713B90A-69D2-4FCB-A160-F3063F88C594}"/>
              </a:ext>
            </a:extLst>
          </p:cNvPr>
          <p:cNvPicPr>
            <a:picLocks noChangeAspect="1"/>
          </p:cNvPicPr>
          <p:nvPr/>
        </p:nvPicPr>
        <p:blipFill>
          <a:blip r:embed="rId3"/>
          <a:stretch>
            <a:fillRect/>
          </a:stretch>
        </p:blipFill>
        <p:spPr>
          <a:xfrm>
            <a:off x="7740350" y="303900"/>
            <a:ext cx="1054699" cy="749873"/>
          </a:xfrm>
          <a:prstGeom prst="rect">
            <a:avLst/>
          </a:prstGeom>
        </p:spPr>
      </p:pic>
    </p:spTree>
    <p:extLst>
      <p:ext uri="{BB962C8B-B14F-4D97-AF65-F5344CB8AC3E}">
        <p14:creationId xmlns:p14="http://schemas.microsoft.com/office/powerpoint/2010/main" val="357614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F2D7B8-6F70-DAA1-B672-C684DEC4FF1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0D90663E-85E7-D752-C89C-32A2132186B4}"/>
              </a:ext>
            </a:extLst>
          </p:cNvPr>
          <p:cNvSpPr>
            <a:spLocks noGrp="1"/>
          </p:cNvSpPr>
          <p:nvPr>
            <p:ph type="body" sz="quarter" idx="14"/>
          </p:nvPr>
        </p:nvSpPr>
        <p:spPr>
          <a:xfrm>
            <a:off x="457199" y="1795982"/>
            <a:ext cx="8455891" cy="4152236"/>
          </a:xfrm>
        </p:spPr>
        <p:txBody>
          <a:bodyPr>
            <a:normAutofit/>
          </a:bodyPr>
          <a:lstStyle/>
          <a:p>
            <a:pPr algn="just"/>
            <a:r>
              <a:rPr lang="en-US" sz="2800" b="1" i="1" dirty="0">
                <a:solidFill>
                  <a:srgbClr val="FF0000"/>
                </a:solidFill>
              </a:rPr>
              <a:t>This chapter will introduce the topic of nuclear chemistry, which began with the discovery of radioactivity in 1896 by French physicist Antoine Becquerel and has become increasingly important during the twentieth and twenty-first centuries, providing the basis for various technologies related to energy, medicine, geology, and many other areas.</a:t>
            </a:r>
          </a:p>
          <a:p>
            <a:endParaRPr lang="en-US" dirty="0"/>
          </a:p>
        </p:txBody>
      </p:sp>
      <p:pic>
        <p:nvPicPr>
          <p:cNvPr id="6" name="Picture 5">
            <a:extLst>
              <a:ext uri="{FF2B5EF4-FFF2-40B4-BE49-F238E27FC236}">
                <a16:creationId xmlns:a16="http://schemas.microsoft.com/office/drawing/2014/main" id="{82C67411-A35D-BA37-45D1-1C4CB2D42602}"/>
              </a:ext>
            </a:extLst>
          </p:cNvPr>
          <p:cNvPicPr>
            <a:picLocks noChangeAspect="1"/>
          </p:cNvPicPr>
          <p:nvPr/>
        </p:nvPicPr>
        <p:blipFill>
          <a:blip r:embed="rId2"/>
          <a:stretch>
            <a:fillRect/>
          </a:stretch>
        </p:blipFill>
        <p:spPr>
          <a:xfrm>
            <a:off x="384197" y="362781"/>
            <a:ext cx="2944623" cy="798645"/>
          </a:xfrm>
          <a:prstGeom prst="rect">
            <a:avLst/>
          </a:prstGeom>
        </p:spPr>
      </p:pic>
      <p:pic>
        <p:nvPicPr>
          <p:cNvPr id="7" name="OpenStaxLogo" descr="openstax college logo">
            <a:extLst>
              <a:ext uri="{FF2B5EF4-FFF2-40B4-BE49-F238E27FC236}">
                <a16:creationId xmlns:a16="http://schemas.microsoft.com/office/drawing/2014/main" id="{5CDBB279-8F82-44AD-AD04-A65F1DC25D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41151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7F58E9-6C7F-4BC5-90F2-AD73F39458B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5223540-C410-49DF-B00C-61E7852F35C5}"/>
              </a:ext>
            </a:extLst>
          </p:cNvPr>
          <p:cNvSpPr>
            <a:spLocks noGrp="1"/>
          </p:cNvSpPr>
          <p:nvPr>
            <p:ph type="title"/>
          </p:nvPr>
        </p:nvSpPr>
        <p:spPr>
          <a:xfrm>
            <a:off x="330994" y="444891"/>
            <a:ext cx="5360679" cy="659535"/>
          </a:xfrm>
        </p:spPr>
        <p:txBody>
          <a:bodyPr/>
          <a:lstStyle/>
          <a:p>
            <a:r>
              <a:rPr lang="en-US" dirty="0"/>
              <a:t>Types of Radioactive Decay</a:t>
            </a:r>
          </a:p>
        </p:txBody>
      </p:sp>
      <p:pic>
        <p:nvPicPr>
          <p:cNvPr id="7" name="Picture 6">
            <a:extLst>
              <a:ext uri="{FF2B5EF4-FFF2-40B4-BE49-F238E27FC236}">
                <a16:creationId xmlns:a16="http://schemas.microsoft.com/office/drawing/2014/main" id="{48880AE1-D624-405D-9295-44B1DE0B4C82}"/>
              </a:ext>
            </a:extLst>
          </p:cNvPr>
          <p:cNvPicPr>
            <a:picLocks noChangeAspect="1"/>
          </p:cNvPicPr>
          <p:nvPr/>
        </p:nvPicPr>
        <p:blipFill>
          <a:blip r:embed="rId2"/>
          <a:stretch>
            <a:fillRect/>
          </a:stretch>
        </p:blipFill>
        <p:spPr>
          <a:xfrm>
            <a:off x="74644" y="2215354"/>
            <a:ext cx="8976049" cy="2632565"/>
          </a:xfrm>
          <a:prstGeom prst="rect">
            <a:avLst/>
          </a:prstGeom>
        </p:spPr>
      </p:pic>
      <p:pic>
        <p:nvPicPr>
          <p:cNvPr id="9" name="Picture 8">
            <a:extLst>
              <a:ext uri="{FF2B5EF4-FFF2-40B4-BE49-F238E27FC236}">
                <a16:creationId xmlns:a16="http://schemas.microsoft.com/office/drawing/2014/main" id="{7858B65E-B15E-4469-BCBE-BA7B8E13D9DC}"/>
              </a:ext>
            </a:extLst>
          </p:cNvPr>
          <p:cNvPicPr>
            <a:picLocks noChangeAspect="1"/>
          </p:cNvPicPr>
          <p:nvPr/>
        </p:nvPicPr>
        <p:blipFill>
          <a:blip r:embed="rId2"/>
          <a:stretch>
            <a:fillRect/>
          </a:stretch>
        </p:blipFill>
        <p:spPr>
          <a:xfrm>
            <a:off x="93306" y="2112717"/>
            <a:ext cx="8976049" cy="2632565"/>
          </a:xfrm>
          <a:prstGeom prst="rect">
            <a:avLst/>
          </a:prstGeom>
        </p:spPr>
      </p:pic>
      <p:pic>
        <p:nvPicPr>
          <p:cNvPr id="10" name="Picture 9">
            <a:extLst>
              <a:ext uri="{FF2B5EF4-FFF2-40B4-BE49-F238E27FC236}">
                <a16:creationId xmlns:a16="http://schemas.microsoft.com/office/drawing/2014/main" id="{E0D3A34D-5B3E-4AF5-B6B1-69CEFD487B05}"/>
              </a:ext>
            </a:extLst>
          </p:cNvPr>
          <p:cNvPicPr>
            <a:picLocks noChangeAspect="1"/>
          </p:cNvPicPr>
          <p:nvPr/>
        </p:nvPicPr>
        <p:blipFill>
          <a:blip r:embed="rId3"/>
          <a:stretch>
            <a:fillRect/>
          </a:stretch>
        </p:blipFill>
        <p:spPr>
          <a:xfrm>
            <a:off x="7758307" y="357506"/>
            <a:ext cx="1054699" cy="749873"/>
          </a:xfrm>
          <a:prstGeom prst="rect">
            <a:avLst/>
          </a:prstGeom>
        </p:spPr>
      </p:pic>
    </p:spTree>
    <p:extLst>
      <p:ext uri="{BB962C8B-B14F-4D97-AF65-F5344CB8AC3E}">
        <p14:creationId xmlns:p14="http://schemas.microsoft.com/office/powerpoint/2010/main" val="4129590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823F84-7CC8-4089-AD16-4A90C6DA818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B4CA18C-403E-4030-90A3-3F79C0EBC2CF}"/>
              </a:ext>
            </a:extLst>
          </p:cNvPr>
          <p:cNvSpPr>
            <a:spLocks noGrp="1"/>
          </p:cNvSpPr>
          <p:nvPr>
            <p:ph type="title"/>
          </p:nvPr>
        </p:nvSpPr>
        <p:spPr>
          <a:xfrm>
            <a:off x="204788" y="437269"/>
            <a:ext cx="5626845" cy="659535"/>
          </a:xfrm>
        </p:spPr>
        <p:txBody>
          <a:bodyPr/>
          <a:lstStyle/>
          <a:p>
            <a:r>
              <a:rPr lang="en-US" dirty="0"/>
              <a:t>Types of Radioactive Decay</a:t>
            </a:r>
          </a:p>
        </p:txBody>
      </p:sp>
      <p:pic>
        <p:nvPicPr>
          <p:cNvPr id="7" name="Picture 6">
            <a:extLst>
              <a:ext uri="{FF2B5EF4-FFF2-40B4-BE49-F238E27FC236}">
                <a16:creationId xmlns:a16="http://schemas.microsoft.com/office/drawing/2014/main" id="{C18913DF-248E-4DBD-91C7-CC41BCF2E6EA}"/>
              </a:ext>
            </a:extLst>
          </p:cNvPr>
          <p:cNvPicPr>
            <a:picLocks noChangeAspect="1"/>
          </p:cNvPicPr>
          <p:nvPr/>
        </p:nvPicPr>
        <p:blipFill>
          <a:blip r:embed="rId2"/>
          <a:stretch>
            <a:fillRect/>
          </a:stretch>
        </p:blipFill>
        <p:spPr>
          <a:xfrm>
            <a:off x="102637" y="1504121"/>
            <a:ext cx="8966718" cy="3849757"/>
          </a:xfrm>
          <a:prstGeom prst="rect">
            <a:avLst/>
          </a:prstGeom>
        </p:spPr>
      </p:pic>
      <p:pic>
        <p:nvPicPr>
          <p:cNvPr id="8" name="Picture 7">
            <a:extLst>
              <a:ext uri="{FF2B5EF4-FFF2-40B4-BE49-F238E27FC236}">
                <a16:creationId xmlns:a16="http://schemas.microsoft.com/office/drawing/2014/main" id="{32D69AA2-B5EE-437B-954D-AAEC9B099D61}"/>
              </a:ext>
            </a:extLst>
          </p:cNvPr>
          <p:cNvPicPr>
            <a:picLocks noChangeAspect="1"/>
          </p:cNvPicPr>
          <p:nvPr/>
        </p:nvPicPr>
        <p:blipFill>
          <a:blip r:embed="rId3"/>
          <a:stretch>
            <a:fillRect/>
          </a:stretch>
        </p:blipFill>
        <p:spPr>
          <a:xfrm>
            <a:off x="7884513" y="346931"/>
            <a:ext cx="1054699" cy="749873"/>
          </a:xfrm>
          <a:prstGeom prst="rect">
            <a:avLst/>
          </a:prstGeom>
        </p:spPr>
      </p:pic>
    </p:spTree>
    <p:extLst>
      <p:ext uri="{BB962C8B-B14F-4D97-AF65-F5344CB8AC3E}">
        <p14:creationId xmlns:p14="http://schemas.microsoft.com/office/powerpoint/2010/main" val="315773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21D26A4-BFB7-48A5-9A98-554227A4D1D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table summarizes the type, nuclear equation, representation, and any changes in the mass or atomic numbers for various types of decay.</a:t>
            </a:r>
          </a:p>
        </p:txBody>
      </p:sp>
      <p:pic>
        <p:nvPicPr>
          <p:cNvPr id="2" name="Figure" descr="This table has four columns and six rows. The first row is a header row and it labels each column: “Type,” “Nuclear equation,” “Representation,” and “Change in mass / atomic numbers.” Under the “Type” column are the following: “Alpha decay,” “Beta decay,” “Gamma decay,” “Positron emission,” and “Electron capture.” Under the “Nuclear equation” column are several equations. Each begins with superscript A stacked over subscript Z X. There is a large gap of space and then the following equations: “superscript 4 stacked over subscript 2 He plus superscript A minus 4 stacked over subscript Z minus 2 Y,” “superscript 0 stacked over subscript negative 1 e plus superscript A stacked over subscript Z plus 1 Y,” “superscript 0 stacked over subscript 0 lowercase gamma plus superscript A stacked over subscript Z Y,” “superscript 0 stacked over subscript positive 1 e plus superscript A stacked over subscript Y minus 1 Y,” and “superscript 0 stacked over subscript negative 1 e plus superscript A stacked over subscript Y minus 1 Y.” Under the “Representation” column are the five diagrams. The first shows a cluster of green and white spheres. A section of the cluster containing two white and two green spheres is outlined. There is a right-facing arrow pointing to a similar cluster as previously described, but the outlined section is missing. From the arrow another arrow branches off and points downward. The small cluster to two white spheres and two green spheres appear at the end of the arrow. The next diagram shows the same cluster of white and green spheres. One white sphere is outlined. There is a right-facing arrow to a similar cluster, but the white sphere is missing. Another arrow branches off the main arrow and a red sphere with a negative sign appears at the end. The next diagram shows the same cluster of white and green spheres. The whole sphere is outlined and labeled, “excited nuclear state.” There is a right-facing arrow that points to the same cluster. No spheres are missing. Off the main arrow is another arrow which points to a purple squiggle arrow which in turn points to a lowercase gamma. The next diagram shows the same cluster of white and green spheres. One green sphere is outlined. There is a right-facing arrow to a similar cluster, but the green sphere is missing. Another arrow branches off the main arrow and a red sphere with a positive sign appears at the end. The next diagram shows the same cluster of white and green spheres. One green sphere is outlined. There is a right-facing arrow to a similar cluster, but the green sphere is missing. Two other arrows branch off the main arrow. The first shows a gold sphere with a negative sign joining with the right-facing arrow. The secon points to a blue squiggle arrow labeled, “X-ray.” Under the “Change in mass / atomic numbers” column are the following: “A: decrease by 4, Z: decrease by 2,” “A: unchanged, Z: increased by 1,” “A: unchanged, Z: unchanged,” “A: unchanged, Z: unchanged,” “A: unchanged, Z: decrease by 1,” and “A: unchanged, Z: decrease by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0" r="-266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2695391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602BEE-CE8E-4B1B-9C23-A38A6EC095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A2FF305B-07D3-4BC3-BC8B-E5F2F8101A7A}"/>
              </a:ext>
            </a:extLst>
          </p:cNvPr>
          <p:cNvSpPr>
            <a:spLocks noGrp="1"/>
          </p:cNvSpPr>
          <p:nvPr>
            <p:ph type="body" sz="quarter" idx="14"/>
          </p:nvPr>
        </p:nvSpPr>
        <p:spPr>
          <a:xfrm>
            <a:off x="307618" y="1408922"/>
            <a:ext cx="8565794" cy="4273421"/>
          </a:xfrm>
        </p:spPr>
        <p:txBody>
          <a:bodyPr>
            <a:normAutofit/>
          </a:bodyPr>
          <a:lstStyle/>
          <a:p>
            <a:pPr algn="just"/>
            <a:r>
              <a:rPr lang="en-US" sz="3200" b="1" dirty="0">
                <a:solidFill>
                  <a:srgbClr val="7030A0"/>
                </a:solidFill>
              </a:rPr>
              <a:t>PET Scan</a:t>
            </a:r>
          </a:p>
          <a:p>
            <a:pPr algn="just"/>
            <a:r>
              <a:rPr lang="en-US" dirty="0"/>
              <a:t>Positron emission tomography (PET) scans use radiation to diagnose and track health conditions and monitor</a:t>
            </a:r>
            <a:r>
              <a:rPr lang="ru-RU" dirty="0"/>
              <a:t> </a:t>
            </a:r>
            <a:r>
              <a:rPr lang="en-US" dirty="0"/>
              <a:t>medical treatments by revealing how parts of a patient’s body function (Figure 21.8). </a:t>
            </a:r>
            <a:endParaRPr lang="ru-RU" dirty="0"/>
          </a:p>
          <a:p>
            <a:pPr algn="just"/>
            <a:r>
              <a:rPr lang="en-US" dirty="0"/>
              <a:t>To perform a PET scan,</a:t>
            </a:r>
            <a:r>
              <a:rPr lang="ru-RU" dirty="0"/>
              <a:t> </a:t>
            </a:r>
            <a:r>
              <a:rPr lang="en-US" dirty="0"/>
              <a:t>a positron-emitting radioisotope is produced in a cyclotron and then attached to a substance that is used by</a:t>
            </a:r>
            <a:r>
              <a:rPr lang="ru-RU" dirty="0"/>
              <a:t> </a:t>
            </a:r>
            <a:r>
              <a:rPr lang="en-US" dirty="0"/>
              <a:t>the part of the body being investigated. </a:t>
            </a:r>
            <a:endParaRPr lang="ru-RU" dirty="0"/>
          </a:p>
          <a:p>
            <a:pPr algn="just"/>
            <a:r>
              <a:rPr lang="en-US" dirty="0"/>
              <a:t>This “tagged” compound, or radiotracer, is then put into the patient</a:t>
            </a:r>
            <a:r>
              <a:rPr lang="ru-RU" dirty="0"/>
              <a:t> </a:t>
            </a:r>
            <a:r>
              <a:rPr lang="en-US" dirty="0"/>
              <a:t>(injected via IV or breathed in as a gas), and how it is used by the tissue reveals how that organ or other area</a:t>
            </a:r>
            <a:r>
              <a:rPr lang="ru-RU" dirty="0"/>
              <a:t> </a:t>
            </a:r>
            <a:r>
              <a:rPr lang="en-US" dirty="0"/>
              <a:t>of the body functions.</a:t>
            </a:r>
          </a:p>
        </p:txBody>
      </p:sp>
      <p:pic>
        <p:nvPicPr>
          <p:cNvPr id="7" name="Picture 6">
            <a:extLst>
              <a:ext uri="{FF2B5EF4-FFF2-40B4-BE49-F238E27FC236}">
                <a16:creationId xmlns:a16="http://schemas.microsoft.com/office/drawing/2014/main" id="{E0193682-357B-4B86-ABF5-EEB17B2C8209}"/>
              </a:ext>
            </a:extLst>
          </p:cNvPr>
          <p:cNvPicPr>
            <a:picLocks noChangeAspect="1"/>
          </p:cNvPicPr>
          <p:nvPr/>
        </p:nvPicPr>
        <p:blipFill>
          <a:blip r:embed="rId2"/>
          <a:stretch>
            <a:fillRect/>
          </a:stretch>
        </p:blipFill>
        <p:spPr>
          <a:xfrm>
            <a:off x="307618" y="174374"/>
            <a:ext cx="6681011" cy="735231"/>
          </a:xfrm>
          <a:prstGeom prst="rect">
            <a:avLst/>
          </a:prstGeom>
        </p:spPr>
      </p:pic>
      <p:pic>
        <p:nvPicPr>
          <p:cNvPr id="8" name="Picture 7">
            <a:extLst>
              <a:ext uri="{FF2B5EF4-FFF2-40B4-BE49-F238E27FC236}">
                <a16:creationId xmlns:a16="http://schemas.microsoft.com/office/drawing/2014/main" id="{4615D223-DAA4-4745-AC07-F37F1B7633BB}"/>
              </a:ext>
            </a:extLst>
          </p:cNvPr>
          <p:cNvPicPr>
            <a:picLocks noChangeAspect="1"/>
          </p:cNvPicPr>
          <p:nvPr/>
        </p:nvPicPr>
        <p:blipFill>
          <a:blip r:embed="rId3"/>
          <a:stretch>
            <a:fillRect/>
          </a:stretch>
        </p:blipFill>
        <p:spPr>
          <a:xfrm>
            <a:off x="7740350" y="526281"/>
            <a:ext cx="1054699" cy="749873"/>
          </a:xfrm>
          <a:prstGeom prst="rect">
            <a:avLst/>
          </a:prstGeom>
        </p:spPr>
      </p:pic>
    </p:spTree>
    <p:extLst>
      <p:ext uri="{BB962C8B-B14F-4D97-AF65-F5344CB8AC3E}">
        <p14:creationId xmlns:p14="http://schemas.microsoft.com/office/powerpoint/2010/main" val="589534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162E730-6E9D-4E66-A304-C622458925D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a:xfrm>
            <a:off x="388389" y="4470757"/>
            <a:ext cx="8550338" cy="1547488"/>
          </a:xfrm>
        </p:spPr>
        <p:txBody>
          <a:bodyPr>
            <a:noAutofit/>
          </a:bodyPr>
          <a:lstStyle/>
          <a:p>
            <a:r>
              <a:rPr lang="en-US" sz="1800" dirty="0"/>
              <a:t>A PET scanner </a:t>
            </a:r>
            <a:r>
              <a:rPr lang="en-US" sz="1800" dirty="0">
                <a:solidFill>
                  <a:srgbClr val="6CB255"/>
                </a:solidFill>
              </a:rPr>
              <a:t>(a) </a:t>
            </a:r>
            <a:r>
              <a:rPr lang="en-US" sz="1800" dirty="0"/>
              <a:t>uses radiation to provide an image of how part of a patient’s body functions. The scans it produces can be used to image a healthy brain </a:t>
            </a:r>
            <a:r>
              <a:rPr lang="en-US" sz="1800" dirty="0">
                <a:solidFill>
                  <a:srgbClr val="6CB255"/>
                </a:solidFill>
              </a:rPr>
              <a:t>(b) </a:t>
            </a:r>
            <a:r>
              <a:rPr lang="en-US" sz="1800" dirty="0"/>
              <a:t>or can be used for diagnosing medical conditions such as Alzheimer’s disease </a:t>
            </a:r>
            <a:r>
              <a:rPr lang="en-US" sz="1800" dirty="0">
                <a:solidFill>
                  <a:srgbClr val="6CB255"/>
                </a:solidFill>
              </a:rPr>
              <a:t>(c)</a:t>
            </a:r>
            <a:r>
              <a:rPr lang="en-US" sz="1800" dirty="0"/>
              <a:t>. </a:t>
            </a:r>
            <a:endParaRPr lang="ru-RU" sz="1800" dirty="0"/>
          </a:p>
          <a:p>
            <a:endParaRPr lang="ru-RU" sz="1800" dirty="0"/>
          </a:p>
          <a:p>
            <a:r>
              <a:rPr lang="en-US" sz="1400" dirty="0"/>
              <a:t>(credit a: modification of work by Jens Maus)</a:t>
            </a:r>
          </a:p>
        </p:txBody>
      </p:sp>
      <p:pic>
        <p:nvPicPr>
          <p:cNvPr id="2" name="Figure" descr="Three pictures are shown and labeled “a,” “b” and “c.” Picture a shows a machine with a round opening connected to an examination table. Picture b is a medical scan of the top of a person’s head and shows large patches of yellow and red and smaller patches of blue, green and purple highlighting. Picture c also shows a medical scan of the top of a person’s head, but this image is mostly colored in blue and purple with very small patches of red and yel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741" b="-13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3120425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56DE86-21ED-460F-8071-C4B57F17032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54ABE6B-68C6-4F18-85D3-E1DAC3EFE60C}"/>
              </a:ext>
            </a:extLst>
          </p:cNvPr>
          <p:cNvSpPr>
            <a:spLocks noGrp="1"/>
          </p:cNvSpPr>
          <p:nvPr>
            <p:ph type="title"/>
          </p:nvPr>
        </p:nvSpPr>
        <p:spPr>
          <a:xfrm>
            <a:off x="204788" y="475861"/>
            <a:ext cx="2613057" cy="495863"/>
          </a:xfrm>
        </p:spPr>
        <p:txBody>
          <a:bodyPr/>
          <a:lstStyle/>
          <a:p>
            <a:pPr algn="just"/>
            <a:r>
              <a:rPr lang="en-US" sz="2400" b="1" dirty="0">
                <a:solidFill>
                  <a:srgbClr val="7030A0"/>
                </a:solidFill>
              </a:rPr>
              <a:t>PET Scan</a:t>
            </a:r>
          </a:p>
        </p:txBody>
      </p:sp>
      <p:sp>
        <p:nvSpPr>
          <p:cNvPr id="5" name="Text Placeholder 4">
            <a:extLst>
              <a:ext uri="{FF2B5EF4-FFF2-40B4-BE49-F238E27FC236}">
                <a16:creationId xmlns:a16="http://schemas.microsoft.com/office/drawing/2014/main" id="{A524EDAD-C76D-4806-A0A6-4DEC6C5BA646}"/>
              </a:ext>
            </a:extLst>
          </p:cNvPr>
          <p:cNvSpPr>
            <a:spLocks noGrp="1"/>
          </p:cNvSpPr>
          <p:nvPr>
            <p:ph type="body" sz="quarter" idx="14"/>
          </p:nvPr>
        </p:nvSpPr>
        <p:spPr>
          <a:xfrm>
            <a:off x="70368" y="1203649"/>
            <a:ext cx="8915012" cy="4825376"/>
          </a:xfrm>
        </p:spPr>
        <p:txBody>
          <a:bodyPr>
            <a:normAutofit/>
          </a:bodyPr>
          <a:lstStyle/>
          <a:p>
            <a:pPr algn="just"/>
            <a:r>
              <a:rPr lang="en-US" sz="1900" dirty="0"/>
              <a:t>For example, F-18 is produced by proton bombardment of </a:t>
            </a:r>
            <a:r>
              <a:rPr lang="en-US" sz="1900" baseline="30000" dirty="0"/>
              <a:t>18</a:t>
            </a:r>
            <a:r>
              <a:rPr lang="en-US" sz="1900" dirty="0"/>
              <a:t>O</a:t>
            </a:r>
            <a:r>
              <a:rPr lang="ru-RU" sz="1900" dirty="0"/>
              <a:t> </a:t>
            </a:r>
            <a:r>
              <a:rPr lang="en-US" sz="1900" dirty="0"/>
              <a:t>(</a:t>
            </a:r>
            <a:r>
              <a:rPr lang="en-US" sz="1900" baseline="-25000" dirty="0"/>
              <a:t>8</a:t>
            </a:r>
            <a:r>
              <a:rPr lang="en-US" sz="1900" baseline="30000" dirty="0"/>
              <a:t>18</a:t>
            </a:r>
            <a:r>
              <a:rPr lang="en-US" sz="1900" dirty="0"/>
              <a:t>O +</a:t>
            </a:r>
            <a:r>
              <a:rPr lang="en-US" sz="1900" baseline="-25000" dirty="0"/>
              <a:t>1</a:t>
            </a:r>
            <a:r>
              <a:rPr lang="en-US" sz="1900" baseline="30000" dirty="0"/>
              <a:t>1</a:t>
            </a:r>
            <a:r>
              <a:rPr lang="en-US" sz="1900" dirty="0"/>
              <a:t>p ⟶</a:t>
            </a:r>
            <a:r>
              <a:rPr lang="en-US" sz="1900" baseline="-25000" dirty="0"/>
              <a:t>9</a:t>
            </a:r>
            <a:r>
              <a:rPr lang="en-US" sz="1900" baseline="30000" dirty="0"/>
              <a:t>18</a:t>
            </a:r>
            <a:r>
              <a:rPr lang="en-US" sz="1900" dirty="0"/>
              <a:t>F +</a:t>
            </a:r>
            <a:r>
              <a:rPr lang="en-US" sz="1900" baseline="-25000" dirty="0"/>
              <a:t>0</a:t>
            </a:r>
            <a:r>
              <a:rPr lang="en-US" sz="1900" baseline="30000" dirty="0"/>
              <a:t>1</a:t>
            </a:r>
            <a:r>
              <a:rPr lang="en-US" sz="1900" dirty="0"/>
              <a:t>n) and incorporated</a:t>
            </a:r>
            <a:r>
              <a:rPr lang="ru-RU" sz="1900" dirty="0"/>
              <a:t> </a:t>
            </a:r>
            <a:r>
              <a:rPr lang="en-US" sz="1900" dirty="0"/>
              <a:t>into a glucose analog called </a:t>
            </a:r>
            <a:r>
              <a:rPr lang="en-US" sz="1900" dirty="0" err="1"/>
              <a:t>fludeoxyglucose</a:t>
            </a:r>
            <a:r>
              <a:rPr lang="en-US" sz="1900" dirty="0"/>
              <a:t> (FDG). </a:t>
            </a:r>
            <a:endParaRPr lang="ru-RU" sz="1900" dirty="0"/>
          </a:p>
          <a:p>
            <a:pPr algn="just"/>
            <a:endParaRPr lang="ru-RU" sz="1900" dirty="0"/>
          </a:p>
          <a:p>
            <a:pPr algn="just"/>
            <a:r>
              <a:rPr lang="en-US" sz="1900" dirty="0"/>
              <a:t>How FDG is used by the body provides critical diagnostic</a:t>
            </a:r>
            <a:r>
              <a:rPr lang="ru-RU" sz="1900" dirty="0"/>
              <a:t> </a:t>
            </a:r>
            <a:r>
              <a:rPr lang="en-US" sz="1900" dirty="0"/>
              <a:t>information; for example, since cancers use glucose differently than normal tissues, FDG can reveal cancers.</a:t>
            </a:r>
          </a:p>
          <a:p>
            <a:pPr algn="just"/>
            <a:r>
              <a:rPr lang="en-US" sz="1900" dirty="0"/>
              <a:t>The </a:t>
            </a:r>
            <a:r>
              <a:rPr lang="en-US" sz="1900" baseline="30000" dirty="0"/>
              <a:t>18</a:t>
            </a:r>
            <a:r>
              <a:rPr lang="en-US" sz="1900" dirty="0"/>
              <a:t>F emits positrons that interact with nearby electrons, producing a burst of gamma radiation. </a:t>
            </a:r>
            <a:endParaRPr lang="ru-RU" sz="1900" dirty="0"/>
          </a:p>
          <a:p>
            <a:pPr algn="just"/>
            <a:r>
              <a:rPr lang="en-US" sz="1900" dirty="0"/>
              <a:t>This energy</a:t>
            </a:r>
            <a:r>
              <a:rPr lang="ru-RU" sz="1900" dirty="0"/>
              <a:t> </a:t>
            </a:r>
            <a:r>
              <a:rPr lang="en-US" sz="1900" dirty="0"/>
              <a:t>is detected by the scanner and converted into a detailed, three-dimensional, color image that shows how that</a:t>
            </a:r>
            <a:r>
              <a:rPr lang="ru-RU" sz="1900" dirty="0"/>
              <a:t> </a:t>
            </a:r>
            <a:r>
              <a:rPr lang="en-US" sz="1900" dirty="0"/>
              <a:t>part of the patient’s body functions.</a:t>
            </a:r>
          </a:p>
        </p:txBody>
      </p:sp>
      <p:pic>
        <p:nvPicPr>
          <p:cNvPr id="6" name="Picture 5">
            <a:extLst>
              <a:ext uri="{FF2B5EF4-FFF2-40B4-BE49-F238E27FC236}">
                <a16:creationId xmlns:a16="http://schemas.microsoft.com/office/drawing/2014/main" id="{409A7CAD-3586-4115-BE38-8287E073F71C}"/>
              </a:ext>
            </a:extLst>
          </p:cNvPr>
          <p:cNvPicPr>
            <a:picLocks noChangeAspect="1"/>
          </p:cNvPicPr>
          <p:nvPr/>
        </p:nvPicPr>
        <p:blipFill>
          <a:blip r:embed="rId2"/>
          <a:stretch>
            <a:fillRect/>
          </a:stretch>
        </p:blipFill>
        <p:spPr>
          <a:xfrm>
            <a:off x="7740350" y="221851"/>
            <a:ext cx="1054699" cy="749873"/>
          </a:xfrm>
          <a:prstGeom prst="rect">
            <a:avLst/>
          </a:prstGeom>
        </p:spPr>
      </p:pic>
    </p:spTree>
    <p:extLst>
      <p:ext uri="{BB962C8B-B14F-4D97-AF65-F5344CB8AC3E}">
        <p14:creationId xmlns:p14="http://schemas.microsoft.com/office/powerpoint/2010/main" val="586822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2400CF-B43B-45F9-B9AD-91B4D5361EA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2C99ECB-66C5-40A7-82F6-CE5C0B828E8C}"/>
              </a:ext>
            </a:extLst>
          </p:cNvPr>
          <p:cNvSpPr>
            <a:spLocks noGrp="1"/>
          </p:cNvSpPr>
          <p:nvPr>
            <p:ph type="title"/>
          </p:nvPr>
        </p:nvSpPr>
        <p:spPr>
          <a:xfrm>
            <a:off x="457200" y="513184"/>
            <a:ext cx="1978090" cy="578498"/>
          </a:xfrm>
        </p:spPr>
        <p:txBody>
          <a:bodyPr>
            <a:normAutofit fontScale="90000"/>
          </a:bodyPr>
          <a:lstStyle/>
          <a:p>
            <a:r>
              <a:rPr lang="en-US" dirty="0"/>
              <a:t>PET Scan</a:t>
            </a:r>
            <a:br>
              <a:rPr lang="en-US" dirty="0"/>
            </a:br>
            <a:endParaRPr lang="en-US" dirty="0"/>
          </a:p>
        </p:txBody>
      </p:sp>
      <p:sp>
        <p:nvSpPr>
          <p:cNvPr id="5" name="Text Placeholder 4">
            <a:extLst>
              <a:ext uri="{FF2B5EF4-FFF2-40B4-BE49-F238E27FC236}">
                <a16:creationId xmlns:a16="http://schemas.microsoft.com/office/drawing/2014/main" id="{07EC0F5A-88CE-4A30-98F2-CF808B06342C}"/>
              </a:ext>
            </a:extLst>
          </p:cNvPr>
          <p:cNvSpPr>
            <a:spLocks noGrp="1"/>
          </p:cNvSpPr>
          <p:nvPr>
            <p:ph type="body" sz="quarter" idx="14"/>
          </p:nvPr>
        </p:nvSpPr>
        <p:spPr>
          <a:xfrm>
            <a:off x="233265" y="1315616"/>
            <a:ext cx="8500187" cy="4694748"/>
          </a:xfrm>
        </p:spPr>
        <p:txBody>
          <a:bodyPr>
            <a:normAutofit/>
          </a:bodyPr>
          <a:lstStyle/>
          <a:p>
            <a:pPr marL="342900" indent="-342900" algn="just">
              <a:buFont typeface="Arial" panose="020B0604020202020204" pitchFamily="34" charset="0"/>
              <a:buChar char="•"/>
            </a:pPr>
            <a:r>
              <a:rPr lang="en-US" dirty="0"/>
              <a:t>Different levels of gamma radiation produce different amounts of brightness</a:t>
            </a:r>
            <a:r>
              <a:rPr lang="ru-RU" dirty="0"/>
              <a:t> </a:t>
            </a:r>
            <a:r>
              <a:rPr lang="en-US" dirty="0"/>
              <a:t>and colors in the image, which can then be interpreted by a radiologist to reveal what is going on. </a:t>
            </a:r>
            <a:endParaRPr lang="ru-RU" dirty="0"/>
          </a:p>
          <a:p>
            <a:pPr marL="342900" indent="-342900" algn="just">
              <a:buFont typeface="Arial" panose="020B0604020202020204" pitchFamily="34" charset="0"/>
              <a:buChar char="•"/>
            </a:pPr>
            <a:r>
              <a:rPr lang="en-US" dirty="0"/>
              <a:t>PET scans</a:t>
            </a:r>
            <a:r>
              <a:rPr lang="ru-RU" dirty="0"/>
              <a:t> </a:t>
            </a:r>
            <a:r>
              <a:rPr lang="en-US" dirty="0"/>
              <a:t>can detect heart damage and heart disease, help diagnose Alzheimer’s disease, indicate the part of a brain</a:t>
            </a:r>
            <a:r>
              <a:rPr lang="ru-RU" dirty="0"/>
              <a:t> </a:t>
            </a:r>
            <a:r>
              <a:rPr lang="en-US" dirty="0"/>
              <a:t>that is affected by epilepsy, reveal cancer, show what stage it is, and how much it has spread, and whether</a:t>
            </a:r>
            <a:r>
              <a:rPr lang="ru-RU" dirty="0"/>
              <a:t> </a:t>
            </a:r>
            <a:r>
              <a:rPr lang="en-US" dirty="0"/>
              <a:t>treatments are effective. </a:t>
            </a:r>
            <a:endParaRPr lang="ru-RU" dirty="0"/>
          </a:p>
          <a:p>
            <a:pPr marL="342900" indent="-342900" algn="just">
              <a:buFont typeface="Arial" panose="020B0604020202020204" pitchFamily="34" charset="0"/>
              <a:buChar char="•"/>
            </a:pPr>
            <a:r>
              <a:rPr lang="en-US" dirty="0"/>
              <a:t>Unlike magnetic resonance imaging and X-rays, which only show how something</a:t>
            </a:r>
            <a:r>
              <a:rPr lang="ru-RU" dirty="0"/>
              <a:t> </a:t>
            </a:r>
            <a:r>
              <a:rPr lang="en-US" dirty="0"/>
              <a:t>looks, the big advantage of PET scans is that they show how something functions. </a:t>
            </a:r>
            <a:endParaRPr lang="ru-RU" dirty="0"/>
          </a:p>
          <a:p>
            <a:pPr marL="342900" indent="-342900" algn="just">
              <a:buFont typeface="Arial" panose="020B0604020202020204" pitchFamily="34" charset="0"/>
              <a:buChar char="•"/>
            </a:pPr>
            <a:r>
              <a:rPr lang="en-US" dirty="0"/>
              <a:t>PET scans are now usually</a:t>
            </a:r>
            <a:r>
              <a:rPr lang="ru-RU" dirty="0"/>
              <a:t> </a:t>
            </a:r>
            <a:r>
              <a:rPr lang="en-US" dirty="0"/>
              <a:t>performed in conjunction with a computed tomography scan.</a:t>
            </a:r>
          </a:p>
        </p:txBody>
      </p:sp>
      <p:pic>
        <p:nvPicPr>
          <p:cNvPr id="6" name="Picture 5">
            <a:extLst>
              <a:ext uri="{FF2B5EF4-FFF2-40B4-BE49-F238E27FC236}">
                <a16:creationId xmlns:a16="http://schemas.microsoft.com/office/drawing/2014/main" id="{A22C8D53-BB2F-49BF-B97D-F39A4324D476}"/>
              </a:ext>
            </a:extLst>
          </p:cNvPr>
          <p:cNvPicPr>
            <a:picLocks noChangeAspect="1"/>
          </p:cNvPicPr>
          <p:nvPr/>
        </p:nvPicPr>
        <p:blipFill>
          <a:blip r:embed="rId2"/>
          <a:stretch>
            <a:fillRect/>
          </a:stretch>
        </p:blipFill>
        <p:spPr>
          <a:xfrm>
            <a:off x="7740350" y="221851"/>
            <a:ext cx="1054699" cy="749873"/>
          </a:xfrm>
          <a:prstGeom prst="rect">
            <a:avLst/>
          </a:prstGeom>
        </p:spPr>
      </p:pic>
    </p:spTree>
    <p:extLst>
      <p:ext uri="{BB962C8B-B14F-4D97-AF65-F5344CB8AC3E}">
        <p14:creationId xmlns:p14="http://schemas.microsoft.com/office/powerpoint/2010/main" val="4140395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629AD0-DDD6-4838-81B8-79325CED310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2E7580E4-7FAE-495C-9F7C-D189716D125C}"/>
              </a:ext>
            </a:extLst>
          </p:cNvPr>
          <p:cNvSpPr>
            <a:spLocks noGrp="1"/>
          </p:cNvSpPr>
          <p:nvPr>
            <p:ph type="title"/>
          </p:nvPr>
        </p:nvSpPr>
        <p:spPr>
          <a:xfrm>
            <a:off x="457200" y="241326"/>
            <a:ext cx="5001208" cy="659535"/>
          </a:xfrm>
        </p:spPr>
        <p:txBody>
          <a:bodyPr/>
          <a:lstStyle/>
          <a:p>
            <a:r>
              <a:rPr lang="en-US" dirty="0"/>
              <a:t>Radioactive Decay Series</a:t>
            </a:r>
          </a:p>
        </p:txBody>
      </p:sp>
      <p:sp>
        <p:nvSpPr>
          <p:cNvPr id="5" name="Text Placeholder 4">
            <a:extLst>
              <a:ext uri="{FF2B5EF4-FFF2-40B4-BE49-F238E27FC236}">
                <a16:creationId xmlns:a16="http://schemas.microsoft.com/office/drawing/2014/main" id="{A6CF7425-F5C2-467A-AF84-0B4905BCD611}"/>
              </a:ext>
            </a:extLst>
          </p:cNvPr>
          <p:cNvSpPr>
            <a:spLocks noGrp="1"/>
          </p:cNvSpPr>
          <p:nvPr>
            <p:ph type="body" sz="quarter" idx="14"/>
          </p:nvPr>
        </p:nvSpPr>
        <p:spPr>
          <a:xfrm>
            <a:off x="457200" y="1324947"/>
            <a:ext cx="8062912" cy="4685417"/>
          </a:xfrm>
        </p:spPr>
        <p:txBody>
          <a:bodyPr/>
          <a:lstStyle/>
          <a:p>
            <a:pPr algn="just"/>
            <a:r>
              <a:rPr lang="en-US" dirty="0"/>
              <a:t>The naturally occurring radioactive isotopes of the heaviest elements fall into chains of successive disintegrations, or decays, and all the species in one chain constitute a radioactive family, or radioactive decay series. </a:t>
            </a:r>
          </a:p>
          <a:p>
            <a:pPr algn="just"/>
            <a:r>
              <a:rPr lang="en-US" dirty="0"/>
              <a:t>Three of these series include most of the naturally radioactive elements of the periodic table. </a:t>
            </a:r>
          </a:p>
          <a:p>
            <a:pPr algn="just"/>
            <a:r>
              <a:rPr lang="en-US" dirty="0"/>
              <a:t>They are the uranium series, the actinide series, and the thorium series. </a:t>
            </a:r>
          </a:p>
          <a:p>
            <a:pPr algn="just"/>
            <a:r>
              <a:rPr lang="en-US" dirty="0"/>
              <a:t>The neptunium series is a fourth series, which is no longer significant on the earth because of the short half-lives of the species involved.</a:t>
            </a:r>
          </a:p>
        </p:txBody>
      </p:sp>
      <p:pic>
        <p:nvPicPr>
          <p:cNvPr id="6" name="Picture 5">
            <a:extLst>
              <a:ext uri="{FF2B5EF4-FFF2-40B4-BE49-F238E27FC236}">
                <a16:creationId xmlns:a16="http://schemas.microsoft.com/office/drawing/2014/main" id="{B0FFCD9E-960E-46E8-8AA5-6E41EA98B498}"/>
              </a:ext>
            </a:extLst>
          </p:cNvPr>
          <p:cNvPicPr>
            <a:picLocks noChangeAspect="1"/>
          </p:cNvPicPr>
          <p:nvPr/>
        </p:nvPicPr>
        <p:blipFill>
          <a:blip r:embed="rId2"/>
          <a:stretch>
            <a:fillRect/>
          </a:stretch>
        </p:blipFill>
        <p:spPr>
          <a:xfrm>
            <a:off x="7740350" y="221851"/>
            <a:ext cx="1054699" cy="749873"/>
          </a:xfrm>
          <a:prstGeom prst="rect">
            <a:avLst/>
          </a:prstGeom>
        </p:spPr>
      </p:pic>
    </p:spTree>
    <p:extLst>
      <p:ext uri="{BB962C8B-B14F-4D97-AF65-F5344CB8AC3E}">
        <p14:creationId xmlns:p14="http://schemas.microsoft.com/office/powerpoint/2010/main" val="1149564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E39070-7492-430A-B197-A612BB89C96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F3C78BA8-3CBA-472E-9044-0D04B806E4C7}"/>
              </a:ext>
            </a:extLst>
          </p:cNvPr>
          <p:cNvSpPr>
            <a:spLocks noGrp="1"/>
          </p:cNvSpPr>
          <p:nvPr>
            <p:ph type="title"/>
          </p:nvPr>
        </p:nvSpPr>
        <p:spPr>
          <a:xfrm>
            <a:off x="457200" y="241326"/>
            <a:ext cx="5159829" cy="659535"/>
          </a:xfrm>
        </p:spPr>
        <p:txBody>
          <a:bodyPr/>
          <a:lstStyle/>
          <a:p>
            <a:r>
              <a:rPr lang="en-US" dirty="0"/>
              <a:t>Radioactive Decay Series</a:t>
            </a:r>
          </a:p>
        </p:txBody>
      </p:sp>
      <p:sp>
        <p:nvSpPr>
          <p:cNvPr id="5" name="Text Placeholder 4">
            <a:extLst>
              <a:ext uri="{FF2B5EF4-FFF2-40B4-BE49-F238E27FC236}">
                <a16:creationId xmlns:a16="http://schemas.microsoft.com/office/drawing/2014/main" id="{BEA77CCA-ACD4-4D0F-B423-F6E261279988}"/>
              </a:ext>
            </a:extLst>
          </p:cNvPr>
          <p:cNvSpPr>
            <a:spLocks noGrp="1"/>
          </p:cNvSpPr>
          <p:nvPr>
            <p:ph type="body" sz="quarter" idx="14"/>
          </p:nvPr>
        </p:nvSpPr>
        <p:spPr>
          <a:xfrm>
            <a:off x="457200" y="1573934"/>
            <a:ext cx="8286215" cy="3396343"/>
          </a:xfrm>
        </p:spPr>
        <p:txBody>
          <a:bodyPr/>
          <a:lstStyle/>
          <a:p>
            <a:pPr algn="just"/>
            <a:r>
              <a:rPr lang="en-US" dirty="0"/>
              <a:t>Each series is characterized by a parent (first member) that has a long half-life and a series of daughter nuclides that ultimately lead to a stable end-product—that is, a nuclide on the band of stability (Figure 21.9). </a:t>
            </a:r>
          </a:p>
          <a:p>
            <a:pPr algn="just"/>
            <a:r>
              <a:rPr lang="en-US" dirty="0"/>
              <a:t>In all three series, the end-product is a stable isotope of lead. </a:t>
            </a:r>
          </a:p>
          <a:p>
            <a:pPr algn="just"/>
            <a:endParaRPr lang="en-US" dirty="0"/>
          </a:p>
          <a:p>
            <a:pPr algn="just"/>
            <a:r>
              <a:rPr lang="en-US" dirty="0"/>
              <a:t>The neptunium series, previously thought to terminate with bismuth-209, terminates with thallium-205.</a:t>
            </a:r>
          </a:p>
        </p:txBody>
      </p:sp>
      <p:pic>
        <p:nvPicPr>
          <p:cNvPr id="6" name="Picture 5">
            <a:extLst>
              <a:ext uri="{FF2B5EF4-FFF2-40B4-BE49-F238E27FC236}">
                <a16:creationId xmlns:a16="http://schemas.microsoft.com/office/drawing/2014/main" id="{6CAEA1B5-B0A6-45A3-87F7-CD081534BB68}"/>
              </a:ext>
            </a:extLst>
          </p:cNvPr>
          <p:cNvPicPr>
            <a:picLocks noChangeAspect="1"/>
          </p:cNvPicPr>
          <p:nvPr/>
        </p:nvPicPr>
        <p:blipFill>
          <a:blip r:embed="rId2"/>
          <a:stretch>
            <a:fillRect/>
          </a:stretch>
        </p:blipFill>
        <p:spPr>
          <a:xfrm>
            <a:off x="7740350" y="221851"/>
            <a:ext cx="1054699" cy="749873"/>
          </a:xfrm>
          <a:prstGeom prst="rect">
            <a:avLst/>
          </a:prstGeom>
        </p:spPr>
      </p:pic>
    </p:spTree>
    <p:extLst>
      <p:ext uri="{BB962C8B-B14F-4D97-AF65-F5344CB8AC3E}">
        <p14:creationId xmlns:p14="http://schemas.microsoft.com/office/powerpoint/2010/main" val="642868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28CEA64-0F7D-4A36-97B4-1FA4CE34BF8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Uranium-238 undergoes a radioactive decay series consisting of 14 separate steps before producing stable lead-206. This series consists of eight α decays and six β decays.</a:t>
            </a:r>
          </a:p>
        </p:txBody>
      </p:sp>
      <p:pic>
        <p:nvPicPr>
          <p:cNvPr id="2" name="Figure" descr="A graph is shown where the x-axis is labeled “Number of neutrons, open parenthesis, n, close parenthesis” and has values of 122 to 148 in increments of 2. The y-axis is labeled “Atomic number” and has values of 80 to 92 in increments of 1. Two types of arrows are used in this graph to connect the points. Green arrows are labeled as “alpha decay” while red arrows are labeled “beta decay.” Beginning at the point “92, 146” that is labeled “superscript 238, U,” a green arrow connects this point to the second point “90, 144” which is labeled “superscript 234, T h.” A red arrow connect this to the third point “91, 143” which is labeled “superscript 234, P a” which is connected to the fourth point “92, 142” by a red arrow and which is labeled “superscript 234, U.” A green arrow leads to the next point, “90, 140” which is labeled “superscript 230, T h” and is connected by a green arrow to the sixth point, “88, 138” which is labeled “superscript 226, R a” that is in turn connected by a green arrow to the seventh point “86, 136” which is labeled “superscript 222, Ra.” The eighth point, at “84, 134” is labeled “superscript 218, P o” and has green arrows leading to it and away from it to the ninth point “82, 132” which is labeled “superscript 214, Pb” which is connected by a red arrow to the tenth point, “83, 131” which is labeled “superscript 214, B i.” A red arrow leads to the eleventh point “84, 130” which is labeled “superscript 214, P o” and a green arrow leads to the twelvth point “82, 128” which is labeled “superscript 210, P b.” A red arrow leads to the thirteenth point “83, 127” which is labeled “superscript 210, B i” and a red arrow leads to the fourteenth point “84, 126” which is labeled “superscript 210, P o.” The final point is labeled “82, 124” and “superscript 206, P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43" r="-258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21.9</a:t>
            </a:r>
          </a:p>
        </p:txBody>
      </p:sp>
    </p:spTree>
    <p:extLst>
      <p:ext uri="{BB962C8B-B14F-4D97-AF65-F5344CB8AC3E}">
        <p14:creationId xmlns:p14="http://schemas.microsoft.com/office/powerpoint/2010/main" val="34089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EF7163-EFEB-AB49-EE95-3367754C2E0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716F7A9E-6052-2E43-A750-B6CA6FBAF744}"/>
              </a:ext>
            </a:extLst>
          </p:cNvPr>
          <p:cNvSpPr>
            <a:spLocks noGrp="1"/>
          </p:cNvSpPr>
          <p:nvPr>
            <p:ph type="title"/>
          </p:nvPr>
        </p:nvSpPr>
        <p:spPr>
          <a:xfrm>
            <a:off x="330994" y="900860"/>
            <a:ext cx="7310777" cy="659535"/>
          </a:xfrm>
        </p:spPr>
        <p:txBody>
          <a:bodyPr>
            <a:normAutofit/>
          </a:bodyPr>
          <a:lstStyle/>
          <a:p>
            <a:r>
              <a:rPr lang="en-US" dirty="0"/>
              <a:t>21.1 Nuclear Structure and Stability</a:t>
            </a:r>
          </a:p>
        </p:txBody>
      </p:sp>
      <p:sp>
        <p:nvSpPr>
          <p:cNvPr id="5" name="Text Placeholder 4">
            <a:extLst>
              <a:ext uri="{FF2B5EF4-FFF2-40B4-BE49-F238E27FC236}">
                <a16:creationId xmlns:a16="http://schemas.microsoft.com/office/drawing/2014/main" id="{AD65516F-B84F-6DD7-87AD-F16DD1464F67}"/>
              </a:ext>
            </a:extLst>
          </p:cNvPr>
          <p:cNvSpPr>
            <a:spLocks noGrp="1"/>
          </p:cNvSpPr>
          <p:nvPr>
            <p:ph type="body" sz="quarter" idx="14"/>
          </p:nvPr>
        </p:nvSpPr>
        <p:spPr>
          <a:xfrm>
            <a:off x="457200" y="1892230"/>
            <a:ext cx="8062912" cy="3090318"/>
          </a:xfrm>
        </p:spPr>
        <p:txBody>
          <a:bodyPr>
            <a:normAutofit/>
          </a:bodyPr>
          <a:lstStyle/>
          <a:p>
            <a:r>
              <a:rPr lang="en-US" sz="2400" b="1" dirty="0"/>
              <a:t>By the end of this section, you will be able to:</a:t>
            </a:r>
          </a:p>
          <a:p>
            <a:pPr marL="628650"/>
            <a:r>
              <a:rPr lang="en-US" sz="2400" b="1" dirty="0"/>
              <a:t>• Describe nuclear structure in terms of protons, neutrons, and </a:t>
            </a:r>
            <a:r>
              <a:rPr lang="ka-GE" sz="2400" b="1" dirty="0"/>
              <a:t>  </a:t>
            </a:r>
            <a:r>
              <a:rPr lang="en-US" sz="2400" b="1" dirty="0"/>
              <a:t>electrons</a:t>
            </a:r>
          </a:p>
          <a:p>
            <a:pPr marL="628650">
              <a:tabLst>
                <a:tab pos="628650" algn="l"/>
              </a:tabLst>
            </a:pPr>
            <a:r>
              <a:rPr lang="en-US" sz="2400" b="1" dirty="0"/>
              <a:t>• Calculate mass defect and binding energy for nuclei</a:t>
            </a:r>
          </a:p>
          <a:p>
            <a:pPr marL="628650"/>
            <a:r>
              <a:rPr lang="en-US" sz="2400" b="1" dirty="0"/>
              <a:t>• Explain trends in the relative stability of nuclei</a:t>
            </a:r>
          </a:p>
        </p:txBody>
      </p:sp>
      <p:pic>
        <p:nvPicPr>
          <p:cNvPr id="6" name="OpenStaxLogo" descr="openstax college logo">
            <a:extLst>
              <a:ext uri="{FF2B5EF4-FFF2-40B4-BE49-F238E27FC236}">
                <a16:creationId xmlns:a16="http://schemas.microsoft.com/office/drawing/2014/main" id="{031E36E5-BF9F-45C1-9DA4-E4DCDE1D93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373890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243A64-BDCC-4772-A342-2FB86AEEEFD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6EA9107-5F90-4642-8BF7-A5FC6227ED27}"/>
              </a:ext>
            </a:extLst>
          </p:cNvPr>
          <p:cNvSpPr>
            <a:spLocks noGrp="1"/>
          </p:cNvSpPr>
          <p:nvPr>
            <p:ph type="title"/>
          </p:nvPr>
        </p:nvSpPr>
        <p:spPr>
          <a:xfrm>
            <a:off x="457200" y="391886"/>
            <a:ext cx="4572000" cy="508975"/>
          </a:xfrm>
        </p:spPr>
        <p:txBody>
          <a:bodyPr/>
          <a:lstStyle/>
          <a:p>
            <a:r>
              <a:rPr lang="en-US" dirty="0">
                <a:solidFill>
                  <a:srgbClr val="7030A0"/>
                </a:solidFill>
              </a:rPr>
              <a:t>Radioactive Half-Lives</a:t>
            </a:r>
          </a:p>
        </p:txBody>
      </p:sp>
      <p:sp>
        <p:nvSpPr>
          <p:cNvPr id="5" name="Text Placeholder 4">
            <a:extLst>
              <a:ext uri="{FF2B5EF4-FFF2-40B4-BE49-F238E27FC236}">
                <a16:creationId xmlns:a16="http://schemas.microsoft.com/office/drawing/2014/main" id="{F690DF74-89D9-4807-BFDE-A38127450062}"/>
              </a:ext>
            </a:extLst>
          </p:cNvPr>
          <p:cNvSpPr>
            <a:spLocks noGrp="1"/>
          </p:cNvSpPr>
          <p:nvPr>
            <p:ph type="body" sz="quarter" idx="14"/>
          </p:nvPr>
        </p:nvSpPr>
        <p:spPr>
          <a:xfrm>
            <a:off x="359228" y="1826467"/>
            <a:ext cx="8672805" cy="4126464"/>
          </a:xfrm>
        </p:spPr>
        <p:txBody>
          <a:bodyPr>
            <a:normAutofit/>
          </a:bodyPr>
          <a:lstStyle/>
          <a:p>
            <a:pPr algn="just"/>
            <a:r>
              <a:rPr lang="en-US" dirty="0"/>
              <a:t>Radioactive decay follows first-order kinetics. </a:t>
            </a:r>
          </a:p>
          <a:p>
            <a:pPr algn="just"/>
            <a:r>
              <a:rPr lang="en-US" dirty="0"/>
              <a:t>Since first-order reactions have already been covered in detail in the kinetics chapter, we will now apply those concepts to nuclear decay reactions. </a:t>
            </a:r>
          </a:p>
          <a:p>
            <a:pPr algn="just"/>
            <a:r>
              <a:rPr lang="en-US" dirty="0"/>
              <a:t>Each radioactive nuclide has a characteristic, constant half-life (t1/2), the time required for half of the atoms in a sample to decay. </a:t>
            </a:r>
          </a:p>
          <a:p>
            <a:pPr algn="just"/>
            <a:r>
              <a:rPr lang="en-US" dirty="0"/>
              <a:t>An isotope’s </a:t>
            </a:r>
            <a:r>
              <a:rPr lang="ka-GE" dirty="0"/>
              <a:t>half-life</a:t>
            </a:r>
            <a:r>
              <a:rPr lang="en-US" dirty="0"/>
              <a:t> allows us to determine how long a sample of a useful isotope will be available, and how long a sample of an</a:t>
            </a:r>
            <a:r>
              <a:rPr lang="ka-GE" dirty="0"/>
              <a:t> </a:t>
            </a:r>
            <a:r>
              <a:rPr lang="en-US" dirty="0" err="1"/>
              <a:t>undesirableor</a:t>
            </a:r>
            <a:r>
              <a:rPr lang="en-US" dirty="0"/>
              <a:t> dangerous isotope must be stored before it decays to a low-enough radiation level that is no longer a</a:t>
            </a:r>
            <a:r>
              <a:rPr lang="ka-GE" dirty="0"/>
              <a:t> </a:t>
            </a:r>
            <a:r>
              <a:rPr lang="en-US" dirty="0"/>
              <a:t>problem.</a:t>
            </a:r>
            <a:r>
              <a:rPr lang="ka-GE" dirty="0"/>
              <a:t> </a:t>
            </a:r>
            <a:endParaRPr lang="en-US" dirty="0"/>
          </a:p>
        </p:txBody>
      </p:sp>
      <p:pic>
        <p:nvPicPr>
          <p:cNvPr id="6" name="OpenStaxLogo" descr="openstax college logo">
            <a:extLst>
              <a:ext uri="{FF2B5EF4-FFF2-40B4-BE49-F238E27FC236}">
                <a16:creationId xmlns:a16="http://schemas.microsoft.com/office/drawing/2014/main" id="{569078B8-10D8-4E69-A978-04A0F49FCC5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93600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982D48-7C69-498A-A17D-902E22B5945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CAE55468-4A6B-4A97-81D3-AFE48F8FC19F}"/>
              </a:ext>
            </a:extLst>
          </p:cNvPr>
          <p:cNvSpPr>
            <a:spLocks noGrp="1"/>
          </p:cNvSpPr>
          <p:nvPr>
            <p:ph type="title"/>
          </p:nvPr>
        </p:nvSpPr>
        <p:spPr>
          <a:xfrm>
            <a:off x="457200" y="241326"/>
            <a:ext cx="4730620" cy="659535"/>
          </a:xfrm>
        </p:spPr>
        <p:txBody>
          <a:bodyPr/>
          <a:lstStyle/>
          <a:p>
            <a:r>
              <a:rPr lang="en-US" dirty="0"/>
              <a:t>Radioactive Half-Lives</a:t>
            </a:r>
          </a:p>
        </p:txBody>
      </p:sp>
      <p:sp>
        <p:nvSpPr>
          <p:cNvPr id="5" name="Text Placeholder 4">
            <a:extLst>
              <a:ext uri="{FF2B5EF4-FFF2-40B4-BE49-F238E27FC236}">
                <a16:creationId xmlns:a16="http://schemas.microsoft.com/office/drawing/2014/main" id="{EEC82485-B1D7-4E21-B491-6910AC96B180}"/>
              </a:ext>
            </a:extLst>
          </p:cNvPr>
          <p:cNvSpPr>
            <a:spLocks noGrp="1"/>
          </p:cNvSpPr>
          <p:nvPr>
            <p:ph type="body" sz="quarter" idx="14"/>
          </p:nvPr>
        </p:nvSpPr>
        <p:spPr>
          <a:xfrm>
            <a:off x="457200" y="1578105"/>
            <a:ext cx="8062912" cy="3797560"/>
          </a:xfrm>
        </p:spPr>
        <p:txBody>
          <a:bodyPr/>
          <a:lstStyle/>
          <a:p>
            <a:pPr algn="just"/>
            <a:r>
              <a:rPr lang="en-US" dirty="0"/>
              <a:t>For example, cobalt-60, an isotope that emits gamma rays used to treat cancer, has a half-life of 5.27 years (Figure</a:t>
            </a:r>
            <a:r>
              <a:rPr lang="ka-GE" dirty="0"/>
              <a:t> </a:t>
            </a:r>
            <a:r>
              <a:rPr lang="en-US" dirty="0"/>
              <a:t>21.10). </a:t>
            </a:r>
            <a:endParaRPr lang="ka-GE" dirty="0"/>
          </a:p>
          <a:p>
            <a:pPr algn="just"/>
            <a:r>
              <a:rPr lang="en-US" dirty="0"/>
              <a:t>In a given cobalt-60 source, since half of the </a:t>
            </a:r>
            <a:r>
              <a:rPr lang="en-US" baseline="-25000" dirty="0"/>
              <a:t>27</a:t>
            </a:r>
            <a:r>
              <a:rPr lang="en-US" baseline="30000" dirty="0"/>
              <a:t>60</a:t>
            </a:r>
            <a:r>
              <a:rPr lang="en-US" b="1" dirty="0"/>
              <a:t>Co</a:t>
            </a:r>
            <a:r>
              <a:rPr lang="en-US" dirty="0"/>
              <a:t> nuclei decay every 5.27 years, both the amount of</a:t>
            </a:r>
            <a:r>
              <a:rPr lang="ka-GE" dirty="0"/>
              <a:t> </a:t>
            </a:r>
            <a:r>
              <a:rPr lang="en-US" dirty="0"/>
              <a:t>material and the intensity of the radiation emitted is cut in half every 5.27 years. (Note that for a given substance, the</a:t>
            </a:r>
            <a:r>
              <a:rPr lang="ka-GE" dirty="0"/>
              <a:t> </a:t>
            </a:r>
            <a:r>
              <a:rPr lang="en-US" dirty="0"/>
              <a:t>intensity of radiation that it produces is directly proportional to the rate of decay of the substance and the amount of</a:t>
            </a:r>
            <a:r>
              <a:rPr lang="ka-GE" dirty="0"/>
              <a:t> </a:t>
            </a:r>
            <a:r>
              <a:rPr lang="en-US" dirty="0"/>
              <a:t>the substance.) </a:t>
            </a:r>
            <a:endParaRPr lang="ka-GE" dirty="0"/>
          </a:p>
          <a:p>
            <a:pPr algn="just"/>
            <a:r>
              <a:rPr lang="en-US" dirty="0"/>
              <a:t>This is as expected for a process following first-order kinetics. Thus, a cobalt-60 source that is used</a:t>
            </a:r>
            <a:r>
              <a:rPr lang="ka-GE" dirty="0"/>
              <a:t> </a:t>
            </a:r>
            <a:r>
              <a:rPr lang="en-US" dirty="0"/>
              <a:t>for cancer treatment must be replaced regularly to continue to be effective.</a:t>
            </a:r>
          </a:p>
        </p:txBody>
      </p:sp>
      <p:pic>
        <p:nvPicPr>
          <p:cNvPr id="6" name="OpenStaxLogo" descr="openstax college logo">
            <a:extLst>
              <a:ext uri="{FF2B5EF4-FFF2-40B4-BE49-F238E27FC236}">
                <a16:creationId xmlns:a16="http://schemas.microsoft.com/office/drawing/2014/main" id="{68E9382F-F337-4BE4-999B-C675DBD7F63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727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2FF5513-5714-499E-8243-D47F480D48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For cobalt-60, which has a half-life of 5.27 years, 50% remains after 5.27 years (one half-life), 25% remains after 10.54 years (two half-lives), 12.5% remains after 15.81 years (three half-lives), and so on.</a:t>
            </a:r>
          </a:p>
        </p:txBody>
      </p:sp>
      <p:pic>
        <p:nvPicPr>
          <p:cNvPr id="2" name="Figure" descr="A graph, titled “C o dash 60 Decay,” is shown where the x-axis is labeled “C o dash 60 remaining, open parenthesis, percent sign, close parenthesis” and has values of 0 to 100 in increments of 25. The y-axis is labeled “Number of half dash lives” and has values of 0 to 5 in increments of 1. The first point, at “0, 100” has a circle filled with tiny dots drawn near it labeled “10 g.” The second point, at “1, 50” has a smaller circle filled with tiny dots drawn near it labeled “5 g.” The third point, at “2, 25” has a small circle filled with tiny dots drawn near it labeled “2.5 g.” The fourth point, at “3, 12.5” has a very small circle filled with tiny dots drawn near it labeled “1.25 g.” The last point, at “4, 6.35” has a tiny circle filled with tiny dots drawn near it labeled.”625 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73" r="-201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21.10</a:t>
            </a:r>
          </a:p>
        </p:txBody>
      </p:sp>
    </p:spTree>
    <p:extLst>
      <p:ext uri="{BB962C8B-B14F-4D97-AF65-F5344CB8AC3E}">
        <p14:creationId xmlns:p14="http://schemas.microsoft.com/office/powerpoint/2010/main" val="3480541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0380AF-EECD-4600-A243-A32D1372493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A3BDC42-E2D9-4CD7-8257-9A0135BE84B8}"/>
              </a:ext>
            </a:extLst>
          </p:cNvPr>
          <p:cNvSpPr>
            <a:spLocks noGrp="1"/>
          </p:cNvSpPr>
          <p:nvPr>
            <p:ph type="title"/>
          </p:nvPr>
        </p:nvSpPr>
        <p:spPr>
          <a:xfrm>
            <a:off x="457200" y="365125"/>
            <a:ext cx="4497355" cy="535736"/>
          </a:xfrm>
        </p:spPr>
        <p:txBody>
          <a:bodyPr/>
          <a:lstStyle/>
          <a:p>
            <a:r>
              <a:rPr lang="en-US" dirty="0"/>
              <a:t>Radioactive Half-Lives</a:t>
            </a:r>
          </a:p>
        </p:txBody>
      </p:sp>
      <p:sp>
        <p:nvSpPr>
          <p:cNvPr id="5" name="Text Placeholder 4">
            <a:extLst>
              <a:ext uri="{FF2B5EF4-FFF2-40B4-BE49-F238E27FC236}">
                <a16:creationId xmlns:a16="http://schemas.microsoft.com/office/drawing/2014/main" id="{18FE4FF1-7DD8-4B76-8BCE-63E8AC9DDABB}"/>
              </a:ext>
            </a:extLst>
          </p:cNvPr>
          <p:cNvSpPr>
            <a:spLocks noGrp="1"/>
          </p:cNvSpPr>
          <p:nvPr>
            <p:ph type="body" sz="quarter" idx="14"/>
          </p:nvPr>
        </p:nvSpPr>
        <p:spPr>
          <a:xfrm>
            <a:off x="457200" y="1086292"/>
            <a:ext cx="8062912" cy="3653660"/>
          </a:xfrm>
        </p:spPr>
        <p:txBody>
          <a:bodyPr/>
          <a:lstStyle/>
          <a:p>
            <a:pPr algn="just"/>
            <a:r>
              <a:rPr lang="en-US" dirty="0"/>
              <a:t>Since nuclear decay follows first-order kinetics, we can adapt the mathematical relationships used for first-order</a:t>
            </a:r>
            <a:r>
              <a:rPr lang="ka-GE" dirty="0"/>
              <a:t> </a:t>
            </a:r>
            <a:r>
              <a:rPr lang="en-US" dirty="0"/>
              <a:t>chemical reactions. </a:t>
            </a:r>
            <a:endParaRPr lang="ka-GE" dirty="0"/>
          </a:p>
          <a:p>
            <a:pPr algn="just"/>
            <a:r>
              <a:rPr lang="en-US" dirty="0"/>
              <a:t>We generally substitute the number of nuclei, N, for the concentration. If the rate is stated in</a:t>
            </a:r>
            <a:r>
              <a:rPr lang="ka-GE" dirty="0"/>
              <a:t>მ</a:t>
            </a:r>
            <a:r>
              <a:rPr lang="en-US" dirty="0"/>
              <a:t>nuclear decays per second, we refer to it as the activity of the radioactive sample. </a:t>
            </a:r>
            <a:endParaRPr lang="ka-GE" dirty="0"/>
          </a:p>
          <a:p>
            <a:r>
              <a:rPr lang="en-US" dirty="0"/>
              <a:t>The rate for radioactive decay is:</a:t>
            </a:r>
            <a:r>
              <a:rPr lang="ka-GE" dirty="0"/>
              <a:t> </a:t>
            </a:r>
            <a:r>
              <a:rPr lang="en-US" dirty="0"/>
              <a:t>decay rate = </a:t>
            </a:r>
            <a:r>
              <a:rPr lang="en-US" dirty="0" err="1"/>
              <a:t>λN</a:t>
            </a:r>
            <a:r>
              <a:rPr lang="en-US" dirty="0"/>
              <a:t> with λ = the decay constant for the particular radioisotope</a:t>
            </a:r>
            <a:r>
              <a:rPr lang="ka-GE" dirty="0"/>
              <a:t>.</a:t>
            </a:r>
          </a:p>
          <a:p>
            <a:pPr algn="just"/>
            <a:r>
              <a:rPr lang="ka-GE" dirty="0"/>
              <a:t> </a:t>
            </a:r>
            <a:r>
              <a:rPr lang="en-US" dirty="0"/>
              <a:t>The decay constant, λ, which is the same as a rate constant discussed in the kinetics chapter. It is possible to express</a:t>
            </a:r>
            <a:r>
              <a:rPr lang="ka-GE" dirty="0"/>
              <a:t> </a:t>
            </a:r>
            <a:r>
              <a:rPr lang="en-US" dirty="0"/>
              <a:t>the decay constant in terms of the half-life, t</a:t>
            </a:r>
            <a:r>
              <a:rPr lang="en-US" baseline="-25000" dirty="0"/>
              <a:t>1/2</a:t>
            </a:r>
            <a:r>
              <a:rPr lang="en-US" dirty="0"/>
              <a:t>:</a:t>
            </a:r>
          </a:p>
        </p:txBody>
      </p:sp>
      <p:pic>
        <p:nvPicPr>
          <p:cNvPr id="7" name="Picture 6">
            <a:extLst>
              <a:ext uri="{FF2B5EF4-FFF2-40B4-BE49-F238E27FC236}">
                <a16:creationId xmlns:a16="http://schemas.microsoft.com/office/drawing/2014/main" id="{5539F9B9-DFD0-4A36-9AD4-9DC115DFE64B}"/>
              </a:ext>
            </a:extLst>
          </p:cNvPr>
          <p:cNvPicPr>
            <a:picLocks noChangeAspect="1"/>
          </p:cNvPicPr>
          <p:nvPr/>
        </p:nvPicPr>
        <p:blipFill>
          <a:blip r:embed="rId2"/>
          <a:stretch>
            <a:fillRect/>
          </a:stretch>
        </p:blipFill>
        <p:spPr>
          <a:xfrm>
            <a:off x="876300" y="4739952"/>
            <a:ext cx="7771581" cy="1752923"/>
          </a:xfrm>
          <a:prstGeom prst="rect">
            <a:avLst/>
          </a:prstGeom>
        </p:spPr>
      </p:pic>
      <p:pic>
        <p:nvPicPr>
          <p:cNvPr id="8" name="OpenStaxLogo" descr="openstax college logo">
            <a:extLst>
              <a:ext uri="{FF2B5EF4-FFF2-40B4-BE49-F238E27FC236}">
                <a16:creationId xmlns:a16="http://schemas.microsoft.com/office/drawing/2014/main" id="{4829D28B-72D5-4048-9C7D-CB06AAFF8B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86000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8511B0-A2DF-43A8-873D-D9BE4B42BD7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711D1302-88A2-462F-B5B5-8B822933EDE0}"/>
              </a:ext>
            </a:extLst>
          </p:cNvPr>
          <p:cNvPicPr>
            <a:picLocks noChangeAspect="1"/>
          </p:cNvPicPr>
          <p:nvPr/>
        </p:nvPicPr>
        <p:blipFill>
          <a:blip r:embed="rId2"/>
          <a:stretch>
            <a:fillRect/>
          </a:stretch>
        </p:blipFill>
        <p:spPr>
          <a:xfrm>
            <a:off x="104466" y="1588229"/>
            <a:ext cx="8935067" cy="3035187"/>
          </a:xfrm>
          <a:prstGeom prst="rect">
            <a:avLst/>
          </a:prstGeom>
        </p:spPr>
      </p:pic>
      <p:pic>
        <p:nvPicPr>
          <p:cNvPr id="8" name="OpenStaxLogo" descr="openstax college logo">
            <a:extLst>
              <a:ext uri="{FF2B5EF4-FFF2-40B4-BE49-F238E27FC236}">
                <a16:creationId xmlns:a16="http://schemas.microsoft.com/office/drawing/2014/main" id="{0123C0D1-9062-4A76-8B59-33CBAEB0F6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7332" y="530575"/>
            <a:ext cx="1051734" cy="751709"/>
          </a:xfrm>
          <a:prstGeom prst="rect">
            <a:avLst/>
          </a:prstGeom>
        </p:spPr>
      </p:pic>
    </p:spTree>
    <p:extLst>
      <p:ext uri="{BB962C8B-B14F-4D97-AF65-F5344CB8AC3E}">
        <p14:creationId xmlns:p14="http://schemas.microsoft.com/office/powerpoint/2010/main" val="1710422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8B940-74D0-4E96-9A67-3F06A126C04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B01E9DB4-5ECD-457C-8F11-192C6445CAE1}"/>
              </a:ext>
            </a:extLst>
          </p:cNvPr>
          <p:cNvPicPr>
            <a:picLocks noChangeAspect="1"/>
          </p:cNvPicPr>
          <p:nvPr/>
        </p:nvPicPr>
        <p:blipFill>
          <a:blip r:embed="rId2"/>
          <a:stretch>
            <a:fillRect/>
          </a:stretch>
        </p:blipFill>
        <p:spPr>
          <a:xfrm>
            <a:off x="103603" y="233266"/>
            <a:ext cx="8937760" cy="6074884"/>
          </a:xfrm>
          <a:prstGeom prst="rect">
            <a:avLst/>
          </a:prstGeom>
        </p:spPr>
      </p:pic>
      <p:pic>
        <p:nvPicPr>
          <p:cNvPr id="8" name="OpenStaxLogo" descr="openstax college logo">
            <a:extLst>
              <a:ext uri="{FF2B5EF4-FFF2-40B4-BE49-F238E27FC236}">
                <a16:creationId xmlns:a16="http://schemas.microsoft.com/office/drawing/2014/main" id="{F30DFC97-F8E9-4E32-9D16-EC22C76D0A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7332" y="371954"/>
            <a:ext cx="1051734" cy="751709"/>
          </a:xfrm>
          <a:prstGeom prst="rect">
            <a:avLst/>
          </a:prstGeom>
        </p:spPr>
      </p:pic>
    </p:spTree>
    <p:extLst>
      <p:ext uri="{BB962C8B-B14F-4D97-AF65-F5344CB8AC3E}">
        <p14:creationId xmlns:p14="http://schemas.microsoft.com/office/powerpoint/2010/main" val="4188898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DDE462-1900-4903-9483-B71D0C88E4B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5CB810B9-373D-4038-AB24-5546E560CA7A}"/>
              </a:ext>
            </a:extLst>
          </p:cNvPr>
          <p:cNvPicPr>
            <a:picLocks noChangeAspect="1"/>
          </p:cNvPicPr>
          <p:nvPr/>
        </p:nvPicPr>
        <p:blipFill>
          <a:blip r:embed="rId2"/>
          <a:stretch>
            <a:fillRect/>
          </a:stretch>
        </p:blipFill>
        <p:spPr>
          <a:xfrm>
            <a:off x="115053" y="1428815"/>
            <a:ext cx="8966641" cy="4758612"/>
          </a:xfrm>
          <a:prstGeom prst="rect">
            <a:avLst/>
          </a:prstGeom>
        </p:spPr>
      </p:pic>
      <p:pic>
        <p:nvPicPr>
          <p:cNvPr id="8" name="OpenStaxLogo" descr="openstax college logo">
            <a:extLst>
              <a:ext uri="{FF2B5EF4-FFF2-40B4-BE49-F238E27FC236}">
                <a16:creationId xmlns:a16="http://schemas.microsoft.com/office/drawing/2014/main" id="{050F5679-B94E-4866-A03A-803DD8015D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7332" y="371658"/>
            <a:ext cx="1051734" cy="751709"/>
          </a:xfrm>
          <a:prstGeom prst="rect">
            <a:avLst/>
          </a:prstGeom>
        </p:spPr>
      </p:pic>
    </p:spTree>
    <p:extLst>
      <p:ext uri="{BB962C8B-B14F-4D97-AF65-F5344CB8AC3E}">
        <p14:creationId xmlns:p14="http://schemas.microsoft.com/office/powerpoint/2010/main" val="1602114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329094-13A5-4746-9902-DB8ADC3262E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A0E8D8A-B74F-47AE-A3A2-5B2331B55E82}"/>
              </a:ext>
            </a:extLst>
          </p:cNvPr>
          <p:cNvSpPr>
            <a:spLocks noGrp="1"/>
          </p:cNvSpPr>
          <p:nvPr>
            <p:ph type="title"/>
          </p:nvPr>
        </p:nvSpPr>
        <p:spPr>
          <a:xfrm>
            <a:off x="457200" y="241326"/>
            <a:ext cx="4012163" cy="533115"/>
          </a:xfrm>
        </p:spPr>
        <p:txBody>
          <a:bodyPr/>
          <a:lstStyle/>
          <a:p>
            <a:r>
              <a:rPr lang="en-US" dirty="0"/>
              <a:t>Radiometric Dating</a:t>
            </a:r>
          </a:p>
        </p:txBody>
      </p:sp>
      <p:sp>
        <p:nvSpPr>
          <p:cNvPr id="5" name="Text Placeholder 4">
            <a:extLst>
              <a:ext uri="{FF2B5EF4-FFF2-40B4-BE49-F238E27FC236}">
                <a16:creationId xmlns:a16="http://schemas.microsoft.com/office/drawing/2014/main" id="{4A19CC67-ADEC-49C6-91D9-525941E5725E}"/>
              </a:ext>
            </a:extLst>
          </p:cNvPr>
          <p:cNvSpPr>
            <a:spLocks noGrp="1"/>
          </p:cNvSpPr>
          <p:nvPr>
            <p:ph type="body" sz="quarter" idx="14"/>
          </p:nvPr>
        </p:nvSpPr>
        <p:spPr>
          <a:xfrm>
            <a:off x="248430" y="1603418"/>
            <a:ext cx="8441866" cy="3408354"/>
          </a:xfrm>
        </p:spPr>
        <p:txBody>
          <a:bodyPr/>
          <a:lstStyle/>
          <a:p>
            <a:pPr marL="342900" indent="-342900" algn="just">
              <a:buFont typeface="Arial" panose="020B0604020202020204" pitchFamily="34" charset="0"/>
              <a:buChar char="•"/>
            </a:pPr>
            <a:r>
              <a:rPr lang="en-US" dirty="0"/>
              <a:t>Several radioisotopes have half-lives and other properties that make them useful for purposes</a:t>
            </a:r>
            <a:r>
              <a:rPr lang="ka-GE" dirty="0"/>
              <a:t> </a:t>
            </a:r>
            <a:r>
              <a:rPr lang="en-US" dirty="0"/>
              <a:t>of “dating” the origin</a:t>
            </a:r>
            <a:r>
              <a:rPr lang="ka-GE" dirty="0"/>
              <a:t> </a:t>
            </a:r>
            <a:r>
              <a:rPr lang="en-US" dirty="0"/>
              <a:t>of objects such as</a:t>
            </a:r>
            <a:r>
              <a:rPr lang="ka-GE" dirty="0"/>
              <a:t> </a:t>
            </a:r>
            <a:r>
              <a:rPr lang="en-US" dirty="0"/>
              <a:t> archaeological artifacts, formerly living organisms, or geological formations. </a:t>
            </a:r>
            <a:endParaRPr lang="ka-GE" dirty="0"/>
          </a:p>
          <a:p>
            <a:pPr marL="342900" indent="-342900" algn="just">
              <a:buFont typeface="Arial" panose="020B0604020202020204" pitchFamily="34" charset="0"/>
              <a:buChar char="•"/>
            </a:pPr>
            <a:r>
              <a:rPr lang="en-US" dirty="0"/>
              <a:t>This process is</a:t>
            </a:r>
            <a:r>
              <a:rPr lang="ka-GE" dirty="0"/>
              <a:t> </a:t>
            </a:r>
            <a:r>
              <a:rPr lang="en-US" dirty="0"/>
              <a:t>radiometric dating and has been responsible for many breakthrough scientific discoveries about the geological</a:t>
            </a:r>
            <a:r>
              <a:rPr lang="ka-GE" dirty="0"/>
              <a:t> </a:t>
            </a:r>
            <a:r>
              <a:rPr lang="en-US" dirty="0"/>
              <a:t>history of the earth, the evolution of life, and the history of human civilization. </a:t>
            </a:r>
            <a:endParaRPr lang="ka-GE" dirty="0"/>
          </a:p>
          <a:p>
            <a:pPr marL="342900" indent="-342900" algn="just">
              <a:buFont typeface="Arial" panose="020B0604020202020204" pitchFamily="34" charset="0"/>
              <a:buChar char="•"/>
            </a:pPr>
            <a:r>
              <a:rPr lang="en-US" dirty="0"/>
              <a:t>We will explore some of the most</a:t>
            </a:r>
            <a:r>
              <a:rPr lang="ka-GE" dirty="0"/>
              <a:t> </a:t>
            </a:r>
            <a:r>
              <a:rPr lang="en-US" dirty="0"/>
              <a:t>common types of radioactive dating and how the particular isotopes work for each type.</a:t>
            </a:r>
          </a:p>
        </p:txBody>
      </p:sp>
      <p:pic>
        <p:nvPicPr>
          <p:cNvPr id="6" name="OpenStaxLogo" descr="openstax college logo">
            <a:extLst>
              <a:ext uri="{FF2B5EF4-FFF2-40B4-BE49-F238E27FC236}">
                <a16:creationId xmlns:a16="http://schemas.microsoft.com/office/drawing/2014/main" id="{6B91A082-A491-4FA0-B4F4-1231C04D88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47332" y="371658"/>
            <a:ext cx="1051734" cy="751709"/>
          </a:xfrm>
          <a:prstGeom prst="rect">
            <a:avLst/>
          </a:prstGeom>
        </p:spPr>
      </p:pic>
    </p:spTree>
    <p:extLst>
      <p:ext uri="{BB962C8B-B14F-4D97-AF65-F5344CB8AC3E}">
        <p14:creationId xmlns:p14="http://schemas.microsoft.com/office/powerpoint/2010/main" val="3365982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FDFD82-C694-41D1-8CB1-81E8022AEC0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ED94DDA7-3004-4B15-9CD3-12E5F1E3305A}"/>
              </a:ext>
            </a:extLst>
          </p:cNvPr>
          <p:cNvPicPr>
            <a:picLocks noChangeAspect="1"/>
          </p:cNvPicPr>
          <p:nvPr/>
        </p:nvPicPr>
        <p:blipFill>
          <a:blip r:embed="rId2"/>
          <a:stretch>
            <a:fillRect/>
          </a:stretch>
        </p:blipFill>
        <p:spPr>
          <a:xfrm>
            <a:off x="102637" y="179441"/>
            <a:ext cx="8938725" cy="6499118"/>
          </a:xfrm>
          <a:prstGeom prst="rect">
            <a:avLst/>
          </a:prstGeom>
        </p:spPr>
      </p:pic>
    </p:spTree>
    <p:extLst>
      <p:ext uri="{BB962C8B-B14F-4D97-AF65-F5344CB8AC3E}">
        <p14:creationId xmlns:p14="http://schemas.microsoft.com/office/powerpoint/2010/main" val="1086295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499201B-5287-41DC-9799-39080B4C17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r>
              <a:rPr lang="en-US" sz="1600" dirty="0"/>
              <a:t>Along with stable carbon-12, radioactive carbon-14 is taken in by plants and animals, and remains at a constant level within them while they are alive. After death, the C-14 decays and the C-14:C-12 ratio in the remains decreases. Comparing this ratio to the C-14:C-12 ratio in living organisms allows us to determine how long ago the organism lived (and died).</a:t>
            </a:r>
          </a:p>
        </p:txBody>
      </p:sp>
      <p:pic>
        <p:nvPicPr>
          <p:cNvPr id="2" name="Figure" descr="A diagram shows a cow standing on the ground next to a tree. In the upper left of the diagram, where the sky is represented, a single white sphere is shown and is connected by a downward-facing arrow to a larger sphere composed of green and white spheres that is labeled “superscript 14, subscript 7, N.” This structure is connected to three other structures by a right-facing arrow. Each of the three it points to are composed of green and white spheres and all have arrows pointing from them to the ground. The first of these is labeled “Trace, superscript 14, subscript 6, C,” the second is labeled “1 percent, superscript 13, subscript 6, C” and the last is labeled “99 percent, superscript 12, subscript 6, C.” Two downward-facing arrows that merge into one arrow lead from the cow and tree to the ground and are labeled “organism dies” and “superscript 14, subscript 6, C, decay begins.” A right-facing arrow labeled on top as “Decay” and on bottom as “Time” leads from this to a label of “superscript 14, subscript 6, C, backslash, superscript 12, subscript 6, C, ratio decreased.” Near the top of the tree is a downward facing arrow with the label “superscript 14, subscript 6, C, backslash, superscript 12, subscript 6, C, ratio is constant in living organisms” that leads to the last of the lower stat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968" r="-559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21.11</a:t>
            </a:r>
          </a:p>
        </p:txBody>
      </p:sp>
    </p:spTree>
    <p:extLst>
      <p:ext uri="{BB962C8B-B14F-4D97-AF65-F5344CB8AC3E}">
        <p14:creationId xmlns:p14="http://schemas.microsoft.com/office/powerpoint/2010/main" val="86504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E1A0AC-2462-9094-C703-8ADC21C8D4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9CAC52EF-4BBC-C0E0-3121-0297B9D73A93}"/>
              </a:ext>
            </a:extLst>
          </p:cNvPr>
          <p:cNvSpPr>
            <a:spLocks noGrp="1"/>
          </p:cNvSpPr>
          <p:nvPr>
            <p:ph type="body" sz="quarter" idx="14"/>
          </p:nvPr>
        </p:nvSpPr>
        <p:spPr>
          <a:xfrm>
            <a:off x="457200" y="1769235"/>
            <a:ext cx="8462865" cy="3172147"/>
          </a:xfrm>
        </p:spPr>
        <p:txBody>
          <a:bodyPr>
            <a:normAutofit/>
          </a:bodyPr>
          <a:lstStyle/>
          <a:p>
            <a:pPr algn="just"/>
            <a:r>
              <a:rPr lang="en-US" b="1" dirty="0"/>
              <a:t>Nuclear chemistry </a:t>
            </a:r>
            <a:r>
              <a:rPr lang="en-US" dirty="0"/>
              <a:t>is the study of reactions that involve changes in nuclear structure. </a:t>
            </a:r>
            <a:endParaRPr lang="ka-GE" dirty="0"/>
          </a:p>
          <a:p>
            <a:pPr algn="just"/>
            <a:r>
              <a:rPr lang="en-US" dirty="0"/>
              <a:t>The chapter on atoms,</a:t>
            </a:r>
            <a:r>
              <a:rPr lang="ka-GE" dirty="0"/>
              <a:t> </a:t>
            </a:r>
            <a:r>
              <a:rPr lang="en-US" dirty="0"/>
              <a:t>molecules, and ions introduced the basic idea of nuclear structure, that the nucleus of an atom is composed of protons</a:t>
            </a:r>
            <a:r>
              <a:rPr lang="ka-GE" dirty="0"/>
              <a:t> </a:t>
            </a:r>
            <a:r>
              <a:rPr lang="en-US" dirty="0"/>
              <a:t>and, with the exception of </a:t>
            </a:r>
            <a:r>
              <a:rPr lang="ka-GE" dirty="0"/>
              <a:t> </a:t>
            </a:r>
            <a:r>
              <a:rPr lang="en-US" baseline="-25000" dirty="0"/>
              <a:t>1</a:t>
            </a:r>
            <a:r>
              <a:rPr lang="en-US" baseline="30000" dirty="0"/>
              <a:t>1</a:t>
            </a:r>
            <a:r>
              <a:rPr lang="en-US" dirty="0"/>
              <a:t>H, neutrons. </a:t>
            </a:r>
            <a:endParaRPr lang="ka-GE" dirty="0"/>
          </a:p>
          <a:p>
            <a:pPr algn="just"/>
            <a:r>
              <a:rPr lang="en-US" dirty="0"/>
              <a:t>Recall that the number of protons in the nucleus is called the atomic</a:t>
            </a:r>
          </a:p>
          <a:p>
            <a:pPr algn="just"/>
            <a:r>
              <a:rPr lang="en-US" dirty="0"/>
              <a:t>number (Z) of the element, and the sum of the number of protons and the number of neutrons is the mass number (A).</a:t>
            </a:r>
          </a:p>
        </p:txBody>
      </p:sp>
      <p:pic>
        <p:nvPicPr>
          <p:cNvPr id="6" name="Picture 5">
            <a:extLst>
              <a:ext uri="{FF2B5EF4-FFF2-40B4-BE49-F238E27FC236}">
                <a16:creationId xmlns:a16="http://schemas.microsoft.com/office/drawing/2014/main" id="{0E2813E1-0AA2-70D0-5E86-DF5EE053097F}"/>
              </a:ext>
            </a:extLst>
          </p:cNvPr>
          <p:cNvPicPr>
            <a:picLocks noChangeAspect="1"/>
          </p:cNvPicPr>
          <p:nvPr/>
        </p:nvPicPr>
        <p:blipFill>
          <a:blip r:embed="rId2"/>
          <a:stretch>
            <a:fillRect/>
          </a:stretch>
        </p:blipFill>
        <p:spPr>
          <a:xfrm>
            <a:off x="457200" y="304950"/>
            <a:ext cx="2944623" cy="798645"/>
          </a:xfrm>
          <a:prstGeom prst="rect">
            <a:avLst/>
          </a:prstGeom>
        </p:spPr>
      </p:pic>
      <p:pic>
        <p:nvPicPr>
          <p:cNvPr id="7" name="OpenStaxLogo" descr="openstax college logo">
            <a:extLst>
              <a:ext uri="{FF2B5EF4-FFF2-40B4-BE49-F238E27FC236}">
                <a16:creationId xmlns:a16="http://schemas.microsoft.com/office/drawing/2014/main" id="{022868EC-BD16-4BAD-A49D-71BD878C65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57685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5F6BB2-1C9C-4343-808F-DC783C64BD2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8FDF848-6C78-43C2-A32D-4C327EBEEFAC}"/>
              </a:ext>
            </a:extLst>
          </p:cNvPr>
          <p:cNvSpPr>
            <a:spLocks noGrp="1"/>
          </p:cNvSpPr>
          <p:nvPr>
            <p:ph type="title"/>
          </p:nvPr>
        </p:nvSpPr>
        <p:spPr>
          <a:xfrm>
            <a:off x="128743" y="335426"/>
            <a:ext cx="6923800" cy="659535"/>
          </a:xfrm>
        </p:spPr>
        <p:txBody>
          <a:bodyPr/>
          <a:lstStyle/>
          <a:p>
            <a:r>
              <a:rPr lang="en-US" dirty="0"/>
              <a:t>Radioactive Dating Using Carbon-14</a:t>
            </a:r>
          </a:p>
        </p:txBody>
      </p:sp>
      <p:pic>
        <p:nvPicPr>
          <p:cNvPr id="7" name="Picture 6">
            <a:extLst>
              <a:ext uri="{FF2B5EF4-FFF2-40B4-BE49-F238E27FC236}">
                <a16:creationId xmlns:a16="http://schemas.microsoft.com/office/drawing/2014/main" id="{58D18F04-7BE1-4845-B933-F54D65DC9626}"/>
              </a:ext>
            </a:extLst>
          </p:cNvPr>
          <p:cNvPicPr>
            <a:picLocks noChangeAspect="1"/>
          </p:cNvPicPr>
          <p:nvPr/>
        </p:nvPicPr>
        <p:blipFill>
          <a:blip r:embed="rId2"/>
          <a:stretch>
            <a:fillRect/>
          </a:stretch>
        </p:blipFill>
        <p:spPr>
          <a:xfrm>
            <a:off x="128743" y="2419792"/>
            <a:ext cx="8886514" cy="1209116"/>
          </a:xfrm>
          <a:prstGeom prst="rect">
            <a:avLst/>
          </a:prstGeom>
        </p:spPr>
      </p:pic>
      <p:pic>
        <p:nvPicPr>
          <p:cNvPr id="8" name="OpenStaxLogo" descr="openstax college logo">
            <a:extLst>
              <a:ext uri="{FF2B5EF4-FFF2-40B4-BE49-F238E27FC236}">
                <a16:creationId xmlns:a16="http://schemas.microsoft.com/office/drawing/2014/main" id="{BCAF124C-5474-4D1B-8C65-2969DCD7CC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00673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AC2F2C-21FD-4175-83DD-4B9C27C0D79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8" name="Picture 7">
            <a:extLst>
              <a:ext uri="{FF2B5EF4-FFF2-40B4-BE49-F238E27FC236}">
                <a16:creationId xmlns:a16="http://schemas.microsoft.com/office/drawing/2014/main" id="{E0314E80-FBEF-4FDB-AC8C-75D232F093CE}"/>
              </a:ext>
            </a:extLst>
          </p:cNvPr>
          <p:cNvPicPr>
            <a:picLocks noChangeAspect="1"/>
          </p:cNvPicPr>
          <p:nvPr/>
        </p:nvPicPr>
        <p:blipFill rotWithShape="1">
          <a:blip r:embed="rId2"/>
          <a:srcRect b="5415"/>
          <a:stretch/>
        </p:blipFill>
        <p:spPr>
          <a:xfrm>
            <a:off x="79018" y="91264"/>
            <a:ext cx="8947638" cy="1466948"/>
          </a:xfrm>
          <a:prstGeom prst="rect">
            <a:avLst/>
          </a:prstGeom>
        </p:spPr>
      </p:pic>
      <p:pic>
        <p:nvPicPr>
          <p:cNvPr id="10" name="Picture 9">
            <a:extLst>
              <a:ext uri="{FF2B5EF4-FFF2-40B4-BE49-F238E27FC236}">
                <a16:creationId xmlns:a16="http://schemas.microsoft.com/office/drawing/2014/main" id="{AA0D33DC-754F-4E24-9927-2CBF8CDB477D}"/>
              </a:ext>
            </a:extLst>
          </p:cNvPr>
          <p:cNvPicPr>
            <a:picLocks noChangeAspect="1"/>
          </p:cNvPicPr>
          <p:nvPr/>
        </p:nvPicPr>
        <p:blipFill rotWithShape="1">
          <a:blip r:embed="rId3"/>
          <a:srcRect b="1404"/>
          <a:stretch/>
        </p:blipFill>
        <p:spPr>
          <a:xfrm>
            <a:off x="79018" y="1558212"/>
            <a:ext cx="8947638" cy="5208524"/>
          </a:xfrm>
          <a:prstGeom prst="rect">
            <a:avLst/>
          </a:prstGeom>
        </p:spPr>
      </p:pic>
    </p:spTree>
    <p:extLst>
      <p:ext uri="{BB962C8B-B14F-4D97-AF65-F5344CB8AC3E}">
        <p14:creationId xmlns:p14="http://schemas.microsoft.com/office/powerpoint/2010/main" val="3314523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FDAEBC5-3F73-48F8-A1BA-1A56BBF556E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Carbon-14 dating has shown that these pages from the Dead Sea Scrolls were written or copied on paper made from plants that died between 100 BC and AD 50.</a:t>
            </a:r>
          </a:p>
        </p:txBody>
      </p:sp>
      <p:pic>
        <p:nvPicPr>
          <p:cNvPr id="2" name="Figure" descr="A photograph of six pages of ragged-edged paper covered in writing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361" b="-423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21.12</a:t>
            </a:r>
          </a:p>
        </p:txBody>
      </p:sp>
    </p:spTree>
    <p:extLst>
      <p:ext uri="{BB962C8B-B14F-4D97-AF65-F5344CB8AC3E}">
        <p14:creationId xmlns:p14="http://schemas.microsoft.com/office/powerpoint/2010/main" val="54439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7A9432-6D13-4911-8865-40C99543B4F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C380FB44-CA8F-4AEC-9CA6-FD0E5D4B0999}"/>
              </a:ext>
            </a:extLst>
          </p:cNvPr>
          <p:cNvSpPr>
            <a:spLocks noGrp="1"/>
          </p:cNvSpPr>
          <p:nvPr>
            <p:ph type="title"/>
          </p:nvPr>
        </p:nvSpPr>
        <p:spPr>
          <a:xfrm>
            <a:off x="100240" y="339124"/>
            <a:ext cx="6909561" cy="659535"/>
          </a:xfrm>
        </p:spPr>
        <p:txBody>
          <a:bodyPr>
            <a:normAutofit fontScale="90000"/>
          </a:bodyPr>
          <a:lstStyle/>
          <a:p>
            <a:r>
              <a:rPr lang="en-US" dirty="0"/>
              <a:t>Radioactive Dating Using Carbon-14</a:t>
            </a:r>
          </a:p>
        </p:txBody>
      </p:sp>
      <p:pic>
        <p:nvPicPr>
          <p:cNvPr id="7" name="Picture 6">
            <a:extLst>
              <a:ext uri="{FF2B5EF4-FFF2-40B4-BE49-F238E27FC236}">
                <a16:creationId xmlns:a16="http://schemas.microsoft.com/office/drawing/2014/main" id="{1C028FA8-51D3-474B-8950-751AE2152953}"/>
              </a:ext>
            </a:extLst>
          </p:cNvPr>
          <p:cNvPicPr>
            <a:picLocks noChangeAspect="1"/>
          </p:cNvPicPr>
          <p:nvPr/>
        </p:nvPicPr>
        <p:blipFill>
          <a:blip r:embed="rId2"/>
          <a:stretch>
            <a:fillRect/>
          </a:stretch>
        </p:blipFill>
        <p:spPr>
          <a:xfrm>
            <a:off x="100240" y="2002908"/>
            <a:ext cx="8959784" cy="2802399"/>
          </a:xfrm>
          <a:prstGeom prst="rect">
            <a:avLst/>
          </a:prstGeom>
        </p:spPr>
      </p:pic>
      <p:pic>
        <p:nvPicPr>
          <p:cNvPr id="8" name="OpenStaxLogo" descr="openstax college logo">
            <a:extLst>
              <a:ext uri="{FF2B5EF4-FFF2-40B4-BE49-F238E27FC236}">
                <a16:creationId xmlns:a16="http://schemas.microsoft.com/office/drawing/2014/main" id="{375CECCC-3B8D-4D6D-9A79-631F587DBF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35682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1F6AB1-5609-4AFC-9CCC-9C6C0B6F717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9D8FC55-DDE0-4269-B895-45B24F582DEA}"/>
              </a:ext>
            </a:extLst>
          </p:cNvPr>
          <p:cNvSpPr>
            <a:spLocks noGrp="1"/>
          </p:cNvSpPr>
          <p:nvPr>
            <p:ph type="title"/>
          </p:nvPr>
        </p:nvSpPr>
        <p:spPr>
          <a:xfrm>
            <a:off x="214604" y="241326"/>
            <a:ext cx="6438122" cy="659535"/>
          </a:xfrm>
        </p:spPr>
        <p:txBody>
          <a:bodyPr>
            <a:normAutofit fontScale="90000"/>
          </a:bodyPr>
          <a:lstStyle/>
          <a:p>
            <a:r>
              <a:rPr lang="en-US" dirty="0"/>
              <a:t>Radioactive Dating Using Nuclides Other than Carbon-14</a:t>
            </a:r>
          </a:p>
        </p:txBody>
      </p:sp>
      <p:sp>
        <p:nvSpPr>
          <p:cNvPr id="5" name="Text Placeholder 4">
            <a:extLst>
              <a:ext uri="{FF2B5EF4-FFF2-40B4-BE49-F238E27FC236}">
                <a16:creationId xmlns:a16="http://schemas.microsoft.com/office/drawing/2014/main" id="{785C08C6-BF81-4E8D-A4DC-D83C013DB43F}"/>
              </a:ext>
            </a:extLst>
          </p:cNvPr>
          <p:cNvSpPr>
            <a:spLocks noGrp="1"/>
          </p:cNvSpPr>
          <p:nvPr>
            <p:ph type="body" sz="quarter" idx="14"/>
          </p:nvPr>
        </p:nvSpPr>
        <p:spPr>
          <a:xfrm>
            <a:off x="65314" y="1107498"/>
            <a:ext cx="8864081" cy="5046541"/>
          </a:xfrm>
        </p:spPr>
        <p:txBody>
          <a:bodyPr>
            <a:normAutofit/>
          </a:bodyPr>
          <a:lstStyle/>
          <a:p>
            <a:pPr marL="342900" indent="-342900" algn="just">
              <a:buClrTx/>
              <a:buFont typeface="Arial" panose="020B0604020202020204" pitchFamily="34" charset="0"/>
              <a:buChar char="•"/>
            </a:pPr>
            <a:r>
              <a:rPr lang="en-US" dirty="0"/>
              <a:t>Radioactive dating can also use other radioactive nuclides with longer half-lives to date older events. </a:t>
            </a:r>
            <a:endParaRPr lang="ka-GE" dirty="0"/>
          </a:p>
          <a:p>
            <a:pPr marL="342900" indent="-342900" algn="just">
              <a:buClrTx/>
              <a:buFont typeface="Arial" panose="020B0604020202020204" pitchFamily="34" charset="0"/>
              <a:buChar char="•"/>
            </a:pPr>
            <a:r>
              <a:rPr lang="en-US" dirty="0"/>
              <a:t>For example,</a:t>
            </a:r>
            <a:r>
              <a:rPr lang="ka-GE" dirty="0"/>
              <a:t> </a:t>
            </a:r>
            <a:r>
              <a:rPr lang="en-US" dirty="0"/>
              <a:t>uranium-238 (which decays in a series of steps into lead-206) can be used for establishing the age of rocks (and the</a:t>
            </a:r>
            <a:r>
              <a:rPr lang="ka-GE" dirty="0"/>
              <a:t> </a:t>
            </a:r>
            <a:r>
              <a:rPr lang="en-US" dirty="0"/>
              <a:t>approximate age of the oldest rocks on earth). </a:t>
            </a:r>
            <a:endParaRPr lang="ka-GE" dirty="0"/>
          </a:p>
          <a:p>
            <a:pPr marL="342900" indent="-342900" algn="just">
              <a:buClrTx/>
              <a:buFont typeface="Arial" panose="020B0604020202020204" pitchFamily="34" charset="0"/>
              <a:buChar char="•"/>
            </a:pPr>
            <a:r>
              <a:rPr lang="en-US" dirty="0"/>
              <a:t>Since U-238 has a half-life of 4.5 billion years, it takes that amount</a:t>
            </a:r>
            <a:r>
              <a:rPr lang="ka-GE" dirty="0"/>
              <a:t> </a:t>
            </a:r>
            <a:r>
              <a:rPr lang="en-US" dirty="0"/>
              <a:t>of time for half of the original U-238 to decay into Pb-206. </a:t>
            </a:r>
            <a:endParaRPr lang="ka-GE" dirty="0"/>
          </a:p>
          <a:p>
            <a:pPr marL="342900" indent="-342900" algn="just">
              <a:buClrTx/>
              <a:buFont typeface="Arial" panose="020B0604020202020204" pitchFamily="34" charset="0"/>
              <a:buChar char="•"/>
            </a:pPr>
            <a:r>
              <a:rPr lang="en-US" dirty="0"/>
              <a:t>In a sample of rock that does not contain appreciable</a:t>
            </a:r>
            <a:r>
              <a:rPr lang="ka-GE" dirty="0"/>
              <a:t> </a:t>
            </a:r>
            <a:r>
              <a:rPr lang="en-US" dirty="0"/>
              <a:t>amounts of Pb-208, the most abundant isotope of lead, we can assume that lead was not present when the rock was</a:t>
            </a:r>
            <a:r>
              <a:rPr lang="ka-GE" dirty="0"/>
              <a:t> </a:t>
            </a:r>
            <a:r>
              <a:rPr lang="en-US" dirty="0"/>
              <a:t>formed. </a:t>
            </a:r>
            <a:endParaRPr lang="ka-GE" dirty="0"/>
          </a:p>
          <a:p>
            <a:pPr marL="342900" indent="-342900" algn="just">
              <a:buClrTx/>
              <a:buFont typeface="Arial" panose="020B0604020202020204" pitchFamily="34" charset="0"/>
              <a:buChar char="•"/>
            </a:pPr>
            <a:r>
              <a:rPr lang="en-US" dirty="0"/>
              <a:t>Therefore, by measuring and analyzing the ratio of U-238:Pb-206, we can determine the age of the rock.</a:t>
            </a:r>
          </a:p>
          <a:p>
            <a:pPr marL="342900" indent="-342900" algn="just">
              <a:buClrTx/>
              <a:buFont typeface="Arial" panose="020B0604020202020204" pitchFamily="34" charset="0"/>
              <a:buChar char="•"/>
            </a:pPr>
            <a:r>
              <a:rPr lang="en-US" dirty="0"/>
              <a:t>This assumes that all of the lead-206 present came from the decay of uranium-238.</a:t>
            </a:r>
          </a:p>
        </p:txBody>
      </p:sp>
      <p:pic>
        <p:nvPicPr>
          <p:cNvPr id="6" name="OpenStaxLogo" descr="openstax college logo">
            <a:extLst>
              <a:ext uri="{FF2B5EF4-FFF2-40B4-BE49-F238E27FC236}">
                <a16:creationId xmlns:a16="http://schemas.microsoft.com/office/drawing/2014/main" id="{2E914782-4393-4261-B8A3-0A6D7EF6221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5010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EF5935-5D86-4EAA-8EBE-45918AB16BE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3BFC8F8-800A-4C68-9190-B5B31AFDD3FE}"/>
              </a:ext>
            </a:extLst>
          </p:cNvPr>
          <p:cNvSpPr>
            <a:spLocks noGrp="1"/>
          </p:cNvSpPr>
          <p:nvPr>
            <p:ph type="title"/>
          </p:nvPr>
        </p:nvSpPr>
        <p:spPr>
          <a:xfrm>
            <a:off x="330994" y="307394"/>
            <a:ext cx="7320108" cy="659535"/>
          </a:xfrm>
        </p:spPr>
        <p:txBody>
          <a:bodyPr>
            <a:normAutofit fontScale="90000"/>
          </a:bodyPr>
          <a:lstStyle/>
          <a:p>
            <a:r>
              <a:rPr lang="en-US" dirty="0"/>
              <a:t>Radioactive Dating Using Nuclides Other than Carbon-14</a:t>
            </a:r>
          </a:p>
        </p:txBody>
      </p:sp>
      <p:sp>
        <p:nvSpPr>
          <p:cNvPr id="5" name="Text Placeholder 4">
            <a:extLst>
              <a:ext uri="{FF2B5EF4-FFF2-40B4-BE49-F238E27FC236}">
                <a16:creationId xmlns:a16="http://schemas.microsoft.com/office/drawing/2014/main" id="{385F3814-A86B-457F-B1B8-F89310F225BD}"/>
              </a:ext>
            </a:extLst>
          </p:cNvPr>
          <p:cNvSpPr>
            <a:spLocks noGrp="1"/>
          </p:cNvSpPr>
          <p:nvPr>
            <p:ph type="body" sz="quarter" idx="14"/>
          </p:nvPr>
        </p:nvSpPr>
        <p:spPr>
          <a:xfrm>
            <a:off x="233265" y="1156995"/>
            <a:ext cx="8705462" cy="4890691"/>
          </a:xfrm>
        </p:spPr>
        <p:txBody>
          <a:bodyPr>
            <a:normAutofit fontScale="92500" lnSpcReduction="10000"/>
          </a:bodyPr>
          <a:lstStyle/>
          <a:p>
            <a:pPr marL="342900" indent="-342900" algn="just">
              <a:buFont typeface="Arial" panose="020B0604020202020204" pitchFamily="34" charset="0"/>
              <a:buChar char="•"/>
            </a:pPr>
            <a:r>
              <a:rPr lang="en-US" dirty="0"/>
              <a:t>If there is additional lead-206</a:t>
            </a:r>
            <a:r>
              <a:rPr lang="ka-GE" dirty="0"/>
              <a:t> </a:t>
            </a:r>
            <a:r>
              <a:rPr lang="en-US" dirty="0"/>
              <a:t>present, which is indicated by the presence of other lead isotopes in the sample, it is necessary to make an adjustment.</a:t>
            </a:r>
          </a:p>
          <a:p>
            <a:pPr marL="342900" indent="-342900" algn="just">
              <a:buFont typeface="Arial" panose="020B0604020202020204" pitchFamily="34" charset="0"/>
              <a:buChar char="•"/>
            </a:pPr>
            <a:r>
              <a:rPr lang="en-US" dirty="0"/>
              <a:t>Potassium-argon dating uses a similar method. </a:t>
            </a:r>
            <a:endParaRPr lang="ka-GE" dirty="0"/>
          </a:p>
          <a:p>
            <a:pPr marL="342900" indent="-342900" algn="just">
              <a:buFont typeface="Arial" panose="020B0604020202020204" pitchFamily="34" charset="0"/>
              <a:buChar char="•"/>
            </a:pPr>
            <a:r>
              <a:rPr lang="en-US" dirty="0"/>
              <a:t>K-40 decays by positron emission and electron capture to form Ar-40</a:t>
            </a:r>
            <a:r>
              <a:rPr lang="ka-GE" dirty="0"/>
              <a:t> </a:t>
            </a:r>
            <a:r>
              <a:rPr lang="en-US" dirty="0"/>
              <a:t>with a half-life of 1.25 billion years. </a:t>
            </a:r>
            <a:endParaRPr lang="ka-GE" dirty="0"/>
          </a:p>
          <a:p>
            <a:pPr marL="342900" indent="-342900" algn="just">
              <a:buFont typeface="Arial" panose="020B0604020202020204" pitchFamily="34" charset="0"/>
              <a:buChar char="•"/>
            </a:pPr>
            <a:r>
              <a:rPr lang="en-US" dirty="0"/>
              <a:t>If a rock sample is crushed and the amount of Ar-40 gas that escapes is measured,</a:t>
            </a:r>
            <a:r>
              <a:rPr lang="ka-GE" dirty="0"/>
              <a:t> </a:t>
            </a:r>
            <a:r>
              <a:rPr lang="en-US" dirty="0"/>
              <a:t>determination of the Ar-40:K-40 ratio yields the age of the rock. </a:t>
            </a:r>
            <a:endParaRPr lang="ka-GE" dirty="0"/>
          </a:p>
          <a:p>
            <a:pPr marL="342900" indent="-342900" algn="just">
              <a:buFont typeface="Arial" panose="020B0604020202020204" pitchFamily="34" charset="0"/>
              <a:buChar char="•"/>
            </a:pPr>
            <a:r>
              <a:rPr lang="en-US" dirty="0"/>
              <a:t>Other methods, such as rubidium-strontium dating</a:t>
            </a:r>
            <a:r>
              <a:rPr lang="ka-GE" dirty="0"/>
              <a:t> </a:t>
            </a:r>
            <a:r>
              <a:rPr lang="en-US" dirty="0"/>
              <a:t>(Rb-87 decays into Sr-87 with a half-life of 48.8 billion years), operate on the same principle. </a:t>
            </a:r>
            <a:endParaRPr lang="ka-GE" dirty="0"/>
          </a:p>
          <a:p>
            <a:pPr marL="342900" indent="-342900" algn="just">
              <a:buFont typeface="Arial" panose="020B0604020202020204" pitchFamily="34" charset="0"/>
              <a:buChar char="•"/>
            </a:pPr>
            <a:r>
              <a:rPr lang="en-US" dirty="0"/>
              <a:t>To estimate the lower</a:t>
            </a:r>
            <a:r>
              <a:rPr lang="ka-GE" dirty="0"/>
              <a:t> </a:t>
            </a:r>
            <a:r>
              <a:rPr lang="en-US" dirty="0"/>
              <a:t>limit for the earth’s age, scientists determine the age of various rocks and minerals, making the assumption that the</a:t>
            </a:r>
            <a:r>
              <a:rPr lang="ka-GE" dirty="0"/>
              <a:t> </a:t>
            </a:r>
            <a:r>
              <a:rPr lang="en-US" dirty="0"/>
              <a:t>earth is older than the oldest rocks and minerals in its crust. </a:t>
            </a:r>
            <a:endParaRPr lang="ka-GE" dirty="0"/>
          </a:p>
          <a:p>
            <a:pPr marL="342900" indent="-342900" algn="just">
              <a:buFont typeface="Arial" panose="020B0604020202020204" pitchFamily="34" charset="0"/>
              <a:buChar char="•"/>
            </a:pPr>
            <a:r>
              <a:rPr lang="en-US" dirty="0"/>
              <a:t>As of 2014, the oldest known rocks on earth are the Jack</a:t>
            </a:r>
            <a:r>
              <a:rPr lang="ka-GE" dirty="0"/>
              <a:t> </a:t>
            </a:r>
            <a:r>
              <a:rPr lang="en-US" dirty="0"/>
              <a:t>Hills zircons from Australia, found by uranium-lead dating to be almost 4.4 billion years old.</a:t>
            </a:r>
          </a:p>
        </p:txBody>
      </p:sp>
      <p:pic>
        <p:nvPicPr>
          <p:cNvPr id="7" name="OpenStaxLogo" descr="openstax college logo">
            <a:extLst>
              <a:ext uri="{FF2B5EF4-FFF2-40B4-BE49-F238E27FC236}">
                <a16:creationId xmlns:a16="http://schemas.microsoft.com/office/drawing/2014/main" id="{114C240F-7491-4EC0-A8BE-3E843E580B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04123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733754-7A50-484B-953D-9A56452974D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01E67C34-41F3-4547-A0FD-0A122CCF45AA}"/>
              </a:ext>
            </a:extLst>
          </p:cNvPr>
          <p:cNvPicPr>
            <a:picLocks noChangeAspect="1"/>
          </p:cNvPicPr>
          <p:nvPr/>
        </p:nvPicPr>
        <p:blipFill>
          <a:blip r:embed="rId2"/>
          <a:stretch>
            <a:fillRect/>
          </a:stretch>
        </p:blipFill>
        <p:spPr>
          <a:xfrm>
            <a:off x="88932" y="85506"/>
            <a:ext cx="8980423" cy="6715182"/>
          </a:xfrm>
          <a:prstGeom prst="rect">
            <a:avLst/>
          </a:prstGeom>
        </p:spPr>
      </p:pic>
    </p:spTree>
    <p:extLst>
      <p:ext uri="{BB962C8B-B14F-4D97-AF65-F5344CB8AC3E}">
        <p14:creationId xmlns:p14="http://schemas.microsoft.com/office/powerpoint/2010/main" val="3334203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F05C29-1EA9-49E1-87ED-6670B829AD1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3AFE74F1-D7F8-4E5A-B441-CC66F640902D}"/>
              </a:ext>
            </a:extLst>
          </p:cNvPr>
          <p:cNvPicPr>
            <a:picLocks noChangeAspect="1"/>
          </p:cNvPicPr>
          <p:nvPr/>
        </p:nvPicPr>
        <p:blipFill>
          <a:blip r:embed="rId2"/>
          <a:stretch>
            <a:fillRect/>
          </a:stretch>
        </p:blipFill>
        <p:spPr>
          <a:xfrm>
            <a:off x="90487" y="70660"/>
            <a:ext cx="8969537" cy="390525"/>
          </a:xfrm>
          <a:prstGeom prst="rect">
            <a:avLst/>
          </a:prstGeom>
        </p:spPr>
      </p:pic>
      <p:pic>
        <p:nvPicPr>
          <p:cNvPr id="9" name="Picture 8">
            <a:extLst>
              <a:ext uri="{FF2B5EF4-FFF2-40B4-BE49-F238E27FC236}">
                <a16:creationId xmlns:a16="http://schemas.microsoft.com/office/drawing/2014/main" id="{80126EAB-6B6A-4404-BF11-8ECB4BBBE720}"/>
              </a:ext>
            </a:extLst>
          </p:cNvPr>
          <p:cNvPicPr>
            <a:picLocks noChangeAspect="1"/>
          </p:cNvPicPr>
          <p:nvPr/>
        </p:nvPicPr>
        <p:blipFill>
          <a:blip r:embed="rId3"/>
          <a:stretch>
            <a:fillRect/>
          </a:stretch>
        </p:blipFill>
        <p:spPr>
          <a:xfrm>
            <a:off x="119062" y="461185"/>
            <a:ext cx="8934298" cy="1554227"/>
          </a:xfrm>
          <a:prstGeom prst="rect">
            <a:avLst/>
          </a:prstGeom>
        </p:spPr>
      </p:pic>
      <p:pic>
        <p:nvPicPr>
          <p:cNvPr id="11" name="Picture 10">
            <a:extLst>
              <a:ext uri="{FF2B5EF4-FFF2-40B4-BE49-F238E27FC236}">
                <a16:creationId xmlns:a16="http://schemas.microsoft.com/office/drawing/2014/main" id="{94425ABA-011B-4A84-9EDF-142A455FFF7A}"/>
              </a:ext>
            </a:extLst>
          </p:cNvPr>
          <p:cNvPicPr>
            <a:picLocks noChangeAspect="1"/>
          </p:cNvPicPr>
          <p:nvPr/>
        </p:nvPicPr>
        <p:blipFill>
          <a:blip r:embed="rId4"/>
          <a:stretch>
            <a:fillRect/>
          </a:stretch>
        </p:blipFill>
        <p:spPr>
          <a:xfrm>
            <a:off x="119061" y="2006956"/>
            <a:ext cx="8939491" cy="2434415"/>
          </a:xfrm>
          <a:prstGeom prst="rect">
            <a:avLst/>
          </a:prstGeom>
        </p:spPr>
      </p:pic>
    </p:spTree>
    <p:extLst>
      <p:ext uri="{BB962C8B-B14F-4D97-AF65-F5344CB8AC3E}">
        <p14:creationId xmlns:p14="http://schemas.microsoft.com/office/powerpoint/2010/main" val="2484579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409682-DA2E-4646-92F0-7324E150DEC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44A1443B-3307-4C7B-AA0F-EBB7AA536A54}"/>
              </a:ext>
            </a:extLst>
          </p:cNvPr>
          <p:cNvSpPr>
            <a:spLocks noGrp="1"/>
          </p:cNvSpPr>
          <p:nvPr>
            <p:ph type="title"/>
          </p:nvPr>
        </p:nvSpPr>
        <p:spPr>
          <a:xfrm>
            <a:off x="223935" y="241326"/>
            <a:ext cx="4441371" cy="659535"/>
          </a:xfrm>
        </p:spPr>
        <p:txBody>
          <a:bodyPr>
            <a:normAutofit fontScale="90000"/>
          </a:bodyPr>
          <a:lstStyle/>
          <a:p>
            <a:r>
              <a:rPr lang="en-US" dirty="0"/>
              <a:t>21.4 Transmutation and </a:t>
            </a:r>
            <a:br>
              <a:rPr lang="ka-GE" dirty="0"/>
            </a:br>
            <a:r>
              <a:rPr lang="en-US" dirty="0"/>
              <a:t>Nuclear Energy</a:t>
            </a:r>
          </a:p>
        </p:txBody>
      </p:sp>
      <p:sp>
        <p:nvSpPr>
          <p:cNvPr id="5" name="Text Placeholder 4">
            <a:extLst>
              <a:ext uri="{FF2B5EF4-FFF2-40B4-BE49-F238E27FC236}">
                <a16:creationId xmlns:a16="http://schemas.microsoft.com/office/drawing/2014/main" id="{97DDD53A-FA88-43CC-9202-C9404C51C5CB}"/>
              </a:ext>
            </a:extLst>
          </p:cNvPr>
          <p:cNvSpPr>
            <a:spLocks noGrp="1"/>
          </p:cNvSpPr>
          <p:nvPr>
            <p:ph type="body" sz="quarter" idx="14"/>
          </p:nvPr>
        </p:nvSpPr>
        <p:spPr>
          <a:xfrm>
            <a:off x="457199" y="1138335"/>
            <a:ext cx="8367221" cy="4872029"/>
          </a:xfrm>
        </p:spPr>
        <p:txBody>
          <a:bodyPr/>
          <a:lstStyle/>
          <a:p>
            <a:r>
              <a:rPr lang="en-US" sz="2800" b="1" dirty="0"/>
              <a:t>By the end of this section, you will be able to:</a:t>
            </a:r>
          </a:p>
          <a:p>
            <a:pPr marL="354013"/>
            <a:r>
              <a:rPr lang="en-US" sz="2400" dirty="0"/>
              <a:t>• Describe the synthesis of </a:t>
            </a:r>
            <a:r>
              <a:rPr lang="en-US" sz="2400" dirty="0" err="1"/>
              <a:t>transuranium</a:t>
            </a:r>
            <a:r>
              <a:rPr lang="en-US" sz="2400" dirty="0"/>
              <a:t> nuclides</a:t>
            </a:r>
          </a:p>
          <a:p>
            <a:pPr marL="354013"/>
            <a:r>
              <a:rPr lang="en-US" sz="2400" dirty="0"/>
              <a:t>• Explain nuclear fission and fusion processes</a:t>
            </a:r>
          </a:p>
          <a:p>
            <a:pPr marL="354013"/>
            <a:r>
              <a:rPr lang="en-US" sz="2400" dirty="0"/>
              <a:t>• Relate the concepts of critical mass and nuclear chain reactions</a:t>
            </a:r>
          </a:p>
          <a:p>
            <a:pPr marL="354013"/>
            <a:r>
              <a:rPr lang="en-US" sz="2400" dirty="0"/>
              <a:t>• Summarize basic requirements for nuclear fission and fusion reactors</a:t>
            </a:r>
          </a:p>
        </p:txBody>
      </p:sp>
      <p:pic>
        <p:nvPicPr>
          <p:cNvPr id="6" name="OpenStaxLogo" descr="openstax college logo">
            <a:extLst>
              <a:ext uri="{FF2B5EF4-FFF2-40B4-BE49-F238E27FC236}">
                <a16:creationId xmlns:a16="http://schemas.microsoft.com/office/drawing/2014/main" id="{1D9E5B36-CAB5-42A6-9F8D-EB5E94765C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56948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D1EB8D-2BB6-4CC0-979D-F0556202690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B0C19AB-BCEA-4003-A35E-01825C3DEE9A}"/>
              </a:ext>
            </a:extLst>
          </p:cNvPr>
          <p:cNvSpPr>
            <a:spLocks noGrp="1"/>
          </p:cNvSpPr>
          <p:nvPr>
            <p:ph type="title"/>
          </p:nvPr>
        </p:nvSpPr>
        <p:spPr>
          <a:xfrm>
            <a:off x="522514" y="409277"/>
            <a:ext cx="4590661" cy="659535"/>
          </a:xfrm>
        </p:spPr>
        <p:txBody>
          <a:bodyPr>
            <a:normAutofit fontScale="90000"/>
          </a:bodyPr>
          <a:lstStyle/>
          <a:p>
            <a:r>
              <a:rPr lang="en-US" dirty="0"/>
              <a:t>21.4 Transmutation and </a:t>
            </a:r>
            <a:br>
              <a:rPr lang="en-US" dirty="0"/>
            </a:br>
            <a:r>
              <a:rPr lang="en-US" dirty="0"/>
              <a:t>Nuclear Energy</a:t>
            </a:r>
          </a:p>
        </p:txBody>
      </p:sp>
      <p:sp>
        <p:nvSpPr>
          <p:cNvPr id="5" name="Text Placeholder 4">
            <a:extLst>
              <a:ext uri="{FF2B5EF4-FFF2-40B4-BE49-F238E27FC236}">
                <a16:creationId xmlns:a16="http://schemas.microsoft.com/office/drawing/2014/main" id="{0F356CC5-C348-4675-8543-4EE824A39EF1}"/>
              </a:ext>
            </a:extLst>
          </p:cNvPr>
          <p:cNvSpPr>
            <a:spLocks noGrp="1"/>
          </p:cNvSpPr>
          <p:nvPr>
            <p:ph type="body" sz="quarter" idx="14"/>
          </p:nvPr>
        </p:nvSpPr>
        <p:spPr>
          <a:xfrm>
            <a:off x="233265" y="1632857"/>
            <a:ext cx="8677469" cy="3592286"/>
          </a:xfrm>
        </p:spPr>
        <p:txBody>
          <a:bodyPr/>
          <a:lstStyle/>
          <a:p>
            <a:pPr marL="342900" indent="-342900" algn="just">
              <a:buFont typeface="Arial" panose="020B0604020202020204" pitchFamily="34" charset="0"/>
              <a:buChar char="•"/>
            </a:pPr>
            <a:r>
              <a:rPr lang="en-US" dirty="0"/>
              <a:t>After the discovery of radioactivity, the field of nuclear chemistry was created and developed rapidly during the early</a:t>
            </a:r>
            <a:r>
              <a:rPr lang="ka-GE" dirty="0"/>
              <a:t> </a:t>
            </a:r>
            <a:r>
              <a:rPr lang="en-US" dirty="0"/>
              <a:t>twentieth century.</a:t>
            </a:r>
            <a:endParaRPr lang="ka-GE" dirty="0"/>
          </a:p>
          <a:p>
            <a:pPr marL="342900" indent="-342900" algn="just">
              <a:buFont typeface="Arial" panose="020B0604020202020204" pitchFamily="34" charset="0"/>
              <a:buChar char="•"/>
            </a:pPr>
            <a:r>
              <a:rPr lang="en-US" dirty="0"/>
              <a:t>A slew of new discoveries in the 1930s and 1940s, along with World War II, combined to usher in</a:t>
            </a:r>
            <a:r>
              <a:rPr lang="ka-GE" dirty="0"/>
              <a:t> </a:t>
            </a:r>
            <a:r>
              <a:rPr lang="en-US" dirty="0"/>
              <a:t>the Nuclear Age in the mid-twentieth century. </a:t>
            </a:r>
            <a:endParaRPr lang="ka-GE" dirty="0"/>
          </a:p>
          <a:p>
            <a:pPr marL="342900" indent="-342900" algn="just">
              <a:buFont typeface="Arial" panose="020B0604020202020204" pitchFamily="34" charset="0"/>
              <a:buChar char="•"/>
            </a:pPr>
            <a:r>
              <a:rPr lang="en-US" dirty="0"/>
              <a:t>Scientists learned how to create new substances, and certain isotopes of</a:t>
            </a:r>
            <a:r>
              <a:rPr lang="ka-GE" dirty="0"/>
              <a:t> </a:t>
            </a:r>
            <a:r>
              <a:rPr lang="en-US" dirty="0"/>
              <a:t>certain elements were found to possess the capacity to produce unprecedented amounts of energy, with the potential</a:t>
            </a:r>
            <a:r>
              <a:rPr lang="ka-GE" dirty="0"/>
              <a:t> </a:t>
            </a:r>
            <a:r>
              <a:rPr lang="en-US" dirty="0"/>
              <a:t>to cause tremendous damage during war, as well as produce enormous amounts of power for society’s needs during</a:t>
            </a:r>
            <a:r>
              <a:rPr lang="ka-GE" dirty="0"/>
              <a:t> </a:t>
            </a:r>
            <a:r>
              <a:rPr lang="en-US" dirty="0"/>
              <a:t>peace.</a:t>
            </a:r>
          </a:p>
        </p:txBody>
      </p:sp>
      <p:pic>
        <p:nvPicPr>
          <p:cNvPr id="6" name="OpenStaxLogo" descr="openstax college logo">
            <a:extLst>
              <a:ext uri="{FF2B5EF4-FFF2-40B4-BE49-F238E27FC236}">
                <a16:creationId xmlns:a16="http://schemas.microsoft.com/office/drawing/2014/main" id="{FF7F1A8B-5925-4D9C-9B99-CE591336C8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6153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C23CD5-D168-FB6E-1D3F-683264B48CD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CEE2306-AA91-A9F3-36AF-0C32C3AE74C3}"/>
              </a:ext>
            </a:extLst>
          </p:cNvPr>
          <p:cNvSpPr>
            <a:spLocks noGrp="1"/>
          </p:cNvSpPr>
          <p:nvPr>
            <p:ph type="title"/>
          </p:nvPr>
        </p:nvSpPr>
        <p:spPr>
          <a:xfrm>
            <a:off x="457200" y="241326"/>
            <a:ext cx="2997200" cy="659535"/>
          </a:xfrm>
        </p:spPr>
        <p:txBody>
          <a:bodyPr/>
          <a:lstStyle/>
          <a:p>
            <a:r>
              <a:rPr lang="en-US" dirty="0"/>
              <a:t>Introduction</a:t>
            </a:r>
          </a:p>
        </p:txBody>
      </p:sp>
      <p:sp>
        <p:nvSpPr>
          <p:cNvPr id="5" name="Text Placeholder 4">
            <a:extLst>
              <a:ext uri="{FF2B5EF4-FFF2-40B4-BE49-F238E27FC236}">
                <a16:creationId xmlns:a16="http://schemas.microsoft.com/office/drawing/2014/main" id="{DFCF3224-6BE0-BE4A-43FD-6EAC0ED616CA}"/>
              </a:ext>
            </a:extLst>
          </p:cNvPr>
          <p:cNvSpPr>
            <a:spLocks noGrp="1"/>
          </p:cNvSpPr>
          <p:nvPr>
            <p:ph type="body" sz="quarter" idx="14"/>
          </p:nvPr>
        </p:nvSpPr>
        <p:spPr>
          <a:xfrm>
            <a:off x="457200" y="1394691"/>
            <a:ext cx="8382000" cy="4615673"/>
          </a:xfrm>
        </p:spPr>
        <p:txBody>
          <a:bodyPr>
            <a:normAutofit/>
          </a:bodyPr>
          <a:lstStyle/>
          <a:p>
            <a:pPr algn="just"/>
            <a:r>
              <a:rPr lang="en-US" sz="3200" dirty="0"/>
              <a:t>Atoms with the same atomic number but different mass numbers are </a:t>
            </a:r>
            <a:r>
              <a:rPr lang="en-US" sz="3200" b="1" i="1" dirty="0"/>
              <a:t>isotopes</a:t>
            </a:r>
            <a:r>
              <a:rPr lang="en-US" sz="3200" dirty="0"/>
              <a:t> of the same element. </a:t>
            </a:r>
          </a:p>
          <a:p>
            <a:pPr algn="just"/>
            <a:r>
              <a:rPr lang="en-US" sz="3200" dirty="0"/>
              <a:t>When referring to a single type of nucleus, we often use the term nuclide and identify it by the notation </a:t>
            </a:r>
            <a:r>
              <a:rPr lang="en-US" sz="3200" b="1" baseline="-25000" dirty="0"/>
              <a:t>Z</a:t>
            </a:r>
            <a:r>
              <a:rPr lang="en-US" sz="3200" b="1" baseline="30000" dirty="0"/>
              <a:t>A</a:t>
            </a:r>
            <a:r>
              <a:rPr lang="en-US" sz="3200" b="1" dirty="0"/>
              <a:t> X,</a:t>
            </a:r>
            <a:r>
              <a:rPr lang="en-US" sz="3200" dirty="0"/>
              <a:t> where </a:t>
            </a:r>
            <a:r>
              <a:rPr lang="en-US" sz="3200" b="1" dirty="0"/>
              <a:t>X</a:t>
            </a:r>
            <a:r>
              <a:rPr lang="en-US" sz="3200" dirty="0"/>
              <a:t> is the symbol for the element, </a:t>
            </a:r>
            <a:r>
              <a:rPr lang="en-US" sz="3200" b="1" dirty="0"/>
              <a:t>A</a:t>
            </a:r>
            <a:r>
              <a:rPr lang="en-US" sz="3200" dirty="0"/>
              <a:t> is the mass number, and </a:t>
            </a:r>
            <a:r>
              <a:rPr lang="en-US" sz="3200" b="1" dirty="0"/>
              <a:t>Z</a:t>
            </a:r>
            <a:r>
              <a:rPr lang="en-US" sz="3200" dirty="0"/>
              <a:t> is the atomic number (for example</a:t>
            </a:r>
            <a:r>
              <a:rPr lang="en-US" sz="3200" b="1" dirty="0"/>
              <a:t>, </a:t>
            </a:r>
            <a:r>
              <a:rPr lang="en-US" sz="3200" b="1" baseline="-25000" dirty="0"/>
              <a:t>6</a:t>
            </a:r>
            <a:r>
              <a:rPr lang="en-US" sz="3200" b="1" baseline="30000" dirty="0"/>
              <a:t>14</a:t>
            </a:r>
            <a:r>
              <a:rPr lang="en-US" sz="3200" b="1" dirty="0"/>
              <a:t>C</a:t>
            </a:r>
            <a:r>
              <a:rPr lang="en-US" sz="3200" dirty="0"/>
              <a:t>)</a:t>
            </a:r>
          </a:p>
          <a:p>
            <a:pPr algn="just"/>
            <a:endParaRPr lang="en-US" dirty="0"/>
          </a:p>
        </p:txBody>
      </p:sp>
      <p:pic>
        <p:nvPicPr>
          <p:cNvPr id="4" name="Picture 3">
            <a:extLst>
              <a:ext uri="{FF2B5EF4-FFF2-40B4-BE49-F238E27FC236}">
                <a16:creationId xmlns:a16="http://schemas.microsoft.com/office/drawing/2014/main" id="{98CBD7D8-D176-4D64-AEE9-769902BDB1F8}"/>
              </a:ext>
            </a:extLst>
          </p:cNvPr>
          <p:cNvPicPr>
            <a:picLocks noChangeAspect="1"/>
          </p:cNvPicPr>
          <p:nvPr/>
        </p:nvPicPr>
        <p:blipFill>
          <a:blip r:embed="rId2"/>
          <a:stretch>
            <a:fillRect/>
          </a:stretch>
        </p:blipFill>
        <p:spPr>
          <a:xfrm>
            <a:off x="7375679" y="472699"/>
            <a:ext cx="1054699" cy="749873"/>
          </a:xfrm>
          <a:prstGeom prst="rect">
            <a:avLst/>
          </a:prstGeom>
        </p:spPr>
      </p:pic>
    </p:spTree>
    <p:extLst>
      <p:ext uri="{BB962C8B-B14F-4D97-AF65-F5344CB8AC3E}">
        <p14:creationId xmlns:p14="http://schemas.microsoft.com/office/powerpoint/2010/main" val="962697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80EADF-6A09-40EC-9D6F-49991CC76B2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ECD5E78-6C6C-4BB0-BF27-B3455EFED571}"/>
              </a:ext>
            </a:extLst>
          </p:cNvPr>
          <p:cNvSpPr>
            <a:spLocks noGrp="1"/>
          </p:cNvSpPr>
          <p:nvPr>
            <p:ph type="title"/>
          </p:nvPr>
        </p:nvSpPr>
        <p:spPr>
          <a:xfrm>
            <a:off x="457200" y="241326"/>
            <a:ext cx="4478694" cy="659535"/>
          </a:xfrm>
        </p:spPr>
        <p:txBody>
          <a:bodyPr/>
          <a:lstStyle/>
          <a:p>
            <a:r>
              <a:rPr lang="en-US" dirty="0"/>
              <a:t>Synthesis of Nuclides</a:t>
            </a:r>
          </a:p>
        </p:txBody>
      </p:sp>
      <p:sp>
        <p:nvSpPr>
          <p:cNvPr id="5" name="Text Placeholder 4">
            <a:extLst>
              <a:ext uri="{FF2B5EF4-FFF2-40B4-BE49-F238E27FC236}">
                <a16:creationId xmlns:a16="http://schemas.microsoft.com/office/drawing/2014/main" id="{0047FE35-3D4D-4EDF-BB41-83A73B480538}"/>
              </a:ext>
            </a:extLst>
          </p:cNvPr>
          <p:cNvSpPr>
            <a:spLocks noGrp="1"/>
          </p:cNvSpPr>
          <p:nvPr>
            <p:ph type="body" sz="quarter" idx="14"/>
          </p:nvPr>
        </p:nvSpPr>
        <p:spPr>
          <a:xfrm>
            <a:off x="388389" y="1615427"/>
            <a:ext cx="8367221" cy="3377682"/>
          </a:xfrm>
        </p:spPr>
        <p:txBody>
          <a:bodyPr/>
          <a:lstStyle/>
          <a:p>
            <a:pPr marL="342900" indent="-342900" algn="just">
              <a:buFont typeface="Arial" panose="020B0604020202020204" pitchFamily="34" charset="0"/>
              <a:buChar char="•"/>
            </a:pPr>
            <a:r>
              <a:rPr lang="en-US" dirty="0"/>
              <a:t>Nuclear transmutation is the conversion of one nuclide into another. It can occur by the radioactive decay of</a:t>
            </a:r>
            <a:r>
              <a:rPr lang="ka-GE" dirty="0"/>
              <a:t> </a:t>
            </a:r>
            <a:r>
              <a:rPr lang="en-US" dirty="0"/>
              <a:t>a nucleus, or the reaction of a nucleus with another particle. </a:t>
            </a:r>
            <a:endParaRPr lang="ka-GE" dirty="0"/>
          </a:p>
          <a:p>
            <a:pPr marL="342900" indent="-342900" algn="just">
              <a:buFont typeface="Arial" panose="020B0604020202020204" pitchFamily="34" charset="0"/>
              <a:buChar char="•"/>
            </a:pPr>
            <a:r>
              <a:rPr lang="en-US" dirty="0"/>
              <a:t>The first manmade nucleus was produced in Ernest</a:t>
            </a:r>
            <a:r>
              <a:rPr lang="ka-GE" dirty="0"/>
              <a:t> </a:t>
            </a:r>
            <a:r>
              <a:rPr lang="en-US" dirty="0"/>
              <a:t>Rutherford’s laboratory in 1919 by a transmutation reaction, the bombardment of one type of nuclei with other</a:t>
            </a:r>
            <a:r>
              <a:rPr lang="ka-GE" dirty="0"/>
              <a:t> </a:t>
            </a:r>
            <a:r>
              <a:rPr lang="en-US" dirty="0"/>
              <a:t>nuclei or with neutrons. </a:t>
            </a:r>
            <a:endParaRPr lang="ka-GE" dirty="0"/>
          </a:p>
          <a:p>
            <a:pPr marL="342900" indent="-342900" algn="just">
              <a:buFont typeface="Arial" panose="020B0604020202020204" pitchFamily="34" charset="0"/>
              <a:buChar char="•"/>
            </a:pPr>
            <a:r>
              <a:rPr lang="en-US" dirty="0"/>
              <a:t>Rutherford bombarded nitrogen atoms with high-speed α particles from a natural radioactive</a:t>
            </a:r>
            <a:r>
              <a:rPr lang="ka-GE" dirty="0"/>
              <a:t> </a:t>
            </a:r>
            <a:r>
              <a:rPr lang="en-US" dirty="0"/>
              <a:t>isotope of radium and observed protons resulting from the reaction:</a:t>
            </a:r>
          </a:p>
        </p:txBody>
      </p:sp>
      <p:pic>
        <p:nvPicPr>
          <p:cNvPr id="6" name="OpenStaxLogo" descr="openstax college logo">
            <a:extLst>
              <a:ext uri="{FF2B5EF4-FFF2-40B4-BE49-F238E27FC236}">
                <a16:creationId xmlns:a16="http://schemas.microsoft.com/office/drawing/2014/main" id="{83E8FDBD-4C7F-42E3-AA0C-92BE077398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8" name="Picture 7">
            <a:extLst>
              <a:ext uri="{FF2B5EF4-FFF2-40B4-BE49-F238E27FC236}">
                <a16:creationId xmlns:a16="http://schemas.microsoft.com/office/drawing/2014/main" id="{D4B4F197-4114-416C-BDF9-24BEB2D49334}"/>
              </a:ext>
            </a:extLst>
          </p:cNvPr>
          <p:cNvPicPr>
            <a:picLocks noChangeAspect="1"/>
          </p:cNvPicPr>
          <p:nvPr/>
        </p:nvPicPr>
        <p:blipFill>
          <a:blip r:embed="rId3"/>
          <a:stretch>
            <a:fillRect/>
          </a:stretch>
        </p:blipFill>
        <p:spPr>
          <a:xfrm>
            <a:off x="3048485" y="4907074"/>
            <a:ext cx="2628271" cy="576376"/>
          </a:xfrm>
          <a:prstGeom prst="rect">
            <a:avLst/>
          </a:prstGeom>
        </p:spPr>
      </p:pic>
      <p:pic>
        <p:nvPicPr>
          <p:cNvPr id="10" name="Picture 9">
            <a:extLst>
              <a:ext uri="{FF2B5EF4-FFF2-40B4-BE49-F238E27FC236}">
                <a16:creationId xmlns:a16="http://schemas.microsoft.com/office/drawing/2014/main" id="{CB3AFDC1-4009-478E-AB80-E6F79C397159}"/>
              </a:ext>
            </a:extLst>
          </p:cNvPr>
          <p:cNvPicPr>
            <a:picLocks noChangeAspect="1"/>
          </p:cNvPicPr>
          <p:nvPr/>
        </p:nvPicPr>
        <p:blipFill>
          <a:blip r:embed="rId4"/>
          <a:stretch>
            <a:fillRect/>
          </a:stretch>
        </p:blipFill>
        <p:spPr>
          <a:xfrm>
            <a:off x="181728" y="5714346"/>
            <a:ext cx="8780543" cy="576376"/>
          </a:xfrm>
          <a:prstGeom prst="rect">
            <a:avLst/>
          </a:prstGeom>
        </p:spPr>
      </p:pic>
    </p:spTree>
    <p:extLst>
      <p:ext uri="{BB962C8B-B14F-4D97-AF65-F5344CB8AC3E}">
        <p14:creationId xmlns:p14="http://schemas.microsoft.com/office/powerpoint/2010/main" val="43515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CB7C8A-3D69-41B8-AF90-EE8D7B2F761A}"/>
              </a:ext>
            </a:extLst>
          </p:cNvPr>
          <p:cNvSpPr>
            <a:spLocks noGrp="1"/>
          </p:cNvSpPr>
          <p:nvPr>
            <p:ph type="ftr" sz="quarter" idx="11"/>
          </p:nvPr>
        </p:nvSpPr>
        <p:spPr>
          <a:xfrm>
            <a:off x="488054" y="6434111"/>
            <a:ext cx="7810500" cy="365125"/>
          </a:xfrm>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3" name="Title 2">
            <a:extLst>
              <a:ext uri="{FF2B5EF4-FFF2-40B4-BE49-F238E27FC236}">
                <a16:creationId xmlns:a16="http://schemas.microsoft.com/office/drawing/2014/main" id="{A0445B23-A43F-4234-8CD1-DC21C2DCF20A}"/>
              </a:ext>
            </a:extLst>
          </p:cNvPr>
          <p:cNvSpPr>
            <a:spLocks noGrp="1"/>
          </p:cNvSpPr>
          <p:nvPr>
            <p:ph type="title"/>
          </p:nvPr>
        </p:nvSpPr>
        <p:spPr>
          <a:xfrm>
            <a:off x="457200" y="241326"/>
            <a:ext cx="4114800" cy="659535"/>
          </a:xfrm>
        </p:spPr>
        <p:txBody>
          <a:bodyPr>
            <a:normAutofit fontScale="90000"/>
          </a:bodyPr>
          <a:lstStyle/>
          <a:p>
            <a:r>
              <a:rPr lang="en-US" dirty="0"/>
              <a:t>Synthesis of Nuclides</a:t>
            </a:r>
          </a:p>
        </p:txBody>
      </p:sp>
      <p:sp>
        <p:nvSpPr>
          <p:cNvPr id="5" name="Text Placeholder 4">
            <a:extLst>
              <a:ext uri="{FF2B5EF4-FFF2-40B4-BE49-F238E27FC236}">
                <a16:creationId xmlns:a16="http://schemas.microsoft.com/office/drawing/2014/main" id="{82C876E1-D154-4333-A709-E7ECE6FECB9A}"/>
              </a:ext>
            </a:extLst>
          </p:cNvPr>
          <p:cNvSpPr>
            <a:spLocks noGrp="1"/>
          </p:cNvSpPr>
          <p:nvPr>
            <p:ph type="body" sz="quarter" idx="14"/>
          </p:nvPr>
        </p:nvSpPr>
        <p:spPr>
          <a:xfrm>
            <a:off x="251928" y="1576873"/>
            <a:ext cx="8602824" cy="3750906"/>
          </a:xfrm>
        </p:spPr>
        <p:txBody>
          <a:bodyPr/>
          <a:lstStyle/>
          <a:p>
            <a:pPr marL="342900" indent="-342900" algn="just">
              <a:buFont typeface="Arial" panose="020B0604020202020204" pitchFamily="34" charset="0"/>
              <a:buChar char="•"/>
            </a:pPr>
            <a:r>
              <a:rPr lang="en-US" dirty="0"/>
              <a:t>To reach the kinetic energies necessary to produce transmutation reactions, devices called particle accelerators are</a:t>
            </a:r>
            <a:r>
              <a:rPr lang="ka-GE" dirty="0"/>
              <a:t> </a:t>
            </a:r>
            <a:r>
              <a:rPr lang="en-US" dirty="0"/>
              <a:t>used. </a:t>
            </a:r>
            <a:endParaRPr lang="ka-GE" dirty="0"/>
          </a:p>
          <a:p>
            <a:pPr marL="342900" indent="-342900" algn="just">
              <a:buFont typeface="Arial" panose="020B0604020202020204" pitchFamily="34" charset="0"/>
              <a:buChar char="•"/>
            </a:pPr>
            <a:r>
              <a:rPr lang="en-US" dirty="0"/>
              <a:t>These devices use magnetic and electric fields to increase the speeds of nuclear particles. In all accelerators,</a:t>
            </a:r>
            <a:r>
              <a:rPr lang="ka-GE" dirty="0"/>
              <a:t> </a:t>
            </a:r>
            <a:r>
              <a:rPr lang="en-US" dirty="0"/>
              <a:t>the particles move in a vacuum to avoid collisions with gas molecules. </a:t>
            </a:r>
            <a:endParaRPr lang="ka-GE" dirty="0"/>
          </a:p>
          <a:p>
            <a:pPr marL="342900" indent="-342900" algn="just">
              <a:buFont typeface="Arial" panose="020B0604020202020204" pitchFamily="34" charset="0"/>
              <a:buChar char="•"/>
            </a:pPr>
            <a:r>
              <a:rPr lang="en-US" dirty="0"/>
              <a:t>When neutrons are required for transmutation</a:t>
            </a:r>
            <a:r>
              <a:rPr lang="ka-GE" dirty="0"/>
              <a:t> </a:t>
            </a:r>
            <a:r>
              <a:rPr lang="en-US" dirty="0"/>
              <a:t>reactions, they are usually obtained from radioactive decay reactions or from various nuclear reactions occurring in</a:t>
            </a:r>
            <a:r>
              <a:rPr lang="ka-GE" dirty="0"/>
              <a:t> </a:t>
            </a:r>
            <a:r>
              <a:rPr lang="en-US" dirty="0"/>
              <a:t>nuclear reactors. </a:t>
            </a:r>
            <a:endParaRPr lang="ka-GE" dirty="0"/>
          </a:p>
          <a:p>
            <a:pPr marL="342900" indent="-342900" algn="just">
              <a:buFont typeface="Arial" panose="020B0604020202020204" pitchFamily="34" charset="0"/>
              <a:buChar char="•"/>
            </a:pPr>
            <a:r>
              <a:rPr lang="en-US" dirty="0"/>
              <a:t>The Chemistry in Everyday Life feature that follows discusses a famous particle accelerator that</a:t>
            </a:r>
            <a:r>
              <a:rPr lang="ka-GE" dirty="0"/>
              <a:t> </a:t>
            </a:r>
            <a:r>
              <a:rPr lang="en-US" dirty="0"/>
              <a:t>made worldwide news.</a:t>
            </a:r>
          </a:p>
        </p:txBody>
      </p:sp>
      <p:pic>
        <p:nvPicPr>
          <p:cNvPr id="8" name="OpenStaxLogo" descr="openstax college logo">
            <a:extLst>
              <a:ext uri="{FF2B5EF4-FFF2-40B4-BE49-F238E27FC236}">
                <a16:creationId xmlns:a16="http://schemas.microsoft.com/office/drawing/2014/main" id="{B7FFBBEC-4347-4F50-A0B1-26F0C736CC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94184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1ED7B1-779F-4402-B85E-59BB86F634C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8905D14C-92CC-4C22-9512-AF7A8A7E30FD}"/>
              </a:ext>
            </a:extLst>
          </p:cNvPr>
          <p:cNvSpPr>
            <a:spLocks noGrp="1"/>
          </p:cNvSpPr>
          <p:nvPr>
            <p:ph type="body" sz="quarter" idx="14"/>
          </p:nvPr>
        </p:nvSpPr>
        <p:spPr>
          <a:xfrm>
            <a:off x="335903" y="1119673"/>
            <a:ext cx="8488518" cy="4890691"/>
          </a:xfrm>
        </p:spPr>
        <p:txBody>
          <a:bodyPr>
            <a:normAutofit fontScale="92500" lnSpcReduction="10000"/>
          </a:bodyPr>
          <a:lstStyle/>
          <a:p>
            <a:r>
              <a:rPr lang="en-US" b="1" dirty="0">
                <a:solidFill>
                  <a:schemeClr val="accent2">
                    <a:lumMod val="75000"/>
                  </a:schemeClr>
                </a:solidFill>
              </a:rPr>
              <a:t>CERN Particle Accelerator</a:t>
            </a:r>
            <a:endParaRPr lang="ka-GE" b="1" dirty="0">
              <a:solidFill>
                <a:schemeClr val="accent2">
                  <a:lumMod val="75000"/>
                </a:schemeClr>
              </a:solidFill>
            </a:endParaRPr>
          </a:p>
          <a:p>
            <a:pPr marL="342900" indent="-342900" algn="just">
              <a:buClrTx/>
              <a:buFont typeface="Arial" panose="020B0604020202020204" pitchFamily="34" charset="0"/>
              <a:buChar char="•"/>
            </a:pPr>
            <a:r>
              <a:rPr lang="en-US" dirty="0">
                <a:solidFill>
                  <a:schemeClr val="tx1"/>
                </a:solidFill>
              </a:rPr>
              <a:t>Located near Geneva, the CERN (“Conseil </a:t>
            </a:r>
            <a:r>
              <a:rPr lang="en-US" dirty="0" err="1">
                <a:solidFill>
                  <a:schemeClr val="tx1"/>
                </a:solidFill>
              </a:rPr>
              <a:t>Européen</a:t>
            </a:r>
            <a:r>
              <a:rPr lang="en-US" dirty="0">
                <a:solidFill>
                  <a:schemeClr val="tx1"/>
                </a:solidFill>
              </a:rPr>
              <a:t> pour la Recherche </a:t>
            </a:r>
            <a:r>
              <a:rPr lang="en-US" dirty="0" err="1">
                <a:solidFill>
                  <a:schemeClr val="tx1"/>
                </a:solidFill>
              </a:rPr>
              <a:t>Nucléaire</a:t>
            </a:r>
            <a:r>
              <a:rPr lang="en-US" dirty="0">
                <a:solidFill>
                  <a:schemeClr val="tx1"/>
                </a:solidFill>
              </a:rPr>
              <a:t>,” or European Council</a:t>
            </a:r>
            <a:r>
              <a:rPr lang="ka-GE" dirty="0">
                <a:solidFill>
                  <a:schemeClr val="tx1"/>
                </a:solidFill>
              </a:rPr>
              <a:t> </a:t>
            </a:r>
            <a:r>
              <a:rPr lang="en-US" dirty="0">
                <a:solidFill>
                  <a:schemeClr val="tx1"/>
                </a:solidFill>
              </a:rPr>
              <a:t>for Nuclear Research) Laboratory is the world’s premier center for the investigations of the fundamental</a:t>
            </a:r>
            <a:r>
              <a:rPr lang="ka-GE" dirty="0">
                <a:solidFill>
                  <a:schemeClr val="tx1"/>
                </a:solidFill>
              </a:rPr>
              <a:t> </a:t>
            </a:r>
            <a:r>
              <a:rPr lang="en-US" dirty="0">
                <a:solidFill>
                  <a:schemeClr val="tx1"/>
                </a:solidFill>
              </a:rPr>
              <a:t>particles that make up matter. </a:t>
            </a:r>
            <a:endParaRPr lang="ka-GE" dirty="0">
              <a:solidFill>
                <a:schemeClr val="tx1"/>
              </a:solidFill>
            </a:endParaRPr>
          </a:p>
          <a:p>
            <a:pPr marL="342900" indent="-342900" algn="just">
              <a:buClrTx/>
              <a:buFont typeface="Arial" panose="020B0604020202020204" pitchFamily="34" charset="0"/>
              <a:buChar char="•"/>
            </a:pPr>
            <a:r>
              <a:rPr lang="en-US" dirty="0">
                <a:solidFill>
                  <a:schemeClr val="tx1"/>
                </a:solidFill>
              </a:rPr>
              <a:t>It contains the 27-kilometer (17 mile) long, circular Large Hadron Collider</a:t>
            </a:r>
          </a:p>
          <a:p>
            <a:pPr algn="just">
              <a:buClrTx/>
            </a:pPr>
            <a:r>
              <a:rPr lang="ka-GE" dirty="0">
                <a:solidFill>
                  <a:schemeClr val="tx1"/>
                </a:solidFill>
              </a:rPr>
              <a:t>      </a:t>
            </a:r>
            <a:r>
              <a:rPr lang="en-US" dirty="0">
                <a:solidFill>
                  <a:schemeClr val="tx1"/>
                </a:solidFill>
              </a:rPr>
              <a:t>(LHC), the largest particle accelerator in the world (Figure 21.13). </a:t>
            </a:r>
            <a:endParaRPr lang="ka-GE" dirty="0">
              <a:solidFill>
                <a:schemeClr val="tx1"/>
              </a:solidFill>
            </a:endParaRPr>
          </a:p>
          <a:p>
            <a:pPr marL="342900" indent="-342900" algn="just">
              <a:buClrTx/>
              <a:buFont typeface="Arial" panose="020B0604020202020204" pitchFamily="34" charset="0"/>
              <a:buChar char="•"/>
            </a:pPr>
            <a:r>
              <a:rPr lang="en-US" dirty="0">
                <a:solidFill>
                  <a:schemeClr val="tx1"/>
                </a:solidFill>
              </a:rPr>
              <a:t>In the LHC, particles are boosted to high</a:t>
            </a:r>
            <a:r>
              <a:rPr lang="ka-GE" dirty="0">
                <a:solidFill>
                  <a:schemeClr val="tx1"/>
                </a:solidFill>
              </a:rPr>
              <a:t> </a:t>
            </a:r>
            <a:r>
              <a:rPr lang="en-US" dirty="0">
                <a:solidFill>
                  <a:schemeClr val="tx1"/>
                </a:solidFill>
              </a:rPr>
              <a:t>energies and are then made to collide with each other or with stationary targets at nearly the speed of light.</a:t>
            </a:r>
          </a:p>
          <a:p>
            <a:pPr marL="342900" indent="-342900" algn="just">
              <a:buClrTx/>
              <a:buFont typeface="Arial" panose="020B0604020202020204" pitchFamily="34" charset="0"/>
              <a:buChar char="•"/>
            </a:pPr>
            <a:r>
              <a:rPr lang="en-US" dirty="0">
                <a:solidFill>
                  <a:schemeClr val="tx1"/>
                </a:solidFill>
              </a:rPr>
              <a:t>Superconducting electromagnets are used to produce a strong magnetic field that guides the particles around</a:t>
            </a:r>
            <a:r>
              <a:rPr lang="ka-GE" dirty="0">
                <a:solidFill>
                  <a:schemeClr val="tx1"/>
                </a:solidFill>
              </a:rPr>
              <a:t> </a:t>
            </a:r>
            <a:r>
              <a:rPr lang="en-US" dirty="0">
                <a:solidFill>
                  <a:schemeClr val="tx1"/>
                </a:solidFill>
              </a:rPr>
              <a:t>the ring. </a:t>
            </a:r>
            <a:endParaRPr lang="ka-GE" dirty="0">
              <a:solidFill>
                <a:schemeClr val="tx1"/>
              </a:solidFill>
            </a:endParaRPr>
          </a:p>
          <a:p>
            <a:pPr marL="342900" indent="-342900" algn="just">
              <a:buClrTx/>
              <a:buFont typeface="Arial" panose="020B0604020202020204" pitchFamily="34" charset="0"/>
              <a:buChar char="•"/>
            </a:pPr>
            <a:r>
              <a:rPr lang="en-US" dirty="0">
                <a:solidFill>
                  <a:schemeClr val="tx1"/>
                </a:solidFill>
              </a:rPr>
              <a:t>Specialized, purpose-built detectors observe and record the results of these collisions, which are then</a:t>
            </a:r>
            <a:r>
              <a:rPr lang="ka-GE" dirty="0">
                <a:solidFill>
                  <a:schemeClr val="tx1"/>
                </a:solidFill>
              </a:rPr>
              <a:t> </a:t>
            </a:r>
            <a:r>
              <a:rPr lang="en-US" dirty="0">
                <a:solidFill>
                  <a:schemeClr val="tx1"/>
                </a:solidFill>
              </a:rPr>
              <a:t>analyzed by CERN scientists using powerful computers.</a:t>
            </a:r>
          </a:p>
        </p:txBody>
      </p:sp>
      <p:pic>
        <p:nvPicPr>
          <p:cNvPr id="7" name="Picture 6">
            <a:extLst>
              <a:ext uri="{FF2B5EF4-FFF2-40B4-BE49-F238E27FC236}">
                <a16:creationId xmlns:a16="http://schemas.microsoft.com/office/drawing/2014/main" id="{2274DDBF-D84D-4720-81A6-C653AC16B68F}"/>
              </a:ext>
            </a:extLst>
          </p:cNvPr>
          <p:cNvPicPr>
            <a:picLocks noChangeAspect="1"/>
          </p:cNvPicPr>
          <p:nvPr/>
        </p:nvPicPr>
        <p:blipFill>
          <a:blip r:embed="rId2"/>
          <a:stretch>
            <a:fillRect/>
          </a:stretch>
        </p:blipFill>
        <p:spPr>
          <a:xfrm>
            <a:off x="457199" y="217236"/>
            <a:ext cx="6310459" cy="753147"/>
          </a:xfrm>
          <a:prstGeom prst="rect">
            <a:avLst/>
          </a:prstGeom>
        </p:spPr>
      </p:pic>
      <p:pic>
        <p:nvPicPr>
          <p:cNvPr id="8" name="OpenStaxLogo" descr="openstax college logo">
            <a:extLst>
              <a:ext uri="{FF2B5EF4-FFF2-40B4-BE49-F238E27FC236}">
                <a16:creationId xmlns:a16="http://schemas.microsoft.com/office/drawing/2014/main" id="{FDB128BE-86A6-445E-BB17-A5CC872394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28322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A569B79-26B1-495C-96FB-BFFA22915FC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small section of the LHC is shown with workers traveling along it. (credit: Christophe </a:t>
            </a:r>
            <a:r>
              <a:rPr lang="en-US" sz="1600" dirty="0" err="1"/>
              <a:t>Delaere</a:t>
            </a:r>
            <a:r>
              <a:rPr lang="en-US" sz="1600" dirty="0"/>
              <a:t>)</a:t>
            </a:r>
          </a:p>
        </p:txBody>
      </p:sp>
      <p:pic>
        <p:nvPicPr>
          <p:cNvPr id="2" name="Figure" descr="Two photos are shown and labeled “a” and “b.” Photo a shows an aerial view of the Large Hadron Collider. Photo b shows a tunnel of concrete with rails on the ground and tubes and wires running along the wall. Two people walk along the tu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21.13</a:t>
            </a:r>
          </a:p>
        </p:txBody>
      </p:sp>
    </p:spTree>
    <p:extLst>
      <p:ext uri="{BB962C8B-B14F-4D97-AF65-F5344CB8AC3E}">
        <p14:creationId xmlns:p14="http://schemas.microsoft.com/office/powerpoint/2010/main" val="3947317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7A6319-0E9F-4FCE-B16C-3EBFDEC2E8C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F5A42420-7F3F-4CC5-8215-D756B2801722}"/>
              </a:ext>
            </a:extLst>
          </p:cNvPr>
          <p:cNvSpPr>
            <a:spLocks noGrp="1"/>
          </p:cNvSpPr>
          <p:nvPr>
            <p:ph type="title"/>
          </p:nvPr>
        </p:nvSpPr>
        <p:spPr>
          <a:xfrm>
            <a:off x="457200" y="241326"/>
            <a:ext cx="5355771" cy="659535"/>
          </a:xfrm>
        </p:spPr>
        <p:txBody>
          <a:bodyPr/>
          <a:lstStyle/>
          <a:p>
            <a:r>
              <a:rPr lang="en-US" dirty="0"/>
              <a:t>CERN Particle Accelerator</a:t>
            </a:r>
          </a:p>
        </p:txBody>
      </p:sp>
      <p:sp>
        <p:nvSpPr>
          <p:cNvPr id="5" name="Text Placeholder 4">
            <a:extLst>
              <a:ext uri="{FF2B5EF4-FFF2-40B4-BE49-F238E27FC236}">
                <a16:creationId xmlns:a16="http://schemas.microsoft.com/office/drawing/2014/main" id="{060E17C8-19BC-4C59-8EE4-DF31BC4CAB0D}"/>
              </a:ext>
            </a:extLst>
          </p:cNvPr>
          <p:cNvSpPr>
            <a:spLocks noGrp="1"/>
          </p:cNvSpPr>
          <p:nvPr>
            <p:ph type="body" sz="quarter" idx="14"/>
          </p:nvPr>
        </p:nvSpPr>
        <p:spPr>
          <a:xfrm>
            <a:off x="457199" y="1713896"/>
            <a:ext cx="8367221" cy="3163078"/>
          </a:xfrm>
        </p:spPr>
        <p:txBody>
          <a:bodyPr/>
          <a:lstStyle/>
          <a:p>
            <a:pPr algn="just"/>
            <a:r>
              <a:rPr lang="en-US" dirty="0"/>
              <a:t>In 2012, CERN announced that experiments at the LHC showed the first observations of the Higgs boson,</a:t>
            </a:r>
            <a:r>
              <a:rPr lang="ka-GE" dirty="0"/>
              <a:t> </a:t>
            </a:r>
            <a:r>
              <a:rPr lang="en-US" dirty="0"/>
              <a:t>an elementary particle that helps explain the origin of mass in fundamental particles. </a:t>
            </a:r>
            <a:endParaRPr lang="ka-GE" dirty="0"/>
          </a:p>
          <a:p>
            <a:endParaRPr lang="ka-GE" dirty="0"/>
          </a:p>
          <a:p>
            <a:pPr algn="just"/>
            <a:r>
              <a:rPr lang="en-US" dirty="0"/>
              <a:t>This long-anticipated</a:t>
            </a:r>
            <a:r>
              <a:rPr lang="ka-GE" dirty="0"/>
              <a:t> </a:t>
            </a:r>
            <a:r>
              <a:rPr lang="en-US" dirty="0"/>
              <a:t>discovery made worldwide news and resulted in the awarding of the 2013 Nobel Prize in Physics to François</a:t>
            </a:r>
            <a:r>
              <a:rPr lang="ka-GE" dirty="0"/>
              <a:t> </a:t>
            </a:r>
            <a:r>
              <a:rPr lang="en-US" dirty="0"/>
              <a:t>Englert and Peter Higgs, who had predicted the existence of this particle almost 50 years previously.</a:t>
            </a:r>
          </a:p>
        </p:txBody>
      </p:sp>
      <p:pic>
        <p:nvPicPr>
          <p:cNvPr id="6" name="OpenStaxLogo" descr="openstax college logo">
            <a:extLst>
              <a:ext uri="{FF2B5EF4-FFF2-40B4-BE49-F238E27FC236}">
                <a16:creationId xmlns:a16="http://schemas.microsoft.com/office/drawing/2014/main" id="{E3BEBB70-A141-497D-8BD1-D11F5921E3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95255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61BE88-5EAF-443F-A646-2147E2A0091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5" name="Text Placeholder 4">
            <a:extLst>
              <a:ext uri="{FF2B5EF4-FFF2-40B4-BE49-F238E27FC236}">
                <a16:creationId xmlns:a16="http://schemas.microsoft.com/office/drawing/2014/main" id="{81E3745E-B649-451F-AE2A-B50D6B9A1A55}"/>
              </a:ext>
            </a:extLst>
          </p:cNvPr>
          <p:cNvSpPr>
            <a:spLocks noGrp="1"/>
          </p:cNvSpPr>
          <p:nvPr>
            <p:ph type="body" sz="quarter" idx="14"/>
          </p:nvPr>
        </p:nvSpPr>
        <p:spPr>
          <a:xfrm>
            <a:off x="457199" y="2019484"/>
            <a:ext cx="8367221" cy="2351314"/>
          </a:xfrm>
        </p:spPr>
        <p:txBody>
          <a:bodyPr/>
          <a:lstStyle/>
          <a:p>
            <a:r>
              <a:rPr lang="en-US" dirty="0"/>
              <a:t>Famous physicist Brian Cox talks about his work on the Large Hadron Collider at CERN, providing an</a:t>
            </a:r>
            <a:r>
              <a:rPr lang="ka-GE" dirty="0"/>
              <a:t> </a:t>
            </a:r>
            <a:r>
              <a:rPr lang="en-US" dirty="0"/>
              <a:t>entertaining and engaging tour (</a:t>
            </a:r>
            <a:r>
              <a:rPr lang="en-US" dirty="0">
                <a:hlinkClick r:id="rId2"/>
              </a:rPr>
              <a:t>http://openstaxcollege.org/l/16tedCERN</a:t>
            </a:r>
            <a:r>
              <a:rPr lang="en-US" dirty="0"/>
              <a:t>)</a:t>
            </a:r>
            <a:r>
              <a:rPr lang="ka-GE" dirty="0"/>
              <a:t> </a:t>
            </a:r>
            <a:r>
              <a:rPr lang="en-US" dirty="0"/>
              <a:t> of this massive project and</a:t>
            </a:r>
          </a:p>
          <a:p>
            <a:r>
              <a:rPr lang="en-US" dirty="0"/>
              <a:t>the physics behind it.</a:t>
            </a:r>
          </a:p>
          <a:p>
            <a:r>
              <a:rPr lang="en-US" dirty="0"/>
              <a:t>View a short video (</a:t>
            </a:r>
            <a:r>
              <a:rPr lang="en-US" dirty="0">
                <a:hlinkClick r:id="rId3"/>
              </a:rPr>
              <a:t>http://openstaxcollege.org/l/16CERNvideo</a:t>
            </a:r>
            <a:r>
              <a:rPr lang="en-US" dirty="0"/>
              <a:t>)</a:t>
            </a:r>
            <a:r>
              <a:rPr lang="ka-GE" dirty="0"/>
              <a:t> </a:t>
            </a:r>
            <a:r>
              <a:rPr lang="en-US" dirty="0"/>
              <a:t> from CERN, describing the basics of</a:t>
            </a:r>
            <a:r>
              <a:rPr lang="ka-GE" dirty="0"/>
              <a:t> </a:t>
            </a:r>
            <a:r>
              <a:rPr lang="en-US" dirty="0"/>
              <a:t>how its particle accelerators work.</a:t>
            </a:r>
          </a:p>
        </p:txBody>
      </p:sp>
      <p:pic>
        <p:nvPicPr>
          <p:cNvPr id="7" name="Picture 6">
            <a:extLst>
              <a:ext uri="{FF2B5EF4-FFF2-40B4-BE49-F238E27FC236}">
                <a16:creationId xmlns:a16="http://schemas.microsoft.com/office/drawing/2014/main" id="{2E93821B-57D7-4552-B0CF-FC688B2EBF03}"/>
              </a:ext>
            </a:extLst>
          </p:cNvPr>
          <p:cNvPicPr>
            <a:picLocks noChangeAspect="1"/>
          </p:cNvPicPr>
          <p:nvPr/>
        </p:nvPicPr>
        <p:blipFill>
          <a:blip r:embed="rId4"/>
          <a:stretch>
            <a:fillRect/>
          </a:stretch>
        </p:blipFill>
        <p:spPr>
          <a:xfrm>
            <a:off x="457200" y="354498"/>
            <a:ext cx="5723355" cy="643877"/>
          </a:xfrm>
          <a:prstGeom prst="rect">
            <a:avLst/>
          </a:prstGeom>
        </p:spPr>
      </p:pic>
      <p:pic>
        <p:nvPicPr>
          <p:cNvPr id="8" name="OpenStaxLogo" descr="openstax college logo">
            <a:extLst>
              <a:ext uri="{FF2B5EF4-FFF2-40B4-BE49-F238E27FC236}">
                <a16:creationId xmlns:a16="http://schemas.microsoft.com/office/drawing/2014/main" id="{125EE6AD-DC85-4430-9B97-5CBC8CC5542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742688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A69E18-1F8D-4D5A-A04C-830BD62054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B55D920A-4727-492B-B323-CF75C56748DA}"/>
              </a:ext>
            </a:extLst>
          </p:cNvPr>
          <p:cNvSpPr>
            <a:spLocks noGrp="1"/>
          </p:cNvSpPr>
          <p:nvPr>
            <p:ph type="title"/>
          </p:nvPr>
        </p:nvSpPr>
        <p:spPr>
          <a:xfrm>
            <a:off x="457200" y="241326"/>
            <a:ext cx="4525347" cy="659535"/>
          </a:xfrm>
        </p:spPr>
        <p:txBody>
          <a:bodyPr/>
          <a:lstStyle/>
          <a:p>
            <a:r>
              <a:rPr lang="en-US" dirty="0"/>
              <a:t>Synthesis of Nuclides</a:t>
            </a:r>
          </a:p>
        </p:txBody>
      </p:sp>
      <p:sp>
        <p:nvSpPr>
          <p:cNvPr id="5" name="Text Placeholder 4">
            <a:extLst>
              <a:ext uri="{FF2B5EF4-FFF2-40B4-BE49-F238E27FC236}">
                <a16:creationId xmlns:a16="http://schemas.microsoft.com/office/drawing/2014/main" id="{9FB68548-50E2-42C3-AD81-FD76727063C0}"/>
              </a:ext>
            </a:extLst>
          </p:cNvPr>
          <p:cNvSpPr>
            <a:spLocks noGrp="1"/>
          </p:cNvSpPr>
          <p:nvPr>
            <p:ph type="body" sz="quarter" idx="14"/>
          </p:nvPr>
        </p:nvSpPr>
        <p:spPr>
          <a:xfrm>
            <a:off x="363894" y="1807200"/>
            <a:ext cx="8378890" cy="3977779"/>
          </a:xfrm>
        </p:spPr>
        <p:txBody>
          <a:bodyPr>
            <a:normAutofit lnSpcReduction="10000"/>
          </a:bodyPr>
          <a:lstStyle/>
          <a:p>
            <a:pPr marL="342900" indent="-342900" algn="just">
              <a:buFont typeface="Arial" panose="020B0604020202020204" pitchFamily="34" charset="0"/>
              <a:buChar char="•"/>
            </a:pPr>
            <a:r>
              <a:rPr lang="en-US" dirty="0"/>
              <a:t>Prior to 1940, the heaviest-known element was uranium, whose atomic number is 92. </a:t>
            </a:r>
            <a:endParaRPr lang="ka-GE" dirty="0"/>
          </a:p>
          <a:p>
            <a:pPr marL="342900" indent="-342900" algn="just">
              <a:buFont typeface="Arial" panose="020B0604020202020204" pitchFamily="34" charset="0"/>
              <a:buChar char="•"/>
            </a:pPr>
            <a:r>
              <a:rPr lang="en-US" dirty="0"/>
              <a:t>Now, many artificial elements</a:t>
            </a:r>
            <a:r>
              <a:rPr lang="ka-GE" dirty="0"/>
              <a:t> </a:t>
            </a:r>
            <a:r>
              <a:rPr lang="en-US" dirty="0"/>
              <a:t>have been synthesized and isolated, including several on such a large scale that they have had a profound effect</a:t>
            </a:r>
            <a:r>
              <a:rPr lang="ka-GE" dirty="0"/>
              <a:t> </a:t>
            </a:r>
            <a:r>
              <a:rPr lang="en-US" dirty="0"/>
              <a:t>on society. </a:t>
            </a:r>
            <a:endParaRPr lang="ka-GE" dirty="0"/>
          </a:p>
          <a:p>
            <a:pPr marL="342900" indent="-342900" algn="just">
              <a:buFont typeface="Arial" panose="020B0604020202020204" pitchFamily="34" charset="0"/>
              <a:buChar char="•"/>
            </a:pPr>
            <a:r>
              <a:rPr lang="en-US" dirty="0"/>
              <a:t>One of these—element 93, neptunium (Np)—was first made in 1940 by McMillan and Abelson by</a:t>
            </a:r>
            <a:r>
              <a:rPr lang="ka-GE" dirty="0"/>
              <a:t> </a:t>
            </a:r>
            <a:r>
              <a:rPr lang="en-US" dirty="0"/>
              <a:t>bombarding uranium-238 with neutrons. </a:t>
            </a:r>
            <a:endParaRPr lang="ka-GE" dirty="0"/>
          </a:p>
          <a:p>
            <a:pPr marL="342900" indent="-342900" algn="just">
              <a:buFont typeface="Arial" panose="020B0604020202020204" pitchFamily="34" charset="0"/>
              <a:buChar char="•"/>
            </a:pPr>
            <a:r>
              <a:rPr lang="en-US" dirty="0"/>
              <a:t>The reaction creates unstable uranium-239, with a half-life of 23.5 minutes, which then decays into neptunium-239. </a:t>
            </a:r>
            <a:endParaRPr lang="ka-GE" dirty="0"/>
          </a:p>
          <a:p>
            <a:pPr marL="342900" indent="-342900" algn="just">
              <a:buFont typeface="Arial" panose="020B0604020202020204" pitchFamily="34" charset="0"/>
              <a:buChar char="•"/>
            </a:pPr>
            <a:r>
              <a:rPr lang="en-US" dirty="0"/>
              <a:t>Neptunium-239 is also radioactive, with a half-life of 2.36 days, and it decays</a:t>
            </a:r>
            <a:r>
              <a:rPr lang="ka-GE" dirty="0"/>
              <a:t> </a:t>
            </a:r>
            <a:r>
              <a:rPr lang="en-US" dirty="0"/>
              <a:t>into plutonium-239.</a:t>
            </a:r>
          </a:p>
        </p:txBody>
      </p:sp>
      <p:pic>
        <p:nvPicPr>
          <p:cNvPr id="6" name="OpenStaxLogo" descr="openstax college logo">
            <a:extLst>
              <a:ext uri="{FF2B5EF4-FFF2-40B4-BE49-F238E27FC236}">
                <a16:creationId xmlns:a16="http://schemas.microsoft.com/office/drawing/2014/main" id="{BBE8AB40-3E97-4EDA-8CF8-23D6AC4D51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27230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A16B82-5677-4EBB-B03C-BDAC1692D9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2EBDDAE2-0E67-4B28-A24A-7E8BA928DF6F}"/>
              </a:ext>
            </a:extLst>
          </p:cNvPr>
          <p:cNvSpPr>
            <a:spLocks noGrp="1"/>
          </p:cNvSpPr>
          <p:nvPr>
            <p:ph type="title"/>
          </p:nvPr>
        </p:nvSpPr>
        <p:spPr>
          <a:xfrm>
            <a:off x="457200" y="418509"/>
            <a:ext cx="4497355" cy="659535"/>
          </a:xfrm>
        </p:spPr>
        <p:txBody>
          <a:bodyPr/>
          <a:lstStyle/>
          <a:p>
            <a:r>
              <a:rPr lang="en-US" dirty="0"/>
              <a:t>Synthesis of Nuclides</a:t>
            </a:r>
          </a:p>
        </p:txBody>
      </p:sp>
      <p:sp>
        <p:nvSpPr>
          <p:cNvPr id="5" name="Text Placeholder 4">
            <a:extLst>
              <a:ext uri="{FF2B5EF4-FFF2-40B4-BE49-F238E27FC236}">
                <a16:creationId xmlns:a16="http://schemas.microsoft.com/office/drawing/2014/main" id="{40A9A1AA-EF05-4081-B654-5B40F0E2A7D8}"/>
              </a:ext>
            </a:extLst>
          </p:cNvPr>
          <p:cNvSpPr>
            <a:spLocks noGrp="1"/>
          </p:cNvSpPr>
          <p:nvPr>
            <p:ph type="body" sz="quarter" idx="14"/>
          </p:nvPr>
        </p:nvSpPr>
        <p:spPr>
          <a:xfrm>
            <a:off x="540544" y="1272994"/>
            <a:ext cx="3788860" cy="559836"/>
          </a:xfrm>
        </p:spPr>
        <p:txBody>
          <a:bodyPr>
            <a:noAutofit/>
          </a:bodyPr>
          <a:lstStyle/>
          <a:p>
            <a:r>
              <a:rPr lang="en-US" sz="2400" dirty="0"/>
              <a:t>The nuclear reactions are:</a:t>
            </a:r>
          </a:p>
        </p:txBody>
      </p:sp>
      <p:pic>
        <p:nvPicPr>
          <p:cNvPr id="9" name="Picture 8">
            <a:extLst>
              <a:ext uri="{FF2B5EF4-FFF2-40B4-BE49-F238E27FC236}">
                <a16:creationId xmlns:a16="http://schemas.microsoft.com/office/drawing/2014/main" id="{4CE0406D-B5EA-49F9-8B29-60E02B27FDF4}"/>
              </a:ext>
            </a:extLst>
          </p:cNvPr>
          <p:cNvPicPr>
            <a:picLocks noChangeAspect="1"/>
          </p:cNvPicPr>
          <p:nvPr/>
        </p:nvPicPr>
        <p:blipFill>
          <a:blip r:embed="rId2"/>
          <a:stretch>
            <a:fillRect/>
          </a:stretch>
        </p:blipFill>
        <p:spPr>
          <a:xfrm>
            <a:off x="406222" y="1832830"/>
            <a:ext cx="8331556" cy="2034072"/>
          </a:xfrm>
          <a:prstGeom prst="rect">
            <a:avLst/>
          </a:prstGeom>
        </p:spPr>
      </p:pic>
      <p:pic>
        <p:nvPicPr>
          <p:cNvPr id="10" name="OpenStaxLogo" descr="openstax college logo">
            <a:extLst>
              <a:ext uri="{FF2B5EF4-FFF2-40B4-BE49-F238E27FC236}">
                <a16:creationId xmlns:a16="http://schemas.microsoft.com/office/drawing/2014/main" id="{7CDF4433-BF0E-4B9E-BA54-463AEE5BBC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12" name="TextBox 11">
            <a:extLst>
              <a:ext uri="{FF2B5EF4-FFF2-40B4-BE49-F238E27FC236}">
                <a16:creationId xmlns:a16="http://schemas.microsoft.com/office/drawing/2014/main" id="{6F601DE0-BAB3-44A1-9B0E-5EA909A56858}"/>
              </a:ext>
            </a:extLst>
          </p:cNvPr>
          <p:cNvSpPr txBox="1"/>
          <p:nvPr/>
        </p:nvSpPr>
        <p:spPr>
          <a:xfrm>
            <a:off x="183945" y="4239036"/>
            <a:ext cx="8640475" cy="1754326"/>
          </a:xfrm>
          <a:prstGeom prst="rect">
            <a:avLst/>
          </a:prstGeom>
          <a:noFill/>
        </p:spPr>
        <p:txBody>
          <a:bodyPr wrap="square">
            <a:spAutoFit/>
          </a:bodyPr>
          <a:lstStyle/>
          <a:p>
            <a:pPr marL="285750" indent="-285750" algn="just">
              <a:buFont typeface="Arial" panose="020B0604020202020204" pitchFamily="34" charset="0"/>
              <a:buChar char="•"/>
            </a:pPr>
            <a:r>
              <a:rPr lang="en-US" dirty="0"/>
              <a:t>Plutonium is now mostly formed in nuclear reactors as a byproduct during the decay of uranium. </a:t>
            </a:r>
            <a:endParaRPr lang="ka-GE" dirty="0"/>
          </a:p>
          <a:p>
            <a:pPr marL="285750" indent="-285750" algn="just">
              <a:buFont typeface="Arial" panose="020B0604020202020204" pitchFamily="34" charset="0"/>
              <a:buChar char="•"/>
            </a:pPr>
            <a:r>
              <a:rPr lang="en-US" dirty="0"/>
              <a:t>Some of the neutrons</a:t>
            </a:r>
            <a:r>
              <a:rPr lang="ka-GE" dirty="0"/>
              <a:t> </a:t>
            </a:r>
            <a:r>
              <a:rPr lang="en-US" dirty="0"/>
              <a:t>that are released during U-235 decay combine with U-238 nuclei to form uranium-239; this undergoes β decay to</a:t>
            </a:r>
            <a:r>
              <a:rPr lang="ka-GE" dirty="0"/>
              <a:t> </a:t>
            </a:r>
            <a:r>
              <a:rPr lang="en-US" dirty="0"/>
              <a:t>form neptunium-239, which in turn undergoes β decay to form plutonium-239 as illustrated in the preceding three</a:t>
            </a:r>
            <a:r>
              <a:rPr lang="ka-GE" dirty="0"/>
              <a:t> </a:t>
            </a:r>
            <a:r>
              <a:rPr lang="en-US" dirty="0"/>
              <a:t>equations.</a:t>
            </a:r>
          </a:p>
        </p:txBody>
      </p:sp>
    </p:spTree>
    <p:extLst>
      <p:ext uri="{BB962C8B-B14F-4D97-AF65-F5344CB8AC3E}">
        <p14:creationId xmlns:p14="http://schemas.microsoft.com/office/powerpoint/2010/main" val="9791410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29A87A-1C81-4A6A-9EB2-59B8220AFAB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29990D0D-DA44-47BF-A73C-FCA20AFCED51}"/>
              </a:ext>
            </a:extLst>
          </p:cNvPr>
          <p:cNvSpPr>
            <a:spLocks noGrp="1"/>
          </p:cNvSpPr>
          <p:nvPr>
            <p:ph type="title"/>
          </p:nvPr>
        </p:nvSpPr>
        <p:spPr>
          <a:xfrm>
            <a:off x="319579" y="141698"/>
            <a:ext cx="4544008" cy="659535"/>
          </a:xfrm>
        </p:spPr>
        <p:txBody>
          <a:bodyPr/>
          <a:lstStyle/>
          <a:p>
            <a:r>
              <a:rPr lang="en-US" dirty="0"/>
              <a:t>Synthesis of Nuclides</a:t>
            </a:r>
          </a:p>
        </p:txBody>
      </p:sp>
      <p:sp>
        <p:nvSpPr>
          <p:cNvPr id="5" name="Text Placeholder 4">
            <a:extLst>
              <a:ext uri="{FF2B5EF4-FFF2-40B4-BE49-F238E27FC236}">
                <a16:creationId xmlns:a16="http://schemas.microsoft.com/office/drawing/2014/main" id="{5107A190-9BA3-44B9-88B9-7CA0129657D2}"/>
              </a:ext>
            </a:extLst>
          </p:cNvPr>
          <p:cNvSpPr>
            <a:spLocks noGrp="1"/>
          </p:cNvSpPr>
          <p:nvPr>
            <p:ph type="body" sz="quarter" idx="14"/>
          </p:nvPr>
        </p:nvSpPr>
        <p:spPr>
          <a:xfrm>
            <a:off x="382555" y="773826"/>
            <a:ext cx="5449078" cy="569167"/>
          </a:xfrm>
        </p:spPr>
        <p:txBody>
          <a:bodyPr/>
          <a:lstStyle/>
          <a:p>
            <a:r>
              <a:rPr lang="en-US" dirty="0"/>
              <a:t>It is possible to summarize these equations as:</a:t>
            </a:r>
          </a:p>
        </p:txBody>
      </p:sp>
      <p:pic>
        <p:nvPicPr>
          <p:cNvPr id="7" name="Picture 6">
            <a:extLst>
              <a:ext uri="{FF2B5EF4-FFF2-40B4-BE49-F238E27FC236}">
                <a16:creationId xmlns:a16="http://schemas.microsoft.com/office/drawing/2014/main" id="{DBFCF5BB-D2B5-4BBF-8AC7-96D2711ABBFD}"/>
              </a:ext>
            </a:extLst>
          </p:cNvPr>
          <p:cNvPicPr>
            <a:picLocks noChangeAspect="1"/>
          </p:cNvPicPr>
          <p:nvPr/>
        </p:nvPicPr>
        <p:blipFill>
          <a:blip r:embed="rId2"/>
          <a:stretch>
            <a:fillRect/>
          </a:stretch>
        </p:blipFill>
        <p:spPr>
          <a:xfrm>
            <a:off x="1567617" y="1209167"/>
            <a:ext cx="5155141" cy="659535"/>
          </a:xfrm>
          <a:prstGeom prst="rect">
            <a:avLst/>
          </a:prstGeom>
        </p:spPr>
      </p:pic>
      <p:pic>
        <p:nvPicPr>
          <p:cNvPr id="8" name="OpenStaxLogo" descr="openstax college logo">
            <a:extLst>
              <a:ext uri="{FF2B5EF4-FFF2-40B4-BE49-F238E27FC236}">
                <a16:creationId xmlns:a16="http://schemas.microsoft.com/office/drawing/2014/main" id="{0898B88D-490E-49AC-A422-BA32BB82DA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10" name="TextBox 9">
            <a:extLst>
              <a:ext uri="{FF2B5EF4-FFF2-40B4-BE49-F238E27FC236}">
                <a16:creationId xmlns:a16="http://schemas.microsoft.com/office/drawing/2014/main" id="{02F4D42C-F7BA-4366-93EA-70FC0B3F6051}"/>
              </a:ext>
            </a:extLst>
          </p:cNvPr>
          <p:cNvSpPr txBox="1"/>
          <p:nvPr/>
        </p:nvSpPr>
        <p:spPr>
          <a:xfrm>
            <a:off x="319579" y="2165211"/>
            <a:ext cx="8593494" cy="3693319"/>
          </a:xfrm>
          <a:prstGeom prst="rect">
            <a:avLst/>
          </a:prstGeom>
          <a:noFill/>
        </p:spPr>
        <p:txBody>
          <a:bodyPr wrap="square">
            <a:spAutoFit/>
          </a:bodyPr>
          <a:lstStyle/>
          <a:p>
            <a:pPr marL="285750" indent="-285750" algn="just">
              <a:buFont typeface="Arial" panose="020B0604020202020204" pitchFamily="34" charset="0"/>
              <a:buChar char="•"/>
            </a:pPr>
            <a:r>
              <a:rPr lang="en-US" dirty="0"/>
              <a:t>Heavier isotopes of plutonium—Pu-240, Pu-241, and Pu-242—are also produced when lighter plutonium nuclei</a:t>
            </a:r>
            <a:r>
              <a:rPr lang="ka-GE" dirty="0"/>
              <a:t> </a:t>
            </a:r>
            <a:r>
              <a:rPr lang="en-US" dirty="0"/>
              <a:t>capture neutrons. </a:t>
            </a:r>
            <a:endParaRPr lang="ka-GE" dirty="0"/>
          </a:p>
          <a:p>
            <a:pPr marL="285750" indent="-285750" algn="just">
              <a:buFont typeface="Arial" panose="020B0604020202020204" pitchFamily="34" charset="0"/>
              <a:buChar char="•"/>
            </a:pPr>
            <a:r>
              <a:rPr lang="en-US" dirty="0"/>
              <a:t>Some of this highly radioactive plutonium is used to produce military weapons, and the rest presents</a:t>
            </a:r>
            <a:r>
              <a:rPr lang="ka-GE" dirty="0"/>
              <a:t> </a:t>
            </a:r>
            <a:r>
              <a:rPr lang="en-US" dirty="0"/>
              <a:t>a serious storage problem because they have half-lives from thousands to hundreds of thousands of years.</a:t>
            </a:r>
          </a:p>
          <a:p>
            <a:pPr marL="285750" indent="-285750" algn="just">
              <a:buFont typeface="Arial" panose="020B0604020202020204" pitchFamily="34" charset="0"/>
              <a:buChar char="•"/>
            </a:pPr>
            <a:r>
              <a:rPr lang="en-US" dirty="0"/>
              <a:t>Although they have not been prepared in the same quantity as plutonium, many other synthetic nuclei have been</a:t>
            </a:r>
            <a:r>
              <a:rPr lang="ka-GE" dirty="0"/>
              <a:t> </a:t>
            </a:r>
            <a:r>
              <a:rPr lang="en-US" dirty="0"/>
              <a:t>produced. </a:t>
            </a:r>
            <a:endParaRPr lang="ka-GE" dirty="0"/>
          </a:p>
          <a:p>
            <a:pPr marL="285750" indent="-285750" algn="just">
              <a:buFont typeface="Arial" panose="020B0604020202020204" pitchFamily="34" charset="0"/>
              <a:buChar char="•"/>
            </a:pPr>
            <a:r>
              <a:rPr lang="en-US" dirty="0"/>
              <a:t>Nuclear medicine has developed from the ability to convert atoms of one type into other types of atoms.</a:t>
            </a:r>
          </a:p>
          <a:p>
            <a:pPr marL="285750" indent="-285750" algn="just">
              <a:buFont typeface="Arial" panose="020B0604020202020204" pitchFamily="34" charset="0"/>
              <a:buChar char="•"/>
            </a:pPr>
            <a:r>
              <a:rPr lang="en-US" dirty="0"/>
              <a:t>Radioactive isotopes of several dozen elements are currently used for medical applications. </a:t>
            </a:r>
            <a:endParaRPr lang="ka-GE" dirty="0"/>
          </a:p>
          <a:p>
            <a:pPr marL="285750" indent="-285750" algn="just">
              <a:buFont typeface="Arial" panose="020B0604020202020204" pitchFamily="34" charset="0"/>
              <a:buChar char="•"/>
            </a:pPr>
            <a:r>
              <a:rPr lang="en-US" dirty="0"/>
              <a:t>The radiation produced</a:t>
            </a:r>
            <a:r>
              <a:rPr lang="ka-GE" dirty="0"/>
              <a:t> </a:t>
            </a:r>
            <a:r>
              <a:rPr lang="en-US" dirty="0"/>
              <a:t>by their decay is used to image or treat various organs or portions of the body, among other uses.</a:t>
            </a:r>
          </a:p>
        </p:txBody>
      </p:sp>
    </p:spTree>
    <p:extLst>
      <p:ext uri="{BB962C8B-B14F-4D97-AF65-F5344CB8AC3E}">
        <p14:creationId xmlns:p14="http://schemas.microsoft.com/office/powerpoint/2010/main" val="1678805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28110-9D62-4C94-BD81-7E7C414C080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607F3447-C04A-4A55-9808-DAEFD57FC8B4}"/>
              </a:ext>
            </a:extLst>
          </p:cNvPr>
          <p:cNvSpPr>
            <a:spLocks noGrp="1"/>
          </p:cNvSpPr>
          <p:nvPr>
            <p:ph type="title"/>
          </p:nvPr>
        </p:nvSpPr>
        <p:spPr>
          <a:xfrm>
            <a:off x="457200" y="241326"/>
            <a:ext cx="4516016" cy="659535"/>
          </a:xfrm>
        </p:spPr>
        <p:txBody>
          <a:bodyPr/>
          <a:lstStyle/>
          <a:p>
            <a:r>
              <a:rPr lang="en-US" dirty="0"/>
              <a:t>Synthesis of Nuclides</a:t>
            </a:r>
          </a:p>
        </p:txBody>
      </p:sp>
      <p:sp>
        <p:nvSpPr>
          <p:cNvPr id="5" name="Text Placeholder 4">
            <a:extLst>
              <a:ext uri="{FF2B5EF4-FFF2-40B4-BE49-F238E27FC236}">
                <a16:creationId xmlns:a16="http://schemas.microsoft.com/office/drawing/2014/main" id="{0B8C5C58-ED38-4C51-AD45-8FECA4F07C1A}"/>
              </a:ext>
            </a:extLst>
          </p:cNvPr>
          <p:cNvSpPr>
            <a:spLocks noGrp="1"/>
          </p:cNvSpPr>
          <p:nvPr>
            <p:ph type="body" sz="quarter" idx="14"/>
          </p:nvPr>
        </p:nvSpPr>
        <p:spPr>
          <a:xfrm>
            <a:off x="452534" y="1903444"/>
            <a:ext cx="8238931" cy="2761861"/>
          </a:xfrm>
        </p:spPr>
        <p:txBody>
          <a:bodyPr/>
          <a:lstStyle/>
          <a:p>
            <a:pPr algn="just"/>
            <a:r>
              <a:rPr lang="en-US" dirty="0"/>
              <a:t>The elements beyond element 92 (uranium) are called </a:t>
            </a:r>
            <a:r>
              <a:rPr lang="en-US" b="1" dirty="0" err="1"/>
              <a:t>transuranium</a:t>
            </a:r>
            <a:r>
              <a:rPr lang="en-US" b="1" dirty="0"/>
              <a:t> elements. </a:t>
            </a:r>
            <a:endParaRPr lang="ru-RU" b="1" dirty="0"/>
          </a:p>
          <a:p>
            <a:pPr algn="just"/>
            <a:r>
              <a:rPr lang="en-US" dirty="0"/>
              <a:t>As of this writing, 22 </a:t>
            </a:r>
            <a:r>
              <a:rPr lang="en-US" dirty="0" err="1"/>
              <a:t>transuranium</a:t>
            </a:r>
            <a:r>
              <a:rPr lang="ru-RU" dirty="0"/>
              <a:t> </a:t>
            </a:r>
            <a:r>
              <a:rPr lang="en-US" dirty="0"/>
              <a:t>elements have been produced and officially recognized by IUPAC; several other elements have formation claims that</a:t>
            </a:r>
            <a:r>
              <a:rPr lang="ru-RU" dirty="0"/>
              <a:t> </a:t>
            </a:r>
            <a:r>
              <a:rPr lang="en-US" dirty="0"/>
              <a:t>are waiting for approval. </a:t>
            </a:r>
            <a:endParaRPr lang="ru-RU" dirty="0"/>
          </a:p>
          <a:p>
            <a:pPr algn="just"/>
            <a:r>
              <a:rPr lang="en-US" dirty="0"/>
              <a:t>Some of these elements are shown in Table 21.3.</a:t>
            </a:r>
          </a:p>
        </p:txBody>
      </p:sp>
      <p:pic>
        <p:nvPicPr>
          <p:cNvPr id="6" name="OpenStaxLogo" descr="openstax college logo">
            <a:extLst>
              <a:ext uri="{FF2B5EF4-FFF2-40B4-BE49-F238E27FC236}">
                <a16:creationId xmlns:a16="http://schemas.microsoft.com/office/drawing/2014/main" id="{5C1AA426-436E-4498-8A90-3174F3F232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6188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FB9349-1465-03C6-164F-CE9EB364664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D92F627-7267-F5FE-CF00-18695324676B}"/>
              </a:ext>
            </a:extLst>
          </p:cNvPr>
          <p:cNvSpPr>
            <a:spLocks noGrp="1"/>
          </p:cNvSpPr>
          <p:nvPr>
            <p:ph type="title"/>
          </p:nvPr>
        </p:nvSpPr>
        <p:spPr>
          <a:xfrm>
            <a:off x="457200" y="345009"/>
            <a:ext cx="2747818" cy="659535"/>
          </a:xfrm>
        </p:spPr>
        <p:txBody>
          <a:bodyPr/>
          <a:lstStyle/>
          <a:p>
            <a:r>
              <a:rPr lang="en-US" dirty="0"/>
              <a:t>Introduction</a:t>
            </a:r>
          </a:p>
        </p:txBody>
      </p:sp>
      <p:sp>
        <p:nvSpPr>
          <p:cNvPr id="5" name="Text Placeholder 4">
            <a:extLst>
              <a:ext uri="{FF2B5EF4-FFF2-40B4-BE49-F238E27FC236}">
                <a16:creationId xmlns:a16="http://schemas.microsoft.com/office/drawing/2014/main" id="{C28FBAEF-9275-5406-A78A-9F364D53639B}"/>
              </a:ext>
            </a:extLst>
          </p:cNvPr>
          <p:cNvSpPr>
            <a:spLocks noGrp="1"/>
          </p:cNvSpPr>
          <p:nvPr>
            <p:ph type="body" sz="quarter" idx="14"/>
          </p:nvPr>
        </p:nvSpPr>
        <p:spPr>
          <a:xfrm>
            <a:off x="457199" y="1320800"/>
            <a:ext cx="8409709" cy="4689564"/>
          </a:xfrm>
        </p:spPr>
        <p:txBody>
          <a:bodyPr>
            <a:normAutofit/>
          </a:bodyPr>
          <a:lstStyle/>
          <a:p>
            <a:pPr algn="just"/>
            <a:r>
              <a:rPr lang="en-US" sz="2400" dirty="0"/>
              <a:t>Often a </a:t>
            </a:r>
            <a:r>
              <a:rPr lang="en-US" sz="2400" b="1" dirty="0"/>
              <a:t>nuclide</a:t>
            </a:r>
            <a:r>
              <a:rPr lang="en-US" sz="2400" dirty="0"/>
              <a:t> is referenced by the name of the element followed by a hyphen and the mass number. </a:t>
            </a:r>
          </a:p>
          <a:p>
            <a:pPr algn="just"/>
            <a:r>
              <a:rPr lang="en-US" sz="2400" dirty="0"/>
              <a:t>For example, </a:t>
            </a:r>
            <a:r>
              <a:rPr lang="en-US" sz="2400" b="1" baseline="-25000" dirty="0"/>
              <a:t>6</a:t>
            </a:r>
            <a:r>
              <a:rPr lang="en-US" sz="2400" b="1" baseline="30000" dirty="0"/>
              <a:t>14</a:t>
            </a:r>
            <a:r>
              <a:rPr lang="en-US" sz="2400" b="1" dirty="0"/>
              <a:t>C</a:t>
            </a:r>
            <a:r>
              <a:rPr lang="en-US" sz="2400" dirty="0"/>
              <a:t> is called “</a:t>
            </a:r>
            <a:r>
              <a:rPr lang="en-US" sz="2400" b="1" dirty="0"/>
              <a:t>carbon-14</a:t>
            </a:r>
            <a:r>
              <a:rPr lang="en-US" sz="2400" dirty="0"/>
              <a:t>.”</a:t>
            </a:r>
          </a:p>
          <a:p>
            <a:pPr algn="just"/>
            <a:r>
              <a:rPr lang="en-US" sz="2400" dirty="0"/>
              <a:t>Protons and neutrons, collectively called nucleons, are packed together tightly in a nucleus. </a:t>
            </a:r>
          </a:p>
          <a:p>
            <a:pPr algn="just"/>
            <a:r>
              <a:rPr lang="en-US" sz="2400" dirty="0"/>
              <a:t>With a radius of about 10</a:t>
            </a:r>
            <a:r>
              <a:rPr lang="en-US" sz="2400" baseline="30000" dirty="0"/>
              <a:t>−15 </a:t>
            </a:r>
            <a:r>
              <a:rPr lang="en-US" sz="2400" dirty="0"/>
              <a:t>meters, a nucleus is quite small compared to the radius of the entire atom, which is about 10</a:t>
            </a:r>
            <a:r>
              <a:rPr lang="en-US" sz="2400" baseline="30000" dirty="0"/>
              <a:t>−10 </a:t>
            </a:r>
            <a:r>
              <a:rPr lang="en-US" sz="2400" dirty="0"/>
              <a:t>meters. </a:t>
            </a:r>
          </a:p>
          <a:p>
            <a:pPr algn="just"/>
            <a:r>
              <a:rPr lang="en-US" sz="2400" dirty="0"/>
              <a:t>Nuclei are extremely dense compared to bulk matter, averaging 1.8 × 10</a:t>
            </a:r>
            <a:r>
              <a:rPr lang="en-US" sz="2400" baseline="30000" dirty="0"/>
              <a:t>14</a:t>
            </a:r>
            <a:r>
              <a:rPr lang="en-US" sz="2400" dirty="0"/>
              <a:t> grams per cubic centimeter.</a:t>
            </a:r>
          </a:p>
        </p:txBody>
      </p:sp>
      <p:pic>
        <p:nvPicPr>
          <p:cNvPr id="6" name="OpenStaxLogo" descr="openstax college logo">
            <a:extLst>
              <a:ext uri="{FF2B5EF4-FFF2-40B4-BE49-F238E27FC236}">
                <a16:creationId xmlns:a16="http://schemas.microsoft.com/office/drawing/2014/main" id="{B210BC17-B10C-4314-ABF3-28707A93CF5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4771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AB6994-19B8-4AE3-A10B-7D8A2F8E5C7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00A745A8-D879-43DA-A2D6-99F399CEF28F}"/>
              </a:ext>
            </a:extLst>
          </p:cNvPr>
          <p:cNvPicPr>
            <a:picLocks noChangeAspect="1"/>
          </p:cNvPicPr>
          <p:nvPr/>
        </p:nvPicPr>
        <p:blipFill rotWithShape="1">
          <a:blip r:embed="rId2"/>
          <a:srcRect l="2299" r="5180" b="3885"/>
          <a:stretch/>
        </p:blipFill>
        <p:spPr>
          <a:xfrm>
            <a:off x="457200" y="328280"/>
            <a:ext cx="7312861" cy="6111921"/>
          </a:xfrm>
          <a:prstGeom prst="rect">
            <a:avLst/>
          </a:prstGeom>
        </p:spPr>
      </p:pic>
      <p:pic>
        <p:nvPicPr>
          <p:cNvPr id="8" name="OpenStaxLogo" descr="openstax college logo">
            <a:extLst>
              <a:ext uri="{FF2B5EF4-FFF2-40B4-BE49-F238E27FC236}">
                <a16:creationId xmlns:a16="http://schemas.microsoft.com/office/drawing/2014/main" id="{5AD91C71-F46E-4AC0-AEB5-B5F50AD199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97907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0B9D06-D858-4707-AB26-AABF714CBDC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ED062755-1190-4216-B4FF-9FF7EE5C1580}"/>
              </a:ext>
            </a:extLst>
          </p:cNvPr>
          <p:cNvSpPr>
            <a:spLocks noGrp="1"/>
          </p:cNvSpPr>
          <p:nvPr>
            <p:ph type="title"/>
          </p:nvPr>
        </p:nvSpPr>
        <p:spPr>
          <a:xfrm>
            <a:off x="457199" y="275869"/>
            <a:ext cx="3256384" cy="490314"/>
          </a:xfrm>
        </p:spPr>
        <p:txBody>
          <a:bodyPr/>
          <a:lstStyle/>
          <a:p>
            <a:r>
              <a:rPr lang="en-US" dirty="0"/>
              <a:t>Nuclear Fission</a:t>
            </a:r>
          </a:p>
        </p:txBody>
      </p:sp>
      <p:sp>
        <p:nvSpPr>
          <p:cNvPr id="5" name="Text Placeholder 4">
            <a:extLst>
              <a:ext uri="{FF2B5EF4-FFF2-40B4-BE49-F238E27FC236}">
                <a16:creationId xmlns:a16="http://schemas.microsoft.com/office/drawing/2014/main" id="{F75A4A5A-CFAF-4A66-B18D-E2B8F819CF45}"/>
              </a:ext>
            </a:extLst>
          </p:cNvPr>
          <p:cNvSpPr>
            <a:spLocks noGrp="1"/>
          </p:cNvSpPr>
          <p:nvPr>
            <p:ph type="body" sz="quarter" idx="14"/>
          </p:nvPr>
        </p:nvSpPr>
        <p:spPr>
          <a:xfrm>
            <a:off x="388389" y="1492502"/>
            <a:ext cx="8367221" cy="3872996"/>
          </a:xfrm>
        </p:spPr>
        <p:txBody>
          <a:bodyPr>
            <a:normAutofit/>
          </a:bodyPr>
          <a:lstStyle/>
          <a:p>
            <a:pPr marL="342900" indent="-342900" algn="just">
              <a:buFont typeface="Arial" panose="020B0604020202020204" pitchFamily="34" charset="0"/>
              <a:buChar char="•"/>
            </a:pPr>
            <a:r>
              <a:rPr lang="en-US" dirty="0"/>
              <a:t>Many heavier elements with smaller binding energies per nucleon can decompose into more stable elements that have</a:t>
            </a:r>
            <a:r>
              <a:rPr lang="ru-RU" dirty="0"/>
              <a:t> </a:t>
            </a:r>
            <a:r>
              <a:rPr lang="en-US" dirty="0"/>
              <a:t>intermediate mass numbers and larger binding energies per nucleon—that is, mass numbers and binding energies per</a:t>
            </a:r>
            <a:r>
              <a:rPr lang="ru-RU" dirty="0"/>
              <a:t> </a:t>
            </a:r>
            <a:r>
              <a:rPr lang="en-US" dirty="0"/>
              <a:t>nucleon that are closer to the “peak” of the binding energy graph near 56 (see Figure 21.3). </a:t>
            </a:r>
            <a:endParaRPr lang="ru-RU" dirty="0"/>
          </a:p>
          <a:p>
            <a:pPr marL="342900" indent="-342900" algn="just">
              <a:buFont typeface="Arial" panose="020B0604020202020204" pitchFamily="34" charset="0"/>
              <a:buChar char="•"/>
            </a:pPr>
            <a:r>
              <a:rPr lang="en-US" dirty="0"/>
              <a:t>Sometimes neutrons are</a:t>
            </a:r>
            <a:r>
              <a:rPr lang="ru-RU" dirty="0"/>
              <a:t> </a:t>
            </a:r>
            <a:r>
              <a:rPr lang="en-US" dirty="0"/>
              <a:t>also produced. </a:t>
            </a:r>
            <a:endParaRPr lang="ru-RU" dirty="0"/>
          </a:p>
          <a:p>
            <a:pPr marL="342900" indent="-342900" algn="just">
              <a:buFont typeface="Arial" panose="020B0604020202020204" pitchFamily="34" charset="0"/>
              <a:buChar char="•"/>
            </a:pPr>
            <a:r>
              <a:rPr lang="en-US" dirty="0"/>
              <a:t>This decomposition is called fission, the breaking of a large nucleus into smaller pieces. </a:t>
            </a:r>
            <a:endParaRPr lang="ru-RU" dirty="0"/>
          </a:p>
          <a:p>
            <a:pPr marL="342900" indent="-342900" algn="just">
              <a:buFont typeface="Arial" panose="020B0604020202020204" pitchFamily="34" charset="0"/>
              <a:buChar char="•"/>
            </a:pPr>
            <a:r>
              <a:rPr lang="en-US" dirty="0"/>
              <a:t>The breaking</a:t>
            </a:r>
            <a:r>
              <a:rPr lang="ru-RU" dirty="0"/>
              <a:t> </a:t>
            </a:r>
            <a:r>
              <a:rPr lang="en-US" dirty="0"/>
              <a:t>is rather random with the formation of a large number of different products. </a:t>
            </a:r>
            <a:endParaRPr lang="ru-RU" dirty="0"/>
          </a:p>
        </p:txBody>
      </p:sp>
      <p:pic>
        <p:nvPicPr>
          <p:cNvPr id="6" name="OpenStaxLogo" descr="openstax college logo">
            <a:extLst>
              <a:ext uri="{FF2B5EF4-FFF2-40B4-BE49-F238E27FC236}">
                <a16:creationId xmlns:a16="http://schemas.microsoft.com/office/drawing/2014/main" id="{8A0D772A-DA2B-4A9D-8E8E-D34C9099A9C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1833" y="213197"/>
            <a:ext cx="1051734" cy="751709"/>
          </a:xfrm>
          <a:prstGeom prst="rect">
            <a:avLst/>
          </a:prstGeom>
        </p:spPr>
      </p:pic>
    </p:spTree>
    <p:extLst>
      <p:ext uri="{BB962C8B-B14F-4D97-AF65-F5344CB8AC3E}">
        <p14:creationId xmlns:p14="http://schemas.microsoft.com/office/powerpoint/2010/main" val="1908736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40C2D8-D92F-4F28-B760-8651509E04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AADCE38-2B5D-4F28-843D-8DB1DC3072DB}"/>
              </a:ext>
            </a:extLst>
          </p:cNvPr>
          <p:cNvSpPr>
            <a:spLocks noGrp="1"/>
          </p:cNvSpPr>
          <p:nvPr>
            <p:ph type="title"/>
          </p:nvPr>
        </p:nvSpPr>
        <p:spPr>
          <a:xfrm>
            <a:off x="457199" y="363894"/>
            <a:ext cx="3237723" cy="536967"/>
          </a:xfrm>
        </p:spPr>
        <p:txBody>
          <a:bodyPr/>
          <a:lstStyle/>
          <a:p>
            <a:r>
              <a:rPr lang="en-US" dirty="0"/>
              <a:t>Nuclear Fission</a:t>
            </a:r>
          </a:p>
        </p:txBody>
      </p:sp>
      <p:sp>
        <p:nvSpPr>
          <p:cNvPr id="5" name="Text Placeholder 4">
            <a:extLst>
              <a:ext uri="{FF2B5EF4-FFF2-40B4-BE49-F238E27FC236}">
                <a16:creationId xmlns:a16="http://schemas.microsoft.com/office/drawing/2014/main" id="{E386F480-7DF0-4D67-8936-845490FD9D6D}"/>
              </a:ext>
            </a:extLst>
          </p:cNvPr>
          <p:cNvSpPr>
            <a:spLocks noGrp="1"/>
          </p:cNvSpPr>
          <p:nvPr>
            <p:ph type="body" sz="quarter" idx="14"/>
          </p:nvPr>
        </p:nvSpPr>
        <p:spPr>
          <a:xfrm>
            <a:off x="167951" y="1156996"/>
            <a:ext cx="8649477" cy="4853368"/>
          </a:xfrm>
        </p:spPr>
        <p:txBody>
          <a:bodyPr/>
          <a:lstStyle/>
          <a:p>
            <a:pPr marL="342900" indent="-342900" algn="just">
              <a:buFont typeface="Arial" panose="020B0604020202020204" pitchFamily="34" charset="0"/>
              <a:buChar char="•"/>
            </a:pPr>
            <a:r>
              <a:rPr lang="en-US" dirty="0"/>
              <a:t>Fission usually does not occur naturally, but is induced by bombardment with neutrons. </a:t>
            </a:r>
            <a:endParaRPr lang="ru-RU"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The first reported nuclear fission occurred in 1939 when three German scientists, Lise Meitner, Otto Hahn, and Fritz Strassman, bombarded uranium-235 atoms with slow-moving neutrons that split the U-238 nuclei into smaller fragments that consisted of several neutrons and elements near the middle of the periodic table. </a:t>
            </a:r>
          </a:p>
          <a:p>
            <a:pPr marL="342900" indent="-342900" algn="just">
              <a:buFont typeface="Arial" panose="020B0604020202020204" pitchFamily="34" charset="0"/>
              <a:buChar char="•"/>
            </a:pPr>
            <a:endParaRPr lang="ru-RU" dirty="0"/>
          </a:p>
          <a:p>
            <a:pPr marL="342900" indent="-342900" algn="just">
              <a:buFont typeface="Arial" panose="020B0604020202020204" pitchFamily="34" charset="0"/>
              <a:buChar char="•"/>
            </a:pPr>
            <a:r>
              <a:rPr lang="en-US" dirty="0"/>
              <a:t>Since then, fission has been observed in many other isotopes, including most actinide isotopes that have an odd number of neutrons. </a:t>
            </a:r>
          </a:p>
          <a:p>
            <a:pPr marL="342900" indent="-342900" algn="just">
              <a:buFont typeface="Arial" panose="020B0604020202020204" pitchFamily="34" charset="0"/>
              <a:buChar char="•"/>
            </a:pPr>
            <a:r>
              <a:rPr lang="en-US" dirty="0"/>
              <a:t>A typical nuclear fission reaction is shown in </a:t>
            </a:r>
            <a:r>
              <a:rPr lang="en-US" b="1" dirty="0"/>
              <a:t>Figure 21.14.</a:t>
            </a:r>
          </a:p>
          <a:p>
            <a:endParaRPr lang="en-US" dirty="0"/>
          </a:p>
        </p:txBody>
      </p:sp>
      <p:pic>
        <p:nvPicPr>
          <p:cNvPr id="6" name="OpenStaxLogo" descr="openstax college logo">
            <a:extLst>
              <a:ext uri="{FF2B5EF4-FFF2-40B4-BE49-F238E27FC236}">
                <a16:creationId xmlns:a16="http://schemas.microsoft.com/office/drawing/2014/main" id="{6F3E9D73-29BC-499F-9B8D-F067B7E58A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1833" y="213197"/>
            <a:ext cx="1051734" cy="751709"/>
          </a:xfrm>
          <a:prstGeom prst="rect">
            <a:avLst/>
          </a:prstGeom>
        </p:spPr>
      </p:pic>
    </p:spTree>
    <p:extLst>
      <p:ext uri="{BB962C8B-B14F-4D97-AF65-F5344CB8AC3E}">
        <p14:creationId xmlns:p14="http://schemas.microsoft.com/office/powerpoint/2010/main" val="24850737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628AA27-169E-4C33-AF3C-F9FF689F1B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a:xfrm>
            <a:off x="457199" y="4843982"/>
            <a:ext cx="8367221" cy="1166382"/>
          </a:xfrm>
        </p:spPr>
        <p:txBody>
          <a:bodyPr>
            <a:normAutofit/>
          </a:bodyPr>
          <a:lstStyle/>
          <a:p>
            <a:r>
              <a:rPr lang="en-US" sz="1600" dirty="0"/>
              <a:t>When a slow neutron hits a fissionable U-235 nucleus, it is absorbed and forms an unstable U-236 nucleus. The U-236 nucleus then rapidly breaks apart into two smaller nuclei (in this case, Ba-141 and Kr-92) along with several neutrons (usually two or three), and releases a very large amount of energy.</a:t>
            </a:r>
          </a:p>
        </p:txBody>
      </p:sp>
      <p:pic>
        <p:nvPicPr>
          <p:cNvPr id="2"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vertical dumbbell shaped collection of the same white and green spheres labeled “superscript, 236, subscript 92, U, Unstable nucleus.” Two right-facing arrows lead from the top and bottom of this structure to two new spheres that are also composed of green and white spheres and are slightly smaller than the others. The top sphere is labeled “superscript, 92, subscript 36, K r” while the lower one is labeled “superscript, 141, subscript 56, B a.” A starburst pattern labeled “Energy” lies between these two spheres and has three right-facing arrows leading from it to three white spheres labeled “3, superscript, 1, subscript 0, n.” A balanced nuclear equation is written below the diagram and says “superscript, 235, subscript 92, U, plus sign, superscript, 1, subscript 0, n, yield arrow, superscript, 236, subscript 92, U, yield arrow, superscript, 141, subscript 56, B a, plus sign, superscript, 92, subscript 36, K r, plus sign, 3, superscript, 1, subscript 0, 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 r="-9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21.14</a:t>
            </a:r>
          </a:p>
        </p:txBody>
      </p:sp>
    </p:spTree>
    <p:extLst>
      <p:ext uri="{BB962C8B-B14F-4D97-AF65-F5344CB8AC3E}">
        <p14:creationId xmlns:p14="http://schemas.microsoft.com/office/powerpoint/2010/main" val="29971246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DD6F34-FF02-4FD8-B109-D01492B74FD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3CCD17E8-5DB5-4D83-BC5D-2DCBE0CE23BE}"/>
              </a:ext>
            </a:extLst>
          </p:cNvPr>
          <p:cNvSpPr>
            <a:spLocks noGrp="1"/>
          </p:cNvSpPr>
          <p:nvPr>
            <p:ph type="title"/>
          </p:nvPr>
        </p:nvSpPr>
        <p:spPr>
          <a:xfrm>
            <a:off x="457200" y="241326"/>
            <a:ext cx="3321698" cy="659535"/>
          </a:xfrm>
        </p:spPr>
        <p:txBody>
          <a:bodyPr/>
          <a:lstStyle/>
          <a:p>
            <a:r>
              <a:rPr lang="en-US" dirty="0"/>
              <a:t>Nuclear Fission</a:t>
            </a:r>
          </a:p>
        </p:txBody>
      </p:sp>
      <p:sp>
        <p:nvSpPr>
          <p:cNvPr id="5" name="Text Placeholder 4">
            <a:extLst>
              <a:ext uri="{FF2B5EF4-FFF2-40B4-BE49-F238E27FC236}">
                <a16:creationId xmlns:a16="http://schemas.microsoft.com/office/drawing/2014/main" id="{9E085C61-79E0-49D4-B658-95AC2594355C}"/>
              </a:ext>
            </a:extLst>
          </p:cNvPr>
          <p:cNvSpPr>
            <a:spLocks noGrp="1"/>
          </p:cNvSpPr>
          <p:nvPr>
            <p:ph type="body" sz="quarter" idx="14"/>
          </p:nvPr>
        </p:nvSpPr>
        <p:spPr>
          <a:xfrm>
            <a:off x="251927" y="1268963"/>
            <a:ext cx="8584163" cy="4741401"/>
          </a:xfrm>
        </p:spPr>
        <p:txBody>
          <a:bodyPr/>
          <a:lstStyle/>
          <a:p>
            <a:pPr marL="342900" indent="-342900" algn="just">
              <a:buClrTx/>
              <a:buFont typeface="Arial" panose="020B0604020202020204" pitchFamily="34" charset="0"/>
              <a:buChar char="•"/>
            </a:pPr>
            <a:r>
              <a:rPr lang="en-US" dirty="0"/>
              <a:t>Among the products of Meitner, Hahn, and Strassman’s fission reaction were barium, krypton, lanthanum, and cerium, all of which have nuclei that are more stable than uranium-235. </a:t>
            </a:r>
          </a:p>
          <a:p>
            <a:pPr marL="342900" indent="-342900" algn="just">
              <a:buClrTx/>
              <a:buFont typeface="Arial" panose="020B0604020202020204" pitchFamily="34" charset="0"/>
              <a:buChar char="•"/>
            </a:pPr>
            <a:r>
              <a:rPr lang="en-US" dirty="0"/>
              <a:t>Since then, hundreds of different isotopes have been observed among the products of fissionable substances. </a:t>
            </a:r>
          </a:p>
          <a:p>
            <a:pPr marL="342900" indent="-342900" algn="just">
              <a:buClrTx/>
              <a:buFont typeface="Arial" panose="020B0604020202020204" pitchFamily="34" charset="0"/>
              <a:buChar char="•"/>
            </a:pPr>
            <a:r>
              <a:rPr lang="en-US" dirty="0"/>
              <a:t>A few of the many reactions that occur for U-235, and a graph showing the distribution of its fission products and their yields, are shown in Figure 21.15. </a:t>
            </a:r>
          </a:p>
          <a:p>
            <a:pPr marL="342900" indent="-342900" algn="just">
              <a:buClrTx/>
              <a:buFont typeface="Arial" panose="020B0604020202020204" pitchFamily="34" charset="0"/>
              <a:buChar char="•"/>
            </a:pPr>
            <a:r>
              <a:rPr lang="en-US" dirty="0"/>
              <a:t>Similar fission reactions have been observed with other uranium isotopes, as well as with a variety of other isotopes such as those of plutonium.</a:t>
            </a:r>
          </a:p>
        </p:txBody>
      </p:sp>
      <p:pic>
        <p:nvPicPr>
          <p:cNvPr id="6" name="OpenStaxLogo" descr="openstax college logo">
            <a:extLst>
              <a:ext uri="{FF2B5EF4-FFF2-40B4-BE49-F238E27FC236}">
                <a16:creationId xmlns:a16="http://schemas.microsoft.com/office/drawing/2014/main" id="{4F440248-D21F-4736-A5C9-E4B036EBCA1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1833" y="213197"/>
            <a:ext cx="1051734" cy="751709"/>
          </a:xfrm>
          <a:prstGeom prst="rect">
            <a:avLst/>
          </a:prstGeom>
        </p:spPr>
      </p:pic>
    </p:spTree>
    <p:extLst>
      <p:ext uri="{BB962C8B-B14F-4D97-AF65-F5344CB8AC3E}">
        <p14:creationId xmlns:p14="http://schemas.microsoft.com/office/powerpoint/2010/main" val="1822925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29AC985-5B5A-4473-B19B-73C433367F6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Nuclear fission of U-235 produces a range of fission products.</a:t>
            </a:r>
          </a:p>
          <a:p>
            <a:pPr marL="342900" indent="-342900">
              <a:buAutoNum type="alphaLcParenBoth"/>
            </a:pPr>
            <a:r>
              <a:rPr lang="en-US" sz="1600" dirty="0"/>
              <a:t>The larger fission products of U-235 are typically one isotope with a mass number around 85–105, and another isotope with a mass number that is about 50% larger, that is, about 130–150.</a:t>
            </a:r>
          </a:p>
        </p:txBody>
      </p:sp>
      <p:pic>
        <p:nvPicPr>
          <p:cNvPr id="2" name="Figure" descr="Five nuclear equations and a graph are shown. The first equation is “superscript, 235, subscript 92, U, plus sign, superscript, 1, subscript 0, n, yield arrow, superscript, 236, subscript 92, U, yield arrow, superscript, 90, subscript 38, S r, plus sign, superscript, 144, subscript 54, X e, plus sign, 2, superscript, 1, subscript 0, n.” The second equation is “superscript, 235, subscript 92, U, plus sign, superscript, 1, subscript 0, n, yield arrow, superscript, 236, subscript 92, U, yield arrow, superscript, 87, subscript 35, B r, plus sign, superscript, 146, subscript 57, L a, plus sign, 3, superscript, 1, subscript 0, n.” The third equation is “superscript, 235, subscript 92, U, plus sign, superscript, 1, subscript 0, n, yield arrow, superscript, 236, subscript 92, U, yield arrow, superscript, 97, subscript 37, R b, plus sign, superscript, 137, subscript 55, C s, plus sign, 3, superscript, 1, subscript 0, n.” The fourth equation is “superscript, 235, subscript 92, U, plus sign, superscript, 1, subscript 0, n, yield arrow, superscript, 236, subscript 92, U, yield arrow, superscript, 137, subscript 52, T e, plus sign, superscript, 97, subscript 40, Z r, plus sign, 2, superscript, 1, subscript 0, n.” The fifth equation is “superscript, 235, subscript 92, U, plus sign, superscript, 1, subscript 0, n, yield arrow, superscript, 236, subscript 92, U, yield arrow, superscript, 141, subscript 56, B a, plus sign, superscript, 92, subscript 36, K r, plus sign, 3, superscript, 1, subscript 0, n.” A graph is also shown where the y-axis is labeled “Fission yield, open parenthesis, percent sign, close parenthesis” and has values of 0 to 9 in increments of 1 while the x-axis is labeled “Mass number” and has values of 60 to 180 in increments of 20. The graph begins near point “65, 0” and rises rapidly to near “92, 6.6,” then drops just as rapidly to “107, 0” and remains there to point “127, 0.” The graph then rises again to near “132, 8,” then goes up and down a bit before falling to a point “153, 0,” and going horizon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47" r="-40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21.15</a:t>
            </a:r>
          </a:p>
        </p:txBody>
      </p:sp>
    </p:spTree>
    <p:extLst>
      <p:ext uri="{BB962C8B-B14F-4D97-AF65-F5344CB8AC3E}">
        <p14:creationId xmlns:p14="http://schemas.microsoft.com/office/powerpoint/2010/main" val="25267085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1A34DF-26DB-49CF-91C1-1647ACB4033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7" name="Picture 6">
            <a:extLst>
              <a:ext uri="{FF2B5EF4-FFF2-40B4-BE49-F238E27FC236}">
                <a16:creationId xmlns:a16="http://schemas.microsoft.com/office/drawing/2014/main" id="{97C11446-14AD-4D45-ABFD-46C5C466C141}"/>
              </a:ext>
            </a:extLst>
          </p:cNvPr>
          <p:cNvPicPr>
            <a:picLocks noChangeAspect="1"/>
          </p:cNvPicPr>
          <p:nvPr/>
        </p:nvPicPr>
        <p:blipFill>
          <a:blip r:embed="rId2"/>
          <a:stretch>
            <a:fillRect/>
          </a:stretch>
        </p:blipFill>
        <p:spPr>
          <a:xfrm>
            <a:off x="390525" y="272803"/>
            <a:ext cx="5326786" cy="574833"/>
          </a:xfrm>
          <a:prstGeom prst="rect">
            <a:avLst/>
          </a:prstGeom>
        </p:spPr>
      </p:pic>
      <p:sp>
        <p:nvSpPr>
          <p:cNvPr id="9" name="TextBox 8">
            <a:extLst>
              <a:ext uri="{FF2B5EF4-FFF2-40B4-BE49-F238E27FC236}">
                <a16:creationId xmlns:a16="http://schemas.microsoft.com/office/drawing/2014/main" id="{D80557FF-BBFD-4EFC-AC67-53F72D611C47}"/>
              </a:ext>
            </a:extLst>
          </p:cNvPr>
          <p:cNvSpPr txBox="1"/>
          <p:nvPr/>
        </p:nvSpPr>
        <p:spPr>
          <a:xfrm>
            <a:off x="205273" y="2430025"/>
            <a:ext cx="8696131" cy="646331"/>
          </a:xfrm>
          <a:prstGeom prst="rect">
            <a:avLst/>
          </a:prstGeom>
          <a:noFill/>
        </p:spPr>
        <p:txBody>
          <a:bodyPr wrap="square">
            <a:spAutoFit/>
          </a:bodyPr>
          <a:lstStyle/>
          <a:p>
            <a:pPr algn="ctr"/>
            <a:r>
              <a:rPr lang="en-US" dirty="0"/>
              <a:t>View this link (</a:t>
            </a:r>
            <a:r>
              <a:rPr lang="en-US" dirty="0">
                <a:hlinkClick r:id="rId3"/>
              </a:rPr>
              <a:t>http://openstaxcollege.org/l/16fission</a:t>
            </a:r>
            <a:r>
              <a:rPr lang="en-US" dirty="0"/>
              <a:t>)  </a:t>
            </a:r>
          </a:p>
          <a:p>
            <a:pPr algn="ctr"/>
            <a:r>
              <a:rPr lang="en-US" dirty="0"/>
              <a:t>to see a simulation of nuclear fission.</a:t>
            </a:r>
          </a:p>
        </p:txBody>
      </p:sp>
      <p:pic>
        <p:nvPicPr>
          <p:cNvPr id="10" name="OpenStaxLogo" descr="openstax college logo">
            <a:extLst>
              <a:ext uri="{FF2B5EF4-FFF2-40B4-BE49-F238E27FC236}">
                <a16:creationId xmlns:a16="http://schemas.microsoft.com/office/drawing/2014/main" id="{915F63C4-907B-41DB-B7DE-522D67A1C51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42723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D2E068-D4B4-47B1-9C08-AE17980999A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5BAE8331-7B2C-4515-9CDA-1BDE3546CE20}"/>
              </a:ext>
            </a:extLst>
          </p:cNvPr>
          <p:cNvSpPr>
            <a:spLocks noGrp="1"/>
          </p:cNvSpPr>
          <p:nvPr>
            <p:ph type="title"/>
          </p:nvPr>
        </p:nvSpPr>
        <p:spPr>
          <a:xfrm>
            <a:off x="457200" y="241326"/>
            <a:ext cx="3321698" cy="659535"/>
          </a:xfrm>
        </p:spPr>
        <p:txBody>
          <a:bodyPr/>
          <a:lstStyle/>
          <a:p>
            <a:r>
              <a:rPr lang="en-US" dirty="0"/>
              <a:t>Nuclear Fission</a:t>
            </a:r>
          </a:p>
        </p:txBody>
      </p:sp>
      <p:sp>
        <p:nvSpPr>
          <p:cNvPr id="5" name="Text Placeholder 4">
            <a:extLst>
              <a:ext uri="{FF2B5EF4-FFF2-40B4-BE49-F238E27FC236}">
                <a16:creationId xmlns:a16="http://schemas.microsoft.com/office/drawing/2014/main" id="{87433B62-15FB-4C72-88D0-99A0E6B346B7}"/>
              </a:ext>
            </a:extLst>
          </p:cNvPr>
          <p:cNvSpPr>
            <a:spLocks noGrp="1"/>
          </p:cNvSpPr>
          <p:nvPr>
            <p:ph type="body" sz="quarter" idx="14"/>
          </p:nvPr>
        </p:nvSpPr>
        <p:spPr>
          <a:xfrm>
            <a:off x="139960" y="1399592"/>
            <a:ext cx="8500188" cy="4058816"/>
          </a:xfrm>
        </p:spPr>
        <p:txBody>
          <a:bodyPr/>
          <a:lstStyle/>
          <a:p>
            <a:pPr marL="342900" indent="-342900" algn="just">
              <a:buFont typeface="Arial" panose="020B0604020202020204" pitchFamily="34" charset="0"/>
              <a:buChar char="•"/>
            </a:pPr>
            <a:r>
              <a:rPr lang="en-US" dirty="0"/>
              <a:t>A tremendous amount of energy is produced by the fission of heavy elements. </a:t>
            </a:r>
          </a:p>
          <a:p>
            <a:pPr marL="342900" indent="-342900" algn="just">
              <a:buFont typeface="Arial" panose="020B0604020202020204" pitchFamily="34" charset="0"/>
              <a:buChar char="•"/>
            </a:pPr>
            <a:r>
              <a:rPr lang="en-US" dirty="0"/>
              <a:t>For instance, when one mole of U-235 undergoes fission, the products weigh about 0.2 grams less than the reactants; this “lost” mass is converted into a very large amount of energy, about 1.8 × 1010 kJ per mole of U-235. </a:t>
            </a:r>
          </a:p>
          <a:p>
            <a:pPr marL="342900" indent="-342900" algn="just">
              <a:buFont typeface="Arial" panose="020B0604020202020204" pitchFamily="34" charset="0"/>
              <a:buChar char="•"/>
            </a:pPr>
            <a:r>
              <a:rPr lang="en-US" dirty="0"/>
              <a:t>Nuclear fission reactions produce incredibly large amounts of energy compared to chemical reactions. </a:t>
            </a:r>
          </a:p>
          <a:p>
            <a:pPr marL="342900" indent="-342900" algn="just">
              <a:buFont typeface="Arial" panose="020B0604020202020204" pitchFamily="34" charset="0"/>
              <a:buChar char="•"/>
            </a:pPr>
            <a:r>
              <a:rPr lang="en-US" dirty="0"/>
              <a:t>The fission of 1 kilogram of uranium-235, for example, produces about 2.5 million times as much energy as is produced by burning 1 kilogram of coal.</a:t>
            </a:r>
          </a:p>
        </p:txBody>
      </p:sp>
      <p:pic>
        <p:nvPicPr>
          <p:cNvPr id="6" name="OpenStaxLogo" descr="openstax college logo">
            <a:extLst>
              <a:ext uri="{FF2B5EF4-FFF2-40B4-BE49-F238E27FC236}">
                <a16:creationId xmlns:a16="http://schemas.microsoft.com/office/drawing/2014/main" id="{F37DAD7A-517C-4C45-AAE7-1357F6847C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3346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E8A73A-910E-4EC1-ACAF-0BE64477224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3" name="Title 2">
            <a:extLst>
              <a:ext uri="{FF2B5EF4-FFF2-40B4-BE49-F238E27FC236}">
                <a16:creationId xmlns:a16="http://schemas.microsoft.com/office/drawing/2014/main" id="{DC43DCF4-6919-4EBD-B872-F176B11A067F}"/>
              </a:ext>
            </a:extLst>
          </p:cNvPr>
          <p:cNvSpPr>
            <a:spLocks noGrp="1"/>
          </p:cNvSpPr>
          <p:nvPr>
            <p:ph type="title"/>
          </p:nvPr>
        </p:nvSpPr>
        <p:spPr>
          <a:xfrm>
            <a:off x="615820" y="396275"/>
            <a:ext cx="3247053" cy="659535"/>
          </a:xfrm>
        </p:spPr>
        <p:txBody>
          <a:bodyPr/>
          <a:lstStyle/>
          <a:p>
            <a:r>
              <a:rPr lang="en-US" dirty="0"/>
              <a:t>Nuclear Fission</a:t>
            </a:r>
          </a:p>
        </p:txBody>
      </p:sp>
      <p:sp>
        <p:nvSpPr>
          <p:cNvPr id="5" name="Text Placeholder 4">
            <a:extLst>
              <a:ext uri="{FF2B5EF4-FFF2-40B4-BE49-F238E27FC236}">
                <a16:creationId xmlns:a16="http://schemas.microsoft.com/office/drawing/2014/main" id="{52D184A4-A572-4020-865B-A721D5E76686}"/>
              </a:ext>
            </a:extLst>
          </p:cNvPr>
          <p:cNvSpPr>
            <a:spLocks noGrp="1"/>
          </p:cNvSpPr>
          <p:nvPr>
            <p:ph type="body" sz="quarter" idx="14"/>
          </p:nvPr>
        </p:nvSpPr>
        <p:spPr>
          <a:xfrm>
            <a:off x="270588" y="1568774"/>
            <a:ext cx="8249524" cy="3209731"/>
          </a:xfrm>
        </p:spPr>
        <p:txBody>
          <a:bodyPr/>
          <a:lstStyle/>
          <a:p>
            <a:pPr marL="342900" indent="-342900" algn="just">
              <a:buFont typeface="Arial" panose="020B0604020202020204" pitchFamily="34" charset="0"/>
              <a:buChar char="•"/>
            </a:pPr>
            <a:r>
              <a:rPr lang="en-US" dirty="0"/>
              <a:t>As described earlier, when undergoing fission U-235 produces two “medium-sized” nuclei, and two or three neutrons.</a:t>
            </a:r>
          </a:p>
          <a:p>
            <a:pPr marL="342900" indent="-342900" algn="just">
              <a:buFont typeface="Arial" panose="020B0604020202020204" pitchFamily="34" charset="0"/>
              <a:buChar char="•"/>
            </a:pPr>
            <a:r>
              <a:rPr lang="en-US" dirty="0"/>
              <a:t>These neutrons may then cause the fission of other uranium-235 atoms, which in turn provide more neutrons that can cause fission of even more nuclei, and so on. </a:t>
            </a:r>
          </a:p>
          <a:p>
            <a:pPr marL="342900" indent="-342900" algn="just">
              <a:buFont typeface="Arial" panose="020B0604020202020204" pitchFamily="34" charset="0"/>
              <a:buChar char="•"/>
            </a:pPr>
            <a:r>
              <a:rPr lang="en-US" dirty="0"/>
              <a:t>If this occurs, we have a nuclear chain reaction (see Figure 21.16).</a:t>
            </a:r>
          </a:p>
          <a:p>
            <a:pPr marL="342900" indent="-342900" algn="just">
              <a:buFont typeface="Arial" panose="020B0604020202020204" pitchFamily="34" charset="0"/>
              <a:buChar char="•"/>
            </a:pPr>
            <a:r>
              <a:rPr lang="en-US" dirty="0"/>
              <a:t>On the other hand, if too many neutrons escape the bulk material without interacting with a nucleus, then no chain reaction will occur.</a:t>
            </a:r>
          </a:p>
        </p:txBody>
      </p:sp>
      <p:pic>
        <p:nvPicPr>
          <p:cNvPr id="6" name="OpenStaxLogo" descr="openstax college logo">
            <a:extLst>
              <a:ext uri="{FF2B5EF4-FFF2-40B4-BE49-F238E27FC236}">
                <a16:creationId xmlns:a16="http://schemas.microsoft.com/office/drawing/2014/main" id="{4CFDB069-6841-4741-B4E7-5E54BFEBF7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087312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2B0B669-F2F0-4808-B32B-E5A8D12013C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fission of a large nucleus, such as U-235, produces two or three neutrons, each of which is capable of causing fission of another nucleus by the reactions shown. If this process continues, a nuclear chain </a:t>
            </a:r>
            <a:r>
              <a:rPr lang="sv-SE" sz="1600" dirty="0" err="1"/>
              <a:t>reaction</a:t>
            </a:r>
            <a:r>
              <a:rPr lang="sv-SE" sz="1600" dirty="0"/>
              <a:t> </a:t>
            </a:r>
            <a:r>
              <a:rPr lang="sv-SE" sz="1600" dirty="0" err="1"/>
              <a:t>occurs</a:t>
            </a:r>
            <a:r>
              <a:rPr lang="sv-SE" sz="1600" dirty="0"/>
              <a:t>.</a:t>
            </a:r>
            <a:endParaRPr lang="en-US" sz="1600" dirty="0"/>
          </a:p>
        </p:txBody>
      </p:sp>
      <p:pic>
        <p:nvPicPr>
          <p:cNvPr id="2"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pair of smaller spheres which are collections of the same white and green spheres. The upper of these two images is labeled “superscript, 93, subscript 36, K r” while the lower of the two is labeled “superscript, 142, subscript 56, B a.” A starburst pattern labeled “Energy” lies between these two spheres and has three right-facing arrows leading from it to three white spheres labeled “ superscript, 1, subscript 0, n.”  An equation below this portion of the diagram reads ““superscript, 235, subscript 92, U, plus sign, superscript, 1, subscript 0, n, yield arrow, superscript, 140, subscript 56, B a, plus sign, superscript 90, subscript 36, K r, plus sign, 3, superscript 1, subscript 0, n.”  A right-facing arrow leads from each of these white spheres to three larger spheres, each composed of many smaller green and white spheres and labeled, from top to bottom as “a, superscript,235, subscript 92, U,” “b, superscript,235, subscript 92, U” and “c, superscript,235, subscript 92, U.” Each of these spheres is followed by a right-facing arrow which points to a pair of smaller spheres composed of the same green and white spheres with starburst patterns in between each pair labeled “Energy.” The spheres of the top pair are labeled, from top to bottom, “superscript, 96, subscript 37, R b” and “superscript, 137, subscript 55, C s.” The spheres of the middle pair are labeled, from top to bottom, “superscript, 90, subscript 38, S r” and “superscript, 144, subscript 54, X e.” The spheres of the bottom pair are labeled, from top to bottom, “superscript, 87, subscript 35, B r” and “superscript, 146, subscript 57, L a.” Each pair of spheres is followed by three right-facing arrows leading to three white spheres labeled “superscript, 1, subscript 0, n.”  Below the diagram are three nuclear equations. Equation a reads “superscript, 235, subscript 92, U, plus sign, superscript, 1, subscript 0, n, yield arrow, superscript, 96, subscript 37, R b, plus sign, superscript 137, subscript 55, C s, plus sign, 3, superscript 1, subscript 0, n.” Equation b reads “superscript, 235, subscript 92, U, plus sign, superscript, 1, subscript 0, n, yield arrow, superscript, 90, subscript 38, S r, plus sign, superscript144, subscript 54, X e, plus sign, 2, superscript 1, subscript 0, n.” Equation c reads “superscript, 235, subscript 92, U, plus sign, superscript, 1, subscript 0, n, yield arrow, superscript, 87, subscript 35, B r, plus sign, superscript 146, subscript 57, L a, plus sign, 3, superscript 1, subscript 0, 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827" r="-718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21.16</a:t>
            </a:r>
          </a:p>
        </p:txBody>
      </p:sp>
    </p:spTree>
    <p:extLst>
      <p:ext uri="{BB962C8B-B14F-4D97-AF65-F5344CB8AC3E}">
        <p14:creationId xmlns:p14="http://schemas.microsoft.com/office/powerpoint/2010/main" val="1434101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1617</TotalTime>
  <Words>19998</Words>
  <Application>Microsoft Office PowerPoint</Application>
  <PresentationFormat>On-screen Show (4:3)</PresentationFormat>
  <Paragraphs>728</Paragraphs>
  <Slides>161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161</vt:i4>
      </vt:variant>
    </vt:vector>
  </HeadingPairs>
  <TitlesOfParts>
    <vt:vector size="171" baseType="lpstr">
      <vt:lpstr>Arial</vt:lpstr>
      <vt:lpstr>Arial Black</vt:lpstr>
      <vt:lpstr>Calibri</vt:lpstr>
      <vt:lpstr>LiberationSans</vt:lpstr>
      <vt:lpstr>LiberationSans-Bold</vt:lpstr>
      <vt:lpstr>LiberationSerif</vt:lpstr>
      <vt:lpstr>LiberationSerif-Bold</vt:lpstr>
      <vt:lpstr>STIXGeneral-Regular</vt:lpstr>
      <vt:lpstr>Sylfaen</vt:lpstr>
      <vt:lpstr>Essential</vt:lpstr>
      <vt:lpstr>CHEMISTRY</vt:lpstr>
      <vt:lpstr>Figure 21.1</vt:lpstr>
      <vt:lpstr>Outline</vt:lpstr>
      <vt:lpstr>Introduction</vt:lpstr>
      <vt:lpstr>PowerPoint Presentation</vt:lpstr>
      <vt:lpstr>21.1 Nuclear Structure and Stability</vt:lpstr>
      <vt:lpstr>PowerPoint Presentation</vt:lpstr>
      <vt:lpstr>Introduction</vt:lpstr>
      <vt:lpstr>Introduction</vt:lpstr>
      <vt:lpstr>PowerPoint Presentation</vt:lpstr>
      <vt:lpstr>PowerPoint Presentation</vt:lpstr>
      <vt:lpstr>Introduction</vt:lpstr>
      <vt:lpstr>Introduction</vt:lpstr>
      <vt:lpstr>Link to Learning</vt:lpstr>
      <vt:lpstr>Nuclear Binding Energy</vt:lpstr>
      <vt:lpstr>Nuclear Binding Energy</vt:lpstr>
      <vt:lpstr>Nuclear Binding Energy</vt:lpstr>
      <vt:lpstr>PowerPoint Presentation</vt:lpstr>
      <vt:lpstr>Example 21.2</vt:lpstr>
      <vt:lpstr>Calculation of Nuclear  Binding Energy</vt:lpstr>
      <vt:lpstr>Nuclear Stability</vt:lpstr>
      <vt:lpstr>Nuclear Stability</vt:lpstr>
      <vt:lpstr>Figure 21.2</vt:lpstr>
      <vt:lpstr>Nuclear Stability</vt:lpstr>
      <vt:lpstr>Nuclear Stability</vt:lpstr>
      <vt:lpstr>Nuclear Stability</vt:lpstr>
      <vt:lpstr>PowerPoint Presentation</vt:lpstr>
      <vt:lpstr>Nuclear Stability</vt:lpstr>
      <vt:lpstr>Figure 21.3</vt:lpstr>
      <vt:lpstr>PowerPoint Presentation</vt:lpstr>
      <vt:lpstr>Example 21.3</vt:lpstr>
      <vt:lpstr>21.2 Nuclear Equations</vt:lpstr>
      <vt:lpstr>21.2 Nuclear Equations</vt:lpstr>
      <vt:lpstr>21.2 Nuclear Equations</vt:lpstr>
      <vt:lpstr>Figure 21.4</vt:lpstr>
      <vt:lpstr>21.2 Nuclear Equations</vt:lpstr>
      <vt:lpstr>21.2 Nuclear Equations</vt:lpstr>
      <vt:lpstr>Balancing Nuclear Reactions</vt:lpstr>
      <vt:lpstr>Balancing Nuclear Reactions</vt:lpstr>
      <vt:lpstr>PowerPoint Presentation</vt:lpstr>
      <vt:lpstr>Balancing Nuclear Reactions</vt:lpstr>
      <vt:lpstr>21.3 Radioactive Decay</vt:lpstr>
      <vt:lpstr>21.3 Radioactive Decay</vt:lpstr>
      <vt:lpstr>21.3 Radioactive Decay</vt:lpstr>
      <vt:lpstr>Figure 21.5</vt:lpstr>
      <vt:lpstr>PowerPoint Presentation</vt:lpstr>
      <vt:lpstr>Types of Radioactive Decay</vt:lpstr>
      <vt:lpstr>Figure 21.6</vt:lpstr>
      <vt:lpstr>Types of Radioactive Decay</vt:lpstr>
      <vt:lpstr>Types of Radioactive Decay</vt:lpstr>
      <vt:lpstr>Types of Radioactive Decay</vt:lpstr>
      <vt:lpstr>Figure 21.7</vt:lpstr>
      <vt:lpstr>PowerPoint Presentation</vt:lpstr>
      <vt:lpstr>Figure 21.8</vt:lpstr>
      <vt:lpstr>PET Scan</vt:lpstr>
      <vt:lpstr>PET Scan </vt:lpstr>
      <vt:lpstr>Radioactive Decay Series</vt:lpstr>
      <vt:lpstr>Radioactive Decay Series</vt:lpstr>
      <vt:lpstr>Figure 21.9</vt:lpstr>
      <vt:lpstr>Radioactive Half-Lives</vt:lpstr>
      <vt:lpstr>Radioactive Half-Lives</vt:lpstr>
      <vt:lpstr>Figure 21.10</vt:lpstr>
      <vt:lpstr>Radioactive Half-Lives</vt:lpstr>
      <vt:lpstr>PowerPoint Presentation</vt:lpstr>
      <vt:lpstr>PowerPoint Presentation</vt:lpstr>
      <vt:lpstr>PowerPoint Presentation</vt:lpstr>
      <vt:lpstr>Radiometric Dating</vt:lpstr>
      <vt:lpstr>PowerPoint Presentation</vt:lpstr>
      <vt:lpstr>Figure 21.11</vt:lpstr>
      <vt:lpstr>Radioactive Dating Using Carbon-14</vt:lpstr>
      <vt:lpstr>PowerPoint Presentation</vt:lpstr>
      <vt:lpstr>Figure 21.12</vt:lpstr>
      <vt:lpstr>Radioactive Dating Using Carbon-14</vt:lpstr>
      <vt:lpstr>Radioactive Dating Using Nuclides Other than Carbon-14</vt:lpstr>
      <vt:lpstr>Radioactive Dating Using Nuclides Other than Carbon-14</vt:lpstr>
      <vt:lpstr>PowerPoint Presentation</vt:lpstr>
      <vt:lpstr>PowerPoint Presentation</vt:lpstr>
      <vt:lpstr>21.4 Transmutation and  Nuclear Energy</vt:lpstr>
      <vt:lpstr>21.4 Transmutation and  Nuclear Energy</vt:lpstr>
      <vt:lpstr>Synthesis of Nuclides</vt:lpstr>
      <vt:lpstr>Synthesis of Nuclides</vt:lpstr>
      <vt:lpstr>PowerPoint Presentation</vt:lpstr>
      <vt:lpstr>Figure 21.13</vt:lpstr>
      <vt:lpstr>CERN Particle Accelerator</vt:lpstr>
      <vt:lpstr>PowerPoint Presentation</vt:lpstr>
      <vt:lpstr>Synthesis of Nuclides</vt:lpstr>
      <vt:lpstr>Synthesis of Nuclides</vt:lpstr>
      <vt:lpstr>Synthesis of Nuclides</vt:lpstr>
      <vt:lpstr>Synthesis of Nuclides</vt:lpstr>
      <vt:lpstr>PowerPoint Presentation</vt:lpstr>
      <vt:lpstr>Nuclear Fission</vt:lpstr>
      <vt:lpstr>Nuclear Fission</vt:lpstr>
      <vt:lpstr>Figure 21.14</vt:lpstr>
      <vt:lpstr>Nuclear Fission</vt:lpstr>
      <vt:lpstr>Figure 21.15</vt:lpstr>
      <vt:lpstr>PowerPoint Presentation</vt:lpstr>
      <vt:lpstr>Nuclear Fission</vt:lpstr>
      <vt:lpstr>Nuclear Fission</vt:lpstr>
      <vt:lpstr>Figure 21.16</vt:lpstr>
      <vt:lpstr>Nuclear Fission</vt:lpstr>
      <vt:lpstr>Figure 21.17</vt:lpstr>
      <vt:lpstr>Nuclear Fission</vt:lpstr>
      <vt:lpstr>Figure 21.18</vt:lpstr>
      <vt:lpstr>Fission Reactors</vt:lpstr>
      <vt:lpstr>Figure 21.19</vt:lpstr>
      <vt:lpstr>Nuclear Fuels</vt:lpstr>
      <vt:lpstr>Nuclear Fuels</vt:lpstr>
      <vt:lpstr>Nuclear Fuels</vt:lpstr>
      <vt:lpstr>Nuclear Moderators</vt:lpstr>
      <vt:lpstr>Reactor Coolants</vt:lpstr>
      <vt:lpstr>Control Rods</vt:lpstr>
      <vt:lpstr>Control Rods</vt:lpstr>
      <vt:lpstr>Figure 21.20</vt:lpstr>
      <vt:lpstr>Shield and Containment System</vt:lpstr>
      <vt:lpstr>Shield and Containment System</vt:lpstr>
      <vt:lpstr>PowerPoint Presentation</vt:lpstr>
      <vt:lpstr>Figure 21.21</vt:lpstr>
      <vt:lpstr>PowerPoint Presentation</vt:lpstr>
      <vt:lpstr>Figure 21.22</vt:lpstr>
      <vt:lpstr>Nuclear Accidents</vt:lpstr>
      <vt:lpstr>Figure 21.23</vt:lpstr>
      <vt:lpstr>21.5 Uses of Radioisotopes</vt:lpstr>
      <vt:lpstr>Uses of Radioisotopes</vt:lpstr>
      <vt:lpstr>Uses of Radioisotopes</vt:lpstr>
      <vt:lpstr>Uses of Radioisotopes</vt:lpstr>
      <vt:lpstr>Figure 21.24</vt:lpstr>
      <vt:lpstr>Uses of Radioisotopes</vt:lpstr>
      <vt:lpstr>Figure 21.25</vt:lpstr>
      <vt:lpstr>Uses of Radioisotopes</vt:lpstr>
      <vt:lpstr>Figure 21.26</vt:lpstr>
      <vt:lpstr>Uses of Radioisotopes</vt:lpstr>
      <vt:lpstr>Figure 21.27</vt:lpstr>
      <vt:lpstr>Uses of Radioisotopes</vt:lpstr>
      <vt:lpstr>Figure 21.28</vt:lpstr>
      <vt:lpstr>Uses of Radioisotopes</vt:lpstr>
      <vt:lpstr>Figure 21.29</vt:lpstr>
      <vt:lpstr>21.6 Biological Effects of Radiation</vt:lpstr>
      <vt:lpstr>21.6 Biological Effects of Radiation</vt:lpstr>
      <vt:lpstr>21.6 Biological Effects of Radiation</vt:lpstr>
      <vt:lpstr>Figure 21.30</vt:lpstr>
      <vt:lpstr>Ionizing and Nonionizing Radiation</vt:lpstr>
      <vt:lpstr>Figure 21.31</vt:lpstr>
      <vt:lpstr>Ionizing and Nonionizing Radiation</vt:lpstr>
      <vt:lpstr>Figure 21.32</vt:lpstr>
      <vt:lpstr>Biological Effects of Exposure to Radiation</vt:lpstr>
      <vt:lpstr>Biological Effects of Exposure to Radiation</vt:lpstr>
      <vt:lpstr>Figure 21.33</vt:lpstr>
      <vt:lpstr>PowerPoint Presentation</vt:lpstr>
      <vt:lpstr>Figure 21.34</vt:lpstr>
      <vt:lpstr>Measuring Radiation Exposure</vt:lpstr>
      <vt:lpstr>Figure 21.35</vt:lpstr>
      <vt:lpstr>Measuring Radiation Exposure</vt:lpstr>
      <vt:lpstr>Figure 21.36</vt:lpstr>
      <vt:lpstr>PowerPoint Presentation</vt:lpstr>
      <vt:lpstr>PowerPoint Presentation</vt:lpstr>
      <vt:lpstr>PowerPoint Presentation</vt:lpstr>
      <vt:lpstr>PowerPoint Presentation</vt:lpstr>
      <vt:lpstr>Figure 21.37</vt:lpstr>
      <vt:lpstr>Effects of Long-term Radiation  Exposure on the Human Body</vt:lpstr>
      <vt:lpstr>PowerPoint Presentation</vt:lpstr>
      <vt:lpstr>Effects of Long-term Radiation  Exposure on the Human Body</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21 - Nuclear Chemistry</dc:title>
  <dc:creator>Spuddy McSpare</dc:creator>
  <cp:lastModifiedBy>Tamara Tatrishvili</cp:lastModifiedBy>
  <cp:revision>438</cp:revision>
  <dcterms:created xsi:type="dcterms:W3CDTF">2012-06-04T02:13:36Z</dcterms:created>
  <dcterms:modified xsi:type="dcterms:W3CDTF">2025-01-11T10:02:24Z</dcterms:modified>
</cp:coreProperties>
</file>