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</p:sldIdLst>
  <p:sldSz cx="9144000" cy="5143500" type="screen16x9"/>
  <p:notesSz cx="6858000" cy="9144000"/>
  <p:embeddedFontLst>
    <p:embeddedFont>
      <p:font typeface="Roboto" panose="02000000000000000000" pitchFamily="2" charset="0"/>
      <p:regular r:id="rId59"/>
      <p:bold r:id="rId60"/>
      <p:italic r:id="rId61"/>
      <p:boldItalic r:id="rId62"/>
    </p:embeddedFont>
    <p:embeddedFont>
      <p:font typeface="Roboto Slab" pitchFamily="2" charset="0"/>
      <p:regular r:id="rId63"/>
      <p:bold r:id="rId6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CEB7FF-D475-4144-9B9D-62EC0413B3FB}">
  <a:tblStyle styleId="{BDCEB7FF-D475-4144-9B9D-62EC0413B3F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264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5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font" Target="fonts/font3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.fntdata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2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42cc822877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42cc822877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42cc822877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42cc822877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42cc822877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42cc822877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42cc822877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42cc822877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42cc822877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42cc822877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42cc822877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42cc822877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42cc822877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42cc822877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42cc822877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42cc822877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42cc822877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42cc822877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42cc822877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42cc822877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3d8012f6d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3d8012f6d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42cc822877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42cc822877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42cc822877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42cc822877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42cc822877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42cc822877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42cc822877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42cc822877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42cc822877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42cc822877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42cc822877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42cc822877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42cc822877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42cc822877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42cc822877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42cc822877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42cc822877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42cc822877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42cc822877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42cc822877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42cc82287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42cc822877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42cc822877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42cc822877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42cc82287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42cc82287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42cc822877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42cc822877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42cc822877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42cc822877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42cc822877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42cc822877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42cc822877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42cc822877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42cc822877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42cc822877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42cc822877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42cc822877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42cc822877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42cc822877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42cc822877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42cc822877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42cc82287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42cc82287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42cc822877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342cc822877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42cc822877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42cc822877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42cc822877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342cc822877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42cc822877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42cc822877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42cc822877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42cc822877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42cc822877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42cc822877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42cc822877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42cc822877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42cc822877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42cc822877_0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42cc822877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342cc822877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42cc822877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342cc822877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42cc822877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42cc822877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42cc822877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342cc822877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42cc822877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42cc822877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42cc822877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42cc822877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dcf7b0e7f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2dcf7b0e7f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af76b82a72_0_16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2af76b82a72_0_16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2af76b82a72_0_16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2af76b82a72_0_16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af76b82a72_0_16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2af76b82a72_0_16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42cc82287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42cc822877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42cc822877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42cc822877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ეს გამარტივებული მაგალითია (რაღაცები მოვაშორეთ სიმარტივისთვის).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42cc822877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42cc822877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ეს არის ჩვენი მისალმების სერვისის WSDL დოკუმენტის გამარტივებული მაგალითი. როგორც ხედავთ, ჩანს სერვისის მისამართი, მოთხოვნისა და პასუხის ობიექტების და ა.შ.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ყველაფერი რაც სერვისთან დაკავშირებულია აღწერილია ამ ფაილში.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42cc822877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42cc822877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ბევრი კომპანია მაინც იყენებს SOAP-ს მისი სტანდარტიზებული მიდგომის გამო.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ES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api.example.com/users/1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eldung.com/exception-handling-for-rest-with-spring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springdoc.org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localhost:8080/swagger-ui.html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eldung.com/spring-hateoas-tutorial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spring.io/guides/gs/producing-web-service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hyperlink" Target="https://spring.io/projects/spring-hateoas" TargetMode="External"/><Relationship Id="rId3" Type="http://schemas.openxmlformats.org/officeDocument/2006/relationships/hyperlink" Target="https://spring.io/guides/gs/rest-service" TargetMode="External"/><Relationship Id="rId7" Type="http://schemas.openxmlformats.org/officeDocument/2006/relationships/hyperlink" Target="https://spring.io/projects/spring-restdocs" TargetMode="External"/><Relationship Id="rId12" Type="http://schemas.openxmlformats.org/officeDocument/2006/relationships/hyperlink" Target="https://spring.io/guides/gs/consuming-web-service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pring.io/projects/spring-data-rest" TargetMode="External"/><Relationship Id="rId11" Type="http://schemas.openxmlformats.org/officeDocument/2006/relationships/hyperlink" Target="https://spring.io/guides/gs/producing-web-service" TargetMode="External"/><Relationship Id="rId5" Type="http://schemas.openxmlformats.org/officeDocument/2006/relationships/hyperlink" Target="https://docs.spring.io/spring-boot/reference/io/rest-client.html" TargetMode="External"/><Relationship Id="rId10" Type="http://schemas.openxmlformats.org/officeDocument/2006/relationships/hyperlink" Target="https://docs.spring.io/spring-framework/reference/web/webflux/controller/ann-advice.html" TargetMode="External"/><Relationship Id="rId4" Type="http://schemas.openxmlformats.org/officeDocument/2006/relationships/hyperlink" Target="https://spring.io/guides/tutorials/rest" TargetMode="External"/><Relationship Id="rId9" Type="http://schemas.openxmlformats.org/officeDocument/2006/relationships/hyperlink" Target="https://docs.spring.io/spring-boot/reference/features/json.html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Building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 Services</a:t>
            </a:r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ვებ სერვისები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Testing SOAP with SoapUI</a:t>
            </a:r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SOAP ვებ სერვისის შემოწმება შეგვიძლია </a:t>
            </a:r>
            <a:r>
              <a:rPr lang="en" b="1" dirty="0"/>
              <a:t>SoapUI</a:t>
            </a:r>
            <a:r>
              <a:rPr lang="en" dirty="0"/>
              <a:t> აპლიკაციით.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/>
              <a:t>საკმარისია მას გადავცეთ </a:t>
            </a:r>
            <a:r>
              <a:rPr lang="en" b="1" dirty="0"/>
              <a:t>WSDL </a:t>
            </a:r>
            <a:r>
              <a:rPr lang="en" dirty="0"/>
              <a:t>(Web Services Description Language) დოკუმენტის ის მისამართი (ან ფაილი).</a:t>
            </a:r>
            <a:endParaRPr dirty="0"/>
          </a:p>
        </p:txBody>
      </p:sp>
      <p:pic>
        <p:nvPicPr>
          <p:cNvPr id="117" name="Google Shape;117;p22"/>
          <p:cNvPicPr preferRelativeResize="0"/>
          <p:nvPr/>
        </p:nvPicPr>
        <p:blipFill rotWithShape="1">
          <a:blip r:embed="rId3">
            <a:alphaModFix/>
          </a:blip>
          <a:srcRect t="7041" b="46694"/>
          <a:stretch/>
        </p:blipFill>
        <p:spPr>
          <a:xfrm>
            <a:off x="1387925" y="2800850"/>
            <a:ext cx="6368149" cy="206182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REST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REST and RESTful API?</a:t>
            </a:r>
            <a:endParaRPr/>
          </a:p>
        </p:txBody>
      </p:sp>
      <p:sp>
        <p:nvSpPr>
          <p:cNvPr id="128" name="Google Shape;128;p2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ვიკიპედიის თანახმად: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u="sng" dirty="0">
                <a:solidFill>
                  <a:schemeClr val="hlink"/>
                </a:solidFill>
                <a:hlinkClick r:id="rId3"/>
              </a:rPr>
              <a:t>REST</a:t>
            </a:r>
            <a:r>
              <a:rPr lang="en" b="1" dirty="0"/>
              <a:t> </a:t>
            </a:r>
            <a:r>
              <a:rPr lang="en" dirty="0"/>
              <a:t>(Representational State Transfer) is a </a:t>
            </a:r>
            <a:r>
              <a:rPr lang="en" b="1" dirty="0"/>
              <a:t>software architectural style</a:t>
            </a:r>
            <a:r>
              <a:rPr lang="en" dirty="0"/>
              <a:t> that was created to describe the design and guide the development of the architecture for the World Wide Web.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ჩვენ ენაზე:</a:t>
            </a:r>
            <a:endParaRPr dirty="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dirty="0"/>
              <a:t>REST </a:t>
            </a:r>
            <a:r>
              <a:rPr lang="en" dirty="0"/>
              <a:t>არის არქიტექტურული სტილი ვებ სერვისებისა.</a:t>
            </a:r>
            <a:endParaRPr dirty="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b="1" dirty="0"/>
              <a:t>RESTful</a:t>
            </a:r>
            <a:r>
              <a:rPr lang="en" dirty="0"/>
              <a:t> კი არის ისეთი ვებ აპლიკაცია, რომელიც რესტის ცნებებსა და პრინციპებზე დაყრდნობითაა აგებული.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of Using a REST API</a:t>
            </a:r>
            <a:endParaRPr/>
          </a:p>
        </p:txBody>
      </p:sp>
      <p:sp>
        <p:nvSpPr>
          <p:cNvPr id="134" name="Google Shape;134;p25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REST </a:t>
            </a:r>
            <a:r>
              <a:rPr lang="en" dirty="0"/>
              <a:t>აპის გამოყენება სხვა აპლიკაციებიდან გულისხმობს სტანდარტული HTTP მეთოდების (GET, POST, PUT, DELETE) გამოყენებას:</a:t>
            </a:r>
            <a:endParaRPr dirty="0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curl -X GET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http://api.example.com/users/1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ან მაგალითად JavaScript-იდან:</a:t>
            </a:r>
            <a:endParaRPr dirty="0"/>
          </a:p>
          <a:p>
            <a:pPr marL="18288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9900FF"/>
                </a:solidFill>
              </a:rPr>
              <a:t>fetch</a:t>
            </a:r>
            <a:r>
              <a:rPr lang="en" dirty="0"/>
              <a:t>(</a:t>
            </a:r>
            <a:r>
              <a:rPr lang="en" dirty="0">
                <a:solidFill>
                  <a:srgbClr val="980000"/>
                </a:solidFill>
              </a:rPr>
              <a:t>'http://api.example.com/users/1'</a:t>
            </a:r>
            <a:r>
              <a:rPr lang="en" dirty="0"/>
              <a:t>)</a:t>
            </a:r>
            <a:endParaRPr dirty="0"/>
          </a:p>
          <a:p>
            <a:pPr marL="22860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.</a:t>
            </a:r>
            <a:r>
              <a:rPr lang="en" dirty="0">
                <a:solidFill>
                  <a:srgbClr val="9900FF"/>
                </a:solidFill>
              </a:rPr>
              <a:t>then</a:t>
            </a:r>
            <a:r>
              <a:rPr lang="en" dirty="0"/>
              <a:t>(response =&gt; response.json())</a:t>
            </a:r>
            <a:endParaRPr lang="en-US" dirty="0"/>
          </a:p>
          <a:p>
            <a:pPr marL="22860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/>
              <a:t>.</a:t>
            </a:r>
            <a:r>
              <a:rPr lang="en-US" dirty="0">
                <a:solidFill>
                  <a:srgbClr val="9900FF"/>
                </a:solidFill>
              </a:rPr>
              <a:t>then</a:t>
            </a:r>
            <a:r>
              <a:rPr lang="en-US" dirty="0"/>
              <a:t>(data =&gt; console.log(data))</a:t>
            </a:r>
          </a:p>
          <a:p>
            <a:pPr marL="22860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/>
              <a:t>.</a:t>
            </a:r>
            <a:r>
              <a:rPr lang="en" dirty="0">
                <a:solidFill>
                  <a:srgbClr val="9900FF"/>
                </a:solidFill>
              </a:rPr>
              <a:t>catch</a:t>
            </a:r>
            <a:r>
              <a:rPr lang="en" dirty="0"/>
              <a:t>(error =&gt; console.error(</a:t>
            </a:r>
            <a:r>
              <a:rPr lang="en" dirty="0">
                <a:solidFill>
                  <a:srgbClr val="980000"/>
                </a:solidFill>
              </a:rPr>
              <a:t>'Error:'</a:t>
            </a:r>
            <a:r>
              <a:rPr lang="en" dirty="0"/>
              <a:t>, error));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REST-ის პრინციპები:</a:t>
            </a:r>
            <a:endParaRPr dirty="0"/>
          </a:p>
        </p:txBody>
      </p:sp>
      <p:sp>
        <p:nvSpPr>
          <p:cNvPr id="140" name="Google Shape;140;p26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Stateless communication.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Client-server separation.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Resources identified by URIs (e.g., /users).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Standard HTTP methods (GET, POST, PUT, DELETE).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JSON/XML as data formats.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რესტის პრინციპების გამოყენებით ჩვენი ვებ სერვისული აპლიკაცია ხდება: გაფართოებადი, მარტივი და HTTP-ზე მორგებული.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Consuming REST Services using Postman</a:t>
            </a:r>
            <a:endParaRPr/>
          </a:p>
        </p:txBody>
      </p:sp>
      <p:sp>
        <p:nvSpPr>
          <p:cNvPr id="146" name="Google Shape;146;p27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ბევრი ხელსაწყო არსებობს REST ტიპის სერვისების "გასატესტად" (მათ შორის ბრაუზერებიც და მათი ექსთენშენებიც).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ყველაზე პოპულარ ხელსაწყოდ რჩება </a:t>
            </a:r>
            <a:r>
              <a:rPr lang="en" b="1"/>
              <a:t>Postman</a:t>
            </a:r>
            <a:r>
              <a:rPr lang="en"/>
              <a:t>-ი. თუმცა, შეგიძლიათ ნებისმიერი რამ გამოიყენოთ.</a:t>
            </a:r>
            <a:endParaRPr/>
          </a:p>
        </p:txBody>
      </p:sp>
      <p:pic>
        <p:nvPicPr>
          <p:cNvPr id="147" name="Google Shape;147;p27"/>
          <p:cNvPicPr preferRelativeResize="0"/>
          <p:nvPr/>
        </p:nvPicPr>
        <p:blipFill rotWithShape="1">
          <a:blip r:embed="rId3">
            <a:alphaModFix/>
          </a:blip>
          <a:srcRect t="11927" b="32075"/>
          <a:stretch/>
        </p:blipFill>
        <p:spPr>
          <a:xfrm>
            <a:off x="2029225" y="3081675"/>
            <a:ext cx="5085548" cy="16719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SOAP vs REST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to Use SOAP vs. REST?</a:t>
            </a:r>
            <a:endParaRPr/>
          </a:p>
        </p:txBody>
      </p:sp>
      <p:sp>
        <p:nvSpPr>
          <p:cNvPr id="158" name="Google Shape;158;p29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როდის გამოვიყენოთ SOAP</a:t>
            </a:r>
            <a:r>
              <a:rPr lang="en" sz="1800" dirty="0"/>
              <a:t>? </a:t>
            </a:r>
            <a:r>
              <a:rPr lang="en" dirty="0"/>
              <a:t>😢</a:t>
            </a:r>
            <a:endParaRPr sz="1800"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❖"/>
            </a:pPr>
            <a:r>
              <a:rPr lang="en" sz="1800" dirty="0"/>
              <a:t>როდესაც ფორმალური კონტრაქტის არსებობა არის აუცილებელი.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 sz="1800" dirty="0"/>
              <a:t>როდესაც ვეხებით ძველ აპლიკაციებს.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 sz="1800" dirty="0"/>
              <a:t>როდესაც Enterprise დონის უსაფრთხოებაა საჭირო და ტრანზაქციულობა.</a:t>
            </a:r>
            <a:endParaRPr sz="18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dirty="0"/>
              <a:t>როდის REST? 😎</a:t>
            </a:r>
            <a:endParaRPr b="1"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➔"/>
            </a:pPr>
            <a:r>
              <a:rPr lang="en" dirty="0"/>
              <a:t>როდესაც საჭიროა სწრაფი, მარტივი და ჰორიზონტალურად გაფართოებადი (გაზრდადი) სერვისების დაწერა.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 dirty="0"/>
              <a:t>გამოიყენება მობილურ და ვებ აპლიკაციებში.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 dirty="0"/>
              <a:t>როდესაც გვჭირდება მოქნილი მონაცემთა ფორმატები (მაგ. JSON)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2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1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REST in </a:t>
            </a:r>
            <a:r>
              <a:rPr lang="en" strike="sngStrike"/>
              <a:t>Peace</a:t>
            </a:r>
            <a:r>
              <a:rPr lang="en"/>
              <a:t> Spring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REST in Spring Boot</a:t>
            </a:r>
            <a:endParaRPr/>
          </a:p>
        </p:txBody>
      </p:sp>
      <p:sp>
        <p:nvSpPr>
          <p:cNvPr id="174" name="Google Shape;174;p32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RESTful </a:t>
            </a:r>
            <a:r>
              <a:rPr lang="en" dirty="0"/>
              <a:t>სერვისებს აღვწერთ </a:t>
            </a:r>
            <a:r>
              <a:rPr lang="en" b="1" dirty="0"/>
              <a:t>@RestController</a:t>
            </a:r>
            <a:r>
              <a:rPr lang="en" dirty="0"/>
              <a:t> ანოტაციით.</a:t>
            </a:r>
            <a:endParaRPr dirty="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B45F06"/>
                </a:solidFill>
              </a:rPr>
              <a:t>@RestController</a:t>
            </a:r>
            <a:r>
              <a:rPr lang="en" dirty="0">
                <a:solidFill>
                  <a:schemeClr val="accent3"/>
                </a:solidFill>
              </a:rPr>
              <a:t> </a:t>
            </a:r>
            <a:r>
              <a:rPr lang="en" dirty="0">
                <a:solidFill>
                  <a:srgbClr val="9E9E9E"/>
                </a:solidFill>
              </a:rPr>
              <a:t>// იგივეა რაც @Controller და @ResponseBody ერთად :)</a:t>
            </a:r>
            <a:endParaRPr dirty="0">
              <a:solidFill>
                <a:srgbClr val="9E9E9E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B45F06"/>
                </a:solidFill>
              </a:rPr>
              <a:t>@RequestMapping</a:t>
            </a:r>
            <a:r>
              <a:rPr lang="en" dirty="0"/>
              <a:t>(</a:t>
            </a:r>
            <a:r>
              <a:rPr lang="en" dirty="0">
                <a:solidFill>
                  <a:srgbClr val="980000"/>
                </a:solidFill>
              </a:rPr>
              <a:t>"/api/users"</a:t>
            </a:r>
            <a:r>
              <a:rPr lang="en" dirty="0"/>
              <a:t>) </a:t>
            </a:r>
            <a:r>
              <a:rPr lang="en" dirty="0">
                <a:solidFill>
                  <a:srgbClr val="9E9E9E"/>
                </a:solidFill>
              </a:rPr>
              <a:t>~</a:t>
            </a:r>
            <a:endParaRPr dirty="0">
              <a:solidFill>
                <a:srgbClr val="9E9E9E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A86E8"/>
                </a:solidFill>
              </a:rPr>
              <a:t>public class</a:t>
            </a:r>
            <a:r>
              <a:rPr lang="en" dirty="0"/>
              <a:t> </a:t>
            </a:r>
            <a:r>
              <a:rPr lang="en" dirty="0">
                <a:solidFill>
                  <a:schemeClr val="accent3"/>
                </a:solidFill>
              </a:rPr>
              <a:t>UserController </a:t>
            </a:r>
            <a:r>
              <a:rPr lang="en" dirty="0"/>
              <a:t>{</a:t>
            </a:r>
            <a:r>
              <a:rPr lang="en" dirty="0">
                <a:solidFill>
                  <a:srgbClr val="9E9E9E"/>
                </a:solidFill>
              </a:rPr>
              <a:t> // ყველა მეთოდი იქნება @ResponseBody-იანივით!</a:t>
            </a:r>
            <a:endParaRPr dirty="0">
              <a:solidFill>
                <a:srgbClr val="9E9E9E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    </a:t>
            </a:r>
            <a:r>
              <a:rPr lang="en" dirty="0">
                <a:solidFill>
                  <a:srgbClr val="B45F06"/>
                </a:solidFill>
              </a:rPr>
              <a:t>@GetMapping</a:t>
            </a:r>
            <a:r>
              <a:rPr lang="en" dirty="0"/>
              <a:t> </a:t>
            </a:r>
            <a:r>
              <a:rPr lang="en" dirty="0">
                <a:solidFill>
                  <a:srgbClr val="4A86E8"/>
                </a:solidFill>
              </a:rPr>
              <a:t>public </a:t>
            </a:r>
            <a:r>
              <a:rPr lang="en" dirty="0">
                <a:solidFill>
                  <a:schemeClr val="accent3"/>
                </a:solidFill>
              </a:rPr>
              <a:t>List</a:t>
            </a:r>
            <a:r>
              <a:rPr lang="en" dirty="0"/>
              <a:t>&lt;</a:t>
            </a:r>
            <a:r>
              <a:rPr lang="en" dirty="0">
                <a:solidFill>
                  <a:schemeClr val="accent3"/>
                </a:solidFill>
              </a:rPr>
              <a:t>User</a:t>
            </a:r>
            <a:r>
              <a:rPr lang="en" dirty="0"/>
              <a:t>&gt; getAllUsers() {</a:t>
            </a:r>
            <a:r>
              <a:rPr lang="en" b="1" dirty="0"/>
              <a:t> …</a:t>
            </a:r>
            <a:r>
              <a:rPr lang="en" dirty="0"/>
              <a:t> }</a:t>
            </a:r>
            <a:endParaRPr dirty="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    </a:t>
            </a:r>
            <a:r>
              <a:rPr lang="en" dirty="0">
                <a:solidFill>
                  <a:srgbClr val="B45F06"/>
                </a:solidFill>
              </a:rPr>
              <a:t>@PostMapping</a:t>
            </a:r>
            <a:r>
              <a:rPr lang="en" dirty="0"/>
              <a:t> </a:t>
            </a:r>
            <a:r>
              <a:rPr lang="en" dirty="0">
                <a:solidFill>
                  <a:srgbClr val="4A86E8"/>
                </a:solidFill>
              </a:rPr>
              <a:t>public </a:t>
            </a:r>
            <a:r>
              <a:rPr lang="en" dirty="0">
                <a:solidFill>
                  <a:schemeClr val="accent3"/>
                </a:solidFill>
              </a:rPr>
              <a:t>User </a:t>
            </a:r>
            <a:r>
              <a:rPr lang="en" dirty="0"/>
              <a:t>createUser(</a:t>
            </a:r>
            <a:r>
              <a:rPr lang="en" dirty="0">
                <a:solidFill>
                  <a:srgbClr val="B45F06"/>
                </a:solidFill>
              </a:rPr>
              <a:t>@RequestBody</a:t>
            </a:r>
            <a:r>
              <a:rPr lang="en" dirty="0"/>
              <a:t> </a:t>
            </a:r>
            <a:r>
              <a:rPr lang="en" dirty="0">
                <a:solidFill>
                  <a:schemeClr val="accent3"/>
                </a:solidFill>
              </a:rPr>
              <a:t>User </a:t>
            </a:r>
            <a:r>
              <a:rPr lang="en" dirty="0"/>
              <a:t>newUser) { </a:t>
            </a:r>
            <a:r>
              <a:rPr lang="en" b="1" dirty="0"/>
              <a:t>…</a:t>
            </a:r>
            <a:r>
              <a:rPr lang="en" dirty="0"/>
              <a:t> }</a:t>
            </a:r>
            <a:endParaRPr dirty="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/>
              <a:t>} </a:t>
            </a:r>
            <a:r>
              <a:rPr lang="en" dirty="0">
                <a:solidFill>
                  <a:srgbClr val="9E9E9E"/>
                </a:solidFill>
              </a:rPr>
              <a:t>// Spring ავტომატურად ასერიალიზებს ობიექტებს JSON ტიპში.</a:t>
            </a:r>
            <a:endParaRPr dirty="0">
              <a:solidFill>
                <a:srgbClr val="9E9E9E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3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Handling HTTP Methods</a:t>
            </a:r>
            <a:endParaRPr/>
          </a:p>
        </p:txBody>
      </p:sp>
      <p:sp>
        <p:nvSpPr>
          <p:cNvPr id="180" name="Google Shape;180;p33"/>
          <p:cNvSpPr txBox="1">
            <a:spLocks noGrp="1"/>
          </p:cNvSpPr>
          <p:nvPr>
            <p:ph type="body" idx="1"/>
          </p:nvPr>
        </p:nvSpPr>
        <p:spPr>
          <a:xfrm>
            <a:off x="311700" y="1485400"/>
            <a:ext cx="3981900" cy="308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GET</a:t>
            </a:r>
            <a:r>
              <a:rPr lang="en" sz="1800"/>
              <a:t>:</a:t>
            </a:r>
            <a:endParaRPr sz="180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მონაცემების მიღება.</a:t>
            </a:r>
            <a:endParaRPr sz="180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B45F06"/>
                </a:solidFill>
              </a:rPr>
              <a:t>@GetMapping</a:t>
            </a:r>
            <a:r>
              <a:rPr lang="en" sz="1800"/>
              <a:t>(</a:t>
            </a:r>
            <a:r>
              <a:rPr lang="en" sz="1800">
                <a:solidFill>
                  <a:srgbClr val="980000"/>
                </a:solidFill>
              </a:rPr>
              <a:t>"/users/{id}"</a:t>
            </a:r>
            <a:r>
              <a:rPr lang="en" sz="1800"/>
              <a:t>)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b="1"/>
              <a:t>POST</a:t>
            </a:r>
            <a:r>
              <a:rPr lang="en" sz="1800"/>
              <a:t>:</a:t>
            </a:r>
            <a:endParaRPr sz="180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ახალი ჩანაწერის გასაკეთება.</a:t>
            </a:r>
            <a:endParaRPr sz="180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rgbClr val="B45F06"/>
                </a:solidFill>
              </a:rPr>
              <a:t>@PostMapping</a:t>
            </a:r>
            <a:r>
              <a:rPr lang="en" sz="1800"/>
              <a:t>(</a:t>
            </a:r>
            <a:r>
              <a:rPr lang="en" sz="1800">
                <a:solidFill>
                  <a:srgbClr val="980000"/>
                </a:solidFill>
              </a:rPr>
              <a:t>"/users"</a:t>
            </a:r>
            <a:r>
              <a:rPr lang="en" sz="1800"/>
              <a:t>)</a:t>
            </a:r>
            <a:endParaRPr sz="1800"/>
          </a:p>
        </p:txBody>
      </p:sp>
      <p:sp>
        <p:nvSpPr>
          <p:cNvPr id="181" name="Google Shape;181;p33"/>
          <p:cNvSpPr txBox="1">
            <a:spLocks noGrp="1"/>
          </p:cNvSpPr>
          <p:nvPr>
            <p:ph type="body" idx="2"/>
          </p:nvPr>
        </p:nvSpPr>
        <p:spPr>
          <a:xfrm>
            <a:off x="4293600" y="1485400"/>
            <a:ext cx="4538700" cy="308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PUT</a:t>
            </a:r>
            <a:r>
              <a:rPr lang="en" sz="1800"/>
              <a:t>/</a:t>
            </a:r>
            <a:r>
              <a:rPr lang="en" sz="1800" b="1"/>
              <a:t>PATCH</a:t>
            </a:r>
            <a:r>
              <a:rPr lang="en" sz="1800"/>
              <a:t>:</a:t>
            </a:r>
            <a:endParaRPr sz="180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არსებული ჩანაწერის განახლება.</a:t>
            </a:r>
            <a:endParaRPr sz="180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B45F06"/>
                </a:solidFill>
              </a:rPr>
              <a:t>@PutMapping</a:t>
            </a:r>
            <a:r>
              <a:rPr lang="en" sz="1800"/>
              <a:t>(</a:t>
            </a:r>
            <a:r>
              <a:rPr lang="en" sz="1800">
                <a:solidFill>
                  <a:srgbClr val="980000"/>
                </a:solidFill>
              </a:rPr>
              <a:t>"/users/{id}"</a:t>
            </a:r>
            <a:r>
              <a:rPr lang="en" sz="1800"/>
              <a:t>)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b="1"/>
              <a:t>DELETE</a:t>
            </a:r>
            <a:r>
              <a:rPr lang="en" sz="1800"/>
              <a:t>:</a:t>
            </a:r>
            <a:endParaRPr sz="180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რესურსის წაშლა.</a:t>
            </a:r>
            <a:endParaRPr sz="180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rgbClr val="B45F06"/>
                </a:solidFill>
              </a:rPr>
              <a:t>@DeleteMapping</a:t>
            </a:r>
            <a:r>
              <a:rPr lang="en" sz="1800"/>
              <a:t>(</a:t>
            </a:r>
            <a:r>
              <a:rPr lang="en" sz="1800">
                <a:solidFill>
                  <a:srgbClr val="980000"/>
                </a:solidFill>
              </a:rPr>
              <a:t>"/users/{id}"</a:t>
            </a:r>
            <a:r>
              <a:rPr lang="en" sz="1800"/>
              <a:t>)</a:t>
            </a:r>
            <a:endParaRPr sz="1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Best Practices for Naming RESTful Endpoints</a:t>
            </a:r>
            <a:endParaRPr/>
          </a:p>
        </p:txBody>
      </p:sp>
      <p:sp>
        <p:nvSpPr>
          <p:cNvPr id="187" name="Google Shape;187;p3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არსებითი სახელები (და არა ზმნები): </a:t>
            </a:r>
            <a:r>
              <a:rPr lang="en" dirty="0"/>
              <a:t>მისამართი უნდა აღწერდეს რესურსს (</a:t>
            </a:r>
            <a:r>
              <a:rPr lang="en" dirty="0">
                <a:solidFill>
                  <a:srgbClr val="980000"/>
                </a:solidFill>
              </a:rPr>
              <a:t>"users"</a:t>
            </a:r>
            <a:r>
              <a:rPr lang="en" dirty="0"/>
              <a:t>) და არა ქმედებას!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dirty="0"/>
              <a:t>მრავლობითი სახელები</a:t>
            </a:r>
            <a:r>
              <a:rPr lang="en" dirty="0"/>
              <a:t>: გამოიყენეთ მრავლობითი სახელები კოლექციებისთვის (</a:t>
            </a:r>
            <a:r>
              <a:rPr lang="en" dirty="0">
                <a:solidFill>
                  <a:srgbClr val="980000"/>
                </a:solidFill>
              </a:rPr>
              <a:t>/users</a:t>
            </a:r>
            <a:r>
              <a:rPr lang="en" dirty="0"/>
              <a:t>, </a:t>
            </a:r>
            <a:r>
              <a:rPr lang="en" dirty="0">
                <a:solidFill>
                  <a:srgbClr val="980000"/>
                </a:solidFill>
              </a:rPr>
              <a:t>/posts</a:t>
            </a:r>
            <a:r>
              <a:rPr lang="en" dirty="0"/>
              <a:t>).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dirty="0"/>
              <a:t>იერარქიული სტრუქტურა (ჩადგმული რესურსებისთვის)</a:t>
            </a:r>
            <a:r>
              <a:rPr lang="en" dirty="0"/>
              <a:t>: მაგ: </a:t>
            </a:r>
            <a:r>
              <a:rPr lang="en" dirty="0">
                <a:solidFill>
                  <a:srgbClr val="980000"/>
                </a:solidFill>
              </a:rPr>
              <a:t>/posts/{postId}/comments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dirty="0"/>
              <a:t>დასახელების კონვენციები</a:t>
            </a:r>
            <a:r>
              <a:rPr lang="en" dirty="0"/>
              <a:t>:</a:t>
            </a:r>
            <a:endParaRPr dirty="0"/>
          </a:p>
          <a:p>
            <a:pPr marL="457200" lvl="0" indent="-308610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dirty="0"/>
              <a:t>გამოიყენეთ ტირეები საჭიროების შემთხვევაში (</a:t>
            </a:r>
            <a:r>
              <a:rPr lang="en" dirty="0">
                <a:solidFill>
                  <a:srgbClr val="980000"/>
                </a:solidFill>
              </a:rPr>
              <a:t>/blog-posts</a:t>
            </a:r>
            <a:r>
              <a:rPr lang="en" dirty="0"/>
              <a:t>).</a:t>
            </a:r>
            <a:endParaRPr dirty="0"/>
          </a:p>
          <a:p>
            <a:pPr marL="457200" lvl="0" indent="-30861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dirty="0"/>
              <a:t>მოერიდეთ მაღალი და დაბალი რეგისტრების ერთდროულად გამოყენებებს.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dirty="0"/>
              <a:t>წერეთ თვალსაჩინო და ინტუიტიური URI-ები:</a:t>
            </a:r>
            <a:endParaRPr dirty="0"/>
          </a:p>
          <a:p>
            <a:pPr marL="457200" lvl="0" indent="-308610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dirty="0"/>
              <a:t>დარწმუნდით, რომ თქვენი მისამართები ნათლად აღწერენ რესურსებს და მათ კავშირებს.</a:t>
            </a:r>
            <a:endParaRPr dirty="0"/>
          </a:p>
          <a:p>
            <a:pPr marL="457200" lvl="0" indent="-30861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dirty="0"/>
              <a:t>საჭიროების შემთხვევაში გამოიყენეთ რესურსის იდენტიფიკატორები (ID).</a:t>
            </a:r>
            <a:endParaRPr dirty="0"/>
          </a:p>
          <a:p>
            <a:pPr marL="0" lvl="0" indent="0" algn="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/>
              <a:t>მოდით ვნახოთ მაგალითი REST მისამართებისა…</a:t>
            </a: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2" name="Google Shape;192;p35"/>
          <p:cNvGraphicFramePr/>
          <p:nvPr/>
        </p:nvGraphicFramePr>
        <p:xfrm>
          <a:off x="529700" y="1507150"/>
          <a:ext cx="8084600" cy="3291720"/>
        </p:xfrm>
        <a:graphic>
          <a:graphicData uri="http://schemas.openxmlformats.org/drawingml/2006/table">
            <a:tbl>
              <a:tblPr>
                <a:noFill/>
                <a:tableStyleId>{BDCEB7FF-D475-4144-9B9D-62EC0413B3FB}</a:tableStyleId>
              </a:tblPr>
              <a:tblGrid>
                <a:gridCol w="808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7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Blog Posts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1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GET </a:t>
                      </a:r>
                      <a:r>
                        <a:rPr lang="en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</a:t>
                      </a:r>
                      <a:r>
                        <a:rPr lang="en" b="1">
                          <a:solidFill>
                            <a:srgbClr val="98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/posts   </a:t>
                      </a:r>
                      <a:r>
                        <a:rPr lang="en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  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– </a:t>
                      </a:r>
                      <a:r>
                        <a:rPr lang="en" b="1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Retrieve all blog posts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.</a:t>
                      </a:r>
                      <a:endParaRPr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GET </a:t>
                      </a:r>
                      <a:r>
                        <a:rPr lang="en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</a:t>
                      </a:r>
                      <a:r>
                        <a:rPr lang="en" b="1">
                          <a:solidFill>
                            <a:srgbClr val="98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/posts/{postId}</a:t>
                      </a:r>
                      <a:r>
                        <a:rPr lang="en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– </a:t>
                      </a:r>
                      <a:r>
                        <a:rPr lang="en" b="1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Retrieve a specific blog post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.</a:t>
                      </a:r>
                      <a:endParaRPr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POST </a:t>
                      </a:r>
                      <a:r>
                        <a:rPr lang="en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</a:t>
                      </a:r>
                      <a:r>
                        <a:rPr lang="en" b="1">
                          <a:solidFill>
                            <a:srgbClr val="98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/posts</a:t>
                      </a:r>
                      <a:r>
                        <a:rPr lang="en">
                          <a:solidFill>
                            <a:srgbClr val="98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n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    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– </a:t>
                      </a:r>
                      <a:r>
                        <a:rPr lang="en" b="1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Create a new blog post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.</a:t>
                      </a:r>
                      <a:endParaRPr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PUT </a:t>
                      </a:r>
                      <a:r>
                        <a:rPr lang="en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</a:t>
                      </a:r>
                      <a:r>
                        <a:rPr lang="en" b="1">
                          <a:solidFill>
                            <a:srgbClr val="98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/posts/{postId}</a:t>
                      </a:r>
                      <a:r>
                        <a:rPr lang="en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– </a:t>
                      </a:r>
                      <a:r>
                        <a:rPr lang="en" b="1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Update a blog post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.</a:t>
                      </a:r>
                      <a:endParaRPr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DELETE </a:t>
                      </a:r>
                      <a:r>
                        <a:rPr lang="en" b="1">
                          <a:solidFill>
                            <a:srgbClr val="98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/posts/{postId}</a:t>
                      </a:r>
                      <a:r>
                        <a:rPr lang="en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– </a:t>
                      </a:r>
                      <a:r>
                        <a:rPr lang="en" b="1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Delete a blog post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.</a:t>
                      </a:r>
                      <a:endParaRPr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Comments on Posts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1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GET </a:t>
                      </a:r>
                      <a:r>
                        <a:rPr lang="en" dirty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</a:t>
                      </a:r>
                      <a:r>
                        <a:rPr lang="en" b="1" dirty="0">
                          <a:solidFill>
                            <a:srgbClr val="98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/posts/{postId}/comments</a:t>
                      </a:r>
                      <a:r>
                        <a:rPr lang="en" dirty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– </a:t>
                      </a:r>
                      <a:r>
                        <a:rPr lang="en" b="1" dirty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Retrieve all comments for a blog post</a:t>
                      </a:r>
                      <a:r>
                        <a:rPr lang="en" dirty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.</a:t>
                      </a:r>
                      <a:endParaRPr dirty="0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GET </a:t>
                      </a:r>
                      <a:r>
                        <a:rPr lang="en" dirty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</a:t>
                      </a:r>
                      <a:r>
                        <a:rPr lang="en" b="1" dirty="0">
                          <a:solidFill>
                            <a:srgbClr val="98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/posts/{postId}/comments/{commentId}</a:t>
                      </a:r>
                      <a:r>
                        <a:rPr lang="en" dirty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– </a:t>
                      </a:r>
                      <a:r>
                        <a:rPr lang="en" b="1" dirty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Retrieve a specific comment</a:t>
                      </a:r>
                      <a:r>
                        <a:rPr lang="en" dirty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.</a:t>
                      </a:r>
                      <a:endParaRPr dirty="0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POST </a:t>
                      </a:r>
                      <a:r>
                        <a:rPr lang="en" dirty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</a:t>
                      </a:r>
                      <a:r>
                        <a:rPr lang="en" b="1" dirty="0">
                          <a:solidFill>
                            <a:srgbClr val="98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/posts/{postId}/comments</a:t>
                      </a:r>
                      <a:r>
                        <a:rPr lang="en" dirty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– </a:t>
                      </a:r>
                      <a:r>
                        <a:rPr lang="en" b="1" dirty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Add a new comment to a blog post</a:t>
                      </a:r>
                      <a:r>
                        <a:rPr lang="en" dirty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.</a:t>
                      </a:r>
                      <a:endParaRPr dirty="0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PUT </a:t>
                      </a:r>
                      <a:r>
                        <a:rPr lang="en" dirty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</a:t>
                      </a:r>
                      <a:r>
                        <a:rPr lang="en" b="1" dirty="0">
                          <a:solidFill>
                            <a:srgbClr val="98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/posts/{postId}/comments/{commentId}</a:t>
                      </a:r>
                      <a:r>
                        <a:rPr lang="en" dirty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– </a:t>
                      </a:r>
                      <a:r>
                        <a:rPr lang="en" b="1" dirty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Update a comment</a:t>
                      </a:r>
                      <a:r>
                        <a:rPr lang="en" dirty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.</a:t>
                      </a:r>
                      <a:endParaRPr dirty="0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DELETE </a:t>
                      </a:r>
                      <a:r>
                        <a:rPr lang="en" b="1" dirty="0">
                          <a:solidFill>
                            <a:srgbClr val="98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/posts/{postId}/comments/{commentId}</a:t>
                      </a:r>
                      <a:r>
                        <a:rPr lang="en" dirty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– </a:t>
                      </a:r>
                      <a:r>
                        <a:rPr lang="en" b="1" dirty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Delete a comment</a:t>
                      </a:r>
                      <a:r>
                        <a:rPr lang="en" dirty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.</a:t>
                      </a:r>
                      <a:endParaRPr dirty="0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3" name="Google Shape;193;p3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of Endpoint Naming (Blog):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Controlling Response with ResponseEntity&lt;?&gt;:</a:t>
            </a:r>
            <a:endParaRPr/>
          </a:p>
        </p:txBody>
      </p:sp>
      <p:sp>
        <p:nvSpPr>
          <p:cNvPr id="199" name="Google Shape;199;p36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ResponseEntity </a:t>
            </a:r>
            <a:r>
              <a:rPr lang="en" dirty="0"/>
              <a:t>არის კლასი, რომელშიც ინახება HTTP-ის შედეგი: სტატუს კოდი, ჰედერები, და ტანი. გვაძლევს სრულ კონტროლს HTTP-ის შედეგზე: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    </a:t>
            </a:r>
            <a:r>
              <a:rPr lang="en" dirty="0">
                <a:solidFill>
                  <a:srgbClr val="B45F06"/>
                </a:solidFill>
              </a:rPr>
              <a:t>@GetMapping</a:t>
            </a:r>
            <a:r>
              <a:rPr lang="en" dirty="0"/>
              <a:t>(</a:t>
            </a:r>
            <a:r>
              <a:rPr lang="en" dirty="0">
                <a:solidFill>
                  <a:srgbClr val="980000"/>
                </a:solidFill>
              </a:rPr>
              <a:t>"/example"</a:t>
            </a:r>
            <a:r>
              <a:rPr lang="en" dirty="0"/>
              <a:t>)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    </a:t>
            </a:r>
            <a:r>
              <a:rPr lang="en" dirty="0">
                <a:solidFill>
                  <a:srgbClr val="4A86E8"/>
                </a:solidFill>
              </a:rPr>
              <a:t>public </a:t>
            </a:r>
            <a:r>
              <a:rPr lang="en" dirty="0">
                <a:solidFill>
                  <a:schemeClr val="accent3"/>
                </a:solidFill>
              </a:rPr>
              <a:t>ResponseEntity</a:t>
            </a:r>
            <a:r>
              <a:rPr lang="en" dirty="0"/>
              <a:t>&lt;</a:t>
            </a:r>
            <a:r>
              <a:rPr lang="en" dirty="0">
                <a:solidFill>
                  <a:schemeClr val="accent3"/>
                </a:solidFill>
              </a:rPr>
              <a:t>String</a:t>
            </a:r>
            <a:r>
              <a:rPr lang="en" dirty="0"/>
              <a:t>&gt; example() {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        </a:t>
            </a:r>
            <a:r>
              <a:rPr lang="en" dirty="0">
                <a:solidFill>
                  <a:schemeClr val="accent3"/>
                </a:solidFill>
              </a:rPr>
              <a:t>HttpHeaders </a:t>
            </a:r>
            <a:r>
              <a:rPr lang="en" dirty="0"/>
              <a:t>headers = </a:t>
            </a:r>
            <a:r>
              <a:rPr lang="en" dirty="0">
                <a:solidFill>
                  <a:srgbClr val="4A86E8"/>
                </a:solidFill>
              </a:rPr>
              <a:t>new </a:t>
            </a:r>
            <a:r>
              <a:rPr lang="en" dirty="0">
                <a:solidFill>
                  <a:schemeClr val="accent3"/>
                </a:solidFill>
              </a:rPr>
              <a:t>HttpHeaders</a:t>
            </a:r>
            <a:r>
              <a:rPr lang="en" dirty="0"/>
              <a:t>();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        headers.add(</a:t>
            </a:r>
            <a:r>
              <a:rPr lang="en" dirty="0">
                <a:solidFill>
                  <a:srgbClr val="980000"/>
                </a:solidFill>
              </a:rPr>
              <a:t>"Custom-Header"</a:t>
            </a:r>
            <a:r>
              <a:rPr lang="en" dirty="0"/>
              <a:t>, </a:t>
            </a:r>
            <a:r>
              <a:rPr lang="en" dirty="0">
                <a:solidFill>
                  <a:srgbClr val="980000"/>
                </a:solidFill>
              </a:rPr>
              <a:t>"CustomHeaderValue"</a:t>
            </a:r>
            <a:r>
              <a:rPr lang="en" dirty="0"/>
              <a:t>);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        </a:t>
            </a:r>
            <a:r>
              <a:rPr lang="en" dirty="0">
                <a:solidFill>
                  <a:srgbClr val="4A86E8"/>
                </a:solidFill>
              </a:rPr>
              <a:t>return new </a:t>
            </a:r>
            <a:r>
              <a:rPr lang="en" dirty="0">
                <a:solidFill>
                  <a:schemeClr val="accent3"/>
                </a:solidFill>
              </a:rPr>
              <a:t>ResponseEntity</a:t>
            </a:r>
            <a:r>
              <a:rPr lang="en" dirty="0"/>
              <a:t>&lt;&gt;(</a:t>
            </a:r>
            <a:r>
              <a:rPr lang="en" dirty="0">
                <a:solidFill>
                  <a:srgbClr val="980000"/>
                </a:solidFill>
              </a:rPr>
              <a:t>"Response Body"</a:t>
            </a:r>
            <a:r>
              <a:rPr lang="en" dirty="0"/>
              <a:t>, headers, </a:t>
            </a:r>
            <a:r>
              <a:rPr lang="en" dirty="0">
                <a:solidFill>
                  <a:schemeClr val="accent3"/>
                </a:solidFill>
              </a:rPr>
              <a:t>HttpStatus</a:t>
            </a:r>
            <a:r>
              <a:rPr lang="en" dirty="0"/>
              <a:t>.</a:t>
            </a:r>
            <a:r>
              <a:rPr lang="en" dirty="0">
                <a:solidFill>
                  <a:srgbClr val="9900FF"/>
                </a:solidFill>
              </a:rPr>
              <a:t>OK</a:t>
            </a:r>
            <a:r>
              <a:rPr lang="en" dirty="0"/>
              <a:t>);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/>
              <a:t>    }</a:t>
            </a:r>
            <a:endParaRPr dirty="0"/>
          </a:p>
        </p:txBody>
      </p:sp>
      <p:sp>
        <p:nvSpPr>
          <p:cNvPr id="200" name="Google Shape;200;p36"/>
          <p:cNvSpPr/>
          <p:nvPr/>
        </p:nvSpPr>
        <p:spPr>
          <a:xfrm>
            <a:off x="5357800" y="2283525"/>
            <a:ext cx="3281100" cy="938400"/>
          </a:xfrm>
          <a:prstGeom prst="wedgeRectCallout">
            <a:avLst>
              <a:gd name="adj1" fmla="val -56982"/>
              <a:gd name="adj2" fmla="val 38992"/>
            </a:avLst>
          </a:prstGeom>
          <a:noFill/>
          <a:ln w="9525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Flexible, Clear, and Consistent</a:t>
            </a:r>
            <a:endParaRPr sz="16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7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Handling Errors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8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Build-in (Default) Support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Error Options in application.properties File:</a:t>
            </a:r>
            <a:endParaRPr/>
          </a:p>
        </p:txBody>
      </p:sp>
      <p:sp>
        <p:nvSpPr>
          <p:cNvPr id="216" name="Google Shape;216;p39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server.error.</a:t>
            </a:r>
            <a:r>
              <a:rPr lang="en" b="1"/>
              <a:t>path</a:t>
            </a:r>
            <a:r>
              <a:rPr lang="en"/>
              <a:t>=</a:t>
            </a:r>
            <a:r>
              <a:rPr lang="en">
                <a:solidFill>
                  <a:srgbClr val="980000"/>
                </a:solidFill>
              </a:rPr>
              <a:t>/error</a:t>
            </a:r>
            <a:endParaRPr>
              <a:solidFill>
                <a:srgbClr val="980000"/>
              </a:solidFill>
            </a:endParaRPr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Specifies the path of the error controller, which handles rendering error content.</a:t>
            </a:r>
            <a:endParaRPr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server.error.</a:t>
            </a:r>
            <a:r>
              <a:rPr lang="en" b="1"/>
              <a:t>whitelabel</a:t>
            </a:r>
            <a:r>
              <a:rPr lang="en"/>
              <a:t>.</a:t>
            </a:r>
            <a:r>
              <a:rPr lang="en" b="1"/>
              <a:t>enabled</a:t>
            </a:r>
            <a:r>
              <a:rPr lang="en"/>
              <a:t>=</a:t>
            </a:r>
            <a:r>
              <a:rPr lang="en">
                <a:solidFill>
                  <a:srgbClr val="4A86E8"/>
                </a:solidFill>
              </a:rPr>
              <a:t>true</a:t>
            </a:r>
            <a:endParaRPr>
              <a:solidFill>
                <a:srgbClr val="4A86E8"/>
              </a:solidFill>
            </a:endParaRPr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Enables or disables the default "whitelabel" error page provided by Spring Boot.</a:t>
            </a:r>
            <a:endParaRPr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server.error.</a:t>
            </a:r>
            <a:r>
              <a:rPr lang="en" b="1"/>
              <a:t>include-path</a:t>
            </a:r>
            <a:r>
              <a:rPr lang="en"/>
              <a:t>=</a:t>
            </a:r>
            <a:r>
              <a:rPr lang="en">
                <a:solidFill>
                  <a:srgbClr val="4A86E8"/>
                </a:solidFill>
              </a:rPr>
              <a:t>always</a:t>
            </a:r>
            <a:endParaRPr>
              <a:solidFill>
                <a:srgbClr val="4A86E8"/>
              </a:solidFill>
            </a:endParaRPr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Controls when the request path should be included in the error response.</a:t>
            </a:r>
            <a:endParaRPr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server.error.</a:t>
            </a:r>
            <a:r>
              <a:rPr lang="en" b="1"/>
              <a:t>include</a:t>
            </a:r>
            <a:r>
              <a:rPr lang="en"/>
              <a:t>-</a:t>
            </a:r>
            <a:r>
              <a:rPr lang="en" b="1"/>
              <a:t>exception</a:t>
            </a:r>
            <a:r>
              <a:rPr lang="en"/>
              <a:t>=</a:t>
            </a:r>
            <a:r>
              <a:rPr lang="en">
                <a:solidFill>
                  <a:srgbClr val="4A86E8"/>
                </a:solidFill>
              </a:rPr>
              <a:t>false</a:t>
            </a:r>
            <a:endParaRPr>
              <a:solidFill>
                <a:srgbClr val="4A86E8"/>
              </a:solidFill>
            </a:endParaRPr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Determines whether the exception's class name should be included in the error response.</a:t>
            </a:r>
            <a:endParaRPr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server.error.</a:t>
            </a:r>
            <a:r>
              <a:rPr lang="en" b="1"/>
              <a:t>include</a:t>
            </a:r>
            <a:r>
              <a:rPr lang="en"/>
              <a:t>-</a:t>
            </a:r>
            <a:r>
              <a:rPr lang="en" b="1"/>
              <a:t>stacktrace</a:t>
            </a:r>
            <a:r>
              <a:rPr lang="en"/>
              <a:t>=</a:t>
            </a:r>
            <a:r>
              <a:rPr lang="en">
                <a:solidFill>
                  <a:srgbClr val="4A86E8"/>
                </a:solidFill>
              </a:rPr>
              <a:t>never</a:t>
            </a:r>
            <a:endParaRPr>
              <a:solidFill>
                <a:srgbClr val="4A86E8"/>
              </a:solidFill>
            </a:endParaRPr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Specifies when the stack trace should be included in the error response.</a:t>
            </a:r>
            <a:endParaRPr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server.error.</a:t>
            </a:r>
            <a:r>
              <a:rPr lang="en" b="1"/>
              <a:t>include</a:t>
            </a:r>
            <a:r>
              <a:rPr lang="en"/>
              <a:t>-</a:t>
            </a:r>
            <a:r>
              <a:rPr lang="en" b="1"/>
              <a:t>message</a:t>
            </a:r>
            <a:r>
              <a:rPr lang="en"/>
              <a:t>=</a:t>
            </a:r>
            <a:r>
              <a:rPr lang="en">
                <a:solidFill>
                  <a:srgbClr val="4A86E8"/>
                </a:solidFill>
              </a:rPr>
              <a:t>never</a:t>
            </a:r>
            <a:endParaRPr>
              <a:solidFill>
                <a:srgbClr val="4A86E8"/>
              </a:solidFill>
            </a:endParaRPr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Controls when the error message should be included in the error response.</a:t>
            </a:r>
            <a:endParaRPr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server.error.</a:t>
            </a:r>
            <a:r>
              <a:rPr lang="en" b="1"/>
              <a:t>include</a:t>
            </a:r>
            <a:r>
              <a:rPr lang="en"/>
              <a:t>-</a:t>
            </a:r>
            <a:r>
              <a:rPr lang="en" b="1"/>
              <a:t>binding</a:t>
            </a:r>
            <a:r>
              <a:rPr lang="en"/>
              <a:t>-</a:t>
            </a:r>
            <a:r>
              <a:rPr lang="en" b="1"/>
              <a:t>errors</a:t>
            </a:r>
            <a:r>
              <a:rPr lang="en"/>
              <a:t>=</a:t>
            </a:r>
            <a:r>
              <a:rPr lang="en">
                <a:solidFill>
                  <a:srgbClr val="4A86E8"/>
                </a:solidFill>
              </a:rPr>
              <a:t>never</a:t>
            </a:r>
            <a:endParaRPr>
              <a:solidFill>
                <a:srgbClr val="4A86E8"/>
              </a:solidFill>
            </a:endParaRPr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Determines when binding errors (such as validation errors) should be included in the error response.</a:t>
            </a:r>
            <a:endParaRPr/>
          </a:p>
        </p:txBody>
      </p:sp>
      <p:sp>
        <p:nvSpPr>
          <p:cNvPr id="217" name="Google Shape;217;p39"/>
          <p:cNvSpPr/>
          <p:nvPr/>
        </p:nvSpPr>
        <p:spPr>
          <a:xfrm>
            <a:off x="4522725" y="1152475"/>
            <a:ext cx="4309500" cy="22617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რას ვიღებთ exception-ის დროს სერვერიდან: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"timestamp": "2025-03-17T09:17:47.837+00:00",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"status": 500,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"error": "Internal Server Error",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"path": "/bad/throw-exception"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}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0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Tweaking with Error Options:</a:t>
            </a:r>
            <a:endParaRPr/>
          </a:p>
        </p:txBody>
      </p:sp>
      <p:sp>
        <p:nvSpPr>
          <p:cNvPr id="223" name="Google Shape;223;p40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*</a:t>
            </a:r>
            <a:r>
              <a:rPr lang="en"/>
              <a:t>.</a:t>
            </a:r>
            <a:r>
              <a:rPr lang="en" b="1"/>
              <a:t>include-path</a:t>
            </a:r>
            <a:r>
              <a:rPr lang="en"/>
              <a:t>=</a:t>
            </a:r>
            <a:r>
              <a:rPr lang="en" b="1">
                <a:solidFill>
                  <a:srgbClr val="4A86E8"/>
                </a:solidFill>
              </a:rPr>
              <a:t>never</a:t>
            </a:r>
            <a:endParaRPr b="1">
              <a:solidFill>
                <a:srgbClr val="4A86E8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*</a:t>
            </a:r>
            <a:r>
              <a:rPr lang="en"/>
              <a:t>.</a:t>
            </a:r>
            <a:r>
              <a:rPr lang="en" b="1"/>
              <a:t>include-exception</a:t>
            </a:r>
            <a:r>
              <a:rPr lang="en"/>
              <a:t>=</a:t>
            </a:r>
            <a:r>
              <a:rPr lang="en" b="1">
                <a:solidFill>
                  <a:srgbClr val="4A86E8"/>
                </a:solidFill>
              </a:rPr>
              <a:t>true</a:t>
            </a:r>
            <a:endParaRPr b="1">
              <a:solidFill>
                <a:srgbClr val="4A86E8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*</a:t>
            </a:r>
            <a:r>
              <a:rPr lang="en"/>
              <a:t>.</a:t>
            </a:r>
            <a:r>
              <a:rPr lang="en" b="1"/>
              <a:t>include-stacktrace</a:t>
            </a:r>
            <a:r>
              <a:rPr lang="en"/>
              <a:t>=</a:t>
            </a:r>
            <a:r>
              <a:rPr lang="en" b="1">
                <a:solidFill>
                  <a:srgbClr val="4A86E8"/>
                </a:solidFill>
              </a:rPr>
              <a:t>always</a:t>
            </a:r>
            <a:endParaRPr b="1">
              <a:solidFill>
                <a:srgbClr val="4A86E8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b="1"/>
              <a:t>*</a:t>
            </a:r>
            <a:r>
              <a:rPr lang="en"/>
              <a:t>.</a:t>
            </a:r>
            <a:r>
              <a:rPr lang="en" b="1"/>
              <a:t>include-message</a:t>
            </a:r>
            <a:r>
              <a:rPr lang="en"/>
              <a:t>=</a:t>
            </a:r>
            <a:r>
              <a:rPr lang="en" b="1">
                <a:solidFill>
                  <a:srgbClr val="4A86E8"/>
                </a:solidFill>
              </a:rPr>
              <a:t>always</a:t>
            </a:r>
            <a:endParaRPr b="1">
              <a:solidFill>
                <a:srgbClr val="4A86E8"/>
              </a:solidFill>
            </a:endParaRPr>
          </a:p>
        </p:txBody>
      </p:sp>
      <p:sp>
        <p:nvSpPr>
          <p:cNvPr id="224" name="Google Shape;224;p40"/>
          <p:cNvSpPr/>
          <p:nvPr/>
        </p:nvSpPr>
        <p:spPr>
          <a:xfrm>
            <a:off x="3709825" y="1152475"/>
            <a:ext cx="5122500" cy="3416400"/>
          </a:xfrm>
          <a:prstGeom prst="wedgeRectCallout">
            <a:avLst>
              <a:gd name="adj1" fmla="val -55194"/>
              <a:gd name="adj2" fmla="val 3224"/>
            </a:avLst>
          </a:prstGeom>
          <a:solidFill>
            <a:srgbClr val="F3F3F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Error მესიჯს დაემატა exception-ის დამატებითი ინფორმაციები: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{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   "timestamp": "2025-03-17T09:28:08.052+00:00",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   "status": 500,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   "error": "Internal Server Error",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   </a:t>
            </a:r>
            <a:r>
              <a:rPr lang="en" sz="1600" b="1"/>
              <a:t>"exception": "java.lang.Exception",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   </a:t>
            </a:r>
            <a:r>
              <a:rPr lang="en" sz="1600" b="1"/>
              <a:t>"trace": "java.lang.Exception: Som … …",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   </a:t>
            </a:r>
            <a:r>
              <a:rPr lang="en" sz="1600" b="1"/>
              <a:t>"message": "Something bad happened :("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}</a:t>
            </a:r>
            <a:endParaRPr sz="1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პ.ს. ეს კარგია დეველოპმენტის დროს და არა რეალურ გარემოში!</a:t>
            </a:r>
            <a:endParaRPr sz="16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server.error.</a:t>
            </a:r>
            <a:r>
              <a:rPr lang="en" b="1"/>
              <a:t>include-binding-errors</a:t>
            </a:r>
            <a:r>
              <a:rPr lang="en"/>
              <a:t>=</a:t>
            </a:r>
            <a:r>
              <a:rPr lang="en" b="1"/>
              <a:t>always</a:t>
            </a:r>
            <a:endParaRPr b="1"/>
          </a:p>
        </p:txBody>
      </p:sp>
      <p:sp>
        <p:nvSpPr>
          <p:cNvPr id="230" name="Google Shape;230;p4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ამ პარამეტრის ჩართვით ჩვენ მომხმარებლებს მივაწვდით დეტალურ ინფორმაციას ვალიდაციის შეცდომების შესახებ: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{   </a:t>
            </a:r>
            <a:r>
              <a:rPr lang="en" b="1"/>
              <a:t>…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"message": </a:t>
            </a:r>
            <a:r>
              <a:rPr lang="en">
                <a:solidFill>
                  <a:srgbClr val="980000"/>
                </a:solidFill>
              </a:rPr>
              <a:t>"Validation failed for object='dummyRequestObject'. Error count: 1"</a:t>
            </a:r>
            <a:r>
              <a:rPr lang="en"/>
              <a:t>,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</a:t>
            </a:r>
            <a:r>
              <a:rPr lang="en" b="1"/>
              <a:t>"errors"</a:t>
            </a:r>
            <a:r>
              <a:rPr lang="en"/>
              <a:t>: [ { </a:t>
            </a:r>
            <a:r>
              <a:rPr lang="en">
                <a:solidFill>
                  <a:srgbClr val="980000"/>
                </a:solidFill>
              </a:rPr>
              <a:t>"defaultMessage"</a:t>
            </a:r>
            <a:r>
              <a:rPr lang="en"/>
              <a:t>: </a:t>
            </a:r>
            <a:r>
              <a:rPr lang="en">
                <a:solidFill>
                  <a:srgbClr val="980000"/>
                </a:solidFill>
              </a:rPr>
              <a:t>"Text is required"</a:t>
            </a:r>
            <a:r>
              <a:rPr lang="en"/>
              <a:t>, </a:t>
            </a:r>
            <a:r>
              <a:rPr lang="en">
                <a:solidFill>
                  <a:srgbClr val="980000"/>
                </a:solidFill>
              </a:rPr>
              <a:t>"code"</a:t>
            </a:r>
            <a:r>
              <a:rPr lang="en"/>
              <a:t>: </a:t>
            </a:r>
            <a:r>
              <a:rPr lang="en">
                <a:solidFill>
                  <a:srgbClr val="980000"/>
                </a:solidFill>
              </a:rPr>
              <a:t>"NotBlank"</a:t>
            </a:r>
            <a:r>
              <a:rPr lang="en"/>
              <a:t> </a:t>
            </a:r>
            <a:r>
              <a:rPr lang="en" b="1"/>
              <a:t>… </a:t>
            </a:r>
            <a:r>
              <a:rPr lang="en"/>
              <a:t>} ]	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}</a:t>
            </a:r>
            <a:endParaRPr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b="1"/>
              <a:t>ეს კარგია თუ გვინდა frontend-ის მხარეს პრობლემების დეტალური აღწერა.</a:t>
            </a:r>
            <a:endParaRPr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 Services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2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Customizing Error Handling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3"/>
          <p:cNvSpPr txBox="1">
            <a:spLocks noGrp="1"/>
          </p:cNvSpPr>
          <p:nvPr>
            <p:ph type="body" idx="4294967295"/>
          </p:nvPr>
        </p:nvSpPr>
        <p:spPr>
          <a:xfrm>
            <a:off x="311700" y="445025"/>
            <a:ext cx="8520600" cy="41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/>
              <a:t>Exception-ების Controller-ის დონეზე დამუშავება</a:t>
            </a:r>
            <a:r>
              <a:rPr lang="en" sz="2000" dirty="0"/>
              <a:t>:</a:t>
            </a:r>
            <a:endParaRPr sz="2000" dirty="0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კონტროლერის მეთოდებშივე try-catch ბლოკების გამოყენება.</a:t>
            </a:r>
            <a:endParaRPr dirty="0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dirty="0"/>
              <a:t>👎 </a:t>
            </a:r>
            <a:r>
              <a:rPr lang="en" b="1" dirty="0">
                <a:solidFill>
                  <a:srgbClr val="CC0000"/>
                </a:solidFill>
              </a:rPr>
              <a:t>დამღლელია და იწვევს კოდის დუბლირებებს!</a:t>
            </a:r>
            <a:endParaRPr b="1" dirty="0">
              <a:solidFill>
                <a:srgbClr val="CC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rgbClr val="CC0000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 b="1" dirty="0"/>
              <a:t>გლობალურად დამუშავება Exception-ებისა</a:t>
            </a:r>
            <a:r>
              <a:rPr lang="en" sz="2000" dirty="0"/>
              <a:t>:</a:t>
            </a:r>
            <a:endParaRPr sz="2000" dirty="0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ვიყენებთ </a:t>
            </a:r>
            <a:r>
              <a:rPr lang="en" dirty="0">
                <a:solidFill>
                  <a:srgbClr val="B45F06"/>
                </a:solidFill>
              </a:rPr>
              <a:t>@ControllerAdvice</a:t>
            </a:r>
            <a:r>
              <a:rPr lang="en" dirty="0"/>
              <a:t> და </a:t>
            </a:r>
            <a:r>
              <a:rPr lang="en" dirty="0">
                <a:solidFill>
                  <a:srgbClr val="B45F06"/>
                </a:solidFill>
              </a:rPr>
              <a:t>@ExceptionHandler</a:t>
            </a:r>
            <a:r>
              <a:rPr lang="en" dirty="0"/>
              <a:t> ანოტაციებს, და ვამუშავებთ შეცდომებს ცენტრალიზებულად.</a:t>
            </a:r>
            <a:endParaRPr dirty="0"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b="1" dirty="0"/>
              <a:t>👍 </a:t>
            </a:r>
            <a:r>
              <a:rPr lang="en" b="1" dirty="0">
                <a:solidFill>
                  <a:srgbClr val="38761D"/>
                </a:solidFill>
              </a:rPr>
              <a:t>უფრო მდგრადია ცვლილებების მიმართ და თანმიმდევრული.</a:t>
            </a:r>
            <a:endParaRPr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4"/>
          <p:cNvSpPr txBox="1">
            <a:spLocks noGrp="1"/>
          </p:cNvSpPr>
          <p:nvPr>
            <p:ph type="body" idx="4294967295"/>
          </p:nvPr>
        </p:nvSpPr>
        <p:spPr>
          <a:xfrm>
            <a:off x="311700" y="445025"/>
            <a:ext cx="8520600" cy="41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45F06"/>
                </a:solidFill>
              </a:rPr>
              <a:t>@ControllerAdvice</a:t>
            </a:r>
            <a:r>
              <a:rPr lang="en"/>
              <a:t> - ამუშავებს ყველა კონტროლერის exception-ს.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B45F06"/>
                </a:solidFill>
              </a:rPr>
              <a:t>@ExceptionHandler</a:t>
            </a:r>
            <a:r>
              <a:rPr lang="en"/>
              <a:t> - აღწერს კონკრეტული exception-ის დროს რა მოხდეს.</a:t>
            </a:r>
            <a:endParaRPr/>
          </a:p>
        </p:txBody>
      </p:sp>
      <p:graphicFrame>
        <p:nvGraphicFramePr>
          <p:cNvPr id="246" name="Google Shape;246;p44"/>
          <p:cNvGraphicFramePr/>
          <p:nvPr/>
        </p:nvGraphicFramePr>
        <p:xfrm>
          <a:off x="311700" y="1459950"/>
          <a:ext cx="8520600" cy="3139380"/>
        </p:xfrm>
        <a:graphic>
          <a:graphicData uri="http://schemas.openxmlformats.org/drawingml/2006/table">
            <a:tbl>
              <a:tblPr>
                <a:noFill/>
                <a:tableStyleId>{BDCEB7FF-D475-4144-9B9D-62EC0413B3FB}</a:tableStyleId>
              </a:tblPr>
              <a:tblGrid>
                <a:gridCol w="4260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0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9975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B45F06"/>
                          </a:solidFill>
                        </a:rPr>
                        <a:t>@RestControllerAdvice</a:t>
                      </a:r>
                      <a:r>
                        <a:rPr lang="en" sz="1300"/>
                        <a:t> </a:t>
                      </a:r>
                      <a:endParaRPr sz="13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4A86E8"/>
                          </a:solidFill>
                        </a:rPr>
                        <a:t>public class</a:t>
                      </a:r>
                      <a:r>
                        <a:rPr lang="en" sz="1300"/>
                        <a:t> GlobalExceptionHandler {</a:t>
                      </a:r>
                      <a:endParaRPr sz="1300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5750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chemeClr val="dk1"/>
                          </a:solidFill>
                        </a:rPr>
                        <a:t>    </a:t>
                      </a:r>
                      <a:r>
                        <a:rPr lang="en" sz="1300" dirty="0">
                          <a:solidFill>
                            <a:srgbClr val="B45F06"/>
                          </a:solidFill>
                        </a:rPr>
                        <a:t>@ExceptionHandler</a:t>
                      </a:r>
                      <a:r>
                        <a:rPr lang="en" sz="1300" dirty="0"/>
                        <a:t>(ResourceNotFoundException.class) </a:t>
                      </a:r>
                      <a:r>
                        <a:rPr lang="en" sz="1300" dirty="0">
                          <a:solidFill>
                            <a:schemeClr val="dk1"/>
                          </a:solidFill>
                        </a:rPr>
                        <a:t>// Handle custom ResourceNotFoundException</a:t>
                      </a:r>
                      <a:endParaRPr sz="13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chemeClr val="dk1"/>
                          </a:solidFill>
                        </a:rPr>
                        <a:t>    </a:t>
                      </a:r>
                      <a:r>
                        <a:rPr lang="en" sz="1300" dirty="0">
                          <a:solidFill>
                            <a:srgbClr val="4A86E8"/>
                          </a:solidFill>
                        </a:rPr>
                        <a:t>public</a:t>
                      </a:r>
                      <a:r>
                        <a:rPr lang="en" sz="1300" dirty="0"/>
                        <a:t> ResponseEntity&lt;ErrorResponse&gt; </a:t>
                      </a:r>
                      <a:r>
                        <a:rPr lang="en" sz="1300" b="1" dirty="0"/>
                        <a:t>handleResourceNotFound</a:t>
                      </a:r>
                      <a:r>
                        <a:rPr lang="en" sz="1300" dirty="0"/>
                        <a:t>(ResourceNotFoundException ex) {</a:t>
                      </a:r>
                      <a:endParaRPr sz="13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chemeClr val="dk1"/>
                          </a:solidFill>
                        </a:rPr>
                        <a:t>    </a:t>
                      </a:r>
                      <a:r>
                        <a:rPr lang="en" sz="1300" dirty="0"/>
                        <a:t>    ErrorResponse error = new ErrorResponse(HttpStatus.NOT_FOUND.value(), ex.getMessage());</a:t>
                      </a:r>
                      <a:endParaRPr sz="13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chemeClr val="dk1"/>
                          </a:solidFill>
                        </a:rPr>
                        <a:t>    </a:t>
                      </a:r>
                      <a:r>
                        <a:rPr lang="en" sz="1300" dirty="0"/>
                        <a:t>    </a:t>
                      </a:r>
                      <a:r>
                        <a:rPr lang="en" sz="1300" dirty="0">
                          <a:solidFill>
                            <a:srgbClr val="4A86E8"/>
                          </a:solidFill>
                        </a:rPr>
                        <a:t>return new</a:t>
                      </a:r>
                      <a:r>
                        <a:rPr lang="en" sz="1300" dirty="0"/>
                        <a:t> ResponseEntity&lt;&gt;(error, HttpStatus.NOT_FOUND);</a:t>
                      </a:r>
                      <a:endParaRPr sz="13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chemeClr val="dk1"/>
                          </a:solidFill>
                        </a:rPr>
                        <a:t>    </a:t>
                      </a:r>
                      <a:r>
                        <a:rPr lang="en" sz="1300" dirty="0"/>
                        <a:t>}</a:t>
                      </a:r>
                      <a:endParaRPr sz="13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chemeClr val="dk1"/>
                          </a:solidFill>
                        </a:rPr>
                        <a:t>    </a:t>
                      </a:r>
                      <a:r>
                        <a:rPr lang="en" sz="1300" dirty="0">
                          <a:solidFill>
                            <a:srgbClr val="B45F06"/>
                          </a:solidFill>
                        </a:rPr>
                        <a:t>@ExceptionHandler</a:t>
                      </a:r>
                      <a:r>
                        <a:rPr lang="en" sz="1300" dirty="0"/>
                        <a:t>(Exception.class)</a:t>
                      </a:r>
                      <a:r>
                        <a:rPr lang="en" sz="1300" dirty="0">
                          <a:solidFill>
                            <a:schemeClr val="dk1"/>
                          </a:solidFill>
                        </a:rPr>
                        <a:t> // Handle all other exceptions</a:t>
                      </a:r>
                      <a:endParaRPr sz="13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chemeClr val="dk1"/>
                          </a:solidFill>
                        </a:rPr>
                        <a:t>    </a:t>
                      </a:r>
                      <a:r>
                        <a:rPr lang="en" sz="1300" dirty="0">
                          <a:solidFill>
                            <a:srgbClr val="4A86E8"/>
                          </a:solidFill>
                        </a:rPr>
                        <a:t>public</a:t>
                      </a:r>
                      <a:r>
                        <a:rPr lang="en" sz="1300" dirty="0"/>
                        <a:t> ResponseEntity&lt;ErrorResponse&gt; </a:t>
                      </a:r>
                      <a:r>
                        <a:rPr lang="en" sz="1300" b="1" dirty="0"/>
                        <a:t>handleGeneralException</a:t>
                      </a:r>
                      <a:r>
                        <a:rPr lang="en" sz="1300" dirty="0"/>
                        <a:t>(Exception ex) {</a:t>
                      </a:r>
                      <a:endParaRPr sz="13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chemeClr val="dk1"/>
                          </a:solidFill>
                        </a:rPr>
                        <a:t>    </a:t>
                      </a:r>
                      <a:r>
                        <a:rPr lang="en" sz="1300" dirty="0"/>
                        <a:t>    ErrorResponse error = new ErrorResponse(HttpStatus.INTERNAL_SERVER_ERROR.value(),</a:t>
                      </a:r>
                      <a:endParaRPr sz="13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/>
                        <a:t>            </a:t>
                      </a:r>
                      <a:r>
                        <a:rPr lang="en" sz="1300" dirty="0">
                          <a:solidFill>
                            <a:srgbClr val="980000"/>
                          </a:solidFill>
                        </a:rPr>
                        <a:t>"An unexpected error occurred."</a:t>
                      </a:r>
                      <a:r>
                        <a:rPr lang="en" sz="1300" dirty="0"/>
                        <a:t>);</a:t>
                      </a:r>
                      <a:endParaRPr sz="13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chemeClr val="dk1"/>
                          </a:solidFill>
                        </a:rPr>
                        <a:t>    </a:t>
                      </a:r>
                      <a:r>
                        <a:rPr lang="en" sz="1300" dirty="0"/>
                        <a:t>    // Log exception details (omitted for brevity)</a:t>
                      </a:r>
                      <a:endParaRPr sz="13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chemeClr val="dk1"/>
                          </a:solidFill>
                        </a:rPr>
                        <a:t>    </a:t>
                      </a:r>
                      <a:r>
                        <a:rPr lang="en" sz="1300" dirty="0"/>
                        <a:t>    </a:t>
                      </a:r>
                      <a:r>
                        <a:rPr lang="en" sz="1300" dirty="0">
                          <a:solidFill>
                            <a:srgbClr val="4A86E8"/>
                          </a:solidFill>
                        </a:rPr>
                        <a:t>return new</a:t>
                      </a:r>
                      <a:r>
                        <a:rPr lang="en" sz="1300" dirty="0"/>
                        <a:t> ResponseEntity&lt;&gt;(error, HttpStatus.INTERNAL_SERVER_ERROR);</a:t>
                      </a:r>
                      <a:endParaRPr sz="13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chemeClr val="dk1"/>
                          </a:solidFill>
                        </a:rPr>
                        <a:t>    </a:t>
                      </a:r>
                      <a:r>
                        <a:rPr lang="en" sz="1300" dirty="0"/>
                        <a:t>}</a:t>
                      </a:r>
                      <a:endParaRPr sz="1300" dirty="0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5"/>
          <p:cNvSpPr txBox="1">
            <a:spLocks noGrp="1"/>
          </p:cNvSpPr>
          <p:nvPr>
            <p:ph type="body" idx="4294967295"/>
          </p:nvPr>
        </p:nvSpPr>
        <p:spPr>
          <a:xfrm>
            <a:off x="311700" y="445025"/>
            <a:ext cx="8520600" cy="41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45F06"/>
                </a:solidFill>
              </a:rPr>
              <a:t>@ControllerAdvice</a:t>
            </a:r>
            <a:endParaRPr>
              <a:solidFill>
                <a:srgbClr val="B45F06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public class</a:t>
            </a:r>
            <a:r>
              <a:rPr lang="en"/>
              <a:t> </a:t>
            </a:r>
            <a:r>
              <a:rPr lang="en">
                <a:solidFill>
                  <a:schemeClr val="accent3"/>
                </a:solidFill>
              </a:rPr>
              <a:t>SetSharedVariablesController </a:t>
            </a:r>
            <a:r>
              <a:rPr lang="en"/>
              <a:t>{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r>
              <a:rPr lang="en">
                <a:solidFill>
                  <a:srgbClr val="B45F06"/>
                </a:solidFill>
              </a:rPr>
              <a:t>@ModelAttribute</a:t>
            </a:r>
            <a:r>
              <a:rPr lang="en"/>
              <a:t>(</a:t>
            </a:r>
            <a:r>
              <a:rPr lang="en">
                <a:solidFill>
                  <a:srgbClr val="980000"/>
                </a:solidFill>
              </a:rPr>
              <a:t>"appName"</a:t>
            </a:r>
            <a:r>
              <a:rPr lang="en"/>
              <a:t>) </a:t>
            </a:r>
            <a:r>
              <a:rPr lang="en">
                <a:solidFill>
                  <a:srgbClr val="4A86E8"/>
                </a:solidFill>
              </a:rPr>
              <a:t>public </a:t>
            </a:r>
            <a:r>
              <a:rPr lang="en">
                <a:solidFill>
                  <a:schemeClr val="accent3"/>
                </a:solidFill>
              </a:rPr>
              <a:t>String </a:t>
            </a:r>
            <a:r>
              <a:rPr lang="en" b="1"/>
              <a:t>appName</a:t>
            </a:r>
            <a:r>
              <a:rPr lang="en"/>
              <a:t>() { </a:t>
            </a:r>
            <a:r>
              <a:rPr lang="en">
                <a:solidFill>
                  <a:srgbClr val="4A86E8"/>
                </a:solidFill>
              </a:rPr>
              <a:t>return </a:t>
            </a:r>
            <a:r>
              <a:rPr lang="en">
                <a:solidFill>
                  <a:srgbClr val="980000"/>
                </a:solidFill>
              </a:rPr>
              <a:t>"My App"</a:t>
            </a:r>
            <a:r>
              <a:rPr lang="en"/>
              <a:t>; }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r>
              <a:rPr lang="en">
                <a:solidFill>
                  <a:srgbClr val="B45F06"/>
                </a:solidFill>
              </a:rPr>
              <a:t>@ModelAttribute</a:t>
            </a:r>
            <a:r>
              <a:rPr lang="en"/>
              <a:t>(</a:t>
            </a:r>
            <a:r>
              <a:rPr lang="en">
                <a:solidFill>
                  <a:srgbClr val="980000"/>
                </a:solidFill>
              </a:rPr>
              <a:t>"appPages"</a:t>
            </a:r>
            <a:r>
              <a:rPr lang="en"/>
              <a:t>) </a:t>
            </a:r>
            <a:r>
              <a:rPr lang="en">
                <a:solidFill>
                  <a:srgbClr val="4A86E8"/>
                </a:solidFill>
              </a:rPr>
              <a:t>public </a:t>
            </a:r>
            <a:r>
              <a:rPr lang="en">
                <a:solidFill>
                  <a:schemeClr val="accent3"/>
                </a:solidFill>
              </a:rPr>
              <a:t>List</a:t>
            </a:r>
            <a:r>
              <a:rPr lang="en"/>
              <a:t>&lt;</a:t>
            </a:r>
            <a:r>
              <a:rPr lang="en">
                <a:solidFill>
                  <a:schemeClr val="accent3"/>
                </a:solidFill>
              </a:rPr>
              <a:t>Navigation</a:t>
            </a:r>
            <a:r>
              <a:rPr lang="en"/>
              <a:t>&gt; </a:t>
            </a:r>
            <a:r>
              <a:rPr lang="en" b="1"/>
              <a:t>appPages</a:t>
            </a:r>
            <a:r>
              <a:rPr lang="en"/>
              <a:t>() {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      </a:t>
            </a:r>
            <a:r>
              <a:rPr lang="en">
                <a:solidFill>
                  <a:srgbClr val="4A86E8"/>
                </a:solidFill>
              </a:rPr>
              <a:t>return </a:t>
            </a:r>
            <a:r>
              <a:rPr lang="en">
                <a:solidFill>
                  <a:schemeClr val="accent3"/>
                </a:solidFill>
              </a:rPr>
              <a:t>List</a:t>
            </a:r>
            <a:r>
              <a:rPr lang="en"/>
              <a:t>.of(</a:t>
            </a:r>
            <a:r>
              <a:rPr lang="en">
                <a:solidFill>
                  <a:srgbClr val="4A86E8"/>
                </a:solidFill>
              </a:rPr>
              <a:t>new</a:t>
            </a:r>
            <a:r>
              <a:rPr lang="en"/>
              <a:t> Page(</a:t>
            </a:r>
            <a:r>
              <a:rPr lang="en">
                <a:solidFill>
                  <a:srgbClr val="980000"/>
                </a:solidFill>
              </a:rPr>
              <a:t>"Home Page"</a:t>
            </a:r>
            <a:r>
              <a:rPr lang="en"/>
              <a:t>, </a:t>
            </a:r>
            <a:r>
              <a:rPr lang="en">
                <a:solidFill>
                  <a:srgbClr val="980000"/>
                </a:solidFill>
              </a:rPr>
              <a:t>"/"</a:t>
            </a:r>
            <a:r>
              <a:rPr lang="en"/>
              <a:t>), </a:t>
            </a:r>
            <a:r>
              <a:rPr lang="en">
                <a:solidFill>
                  <a:srgbClr val="4A86E8"/>
                </a:solidFill>
              </a:rPr>
              <a:t>new </a:t>
            </a:r>
            <a:r>
              <a:rPr lang="en">
                <a:solidFill>
                  <a:schemeClr val="accent3"/>
                </a:solidFill>
              </a:rPr>
              <a:t>Page</a:t>
            </a:r>
            <a:r>
              <a:rPr lang="en"/>
              <a:t>(</a:t>
            </a:r>
            <a:r>
              <a:rPr lang="en">
                <a:solidFill>
                  <a:srgbClr val="980000"/>
                </a:solidFill>
              </a:rPr>
              <a:t>"About Us"</a:t>
            </a:r>
            <a:r>
              <a:rPr lang="en"/>
              <a:t>, </a:t>
            </a:r>
            <a:r>
              <a:rPr lang="en">
                <a:solidFill>
                  <a:srgbClr val="980000"/>
                </a:solidFill>
              </a:rPr>
              <a:t>"/about"</a:t>
            </a:r>
            <a:r>
              <a:rPr lang="en"/>
              <a:t>),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      </a:t>
            </a:r>
            <a:r>
              <a:rPr lang="en">
                <a:solidFill>
                  <a:srgbClr val="4A86E8"/>
                </a:solidFill>
              </a:rPr>
              <a:t>new </a:t>
            </a:r>
            <a:r>
              <a:rPr lang="en">
                <a:solidFill>
                  <a:schemeClr val="accent3"/>
                </a:solidFill>
              </a:rPr>
              <a:t>Page</a:t>
            </a:r>
            <a:r>
              <a:rPr lang="en"/>
              <a:t>(</a:t>
            </a:r>
            <a:r>
              <a:rPr lang="en">
                <a:solidFill>
                  <a:srgbClr val="980000"/>
                </a:solidFill>
              </a:rPr>
              <a:t>"Contact Us"</a:t>
            </a:r>
            <a:r>
              <a:rPr lang="en"/>
              <a:t>, </a:t>
            </a:r>
            <a:r>
              <a:rPr lang="en">
                <a:solidFill>
                  <a:srgbClr val="980000"/>
                </a:solidFill>
              </a:rPr>
              <a:t>"/contact"</a:t>
            </a:r>
            <a:r>
              <a:rPr lang="en"/>
              <a:t>));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  }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r>
              <a:rPr lang="en">
                <a:solidFill>
                  <a:srgbClr val="4A86E8"/>
                </a:solidFill>
              </a:rPr>
              <a:t>record </a:t>
            </a:r>
            <a:r>
              <a:rPr lang="en">
                <a:solidFill>
                  <a:schemeClr val="accent3"/>
                </a:solidFill>
              </a:rPr>
              <a:t>Page</a:t>
            </a:r>
            <a:r>
              <a:rPr lang="en"/>
              <a:t>(</a:t>
            </a:r>
            <a:r>
              <a:rPr lang="en">
                <a:solidFill>
                  <a:schemeClr val="accent3"/>
                </a:solidFill>
              </a:rPr>
              <a:t>String</a:t>
            </a:r>
            <a:r>
              <a:rPr lang="en"/>
              <a:t> name, </a:t>
            </a:r>
            <a:r>
              <a:rPr lang="en">
                <a:solidFill>
                  <a:schemeClr val="accent3"/>
                </a:solidFill>
              </a:rPr>
              <a:t>String </a:t>
            </a:r>
            <a:r>
              <a:rPr lang="en"/>
              <a:t>link) { }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}</a:t>
            </a:r>
            <a:endParaRPr/>
          </a:p>
        </p:txBody>
      </p:sp>
      <p:sp>
        <p:nvSpPr>
          <p:cNvPr id="252" name="Google Shape;252;p45"/>
          <p:cNvSpPr/>
          <p:nvPr/>
        </p:nvSpPr>
        <p:spPr>
          <a:xfrm>
            <a:off x="4810950" y="2712150"/>
            <a:ext cx="4021200" cy="2054400"/>
          </a:xfrm>
          <a:prstGeom prst="wedgeRectCallout">
            <a:avLst>
              <a:gd name="adj1" fmla="val -53676"/>
              <a:gd name="adj2" fmla="val -47213"/>
            </a:avLst>
          </a:prstGeom>
          <a:solidFill>
            <a:srgbClr val="F3F3F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</a:rPr>
              <a:t>@ControllerAdvice</a:t>
            </a:r>
            <a:r>
              <a:rPr lang="en" sz="1500">
                <a:solidFill>
                  <a:schemeClr val="dk1"/>
                </a:solidFill>
              </a:rPr>
              <a:t> can be viewed as an interceptor. By default, the methods in an apply globally to all controllers.</a:t>
            </a: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</a:rPr>
              <a:t>@ModelAttribute</a:t>
            </a:r>
            <a:r>
              <a:rPr lang="en" sz="1500">
                <a:solidFill>
                  <a:schemeClr val="dk1"/>
                </a:solidFill>
              </a:rPr>
              <a:t> annotation binds a method parameter or method return value to a named model attribute, exposed to a web view.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253" name="Google Shape;253;p45"/>
          <p:cNvSpPr/>
          <p:nvPr/>
        </p:nvSpPr>
        <p:spPr>
          <a:xfrm>
            <a:off x="5276500" y="133025"/>
            <a:ext cx="3251610" cy="1241514"/>
          </a:xfrm>
          <a:prstGeom prst="irregularSeal2">
            <a:avLst/>
          </a:prstGeom>
          <a:solidFill>
            <a:srgbClr val="98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3F3F3"/>
                </a:solidFill>
              </a:rPr>
              <a:t>Alternate Use Case</a:t>
            </a:r>
            <a:endParaRPr sz="1600">
              <a:solidFill>
                <a:srgbClr val="F3F3F3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Every Error Handling Solution(s)</a:t>
            </a:r>
            <a:endParaRPr/>
          </a:p>
        </p:txBody>
      </p:sp>
      <p:sp>
        <p:nvSpPr>
          <p:cNvPr id="259" name="Google Shape;259;p46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 1: </a:t>
            </a:r>
            <a:r>
              <a:rPr lang="en" b="1"/>
              <a:t>Controller-Level @ExceptionHandler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Solution 2: </a:t>
            </a:r>
            <a:r>
              <a:rPr lang="en" b="1"/>
              <a:t>HandlerExceptionResolver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Solution 3: </a:t>
            </a:r>
            <a:r>
              <a:rPr lang="en" b="1"/>
              <a:t>@ControllerAdvice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Solution 4: </a:t>
            </a:r>
            <a:r>
              <a:rPr lang="en" b="1"/>
              <a:t>ResponseStatusException (Spring 5 and Above)</a:t>
            </a:r>
            <a:endParaRPr b="1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არ არსებობს ერთი და იდეალური გადაწყვეტა. რომელს აირჩევთ და გამოიყენებთ არის დამოკიდებული კონრეტულ ამოცანაზე.</a:t>
            </a:r>
            <a:endParaRPr b="1"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Error Handling for REST with Spring | Baeldung</a:t>
            </a:r>
            <a:r>
              <a:rPr lang="en" b="1"/>
              <a:t> </a:t>
            </a:r>
            <a:endParaRPr b="1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7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Jackson JSON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Jackson JSON Library</a:t>
            </a:r>
            <a:endParaRPr/>
          </a:p>
        </p:txBody>
      </p:sp>
      <p:sp>
        <p:nvSpPr>
          <p:cNvPr id="270" name="Google Shape;270;p48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Jackson JSON</a:t>
            </a:r>
            <a:r>
              <a:rPr lang="en"/>
              <a:t> converts Java objects to JSON (serialization) and vice versa (deserialization). It is auto-configured via </a:t>
            </a:r>
            <a:r>
              <a:rPr lang="en" b="1"/>
              <a:t>spring-boot-starter-json</a:t>
            </a:r>
            <a:r>
              <a:rPr lang="en"/>
              <a:t> and </a:t>
            </a:r>
            <a:r>
              <a:rPr lang="en" b="1"/>
              <a:t>spring-boot-starter-web</a:t>
            </a:r>
            <a:r>
              <a:rPr lang="en"/>
              <a:t>: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Automatically registers an </a:t>
            </a:r>
            <a:r>
              <a:rPr lang="en">
                <a:solidFill>
                  <a:schemeClr val="accent3"/>
                </a:solidFill>
              </a:rPr>
              <a:t>ObjectMapper</a:t>
            </a:r>
            <a:r>
              <a:rPr lang="en"/>
              <a:t> when Jackson is on the classpath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Uses sensible defaults (e.g., pretty-printing disabled; timestamps for dates)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Customization via application.properties: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Example: spring.jackson.serialization.write-dates-as-timestamps=false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Control property inclusion: spring.jackson.default-property-inclusion=non_null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9"/>
          <p:cNvSpPr txBox="1">
            <a:spLocks noGrp="1"/>
          </p:cNvSpPr>
          <p:nvPr>
            <p:ph type="body" idx="4294967295"/>
          </p:nvPr>
        </p:nvSpPr>
        <p:spPr>
          <a:xfrm>
            <a:off x="251275" y="221700"/>
            <a:ext cx="8646300" cy="48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@JsonRootName</a:t>
            </a:r>
            <a:r>
              <a:rPr lang="en" dirty="0"/>
              <a:t> - Define a custom name for the root element when wrapping/unwrapping is enabled.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dirty="0"/>
              <a:t>@JsonProperty</a:t>
            </a:r>
            <a:r>
              <a:rPr lang="en" dirty="0"/>
              <a:t> - Customize the name of a property in JSON (to fields, getters, or constructor parameters).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dirty="0"/>
              <a:t>@JsonIgnore</a:t>
            </a:r>
            <a:r>
              <a:rPr lang="en" dirty="0"/>
              <a:t> - Exclude a property from serialization and/or deserialization (on a field or its getter).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dirty="0"/>
              <a:t>@JsonIgnoreProperties</a:t>
            </a:r>
            <a:r>
              <a:rPr lang="en" dirty="0"/>
              <a:t> - Ignore a list of properties during serialization/deserialization at the class level (when you want to omit several properties without annotating each one individually).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dirty="0"/>
              <a:t>@JsonInclude</a:t>
            </a:r>
            <a:r>
              <a:rPr lang="en" dirty="0"/>
              <a:t> - Specify under what conditions a property should be included in the JSON output (used at the class level or on individual properties).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dirty="0"/>
              <a:t>@JsonCreator</a:t>
            </a:r>
            <a:r>
              <a:rPr lang="en" dirty="0"/>
              <a:t> - Define a constructor or factory method to be used for deserialization (for immutable objects or those that require custom instantiation).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dirty="0"/>
              <a:t>@JsonValue</a:t>
            </a:r>
            <a:r>
              <a:rPr lang="en" dirty="0"/>
              <a:t> - Mark a method to indicate that its return value should represent the whole object (used in enum types or wrapper objects).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dirty="0"/>
              <a:t>@JsonView</a:t>
            </a:r>
            <a:r>
              <a:rPr lang="en" dirty="0"/>
              <a:t> - Provide dynamic filtering of fields based on different views (define view classes and annotate properties to be included in each view).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dirty="0"/>
              <a:t>@JsonFormat</a:t>
            </a:r>
            <a:r>
              <a:rPr lang="en" dirty="0"/>
              <a:t> - Control the format of date/time (or other) properties (apply to date or time fields to specify patterns).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dirty="0"/>
              <a:t>@JsonIdentityInfo</a:t>
            </a:r>
            <a:r>
              <a:rPr lang="en" dirty="0"/>
              <a:t> - Manage circular references by serializing objects with an identifier (annotate the class to specify how to generate and use identifiers).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b="1" dirty="0"/>
              <a:t>@JsonBackReference</a:t>
            </a:r>
            <a:r>
              <a:rPr lang="en" dirty="0"/>
              <a:t> &amp; </a:t>
            </a:r>
            <a:r>
              <a:rPr lang="en" b="1" dirty="0"/>
              <a:t>@JsonManagedReference</a:t>
            </a:r>
            <a:r>
              <a:rPr lang="en" dirty="0"/>
              <a:t> - Handle circular references in bidirectional relationships (use @JsonManagedReference on the forward (parent) side and @JsonBackReference on the child side).</a:t>
            </a:r>
            <a:endParaRPr dirty="0"/>
          </a:p>
        </p:txBody>
      </p:sp>
      <p:sp>
        <p:nvSpPr>
          <p:cNvPr id="276" name="Google Shape;276;p49"/>
          <p:cNvSpPr/>
          <p:nvPr/>
        </p:nvSpPr>
        <p:spPr>
          <a:xfrm>
            <a:off x="7131425" y="162575"/>
            <a:ext cx="1810620" cy="990252"/>
          </a:xfrm>
          <a:prstGeom prst="cloud">
            <a:avLst/>
          </a:prstGeom>
          <a:noFill/>
          <a:ln w="9525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Handy Jackson JSON Annotations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7" name="Google Shape;277;p49"/>
          <p:cNvSpPr/>
          <p:nvPr/>
        </p:nvSpPr>
        <p:spPr>
          <a:xfrm>
            <a:off x="3761550" y="1640600"/>
            <a:ext cx="5136300" cy="1995300"/>
          </a:xfrm>
          <a:prstGeom prst="wedgeRoundRectCallout">
            <a:avLst>
              <a:gd name="adj1" fmla="val -74062"/>
              <a:gd name="adj2" fmla="val 1482"/>
              <a:gd name="adj3" fmla="val 0"/>
            </a:avLst>
          </a:prstGeom>
          <a:solidFill>
            <a:srgbClr val="F3F3F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Roboto"/>
                <a:ea typeface="Roboto"/>
                <a:cs typeface="Roboto"/>
                <a:sym typeface="Roboto"/>
              </a:rPr>
              <a:t>აუცილებელი არაა ყველა ანოტაციის გამოყენება!</a:t>
            </a:r>
            <a:endParaRPr sz="16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გამოიყენეთ რომლებიც დაგჭირდებათ. მაგალითდ, @JsonProperty, @JsonIgnore, @JsonFormat და ა.შ.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0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RESTful Things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Consider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RESTful Things to Consider:</a:t>
            </a:r>
            <a:endParaRPr/>
          </a:p>
        </p:txBody>
      </p:sp>
      <p:sp>
        <p:nvSpPr>
          <p:cNvPr id="288" name="Google Shape;288;p5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b="1" dirty="0"/>
              <a:t>SpringDoc OpenAPI </a:t>
            </a:r>
            <a:r>
              <a:rPr lang="en" dirty="0"/>
              <a:t>(</a:t>
            </a:r>
            <a:r>
              <a:rPr lang="en" strike="sngStrike" dirty="0"/>
              <a:t>Swagger</a:t>
            </a:r>
            <a:r>
              <a:rPr lang="en" dirty="0"/>
              <a:t>)</a:t>
            </a:r>
            <a:endParaRPr dirty="0"/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სპეციფიკაცია RESTful აპის დოკუმენტირებისთვის.</a:t>
            </a:r>
            <a:endParaRPr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 b="1" dirty="0"/>
              <a:t>Spring HATEOAS</a:t>
            </a:r>
            <a:endParaRPr b="1" dirty="0"/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ნავიგაციის დამატება RESTful აპებში.</a:t>
            </a:r>
            <a:endParaRPr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 b="1" dirty="0"/>
              <a:t>Spring Data REST</a:t>
            </a:r>
            <a:endParaRPr b="1" dirty="0"/>
          </a:p>
          <a:p>
            <a:pPr marL="9144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/>
              <a:t>REST-ის ავტომატური გენერაცია Repository კლასებისთვის.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Web Services?</a:t>
            </a:r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ვებ სერვისებს </a:t>
            </a:r>
            <a:r>
              <a:rPr lang="en" dirty="0"/>
              <a:t>ვეძახით პროგრამული სისტემებს, რომლებიც ერთმანეთთან ქსეულარ ურთიერთქმედებენ.</a:t>
            </a:r>
            <a:endParaRPr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❖"/>
            </a:pPr>
            <a:r>
              <a:rPr lang="en" dirty="0"/>
              <a:t>მეორენაირად მათ ვეძახით "ქსელში გამოდგმულ" ფუნქციებს.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ვებ სერვისების ძირითადი მახასიათებლები:</a:t>
            </a:r>
            <a:endParaRPr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➔"/>
            </a:pPr>
            <a:r>
              <a:rPr lang="en" dirty="0"/>
              <a:t>იყენებს შეთანხმებულ კომუნიკაციის პროტოკოლს.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 dirty="0"/>
              <a:t>ხელს უწყობს ინტეგრაციას მრავალფეროვან აპლიკაციებს შორის.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 dirty="0"/>
              <a:t>შეიძლება ავაწყოთ სხვადასხვა არქიტექტურული სტილის გამოყენებით.</a:t>
            </a:r>
            <a:endParaRPr dirty="0"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b="1" dirty="0"/>
              <a:t>ყველაზე ხშირად გამოყენებული ტიპებია: SOAP და REST.</a:t>
            </a:r>
            <a:endParaRPr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2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SpringDoc OpenAPI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3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SpringDoc OpenAPI</a:t>
            </a:r>
            <a:endParaRPr/>
          </a:p>
        </p:txBody>
      </p:sp>
      <p:sp>
        <p:nvSpPr>
          <p:cNvPr id="299" name="Google Shape;299;p53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springdoc-openapi</a:t>
            </a:r>
            <a:r>
              <a:rPr lang="en"/>
              <a:t> არის Java-ს ბიბლიოთეკა, რომელიც გვეხმარება API-ს დოკუმენტაციის გენერაციაში Spring Boot-ის პროექტებისთვის.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API-ს დოკუმენტაციის (JSON/YAML და HTML ტიპის) გენერაცია ხდება ავტომატურად, პროექტში არსებული კონფიგურაციაზე, კლასების სტრუქტურასა და სხვადასხვა ანოტაციაზე დაყრდნობით.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ამ ბიბლიოთეკას მხარდაჭერილი აქვს: </a:t>
            </a:r>
            <a:r>
              <a:rPr lang="en" b="1"/>
              <a:t>OpenAPI 3</a:t>
            </a:r>
            <a:r>
              <a:rPr lang="en"/>
              <a:t>, </a:t>
            </a:r>
            <a:r>
              <a:rPr lang="en" b="1"/>
              <a:t>Spring-boot v3</a:t>
            </a:r>
            <a:r>
              <a:rPr lang="en"/>
              <a:t>, </a:t>
            </a:r>
            <a:r>
              <a:rPr lang="en" b="1"/>
              <a:t>JSR-303</a:t>
            </a:r>
            <a:r>
              <a:rPr lang="en"/>
              <a:t>, </a:t>
            </a:r>
            <a:r>
              <a:rPr lang="en" b="1"/>
              <a:t>Swagger-ui</a:t>
            </a:r>
            <a:r>
              <a:rPr lang="en"/>
              <a:t>, OAuth 2, GraalVM native images.</a:t>
            </a:r>
            <a:endParaRPr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Springdoc-openapi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SpringDoc-ის კონფიგურაცია</a:t>
            </a:r>
            <a:endParaRPr/>
          </a:p>
        </p:txBody>
      </p:sp>
      <p:sp>
        <p:nvSpPr>
          <p:cNvPr id="305" name="Google Shape;305;p5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ვამატებთ pom.xml-ს springdoc-openapi-starter-webmvc-ui დამოკიდებულებას.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და ვუშვებთ პროექტს. სულ ესაა 🤗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OpenAPI</a:t>
            </a:r>
            <a:r>
              <a:rPr lang="en"/>
              <a:t>-ს აღწერილობა კი შემდეგ მისამართზე:</a:t>
            </a:r>
            <a:endParaRPr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http://localhost:8080/v3/api-docs</a:t>
            </a:r>
            <a:endParaRPr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Swagger UI</a:t>
            </a:r>
            <a:r>
              <a:rPr lang="en"/>
              <a:t> გვერდი ხელმისაწვდომი იქნება ამ მისამართზე:</a:t>
            </a:r>
            <a:endParaRPr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http://localhost:8080/swagger-ui.html</a:t>
            </a:r>
            <a:endParaRPr/>
          </a:p>
        </p:txBody>
      </p:sp>
      <p:sp>
        <p:nvSpPr>
          <p:cNvPr id="306" name="Google Shape;306;p54"/>
          <p:cNvSpPr/>
          <p:nvPr/>
        </p:nvSpPr>
        <p:spPr>
          <a:xfrm>
            <a:off x="3773850" y="2468300"/>
            <a:ext cx="1596300" cy="3621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5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Swagger UI და OpenAPI</a:t>
            </a:r>
            <a:endParaRPr/>
          </a:p>
        </p:txBody>
      </p:sp>
      <p:pic>
        <p:nvPicPr>
          <p:cNvPr id="312" name="Google Shape;312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63" y="196725"/>
            <a:ext cx="8229464" cy="39257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13" name="Google Shape;313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0375" y="770175"/>
            <a:ext cx="2685700" cy="40655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6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Spring HATEOAS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H</a:t>
            </a:r>
            <a:r>
              <a:rPr lang="en"/>
              <a:t>ypertext </a:t>
            </a:r>
            <a:r>
              <a:rPr lang="en" b="1"/>
              <a:t>a</a:t>
            </a:r>
            <a:r>
              <a:rPr lang="en"/>
              <a:t>s </a:t>
            </a:r>
            <a:r>
              <a:rPr lang="en" b="1"/>
              <a:t>t</a:t>
            </a:r>
            <a:r>
              <a:rPr lang="en"/>
              <a:t>he </a:t>
            </a:r>
            <a:r>
              <a:rPr lang="en" b="1"/>
              <a:t>E</a:t>
            </a:r>
            <a:r>
              <a:rPr lang="en"/>
              <a:t>ngine </a:t>
            </a:r>
            <a:r>
              <a:rPr lang="en" b="1"/>
              <a:t>o</a:t>
            </a:r>
            <a:r>
              <a:rPr lang="en"/>
              <a:t>f </a:t>
            </a:r>
            <a:r>
              <a:rPr lang="en" b="1"/>
              <a:t>A</a:t>
            </a:r>
            <a:r>
              <a:rPr lang="en"/>
              <a:t>pplication </a:t>
            </a:r>
            <a:r>
              <a:rPr lang="en" b="1"/>
              <a:t>S</a:t>
            </a:r>
            <a:r>
              <a:rPr lang="en"/>
              <a:t>tate</a:t>
            </a:r>
            <a:endParaRPr/>
          </a:p>
        </p:txBody>
      </p:sp>
      <p:sp>
        <p:nvSpPr>
          <p:cNvPr id="324" name="Google Shape;324;p57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Spring HATEOAS</a:t>
            </a:r>
            <a:r>
              <a:rPr lang="en" dirty="0"/>
              <a:t> არის ბიბლიოთეკა რომელიც გვეხმარება ისეთი REST აპის აწყობაში, რომელიც ითვალისწინებს HATEOAS-ის პრინციპებს.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თავად HATEOAS-ის პრინციპი გულისხმობს, რომ API-მ კლიენტს, დაბრუნებულ შედეგთან ერთად, უნდა მისცეს </a:t>
            </a:r>
            <a:r>
              <a:rPr lang="en" u="sng" dirty="0"/>
              <a:t>ნავიგაციის საშუალებაც</a:t>
            </a:r>
            <a:r>
              <a:rPr lang="en" dirty="0"/>
              <a:t>.</a:t>
            </a:r>
            <a:endParaRPr dirty="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{   </a:t>
            </a:r>
            <a:r>
              <a:rPr lang="en" dirty="0">
                <a:solidFill>
                  <a:srgbClr val="980000"/>
                </a:solidFill>
              </a:rPr>
              <a:t>"id"</a:t>
            </a:r>
            <a:r>
              <a:rPr lang="en" dirty="0"/>
              <a:t>: </a:t>
            </a:r>
            <a:r>
              <a:rPr lang="en" dirty="0">
                <a:solidFill>
                  <a:srgbClr val="980000"/>
                </a:solidFill>
              </a:rPr>
              <a:t>1</a:t>
            </a:r>
            <a:r>
              <a:rPr lang="en" dirty="0"/>
              <a:t>, </a:t>
            </a:r>
            <a:r>
              <a:rPr lang="en" dirty="0">
                <a:solidFill>
                  <a:srgbClr val="980000"/>
                </a:solidFill>
              </a:rPr>
              <a:t>"name"</a:t>
            </a:r>
            <a:r>
              <a:rPr lang="en" dirty="0"/>
              <a:t>: </a:t>
            </a:r>
            <a:r>
              <a:rPr lang="en" dirty="0">
                <a:solidFill>
                  <a:srgbClr val="980000"/>
                </a:solidFill>
              </a:rPr>
              <a:t>"John Doe"</a:t>
            </a:r>
            <a:r>
              <a:rPr lang="en" dirty="0"/>
              <a:t>, </a:t>
            </a:r>
            <a:r>
              <a:rPr lang="en" dirty="0">
                <a:solidFill>
                  <a:srgbClr val="980000"/>
                </a:solidFill>
              </a:rPr>
              <a:t>"role"</a:t>
            </a:r>
            <a:r>
              <a:rPr lang="en" dirty="0"/>
              <a:t>: </a:t>
            </a:r>
            <a:r>
              <a:rPr lang="en" dirty="0">
                <a:solidFill>
                  <a:srgbClr val="980000"/>
                </a:solidFill>
              </a:rPr>
              <a:t>"Developer"</a:t>
            </a:r>
            <a:r>
              <a:rPr lang="en" dirty="0"/>
              <a:t>,</a:t>
            </a:r>
            <a:endParaRPr dirty="0"/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980000"/>
                </a:solidFill>
              </a:rPr>
              <a:t>"_links"</a:t>
            </a:r>
            <a:r>
              <a:rPr lang="en" dirty="0"/>
              <a:t>: { </a:t>
            </a:r>
            <a:r>
              <a:rPr lang="en" b="1" dirty="0">
                <a:solidFill>
                  <a:srgbClr val="980000"/>
                </a:solidFill>
              </a:rPr>
              <a:t>"self"</a:t>
            </a:r>
            <a:r>
              <a:rPr lang="en" dirty="0"/>
              <a:t>: { </a:t>
            </a:r>
            <a:r>
              <a:rPr lang="en" dirty="0">
                <a:solidFill>
                  <a:srgbClr val="980000"/>
                </a:solidFill>
              </a:rPr>
              <a:t>"href"</a:t>
            </a:r>
            <a:r>
              <a:rPr lang="en" dirty="0"/>
              <a:t>: </a:t>
            </a:r>
            <a:r>
              <a:rPr lang="en" dirty="0">
                <a:solidFill>
                  <a:srgbClr val="980000"/>
                </a:solidFill>
              </a:rPr>
              <a:t>"http://localhost:8080/employees/1"</a:t>
            </a:r>
            <a:r>
              <a:rPr lang="en" dirty="0"/>
              <a:t> },</a:t>
            </a:r>
            <a:endParaRPr dirty="0"/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        </a:t>
            </a:r>
            <a:r>
              <a:rPr lang="en" b="1" dirty="0">
                <a:solidFill>
                  <a:srgbClr val="980000"/>
                </a:solidFill>
              </a:rPr>
              <a:t>"employees"</a:t>
            </a:r>
            <a:r>
              <a:rPr lang="en" dirty="0"/>
              <a:t>: { </a:t>
            </a:r>
            <a:r>
              <a:rPr lang="en" dirty="0">
                <a:solidFill>
                  <a:srgbClr val="980000"/>
                </a:solidFill>
              </a:rPr>
              <a:t>"href"</a:t>
            </a:r>
            <a:r>
              <a:rPr lang="en" dirty="0"/>
              <a:t>: </a:t>
            </a:r>
            <a:r>
              <a:rPr lang="en" dirty="0">
                <a:solidFill>
                  <a:srgbClr val="980000"/>
                </a:solidFill>
              </a:rPr>
              <a:t>"http://localhost:8080/employees"</a:t>
            </a:r>
            <a:r>
              <a:rPr lang="en" dirty="0"/>
              <a:t> }</a:t>
            </a:r>
            <a:endParaRPr dirty="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/>
              <a:t>}}</a:t>
            </a:r>
            <a:endParaRPr b="1" dirty="0"/>
          </a:p>
        </p:txBody>
      </p:sp>
      <p:sp>
        <p:nvSpPr>
          <p:cNvPr id="325" name="Google Shape;325;p57"/>
          <p:cNvSpPr/>
          <p:nvPr/>
        </p:nvSpPr>
        <p:spPr>
          <a:xfrm>
            <a:off x="2327875" y="4086725"/>
            <a:ext cx="6428100" cy="4821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An Intro to Spring HATEOAS | Baeldung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0" name="Google Shape;330;p58"/>
          <p:cNvGraphicFramePr/>
          <p:nvPr/>
        </p:nvGraphicFramePr>
        <p:xfrm>
          <a:off x="298475" y="194400"/>
          <a:ext cx="8547050" cy="4754700"/>
        </p:xfrm>
        <a:graphic>
          <a:graphicData uri="http://schemas.openxmlformats.org/drawingml/2006/table">
            <a:tbl>
              <a:tblPr>
                <a:noFill/>
                <a:tableStyleId>{BDCEB7FF-D475-4144-9B9D-62EC0413B3FB}</a:tableStyleId>
              </a:tblPr>
              <a:tblGrid>
                <a:gridCol w="4273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3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600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1. </a:t>
                      </a:r>
                      <a:r>
                        <a:rPr lang="en" sz="1200" b="1"/>
                        <a:t>Create Resource Representation</a:t>
                      </a:r>
                      <a:endParaRPr sz="1200" b="1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6850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rgbClr val="4A86E8"/>
                          </a:solidFill>
                        </a:rPr>
                        <a:t>public class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200" dirty="0">
                          <a:solidFill>
                            <a:schemeClr val="accent3"/>
                          </a:solidFill>
                        </a:rPr>
                        <a:t>EmployeeModel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200" dirty="0">
                          <a:solidFill>
                            <a:srgbClr val="4A86E8"/>
                          </a:solidFill>
                        </a:rPr>
                        <a:t>extends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200" dirty="0">
                          <a:solidFill>
                            <a:schemeClr val="accent3"/>
                          </a:solidFill>
                        </a:rPr>
                        <a:t>RepresentationModel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</a:rPr>
                        <a:t>&lt;</a:t>
                      </a:r>
                      <a:r>
                        <a:rPr lang="en" sz="1200" dirty="0">
                          <a:solidFill>
                            <a:schemeClr val="accent3"/>
                          </a:solidFill>
                        </a:rPr>
                        <a:t>EmployeeModel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</a:rPr>
                        <a:t>&gt; {</a:t>
                      </a:r>
                      <a:endParaRPr sz="12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</a:rPr>
                        <a:t>    </a:t>
                      </a:r>
                      <a:r>
                        <a:rPr lang="en" sz="1200" dirty="0">
                          <a:solidFill>
                            <a:srgbClr val="4A86E8"/>
                          </a:solidFill>
                        </a:rPr>
                        <a:t>private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200" dirty="0">
                          <a:solidFill>
                            <a:schemeClr val="accent3"/>
                          </a:solidFill>
                        </a:rPr>
                        <a:t>Long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200" dirty="0">
                          <a:solidFill>
                            <a:srgbClr val="9900FF"/>
                          </a:solidFill>
                        </a:rPr>
                        <a:t>id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</a:rPr>
                        <a:t>;</a:t>
                      </a:r>
                      <a:endParaRPr sz="12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</a:rPr>
                        <a:t>    </a:t>
                      </a:r>
                      <a:r>
                        <a:rPr lang="en" sz="1200" dirty="0">
                          <a:solidFill>
                            <a:srgbClr val="4A86E8"/>
                          </a:solidFill>
                        </a:rPr>
                        <a:t>private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200" dirty="0">
                          <a:solidFill>
                            <a:schemeClr val="accent3"/>
                          </a:solidFill>
                        </a:rPr>
                        <a:t>String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200" dirty="0">
                          <a:solidFill>
                            <a:srgbClr val="9900FF"/>
                          </a:solidFill>
                        </a:rPr>
                        <a:t>name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</a:rPr>
                        <a:t>;</a:t>
                      </a:r>
                      <a:endParaRPr sz="12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</a:rPr>
                        <a:t>    </a:t>
                      </a:r>
                      <a:r>
                        <a:rPr lang="en" sz="1200" dirty="0">
                          <a:solidFill>
                            <a:srgbClr val="4A86E8"/>
                          </a:solidFill>
                        </a:rPr>
                        <a:t>private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200" dirty="0">
                          <a:solidFill>
                            <a:schemeClr val="accent3"/>
                          </a:solidFill>
                        </a:rPr>
                        <a:t>String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200" dirty="0">
                          <a:solidFill>
                            <a:srgbClr val="9900FF"/>
                          </a:solidFill>
                        </a:rPr>
                        <a:t>role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</a:rPr>
                        <a:t>;</a:t>
                      </a:r>
                      <a:endParaRPr sz="12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</a:rPr>
                        <a:t>}</a:t>
                      </a:r>
                      <a:endParaRPr sz="1200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600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2. </a:t>
                      </a:r>
                      <a:r>
                        <a:rPr lang="en" sz="1200" b="1"/>
                        <a:t>Building Hypermedia Links </a:t>
                      </a:r>
                      <a:r>
                        <a:rPr lang="en" sz="1200"/>
                        <a:t>(with WebMvcLinkBuilder.* static methods)</a:t>
                      </a:r>
                      <a:endParaRPr sz="1200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4675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rgbClr val="4A86E8"/>
                          </a:solidFill>
                        </a:rPr>
                        <a:t>public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200" dirty="0">
                          <a:solidFill>
                            <a:schemeClr val="accent3"/>
                          </a:solidFill>
                        </a:rPr>
                        <a:t>EmployeeModel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</a:rPr>
                        <a:t> toModel(</a:t>
                      </a:r>
                      <a:r>
                        <a:rPr lang="en" sz="1200" dirty="0">
                          <a:solidFill>
                            <a:schemeClr val="accent3"/>
                          </a:solidFill>
                        </a:rPr>
                        <a:t>Employee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</a:rPr>
                        <a:t> employee) {</a:t>
                      </a:r>
                      <a:endParaRPr sz="12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</a:rPr>
                        <a:t>    </a:t>
                      </a:r>
                      <a:r>
                        <a:rPr lang="en" sz="1200" dirty="0">
                          <a:solidFill>
                            <a:schemeClr val="accent3"/>
                          </a:solidFill>
                        </a:rPr>
                        <a:t>EmployeeModel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</a:rPr>
                        <a:t> model = </a:t>
                      </a:r>
                      <a:r>
                        <a:rPr lang="en" sz="1200" dirty="0">
                          <a:solidFill>
                            <a:srgbClr val="4A86E8"/>
                          </a:solidFill>
                        </a:rPr>
                        <a:t>new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200" dirty="0">
                          <a:solidFill>
                            <a:schemeClr val="accent3"/>
                          </a:solidFill>
                        </a:rPr>
                        <a:t>EmployeeModel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</a:rPr>
                        <a:t>(employee);      </a:t>
                      </a:r>
                      <a:endParaRPr sz="12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</a:rPr>
                        <a:t>    model.add(</a:t>
                      </a:r>
                      <a:r>
                        <a:rPr lang="en" sz="1200" b="1" dirty="0">
                          <a:solidFill>
                            <a:schemeClr val="dk1"/>
                          </a:solidFill>
                        </a:rPr>
                        <a:t>linkTo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</a:rPr>
                        <a:t>(methodOn(EmployeeController.</a:t>
                      </a:r>
                      <a:r>
                        <a:rPr lang="en" sz="1200" dirty="0">
                          <a:solidFill>
                            <a:srgbClr val="4A86E8"/>
                          </a:solidFill>
                        </a:rPr>
                        <a:t>class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</a:rPr>
                        <a:t>).getEmployee(employee.getId())).</a:t>
                      </a:r>
                      <a:r>
                        <a:rPr lang="en" sz="1200" b="1" dirty="0">
                          <a:solidFill>
                            <a:schemeClr val="dk1"/>
                          </a:solidFill>
                        </a:rPr>
                        <a:t>withSelfRel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</a:rPr>
                        <a:t>());</a:t>
                      </a:r>
                      <a:endParaRPr sz="12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</a:rPr>
                        <a:t>    model.add(</a:t>
                      </a:r>
                      <a:r>
                        <a:rPr lang="en" sz="1200" b="1" dirty="0">
                          <a:solidFill>
                            <a:schemeClr val="dk1"/>
                          </a:solidFill>
                        </a:rPr>
                        <a:t>linkTo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</a:rPr>
                        <a:t>(methodOn(EmployeeController.</a:t>
                      </a:r>
                      <a:r>
                        <a:rPr lang="en" sz="1200" dirty="0">
                          <a:solidFill>
                            <a:srgbClr val="4A86E8"/>
                          </a:solidFill>
                        </a:rPr>
                        <a:t>class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</a:rPr>
                        <a:t>).getAllEmployees()).</a:t>
                      </a:r>
                      <a:r>
                        <a:rPr lang="en" sz="1200" b="1" dirty="0">
                          <a:solidFill>
                            <a:schemeClr val="dk1"/>
                          </a:solidFill>
                        </a:rPr>
                        <a:t>withRel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</a:rPr>
                        <a:t>(</a:t>
                      </a:r>
                      <a:r>
                        <a:rPr lang="en" sz="1200" dirty="0">
                          <a:solidFill>
                            <a:srgbClr val="980000"/>
                          </a:solidFill>
                        </a:rPr>
                        <a:t>"employees"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</a:rPr>
                        <a:t>));</a:t>
                      </a:r>
                      <a:endParaRPr sz="12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</a:rPr>
                        <a:t>    </a:t>
                      </a:r>
                      <a:r>
                        <a:rPr lang="en" sz="1200" dirty="0">
                          <a:solidFill>
                            <a:srgbClr val="4A86E8"/>
                          </a:solidFill>
                        </a:rPr>
                        <a:t>return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</a:rPr>
                        <a:t> model;</a:t>
                      </a:r>
                      <a:endParaRPr sz="12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</a:rPr>
                        <a:t>}</a:t>
                      </a:r>
                      <a:endParaRPr sz="1200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600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3. </a:t>
                      </a:r>
                      <a:r>
                        <a:rPr lang="en" sz="1200" b="1"/>
                        <a:t>Implementing the Controller</a:t>
                      </a:r>
                      <a:endParaRPr sz="1200" b="1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74675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rgbClr val="B45F06"/>
                          </a:solidFill>
                        </a:rPr>
                        <a:t>@GetMapping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</a:rPr>
                        <a:t>(</a:t>
                      </a:r>
                      <a:r>
                        <a:rPr lang="en" sz="1200" dirty="0">
                          <a:solidFill>
                            <a:srgbClr val="980000"/>
                          </a:solidFill>
                        </a:rPr>
                        <a:t>"/{id}"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</a:rPr>
                        <a:t>)</a:t>
                      </a:r>
                      <a:endParaRPr sz="12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rgbClr val="4A86E8"/>
                          </a:solidFill>
                        </a:rPr>
                        <a:t>public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200" dirty="0">
                          <a:solidFill>
                            <a:schemeClr val="accent3"/>
                          </a:solidFill>
                        </a:rPr>
                        <a:t>ResponseEntity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</a:rPr>
                        <a:t>&lt;</a:t>
                      </a:r>
                      <a:r>
                        <a:rPr lang="en" sz="1200" dirty="0">
                          <a:solidFill>
                            <a:schemeClr val="accent3"/>
                          </a:solidFill>
                        </a:rPr>
                        <a:t>EmployeeModel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</a:rPr>
                        <a:t>&gt; getEmployee(</a:t>
                      </a:r>
                      <a:r>
                        <a:rPr lang="en" sz="1200" dirty="0">
                          <a:solidFill>
                            <a:srgbClr val="B45F06"/>
                          </a:solidFill>
                        </a:rPr>
                        <a:t>@PathVariable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200" dirty="0">
                          <a:solidFill>
                            <a:schemeClr val="accent3"/>
                          </a:solidFill>
                        </a:rPr>
                        <a:t>Long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</a:rPr>
                        <a:t> id) {</a:t>
                      </a:r>
                      <a:endParaRPr sz="12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</a:rPr>
                        <a:t>    </a:t>
                      </a:r>
                      <a:r>
                        <a:rPr lang="en" sz="1200" dirty="0">
                          <a:solidFill>
                            <a:schemeClr val="accent3"/>
                          </a:solidFill>
                        </a:rPr>
                        <a:t>Employee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</a:rPr>
                        <a:t> employee = employeeService.findById(id);</a:t>
                      </a:r>
                      <a:endParaRPr sz="12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</a:rPr>
                        <a:t>    </a:t>
                      </a:r>
                      <a:r>
                        <a:rPr lang="en" sz="1200" dirty="0">
                          <a:solidFill>
                            <a:schemeClr val="accent3"/>
                          </a:solidFill>
                        </a:rPr>
                        <a:t>EmployeeModel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</a:rPr>
                        <a:t> model = employeeModelAssembler.</a:t>
                      </a:r>
                      <a:r>
                        <a:rPr lang="en" sz="1200" b="1" dirty="0">
                          <a:solidFill>
                            <a:schemeClr val="dk1"/>
                          </a:solidFill>
                        </a:rPr>
                        <a:t>toModel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</a:rPr>
                        <a:t>(employee);</a:t>
                      </a:r>
                      <a:endParaRPr sz="12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</a:rPr>
                        <a:t>    </a:t>
                      </a:r>
                      <a:r>
                        <a:rPr lang="en" sz="1200" dirty="0">
                          <a:solidFill>
                            <a:srgbClr val="4A86E8"/>
                          </a:solidFill>
                        </a:rPr>
                        <a:t>return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200" dirty="0">
                          <a:solidFill>
                            <a:schemeClr val="accent3"/>
                          </a:solidFill>
                        </a:rPr>
                        <a:t>ResponseEntity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</a:rPr>
                        <a:t>.ok(model);</a:t>
                      </a:r>
                      <a:endParaRPr sz="12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</a:rPr>
                        <a:t>}</a:t>
                      </a:r>
                      <a:endParaRPr sz="1200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9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Spring Data REST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60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Automatically Expose Spring Data Repositories</a:t>
            </a:r>
            <a:endParaRPr/>
          </a:p>
        </p:txBody>
      </p:sp>
      <p:sp>
        <p:nvSpPr>
          <p:cNvPr id="341" name="Google Shape;341;p60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Spring Data REST</a:t>
            </a:r>
            <a:r>
              <a:rPr lang="en"/>
              <a:t> არის "ფრეიმვორკი", რომელიც ავტომატურად აქვეყნებს Spring Data-ს რეპოზიტორებს როგორც RESTful ვებ სერვისებს.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რას გვთავაზობს: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Endpoint-ების ავტომატური გენერაცია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HATEOAS-ის მხარდაჭერა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Pagination და Sorting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JSON-ის პასუხების კონტროლი</a:t>
            </a:r>
            <a:endParaRPr/>
          </a:p>
          <a:p>
            <a:pPr marL="0" lvl="0" indent="0" algn="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მოდით ვნახოთ მარტივი მაგალითი…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6" name="Google Shape;346;p61"/>
          <p:cNvGraphicFramePr/>
          <p:nvPr/>
        </p:nvGraphicFramePr>
        <p:xfrm>
          <a:off x="311700" y="267675"/>
          <a:ext cx="8520600" cy="4571880"/>
        </p:xfrm>
        <a:graphic>
          <a:graphicData uri="http://schemas.openxmlformats.org/drawingml/2006/table">
            <a:tbl>
              <a:tblPr>
                <a:noFill/>
                <a:tableStyleId>{BDCEB7FF-D475-4144-9B9D-62EC0413B3FB}</a:tableStyleId>
              </a:tblPr>
              <a:tblGrid>
                <a:gridCol w="365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66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9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Product Entity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Product Repository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4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B45F06"/>
                          </a:solidFill>
                        </a:rPr>
                        <a:t>@Entity</a:t>
                      </a:r>
                      <a:endParaRPr>
                        <a:solidFill>
                          <a:srgbClr val="B45F06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A86E8"/>
                          </a:solidFill>
                        </a:rPr>
                        <a:t>public class</a:t>
                      </a:r>
                      <a:r>
                        <a:rPr lang="en"/>
                        <a:t> </a:t>
                      </a:r>
                      <a:r>
                        <a:rPr lang="en">
                          <a:solidFill>
                            <a:schemeClr val="accent3"/>
                          </a:solidFill>
                        </a:rPr>
                        <a:t>Product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 {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    </a:t>
                      </a:r>
                      <a:r>
                        <a:rPr lang="en">
                          <a:solidFill>
                            <a:srgbClr val="B45F06"/>
                          </a:solidFill>
                        </a:rPr>
                        <a:t>@Id</a:t>
                      </a:r>
                      <a:endParaRPr>
                        <a:solidFill>
                          <a:srgbClr val="B45F06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B45F06"/>
                          </a:solidFill>
                        </a:rPr>
                        <a:t>    @GeneratedValue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(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        strategy = </a:t>
                      </a:r>
                      <a:r>
                        <a:rPr lang="en">
                          <a:solidFill>
                            <a:schemeClr val="accent3"/>
                          </a:solidFill>
                        </a:rPr>
                        <a:t>GenerationType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.</a:t>
                      </a:r>
                      <a:r>
                        <a:rPr lang="en">
                          <a:solidFill>
                            <a:srgbClr val="9900FF"/>
                          </a:solidFill>
                        </a:rPr>
                        <a:t>IDENTITY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    </a:t>
                      </a:r>
                      <a:r>
                        <a:rPr lang="en">
                          <a:solidFill>
                            <a:srgbClr val="4A86E8"/>
                          </a:solidFill>
                        </a:rPr>
                        <a:t>private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>
                          <a:solidFill>
                            <a:schemeClr val="accent3"/>
                          </a:solidFill>
                        </a:rPr>
                        <a:t>Long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>
                          <a:solidFill>
                            <a:srgbClr val="9900FF"/>
                          </a:solidFill>
                        </a:rPr>
                        <a:t>id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;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    </a:t>
                      </a:r>
                      <a:r>
                        <a:rPr lang="en">
                          <a:solidFill>
                            <a:srgbClr val="4A86E8"/>
                          </a:solidFill>
                        </a:rPr>
                        <a:t>private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>
                          <a:solidFill>
                            <a:schemeClr val="accent3"/>
                          </a:solidFill>
                        </a:rPr>
                        <a:t>String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>
                          <a:solidFill>
                            <a:srgbClr val="9900FF"/>
                          </a:solidFill>
                        </a:rPr>
                        <a:t>name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;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    </a:t>
                      </a:r>
                      <a:r>
                        <a:rPr lang="en">
                          <a:solidFill>
                            <a:srgbClr val="4A86E8"/>
                          </a:solidFill>
                        </a:rPr>
                        <a:t>private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>
                          <a:solidFill>
                            <a:schemeClr val="accent3"/>
                          </a:solidFill>
                        </a:rPr>
                        <a:t>Double </a:t>
                      </a:r>
                      <a:r>
                        <a:rPr lang="en">
                          <a:solidFill>
                            <a:srgbClr val="9900FF"/>
                          </a:solidFill>
                        </a:rPr>
                        <a:t>price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;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   </a:t>
                      </a:r>
                      <a:r>
                        <a:rPr lang="en">
                          <a:solidFill>
                            <a:srgbClr val="9E9E9E"/>
                          </a:solidFill>
                        </a:rPr>
                        <a:t> // Getters and setters</a:t>
                      </a:r>
                      <a:endParaRPr>
                        <a:solidFill>
                          <a:srgbClr val="9E9E9E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}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rgbClr val="B45F06"/>
                          </a:solidFill>
                        </a:rPr>
                        <a:t>@RepositoryRestResource</a:t>
                      </a:r>
                      <a:r>
                        <a:rPr lang="en" dirty="0">
                          <a:solidFill>
                            <a:schemeClr val="dk1"/>
                          </a:solidFill>
                        </a:rPr>
                        <a:t>(path = </a:t>
                      </a:r>
                      <a:r>
                        <a:rPr lang="en" dirty="0">
                          <a:solidFill>
                            <a:srgbClr val="980000"/>
                          </a:solidFill>
                        </a:rPr>
                        <a:t>"products"</a:t>
                      </a:r>
                      <a:r>
                        <a:rPr lang="en" dirty="0">
                          <a:solidFill>
                            <a:schemeClr val="dk1"/>
                          </a:solidFill>
                        </a:rPr>
                        <a:t>)</a:t>
                      </a:r>
                      <a:endParaRPr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rgbClr val="4A86E8"/>
                          </a:solidFill>
                        </a:rPr>
                        <a:t>public interface</a:t>
                      </a:r>
                      <a:r>
                        <a:rPr lang="en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dirty="0">
                          <a:solidFill>
                            <a:schemeClr val="accent3"/>
                          </a:solidFill>
                        </a:rPr>
                        <a:t>ProductRepository</a:t>
                      </a:r>
                      <a:r>
                        <a:rPr lang="en" dirty="0">
                          <a:solidFill>
                            <a:schemeClr val="dk1"/>
                          </a:solidFill>
                        </a:rPr>
                        <a:t> </a:t>
                      </a:r>
                      <a:endParaRPr dirty="0">
                        <a:solidFill>
                          <a:schemeClr val="dk1"/>
                        </a:solidFill>
                      </a:endParaRPr>
                    </a:p>
                    <a:p>
                      <a:pPr marL="13716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rgbClr val="4A86E8"/>
                          </a:solidFill>
                        </a:rPr>
                        <a:t>extends</a:t>
                      </a:r>
                      <a:r>
                        <a:rPr lang="en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dirty="0">
                          <a:solidFill>
                            <a:schemeClr val="accent3"/>
                          </a:solidFill>
                        </a:rPr>
                        <a:t>JpaRepository</a:t>
                      </a:r>
                      <a:r>
                        <a:rPr lang="en" dirty="0">
                          <a:solidFill>
                            <a:schemeClr val="dk1"/>
                          </a:solidFill>
                        </a:rPr>
                        <a:t>&lt;</a:t>
                      </a:r>
                      <a:r>
                        <a:rPr lang="en" dirty="0">
                          <a:solidFill>
                            <a:schemeClr val="accent3"/>
                          </a:solidFill>
                        </a:rPr>
                        <a:t>Product</a:t>
                      </a:r>
                      <a:r>
                        <a:rPr lang="en" dirty="0">
                          <a:solidFill>
                            <a:schemeClr val="dk1"/>
                          </a:solidFill>
                        </a:rPr>
                        <a:t>,</a:t>
                      </a:r>
                      <a:r>
                        <a:rPr lang="en" dirty="0">
                          <a:solidFill>
                            <a:schemeClr val="accent3"/>
                          </a:solidFill>
                        </a:rPr>
                        <a:t> Long</a:t>
                      </a:r>
                      <a:r>
                        <a:rPr lang="en" dirty="0">
                          <a:solidFill>
                            <a:schemeClr val="dk1"/>
                          </a:solidFill>
                        </a:rPr>
                        <a:t>&gt; {</a:t>
                      </a:r>
                      <a:endParaRPr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dk1"/>
                          </a:solidFill>
                        </a:rPr>
                        <a:t>}</a:t>
                      </a:r>
                      <a:endParaRPr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Exposed Endpoints</a:t>
                      </a:r>
                      <a:r>
                        <a:rPr lang="en" dirty="0"/>
                        <a:t>:</a:t>
                      </a:r>
                      <a:endParaRPr dirty="0"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 dirty="0"/>
                        <a:t>Retrieve all products: </a:t>
                      </a:r>
                      <a:r>
                        <a:rPr lang="en" b="1" dirty="0">
                          <a:solidFill>
                            <a:srgbClr val="980000"/>
                          </a:solidFill>
                        </a:rPr>
                        <a:t>GET </a:t>
                      </a:r>
                      <a:r>
                        <a:rPr lang="en" dirty="0">
                          <a:solidFill>
                            <a:srgbClr val="980000"/>
                          </a:solidFill>
                        </a:rPr>
                        <a:t>/products</a:t>
                      </a:r>
                      <a:endParaRPr dirty="0">
                        <a:solidFill>
                          <a:srgbClr val="980000"/>
                        </a:solidFill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 dirty="0"/>
                        <a:t>Retrieve a specific product: </a:t>
                      </a:r>
                      <a:r>
                        <a:rPr lang="en" b="1" dirty="0">
                          <a:solidFill>
                            <a:srgbClr val="980000"/>
                          </a:solidFill>
                        </a:rPr>
                        <a:t>GET </a:t>
                      </a:r>
                      <a:r>
                        <a:rPr lang="en" dirty="0">
                          <a:solidFill>
                            <a:srgbClr val="980000"/>
                          </a:solidFill>
                        </a:rPr>
                        <a:t>/products/{id}</a:t>
                      </a:r>
                      <a:endParaRPr dirty="0">
                        <a:solidFill>
                          <a:srgbClr val="980000"/>
                        </a:solidFill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 dirty="0"/>
                        <a:t>Create a new product: </a:t>
                      </a:r>
                      <a:r>
                        <a:rPr lang="en" b="1" dirty="0">
                          <a:solidFill>
                            <a:srgbClr val="980000"/>
                          </a:solidFill>
                        </a:rPr>
                        <a:t>POST </a:t>
                      </a:r>
                      <a:r>
                        <a:rPr lang="en" dirty="0">
                          <a:solidFill>
                            <a:srgbClr val="980000"/>
                          </a:solidFill>
                        </a:rPr>
                        <a:t>/products</a:t>
                      </a:r>
                      <a:endParaRPr dirty="0">
                        <a:solidFill>
                          <a:srgbClr val="980000"/>
                        </a:solidFill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 dirty="0"/>
                        <a:t>Update a product: </a:t>
                      </a:r>
                      <a:r>
                        <a:rPr lang="en" b="1" dirty="0">
                          <a:solidFill>
                            <a:srgbClr val="980000"/>
                          </a:solidFill>
                        </a:rPr>
                        <a:t>PUT </a:t>
                      </a:r>
                      <a:r>
                        <a:rPr lang="en" dirty="0">
                          <a:solidFill>
                            <a:srgbClr val="980000"/>
                          </a:solidFill>
                        </a:rPr>
                        <a:t>/products/{id}</a:t>
                      </a:r>
                      <a:endParaRPr dirty="0">
                        <a:solidFill>
                          <a:srgbClr val="980000"/>
                        </a:solidFill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 dirty="0"/>
                        <a:t>Delete a product: </a:t>
                      </a:r>
                      <a:r>
                        <a:rPr lang="en" b="1" dirty="0">
                          <a:solidFill>
                            <a:srgbClr val="980000"/>
                          </a:solidFill>
                        </a:rPr>
                        <a:t>DELETE </a:t>
                      </a:r>
                      <a:r>
                        <a:rPr lang="en" dirty="0">
                          <a:solidFill>
                            <a:srgbClr val="980000"/>
                          </a:solidFill>
                        </a:rPr>
                        <a:t>/products/{id}</a:t>
                      </a:r>
                      <a:endParaRPr dirty="0">
                        <a:solidFill>
                          <a:srgbClr val="980000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65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Custom Projection</a:t>
                      </a:r>
                      <a:r>
                        <a:rPr lang="en" dirty="0"/>
                        <a:t> (Access the projection via </a:t>
                      </a:r>
                      <a:r>
                        <a:rPr lang="en" dirty="0">
                          <a:solidFill>
                            <a:srgbClr val="980000"/>
                          </a:solidFill>
                        </a:rPr>
                        <a:t>/products?projection=productSummary</a:t>
                      </a:r>
                      <a:r>
                        <a:rPr lang="en" dirty="0"/>
                        <a:t>)</a:t>
                      </a:r>
                      <a:endParaRPr dirty="0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100">
                <a:tc gridSpan="2">
                  <a:txBody>
                    <a:bodyPr/>
                    <a:lstStyle/>
                    <a:p>
                      <a:pPr marL="13716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rgbClr val="B45F06"/>
                          </a:solidFill>
                        </a:rPr>
                        <a:t>@Projection</a:t>
                      </a:r>
                      <a:r>
                        <a:rPr lang="en" dirty="0">
                          <a:solidFill>
                            <a:schemeClr val="dk1"/>
                          </a:solidFill>
                        </a:rPr>
                        <a:t>(name = </a:t>
                      </a:r>
                      <a:r>
                        <a:rPr lang="en" dirty="0">
                          <a:solidFill>
                            <a:srgbClr val="980000"/>
                          </a:solidFill>
                        </a:rPr>
                        <a:t>"productSummary"</a:t>
                      </a:r>
                      <a:r>
                        <a:rPr lang="en" dirty="0">
                          <a:solidFill>
                            <a:schemeClr val="dk1"/>
                          </a:solidFill>
                        </a:rPr>
                        <a:t>, types = { </a:t>
                      </a:r>
                      <a:r>
                        <a:rPr lang="en" dirty="0">
                          <a:solidFill>
                            <a:schemeClr val="accent3"/>
                          </a:solidFill>
                        </a:rPr>
                        <a:t>Product</a:t>
                      </a:r>
                      <a:r>
                        <a:rPr lang="en" dirty="0">
                          <a:solidFill>
                            <a:schemeClr val="dk1"/>
                          </a:solidFill>
                        </a:rPr>
                        <a:t>.</a:t>
                      </a:r>
                      <a:r>
                        <a:rPr lang="en" dirty="0">
                          <a:solidFill>
                            <a:srgbClr val="4A86E8"/>
                          </a:solidFill>
                        </a:rPr>
                        <a:t>class</a:t>
                      </a:r>
                      <a:r>
                        <a:rPr lang="en" dirty="0">
                          <a:solidFill>
                            <a:schemeClr val="dk1"/>
                          </a:solidFill>
                        </a:rPr>
                        <a:t> })</a:t>
                      </a:r>
                      <a:endParaRPr dirty="0">
                        <a:solidFill>
                          <a:schemeClr val="dk1"/>
                        </a:solidFill>
                      </a:endParaRPr>
                    </a:p>
                    <a:p>
                      <a:pPr marL="13716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rgbClr val="4A86E8"/>
                          </a:solidFill>
                        </a:rPr>
                        <a:t>public interface</a:t>
                      </a:r>
                      <a:r>
                        <a:rPr lang="en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dirty="0">
                          <a:solidFill>
                            <a:schemeClr val="accent3"/>
                          </a:solidFill>
                        </a:rPr>
                        <a:t>ProductSummary</a:t>
                      </a:r>
                      <a:r>
                        <a:rPr lang="en" dirty="0">
                          <a:solidFill>
                            <a:schemeClr val="dk1"/>
                          </a:solidFill>
                        </a:rPr>
                        <a:t> {</a:t>
                      </a:r>
                      <a:endParaRPr dirty="0">
                        <a:solidFill>
                          <a:schemeClr val="dk1"/>
                        </a:solidFill>
                      </a:endParaRPr>
                    </a:p>
                    <a:p>
                      <a:pPr marL="18288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accent3"/>
                          </a:solidFill>
                        </a:rPr>
                        <a:t>String</a:t>
                      </a:r>
                      <a:r>
                        <a:rPr lang="en" dirty="0">
                          <a:solidFill>
                            <a:schemeClr val="dk1"/>
                          </a:solidFill>
                        </a:rPr>
                        <a:t> getName();</a:t>
                      </a:r>
                      <a:endParaRPr dirty="0">
                        <a:solidFill>
                          <a:schemeClr val="dk1"/>
                        </a:solidFill>
                      </a:endParaRPr>
                    </a:p>
                    <a:p>
                      <a:pPr marL="18288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accent3"/>
                          </a:solidFill>
                        </a:rPr>
                        <a:t>Double</a:t>
                      </a:r>
                      <a:r>
                        <a:rPr lang="en" dirty="0">
                          <a:solidFill>
                            <a:schemeClr val="dk1"/>
                          </a:solidFill>
                        </a:rPr>
                        <a:t> getPrice();</a:t>
                      </a:r>
                      <a:endParaRPr dirty="0">
                        <a:solidFill>
                          <a:schemeClr val="dk1"/>
                        </a:solidFill>
                      </a:endParaRPr>
                    </a:p>
                    <a:p>
                      <a:pPr marL="13716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dk1"/>
                          </a:solidFill>
                        </a:rPr>
                        <a:t>}</a:t>
                      </a:r>
                      <a:endParaRPr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SOAP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62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SOAP in Spring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63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Approaches to Developing SOAP Services</a:t>
            </a:r>
            <a:endParaRPr/>
          </a:p>
        </p:txBody>
      </p:sp>
      <p:sp>
        <p:nvSpPr>
          <p:cNvPr id="357" name="Google Shape;357;p63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Contract-First მიდგომა</a:t>
            </a:r>
            <a:r>
              <a:rPr lang="en"/>
              <a:t>: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ჯერ წერ კონტრაქტს (WSDL/XSD), და შემდეგ აიმპლემენტირებ კოდს.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კარგი მიდგომაა თუ თავდაპირველად გსურს საერთო შეთანხმების შედგენა: რა სერვისები იქნება, რა ტიპებით და ა.შ.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Contract-Last მიდგომა</a:t>
            </a:r>
            <a:r>
              <a:rPr lang="en"/>
              <a:t>: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ჯერ წერ კოდს, და შემდეგ აგენერირებ კონტრაქტს.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შეიძლება გამოიწვიოს პრობლემები კონტრაქტის შეთანხმების დროს.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6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Spring-WS</a:t>
            </a:r>
            <a:endParaRPr/>
          </a:p>
        </p:txBody>
      </p:sp>
      <p:sp>
        <p:nvSpPr>
          <p:cNvPr id="363" name="Google Shape;363;p6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Spring Web Services</a:t>
            </a:r>
            <a:r>
              <a:rPr lang="en"/>
              <a:t> (Spring-WS) იყენებს მხოლოდ contract-first მიდგომას.</a:t>
            </a:r>
            <a:endParaRPr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ჩვენ გამოვტოვებთ Spring-ში SOAP ვებ სერვისების აწყობის პრაქტიკულ ნაწილს, რადგანაც ვებ სერვისებში ძირითადად გამოიყენება REST სერვისები.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თუმცა, შეგიძლიათ გაეცნოთ SOAP-ის აწყობის პროცესსაც. შეიძლება გამოგადგეთ :) დეტალურად შეგიძლიათ გაეცნოთ SOAP სერვისის აწყობას შედმეგ მისამართზე: </a:t>
            </a:r>
            <a:r>
              <a:rPr lang="en" u="sng">
                <a:solidFill>
                  <a:schemeClr val="hlink"/>
                </a:solidFill>
                <a:hlinkClick r:id="rId3"/>
              </a:rPr>
              <a:t>Getting Started | Producing a SOAP web service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6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გამოყენებული რესურსები და ბმულები:</a:t>
            </a:r>
            <a:endParaRPr/>
          </a:p>
        </p:txBody>
      </p:sp>
      <p:sp>
        <p:nvSpPr>
          <p:cNvPr id="369" name="Google Shape;369;p65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8368200" cy="325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REST</a:t>
            </a:r>
            <a:endParaRPr b="1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3"/>
              </a:rPr>
              <a:t>Getting Started | Building a RESTful Web Service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4"/>
              </a:rPr>
              <a:t>Getting Started | Building REST services with Spring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u="sng">
                <a:solidFill>
                  <a:schemeClr val="hlink"/>
                </a:solidFill>
                <a:hlinkClick r:id="rId5"/>
              </a:rPr>
              <a:t>Calling REST Services :: Spring Boot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u="sng">
                <a:solidFill>
                  <a:schemeClr val="hlink"/>
                </a:solidFill>
                <a:hlinkClick r:id="rId6"/>
              </a:rPr>
              <a:t>Spring Data REST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u="sng">
                <a:solidFill>
                  <a:schemeClr val="hlink"/>
                </a:solidFill>
                <a:hlinkClick r:id="rId7"/>
              </a:rPr>
              <a:t>Spring REST Docs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u="sng">
                <a:solidFill>
                  <a:schemeClr val="hlink"/>
                </a:solidFill>
                <a:hlinkClick r:id="rId8"/>
              </a:rPr>
              <a:t>Spring HATEOAS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accent5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JSON :: Spring Boot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10"/>
              </a:rPr>
              <a:t>Controller Advice :: Spring Framework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SOAP</a:t>
            </a:r>
            <a:endParaRPr b="1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11"/>
              </a:rPr>
              <a:t>Getting Started | Producing a SOAP web service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u="sng">
                <a:solidFill>
                  <a:schemeClr val="hlink"/>
                </a:solidFill>
                <a:hlinkClick r:id="rId12"/>
              </a:rPr>
              <a:t>Getting Started | Consuming a SOAP web service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66"/>
          <p:cNvSpPr txBox="1">
            <a:spLocks noGrp="1"/>
          </p:cNvSpPr>
          <p:nvPr>
            <p:ph type="title" idx="4294967295"/>
          </p:nvPr>
        </p:nvSpPr>
        <p:spPr>
          <a:xfrm>
            <a:off x="311700" y="2534800"/>
            <a:ext cx="8520600" cy="177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720"/>
              <a:t>მადლობა ყურადღებისთვის</a:t>
            </a:r>
            <a:endParaRPr sz="3720"/>
          </a:p>
        </p:txBody>
      </p:sp>
      <p:pic>
        <p:nvPicPr>
          <p:cNvPr id="375" name="Google Shape;375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1815" y="884050"/>
            <a:ext cx="2230000" cy="223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67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ლაბის დავალება</a:t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8"/>
          <p:cNvSpPr txBox="1">
            <a:spLocks noGrp="1"/>
          </p:cNvSpPr>
          <p:nvPr>
            <p:ph type="body" idx="4294967295"/>
          </p:nvPr>
        </p:nvSpPr>
        <p:spPr>
          <a:xfrm>
            <a:off x="311700" y="445025"/>
            <a:ext cx="8520600" cy="43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- შექმენით RESTful აპლიკაცია -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გამოიყენეთ წინა ლაბზე აწყობილი ვებსაიტი და დაამატეთ მას REST-ისებრი ვებ სერვისები.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გამოიყენეთ @RestController ანოტაცია ვებ სერვისის აღსაწერად.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მონაცემთა ტიპად დატოვეთ JSON.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აღწერეთ ცენტრალური exception handling მექანიზმი @RestControllerAdvice ანოტაციის გამოყენებით.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შეგიძლიათ გამოიყენოთ Jackson JSON-ის ანოტაციები.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შეგიძლიათ ასევე გამოიყენოთ Data REST, REST Docs, ან HATEOAS.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SOAP?</a:t>
            </a:r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SOAP </a:t>
            </a:r>
            <a:r>
              <a:rPr lang="en" dirty="0"/>
              <a:t>(Simple Object Access Protocol) არის კლასიკური </a:t>
            </a:r>
            <a:r>
              <a:rPr lang="en" strike="sngStrike" dirty="0"/>
              <a:t>ძველებური</a:t>
            </a:r>
            <a:r>
              <a:rPr lang="en" dirty="0"/>
              <a:t> სპეციფიკაცია ვებ სერვისების ასაწყობად, სტრუქტურირებული ინფორმაციის გაცვლის გზით.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მისი ძირითადი მახასიათებლებია:</a:t>
            </a:r>
            <a:endParaRPr dirty="0"/>
          </a:p>
          <a:p>
            <a:pPr marL="457200" lvl="0" indent="-334327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b="1" dirty="0"/>
              <a:t>Protocol-Based</a:t>
            </a:r>
            <a:r>
              <a:rPr lang="en" dirty="0"/>
              <a:t>: გააჩნია W3C-ის მიერ განსაზღვრული მკაცრი სტანდარტები.</a:t>
            </a:r>
            <a:endParaRPr dirty="0"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b="1" dirty="0"/>
              <a:t>XML Messaging</a:t>
            </a:r>
            <a:r>
              <a:rPr lang="en" dirty="0"/>
              <a:t>: იყენებს XML ფორმატს მოთხოვნისა და შედეგისთვის.</a:t>
            </a:r>
            <a:endParaRPr dirty="0"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b="1" dirty="0"/>
              <a:t>Transport Flexibility</a:t>
            </a:r>
            <a:r>
              <a:rPr lang="en" dirty="0"/>
              <a:t>: მუშაობს პროტოკოლებთან: HTTP, SMTP, TCP, და სხვა.</a:t>
            </a:r>
            <a:endParaRPr dirty="0"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b="1" dirty="0"/>
              <a:t>Extensibility</a:t>
            </a:r>
            <a:r>
              <a:rPr lang="en" dirty="0"/>
              <a:t>: არის  გაფართოებადი სხვა პროტოკოლებით. მაგ: WS-Security.</a:t>
            </a:r>
            <a:endParaRPr dirty="0"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b="1" dirty="0"/>
              <a:t>Formal Contracts</a:t>
            </a:r>
            <a:r>
              <a:rPr lang="en" dirty="0"/>
              <a:t>: იყენებს </a:t>
            </a:r>
            <a:r>
              <a:rPr lang="en" b="1" u="sng" dirty="0"/>
              <a:t>WSDL</a:t>
            </a:r>
            <a:r>
              <a:rPr lang="en" dirty="0"/>
              <a:t>-ს სერვისის ინტერფეისის აღსაწერად.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Structure of a SOAP Message</a:t>
            </a:r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SOAP შეტყობინების ნაწილებია: </a:t>
            </a:r>
            <a:r>
              <a:rPr lang="en" b="1"/>
              <a:t>Envelope</a:t>
            </a:r>
            <a:r>
              <a:rPr lang="en"/>
              <a:t>, [</a:t>
            </a:r>
            <a:r>
              <a:rPr lang="en" b="1"/>
              <a:t>Header</a:t>
            </a:r>
            <a:r>
              <a:rPr lang="en"/>
              <a:t>], </a:t>
            </a:r>
            <a:r>
              <a:rPr lang="en" b="1"/>
              <a:t>Body</a:t>
            </a:r>
            <a:r>
              <a:rPr lang="en"/>
              <a:t> და [</a:t>
            </a:r>
            <a:r>
              <a:rPr lang="en" b="1"/>
              <a:t>Fault</a:t>
            </a:r>
            <a:r>
              <a:rPr lang="en"/>
              <a:t>].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graphicFrame>
        <p:nvGraphicFramePr>
          <p:cNvPr id="98" name="Google Shape;98;p19"/>
          <p:cNvGraphicFramePr/>
          <p:nvPr>
            <p:extLst>
              <p:ext uri="{D42A27DB-BD31-4B8C-83A1-F6EECF244321}">
                <p14:modId xmlns:p14="http://schemas.microsoft.com/office/powerpoint/2010/main" val="292041078"/>
              </p:ext>
            </p:extLst>
          </p:nvPr>
        </p:nvGraphicFramePr>
        <p:xfrm>
          <a:off x="655325" y="2008488"/>
          <a:ext cx="7833350" cy="2560260"/>
        </p:xfrm>
        <a:graphic>
          <a:graphicData uri="http://schemas.openxmlformats.org/drawingml/2006/table">
            <a:tbl>
              <a:tblPr>
                <a:noFill/>
                <a:tableStyleId>{BDCEB7FF-D475-4144-9B9D-62EC0413B3FB}</a:tableStyleId>
              </a:tblPr>
              <a:tblGrid>
                <a:gridCol w="3916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6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/>
                        <a:t>SOAP Request</a:t>
                      </a:r>
                      <a:endParaRPr sz="16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SOAP Response</a:t>
                      </a:r>
                      <a:endParaRPr sz="16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6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accent3"/>
                          </a:solidFill>
                        </a:rPr>
                        <a:t>&lt;?xml version = "1.0"?&gt;</a:t>
                      </a:r>
                      <a:endParaRPr sz="1600" dirty="0">
                        <a:solidFill>
                          <a:schemeClr val="accent3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/>
                        <a:t>&lt;</a:t>
                      </a:r>
                      <a:r>
                        <a:rPr lang="en" sz="1600" dirty="0">
                          <a:solidFill>
                            <a:srgbClr val="4A86E8"/>
                          </a:solidFill>
                        </a:rPr>
                        <a:t>Envelope</a:t>
                      </a:r>
                      <a:r>
                        <a:rPr lang="en" sz="1600" dirty="0"/>
                        <a:t>&gt;</a:t>
                      </a:r>
                      <a:endParaRPr sz="16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/>
                        <a:t>   &lt;</a:t>
                      </a:r>
                      <a:r>
                        <a:rPr lang="en" sz="1600" dirty="0">
                          <a:solidFill>
                            <a:srgbClr val="4A86E8"/>
                          </a:solidFill>
                        </a:rPr>
                        <a:t>Body</a:t>
                      </a:r>
                      <a:r>
                        <a:rPr lang="en" sz="1600" dirty="0"/>
                        <a:t>&gt;</a:t>
                      </a:r>
                      <a:endParaRPr sz="16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/>
                        <a:t>      &lt;</a:t>
                      </a:r>
                      <a:r>
                        <a:rPr lang="en" sz="1600" dirty="0">
                          <a:solidFill>
                            <a:srgbClr val="4A86E8"/>
                          </a:solidFill>
                        </a:rPr>
                        <a:t>m</a:t>
                      </a:r>
                      <a:r>
                        <a:rPr lang="en" sz="1600" dirty="0"/>
                        <a:t>:</a:t>
                      </a:r>
                      <a:r>
                        <a:rPr lang="en" sz="1600" b="1" dirty="0">
                          <a:solidFill>
                            <a:srgbClr val="4A86E8"/>
                          </a:solidFill>
                        </a:rPr>
                        <a:t>GreetingRequest</a:t>
                      </a:r>
                      <a:r>
                        <a:rPr lang="en" sz="1600" dirty="0"/>
                        <a:t>&gt;</a:t>
                      </a:r>
                      <a:endParaRPr sz="16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/>
                        <a:t>         &lt;</a:t>
                      </a:r>
                      <a:r>
                        <a:rPr lang="en" sz="1600" dirty="0">
                          <a:solidFill>
                            <a:srgbClr val="4A86E8"/>
                          </a:solidFill>
                        </a:rPr>
                        <a:t>m</a:t>
                      </a:r>
                      <a:r>
                        <a:rPr lang="en" sz="1600" dirty="0"/>
                        <a:t>:</a:t>
                      </a:r>
                      <a:r>
                        <a:rPr lang="en" sz="1600" b="1" dirty="0">
                          <a:solidFill>
                            <a:srgbClr val="4A86E8"/>
                          </a:solidFill>
                        </a:rPr>
                        <a:t>Name</a:t>
                      </a:r>
                      <a:r>
                        <a:rPr lang="en" sz="1600" dirty="0"/>
                        <a:t>&gt;Bob&lt;/</a:t>
                      </a:r>
                      <a:r>
                        <a:rPr lang="en" sz="1600" dirty="0">
                          <a:solidFill>
                            <a:srgbClr val="4A86E8"/>
                          </a:solidFill>
                        </a:rPr>
                        <a:t>m</a:t>
                      </a:r>
                      <a:r>
                        <a:rPr lang="en" sz="1600" dirty="0"/>
                        <a:t>:</a:t>
                      </a:r>
                      <a:r>
                        <a:rPr lang="en" sz="1600" b="1" dirty="0">
                          <a:solidFill>
                            <a:srgbClr val="4A86E8"/>
                          </a:solidFill>
                        </a:rPr>
                        <a:t>Name</a:t>
                      </a:r>
                      <a:r>
                        <a:rPr lang="en" sz="1600" dirty="0"/>
                        <a:t>&gt;</a:t>
                      </a:r>
                      <a:endParaRPr sz="16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/>
                        <a:t>      &lt;/</a:t>
                      </a:r>
                      <a:r>
                        <a:rPr lang="en" sz="1600" dirty="0">
                          <a:solidFill>
                            <a:srgbClr val="4A86E8"/>
                          </a:solidFill>
                        </a:rPr>
                        <a:t>m</a:t>
                      </a:r>
                      <a:r>
                        <a:rPr lang="en" sz="1600" dirty="0"/>
                        <a:t>:</a:t>
                      </a:r>
                      <a:r>
                        <a:rPr lang="en" sz="1600" b="1" dirty="0">
                          <a:solidFill>
                            <a:srgbClr val="4A86E8"/>
                          </a:solidFill>
                        </a:rPr>
                        <a:t>GreetingRequest</a:t>
                      </a:r>
                      <a:r>
                        <a:rPr lang="en" sz="1600" dirty="0"/>
                        <a:t>&gt;</a:t>
                      </a:r>
                      <a:endParaRPr sz="16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/>
                        <a:t>   &lt;/</a:t>
                      </a:r>
                      <a:r>
                        <a:rPr lang="en" sz="1600" dirty="0">
                          <a:solidFill>
                            <a:srgbClr val="4A86E8"/>
                          </a:solidFill>
                        </a:rPr>
                        <a:t>Body</a:t>
                      </a:r>
                      <a:r>
                        <a:rPr lang="en" sz="1600" dirty="0"/>
                        <a:t>&gt;</a:t>
                      </a:r>
                      <a:endParaRPr sz="16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/>
                        <a:t>&lt;/</a:t>
                      </a:r>
                      <a:r>
                        <a:rPr lang="en" sz="1600" dirty="0">
                          <a:solidFill>
                            <a:srgbClr val="4A86E8"/>
                          </a:solidFill>
                        </a:rPr>
                        <a:t>Envelope</a:t>
                      </a:r>
                      <a:r>
                        <a:rPr lang="en" sz="1600" dirty="0"/>
                        <a:t>&gt;</a:t>
                      </a:r>
                      <a:endParaRPr sz="16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accent3"/>
                          </a:solidFill>
                        </a:rPr>
                        <a:t>&lt;?xml version = "1.0"?&gt;</a:t>
                      </a:r>
                      <a:endParaRPr sz="1600" dirty="0">
                        <a:solidFill>
                          <a:schemeClr val="accent3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/>
                        <a:t>&lt;</a:t>
                      </a:r>
                      <a:r>
                        <a:rPr lang="en" sz="1600" dirty="0">
                          <a:solidFill>
                            <a:srgbClr val="4A86E8"/>
                          </a:solidFill>
                        </a:rPr>
                        <a:t>Envelope</a:t>
                      </a:r>
                      <a:r>
                        <a:rPr lang="en" sz="1600" dirty="0"/>
                        <a:t>&gt;</a:t>
                      </a:r>
                      <a:endParaRPr sz="16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/>
                        <a:t>   &lt;</a:t>
                      </a:r>
                      <a:r>
                        <a:rPr lang="en" sz="1600" dirty="0">
                          <a:solidFill>
                            <a:srgbClr val="4A86E8"/>
                          </a:solidFill>
                        </a:rPr>
                        <a:t>Body</a:t>
                      </a:r>
                      <a:r>
                        <a:rPr lang="en" sz="1600" dirty="0"/>
                        <a:t>&gt;</a:t>
                      </a:r>
                      <a:endParaRPr sz="16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/>
                        <a:t>      &lt;</a:t>
                      </a:r>
                      <a:r>
                        <a:rPr lang="en" sz="1600" dirty="0">
                          <a:solidFill>
                            <a:srgbClr val="4A86E8"/>
                          </a:solidFill>
                        </a:rPr>
                        <a:t>m</a:t>
                      </a:r>
                      <a:r>
                        <a:rPr lang="en" sz="1600" dirty="0"/>
                        <a:t>:</a:t>
                      </a:r>
                      <a:r>
                        <a:rPr lang="en" sz="1600" b="1" dirty="0">
                          <a:solidFill>
                            <a:srgbClr val="4A86E8"/>
                          </a:solidFill>
                        </a:rPr>
                        <a:t>GreetingResponse</a:t>
                      </a:r>
                      <a:r>
                        <a:rPr lang="en" sz="1600" dirty="0"/>
                        <a:t>&gt;</a:t>
                      </a:r>
                      <a:endParaRPr sz="16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/>
                        <a:t>         &lt;</a:t>
                      </a:r>
                      <a:r>
                        <a:rPr lang="en" sz="1600" dirty="0">
                          <a:solidFill>
                            <a:srgbClr val="4A86E8"/>
                          </a:solidFill>
                        </a:rPr>
                        <a:t>m</a:t>
                      </a:r>
                      <a:r>
                        <a:rPr lang="en" sz="1600" dirty="0"/>
                        <a:t>:</a:t>
                      </a:r>
                      <a:r>
                        <a:rPr lang="en" sz="1600" b="1" dirty="0">
                          <a:solidFill>
                            <a:srgbClr val="4A86E8"/>
                          </a:solidFill>
                        </a:rPr>
                        <a:t>Text</a:t>
                      </a:r>
                      <a:r>
                        <a:rPr lang="en" sz="1600" dirty="0"/>
                        <a:t>&gt;Hi, Bob.&lt;/</a:t>
                      </a:r>
                      <a:r>
                        <a:rPr lang="en" sz="1600" dirty="0">
                          <a:solidFill>
                            <a:srgbClr val="4A86E8"/>
                          </a:solidFill>
                        </a:rPr>
                        <a:t>m</a:t>
                      </a:r>
                      <a:r>
                        <a:rPr lang="en" sz="1600" dirty="0"/>
                        <a:t>:</a:t>
                      </a:r>
                      <a:r>
                        <a:rPr lang="en" sz="1600" b="1" dirty="0">
                          <a:solidFill>
                            <a:srgbClr val="4A86E8"/>
                          </a:solidFill>
                        </a:rPr>
                        <a:t>Text</a:t>
                      </a:r>
                      <a:r>
                        <a:rPr lang="en" sz="1600" dirty="0"/>
                        <a:t>&gt;</a:t>
                      </a:r>
                      <a:endParaRPr sz="16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/>
                        <a:t>      &lt;/</a:t>
                      </a:r>
                      <a:r>
                        <a:rPr lang="en" sz="1600" dirty="0">
                          <a:solidFill>
                            <a:srgbClr val="4A86E8"/>
                          </a:solidFill>
                        </a:rPr>
                        <a:t>m</a:t>
                      </a:r>
                      <a:r>
                        <a:rPr lang="en" sz="1600" dirty="0"/>
                        <a:t>:</a:t>
                      </a:r>
                      <a:r>
                        <a:rPr lang="en" sz="1600" b="1" dirty="0">
                          <a:solidFill>
                            <a:srgbClr val="4A86E8"/>
                          </a:solidFill>
                        </a:rPr>
                        <a:t>GreetingResponse</a:t>
                      </a:r>
                      <a:r>
                        <a:rPr lang="en" sz="1600" dirty="0"/>
                        <a:t>&gt;</a:t>
                      </a:r>
                      <a:endParaRPr sz="16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/>
                        <a:t>   &lt;/</a:t>
                      </a:r>
                      <a:r>
                        <a:rPr lang="en" sz="1600" dirty="0">
                          <a:solidFill>
                            <a:srgbClr val="4A86E8"/>
                          </a:solidFill>
                        </a:rPr>
                        <a:t>Body</a:t>
                      </a:r>
                      <a:r>
                        <a:rPr lang="en" sz="1600" dirty="0"/>
                        <a:t>&gt;</a:t>
                      </a:r>
                      <a:endParaRPr sz="16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/>
                        <a:t>&lt;/</a:t>
                      </a:r>
                      <a:r>
                        <a:rPr lang="en" sz="1600" dirty="0">
                          <a:solidFill>
                            <a:srgbClr val="4A86E8"/>
                          </a:solidFill>
                        </a:rPr>
                        <a:t>Envelope</a:t>
                      </a:r>
                      <a:r>
                        <a:rPr lang="en" sz="1600" dirty="0"/>
                        <a:t>&gt;</a:t>
                      </a:r>
                      <a:endParaRPr sz="16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" name="Google Shape;103;p20"/>
          <p:cNvGraphicFramePr/>
          <p:nvPr/>
        </p:nvGraphicFramePr>
        <p:xfrm>
          <a:off x="254125" y="194338"/>
          <a:ext cx="8635750" cy="4754850"/>
        </p:xfrm>
        <a:graphic>
          <a:graphicData uri="http://schemas.openxmlformats.org/drawingml/2006/table">
            <a:tbl>
              <a:tblPr>
                <a:noFill/>
                <a:tableStyleId>{BDCEB7FF-D475-4144-9B9D-62EC0413B3FB}</a:tableStyleId>
              </a:tblPr>
              <a:tblGrid>
                <a:gridCol w="353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01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3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&lt;definitions name="GreetingService"&gt;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  </a:t>
                      </a:r>
                      <a:r>
                        <a:rPr lang="en" sz="1000" b="1"/>
                        <a:t>&lt;!-- Data Types --&gt;</a:t>
                      </a:r>
                      <a:endParaRPr sz="1000" b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  &lt;types&gt;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    &lt;schema&gt;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      &lt;!-- GreetingRequest element --&gt;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      &lt;element name="GreetingRequest"&gt;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        &lt;complexType&gt;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          &lt;sequence&gt;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            &lt;element name="Name" type="string"/&gt;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          &lt;/sequence&gt;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        &lt;/complexType&gt;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      &lt;/element&gt;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      &lt;!-- GreetingResponse element --&gt;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      &lt;element name="GreetingResponse"&gt;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        &lt;complexType&gt;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          &lt;sequence&gt;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            &lt;element name="Text" type="string"/&gt;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          &lt;/sequence&gt;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        &lt;/complexType&gt;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      &lt;/element&gt;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    &lt;/schema&gt;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  &lt;/types&gt;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  </a:t>
                      </a:r>
                      <a:r>
                        <a:rPr lang="en" sz="1000" b="1"/>
                        <a:t>&lt;!-- Messages --&gt;</a:t>
                      </a:r>
                      <a:endParaRPr sz="1000" b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  &lt;message name="GreetingRequestMessage"&gt;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    &lt;part name="parameters" element="GreetingRequest"/&gt;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  &lt;/message&gt;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  &lt;message name="GreetingResponseMessage"&gt;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    &lt;part name="parameters" element="GreetingResponse"/&gt;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  &lt;/message&gt;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  &lt;!-- Port Type --&gt;</a:t>
                      </a:r>
                      <a:endParaRPr sz="1000" b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  &lt;portType name="GreetingPortType"&gt;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    &lt;operation name="Greet"&gt;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      &lt;input message="GreetingRequestMessage"/&gt;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      &lt;output message="GreetingResponseMessage"/&gt;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    &lt;/operation&gt;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  &lt;/portType&gt;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  </a:t>
                      </a:r>
                      <a:r>
                        <a:rPr lang="en" sz="1000" b="1"/>
                        <a:t>&lt;!-- Binding --&gt;</a:t>
                      </a:r>
                      <a:endParaRPr sz="1000" b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  &lt;binding name="GreetingBinding" type="GreetingPortType"&gt;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    &lt;soap:binding style="document" transport="http://schemas.xmlsoap.org/soap/http"/&gt;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    &lt;operation name="Greet"&gt;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      &lt;soap:operation soapAction="Greet"/&gt;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      &lt;input&gt;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        &lt;soap:body use="literal"/&gt;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      &lt;/input&gt;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      &lt;output&gt;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        &lt;soap:body use="literal"/&gt;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      &lt;/output&gt;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    &lt;/operation&gt;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  &lt;/binding&gt;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  </a:t>
                      </a:r>
                      <a:r>
                        <a:rPr lang="en" sz="1000" b="1"/>
                        <a:t>&lt;!-- Service --&gt;</a:t>
                      </a:r>
                      <a:endParaRPr sz="1000" b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  &lt;service name="GreetingService"&gt;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    &lt;port name="GreetingPort" binding="GreetingBinding"&gt;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      &lt;soap:address location="http://example.com/greetingService"/&gt;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    &lt;/port&gt;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  &lt;/service&gt;</a:t>
                      </a:r>
                      <a:endParaRPr sz="1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&lt;/definitions&gt;</a:t>
                      </a:r>
                      <a:endParaRPr sz="1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4" name="Google Shape;104;p20"/>
          <p:cNvSpPr/>
          <p:nvPr/>
        </p:nvSpPr>
        <p:spPr>
          <a:xfrm>
            <a:off x="6111600" y="2187475"/>
            <a:ext cx="2468232" cy="1563300"/>
          </a:xfrm>
          <a:prstGeom prst="cloud">
            <a:avLst/>
          </a:prstGeom>
          <a:noFill/>
          <a:ln w="9525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</a:rPr>
              <a:t>WSDL Document Example</a:t>
            </a:r>
            <a:endParaRPr sz="1800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SOAP-ის პლუსები და მინუსები:</a:t>
            </a:r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🙂 პლუსები: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Standardization</a:t>
            </a:r>
            <a:r>
              <a:rPr lang="en"/>
              <a:t>: მესიჯები სტანდარტიზებულია.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Extensibility</a:t>
            </a:r>
            <a:r>
              <a:rPr lang="en"/>
              <a:t>: მხარდაჭერილი აქვს დამატებითი პროტოკოლები.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Transport Neutrality</a:t>
            </a:r>
            <a:r>
              <a:rPr lang="en"/>
              <a:t>: მუშაობს სხვადასხვა პროტოკოლებზე.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🙁 მინუსები: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Complexity</a:t>
            </a:r>
            <a:r>
              <a:rPr lang="en"/>
              <a:t>: ზედმეტი სტანდარტები და XML სტილი ართულებს.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Performance Overhead</a:t>
            </a:r>
            <a:r>
              <a:rPr lang="en"/>
              <a:t>: XML-ის გამო მესიჯები გამოდის დიდი ზომის.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595959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38761D"/>
      </a:accent4>
      <a:accent5>
        <a:srgbClr val="6AA84F"/>
      </a:accent5>
      <a:accent6>
        <a:srgbClr val="FFEB38"/>
      </a:accent6>
      <a:hlink>
        <a:srgbClr val="6AA84F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3554</Words>
  <Application>Microsoft Office PowerPoint</Application>
  <PresentationFormat>On-screen Show (16:9)</PresentationFormat>
  <Paragraphs>446</Paragraphs>
  <Slides>56</Slides>
  <Notes>56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Courier New</vt:lpstr>
      <vt:lpstr>Arial</vt:lpstr>
      <vt:lpstr>Roboto</vt:lpstr>
      <vt:lpstr>Roboto Slab</vt:lpstr>
      <vt:lpstr>Marina</vt:lpstr>
      <vt:lpstr>Building Web Services</vt:lpstr>
      <vt:lpstr>Part 1</vt:lpstr>
      <vt:lpstr>Web Services</vt:lpstr>
      <vt:lpstr>What are Web Services?</vt:lpstr>
      <vt:lpstr>SOAP</vt:lpstr>
      <vt:lpstr>What is SOAP?</vt:lpstr>
      <vt:lpstr>Structure of a SOAP Message</vt:lpstr>
      <vt:lpstr>PowerPoint Presentation</vt:lpstr>
      <vt:lpstr>SOAP-ის პლუსები და მინუსები:</vt:lpstr>
      <vt:lpstr>Testing SOAP with SoapUI</vt:lpstr>
      <vt:lpstr>REST</vt:lpstr>
      <vt:lpstr>What is a REST and RESTful API?</vt:lpstr>
      <vt:lpstr>Example of Using a REST API</vt:lpstr>
      <vt:lpstr>REST-ის პრინციპები:</vt:lpstr>
      <vt:lpstr>Consuming REST Services using Postman</vt:lpstr>
      <vt:lpstr>SOAP vs REST</vt:lpstr>
      <vt:lpstr>When to Use SOAP vs. REST?</vt:lpstr>
      <vt:lpstr>Part 2</vt:lpstr>
      <vt:lpstr>REST in Peace Spring</vt:lpstr>
      <vt:lpstr>REST in Spring Boot</vt:lpstr>
      <vt:lpstr>Handling HTTP Methods</vt:lpstr>
      <vt:lpstr>Best Practices for Naming RESTful Endpoints</vt:lpstr>
      <vt:lpstr>Example of Endpoint Naming (Blog):</vt:lpstr>
      <vt:lpstr>Controlling Response with ResponseEntity&lt;?&gt;:</vt:lpstr>
      <vt:lpstr>Handling Errors</vt:lpstr>
      <vt:lpstr>Build-in (Default) Support</vt:lpstr>
      <vt:lpstr>Error Options in application.properties File:</vt:lpstr>
      <vt:lpstr>Tweaking with Error Options:</vt:lpstr>
      <vt:lpstr>server.error.include-binding-errors=always</vt:lpstr>
      <vt:lpstr>Customizing Error Handling</vt:lpstr>
      <vt:lpstr>PowerPoint Presentation</vt:lpstr>
      <vt:lpstr>PowerPoint Presentation</vt:lpstr>
      <vt:lpstr>PowerPoint Presentation</vt:lpstr>
      <vt:lpstr>Every Error Handling Solution(s)</vt:lpstr>
      <vt:lpstr>Jackson JSON</vt:lpstr>
      <vt:lpstr>Jackson JSON Library</vt:lpstr>
      <vt:lpstr>PowerPoint Presentation</vt:lpstr>
      <vt:lpstr>Other RESTful Things to Consider</vt:lpstr>
      <vt:lpstr>Other RESTful Things to Consider:</vt:lpstr>
      <vt:lpstr>SpringDoc OpenAPI</vt:lpstr>
      <vt:lpstr>SpringDoc OpenAPI</vt:lpstr>
      <vt:lpstr>SpringDoc-ის კონფიგურაცია</vt:lpstr>
      <vt:lpstr>PowerPoint Presentation</vt:lpstr>
      <vt:lpstr>Spring HATEOAS</vt:lpstr>
      <vt:lpstr>Hypertext as the Engine of Application State</vt:lpstr>
      <vt:lpstr>PowerPoint Presentation</vt:lpstr>
      <vt:lpstr>Spring Data REST</vt:lpstr>
      <vt:lpstr>Automatically Expose Spring Data Repositories</vt:lpstr>
      <vt:lpstr>PowerPoint Presentation</vt:lpstr>
      <vt:lpstr>SOAP in Spring</vt:lpstr>
      <vt:lpstr>Approaches to Developing SOAP Services</vt:lpstr>
      <vt:lpstr>Spring-WS</vt:lpstr>
      <vt:lpstr>გამოყენებული რესურსები და ბმულები:</vt:lpstr>
      <vt:lpstr>მადლობა ყურადღებისთვის</vt:lpstr>
      <vt:lpstr>ლაბის დავალება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Web Services</dc:title>
  <cp:lastModifiedBy>vakho vakho</cp:lastModifiedBy>
  <cp:revision>1</cp:revision>
  <dcterms:modified xsi:type="dcterms:W3CDTF">2026-04-09T12:36:05Z</dcterms:modified>
</cp:coreProperties>
</file>