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280" r:id="rId3"/>
    <p:sldId id="257" r:id="rId4"/>
    <p:sldId id="322" r:id="rId5"/>
    <p:sldId id="288" r:id="rId6"/>
    <p:sldId id="281" r:id="rId7"/>
    <p:sldId id="323" r:id="rId8"/>
    <p:sldId id="282" r:id="rId9"/>
    <p:sldId id="321" r:id="rId10"/>
    <p:sldId id="283" r:id="rId11"/>
    <p:sldId id="284" r:id="rId12"/>
    <p:sldId id="285" r:id="rId13"/>
    <p:sldId id="324" r:id="rId14"/>
    <p:sldId id="287" r:id="rId15"/>
    <p:sldId id="289" r:id="rId16"/>
    <p:sldId id="290" r:id="rId17"/>
    <p:sldId id="291" r:id="rId18"/>
    <p:sldId id="258" r:id="rId19"/>
    <p:sldId id="286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1" r:id="rId32"/>
    <p:sldId id="292" r:id="rId33"/>
    <p:sldId id="293" r:id="rId34"/>
    <p:sldId id="294" r:id="rId35"/>
    <p:sldId id="295" r:id="rId36"/>
    <p:sldId id="313" r:id="rId37"/>
    <p:sldId id="317" r:id="rId38"/>
    <p:sldId id="318" r:id="rId39"/>
    <p:sldId id="319" r:id="rId40"/>
    <p:sldId id="270" r:id="rId41"/>
    <p:sldId id="320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6" r:id="rId68"/>
    <p:sldId id="315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4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t>6/15/21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6903"/>
            <a:ext cx="7543800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ylfaen"/>
                <a:cs typeface="Sylfaen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Sylfaen"/>
                <a:cs typeface="Sylfaen"/>
              </a:rPr>
            </a:br>
            <a:r>
              <a:rPr lang="en-US" dirty="0">
                <a:solidFill>
                  <a:schemeClr val="tx1"/>
                </a:solidFill>
                <a:latin typeface="Sylfaen"/>
                <a:cs typeface="Sylfaen"/>
              </a:rPr>
              <a:t/>
            </a:r>
            <a:br>
              <a:rPr lang="en-US" dirty="0">
                <a:solidFill>
                  <a:schemeClr val="tx1"/>
                </a:solidFill>
                <a:latin typeface="Sylfaen"/>
                <a:cs typeface="Sylfaen"/>
              </a:rPr>
            </a:br>
            <a:r>
              <a:rPr lang="en-US" dirty="0" smtClean="0">
                <a:solidFill>
                  <a:schemeClr val="tx1"/>
                </a:solidFill>
                <a:latin typeface="Sylfaen"/>
                <a:cs typeface="Sylfaen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Sylfaen"/>
                <a:cs typeface="Sylfaen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Sylfaen"/>
                <a:cs typeface="Sylfaen"/>
              </a:rPr>
              <a:t>სტომატოლოგის</a:t>
            </a:r>
            <a:r>
              <a:rPr lang="en-US" sz="32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ylfaen"/>
                <a:cs typeface="Sylfaen"/>
              </a:rPr>
              <a:t>როლი</a:t>
            </a:r>
            <a:r>
              <a:rPr lang="en-US" sz="32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ylfaen"/>
                <a:cs typeface="Sylfaen"/>
              </a:rPr>
              <a:t>და</a:t>
            </a:r>
            <a:r>
              <a:rPr lang="en-US" sz="32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ylfaen"/>
                <a:cs typeface="Sylfaen"/>
              </a:rPr>
              <a:t>ფუნქცია</a:t>
            </a:r>
            <a:r>
              <a:rPr lang="en-US" sz="32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ylfaen"/>
                <a:cs typeface="Sylfaen"/>
              </a:rPr>
              <a:t>ადამიანის</a:t>
            </a:r>
            <a:r>
              <a:rPr lang="en-US" sz="32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ylfaen"/>
                <a:cs typeface="Sylfaen"/>
              </a:rPr>
              <a:t>ორგანიზმის</a:t>
            </a:r>
            <a:r>
              <a:rPr lang="en-US" sz="32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ylfaen"/>
                <a:cs typeface="Sylfaen"/>
              </a:rPr>
              <a:t>ზოგადი</a:t>
            </a:r>
            <a:r>
              <a:rPr lang="en-US" sz="32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ylfaen"/>
                <a:cs typeface="Sylfaen"/>
              </a:rPr>
              <a:t>ჯანმრთელობის</a:t>
            </a:r>
            <a:r>
              <a:rPr lang="en-US" sz="32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ylfaen"/>
                <a:cs typeface="Sylfaen"/>
              </a:rPr>
              <a:t>შენარჩუნებისთვის</a:t>
            </a:r>
            <a:endParaRPr lang="en-US" dirty="0">
              <a:solidFill>
                <a:schemeClr val="tx1"/>
              </a:solidFill>
              <a:latin typeface="Sylfaen"/>
              <a:cs typeface="Sylfae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1700" y="5497943"/>
            <a:ext cx="5227899" cy="833511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Sylfaen"/>
                <a:cs typeface="Sylfaen"/>
              </a:rPr>
              <a:t>ასისტენტ</a:t>
            </a:r>
            <a:r>
              <a:rPr lang="en-US" dirty="0" smtClean="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/>
                <a:cs typeface="Sylfaen"/>
              </a:rPr>
              <a:t>პროფესორი</a:t>
            </a:r>
            <a:r>
              <a:rPr lang="en-US" dirty="0" smtClean="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/>
                <a:cs typeface="Sylfaen"/>
              </a:rPr>
              <a:t>სოფიო</a:t>
            </a:r>
            <a:r>
              <a:rPr lang="en-US" dirty="0" smtClean="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lfaen"/>
                <a:cs typeface="Sylfaen"/>
              </a:rPr>
              <a:t>ფუთურიძე</a:t>
            </a:r>
            <a:endParaRPr lang="en-US" dirty="0" smtClean="0">
              <a:solidFill>
                <a:srgbClr val="000000"/>
              </a:solidFill>
              <a:latin typeface="Sylfaen"/>
              <a:cs typeface="Sylfaen"/>
            </a:endParaRPr>
          </a:p>
        </p:txBody>
      </p:sp>
      <p:pic>
        <p:nvPicPr>
          <p:cNvPr id="5" name="Picture 4" descr="tsu-logo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8" y="4942803"/>
            <a:ext cx="16097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06" y="494099"/>
            <a:ext cx="7620000" cy="4800600"/>
          </a:xfrm>
        </p:spPr>
        <p:txBody>
          <a:bodyPr/>
          <a:lstStyle/>
          <a:p>
            <a:r>
              <a:rPr lang="ka-GE" dirty="0"/>
              <a:t>პირის ღრუს მდგომარეობა, სხვა ფაქტორებთან ერთად, ერთ-ერთი მნიშვნელოვანი ფაქტორია, რომელიც გავლენას ახდენს კვების ხასიათზე. </a:t>
            </a:r>
            <a:endParaRPr lang="ka-GE" dirty="0" smtClean="0"/>
          </a:p>
          <a:p>
            <a:endParaRPr lang="ka-GE" dirty="0"/>
          </a:p>
          <a:p>
            <a:r>
              <a:rPr lang="ka-GE" dirty="0"/>
              <a:t>ღეჭვითი ძალის დაქვეითება კვების დარღვევის განმაპირობებელი ერთ-</a:t>
            </a:r>
            <a:r>
              <a:rPr lang="ka-GE" dirty="0" smtClean="0"/>
              <a:t>ერთი </a:t>
            </a:r>
            <a:r>
              <a:rPr lang="ka-GE" dirty="0"/>
              <a:t>რისკ-ფაქტორია</a:t>
            </a:r>
            <a:r>
              <a:rPr lang="en-US" dirty="0"/>
              <a:t> </a:t>
            </a:r>
          </a:p>
        </p:txBody>
      </p:sp>
      <p:pic>
        <p:nvPicPr>
          <p:cNvPr id="5" name="Picture 4" descr="HarborView-Dental-Blog-Nutrition-and-Oral-Health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1"/>
          <a:stretch/>
        </p:blipFill>
        <p:spPr>
          <a:xfrm>
            <a:off x="1311556" y="3145805"/>
            <a:ext cx="6149399" cy="34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კბილების ნაკლებობა და პროთეზების არსებობა იწვევს რთულად დასაღეჭი საკვების მიღების შეზღუდვას, ისეთების, როგორიცაა უმი ბოსტნეული, ხილი და ხორცი. </a:t>
            </a:r>
            <a:endParaRPr lang="ka-GE" dirty="0" smtClean="0"/>
          </a:p>
          <a:p>
            <a:r>
              <a:rPr lang="ka-GE" dirty="0" smtClean="0"/>
              <a:t>არაადეკვატური </a:t>
            </a:r>
            <a:r>
              <a:rPr lang="ka-GE" dirty="0"/>
              <a:t>კვება დიდ პრობლემას წარმოადგენს ორგანიზმის ჯანმრთელობისთვის</a:t>
            </a:r>
            <a:r>
              <a:rPr lang="en-US" dirty="0"/>
              <a:t> </a:t>
            </a:r>
          </a:p>
        </p:txBody>
      </p:sp>
      <p:pic>
        <p:nvPicPr>
          <p:cNvPr id="4" name="Picture 3" descr="Instant-Porrid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07" y="4094660"/>
            <a:ext cx="3887493" cy="23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ეპიდემიოლოგიური კვლევები ადასტურებენ, რომ ხილისა და ბოსტნეულის მიღება მნიშვნელოვანია და დადებითად მოქმედებს ადამიანის ჯანმრთელობაზე. </a:t>
            </a:r>
          </a:p>
          <a:p>
            <a:endParaRPr lang="ka-GE" dirty="0" smtClean="0"/>
          </a:p>
          <a:p>
            <a:r>
              <a:rPr lang="ka-GE" dirty="0" smtClean="0"/>
              <a:t> </a:t>
            </a:r>
            <a:r>
              <a:rPr lang="ka-GE" dirty="0"/>
              <a:t>კვების ხასიათი ჯანმრთელობის განმაპირობებელი მნიშვნელოვანი ფაქტორია. </a:t>
            </a:r>
            <a:endParaRPr lang="ka-GE" dirty="0" smtClean="0"/>
          </a:p>
          <a:p>
            <a:endParaRPr lang="ka-GE" dirty="0"/>
          </a:p>
          <a:p>
            <a:r>
              <a:rPr lang="ka-G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0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პირის ღრუს ორთოპედიული სტატუსი არ არის ერთადერთი ფაქტორი, რომელიც გავლენას ახდენს კვების ხასიათზე. </a:t>
            </a:r>
            <a:endParaRPr lang="ka-GE" dirty="0" smtClean="0"/>
          </a:p>
          <a:p>
            <a:r>
              <a:rPr lang="ka-GE" dirty="0" smtClean="0"/>
              <a:t>სრულფასოვანი </a:t>
            </a:r>
            <a:r>
              <a:rPr lang="ka-GE" dirty="0"/>
              <a:t>პროტეზირების შემთხვევაშიც კი შესაძლებელია აღინიშნებოდეს არარაციონალური კვება, განპირობებული ჩვევით, გემოს შეგძნებით, სოციო-ეკონომიკური მდგომარეობით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კბილების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დაკარგვა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იწვევს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უმი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ხილითა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ბოსტნეულით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კვების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სიხშირის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შემცირებას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შედეგად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შრატში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ბეტა-კაროტინი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ფოლიუმის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მჟავა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ვიტამინი</a:t>
            </a:r>
            <a:r>
              <a:rPr lang="en-US" dirty="0">
                <a:latin typeface="Sylfaen"/>
                <a:cs typeface="Sylfaen"/>
              </a:rPr>
              <a:t> C-</a:t>
            </a:r>
            <a:r>
              <a:rPr lang="en-US" dirty="0" err="1">
                <a:latin typeface="Sylfaen"/>
                <a:cs typeface="Sylfaen"/>
              </a:rPr>
              <a:t>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დონე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შესამჩნევლად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დაბალია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ედენტულიზმიან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პირებში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არასრულფასოვანი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კვების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გამო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არასრულფასოვანი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პროთეზირება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იწვევს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კვების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ხასიათის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გაუარესებას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27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 პირის ღრუს ჯანმრთელობის შენარჩუნება ხანდაზმულებში მნიშვნელოვანია, რათა მათ შეძლონ ჯანსაღი საკვებით კვება, რადგან კვების დარღვევა გავლენას ახდენს მათ ზოგად ჯანმრთელობაზე და ცხოვრების ხარისხზე. [52] </a:t>
            </a:r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ადეკვატური </a:t>
            </a:r>
            <a:r>
              <a:rPr lang="ka-GE" dirty="0"/>
              <a:t>კვება განსაკუთრებით მნიშვნელოვანია ხანდაზმულებში. სრულფასოვანი კვება ხანდაზმულებში უაღრესად მნიშვნელოვანია ჯანმრთელობის შესანარჩუნებლად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91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ნუტრიციოლოგია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როგორც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მკურნალობის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მეთოდი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ერთ-ერთი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ყველაზე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მნიშვნელოვანი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საკითხია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სომატური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დაავადებების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მკურნალობისა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პრევენციის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თვალსაზრისით</a:t>
            </a:r>
            <a:r>
              <a:rPr lang="en-US" dirty="0">
                <a:latin typeface="Sylfaen"/>
                <a:cs typeface="Sylfae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674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ედენტულიზმიან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პირებში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დაქვეითებულია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ღეჭვითი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ძალა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რაც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იწვევს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რთულად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დასაღეჭი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საკვების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მიღების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შეზღუდვას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endParaRPr lang="en-US" dirty="0" smtClean="0">
              <a:latin typeface="Sylfaen"/>
              <a:cs typeface="Sylfaen"/>
            </a:endParaRPr>
          </a:p>
          <a:p>
            <a:pPr marL="114300" indent="0">
              <a:buNone/>
            </a:pPr>
            <a:r>
              <a:rPr lang="en-US" dirty="0" err="1" smtClean="0">
                <a:latin typeface="Sylfaen"/>
                <a:cs typeface="Sylfaen"/>
              </a:rPr>
              <a:t>ღეჭვის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შესაძლებლობა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მნიშვნელოვნად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დაკავშირებული</a:t>
            </a:r>
            <a:r>
              <a:rPr lang="en-US" dirty="0">
                <a:latin typeface="Sylfaen"/>
                <a:cs typeface="Sylfaen"/>
              </a:rPr>
              <a:t> 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მოფუნქციე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კბილების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რაოდენობასთან</a:t>
            </a:r>
            <a:r>
              <a:rPr lang="en-US" dirty="0">
                <a:latin typeface="Sylfaen"/>
                <a:cs typeface="Sylfaen"/>
              </a:rPr>
              <a:t>, 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პროთეზის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ხარისხთან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smtClean="0">
                <a:latin typeface="Sylfaen"/>
                <a:cs typeface="Sylfaen"/>
              </a:rPr>
              <a:t> </a:t>
            </a:r>
          </a:p>
          <a:p>
            <a:r>
              <a:rPr lang="en-US" dirty="0" err="1" smtClean="0">
                <a:latin typeface="Sylfaen"/>
                <a:cs typeface="Sylfaen"/>
              </a:rPr>
              <a:t>პირის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ჯანმრთელობით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განპირობებულ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ცხოვრების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ხარისხთან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68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ზოგიერთი კვლევის მიხედვით, ფინანსური და სოციო-ეკონომიკური სტატუსი უფრო მეტად განაპირობებენ საკვების არჩევანს, ვიდრე </a:t>
            </a:r>
            <a:r>
              <a:rPr lang="ka-GE" dirty="0" smtClean="0"/>
              <a:t>სტომატოლოგიური </a:t>
            </a:r>
            <a:r>
              <a:rPr lang="ka-GE" dirty="0"/>
              <a:t>სტატუსი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5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800" dirty="0"/>
              <a:t>მნიშვნელოვანია </a:t>
            </a:r>
            <a:r>
              <a:rPr lang="ka-GE" sz="2800" dirty="0" smtClean="0"/>
              <a:t>გავითვალისწინოთ</a:t>
            </a:r>
            <a:r>
              <a:rPr lang="ka-GE" sz="2800" dirty="0"/>
              <a:t>:</a:t>
            </a:r>
            <a:r>
              <a:rPr lang="ka-GE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ka-GE" dirty="0" smtClean="0"/>
              <a:t>ხანდაზმულებს </a:t>
            </a:r>
            <a:r>
              <a:rPr lang="ka-GE" dirty="0"/>
              <a:t>ხშირად ესაჭიროებათ მკურნალობა </a:t>
            </a:r>
            <a:r>
              <a:rPr lang="ka-GE" dirty="0" smtClean="0"/>
              <a:t>მრავალი </a:t>
            </a:r>
            <a:r>
              <a:rPr lang="ka-GE" dirty="0"/>
              <a:t>მედიკამენტით, რამაც შესაძლოა გამოიწვიოს </a:t>
            </a:r>
            <a:endParaRPr lang="ka-GE" dirty="0" smtClean="0"/>
          </a:p>
          <a:p>
            <a:r>
              <a:rPr lang="ka-GE" dirty="0" smtClean="0"/>
              <a:t>პირის </a:t>
            </a:r>
            <a:r>
              <a:rPr lang="ka-GE" dirty="0"/>
              <a:t>ღრუს </a:t>
            </a:r>
            <a:r>
              <a:rPr lang="ka-GE" dirty="0" smtClean="0"/>
              <a:t>სიმშრალე</a:t>
            </a:r>
          </a:p>
          <a:p>
            <a:r>
              <a:rPr lang="ka-GE" dirty="0" smtClean="0"/>
              <a:t>წყლულები </a:t>
            </a:r>
            <a:r>
              <a:rPr lang="ka-GE" dirty="0"/>
              <a:t>პირის ღრუში </a:t>
            </a:r>
            <a:endParaRPr lang="ka-GE" dirty="0" smtClean="0"/>
          </a:p>
          <a:p>
            <a:r>
              <a:rPr lang="ka-GE" dirty="0" smtClean="0"/>
              <a:t>სტომატიტი.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7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9860"/>
            <a:ext cx="7620000" cy="3990940"/>
          </a:xfrm>
        </p:spPr>
        <p:txBody>
          <a:bodyPr/>
          <a:lstStyle/>
          <a:p>
            <a:pPr marL="114300" indent="0" algn="ctr">
              <a:buNone/>
            </a:pPr>
            <a:r>
              <a:rPr lang="ka-GE" dirty="0"/>
              <a:t>პირის ღრუს ჯანმრთელობა არის ზოგადი ჯანმრთელობის მნიშვნელოვანი ნაწილი, ამავდროულად გავლენას ახდენს პიროვნების ცხოვრების ხარისხზე მთელი სიცოცხლის განმავლობაში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სხვადასხვა კვლევების თანახმად, ორთოპედიული მკურნალობა დიდ გავლენას ახდენს ორგანიზმის ზოგად ჯანმრთელობაზე. </a:t>
            </a:r>
            <a:endParaRPr lang="ka-GE" dirty="0" smtClean="0"/>
          </a:p>
          <a:p>
            <a:r>
              <a:rPr lang="ka-GE" dirty="0" smtClean="0"/>
              <a:t>ღეჭვითი </a:t>
            </a:r>
            <a:r>
              <a:rPr lang="ka-GE" dirty="0"/>
              <a:t>შესაძლებლობები გავლენას ახდენს პირის ღრუს ჯანმრთელობასთან დაკავშირებულ ცხოვრების ხარისხზე იმ პირებში, რომლებსაც აქვთ მოსახსნელი ნაწილობრივი პროთეზი.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 ეპიდემიოლოგიური კვლევები პირის ღრუსა და ორგანიზმის ზოგად ჯანმრთელობას შორის კორელაციის დადგენის მიზნით, ტარდება მთელი მსოფლიოს მასშტაბით.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პირის </a:t>
            </a:r>
            <a:r>
              <a:rPr lang="ka-GE" dirty="0"/>
              <a:t>ღრუს არადამაკმაყოფილებელმა ჰიგიენურმა მდგომარეობამ შესაძლებელია გამოიწვიოს აბსცესი, ტკივილი, ბაქტერიემია, სეპტიკემია და ქრონიკული დაავადებები, რთული სომატური დაავადებები, მაგალითად გულ-სისხლძარღვთა სისტემის დაავადებები და ინსულტი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06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/>
              <a:t>სხვადასხვა სამეცნიერო კვლევების თანახმად, პაროდონტის ლოკალური დაავადებები არიან დამოუკიდებელი რისკ-</a:t>
            </a:r>
            <a:r>
              <a:rPr lang="ka-GE" dirty="0" smtClean="0"/>
              <a:t>ფაქტორები: </a:t>
            </a:r>
          </a:p>
          <a:p>
            <a:r>
              <a:rPr lang="ka-GE" dirty="0" smtClean="0"/>
              <a:t>ოსტეოპოროზის </a:t>
            </a:r>
          </a:p>
          <a:p>
            <a:r>
              <a:rPr lang="ka-GE" dirty="0" smtClean="0"/>
              <a:t>დიაბეტის </a:t>
            </a:r>
          </a:p>
          <a:p>
            <a:r>
              <a:rPr lang="ka-GE" dirty="0" smtClean="0"/>
              <a:t>გულ</a:t>
            </a:r>
            <a:r>
              <a:rPr lang="ka-GE" dirty="0"/>
              <a:t>-სისხლძარღვთა სისტემის დაავადებების </a:t>
            </a:r>
            <a:r>
              <a:rPr lang="ka-GE" dirty="0" smtClean="0"/>
              <a:t> </a:t>
            </a:r>
          </a:p>
          <a:p>
            <a:r>
              <a:rPr lang="ka-GE" dirty="0" smtClean="0"/>
              <a:t>თირკმლების დაავადებების </a:t>
            </a:r>
          </a:p>
          <a:p>
            <a:r>
              <a:rPr lang="ka-GE" dirty="0" smtClean="0"/>
              <a:t>დემენციის </a:t>
            </a:r>
          </a:p>
          <a:p>
            <a:r>
              <a:rPr lang="ka-GE" dirty="0" smtClean="0"/>
              <a:t>კიბოს</a:t>
            </a:r>
          </a:p>
          <a:p>
            <a:r>
              <a:rPr lang="ka-GE" dirty="0" smtClean="0"/>
              <a:t>ფილტვის ინფექციების</a:t>
            </a:r>
          </a:p>
          <a:p>
            <a:r>
              <a:rPr lang="ka-GE" dirty="0" smtClean="0"/>
              <a:t>ერექციული დისფუნქციების </a:t>
            </a:r>
          </a:p>
          <a:p>
            <a:r>
              <a:rPr lang="ka-GE" dirty="0" smtClean="0"/>
              <a:t>ნაადრევი მშობიარობის</a:t>
            </a:r>
          </a:p>
          <a:p>
            <a:r>
              <a:rPr lang="ka-GE" dirty="0" smtClean="0"/>
              <a:t>ნუტრიციოლოგიური </a:t>
            </a:r>
            <a:r>
              <a:rPr lang="ka-GE" dirty="0"/>
              <a:t>დარღვევებისა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3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პირის ღრუს დაავადებები კავშირშია რევმატოიდულ ართრიტთან და იმუნური სისტემის პრობლემებთან</a:t>
            </a:r>
            <a:r>
              <a:rPr lang="ka-GE" dirty="0" smtClean="0"/>
              <a:t>.</a:t>
            </a:r>
          </a:p>
          <a:p>
            <a:endParaRPr lang="ka-GE" dirty="0"/>
          </a:p>
          <a:p>
            <a:r>
              <a:rPr lang="ka-GE" dirty="0" smtClean="0"/>
              <a:t>  </a:t>
            </a:r>
            <a:r>
              <a:rPr lang="ka-GE" dirty="0"/>
              <a:t>სხვადასხვა კვლევების მონაცემები გვაჩვენებენ პაროდონტის დაავადებების შესაძლო ზეგავლენას დემენციასა და კოგნიტურ დარღვევებზე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ზოგიერთი</a:t>
            </a:r>
            <a:r>
              <a:rPr lang="en-US" dirty="0"/>
              <a:t> </a:t>
            </a:r>
            <a:r>
              <a:rPr lang="en-US" dirty="0" err="1"/>
              <a:t>კვლევის</a:t>
            </a:r>
            <a:r>
              <a:rPr lang="en-US" dirty="0"/>
              <a:t> </a:t>
            </a:r>
            <a:r>
              <a:rPr lang="en-US" dirty="0" err="1"/>
              <a:t>თანახმად</a:t>
            </a:r>
            <a:r>
              <a:rPr lang="en-US" dirty="0"/>
              <a:t>, </a:t>
            </a:r>
            <a:r>
              <a:rPr lang="en-US" dirty="0" err="1"/>
              <a:t>პაროდონტი</a:t>
            </a:r>
            <a:r>
              <a:rPr lang="ka-GE" dirty="0"/>
              <a:t>ს დაავადებები </a:t>
            </a:r>
            <a:r>
              <a:rPr lang="en-US" dirty="0" err="1"/>
              <a:t>შესაძლოა</a:t>
            </a:r>
            <a:r>
              <a:rPr lang="en-US" dirty="0"/>
              <a:t> </a:t>
            </a:r>
            <a:r>
              <a:rPr lang="en-US" dirty="0" err="1"/>
              <a:t>გარკვეულ</a:t>
            </a:r>
            <a:r>
              <a:rPr lang="en-US" dirty="0"/>
              <a:t> </a:t>
            </a:r>
            <a:r>
              <a:rPr lang="en-US" dirty="0" err="1"/>
              <a:t>ზემოქმედებას</a:t>
            </a:r>
            <a:r>
              <a:rPr lang="en-US" dirty="0"/>
              <a:t> </a:t>
            </a:r>
            <a:r>
              <a:rPr lang="en-US" dirty="0" err="1"/>
              <a:t>ახდენდეს</a:t>
            </a:r>
            <a:r>
              <a:rPr lang="en-US" dirty="0"/>
              <a:t> </a:t>
            </a:r>
            <a:r>
              <a:rPr lang="en-US" dirty="0" err="1"/>
              <a:t>ალცჰაიმერის</a:t>
            </a:r>
            <a:r>
              <a:rPr lang="en-US" dirty="0"/>
              <a:t> </a:t>
            </a:r>
            <a:r>
              <a:rPr lang="en-US" dirty="0" err="1"/>
              <a:t>დაავადებაზე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7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პაროდონტის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ანთებითმა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პროცესებმა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ლოკალური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გინგივიტის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გაუარესების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შედეგად</a:t>
            </a:r>
            <a:r>
              <a:rPr lang="ka-GE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შესაძლოა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გამოიწვიოს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ძვლის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დესტრუქცია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კბილის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დაკარგვა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endParaRPr lang="en-US" dirty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კბილის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დაკარგვა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ერთ-ერთი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ყველაზე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მნიშვნელოვანი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ფაქტორია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რომელიც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გავლენას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ახდენს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ცხოვრების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ხარისხზე</a:t>
            </a:r>
            <a:r>
              <a:rPr lang="en-US" dirty="0">
                <a:latin typeface="Sylfaen"/>
                <a:cs typeface="Sylfae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41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დადგენილია</a:t>
            </a:r>
            <a:r>
              <a:rPr lang="ka-GE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რომ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არსებობს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გარკვეული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სახის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კორელაციები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დიაბეტსა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პაროდონტის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დაავადებებს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შორის</a:t>
            </a:r>
            <a:r>
              <a:rPr lang="en-US" dirty="0">
                <a:latin typeface="Sylfaen"/>
                <a:cs typeface="Sylfaen"/>
              </a:rPr>
              <a:t> </a:t>
            </a:r>
            <a:endParaRPr lang="en-US" dirty="0" smtClean="0">
              <a:latin typeface="Sylfaen"/>
              <a:cs typeface="Sylfaen"/>
            </a:endParaRPr>
          </a:p>
          <a:p>
            <a:endParaRPr lang="en-US" dirty="0">
              <a:latin typeface="Sylfaen"/>
              <a:cs typeface="Sylfaen"/>
            </a:endParaRPr>
          </a:p>
          <a:p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ჰიგიენა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პაროდონტის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დაავადებების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მიმდინარეობა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შედარებით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რთულად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წარმოდგენილი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დიაბეტიან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პირებში</a:t>
            </a:r>
            <a:r>
              <a:rPr lang="en-US" dirty="0">
                <a:latin typeface="Sylfaen"/>
                <a:cs typeface="Sylfaen"/>
              </a:rPr>
              <a:t>. </a:t>
            </a:r>
            <a:r>
              <a:rPr lang="en-US" dirty="0" err="1">
                <a:latin typeface="Sylfaen"/>
                <a:cs typeface="Sylfaen"/>
              </a:rPr>
              <a:t>თუმცა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არ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აღინიშნება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მნიშვნელოვანი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განსხვავება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პაროდონტის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დაავადების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გავრცელებაში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1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ზოგიერთი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კვლევის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თანახმად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მდგომარეობა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განსაკუთრებით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რთულად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წარმოდგენილი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პაციენტებში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რომლებსაც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აქვთ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დემენცია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endParaRPr lang="en-US" dirty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თუმცა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მნიშვნელოვანია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მათი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საცხოვრებელი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გარემო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სოციო-ეკონომიკური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მდგომარეობა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2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იმ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შემთხვევაში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თუ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მათ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აქვთ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დემენციის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მკურნალობის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შესაძლებლობა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სისტემატიური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ვიზიტი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შესაბამის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დაწესებულებაში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მოიცავს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სანაციას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რაც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აუმჯობესებს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მათი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მდგომარეობას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შესაძლოა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უფრო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მეტად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ჯანსაღი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იყოს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ასეთი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პაციენტების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ვიდრე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იმ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ხანდაზმულებისა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რომლებსაც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აქვთ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დემენცია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3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კბილის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კარიესით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გამოწვეული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ტკივილი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გავლენას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ახდენს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ცხოვრების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ხარიხზე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რადგან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ტკივილის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შეგრძნება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ზღუდავს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სხვადასხვა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სახის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ფიზიკურ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აქტივობას</a:t>
            </a:r>
            <a:r>
              <a:rPr lang="en-US" dirty="0">
                <a:latin typeface="Sylfaen"/>
                <a:cs typeface="Sylfaen"/>
              </a:rPr>
              <a:t>. </a:t>
            </a:r>
          </a:p>
        </p:txBody>
      </p:sp>
      <p:pic>
        <p:nvPicPr>
          <p:cNvPr id="4" name="Pictur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15" y="373740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000000"/>
                </a:solidFill>
                <a:latin typeface="Sylfaen"/>
                <a:cs typeface="Sylfaen"/>
              </a:rPr>
              <a:t>საერთო</a:t>
            </a:r>
            <a:r>
              <a:rPr lang="en-US" sz="2800" dirty="0" smtClean="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Sylfaen"/>
                <a:cs typeface="Sylfaen"/>
              </a:rPr>
              <a:t>რისკ-ფაქტორები</a:t>
            </a:r>
            <a:endParaRPr lang="en-US" sz="2800" dirty="0">
              <a:solidFill>
                <a:srgbClr val="000000"/>
              </a:solidFill>
              <a:latin typeface="Sylfaen"/>
              <a:cs typeface="Sylfae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ka-GE" dirty="0"/>
              <a:t>ქრონიკული დაავადებების გამომწვევ ძირითად რისკ ფაქტორებს შორის არის</a:t>
            </a:r>
            <a:r>
              <a:rPr lang="ka-GE" dirty="0" smtClean="0"/>
              <a:t>:</a:t>
            </a:r>
          </a:p>
          <a:p>
            <a:r>
              <a:rPr lang="ka-GE" dirty="0" smtClean="0"/>
              <a:t> თამბაქო</a:t>
            </a:r>
          </a:p>
          <a:p>
            <a:r>
              <a:rPr lang="ka-GE" dirty="0" smtClean="0"/>
              <a:t>არასრულფასოვანი </a:t>
            </a:r>
            <a:r>
              <a:rPr lang="ka-GE" dirty="0"/>
              <a:t>კვება, განსაკუთრებით შაქრის დიდი რაოდენობით </a:t>
            </a:r>
            <a:r>
              <a:rPr lang="ka-GE" dirty="0" smtClean="0"/>
              <a:t>მიღება</a:t>
            </a:r>
          </a:p>
          <a:p>
            <a:r>
              <a:rPr lang="ka-GE" dirty="0" smtClean="0"/>
              <a:t>ფიზიკური </a:t>
            </a:r>
            <a:r>
              <a:rPr lang="ka-GE" dirty="0"/>
              <a:t>აქტივობის სიმწირე </a:t>
            </a:r>
            <a:endParaRPr lang="ka-GE" dirty="0" smtClean="0"/>
          </a:p>
          <a:p>
            <a:r>
              <a:rPr lang="ka-GE" dirty="0" smtClean="0"/>
              <a:t>ალკოჰოლის </a:t>
            </a:r>
            <a:r>
              <a:rPr lang="ka-GE" dirty="0"/>
              <a:t>გადაჭარბებული მიღება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ka-GE" dirty="0">
                <a:solidFill>
                  <a:srgbClr val="800000"/>
                </a:solidFill>
              </a:rPr>
              <a:t>აღნიშნული რისკ-ფაქტორები ასევე იწვევენ პირის ღრუს დაავადებებს.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8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ზოგიერთი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კვლევის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თანახმად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ოდონტოლოგიური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წარმოშვების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ტკივილი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შეიძლება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მეტად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გართულდეს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გამოიწვიოს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ფიზიკური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ფსიქოლოგიური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სოციალური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 smtClean="0">
                <a:latin typeface="Sylfaen"/>
                <a:cs typeface="Sylfaen"/>
              </a:rPr>
              <a:t>შეზღუდვები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საბოლოოდ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გამოვლინდება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ka-GE" dirty="0">
                <a:latin typeface="Sylfaen"/>
                <a:cs typeface="Sylfaen"/>
              </a:rPr>
              <a:t>ფსიქოლოგიურ </a:t>
            </a:r>
            <a:r>
              <a:rPr lang="ka-GE" dirty="0" smtClean="0">
                <a:latin typeface="Sylfaen"/>
                <a:cs typeface="Sylfaen"/>
              </a:rPr>
              <a:t>დაუძლურებაში</a:t>
            </a:r>
            <a:r>
              <a:rPr lang="en-US" dirty="0" smtClean="0">
                <a:latin typeface="Sylfaen"/>
                <a:cs typeface="Sylfaen"/>
              </a:rPr>
              <a:t>, </a:t>
            </a:r>
            <a:r>
              <a:rPr lang="en-US" dirty="0" err="1" smtClean="0">
                <a:latin typeface="Sylfaen"/>
                <a:cs typeface="Sylfaen"/>
              </a:rPr>
              <a:t>განსაკუთრებით</a:t>
            </a:r>
            <a:r>
              <a:rPr lang="ka-GE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ხანდაზმულ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პოპულაციაში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მნიშვნელოვანია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ოდონტოლოგიური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ტკივილის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დროული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აღმოფხვრა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3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სრულფასოვანი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ჰიგიენა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გულისხმობს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მხოლოდ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კბილებისა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პროთეზების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წმენდას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ენის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წმენდა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საკმაოდ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მარტივი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პროცედურაა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რომელსაც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შეუძლია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საჭმლის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მომნელებელი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სისტემის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მგომარეობის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გაუმჯობესება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  <p:pic>
        <p:nvPicPr>
          <p:cNvPr id="4" name="Picture 3" descr="image.ax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3" y="4222802"/>
            <a:ext cx="3941538" cy="2623788"/>
          </a:xfrm>
          <a:prstGeom prst="rect">
            <a:avLst/>
          </a:prstGeom>
        </p:spPr>
      </p:pic>
      <p:pic>
        <p:nvPicPr>
          <p:cNvPr id="5" name="Picture 4" descr="depositphotos_107553676-stock-photo-man-cleaning-her-tong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89" y="4222802"/>
            <a:ext cx="3947010" cy="26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ჯანმრთელობა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ითვლება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ასპირაციული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პნევმონიის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პრევენციის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ერთ-ერთ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მთავარ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ფაქტორად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რადგან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ამ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გზით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შესაძლებელია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რისკ-ფაქტორების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კონტროლი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2119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17" y="626533"/>
            <a:ext cx="7935383" cy="48006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Sylfaen"/>
                <a:cs typeface="Sylfaen"/>
              </a:rPr>
              <a:t>კბილისა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პროთეზის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ნადები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რესპირატორული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პათოგენების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რეზერვუარი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განსაკუთრებული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რისკის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ქვეშ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ხანდაზმულები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რომლებსაც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აქვთ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არადამაკმაყოფილებელი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ჰიგიენა</a:t>
            </a:r>
            <a:r>
              <a:rPr lang="en-US" dirty="0" smtClean="0">
                <a:latin typeface="Sylfaen"/>
                <a:cs typeface="Sylfaen"/>
              </a:rPr>
              <a:t>.</a:t>
            </a:r>
            <a:endParaRPr lang="en-US" dirty="0">
              <a:latin typeface="Sylfaen"/>
              <a:cs typeface="Sylfaen"/>
            </a:endParaRPr>
          </a:p>
          <a:p>
            <a:r>
              <a:rPr lang="ka-GE" dirty="0">
                <a:latin typeface="Sylfaen"/>
                <a:cs typeface="Sylfaen"/>
              </a:rPr>
              <a:t>პირის ღრუს მიკროფლორა ასპირაციის შედეგად შესაძლოა მოხვდეს ტრაქეაში ან ფილტვებში და გამოიწვიოს ანთება</a:t>
            </a:r>
            <a:r>
              <a:rPr lang="ka-GE" dirty="0" smtClean="0">
                <a:latin typeface="Sylfaen"/>
                <a:cs typeface="Sylfaen"/>
              </a:rPr>
              <a:t>.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ka-GE" dirty="0" smtClean="0">
                <a:latin typeface="Sylfaen"/>
                <a:cs typeface="Sylfaen"/>
              </a:rPr>
              <a:t>პირის </a:t>
            </a:r>
            <a:r>
              <a:rPr lang="ka-GE" dirty="0">
                <a:latin typeface="Sylfaen"/>
                <a:cs typeface="Sylfaen"/>
              </a:rPr>
              <a:t>ღრუს მიკროფლორა პასუხისმგებელია პნევმონიის განვითარებაზე და პირის ღრუს ჰიგიენური მოვლით შესაძლებელია რესპირატორული დაავადებების პრევენცია. </a:t>
            </a:r>
            <a:endParaRPr lang="en-US" dirty="0">
              <a:latin typeface="Sylfaen"/>
              <a:cs typeface="Sylfaen"/>
            </a:endParaRPr>
          </a:p>
        </p:txBody>
      </p:sp>
      <p:pic>
        <p:nvPicPr>
          <p:cNvPr id="4" name="Picture 3" descr="cleaning-denture-dental-prothesis-toothbrush-doctor-dentist-show-how-to-clean-prosthesis-1704596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5" y="4663422"/>
            <a:ext cx="3293926" cy="2194578"/>
          </a:xfrm>
          <a:prstGeom prst="rect">
            <a:avLst/>
          </a:prstGeom>
        </p:spPr>
      </p:pic>
      <p:pic>
        <p:nvPicPr>
          <p:cNvPr id="5" name="Picture 4" descr="materials-11-01802-g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14" y="4293238"/>
            <a:ext cx="5286586" cy="25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22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59" y="204897"/>
            <a:ext cx="7620000" cy="4800600"/>
          </a:xfrm>
        </p:spPr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პროფესიული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წმენდის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შედეგად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შესაძლებელია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კანდიდას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ბაქტერიების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ელიმინირება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რომლებიც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კოლონიზირებული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ღრუში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პოტენციური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რისკ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ფაქტორები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პნევმონიის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განვითარებისათვის</a:t>
            </a:r>
            <a:r>
              <a:rPr lang="en-US" dirty="0" smtClean="0">
                <a:latin typeface="Sylfaen"/>
                <a:cs typeface="Sylfaen"/>
              </a:rPr>
              <a:t>.</a:t>
            </a:r>
          </a:p>
          <a:p>
            <a:pPr marL="114300" indent="0">
              <a:buNone/>
            </a:pPr>
            <a:endParaRPr lang="en-US" dirty="0" smtClean="0">
              <a:latin typeface="Sylfaen"/>
              <a:cs typeface="Sylfaen"/>
            </a:endParaRPr>
          </a:p>
          <a:p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ასევე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ასპირაციული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პნევმონიის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პრევენციის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ერთ-ერთი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მნიშვნელოვანი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ასპექტია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ნერწყვის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სეკრეციის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ნორმალიზება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  <p:pic>
        <p:nvPicPr>
          <p:cNvPr id="4" name="Picture 3" descr="airflo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r="4744" b="16476"/>
          <a:stretch/>
        </p:blipFill>
        <p:spPr>
          <a:xfrm>
            <a:off x="1387996" y="3593394"/>
            <a:ext cx="6170523" cy="32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6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3024" y="315508"/>
            <a:ext cx="8628672" cy="4800600"/>
          </a:xfrm>
        </p:spPr>
        <p:txBody>
          <a:bodyPr/>
          <a:lstStyle/>
          <a:p>
            <a:r>
              <a:rPr lang="en-US" dirty="0" err="1" smtClean="0">
                <a:latin typeface="Sylfaen"/>
                <a:cs typeface="Sylfaen"/>
              </a:rPr>
              <a:t>ასპირაციული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 smtClean="0">
                <a:latin typeface="Sylfaen"/>
                <a:cs typeface="Sylfaen"/>
              </a:rPr>
              <a:t>პნევმონია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ჰოსპიტალიზირებული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ხანდაზმული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პაციენტების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სიკვდილიანობის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ერთ-ერთი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მთავარი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მიზეზი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endParaRPr lang="en-US" dirty="0">
              <a:latin typeface="Sylfaen"/>
              <a:cs typeface="Sylfaen"/>
            </a:endParaRPr>
          </a:p>
          <a:p>
            <a:r>
              <a:rPr lang="en-US" dirty="0" err="1">
                <a:latin typeface="Sylfaen"/>
                <a:cs typeface="Sylfaen"/>
              </a:rPr>
              <a:t>თუმცა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ხანდაზმულებს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აქვთ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დამაკმაყოფილებელი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ჰიგიენის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შენარჩუნებისა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სრულფასოვანი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სტომატოლოგიური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მკურნალობის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ნაკლები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შესაძლებლობები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შედეგად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ხდება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პერიოდონტიტების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გაუარესება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ტკივილი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კბილის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მორყევის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ხარისხის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ზრდა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რაც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საბოლოოდ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იწვევს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კბილის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დაკარგვას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22" y="3990405"/>
            <a:ext cx="3711861" cy="28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7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567"/>
            <a:ext cx="7620000" cy="4800600"/>
          </a:xfrm>
        </p:spPr>
        <p:txBody>
          <a:bodyPr/>
          <a:lstStyle/>
          <a:p>
            <a:r>
              <a:rPr lang="ka-GE" dirty="0"/>
              <a:t>პაროდონტში ლოკალური ინფექცია შესაძლოა გახდეს დამოუკიდებელი რისკ-ფაქტორი გულ-სისხლძარღვთა სისტემის დაავადებების განვითარებისა. </a:t>
            </a:r>
            <a:endParaRPr lang="en-US" dirty="0" smtClean="0"/>
          </a:p>
          <a:p>
            <a:endParaRPr lang="en-US" dirty="0" smtClean="0"/>
          </a:p>
          <a:p>
            <a:r>
              <a:rPr lang="ka-GE" dirty="0" smtClean="0"/>
              <a:t>პაროდონტის </a:t>
            </a:r>
            <a:r>
              <a:rPr lang="ka-GE" dirty="0"/>
              <a:t>ანთება იწყება ღრძილის მიდამოში აკუმულირებული პათოგენური ბაქტერიების მოქმედების </a:t>
            </a:r>
            <a:r>
              <a:rPr lang="ka-GE" dirty="0" smtClean="0"/>
              <a:t>შედეგად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ka-GE" dirty="0" smtClean="0"/>
              <a:t>მარტივი </a:t>
            </a:r>
            <a:r>
              <a:rPr lang="ka-GE" dirty="0"/>
              <a:t>გინგივიტიდან შესაძლოა ძვლის დესტრუქციამდე მივიდეს, შესაბამისი </a:t>
            </a:r>
            <a:r>
              <a:rPr lang="ka-GE" dirty="0" smtClean="0"/>
              <a:t>გართულებით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ka-GE" dirty="0" smtClean="0"/>
              <a:t>გამოიხატება </a:t>
            </a:r>
            <a:r>
              <a:rPr lang="ka-GE" dirty="0"/>
              <a:t>კბილის მორყევით და შემდგომი ექსტრაქციით</a:t>
            </a:r>
            <a:r>
              <a:rPr lang="en-US" dirty="0"/>
              <a:t> </a:t>
            </a:r>
          </a:p>
        </p:txBody>
      </p:sp>
      <p:pic>
        <p:nvPicPr>
          <p:cNvPr id="4" name="Picture 3" descr="Unknow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4"/>
          <a:stretch/>
        </p:blipFill>
        <p:spPr>
          <a:xfrm>
            <a:off x="4292537" y="4227576"/>
            <a:ext cx="4270466" cy="2534424"/>
          </a:xfrm>
          <a:prstGeom prst="rect">
            <a:avLst/>
          </a:prstGeom>
        </p:spPr>
      </p:pic>
      <p:pic>
        <p:nvPicPr>
          <p:cNvPr id="5" name="Picture 4" descr="Unknow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1"/>
          <a:stretch/>
        </p:blipFill>
        <p:spPr>
          <a:xfrm>
            <a:off x="295483" y="4227575"/>
            <a:ext cx="4122253" cy="26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07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ორგანიზმის ადგილობრივი რეაქცია პათოგენების მიმართ გამოიხატება ადგილობრივად წარმოქმნილი ანთებითი ინფილტრატით. </a:t>
            </a:r>
            <a:endParaRPr lang="en-US" dirty="0" smtClean="0"/>
          </a:p>
          <a:p>
            <a:r>
              <a:rPr lang="ka-GE" dirty="0" smtClean="0"/>
              <a:t>ყველაზე </a:t>
            </a:r>
            <a:r>
              <a:rPr lang="ka-GE" dirty="0"/>
              <a:t>რთულ შემთხვევებში ხდება პათოლოგიური ჯიბის ჩამოყალიბება, ეპითელიუმის დაზიანება, შემდეგ კი პირის ღრუს მიკროორგანიზმების, ბაქტერიული ენდოტოქსინების, ბაქტერიული ანტიგენების და პროინფლამატორული მედიატორების გადასვლა სისხლის მიმოქცდევის სისტემაში.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81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ძვალ-სახსროვანი დაავადებები ზრდიან პაროდონტის დაავადების განვითარების ფარდობით შანსს </a:t>
            </a:r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ძვალ</a:t>
            </a:r>
            <a:r>
              <a:rPr lang="ka-GE" dirty="0"/>
              <a:t>-სახსროვანი დაავადებები, განსაკუთრებით რევმატოიდული ართრიტები და პოსტ-მენოპაუზური ოსტეოპოროზი, მნიშვნელოვან რისკ-ფაქტორს წარმოადგენს არა მხოლოდ პაროდონტის დაავადებების, არამედ პერიიმპლანტიტის განვითარებაში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087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 პირის ღრუს ცუდი ჰიგიენა დადებით კორელაციაშია გასტროენტეროგენულ </a:t>
            </a:r>
            <a:r>
              <a:rPr lang="ka-GE" dirty="0" smtClean="0"/>
              <a:t>დაავადებებთან</a:t>
            </a:r>
            <a:endParaRPr lang="en-US" dirty="0" smtClean="0"/>
          </a:p>
          <a:p>
            <a:endParaRPr lang="ka-GE" dirty="0"/>
          </a:p>
          <a:p>
            <a:r>
              <a:rPr lang="ka-GE" dirty="0" smtClean="0"/>
              <a:t>გასტროენტეროგენული </a:t>
            </a:r>
            <a:r>
              <a:rPr lang="ka-GE" dirty="0"/>
              <a:t>დაავადებების მქონე პაციენტების უმეტესობას აღენიშნებოდა პაროდონტის დაავადებები </a:t>
            </a:r>
            <a:r>
              <a:rPr lang="ka-GE" i="1" dirty="0" smtClean="0"/>
              <a:t>(საქართველო, 2017წ.)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73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Sylfaen"/>
                <a:cs typeface="Sylfaen"/>
              </a:rPr>
              <a:t>ბოლო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Sylfaen"/>
                <a:cs typeface="Sylfaen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Sylfaen"/>
                <a:cs typeface="Sylfaen"/>
              </a:rPr>
              <a:t>ათწლეულების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Sylfaen"/>
                <a:cs typeface="Sylfaen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Sylfaen"/>
                <a:cs typeface="Sylfaen"/>
              </a:rPr>
              <a:t>განმავლობაში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Sylfaen"/>
                <a:cs typeface="Sylfaen"/>
              </a:rPr>
              <a:t>: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ylfaen"/>
              <a:cs typeface="Sylfae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განვითარდა </a:t>
            </a:r>
            <a:r>
              <a:rPr lang="ka-GE" dirty="0"/>
              <a:t>პრევენციული ღონსძიებები, </a:t>
            </a:r>
            <a:endParaRPr lang="ka-GE" dirty="0" smtClean="0"/>
          </a:p>
          <a:p>
            <a:r>
              <a:rPr lang="ka-GE" dirty="0" smtClean="0"/>
              <a:t>რესტავრაციის </a:t>
            </a:r>
            <a:r>
              <a:rPr lang="ka-GE" dirty="0"/>
              <a:t>ტექნიკა </a:t>
            </a:r>
            <a:endParaRPr lang="ka-GE" dirty="0" smtClean="0"/>
          </a:p>
          <a:p>
            <a:r>
              <a:rPr lang="ka-GE" dirty="0" smtClean="0"/>
              <a:t>სტომატოლოგიური მასალები</a:t>
            </a:r>
          </a:p>
          <a:p>
            <a:endParaRPr lang="ka-GE" dirty="0" smtClean="0"/>
          </a:p>
          <a:p>
            <a:pPr marL="114300" indent="0">
              <a:buNone/>
            </a:pPr>
            <a:endParaRPr lang="ka-GE" dirty="0"/>
          </a:p>
          <a:p>
            <a:r>
              <a:rPr lang="ka-GE" dirty="0" smtClean="0">
                <a:solidFill>
                  <a:srgbClr val="800000"/>
                </a:solidFill>
              </a:rPr>
              <a:t>ედენტულიზმი </a:t>
            </a:r>
            <a:r>
              <a:rPr lang="ka-GE" dirty="0">
                <a:solidFill>
                  <a:srgbClr val="800000"/>
                </a:solidFill>
              </a:rPr>
              <a:t>მნიშვნელოვან პრობლემას წარმოადგენს მთელს მსოფლიოში მისი გავრცელების მაღალი სიხშირისა და მასთან დაკავშირებული შეზღუდული შესაძლებლობების გამო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523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ადამიანების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გარკვეულ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ნაწილს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აქვს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სრულყოფილი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სტომატოლოგიური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მკურნალობის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შესაძლებლობა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მათთვის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შესაძლებელია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დაკარგული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კბილების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ჩანაცვლება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იმპლანტით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თუნდაც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მთლიანი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ნაწილობრივი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მოსახსნელი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პროთეზებით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პროთეზირება</a:t>
            </a:r>
            <a:r>
              <a:rPr lang="en-US" dirty="0">
                <a:latin typeface="Sylfaen"/>
                <a:cs typeface="Sylfae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578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საქართველოში, პროთეზირების </a:t>
            </a:r>
            <a:r>
              <a:rPr lang="ka-GE" dirty="0"/>
              <a:t>სახეებიდან ყველაზე ნაკლებად გავრცელებულია </a:t>
            </a:r>
            <a:endParaRPr lang="en-US" dirty="0" smtClean="0"/>
          </a:p>
          <a:p>
            <a:r>
              <a:rPr lang="ka-GE" dirty="0" smtClean="0"/>
              <a:t>იმპლანტზე </a:t>
            </a:r>
            <a:r>
              <a:rPr lang="ka-GE" dirty="0"/>
              <a:t>დაყრდნობილი პროთეზები, </a:t>
            </a:r>
            <a:endParaRPr lang="en-US" dirty="0" smtClean="0"/>
          </a:p>
          <a:p>
            <a:r>
              <a:rPr lang="ka-GE" dirty="0" smtClean="0"/>
              <a:t>ცირკონო</a:t>
            </a:r>
            <a:r>
              <a:rPr lang="ka-GE" dirty="0"/>
              <a:t>-კერამიკული გვირგვინები და                </a:t>
            </a:r>
            <a:endParaRPr lang="en-US" dirty="0" smtClean="0"/>
          </a:p>
          <a:p>
            <a:r>
              <a:rPr lang="ka-GE" dirty="0" smtClean="0"/>
              <a:t>ცირკნო</a:t>
            </a:r>
            <a:r>
              <a:rPr lang="ka-GE" dirty="0"/>
              <a:t>-კერამიკული ხიდისებრი </a:t>
            </a:r>
            <a:r>
              <a:rPr lang="ka-GE" dirty="0" smtClean="0"/>
              <a:t>პროთეზები</a:t>
            </a:r>
            <a:endParaRPr lang="en-US" dirty="0" smtClean="0"/>
          </a:p>
          <a:p>
            <a:endParaRPr lang="en-US" dirty="0"/>
          </a:p>
          <a:p>
            <a:r>
              <a:rPr lang="ka-GE" dirty="0" smtClean="0"/>
              <a:t> </a:t>
            </a:r>
            <a:r>
              <a:rPr lang="ka-GE" dirty="0"/>
              <a:t>მიუთითებს საქართველოს </a:t>
            </a:r>
            <a:r>
              <a:rPr lang="ka-GE" dirty="0" smtClean="0"/>
              <a:t>მოსახლეობის (განსაკუთრებით </a:t>
            </a:r>
            <a:r>
              <a:rPr lang="ka-GE" dirty="0" smtClean="0"/>
              <a:t>ხანდაზმული მოსახლეობის</a:t>
            </a:r>
            <a:r>
              <a:rPr lang="en-US" dirty="0" smtClean="0"/>
              <a:t>) </a:t>
            </a:r>
            <a:r>
              <a:rPr lang="ka-GE" dirty="0" smtClean="0"/>
              <a:t>ნაკლებ </a:t>
            </a:r>
            <a:r>
              <a:rPr lang="ka-GE" dirty="0"/>
              <a:t>ხელმისაწვდომობაზე ძვირადღირებული სტომატოლოგიური პროცედურების/მკურნალობის მიმართ.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90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მსოფლიო ჯანმრთელობის ორგანიზაცია რეკომენდაციას უწევს ცალკეულ ქვეყნებში შესაბამისი სტრატეგიის ჩამოყალიბებასა და განხორციელებას ხანდაზმული მოსახლეობის პირის ღრუს ჯანმრთელობის გაუმჯობესების მიზნით. </a:t>
            </a:r>
            <a:endParaRPr lang="ka-GE" dirty="0" smtClean="0"/>
          </a:p>
          <a:p>
            <a:endParaRPr lang="ka-GE" dirty="0" smtClean="0"/>
          </a:p>
          <a:p>
            <a:r>
              <a:rPr lang="ka-GE" dirty="0" smtClean="0"/>
              <a:t>ეროვნულმა </a:t>
            </a:r>
            <a:r>
              <a:rPr lang="ka-GE" dirty="0"/>
              <a:t>ჯანდაცვს ორგანიზაციებმა უნდა განავითარონ პოლისები და ქონდეთ განსაზღვრადი მიზნები პირის ღრუს ჯანმრთელობის გასაუმჯობესებლად.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სტომატოლოგიური მომსახურების </a:t>
            </a:r>
            <a:r>
              <a:rPr lang="ka-GE" dirty="0" smtClean="0"/>
              <a:t>ფასები </a:t>
            </a:r>
            <a:r>
              <a:rPr lang="ka-GE" dirty="0"/>
              <a:t>და ხელმისაწვდომობა, ასევე ექიმების დამოკიდებულება მჭიდრო კავშირშია პირის ღრუს ჯანმრთელობის გაუმჯობესებასთან.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ka-GE" dirty="0"/>
              <a:t>სტომატოლოგებმა უნდა მიაქციონ ყურადღება </a:t>
            </a:r>
            <a:endParaRPr lang="ka-GE" dirty="0" smtClean="0"/>
          </a:p>
          <a:p>
            <a:r>
              <a:rPr lang="ka-GE" dirty="0" smtClean="0"/>
              <a:t>პაციენტზე </a:t>
            </a:r>
            <a:r>
              <a:rPr lang="ka-GE" dirty="0"/>
              <a:t>ორიენტირებულ გადაწყვეტილებებს, </a:t>
            </a:r>
            <a:endParaRPr lang="ka-GE" dirty="0" smtClean="0"/>
          </a:p>
          <a:p>
            <a:r>
              <a:rPr lang="ka-GE" dirty="0" smtClean="0"/>
              <a:t>დიაგნოსტიკურ </a:t>
            </a:r>
            <a:r>
              <a:rPr lang="ka-GE" dirty="0"/>
              <a:t>კრიტერიუმებს და დიაგნოსტიკის </a:t>
            </a:r>
            <a:r>
              <a:rPr lang="ka-GE" dirty="0" smtClean="0"/>
              <a:t>ეტაპებს</a:t>
            </a:r>
          </a:p>
          <a:p>
            <a:r>
              <a:rPr lang="ka-GE" dirty="0" smtClean="0"/>
              <a:t>დაეხმარონ </a:t>
            </a:r>
            <a:r>
              <a:rPr lang="ka-GE" dirty="0"/>
              <a:t>პაციენტებს და მათი ოჯახის წევრებს გაიაზრონ კბილის ჩანაცვლებისა და მკურნალობის ყველა ტიპის უპირატესობები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0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სტომატოლოგებმა უპირატესობა უნდა მიანიჭონ დაკარგული კბილების ჩანაცვლებას დენტალური იმპლანტებით. </a:t>
            </a:r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მკურნალობის </a:t>
            </a:r>
            <a:r>
              <a:rPr lang="ka-GE" dirty="0"/>
              <a:t>ამ მეთოდის რაციონალური გამოყენება ხელს უწყობს ხანდაზმული  პაციენტის ცხოვრების ხარისხის გაუმჯობესებას.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2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latin typeface="Sylfaen"/>
                <a:cs typeface="Sylfaen"/>
              </a:rPr>
              <a:t> კბილის კარიესი და პაროდონტის დაავადებები დიდ პრობლემას წარმოადგენს საზოგადოებრივი ჯანდაცვისთვის ქვეყნების უმრავლესობაში. </a:t>
            </a:r>
            <a:endParaRPr lang="ka-GE" dirty="0" smtClean="0">
              <a:latin typeface="Sylfaen"/>
              <a:cs typeface="Sylfaen"/>
            </a:endParaRPr>
          </a:p>
          <a:p>
            <a:r>
              <a:rPr lang="ka-GE" dirty="0" smtClean="0">
                <a:latin typeface="Sylfaen"/>
                <a:cs typeface="Sylfaen"/>
              </a:rPr>
              <a:t>პირის </a:t>
            </a:r>
            <a:r>
              <a:rPr lang="ka-GE" dirty="0">
                <a:latin typeface="Sylfaen"/>
                <a:cs typeface="Sylfaen"/>
              </a:rPr>
              <a:t>ღრუს დაავადებების ეპიდემიოლოგიურ მაჩვენებლებში აღინიშნება </a:t>
            </a:r>
            <a:r>
              <a:rPr lang="en-US" dirty="0" err="1">
                <a:latin typeface="Sylfaen"/>
                <a:cs typeface="Sylfaen"/>
              </a:rPr>
              <a:t>მნიშვნელოვანი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განსხვავებები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რეგიონებს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შორის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22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კბილების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დაკარგვისა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პრობლემების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გავრცელების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დონე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მნიშვნელოვნად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განსხვავდება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მსოფლიო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ჯანმრთელობის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ორგანიზაციის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რეგიონისა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ეროვნული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შემოსავლების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მიხედვით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მიუხედავად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იმისა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რომ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კბილების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წმენდა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ჯაგრისით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ყველაზე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პოპულარული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პრაქტიკა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ჰიგიენის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თვალსაზრისით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მთელს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მსოფლიოში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კბილების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რეგულარულად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წმენდა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ჯაგრისით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ხანდაზმულებში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ნაკლებად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გავრცელებულია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სხვა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ასაკობრივ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ჯგუფებთან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შედარებით</a:t>
            </a:r>
            <a:r>
              <a:rPr lang="en-US" dirty="0">
                <a:latin typeface="Sylfaen"/>
                <a:cs typeface="Sylfae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49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ტრადიციული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დამოუკიდებლად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მოვლა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ხშირია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აფრიკისა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აზიის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სხვადასხვა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ქვეყნებში</a:t>
            </a:r>
            <a:r>
              <a:rPr lang="en-US" dirty="0">
                <a:latin typeface="Sylfaen"/>
                <a:cs typeface="Sylfaen"/>
              </a:rPr>
              <a:t>. </a:t>
            </a:r>
            <a:r>
              <a:rPr lang="en-US" dirty="0" err="1">
                <a:latin typeface="Sylfaen"/>
                <a:cs typeface="Sylfaen"/>
              </a:rPr>
              <a:t>მაშინ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როცა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ფტორირებული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კბილის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პასტები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ფართოდ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გამოიყენება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განვითარებულ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ქვეყნებში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განვითარებადი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ქვეყნების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უმეტესობაში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ძალიან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იშვიათი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2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078"/>
            <a:ext cx="7620000" cy="4553722"/>
          </a:xfrm>
        </p:spPr>
        <p:txBody>
          <a:bodyPr/>
          <a:lstStyle/>
          <a:p>
            <a:pPr marL="114300" indent="0">
              <a:buNone/>
            </a:pPr>
            <a:r>
              <a:rPr lang="ka-GE" dirty="0"/>
              <a:t>ედენტულიზმის განვითარებაზე გავლენას ახდენენ სხვადასხვა სომატური დაავადებები</a:t>
            </a:r>
            <a:r>
              <a:rPr lang="ka-GE" dirty="0" smtClean="0"/>
              <a:t>:</a:t>
            </a:r>
          </a:p>
          <a:p>
            <a:r>
              <a:rPr lang="ka-GE" dirty="0" smtClean="0"/>
              <a:t> </a:t>
            </a:r>
            <a:r>
              <a:rPr lang="ka-GE" dirty="0"/>
              <a:t>ჰიპერტენზია, ასთმა, ართრიტები</a:t>
            </a:r>
            <a:r>
              <a:rPr lang="ka-GE" dirty="0" smtClean="0"/>
              <a:t>, </a:t>
            </a:r>
            <a:r>
              <a:rPr lang="ka-GE" dirty="0"/>
              <a:t>ანგინა. </a:t>
            </a:r>
            <a:endParaRPr lang="ka-GE" dirty="0" smtClean="0"/>
          </a:p>
          <a:p>
            <a:r>
              <a:rPr lang="ka-GE" dirty="0" smtClean="0"/>
              <a:t>რევმატოიდულ </a:t>
            </a:r>
            <a:r>
              <a:rPr lang="ka-GE" dirty="0"/>
              <a:t>ართრიტს და ედენტულიზმს ახასიათებთ საერთო გენეტიკური დ გარემო ფაქტორები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960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სტომატოლოგიური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მომსახურება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ხელმისაწვდომია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განვითარებულ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ქვეყნებში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მსგავსი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სერვისების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გამოყენება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დაბალია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ხანდაზმულ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ადამიანებში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ფინანსური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დახმარების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ნაკლებობა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მთავრობისაგან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/</a:t>
            </a:r>
            <a:r>
              <a:rPr lang="en-US" dirty="0" err="1">
                <a:latin typeface="Sylfaen"/>
                <a:cs typeface="Sylfaen"/>
              </a:rPr>
              <a:t>ან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ჯანდაცვის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სისტემებში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ჯანმრთელობის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ნაკლები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ინტეგრაცია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ზღუდავს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სტომატოლოგიური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მკურნალობის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ხელმისაწვდომობას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მათთვის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943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სხვადასხვა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ქვეყნების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მონაცემებით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ხანდაზმული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ჯანმრთელობაზე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მიმართული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ჯანმრთელობის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ხელშეწყობის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პროგრამები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იშვიათი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გამოხატავს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სადაზღვევო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სისტემების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ნაკლოვანებებს</a:t>
            </a:r>
            <a:r>
              <a:rPr lang="en-US" dirty="0">
                <a:latin typeface="Sylfaen"/>
                <a:cs typeface="Sylfae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0374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მიუხედავად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იმისა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რომ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ზოგიერთ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ქვეყანას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წარმოდგენილი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აქვს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ჯანმრთელობის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ხელშემწყობი</a:t>
            </a:r>
            <a:r>
              <a:rPr lang="en-US" dirty="0">
                <a:latin typeface="Sylfaen"/>
                <a:cs typeface="Sylfaen"/>
              </a:rPr>
              <a:t>  </a:t>
            </a:r>
            <a:r>
              <a:rPr lang="en-US" dirty="0" err="1">
                <a:latin typeface="Sylfaen"/>
                <a:cs typeface="Sylfaen"/>
              </a:rPr>
              <a:t>ინიციატივები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ამჟამად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მსოფლიოში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განხორციელებული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ცოტა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პოპულაციაზე-ორიენტირებული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პრევენციული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სამკურნალო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აქტივობები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რომელიც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ფოკუსირებულია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სპეციფიურად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ხანდაზმულებზე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322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1001755"/>
            <a:ext cx="7862573" cy="5399045"/>
          </a:xfrm>
        </p:spPr>
        <p:txBody>
          <a:bodyPr/>
          <a:lstStyle/>
          <a:p>
            <a:r>
              <a:rPr lang="en-US" dirty="0" err="1">
                <a:latin typeface="Sylfaen"/>
                <a:cs typeface="Sylfaen"/>
              </a:rPr>
              <a:t>რეკომენდირებულია</a:t>
            </a:r>
            <a:r>
              <a:rPr lang="en-US" dirty="0">
                <a:latin typeface="Sylfaen"/>
                <a:cs typeface="Sylfaen"/>
              </a:rPr>
              <a:t>, </a:t>
            </a:r>
            <a:r>
              <a:rPr lang="en-US" dirty="0" err="1">
                <a:latin typeface="Sylfaen"/>
                <a:cs typeface="Sylfaen"/>
              </a:rPr>
              <a:t>რომ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ქვეყნებმა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დანერგონ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ჯანმრთელობის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 smtClean="0">
                <a:latin typeface="Sylfaen"/>
                <a:cs typeface="Sylfaen"/>
              </a:rPr>
              <a:t>პროგრამ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ები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ხანდაზმულთა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მოთხოვნილებების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შესაბამისად</a:t>
            </a:r>
            <a:r>
              <a:rPr lang="en-US" dirty="0">
                <a:latin typeface="Sylfaen"/>
                <a:cs typeface="Sylfaen"/>
              </a:rPr>
              <a:t>. </a:t>
            </a:r>
            <a:r>
              <a:rPr lang="en-US" dirty="0" err="1">
                <a:latin typeface="Sylfaen"/>
                <a:cs typeface="Sylfaen"/>
              </a:rPr>
              <a:t>რელევანტური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გაზომვადი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მიზნები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უნდა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იქნას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განსაზღვრული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 smtClean="0">
                <a:latin typeface="Sylfaen"/>
                <a:cs typeface="Sylfaen"/>
              </a:rPr>
              <a:t>მათი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ჯანმრთელობის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გასაუმჯობესებლად</a:t>
            </a:r>
            <a:r>
              <a:rPr lang="en-US" dirty="0">
                <a:latin typeface="Sylfaen"/>
                <a:cs typeface="Sylfaen"/>
              </a:rPr>
              <a:t>, 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საერთო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რისკ-ფაქტორები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უნდა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იქნას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გამოყენებული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საზოგადოებრივი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ჯანდაცვის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ინტერვენციებში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დაავადებების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პრევენციის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მიზნით</a:t>
            </a:r>
            <a:r>
              <a:rPr lang="en-US" dirty="0">
                <a:latin typeface="Sylfaen"/>
                <a:cs typeface="Sylfaen"/>
              </a:rPr>
              <a:t>. </a:t>
            </a:r>
            <a:endParaRPr lang="en-US" dirty="0" smtClean="0">
              <a:latin typeface="Sylfaen"/>
              <a:cs typeface="Sylfaen"/>
            </a:endParaRPr>
          </a:p>
          <a:p>
            <a:r>
              <a:rPr lang="en-US" dirty="0" err="1" smtClean="0">
                <a:latin typeface="Sylfaen"/>
                <a:cs typeface="Sylfaen"/>
              </a:rPr>
              <a:t>პირის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ჯანმრთელობის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ინტეგრაცია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ჯანდაცვის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ეროვნულ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პროგრამებშ</a:t>
            </a:r>
            <a:r>
              <a:rPr lang="ka-GE" dirty="0">
                <a:latin typeface="Sylfaen"/>
                <a:cs typeface="Sylfaen"/>
              </a:rPr>
              <a:t>ი </a:t>
            </a:r>
            <a:r>
              <a:rPr lang="en-US" dirty="0" err="1">
                <a:latin typeface="Sylfaen"/>
                <a:cs typeface="Sylfaen"/>
              </a:rPr>
              <a:t>შესაძლოა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იყოს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ეფექტური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რათა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გაუმჯობესდეს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პოპულაციის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პირის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ღრუს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სტატუსი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და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ცხოვრების</a:t>
            </a:r>
            <a:r>
              <a:rPr lang="en-US" dirty="0">
                <a:latin typeface="Sylfaen"/>
                <a:cs typeface="Sylfaen"/>
              </a:rPr>
              <a:t> </a:t>
            </a:r>
            <a:r>
              <a:rPr lang="en-US" dirty="0" err="1">
                <a:latin typeface="Sylfaen"/>
                <a:cs typeface="Sylfaen"/>
              </a:rPr>
              <a:t>ხარისხი</a:t>
            </a:r>
            <a:r>
              <a:rPr lang="en-US" dirty="0">
                <a:latin typeface="Sylfaen"/>
                <a:cs typeface="Sylfae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005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 იმისათვის, რომ </a:t>
            </a:r>
            <a:r>
              <a:rPr lang="ka-GE" dirty="0" smtClean="0"/>
              <a:t>ქვეყნის მოსახლეობამ შეინარჩუნოს პირის ღრუს ჯანმრთელობა </a:t>
            </a:r>
            <a:r>
              <a:rPr lang="ka-GE" dirty="0"/>
              <a:t>და ცხოვრების მაღალი ხარისხი, მნიშვნელოვანია მათი გამხნევება და ცოდნის ამაღლება</a:t>
            </a:r>
            <a:r>
              <a:rPr lang="ka-GE" dirty="0" smtClean="0"/>
              <a:t>.</a:t>
            </a:r>
            <a:endParaRPr lang="en-US" dirty="0" smtClean="0"/>
          </a:p>
          <a:p>
            <a:r>
              <a:rPr lang="ka-GE" dirty="0" smtClean="0"/>
              <a:t>ერთ</a:t>
            </a:r>
            <a:r>
              <a:rPr lang="ka-GE" dirty="0"/>
              <a:t>-ერთი მნიშვნელოვანი სტრატეგია არის </a:t>
            </a:r>
            <a:r>
              <a:rPr lang="ka-GE" dirty="0" smtClean="0"/>
              <a:t>საჭირო </a:t>
            </a:r>
            <a:r>
              <a:rPr lang="ka-GE" dirty="0"/>
              <a:t>ცოდნის </a:t>
            </a:r>
            <a:r>
              <a:rPr lang="ka-GE" dirty="0" smtClean="0"/>
              <a:t>გადაცემა საზოგადოებისთვის, </a:t>
            </a:r>
            <a:r>
              <a:rPr lang="ka-GE" dirty="0"/>
              <a:t>რათა მათ შეძლონ საკუთარი თავის სწორად და სრულფასოვნად მოვლა და დაავადებების პრევენცია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761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განათლება ჯანმრთელობის შესახებ ითვლება ერთ-ერთ მნიშვნელოვან სტრატეგიად ჯანმრთელობის ხელშეწყობისა და შენარჩუნებისთვის საჭირო ჩვევების აღსაქმელად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7395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საზოგადოებრივი ჯანმრთელობის ინტენვენციებისა და სამედიცინო მომსახურების ხელმისაწვდომიბის გაუმჯობესების მიუხედავად, საქართველოს ჯანდაცვის სისტემებისთვის მნიშვნელოვან გამოწვევას წარმოადგენენ არაგადამდები დაავადებები, რომლებიც კორელაციაში არიან პირის ღრუს დაავადებებთან.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81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სიკვდილიანობის 94% საქართველოში გამოწვეულია არაგადამდები დაავადებებით</a:t>
            </a:r>
            <a:r>
              <a:rPr lang="ka-GE" dirty="0" smtClean="0"/>
              <a:t>.</a:t>
            </a:r>
          </a:p>
          <a:p>
            <a:r>
              <a:rPr lang="ka-GE" dirty="0" smtClean="0"/>
              <a:t> </a:t>
            </a:r>
            <a:r>
              <a:rPr lang="ka-GE" dirty="0"/>
              <a:t>საერთო სიკვდილიანობის 69 %-ს იწვევს გულ-სისხლძარღვთა სისტემის დაავადებები, </a:t>
            </a:r>
            <a:endParaRPr lang="ka-GE" dirty="0" smtClean="0"/>
          </a:p>
          <a:p>
            <a:r>
              <a:rPr lang="ka-GE" dirty="0" smtClean="0"/>
              <a:t>14 </a:t>
            </a:r>
            <a:r>
              <a:rPr lang="ka-GE" dirty="0"/>
              <a:t>%-ს - ონკოლოგიური დაავადებები, </a:t>
            </a:r>
            <a:endParaRPr lang="ka-GE" dirty="0" smtClean="0"/>
          </a:p>
          <a:p>
            <a:r>
              <a:rPr lang="ka-GE" dirty="0" smtClean="0"/>
              <a:t>1 </a:t>
            </a:r>
            <a:r>
              <a:rPr lang="ka-GE" dirty="0"/>
              <a:t>%-ს დიაბეტი, </a:t>
            </a:r>
            <a:endParaRPr lang="ka-GE" dirty="0" smtClean="0"/>
          </a:p>
          <a:p>
            <a:r>
              <a:rPr lang="ka-GE" dirty="0" smtClean="0"/>
              <a:t>4</a:t>
            </a:r>
            <a:r>
              <a:rPr lang="ka-GE" dirty="0"/>
              <a:t>%-ს - ქრონიკული რესპირაციული დაავადებები, </a:t>
            </a:r>
            <a:endParaRPr lang="ka-GE" dirty="0" smtClean="0"/>
          </a:p>
          <a:p>
            <a:r>
              <a:rPr lang="ka-GE" dirty="0" smtClean="0"/>
              <a:t>6</a:t>
            </a:r>
            <a:r>
              <a:rPr lang="ka-GE" dirty="0"/>
              <a:t>%-ს - სხვა არაგადამდები დაავადებები.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17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ქრონიკული დაავადებებისა და პირის ღრუს დაავადებების საერთო რიკ-ფაქტორების არსებობის გათვალისწინებით, მსოფლიო ჯანმრთელობის ორგანიზაცია რეკომენდაციას უწევს ჯანდაცვის პროგრამებში, სომატურ დაავადებებთან ერთად პირის ღრუს დაავადებების პრევენციისა და მკურნალობის გაერთიანებას.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7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ka-GE" dirty="0"/>
              <a:t>საქართველოში შემუშავდა სხვადასხვა პროგრამები, </a:t>
            </a:r>
            <a:endParaRPr lang="ka-GE" dirty="0" smtClean="0"/>
          </a:p>
          <a:p>
            <a:r>
              <a:rPr lang="ka-GE" dirty="0" smtClean="0"/>
              <a:t>საქართველოს </a:t>
            </a:r>
            <a:r>
              <a:rPr lang="ka-GE" dirty="0"/>
              <a:t>მოსახლეობის ჯანმრთელობის ხელშეწყობა,  </a:t>
            </a:r>
            <a:endParaRPr lang="ka-GE" dirty="0" smtClean="0"/>
          </a:p>
          <a:p>
            <a:r>
              <a:rPr lang="ka-GE" dirty="0" smtClean="0"/>
              <a:t>დიაბეტით </a:t>
            </a:r>
            <a:r>
              <a:rPr lang="ka-GE" dirty="0"/>
              <a:t>ავადობის მატების შეჩერება, </a:t>
            </a:r>
            <a:endParaRPr lang="ka-GE" dirty="0" smtClean="0"/>
          </a:p>
          <a:p>
            <a:r>
              <a:rPr lang="ka-GE" dirty="0" smtClean="0"/>
              <a:t>დიაბეტით </a:t>
            </a:r>
            <a:r>
              <a:rPr lang="ka-GE" dirty="0"/>
              <a:t>ნაადრევი სიკვდილიანობის შემცირება, </a:t>
            </a:r>
            <a:endParaRPr lang="ka-GE" dirty="0" smtClean="0"/>
          </a:p>
          <a:p>
            <a:r>
              <a:rPr lang="ka-GE" dirty="0" smtClean="0"/>
              <a:t>C </a:t>
            </a:r>
            <a:r>
              <a:rPr lang="ka-GE" dirty="0"/>
              <a:t>ჰეპატიტითა და ტუბერკულოზით ავადობის, სიკვდილიანობისა და საზოგადოებაში ინფექციის გავრცელების შემცირება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02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პირის ღრუს ჯანმრთელობა გავლენას ახდენს  ადამიანის მრავალ მნიშვნელოვან შესაძლებლობაზე: </a:t>
            </a:r>
            <a:endParaRPr lang="ka-GE" dirty="0" smtClean="0"/>
          </a:p>
          <a:p>
            <a:r>
              <a:rPr lang="ka-GE" dirty="0" smtClean="0"/>
              <a:t>ღეჭვაზე</a:t>
            </a:r>
            <a:r>
              <a:rPr lang="ka-GE" dirty="0"/>
              <a:t>, </a:t>
            </a:r>
            <a:endParaRPr lang="ka-GE" dirty="0" smtClean="0"/>
          </a:p>
          <a:p>
            <a:r>
              <a:rPr lang="ka-GE" dirty="0" smtClean="0"/>
              <a:t>გემოს </a:t>
            </a:r>
            <a:r>
              <a:rPr lang="ka-GE" dirty="0"/>
              <a:t>შეგრძნებაზე, </a:t>
            </a:r>
            <a:endParaRPr lang="ka-GE" dirty="0" smtClean="0"/>
          </a:p>
          <a:p>
            <a:r>
              <a:rPr lang="ka-GE" dirty="0" smtClean="0"/>
              <a:t>სახის </a:t>
            </a:r>
            <a:r>
              <a:rPr lang="ka-GE" dirty="0"/>
              <a:t>გაგრეგან გამომეტყველებაზე, </a:t>
            </a:r>
            <a:endParaRPr lang="ka-GE" dirty="0" smtClean="0"/>
          </a:p>
          <a:p>
            <a:r>
              <a:rPr lang="ka-GE" dirty="0" smtClean="0"/>
              <a:t>ლაპარაკზე</a:t>
            </a:r>
            <a:r>
              <a:rPr lang="ka-GE" dirty="0"/>
              <a:t>, </a:t>
            </a:r>
            <a:endParaRPr lang="ka-GE" dirty="0" smtClean="0"/>
          </a:p>
          <a:p>
            <a:r>
              <a:rPr lang="ka-GE" dirty="0" smtClean="0"/>
              <a:t>ფსიქო</a:t>
            </a:r>
            <a:r>
              <a:rPr lang="ka-GE" dirty="0"/>
              <a:t>-სოციალურ ქცევებზე </a:t>
            </a:r>
            <a:endParaRPr lang="ka-GE" dirty="0" smtClean="0"/>
          </a:p>
          <a:p>
            <a:r>
              <a:rPr lang="ka-GE" dirty="0" smtClean="0"/>
              <a:t>ცხოვრბის </a:t>
            </a:r>
            <a:r>
              <a:rPr lang="ka-GE" dirty="0"/>
              <a:t>ხარისხზე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38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დღესდღეობით </a:t>
            </a:r>
            <a:r>
              <a:rPr lang="ka-GE" dirty="0"/>
              <a:t>არსებული არცერთი პროგრამა არ მოიცავს პირის ღრუს დაავადებების პრევენციასა და მკურნალობას. </a:t>
            </a:r>
            <a:endParaRPr lang="ka-GE" dirty="0" smtClean="0"/>
          </a:p>
          <a:p>
            <a:r>
              <a:rPr lang="ka-GE" dirty="0" smtClean="0"/>
              <a:t>2013 </a:t>
            </a:r>
            <a:r>
              <a:rPr lang="ka-GE" dirty="0"/>
              <a:t>წლიდან საქართველოში ამოქმედდა საყოველთაო ჯანმრთელობის დაცვის სახელმწიფო პროგრამა, რომელიც არ მოიცავს სტომატოლოგიურ მომსახურებას.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169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სტომატოლოგიური მომსახურების დაფინანსება ძირითადად ხდება კერძო სადაზღვევო კომპანიების მიერ. </a:t>
            </a:r>
            <a:endParaRPr lang="ka-GE" dirty="0" smtClean="0"/>
          </a:p>
          <a:p>
            <a:r>
              <a:rPr lang="ka-GE" dirty="0" smtClean="0"/>
              <a:t>დაზღვევის </a:t>
            </a:r>
            <a:r>
              <a:rPr lang="ka-GE" dirty="0"/>
              <a:t>აღნიშნული სახე ძირითადად ვრცელდება სახელმწიფო სტრუქტურებში ან კერძო კომპანიებში დასაქმებულ პირებზე.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72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6" y="1661990"/>
            <a:ext cx="8109990" cy="4800600"/>
          </a:xfrm>
        </p:spPr>
        <p:txBody>
          <a:bodyPr/>
          <a:lstStyle/>
          <a:p>
            <a:r>
              <a:rPr lang="ka-GE" dirty="0" smtClean="0"/>
              <a:t>მოსახლეობის ის ნაწილი, </a:t>
            </a:r>
            <a:r>
              <a:rPr lang="ka-GE" dirty="0"/>
              <a:t>რომლებსაც საპენსიო </a:t>
            </a:r>
            <a:r>
              <a:rPr lang="ka-GE" dirty="0" smtClean="0"/>
              <a:t>ასაკის ან სხვა მიზეზის გამო ვერ </a:t>
            </a:r>
            <a:r>
              <a:rPr lang="ka-GE" dirty="0"/>
              <a:t>ხელეწიფებათ მუშაობა, რჩებიან კერძო დაზღვევის გარეშე. </a:t>
            </a:r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ადამიანთა </a:t>
            </a:r>
            <a:r>
              <a:rPr lang="ka-GE" dirty="0"/>
              <a:t>ამ კატეგორიას თითონ უწევს სტომატოლოგიური მომსახურების მიღების დაფინანსება, ან არ შეუძლია ოჯახის არასათანადო მატერიალური მდგომარეობის გამო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2225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ka-GE" dirty="0"/>
              <a:t>აღნიშნული გარემოება </a:t>
            </a:r>
            <a:endParaRPr lang="ka-GE" dirty="0" smtClean="0"/>
          </a:p>
          <a:p>
            <a:r>
              <a:rPr lang="ka-GE" dirty="0" smtClean="0"/>
              <a:t>ამცირებს </a:t>
            </a:r>
            <a:r>
              <a:rPr lang="ka-GE" dirty="0"/>
              <a:t>ხანდაზმულთა სტომატოლოგთან ვიზიტის სიხშირეს, </a:t>
            </a:r>
            <a:endParaRPr lang="ka-GE" dirty="0" smtClean="0"/>
          </a:p>
          <a:p>
            <a:r>
              <a:rPr lang="ka-GE" dirty="0" smtClean="0"/>
              <a:t>ნაკლებია </a:t>
            </a:r>
            <a:r>
              <a:rPr lang="ka-GE" dirty="0"/>
              <a:t>მიმართვიანობა პირის ღრუს </a:t>
            </a:r>
            <a:r>
              <a:rPr lang="ka-GE" dirty="0" smtClean="0"/>
              <a:t>სანაციისათვის</a:t>
            </a:r>
          </a:p>
          <a:p>
            <a:pPr marL="114300" indent="0">
              <a:buNone/>
            </a:pPr>
            <a:r>
              <a:rPr lang="ka-GE" dirty="0" smtClean="0"/>
              <a:t> </a:t>
            </a:r>
            <a:r>
              <a:rPr lang="ka-GE" dirty="0"/>
              <a:t>რაც თავის მხრივ </a:t>
            </a:r>
            <a:r>
              <a:rPr lang="ka-GE" dirty="0" smtClean="0"/>
              <a:t>:</a:t>
            </a:r>
          </a:p>
          <a:p>
            <a:r>
              <a:rPr lang="ka-GE" dirty="0"/>
              <a:t> </a:t>
            </a:r>
            <a:r>
              <a:rPr lang="ka-GE" dirty="0" smtClean="0"/>
              <a:t>იწვევს ჰიგიენის </a:t>
            </a:r>
            <a:r>
              <a:rPr lang="ka-GE" dirty="0"/>
              <a:t>გაუარესებას, </a:t>
            </a:r>
            <a:endParaRPr lang="ka-GE" dirty="0" smtClean="0"/>
          </a:p>
          <a:p>
            <a:r>
              <a:rPr lang="ka-GE" dirty="0" smtClean="0"/>
              <a:t>ზრდის </a:t>
            </a:r>
            <a:r>
              <a:rPr lang="ka-GE" dirty="0"/>
              <a:t>პაროდონტის დაავადებების განვითარების </a:t>
            </a:r>
            <a:r>
              <a:rPr lang="ka-GE" dirty="0" smtClean="0"/>
              <a:t>შანსს</a:t>
            </a:r>
          </a:p>
          <a:p>
            <a:r>
              <a:rPr lang="ka-GE" dirty="0" smtClean="0"/>
              <a:t>უარყოფით </a:t>
            </a:r>
            <a:r>
              <a:rPr lang="ka-GE" dirty="0"/>
              <a:t>გავლენას ახდენს ცხოვრების ხარისხზე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3237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ka-GE" dirty="0"/>
              <a:t>მნიშვნელოვანია სხვა რისკ-ფაქტორებიც: </a:t>
            </a:r>
            <a:endParaRPr lang="ka-GE" dirty="0" smtClean="0"/>
          </a:p>
          <a:p>
            <a:r>
              <a:rPr lang="ka-GE" dirty="0" smtClean="0"/>
              <a:t>კლიმატო</a:t>
            </a:r>
            <a:r>
              <a:rPr lang="ka-GE" dirty="0"/>
              <a:t>-გეოგრაფიული, </a:t>
            </a:r>
            <a:endParaRPr lang="ka-GE" dirty="0" smtClean="0"/>
          </a:p>
          <a:p>
            <a:r>
              <a:rPr lang="ka-GE" dirty="0" smtClean="0"/>
              <a:t>მემკვიდრული </a:t>
            </a:r>
            <a:r>
              <a:rPr lang="ka-GE" dirty="0"/>
              <a:t>წინასწარგანწყობა, </a:t>
            </a:r>
            <a:endParaRPr lang="ka-GE" dirty="0" smtClean="0"/>
          </a:p>
          <a:p>
            <a:r>
              <a:rPr lang="ka-GE" dirty="0" smtClean="0"/>
              <a:t>კვების </a:t>
            </a:r>
            <a:r>
              <a:rPr lang="ka-GE" dirty="0"/>
              <a:t>დარღვევა, </a:t>
            </a:r>
            <a:endParaRPr lang="ka-GE" dirty="0" smtClean="0"/>
          </a:p>
          <a:p>
            <a:r>
              <a:rPr lang="ka-GE" dirty="0" smtClean="0"/>
              <a:t>ფიზიკური </a:t>
            </a:r>
            <a:r>
              <a:rPr lang="ka-GE" dirty="0"/>
              <a:t>შესაძლებლობების დაქვეითება, </a:t>
            </a:r>
            <a:endParaRPr lang="ka-GE" dirty="0" smtClean="0"/>
          </a:p>
          <a:p>
            <a:r>
              <a:rPr lang="ka-GE" dirty="0" smtClean="0"/>
              <a:t>ცხოვრების </a:t>
            </a:r>
            <a:r>
              <a:rPr lang="ka-GE" dirty="0"/>
              <a:t>ხარისხზე პირის ღრუს მდგომარეობის გავლენის არაადეკვატური აღქმა, </a:t>
            </a:r>
            <a:endParaRPr lang="ka-GE" dirty="0" smtClean="0"/>
          </a:p>
          <a:p>
            <a:r>
              <a:rPr lang="ka-GE" dirty="0" smtClean="0"/>
              <a:t>სტომატოლოგიური </a:t>
            </a:r>
            <a:r>
              <a:rPr lang="ka-GE" dirty="0"/>
              <a:t>მომსახურების, მათ შორის ორთოპედიული მკურნალობის საჭიროების </a:t>
            </a:r>
            <a:r>
              <a:rPr lang="ka-GE" dirty="0" smtClean="0"/>
              <a:t>არასწორად აღქმა </a:t>
            </a:r>
            <a:r>
              <a:rPr lang="ka-GE" dirty="0"/>
              <a:t>და გაცნობიერება.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38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კლიმატო</a:t>
            </a:r>
            <a:r>
              <a:rPr lang="ka-GE" dirty="0"/>
              <a:t>-გეოგრაფიული  პირობები გავლენას ახდენენ სხვადასხვა სომატური დაავადების განვითარებასა და მიმდინარეობაზე, პირის ღრუს ჯანმრთელობაზე.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395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ედენტულიზმი მნიშვნელოვან პრობლემას წარმოადგენს საქართველოს ხანდაზმულ პოპულაციაში</a:t>
            </a:r>
            <a:r>
              <a:rPr lang="ka-GE" dirty="0" smtClean="0"/>
              <a:t>, ედენტულიზმის </a:t>
            </a:r>
            <a:r>
              <a:rPr lang="ka-GE" dirty="0"/>
              <a:t>გავრცელების მაღალი მაჩვენებელისა და მასთან დაკავშირებული შეზღუდვების გამო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6385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პაროდონტის დაავადებების ფართო გავრცელება დაკავშირებულია პირის ღრუს ჰიგიენური მოვლის ჩვევებთან, მაგარი და რბილი ნადების კონტროლთან და ექიმთან რეგულარულ ვიზიტთან. </a:t>
            </a:r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r>
              <a:rPr lang="ka-GE" dirty="0"/>
              <a:t>პირის ღრუს ცუდი ჰიგიენა ზრდის, ხოლო კარგი ჰიგიენა ამცირებს  პაროდონტის დაავადების განვითარების ფარდობით შანსს.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480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მადლობა</a:t>
            </a:r>
            <a:r>
              <a:rPr lang="en-US" sz="3200" dirty="0" smtClean="0"/>
              <a:t> </a:t>
            </a:r>
            <a:r>
              <a:rPr lang="en-US" sz="3200" dirty="0" err="1" smtClean="0"/>
              <a:t>ყურადღებისთვის</a:t>
            </a:r>
            <a:r>
              <a:rPr lang="en-US" sz="3200" dirty="0" smtClean="0"/>
              <a:t>!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ედენტულიზმი არ არის სიკვდილის გამომწვევი დამოუკიდებელი ფაქტორი, თუმცა უარყოფით გავლენას ახდენს სხვადასხვა მნიშვნელოვან შესაძლებლობაზე, მათ შორის: </a:t>
            </a:r>
            <a:endParaRPr lang="ka-GE" dirty="0" smtClean="0"/>
          </a:p>
          <a:p>
            <a:r>
              <a:rPr lang="ka-GE" dirty="0" smtClean="0"/>
              <a:t>კვების ხასიათზე </a:t>
            </a:r>
          </a:p>
          <a:p>
            <a:r>
              <a:rPr lang="ka-GE" dirty="0" smtClean="0"/>
              <a:t>ლაპარაკზე </a:t>
            </a:r>
          </a:p>
          <a:p>
            <a:r>
              <a:rPr lang="ka-GE" dirty="0" smtClean="0"/>
              <a:t>სახის </a:t>
            </a:r>
            <a:r>
              <a:rPr lang="ka-GE" dirty="0"/>
              <a:t>გამომეტყველებაზე </a:t>
            </a:r>
            <a:endParaRPr lang="ka-GE" dirty="0" smtClean="0"/>
          </a:p>
          <a:p>
            <a:r>
              <a:rPr lang="ka-GE" dirty="0" smtClean="0"/>
              <a:t>სოციალურ </a:t>
            </a:r>
            <a:r>
              <a:rPr lang="ka-GE" dirty="0"/>
              <a:t>ინტეგრაციაზე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Content Placeholder 3" descr="options-if-you-have-missing-toot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 b="27865"/>
          <a:stretch/>
        </p:blipFill>
        <p:spPr>
          <a:xfrm>
            <a:off x="4246190" y="4558446"/>
            <a:ext cx="4217779" cy="22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5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5302"/>
            <a:ext cx="7620000" cy="3875498"/>
          </a:xfrm>
        </p:spPr>
        <p:txBody>
          <a:bodyPr/>
          <a:lstStyle/>
          <a:p>
            <a:r>
              <a:rPr lang="ka-GE" dirty="0"/>
              <a:t>პირის ღრუს ჯანმრთელობა გავლენას ახდენს ადამიანის თვითდაჯერებულობასა და სოციალურ </a:t>
            </a:r>
            <a:r>
              <a:rPr lang="ka-GE" dirty="0" smtClean="0"/>
              <a:t>ინტეგრაციაზე</a:t>
            </a:r>
            <a:r>
              <a:rPr lang="ka-GE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824"/>
          </a:xfrm>
        </p:spPr>
        <p:txBody>
          <a:bodyPr/>
          <a:lstStyle/>
          <a:p>
            <a:r>
              <a:rPr lang="ka-GE" sz="2400" b="1" dirty="0"/>
              <a:t>ედენტულიზმიან პირებში</a:t>
            </a:r>
            <a:r>
              <a:rPr lang="en-US" sz="24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69" y="1143462"/>
            <a:ext cx="7860731" cy="5220300"/>
          </a:xfrm>
        </p:spPr>
        <p:txBody>
          <a:bodyPr/>
          <a:lstStyle/>
          <a:p>
            <a:r>
              <a:rPr lang="ka-GE" dirty="0"/>
              <a:t>ვერტიკალური ზომების შემცირებასთან ერთად ხდება ნიკაპის წინ გადანაცვლება </a:t>
            </a:r>
            <a:r>
              <a:rPr lang="ka-GE" dirty="0" smtClean="0"/>
              <a:t> </a:t>
            </a:r>
          </a:p>
          <a:p>
            <a:r>
              <a:rPr lang="ka-GE" dirty="0" smtClean="0"/>
              <a:t>სახეს </a:t>
            </a:r>
            <a:r>
              <a:rPr lang="ka-GE" dirty="0"/>
              <a:t>ექმნება პროგენიული </a:t>
            </a:r>
            <a:r>
              <a:rPr lang="ka-GE" dirty="0" smtClean="0"/>
              <a:t>შეხედულება</a:t>
            </a:r>
          </a:p>
          <a:p>
            <a:r>
              <a:rPr lang="ka-GE" dirty="0" smtClean="0"/>
              <a:t>ვითარდება </a:t>
            </a:r>
            <a:r>
              <a:rPr lang="ka-GE" dirty="0"/>
              <a:t>ე.წ. </a:t>
            </a:r>
            <a:r>
              <a:rPr lang="ka-GE" b="1" i="1" dirty="0">
                <a:solidFill>
                  <a:srgbClr val="FF0000"/>
                </a:solidFill>
              </a:rPr>
              <a:t>“მოხუცებულობითი პროგენია</a:t>
            </a:r>
            <a:r>
              <a:rPr lang="ka-GE" b="1" i="1" dirty="0" smtClean="0">
                <a:solidFill>
                  <a:srgbClr val="FF0000"/>
                </a:solidFill>
              </a:rPr>
              <a:t>”</a:t>
            </a:r>
            <a:endParaRPr lang="ka-GE" dirty="0" smtClean="0"/>
          </a:p>
          <a:p>
            <a:pPr marL="114300" indent="0">
              <a:buNone/>
            </a:pPr>
            <a:endParaRPr lang="ka-GE" dirty="0" smtClean="0"/>
          </a:p>
          <a:p>
            <a:pPr marL="114300" indent="0">
              <a:buNone/>
            </a:pPr>
            <a:r>
              <a:rPr lang="ka-GE" dirty="0" smtClean="0"/>
              <a:t>აღინიშნება:</a:t>
            </a:r>
          </a:p>
          <a:p>
            <a:r>
              <a:rPr lang="ka-GE" dirty="0" smtClean="0"/>
              <a:t> </a:t>
            </a:r>
            <a:r>
              <a:rPr lang="ka-GE" dirty="0"/>
              <a:t>ტუჩის კუთხეების </a:t>
            </a:r>
            <a:r>
              <a:rPr lang="ka-GE" dirty="0" smtClean="0"/>
              <a:t>ჩამოშვება </a:t>
            </a:r>
          </a:p>
          <a:p>
            <a:r>
              <a:rPr lang="ka-GE" dirty="0" smtClean="0"/>
              <a:t>ტუჩის </a:t>
            </a:r>
            <a:r>
              <a:rPr lang="ka-GE" dirty="0"/>
              <a:t>კუნთების ტონუსის </a:t>
            </a:r>
            <a:r>
              <a:rPr lang="ka-GE" dirty="0" smtClean="0"/>
              <a:t>შემცირება </a:t>
            </a:r>
          </a:p>
          <a:p>
            <a:r>
              <a:rPr lang="ka-GE" dirty="0" smtClean="0"/>
              <a:t>ტუჩის </a:t>
            </a:r>
            <a:r>
              <a:rPr lang="ka-GE" dirty="0"/>
              <a:t>წითელი ყაეთნის </a:t>
            </a:r>
            <a:r>
              <a:rPr lang="ka-GE" dirty="0" smtClean="0"/>
              <a:t>გათხელება </a:t>
            </a:r>
          </a:p>
          <a:p>
            <a:r>
              <a:rPr lang="ka-GE" dirty="0" smtClean="0"/>
              <a:t>ცხვირ</a:t>
            </a:r>
            <a:r>
              <a:rPr lang="ka-GE" dirty="0"/>
              <a:t>-ტუჩის ნაოჭის </a:t>
            </a:r>
            <a:r>
              <a:rPr lang="ka-GE" dirty="0" smtClean="0"/>
              <a:t>ჩაღრმავება</a:t>
            </a:r>
          </a:p>
          <a:p>
            <a:r>
              <a:rPr lang="ka-GE" dirty="0" smtClean="0"/>
              <a:t>მოსვენებით </a:t>
            </a:r>
            <a:r>
              <a:rPr lang="ka-GE" dirty="0"/>
              <a:t>მდგომარეობაში პაციენტს </a:t>
            </a:r>
            <a:r>
              <a:rPr lang="ka-GE" dirty="0" smtClean="0"/>
              <a:t>აქვს</a:t>
            </a:r>
          </a:p>
          <a:p>
            <a:pPr marL="114300" indent="0">
              <a:buNone/>
            </a:pPr>
            <a:r>
              <a:rPr lang="ka-GE" dirty="0" smtClean="0"/>
              <a:t> </a:t>
            </a:r>
            <a:r>
              <a:rPr lang="ka-GE" dirty="0"/>
              <a:t>უკმაყოფილო სახე.</a:t>
            </a:r>
            <a:r>
              <a:rPr lang="en-US" dirty="0"/>
              <a:t> </a:t>
            </a:r>
          </a:p>
        </p:txBody>
      </p:sp>
      <p:pic>
        <p:nvPicPr>
          <p:cNvPr id="4" name="Picture 3" descr="Macintosh HD:Users:mac:Desktop:სურათი 2 დისერტაცია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/>
          <a:stretch/>
        </p:blipFill>
        <p:spPr bwMode="auto">
          <a:xfrm>
            <a:off x="6118848" y="3622005"/>
            <a:ext cx="3025151" cy="3235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8809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2038</Words>
  <Application>Microsoft Macintosh PowerPoint</Application>
  <PresentationFormat>On-screen Show (4:3)</PresentationFormat>
  <Paragraphs>213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Adjacency</vt:lpstr>
      <vt:lpstr>   სტომატოლოგის როლი და ფუნქცია ადამიანის ორგანიზმის ზოგადი ჯანმრთელობის შენარჩუნებისთვის</vt:lpstr>
      <vt:lpstr>PowerPoint Presentation</vt:lpstr>
      <vt:lpstr>საერთო რისკ-ფაქტორები</vt:lpstr>
      <vt:lpstr>ბოლო ათწლეულების განმავლობაში:</vt:lpstr>
      <vt:lpstr>PowerPoint Presentation</vt:lpstr>
      <vt:lpstr>PowerPoint Presentation</vt:lpstr>
      <vt:lpstr>PowerPoint Presentation</vt:lpstr>
      <vt:lpstr>PowerPoint Presentation</vt:lpstr>
      <vt:lpstr>ედენტულიზმიან პირებში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მნიშვნელოვანია გავითვალისწინოთ: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მადლობა ყურადღებისთვის!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სტომატოლოგის როლი და ფუნქცია ადამიანის ორგანიზმის ზოგადი ჯანმრთელობის შენარჩუნებისთვის</dc:title>
  <dc:creator>Mac</dc:creator>
  <cp:lastModifiedBy>Mac</cp:lastModifiedBy>
  <cp:revision>45</cp:revision>
  <dcterms:created xsi:type="dcterms:W3CDTF">2021-06-11T14:27:54Z</dcterms:created>
  <dcterms:modified xsi:type="dcterms:W3CDTF">2021-06-15T15:33:03Z</dcterms:modified>
</cp:coreProperties>
</file>