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Lst>
  <p:sldSz cy="5143500" cx="9144000"/>
  <p:notesSz cx="6858000" cy="9144000"/>
  <p:embeddedFontLst>
    <p:embeddedFont>
      <p:font typeface="Roboto Slab"/>
      <p:regular r:id="rId69"/>
      <p:bold r:id="rId70"/>
    </p:embeddedFont>
    <p:embeddedFont>
      <p:font typeface="Roboto"/>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9649EB-B840-4592-AB30-00E90A54A82C}">
  <a:tblStyle styleId="{F09649EB-B840-4592-AB30-00E90A54A82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Roboto-italic.fntdata"/><Relationship Id="rId72" Type="http://schemas.openxmlformats.org/officeDocument/2006/relationships/font" Target="fonts/Roboto-bold.fntdata"/><Relationship Id="rId31" Type="http://schemas.openxmlformats.org/officeDocument/2006/relationships/slide" Target="slides/slide25.xml"/><Relationship Id="rId30" Type="http://schemas.openxmlformats.org/officeDocument/2006/relationships/slide" Target="slides/slide24.xml"/><Relationship Id="rId74" Type="http://schemas.openxmlformats.org/officeDocument/2006/relationships/font" Target="fonts/Roboto-boldItalic.fntdata"/><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Roboto-regular.fntdata"/><Relationship Id="rId70" Type="http://schemas.openxmlformats.org/officeDocument/2006/relationships/font" Target="fonts/RobotoSlab-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Slab-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91e7a22e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491e7a22e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91e7a22e8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91e7a22e8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491e7a22e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491e7a22e8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491e7a22e8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491e7a22e8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491e7a22e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491e7a22e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491e7a22e8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491e7a22e8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491e7a22e8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491e7a22e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91e7a22e8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91e7a22e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491e7a22e8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491e7a22e8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91e7a22e8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491e7a22e8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491e7a22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491e7a22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491e7a22e8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491e7a22e8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491e7a22e8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491e7a22e8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აქ ვახსენოთ რომ უკეთესი გზა უსაფრთხოების უზრუვნელყოფისა არის რომ ყველაფერი დავხუროთ და მხოლოდ კონკრეტული გვერდები გავხსნათ ხოლმე. ეს კარგი მიდგომაა, მაგრამ ჩვენი ვებ აპლიკაციისთვის იქნება საშინელება. მოგვიწევს სტატიკური რესურსების წვდომის გახსნა და ბევრი ისეთი რამის რაც ხელმისაწვდომი უნდა იყოს ყველასთვის (ასეთი კი ბევრი რამეა ჩვენ აპლიკაციაში). ამიტომ, გამოვიყენებთ საპირისპირო მიდგომას: ყველაფერი ღია იქნება, გარდა კონკრეტული რაღაცებისა.</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491e7a22e8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491e7a22e8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91e7a22e8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91e7a22e8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უსაფრთხოება მიიღწევა მოთხოვნების გაფილტვრით. ფილტრაციისთვის კი გამოიყენება ფილტრების ჯაჭვი. Spring-ს აქვს საკუთარი SecurityFilterChain, რომელშიც არის დარეგისტრირებული SecurityFilter-ები (კონკრეტული მისამართის მოთხოვნის დროს, რა თქმა უნდა).</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91e7a22e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3491e7a22e8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491e7a22e8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491e7a22e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3491e7a22e8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491e7a22e8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91e7a22e8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491e7a22e8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491e7a22e8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491e7a22e8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491e7a22e8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491e7a22e8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91e7a22e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91e7a22e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91e7a22e8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91e7a22e8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91e7a22e8_0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491e7a22e8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491e7a22e8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491e7a22e8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491e7a22e8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491e7a22e8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491e7a22e8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491e7a22e8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91e7a22e8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491e7a22e8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491e7a22e8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491e7a22e8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3491e7a22e8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491e7a22e8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491e7a22e8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491e7a22e8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491e7a22e8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491e7a22e8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491e7a22e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491e7a22e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491e7a22e8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491e7a22e8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491e7a22e8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491e7a22e8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491e7a22e8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491e7a22e8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491e7a22e8_0_2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491e7a22e8_0_2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491e7a22e8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491e7a22e8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491e7a22e8_0_2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491e7a22e8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3491e7a22e8_0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3491e7a22e8_0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491e7a22e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491e7a22e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3491e7a22e8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3491e7a22e8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491e7a22e8_0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3491e7a22e8_0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ზოგადად, Spring Boot-ში ეს @Enable[რაცხების] ანოტაციები საჭირო არაა.</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91e7a22e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491e7a22e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491e7a22e8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1" name="Google Shape;371;g3491e7a22e8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491e7a22e8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3491e7a22e8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3491e7a22e8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3491e7a22e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3491e7a22e8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3491e7a22e8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491e7a22e8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3491e7a22e8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491e7a22e8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491e7a22e8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491e7a22e8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491e7a22e8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3491e7a22e8_0_2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491e7a22e8_0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491e7a22e8_0_2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491e7a22e8_0_2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491e7a22e8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3491e7a22e8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91e7a22e8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491e7a22e8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dcf7b0e7f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dcf7b0e7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2af76b82a72_0_1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2af76b82a72_0_1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af76b82a72_0_16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2af76b82a72_0_16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491e7a22e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491e7a22e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91e7a22e8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491e7a22e8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491e7a22e8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491e7a22e8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tls13.xargs.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hyperlink" Target="https://docs.spring.io/spring-security/reference/servlet/architecture.html#servlet-securityfilterchain" TargetMode="Externa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docs.spring.io/spring-security/reference/servlet/architecture.html#_adding_a_custom_fil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spring.io/spring-security/reference/servlet/authentication/passwords/index.html#servlet-authentication-unpwd"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hyperlink" Target="https://www.baeldung.com/spring-boot-security-autoconfigur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cs.spring.io/spring-security/reference/servlet/authentication/passwords/user-details-service.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 Id="rId3" Type="http://schemas.openxmlformats.org/officeDocument/2006/relationships/hyperlink" Target="https://docs.spring.io/spring-security/reference/servlet/authentication/passwords/user-details.html" TargetMode="External"/><Relationship Id="rId4" Type="http://schemas.openxmlformats.org/officeDocument/2006/relationships/hyperlink" Target="https://docs.spring.io/spring-security/reference/servlet/authentication/architecture.html#servlet-authentication-authenticatio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docs.spring.io/spring-security/reference/servlet/authentication/architecture.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1.xml"/><Relationship Id="rId3" Type="http://schemas.openxmlformats.org/officeDocument/2006/relationships/hyperlink" Target="https://docs.spring.io/spring-security/reference/servlet/authentication/passwords/form.html" TargetMode="Externa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2.xml"/><Relationship Id="rId3" Type="http://schemas.openxmlformats.org/officeDocument/2006/relationships/image" Target="../media/image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docs.spring.io/spring-security/reference/servlet/authentication/passwords/form.html"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start.spring.io/" TargetMode="External"/><Relationship Id="rId4" Type="http://schemas.openxmlformats.org/officeDocument/2006/relationships/hyperlink" Target="https://www.thymeleaf.org/doc/articles/springsecurity.html"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docs.spring.io/spring-security/reference/servlet/authentication/passwords/jdbc.html"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6.xml"/><Relationship Id="rId3" Type="http://schemas.openxmlformats.org/officeDocument/2006/relationships/image" Target="../media/image10.png"/><Relationship Id="rId4" Type="http://schemas.openxmlformats.org/officeDocument/2006/relationships/hyperlink" Target="https://jwt.io/"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hyperlink" Target="https://docs.spring.io/spring-security/reference/servlet/oauth2/resource-server/jwt.html" TargetMode="External"/><Relationship Id="rId4" Type="http://schemas.openxmlformats.org/officeDocument/2006/relationships/hyperlink" Target="https://www.baeldung.com/spring-security-oauth-jwt" TargetMode="External"/><Relationship Id="rId5" Type="http://schemas.openxmlformats.org/officeDocument/2006/relationships/hyperlink" Target="https://www.geeksforgeeks.org/spring-boot-oauth2-with-jw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1" Type="http://schemas.openxmlformats.org/officeDocument/2006/relationships/hyperlink" Target="https://docs.spring.io/spring-security/reference/features/integrations/index.html" TargetMode="External"/><Relationship Id="rId10" Type="http://schemas.openxmlformats.org/officeDocument/2006/relationships/hyperlink" Target="https://docs.spring.io/spring-security/reference/features/exploits/index.html" TargetMode="External"/><Relationship Id="rId13" Type="http://schemas.openxmlformats.org/officeDocument/2006/relationships/hyperlink" Target="https://docs.spring.io/spring-security/reference/samples.html" TargetMode="External"/><Relationship Id="rId12" Type="http://schemas.openxmlformats.org/officeDocument/2006/relationships/hyperlink" Target="https://docs.spring.io/spring-security/reference/features/authentication/password-storage.html" TargetMode="External"/><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hyperlink" Target="https://docs.spring.io/spring-boot/how-to/security.html" TargetMode="External"/><Relationship Id="rId4" Type="http://schemas.openxmlformats.org/officeDocument/2006/relationships/hyperlink" Target="https://spring.io/guides/gs/securing-web" TargetMode="External"/><Relationship Id="rId9" Type="http://schemas.openxmlformats.org/officeDocument/2006/relationships/hyperlink" Target="https://docs.spring.io/spring-security/reference/features/authorization/index.html" TargetMode="External"/><Relationship Id="rId14" Type="http://schemas.openxmlformats.org/officeDocument/2006/relationships/hyperlink" Target="https://www.hacksplaining.com/lessons" TargetMode="External"/><Relationship Id="rId5" Type="http://schemas.openxmlformats.org/officeDocument/2006/relationships/hyperlink" Target="https://docs.spring.io/spring-security/reference/getting-spring-security.html" TargetMode="External"/><Relationship Id="rId6" Type="http://schemas.openxmlformats.org/officeDocument/2006/relationships/hyperlink" Target="https://docs.spring.io/spring-security/reference/index.html" TargetMode="External"/><Relationship Id="rId7" Type="http://schemas.openxmlformats.org/officeDocument/2006/relationships/hyperlink" Target="https://docs.spring.io/spring-security/reference/features/index.html" TargetMode="External"/><Relationship Id="rId8" Type="http://schemas.openxmlformats.org/officeDocument/2006/relationships/hyperlink" Target="http://docs.spring.io/spring-security/reference/features/authentication/index.htm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Securing</a:t>
            </a:r>
            <a:endParaRPr/>
          </a:p>
          <a:p>
            <a:pPr indent="0" lvl="0" marL="0" rtl="0" algn="ctr">
              <a:spcBef>
                <a:spcPts val="0"/>
              </a:spcBef>
              <a:spcAft>
                <a:spcPts val="0"/>
              </a:spcAft>
              <a:buNone/>
            </a:pPr>
            <a:r>
              <a:rPr lang="en"/>
              <a:t>Web Applications</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Spring Security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SSL is Old / TSL is New</a:t>
            </a:r>
            <a:endParaRPr/>
          </a:p>
        </p:txBody>
      </p:sp>
      <p:sp>
        <p:nvSpPr>
          <p:cNvPr id="133" name="Google Shape;133;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SSL </a:t>
            </a:r>
            <a:r>
              <a:rPr lang="en"/>
              <a:t>(Secure Sockets Layer):</a:t>
            </a:r>
            <a:endParaRPr/>
          </a:p>
          <a:p>
            <a:pPr indent="-342900" lvl="0" marL="457200" rtl="0" algn="l">
              <a:spcBef>
                <a:spcPts val="1200"/>
              </a:spcBef>
              <a:spcAft>
                <a:spcPts val="0"/>
              </a:spcAft>
              <a:buSzPts val="1800"/>
              <a:buChar char="●"/>
            </a:pPr>
            <a:r>
              <a:rPr lang="en"/>
              <a:t>შეიქმნა 1990 წელს Netscape-ის მიერ.</a:t>
            </a:r>
            <a:endParaRPr/>
          </a:p>
          <a:p>
            <a:pPr indent="-342900" lvl="0" marL="457200" rtl="0" algn="l">
              <a:spcBef>
                <a:spcPts val="0"/>
              </a:spcBef>
              <a:spcAft>
                <a:spcPts val="0"/>
              </a:spcAft>
              <a:buSzPts val="1800"/>
              <a:buChar char="●"/>
            </a:pPr>
            <a:r>
              <a:rPr lang="en"/>
              <a:t>მისი ძველი ვერსიები (SSL 2.0 და 3.0) დღეს არიან მოძველებულები მათში არსებული უსაფრთხოების პრობლემების გამო.</a:t>
            </a:r>
            <a:endParaRPr/>
          </a:p>
          <a:p>
            <a:pPr indent="0" lvl="0" marL="0" rtl="0" algn="l">
              <a:spcBef>
                <a:spcPts val="1200"/>
              </a:spcBef>
              <a:spcAft>
                <a:spcPts val="0"/>
              </a:spcAft>
              <a:buNone/>
            </a:pPr>
            <a:r>
              <a:rPr b="1" lang="en"/>
              <a:t>TLS </a:t>
            </a:r>
            <a:r>
              <a:rPr lang="en"/>
              <a:t>(Transport Layer Security): </a:t>
            </a:r>
            <a:r>
              <a:rPr lang="en" u="sng">
                <a:solidFill>
                  <a:schemeClr val="hlink"/>
                </a:solidFill>
                <a:hlinkClick r:id="rId3"/>
              </a:rPr>
              <a:t>The Illustrated TLS 1.3 Connection</a:t>
            </a:r>
            <a:endParaRPr/>
          </a:p>
          <a:p>
            <a:pPr indent="-342900" lvl="0" marL="457200" rtl="0" algn="l">
              <a:spcBef>
                <a:spcPts val="1200"/>
              </a:spcBef>
              <a:spcAft>
                <a:spcPts val="0"/>
              </a:spcAft>
              <a:buSzPts val="1800"/>
              <a:buChar char="➔"/>
            </a:pPr>
            <a:r>
              <a:rPr lang="en"/>
              <a:t>SSL-ის შემდეგი იტერაცია, შეიქმნა 1999 წელს.</a:t>
            </a:r>
            <a:endParaRPr/>
          </a:p>
          <a:p>
            <a:pPr indent="-342900" lvl="0" marL="457200" rtl="0" algn="l">
              <a:spcBef>
                <a:spcPts val="0"/>
              </a:spcBef>
              <a:spcAft>
                <a:spcPts val="0"/>
              </a:spcAft>
              <a:buSzPts val="1800"/>
              <a:buChar char="➔"/>
            </a:pPr>
            <a:r>
              <a:rPr lang="en"/>
              <a:t>გვთავაზობს უსაფრთხოების გაუმჯობესებულ ფუნქციებს.</a:t>
            </a:r>
            <a:endParaRPr/>
          </a:p>
          <a:p>
            <a:pPr indent="0" lvl="0" marL="0" rtl="0" algn="ctr">
              <a:spcBef>
                <a:spcPts val="1200"/>
              </a:spcBef>
              <a:spcAft>
                <a:spcPts val="1200"/>
              </a:spcAft>
              <a:buNone/>
            </a:pPr>
            <a:r>
              <a:rPr b="1" lang="en"/>
              <a:t>ხშირად "SSL"-ს ამბობენ, მაგრამ რეალურად გულისხმობენ TLS-ს!</a:t>
            </a:r>
            <a:endParaRPr b="1"/>
          </a:p>
        </p:txBody>
      </p:sp>
      <p:sp>
        <p:nvSpPr>
          <p:cNvPr id="134" name="Google Shape;134;p22"/>
          <p:cNvSpPr/>
          <p:nvPr/>
        </p:nvSpPr>
        <p:spPr>
          <a:xfrm>
            <a:off x="5703900" y="458025"/>
            <a:ext cx="3052200" cy="1417200"/>
          </a:xfrm>
          <a:prstGeom prst="wedgeRectCallout">
            <a:avLst>
              <a:gd fmla="val -75867" name="adj1"/>
              <a:gd fmla="val -22352" name="adj2"/>
            </a:avLst>
          </a:prstGeom>
          <a:solidFill>
            <a:srgbClr val="EFEFEF"/>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rPr b="1" lang="en"/>
              <a:t>How TLS Works</a:t>
            </a:r>
            <a:r>
              <a:rPr lang="en"/>
              <a:t>:</a:t>
            </a:r>
            <a:endParaRPr/>
          </a:p>
          <a:p>
            <a:pPr indent="-330200" lvl="0" marL="457200" rtl="0" algn="l">
              <a:spcBef>
                <a:spcPts val="0"/>
              </a:spcBef>
              <a:spcAft>
                <a:spcPts val="0"/>
              </a:spcAft>
              <a:buSzPts val="1600"/>
              <a:buAutoNum type="arabicPeriod"/>
            </a:pPr>
            <a:r>
              <a:rPr lang="en"/>
              <a:t>Handshake </a:t>
            </a:r>
            <a:r>
              <a:rPr lang="en" sz="2200"/>
              <a:t>🤝</a:t>
            </a:r>
            <a:r>
              <a:rPr lang="en"/>
              <a:t> Process.</a:t>
            </a:r>
            <a:endParaRPr/>
          </a:p>
          <a:p>
            <a:pPr indent="-317500" lvl="0" marL="457200" rtl="0" algn="l">
              <a:spcBef>
                <a:spcPts val="0"/>
              </a:spcBef>
              <a:spcAft>
                <a:spcPts val="0"/>
              </a:spcAft>
              <a:buSzPts val="1400"/>
              <a:buAutoNum type="arabicPeriod"/>
            </a:pPr>
            <a:r>
              <a:rPr lang="en"/>
              <a:t>Session Key Generation.</a:t>
            </a:r>
            <a:endParaRPr/>
          </a:p>
          <a:p>
            <a:pPr indent="-317500" lvl="0" marL="457200" rtl="0" algn="l">
              <a:spcBef>
                <a:spcPts val="0"/>
              </a:spcBef>
              <a:spcAft>
                <a:spcPts val="0"/>
              </a:spcAft>
              <a:buSzPts val="1400"/>
              <a:buAutoNum type="arabicPeriod"/>
            </a:pPr>
            <a:r>
              <a:rPr lang="en"/>
              <a:t>Data Transmission.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HTTPS in Spring Boot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HTTPS in Spring Boot</a:t>
            </a:r>
            <a:endParaRPr/>
          </a:p>
        </p:txBody>
      </p:sp>
      <p:sp>
        <p:nvSpPr>
          <p:cNvPr id="145" name="Google Shape;145;p2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334328" lvl="0" marL="457200" rtl="0" algn="l">
              <a:lnSpc>
                <a:spcPct val="100000"/>
              </a:lnSpc>
              <a:spcBef>
                <a:spcPts val="0"/>
              </a:spcBef>
              <a:spcAft>
                <a:spcPts val="0"/>
              </a:spcAft>
              <a:buSzPct val="100000"/>
              <a:buAutoNum type="arabicPeriod"/>
            </a:pPr>
            <a:r>
              <a:rPr lang="en"/>
              <a:t>ჯერ ვაგენერირებთ </a:t>
            </a:r>
            <a:r>
              <a:rPr b="1" lang="en"/>
              <a:t>SSL სერტიფიკატს</a:t>
            </a:r>
            <a:r>
              <a:rPr lang="en"/>
              <a:t>! ეს შესაძლებელია KeyStore Explorer აპლიკაციით, ან პირდაპირ კონსოლიდან:</a:t>
            </a:r>
            <a:endParaRPr/>
          </a:p>
          <a:p>
            <a:pPr indent="0" lvl="0" marL="457200" rtl="0" algn="l">
              <a:lnSpc>
                <a:spcPct val="100000"/>
              </a:lnSpc>
              <a:spcBef>
                <a:spcPts val="1200"/>
              </a:spcBef>
              <a:spcAft>
                <a:spcPts val="0"/>
              </a:spcAft>
              <a:buNone/>
            </a:pPr>
            <a:r>
              <a:rPr b="1" lang="en"/>
              <a:t>keytool </a:t>
            </a:r>
            <a:r>
              <a:rPr lang="en"/>
              <a:t>-genkeypair -alias myapp -keyalg RSA -keysize 2048 -storetype PKCS12 -keystore keystore.p12 -validity 3650</a:t>
            </a:r>
            <a:endParaRPr/>
          </a:p>
          <a:p>
            <a:pPr indent="-334328" lvl="0" marL="457200" rtl="0" algn="l">
              <a:spcBef>
                <a:spcPts val="1200"/>
              </a:spcBef>
              <a:spcAft>
                <a:spcPts val="0"/>
              </a:spcAft>
              <a:buSzPct val="100000"/>
              <a:buAutoNum type="arabicPeriod"/>
            </a:pPr>
            <a:r>
              <a:rPr lang="en"/>
              <a:t>ასევე, უნდა დავაკონფიგურიროთ Spring Boot (application.properties):</a:t>
            </a:r>
            <a:endParaRPr/>
          </a:p>
          <a:p>
            <a:pPr indent="0" lvl="0" marL="457200" rtl="0" algn="l">
              <a:lnSpc>
                <a:spcPct val="100000"/>
              </a:lnSpc>
              <a:spcBef>
                <a:spcPts val="1200"/>
              </a:spcBef>
              <a:spcAft>
                <a:spcPts val="0"/>
              </a:spcAft>
              <a:buNone/>
            </a:pPr>
            <a:r>
              <a:rPr b="1" lang="en"/>
              <a:t>server</a:t>
            </a:r>
            <a:r>
              <a:rPr lang="en"/>
              <a:t>.</a:t>
            </a:r>
            <a:r>
              <a:rPr b="1" lang="en"/>
              <a:t>ssl</a:t>
            </a:r>
            <a:r>
              <a:rPr lang="en"/>
              <a:t>.</a:t>
            </a:r>
            <a:r>
              <a:rPr b="1" lang="en"/>
              <a:t>key</a:t>
            </a:r>
            <a:r>
              <a:rPr lang="en"/>
              <a:t>-</a:t>
            </a:r>
            <a:r>
              <a:rPr b="1" lang="en"/>
              <a:t>store</a:t>
            </a:r>
            <a:r>
              <a:rPr lang="en"/>
              <a:t>=</a:t>
            </a:r>
            <a:r>
              <a:rPr lang="en">
                <a:solidFill>
                  <a:srgbClr val="980000"/>
                </a:solidFill>
              </a:rPr>
              <a:t>classpath:keystore.p12</a:t>
            </a:r>
            <a:endParaRPr>
              <a:solidFill>
                <a:srgbClr val="980000"/>
              </a:solidFill>
            </a:endParaRPr>
          </a:p>
          <a:p>
            <a:pPr indent="0" lvl="0" marL="457200" rtl="0" algn="l">
              <a:lnSpc>
                <a:spcPct val="100000"/>
              </a:lnSpc>
              <a:spcBef>
                <a:spcPts val="1200"/>
              </a:spcBef>
              <a:spcAft>
                <a:spcPts val="0"/>
              </a:spcAft>
              <a:buNone/>
            </a:pPr>
            <a:r>
              <a:rPr b="1" lang="en"/>
              <a:t>server</a:t>
            </a:r>
            <a:r>
              <a:rPr lang="en"/>
              <a:t>.</a:t>
            </a:r>
            <a:r>
              <a:rPr b="1" lang="en"/>
              <a:t>ssl</a:t>
            </a:r>
            <a:r>
              <a:rPr lang="en"/>
              <a:t>.</a:t>
            </a:r>
            <a:r>
              <a:rPr b="1" lang="en"/>
              <a:t>key</a:t>
            </a:r>
            <a:r>
              <a:rPr lang="en"/>
              <a:t>-</a:t>
            </a:r>
            <a:r>
              <a:rPr b="1" lang="en"/>
              <a:t>store</a:t>
            </a:r>
            <a:r>
              <a:rPr lang="en"/>
              <a:t>-</a:t>
            </a:r>
            <a:r>
              <a:rPr b="1" lang="en"/>
              <a:t>password</a:t>
            </a:r>
            <a:r>
              <a:rPr lang="en"/>
              <a:t>=</a:t>
            </a:r>
            <a:r>
              <a:rPr lang="en">
                <a:solidFill>
                  <a:srgbClr val="980000"/>
                </a:solidFill>
              </a:rPr>
              <a:t>[your_password]</a:t>
            </a:r>
            <a:endParaRPr>
              <a:solidFill>
                <a:srgbClr val="980000"/>
              </a:solidFill>
            </a:endParaRPr>
          </a:p>
          <a:p>
            <a:pPr indent="0" lvl="0" marL="457200" rtl="0" algn="l">
              <a:lnSpc>
                <a:spcPct val="100000"/>
              </a:lnSpc>
              <a:spcBef>
                <a:spcPts val="1200"/>
              </a:spcBef>
              <a:spcAft>
                <a:spcPts val="0"/>
              </a:spcAft>
              <a:buNone/>
            </a:pPr>
            <a:r>
              <a:rPr b="1" lang="en"/>
              <a:t>server</a:t>
            </a:r>
            <a:r>
              <a:rPr lang="en"/>
              <a:t>.</a:t>
            </a:r>
            <a:r>
              <a:rPr b="1" lang="en"/>
              <a:t>ssl</a:t>
            </a:r>
            <a:r>
              <a:rPr lang="en"/>
              <a:t>.</a:t>
            </a:r>
            <a:r>
              <a:rPr b="1" lang="en"/>
              <a:t>key</a:t>
            </a:r>
            <a:r>
              <a:rPr lang="en"/>
              <a:t>-</a:t>
            </a:r>
            <a:r>
              <a:rPr b="1" lang="en"/>
              <a:t>store</a:t>
            </a:r>
            <a:r>
              <a:rPr lang="en"/>
              <a:t>-</a:t>
            </a:r>
            <a:r>
              <a:rPr b="1" lang="en"/>
              <a:t>type</a:t>
            </a:r>
            <a:r>
              <a:rPr lang="en"/>
              <a:t>=</a:t>
            </a:r>
            <a:r>
              <a:rPr lang="en">
                <a:solidFill>
                  <a:srgbClr val="980000"/>
                </a:solidFill>
              </a:rPr>
              <a:t>PKCS12</a:t>
            </a:r>
            <a:r>
              <a:rPr lang="en"/>
              <a:t>		</a:t>
            </a:r>
            <a:endParaRPr/>
          </a:p>
          <a:p>
            <a:pPr indent="0" lvl="0" marL="457200" rtl="0" algn="l">
              <a:lnSpc>
                <a:spcPct val="100000"/>
              </a:lnSpc>
              <a:spcBef>
                <a:spcPts val="1200"/>
              </a:spcBef>
              <a:spcAft>
                <a:spcPts val="1200"/>
              </a:spcAft>
              <a:buClr>
                <a:schemeClr val="dk1"/>
              </a:buClr>
              <a:buSzPct val="61111"/>
              <a:buFont typeface="Arial"/>
              <a:buNone/>
            </a:pPr>
            <a:r>
              <a:rPr b="1" lang="en"/>
              <a:t>server</a:t>
            </a:r>
            <a:r>
              <a:rPr lang="en"/>
              <a:t>.</a:t>
            </a:r>
            <a:r>
              <a:rPr b="1" lang="en"/>
              <a:t>ssl</a:t>
            </a:r>
            <a:r>
              <a:rPr lang="en"/>
              <a:t>.</a:t>
            </a:r>
            <a:r>
              <a:rPr b="1" lang="en"/>
              <a:t>key</a:t>
            </a:r>
            <a:r>
              <a:rPr lang="en"/>
              <a:t>-</a:t>
            </a:r>
            <a:r>
              <a:rPr b="1" lang="en"/>
              <a:t>alias</a:t>
            </a:r>
            <a:r>
              <a:rPr lang="en"/>
              <a:t>=</a:t>
            </a:r>
            <a:r>
              <a:rPr lang="en">
                <a:solidFill>
                  <a:srgbClr val="980000"/>
                </a:solidFill>
              </a:rPr>
              <a:t>myapp</a:t>
            </a:r>
            <a:endParaRPr>
              <a:solidFill>
                <a:srgbClr val="980000"/>
              </a:solidFill>
            </a:endParaRPr>
          </a:p>
        </p:txBody>
      </p:sp>
      <p:pic>
        <p:nvPicPr>
          <p:cNvPr id="146" name="Google Shape;146;p24"/>
          <p:cNvPicPr preferRelativeResize="0"/>
          <p:nvPr/>
        </p:nvPicPr>
        <p:blipFill rotWithShape="1">
          <a:blip r:embed="rId3">
            <a:alphaModFix/>
          </a:blip>
          <a:srcRect b="30724" l="0" r="0" t="0"/>
          <a:stretch/>
        </p:blipFill>
        <p:spPr>
          <a:xfrm>
            <a:off x="5555361" y="3055725"/>
            <a:ext cx="3200690" cy="1513000"/>
          </a:xfrm>
          <a:prstGeom prst="rect">
            <a:avLst/>
          </a:prstGeom>
          <a:noFill/>
          <a:ln>
            <a:noFill/>
          </a:ln>
          <a:effectLst>
            <a:outerShdw blurRad="57150" rotWithShape="0" algn="bl" dir="5400000" dist="19050">
              <a:srgbClr val="000000">
                <a:alpha val="50000"/>
              </a:srgbClr>
            </a:outerShdw>
          </a:effectLst>
        </p:spPr>
      </p:pic>
      <p:sp>
        <p:nvSpPr>
          <p:cNvPr id="147" name="Google Shape;147;p24"/>
          <p:cNvSpPr/>
          <p:nvPr/>
        </p:nvSpPr>
        <p:spPr>
          <a:xfrm>
            <a:off x="4663150" y="458025"/>
            <a:ext cx="4092900" cy="997800"/>
          </a:xfrm>
          <a:prstGeom prst="wedgeRectCallout">
            <a:avLst>
              <a:gd fmla="val -69862" name="adj1"/>
              <a:gd fmla="val 59631" name="adj2"/>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rgbClr val="CC0000"/>
                </a:solidFill>
              </a:rPr>
              <a:t>შენიშვნა</a:t>
            </a:r>
            <a:r>
              <a:rPr lang="en" sz="1100"/>
              <a:t>: </a:t>
            </a:r>
            <a:r>
              <a:rPr lang="en" sz="1100"/>
              <a:t>საკუთარ თავზე ციფრულად ხელმოწერილი სერტიფიკატების გამოყენება დეველოპმენტის დროს მისაღებია, მაგრამ რეალურ გარემოში ჯობს გამოვიყენოთ </a:t>
            </a:r>
            <a:r>
              <a:rPr b="1" lang="en" sz="1100"/>
              <a:t>სანდო კომპანიების მიერ გაცემული სერტიფიკატები</a:t>
            </a:r>
            <a:r>
              <a:rPr lang="en" sz="1100"/>
              <a:t> (რომლებიც ფული ღირს).</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Part 2</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Spring Security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What is Spring Security?</a:t>
            </a:r>
            <a:endParaRPr/>
          </a:p>
        </p:txBody>
      </p:sp>
      <p:sp>
        <p:nvSpPr>
          <p:cNvPr id="163" name="Google Shape;163;p2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Spring Security</a:t>
            </a:r>
            <a:r>
              <a:rPr lang="en"/>
              <a:t> არის "ფრეიმვორკი", რომელიც უზრუნველყოფს ავთენტიფიკაციას, ავტორიზაციასა და ზოგად თავდაცვას გავრცელებული შეტევებისაგან.</a:t>
            </a:r>
            <a:endParaRPr/>
          </a:p>
          <a:p>
            <a:pPr indent="0" lvl="0" marL="0" rtl="0" algn="l">
              <a:spcBef>
                <a:spcPts val="1200"/>
              </a:spcBef>
              <a:spcAft>
                <a:spcPts val="0"/>
              </a:spcAft>
              <a:buNone/>
            </a:pPr>
            <a:r>
              <a:rPr lang="en"/>
              <a:t>იგი უპრობლემოდ ებმება Spring Boot და Spring MVC აპლიკაციებს და არის დე-ფაქტო სტანდარტი Spring-ზე დაფუძნებული აპლიკაციების დასაცავად.</a:t>
            </a:r>
            <a:endParaRPr/>
          </a:p>
          <a:p>
            <a:pPr indent="0" lvl="0" marL="0" rtl="0" algn="l">
              <a:spcBef>
                <a:spcPts val="1200"/>
              </a:spcBef>
              <a:spcAft>
                <a:spcPts val="1200"/>
              </a:spcAft>
              <a:buNone/>
            </a:pPr>
            <a:r>
              <a:rPr lang="en"/>
              <a:t>ასევე გვთავაზობს "მზა" თავდაცვით ხერხებს (მაგ., HTTP Basic, ფორმით ავტორიზაციას) და მხარს უჭერს უფრო თანამედროვე ხერხებსაც: LDAP, JWT, OAuth2, method-level უსაფრთხოებას, და ა.შ.</a:t>
            </a:r>
            <a:endParaRPr/>
          </a:p>
        </p:txBody>
      </p:sp>
      <p:sp>
        <p:nvSpPr>
          <p:cNvPr id="164" name="Google Shape;164;p27"/>
          <p:cNvSpPr/>
          <p:nvPr/>
        </p:nvSpPr>
        <p:spPr>
          <a:xfrm>
            <a:off x="5179275" y="458025"/>
            <a:ext cx="3451200" cy="790800"/>
          </a:xfrm>
          <a:prstGeom prst="rect">
            <a:avLst/>
          </a:prstGeom>
          <a:noFill/>
          <a:ln cap="flat" cmpd="sng" w="19050">
            <a:solidFill>
              <a:schemeClr val="accent4"/>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chemeClr val="dk1"/>
                </a:solidFill>
              </a:rPr>
              <a:t>&lt;</a:t>
            </a:r>
            <a:r>
              <a:rPr lang="en" sz="1000">
                <a:solidFill>
                  <a:srgbClr val="4A86E8"/>
                </a:solidFill>
              </a:rPr>
              <a:t>dependency</a:t>
            </a:r>
            <a:r>
              <a:rPr lang="en" sz="1000">
                <a:solidFill>
                  <a:schemeClr val="dk1"/>
                </a:solidFill>
              </a:rPr>
              <a:t>&gt;</a:t>
            </a:r>
            <a:endParaRPr sz="1000">
              <a:solidFill>
                <a:schemeClr val="dk1"/>
              </a:solidFill>
            </a:endParaRPr>
          </a:p>
          <a:p>
            <a:pPr indent="0" lvl="0" marL="0" rtl="0" algn="l">
              <a:spcBef>
                <a:spcPts val="0"/>
              </a:spcBef>
              <a:spcAft>
                <a:spcPts val="0"/>
              </a:spcAft>
              <a:buNone/>
            </a:pPr>
            <a:r>
              <a:rPr lang="en" sz="1000">
                <a:solidFill>
                  <a:schemeClr val="dk1"/>
                </a:solidFill>
              </a:rPr>
              <a:t>    &lt;</a:t>
            </a:r>
            <a:r>
              <a:rPr lang="en" sz="1000">
                <a:solidFill>
                  <a:srgbClr val="4A86E8"/>
                </a:solidFill>
              </a:rPr>
              <a:t>groupId</a:t>
            </a:r>
            <a:r>
              <a:rPr lang="en" sz="1000">
                <a:solidFill>
                  <a:schemeClr val="dk1"/>
                </a:solidFill>
              </a:rPr>
              <a:t>&gt;org.springframework.boot&lt;/</a:t>
            </a:r>
            <a:r>
              <a:rPr lang="en" sz="1000">
                <a:solidFill>
                  <a:srgbClr val="4A86E8"/>
                </a:solidFill>
              </a:rPr>
              <a:t>groupId</a:t>
            </a:r>
            <a:r>
              <a:rPr lang="en" sz="1000">
                <a:solidFill>
                  <a:schemeClr val="dk1"/>
                </a:solidFill>
              </a:rPr>
              <a:t>&gt;</a:t>
            </a:r>
            <a:endParaRPr sz="1000">
              <a:solidFill>
                <a:schemeClr val="dk1"/>
              </a:solidFill>
            </a:endParaRPr>
          </a:p>
          <a:p>
            <a:pPr indent="0" lvl="0" marL="0" rtl="0" algn="l">
              <a:spcBef>
                <a:spcPts val="0"/>
              </a:spcBef>
              <a:spcAft>
                <a:spcPts val="0"/>
              </a:spcAft>
              <a:buNone/>
            </a:pPr>
            <a:r>
              <a:rPr lang="en" sz="1000">
                <a:solidFill>
                  <a:schemeClr val="dk1"/>
                </a:solidFill>
              </a:rPr>
              <a:t>    &lt;</a:t>
            </a:r>
            <a:r>
              <a:rPr lang="en" sz="1000">
                <a:solidFill>
                  <a:srgbClr val="4A86E8"/>
                </a:solidFill>
              </a:rPr>
              <a:t>artifactId</a:t>
            </a:r>
            <a:r>
              <a:rPr lang="en" sz="1000">
                <a:solidFill>
                  <a:schemeClr val="dk1"/>
                </a:solidFill>
              </a:rPr>
              <a:t>&gt;</a:t>
            </a:r>
            <a:r>
              <a:rPr b="1" lang="en" sz="1000">
                <a:solidFill>
                  <a:schemeClr val="dk1"/>
                </a:solidFill>
              </a:rPr>
              <a:t>spring-boot-starter-security</a:t>
            </a:r>
            <a:r>
              <a:rPr lang="en" sz="1000">
                <a:solidFill>
                  <a:schemeClr val="dk1"/>
                </a:solidFill>
              </a:rPr>
              <a:t>&lt;/</a:t>
            </a:r>
            <a:r>
              <a:rPr lang="en" sz="1000">
                <a:solidFill>
                  <a:srgbClr val="4A86E8"/>
                </a:solidFill>
              </a:rPr>
              <a:t>artifactId</a:t>
            </a:r>
            <a:r>
              <a:rPr lang="en" sz="1000">
                <a:solidFill>
                  <a:schemeClr val="dk1"/>
                </a:solidFill>
              </a:rPr>
              <a:t>&gt;</a:t>
            </a:r>
            <a:endParaRPr sz="1000">
              <a:solidFill>
                <a:schemeClr val="dk1"/>
              </a:solidFill>
            </a:endParaRPr>
          </a:p>
          <a:p>
            <a:pPr indent="0" lvl="0" marL="0" rtl="0" algn="l">
              <a:spcBef>
                <a:spcPts val="0"/>
              </a:spcBef>
              <a:spcAft>
                <a:spcPts val="0"/>
              </a:spcAft>
              <a:buNone/>
            </a:pPr>
            <a:r>
              <a:rPr lang="en" sz="1000">
                <a:solidFill>
                  <a:schemeClr val="dk1"/>
                </a:solidFill>
              </a:rPr>
              <a:t>&lt;/</a:t>
            </a:r>
            <a:r>
              <a:rPr lang="en" sz="1000">
                <a:solidFill>
                  <a:srgbClr val="4A86E8"/>
                </a:solidFill>
              </a:rPr>
              <a:t>dependency</a:t>
            </a:r>
            <a:r>
              <a:rPr lang="en" sz="1000">
                <a:solidFill>
                  <a:schemeClr val="dk1"/>
                </a:solidFill>
              </a:rPr>
              <a:t>&gt;</a:t>
            </a:r>
            <a:endParaRPr sz="1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Core Concepts in Spring Security</a:t>
            </a:r>
            <a:endParaRPr/>
          </a:p>
        </p:txBody>
      </p:sp>
      <p:sp>
        <p:nvSpPr>
          <p:cNvPr id="170" name="Google Shape;170;p2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Spring Security</a:t>
            </a:r>
            <a:r>
              <a:rPr lang="en"/>
              <a:t>-ს ძირითადი ცნებები, რომლებიც სჯობს რომ ვიცოდეთ არის:</a:t>
            </a:r>
            <a:endParaRPr/>
          </a:p>
          <a:p>
            <a:pPr indent="-342900" lvl="0" marL="457200" rtl="0" algn="l">
              <a:spcBef>
                <a:spcPts val="1200"/>
              </a:spcBef>
              <a:spcAft>
                <a:spcPts val="0"/>
              </a:spcAft>
              <a:buSzPts val="1800"/>
              <a:buChar char="➔"/>
            </a:pPr>
            <a:r>
              <a:rPr b="1" lang="en"/>
              <a:t>Security Filter Chain</a:t>
            </a:r>
            <a:r>
              <a:rPr lang="en"/>
              <a:t>: იჭერს HTTP მოთხოვნებს (უსაფრთხოებისთვის).</a:t>
            </a:r>
            <a:endParaRPr b="1"/>
          </a:p>
          <a:p>
            <a:pPr indent="-342900" lvl="0" marL="457200" rtl="0" algn="l">
              <a:spcBef>
                <a:spcPts val="0"/>
              </a:spcBef>
              <a:spcAft>
                <a:spcPts val="0"/>
              </a:spcAft>
              <a:buSzPts val="1800"/>
              <a:buChar char="➔"/>
            </a:pPr>
            <a:r>
              <a:rPr b="1" lang="en"/>
              <a:t>Authentication</a:t>
            </a:r>
            <a:r>
              <a:rPr lang="en"/>
              <a:t>: "ვინ ხარ?" (მაგ. login ფორმით, Basic Auth-ით და ა.შ.).</a:t>
            </a:r>
            <a:endParaRPr/>
          </a:p>
          <a:p>
            <a:pPr indent="-342900" lvl="0" marL="457200" rtl="0" algn="l">
              <a:spcBef>
                <a:spcPts val="0"/>
              </a:spcBef>
              <a:spcAft>
                <a:spcPts val="0"/>
              </a:spcAft>
              <a:buSzPts val="1800"/>
              <a:buChar char="➔"/>
            </a:pPr>
            <a:r>
              <a:rPr b="1" lang="en"/>
              <a:t>Authorization</a:t>
            </a:r>
            <a:r>
              <a:rPr lang="en"/>
              <a:t>: "რისი უფლებები გაქვს?" (მაგ. როლების შემოწმებით).</a:t>
            </a:r>
            <a:endParaRPr/>
          </a:p>
          <a:p>
            <a:pPr indent="-342900" lvl="0" marL="457200" rtl="0" algn="l">
              <a:spcBef>
                <a:spcPts val="0"/>
              </a:spcBef>
              <a:spcAft>
                <a:spcPts val="0"/>
              </a:spcAft>
              <a:buSzPts val="1800"/>
              <a:buChar char="➔"/>
            </a:pPr>
            <a:r>
              <a:rPr b="1" lang="en"/>
              <a:t>SecurityContext </a:t>
            </a:r>
            <a:r>
              <a:rPr lang="en"/>
              <a:t>&amp; </a:t>
            </a:r>
            <a:r>
              <a:rPr b="1" lang="en"/>
              <a:t>UserDetails</a:t>
            </a:r>
            <a:r>
              <a:rPr lang="en"/>
              <a:t>: ავტორიზებული მომხმარებლების საცავი.</a:t>
            </a:r>
            <a:endParaRPr/>
          </a:p>
          <a:p>
            <a:pPr indent="-342900" lvl="0" marL="457200" rtl="0" algn="l">
              <a:spcBef>
                <a:spcPts val="0"/>
              </a:spcBef>
              <a:spcAft>
                <a:spcPts val="0"/>
              </a:spcAft>
              <a:buSzPts val="1800"/>
              <a:buChar char="➔"/>
            </a:pPr>
            <a:r>
              <a:rPr b="1" lang="en"/>
              <a:t>Password Encoding</a:t>
            </a:r>
            <a:r>
              <a:rPr lang="en"/>
              <a:t>: </a:t>
            </a:r>
            <a:r>
              <a:rPr lang="en">
                <a:solidFill>
                  <a:schemeClr val="accent3"/>
                </a:solidFill>
              </a:rPr>
              <a:t>BCryptPasswordEncoder</a:t>
            </a:r>
            <a:r>
              <a:rPr lang="en"/>
              <a:t>-ის გამოყენებით.</a:t>
            </a:r>
            <a:endParaRPr/>
          </a:p>
          <a:p>
            <a:pPr indent="0" lvl="0" marL="0" rtl="0" algn="ctr">
              <a:spcBef>
                <a:spcPts val="1200"/>
              </a:spcBef>
              <a:spcAft>
                <a:spcPts val="1200"/>
              </a:spcAft>
              <a:buNone/>
            </a:pPr>
            <a:r>
              <a:rPr b="1" lang="en"/>
              <a:t>ჩვენ განვიხილავთ </a:t>
            </a:r>
            <a:r>
              <a:rPr b="1" lang="en" u="sng"/>
              <a:t>უმნიშვნელოვანეს საკითხებს</a:t>
            </a:r>
            <a:r>
              <a:rPr b="1" lang="en"/>
              <a:t> თითოეული ნაწილიდან</a:t>
            </a:r>
            <a:r>
              <a:rPr b="1" lang="en"/>
              <a:t>.</a:t>
            </a:r>
            <a:endParaRPr b="1"/>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Security’s Auto-Configuration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0"/>
          <p:cNvSpPr txBox="1"/>
          <p:nvPr>
            <p:ph idx="4294967295" type="body"/>
          </p:nvPr>
        </p:nvSpPr>
        <p:spPr>
          <a:xfrm>
            <a:off x="311700" y="103450"/>
            <a:ext cx="8520600" cy="49293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t>Spring Boot-ში დამატებული Spring Security-ს ავტომატური კონფიგურაცია</a:t>
            </a:r>
            <a:endParaRPr b="1"/>
          </a:p>
          <a:p>
            <a:pPr indent="-342900" lvl="0" marL="457200" rtl="0" algn="l">
              <a:lnSpc>
                <a:spcPct val="100000"/>
              </a:lnSpc>
              <a:spcBef>
                <a:spcPts val="1200"/>
              </a:spcBef>
              <a:spcAft>
                <a:spcPts val="0"/>
              </a:spcAft>
              <a:buSzPts val="1800"/>
              <a:buAutoNum type="arabicParenR"/>
            </a:pPr>
            <a:r>
              <a:rPr lang="en"/>
              <a:t>Requires an authenticated user for any </a:t>
            </a:r>
            <a:r>
              <a:rPr b="1" lang="en"/>
              <a:t>endpoint </a:t>
            </a:r>
            <a:r>
              <a:rPr lang="en"/>
              <a:t>(including Boot’s /error endpoint)</a:t>
            </a:r>
            <a:endParaRPr/>
          </a:p>
          <a:p>
            <a:pPr indent="-342900" lvl="0" marL="457200" rtl="0" algn="l">
              <a:lnSpc>
                <a:spcPct val="100000"/>
              </a:lnSpc>
              <a:spcBef>
                <a:spcPts val="0"/>
              </a:spcBef>
              <a:spcAft>
                <a:spcPts val="0"/>
              </a:spcAft>
              <a:buSzPts val="1800"/>
              <a:buAutoNum type="arabicParenR"/>
            </a:pPr>
            <a:r>
              <a:rPr lang="en"/>
              <a:t>Registers a </a:t>
            </a:r>
            <a:r>
              <a:rPr b="1" lang="en"/>
              <a:t>default user</a:t>
            </a:r>
            <a:r>
              <a:rPr lang="en"/>
              <a:t> with a generated password at startup (the password is logged to the console)</a:t>
            </a:r>
            <a:endParaRPr/>
          </a:p>
          <a:p>
            <a:pPr indent="-342900" lvl="0" marL="457200" rtl="0" algn="l">
              <a:lnSpc>
                <a:spcPct val="100000"/>
              </a:lnSpc>
              <a:spcBef>
                <a:spcPts val="0"/>
              </a:spcBef>
              <a:spcAft>
                <a:spcPts val="0"/>
              </a:spcAft>
              <a:buSzPts val="1800"/>
              <a:buAutoNum type="arabicParenR"/>
            </a:pPr>
            <a:r>
              <a:rPr lang="en"/>
              <a:t>Protects password storage with </a:t>
            </a:r>
            <a:r>
              <a:rPr b="1" lang="en"/>
              <a:t>BCrypt </a:t>
            </a:r>
            <a:r>
              <a:rPr lang="en"/>
              <a:t>as well as others</a:t>
            </a:r>
            <a:endParaRPr/>
          </a:p>
          <a:p>
            <a:pPr indent="-342900" lvl="0" marL="457200" rtl="0" algn="l">
              <a:lnSpc>
                <a:spcPct val="100000"/>
              </a:lnSpc>
              <a:spcBef>
                <a:spcPts val="0"/>
              </a:spcBef>
              <a:spcAft>
                <a:spcPts val="0"/>
              </a:spcAft>
              <a:buSzPts val="1800"/>
              <a:buAutoNum type="arabicParenR"/>
            </a:pPr>
            <a:r>
              <a:rPr lang="en"/>
              <a:t>Provides form-based </a:t>
            </a:r>
            <a:r>
              <a:rPr b="1" lang="en"/>
              <a:t>login and logout flows</a:t>
            </a:r>
            <a:endParaRPr b="1"/>
          </a:p>
          <a:p>
            <a:pPr indent="-342900" lvl="0" marL="457200" rtl="0" algn="l">
              <a:lnSpc>
                <a:spcPct val="100000"/>
              </a:lnSpc>
              <a:spcBef>
                <a:spcPts val="0"/>
              </a:spcBef>
              <a:spcAft>
                <a:spcPts val="0"/>
              </a:spcAft>
              <a:buSzPts val="1800"/>
              <a:buAutoNum type="arabicParenR"/>
            </a:pPr>
            <a:r>
              <a:rPr lang="en"/>
              <a:t>Authenticates </a:t>
            </a:r>
            <a:r>
              <a:rPr b="1" lang="en"/>
              <a:t>form-based login</a:t>
            </a:r>
            <a:r>
              <a:rPr lang="en"/>
              <a:t> as well as </a:t>
            </a:r>
            <a:r>
              <a:rPr b="1" lang="en"/>
              <a:t>HTTP Basic</a:t>
            </a:r>
            <a:endParaRPr b="1"/>
          </a:p>
          <a:p>
            <a:pPr indent="-342900" lvl="0" marL="457200" rtl="0" algn="l">
              <a:lnSpc>
                <a:spcPct val="100000"/>
              </a:lnSpc>
              <a:spcBef>
                <a:spcPts val="0"/>
              </a:spcBef>
              <a:spcAft>
                <a:spcPts val="0"/>
              </a:spcAft>
              <a:buSzPts val="1800"/>
              <a:buAutoNum type="arabicParenR"/>
            </a:pPr>
            <a:r>
              <a:rPr lang="en"/>
              <a:t>Provides content negotiation; for web requests, redirects to the login page; for service requests, returns a 401 Unauthorized</a:t>
            </a:r>
            <a:endParaRPr/>
          </a:p>
          <a:p>
            <a:pPr indent="-342900" lvl="0" marL="457200" rtl="0" algn="l">
              <a:lnSpc>
                <a:spcPct val="100000"/>
              </a:lnSpc>
              <a:spcBef>
                <a:spcPts val="0"/>
              </a:spcBef>
              <a:spcAft>
                <a:spcPts val="0"/>
              </a:spcAft>
              <a:buSzPts val="1800"/>
              <a:buAutoNum type="arabicParenR"/>
            </a:pPr>
            <a:r>
              <a:rPr lang="en"/>
              <a:t>Mitigates </a:t>
            </a:r>
            <a:r>
              <a:rPr b="1" lang="en"/>
              <a:t>CSRF </a:t>
            </a:r>
            <a:r>
              <a:rPr lang="en"/>
              <a:t>attacks</a:t>
            </a:r>
            <a:endParaRPr/>
          </a:p>
          <a:p>
            <a:pPr indent="-342900" lvl="0" marL="457200" rtl="0" algn="l">
              <a:lnSpc>
                <a:spcPct val="100000"/>
              </a:lnSpc>
              <a:spcBef>
                <a:spcPts val="0"/>
              </a:spcBef>
              <a:spcAft>
                <a:spcPts val="0"/>
              </a:spcAft>
              <a:buSzPts val="1800"/>
              <a:buAutoNum type="arabicParenR"/>
            </a:pPr>
            <a:r>
              <a:rPr lang="en"/>
              <a:t>Mitigates Session Fixation attacks</a:t>
            </a:r>
            <a:endParaRPr/>
          </a:p>
          <a:p>
            <a:pPr indent="-342900" lvl="0" marL="457200" rtl="0" algn="l">
              <a:lnSpc>
                <a:spcPct val="100000"/>
              </a:lnSpc>
              <a:spcBef>
                <a:spcPts val="0"/>
              </a:spcBef>
              <a:spcAft>
                <a:spcPts val="0"/>
              </a:spcAft>
              <a:buSzPts val="1800"/>
              <a:buAutoNum type="arabicParenR"/>
            </a:pPr>
            <a:r>
              <a:rPr lang="en"/>
              <a:t>Writes Strict-Transport-Security to ensure HTTPS</a:t>
            </a:r>
            <a:endParaRPr/>
          </a:p>
          <a:p>
            <a:pPr indent="-342900" lvl="0" marL="457200" rtl="0" algn="l">
              <a:lnSpc>
                <a:spcPct val="100000"/>
              </a:lnSpc>
              <a:spcBef>
                <a:spcPts val="0"/>
              </a:spcBef>
              <a:spcAft>
                <a:spcPts val="0"/>
              </a:spcAft>
              <a:buSzPts val="1800"/>
              <a:buAutoNum type="arabicParenR"/>
            </a:pPr>
            <a:r>
              <a:rPr lang="en"/>
              <a:t>Writes X-Content-Type-Options to mitigate sniffing attacks</a:t>
            </a:r>
            <a:endParaRPr/>
          </a:p>
          <a:p>
            <a:pPr indent="-342900" lvl="0" marL="457200" rtl="0" algn="l">
              <a:lnSpc>
                <a:spcPct val="100000"/>
              </a:lnSpc>
              <a:spcBef>
                <a:spcPts val="0"/>
              </a:spcBef>
              <a:spcAft>
                <a:spcPts val="0"/>
              </a:spcAft>
              <a:buSzPts val="1800"/>
              <a:buAutoNum type="arabicParenR"/>
            </a:pPr>
            <a:r>
              <a:rPr lang="en"/>
              <a:t>Writes Cache Control headers that protect authenticated resources</a:t>
            </a:r>
            <a:endParaRPr/>
          </a:p>
          <a:p>
            <a:pPr indent="-342900" lvl="0" marL="457200" rtl="0" algn="l">
              <a:lnSpc>
                <a:spcPct val="100000"/>
              </a:lnSpc>
              <a:spcBef>
                <a:spcPts val="0"/>
              </a:spcBef>
              <a:spcAft>
                <a:spcPts val="0"/>
              </a:spcAft>
              <a:buSzPts val="1800"/>
              <a:buAutoNum type="arabicParenR"/>
            </a:pPr>
            <a:r>
              <a:rPr lang="en"/>
              <a:t>Writes X-Frame-Options to mitigate Clickjacking</a:t>
            </a:r>
            <a:endParaRPr/>
          </a:p>
          <a:p>
            <a:pPr indent="-342900" lvl="0" marL="457200" rtl="0" algn="l">
              <a:lnSpc>
                <a:spcPct val="100000"/>
              </a:lnSpc>
              <a:spcBef>
                <a:spcPts val="0"/>
              </a:spcBef>
              <a:spcAft>
                <a:spcPts val="0"/>
              </a:spcAft>
              <a:buSzPts val="1800"/>
              <a:buAutoNum type="arabicParenR"/>
            </a:pPr>
            <a:r>
              <a:rPr lang="en"/>
              <a:t>Integrates with HttpServletRequest's authentication methods</a:t>
            </a:r>
            <a:endParaRPr/>
          </a:p>
          <a:p>
            <a:pPr indent="-342900" lvl="0" marL="457200" rtl="0" algn="l">
              <a:lnSpc>
                <a:spcPct val="100000"/>
              </a:lnSpc>
              <a:spcBef>
                <a:spcPts val="0"/>
              </a:spcBef>
              <a:spcAft>
                <a:spcPts val="0"/>
              </a:spcAft>
              <a:buSzPts val="1800"/>
              <a:buAutoNum type="arabicParenR"/>
            </a:pPr>
            <a:r>
              <a:rPr lang="en"/>
              <a:t>Publishes authentication success and failure events</a:t>
            </a:r>
            <a:endParaRPr/>
          </a:p>
        </p:txBody>
      </p:sp>
      <p:sp>
        <p:nvSpPr>
          <p:cNvPr id="181" name="Google Shape;181;p30"/>
          <p:cNvSpPr txBox="1"/>
          <p:nvPr/>
        </p:nvSpPr>
        <p:spPr>
          <a:xfrm>
            <a:off x="7227500" y="2571750"/>
            <a:ext cx="1411500" cy="1640700"/>
          </a:xfrm>
          <a:prstGeom prst="rect">
            <a:avLst/>
          </a:prstGeom>
          <a:no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6400">
                <a:solidFill>
                  <a:schemeClr val="dk2"/>
                </a:solidFill>
              </a:rPr>
              <a:t>😱</a:t>
            </a:r>
            <a:endParaRPr sz="6400">
              <a:solidFill>
                <a:schemeClr val="dk2"/>
              </a:solidFill>
            </a:endParaRPr>
          </a:p>
        </p:txBody>
      </p:sp>
      <p:pic>
        <p:nvPicPr>
          <p:cNvPr id="182" name="Google Shape;182;p30"/>
          <p:cNvPicPr preferRelativeResize="0"/>
          <p:nvPr/>
        </p:nvPicPr>
        <p:blipFill rotWithShape="1">
          <a:blip r:embed="rId3">
            <a:alphaModFix/>
          </a:blip>
          <a:srcRect b="0" l="25125" r="25773" t="0"/>
          <a:stretch/>
        </p:blipFill>
        <p:spPr>
          <a:xfrm>
            <a:off x="3300900" y="2407250"/>
            <a:ext cx="2542200" cy="1805200"/>
          </a:xfrm>
          <a:prstGeom prst="rect">
            <a:avLst/>
          </a:prstGeom>
          <a:noFill/>
          <a:ln cap="flat" cmpd="sng" w="19050">
            <a:solidFill>
              <a:srgbClr val="FF0000"/>
            </a:solidFill>
            <a:prstDash val="lgDash"/>
            <a:round/>
            <a:headEnd len="sm" w="sm" type="none"/>
            <a:tailEnd len="sm" w="sm" type="none"/>
          </a:ln>
          <a:effectLst>
            <a:outerShdw blurRad="57150" rotWithShape="0" algn="bl" dir="5400000" dist="19050">
              <a:srgbClr val="000000">
                <a:alpha val="50000"/>
              </a:srgbClr>
            </a:outerShdw>
          </a:effectLst>
        </p:spPr>
      </p:pic>
      <p:cxnSp>
        <p:nvCxnSpPr>
          <p:cNvPr id="183" name="Google Shape;183;p30"/>
          <p:cNvCxnSpPr>
            <a:endCxn id="182" idx="0"/>
          </p:cNvCxnSpPr>
          <p:nvPr/>
        </p:nvCxnSpPr>
        <p:spPr>
          <a:xfrm>
            <a:off x="3968400" y="2128250"/>
            <a:ext cx="603600" cy="279000"/>
          </a:xfrm>
          <a:prstGeom prst="straightConnector1">
            <a:avLst/>
          </a:prstGeom>
          <a:noFill/>
          <a:ln cap="flat" cmpd="sng" w="28575">
            <a:solidFill>
              <a:srgbClr val="FF0000"/>
            </a:solidFill>
            <a:prstDash val="solid"/>
            <a:round/>
            <a:headEnd len="med" w="med" type="none"/>
            <a:tailEnd len="med" w="med" type="triangle"/>
          </a:ln>
        </p:spPr>
      </p:cxnSp>
      <p:sp>
        <p:nvSpPr>
          <p:cNvPr id="184" name="Google Shape;184;p30"/>
          <p:cNvSpPr/>
          <p:nvPr/>
        </p:nvSpPr>
        <p:spPr>
          <a:xfrm>
            <a:off x="5897300" y="812900"/>
            <a:ext cx="2675100" cy="1470600"/>
          </a:xfrm>
          <a:prstGeom prst="cloudCallout">
            <a:avLst>
              <a:gd fmla="val 14367" name="adj1"/>
              <a:gd fmla="val 91209" name="adj2"/>
            </a:avLst>
          </a:prstGeom>
          <a:solidFill>
            <a:srgbClr val="FFFFFF"/>
          </a:solidFill>
          <a:ln cap="flat" cmpd="sng" w="19050">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800"/>
              <a:t>რამდენი რამ ხდება… ღმერთმანი!</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Overriding Default Auto-Configuration Stuff…</a:t>
            </a:r>
            <a:endParaRPr/>
          </a:p>
        </p:txBody>
      </p:sp>
      <p:sp>
        <p:nvSpPr>
          <p:cNvPr id="190" name="Google Shape;190;p3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lnSpc>
                <a:spcPct val="100000"/>
              </a:lnSpc>
              <a:spcBef>
                <a:spcPts val="0"/>
              </a:spcBef>
              <a:spcAft>
                <a:spcPts val="0"/>
              </a:spcAft>
              <a:buNone/>
            </a:pPr>
            <a:r>
              <a:rPr lang="en"/>
              <a:t>Spring Security-ს ავტო-კონფიგურაციის გამორთვა:</a:t>
            </a:r>
            <a:endParaRPr/>
          </a:p>
          <a:p>
            <a:pPr indent="0" lvl="0" marL="0" rtl="0" algn="l">
              <a:lnSpc>
                <a:spcPct val="100000"/>
              </a:lnSpc>
              <a:spcBef>
                <a:spcPts val="1200"/>
              </a:spcBef>
              <a:spcAft>
                <a:spcPts val="0"/>
              </a:spcAft>
              <a:buNone/>
            </a:pPr>
            <a:r>
              <a:rPr lang="en"/>
              <a:t>    </a:t>
            </a:r>
            <a:r>
              <a:rPr lang="en">
                <a:solidFill>
                  <a:srgbClr val="B45F06"/>
                </a:solidFill>
              </a:rPr>
              <a:t>@SpringBootApplication</a:t>
            </a:r>
            <a:r>
              <a:rPr lang="en"/>
              <a:t>(exclude = { </a:t>
            </a:r>
            <a:r>
              <a:rPr lang="en">
                <a:solidFill>
                  <a:schemeClr val="accent3"/>
                </a:solidFill>
              </a:rPr>
              <a:t>SecurityAutoConfiguration</a:t>
            </a:r>
            <a:r>
              <a:rPr lang="en"/>
              <a:t>.</a:t>
            </a:r>
            <a:r>
              <a:rPr lang="en">
                <a:solidFill>
                  <a:srgbClr val="4A86E8"/>
                </a:solidFill>
              </a:rPr>
              <a:t>class</a:t>
            </a:r>
            <a:r>
              <a:rPr lang="en"/>
              <a:t> })</a:t>
            </a:r>
            <a:endParaRPr/>
          </a:p>
          <a:p>
            <a:pPr indent="0" lvl="0" marL="0" rtl="0" algn="l">
              <a:lnSpc>
                <a:spcPct val="100000"/>
              </a:lnSpc>
              <a:spcBef>
                <a:spcPts val="1200"/>
              </a:spcBef>
              <a:spcAft>
                <a:spcPts val="0"/>
              </a:spcAft>
              <a:buNone/>
            </a:pPr>
            <a:r>
              <a:rPr lang="en"/>
              <a:t>ან </a:t>
            </a:r>
            <a:r>
              <a:rPr lang="en">
                <a:solidFill>
                  <a:srgbClr val="1155CC"/>
                </a:solidFill>
              </a:rPr>
              <a:t>application.properties</a:t>
            </a:r>
            <a:r>
              <a:rPr lang="en"/>
              <a:t> </a:t>
            </a:r>
            <a:r>
              <a:rPr lang="en"/>
              <a:t>ფაილში:</a:t>
            </a:r>
            <a:endParaRPr/>
          </a:p>
          <a:p>
            <a:pPr indent="0" lvl="0" marL="0" rtl="0" algn="l">
              <a:lnSpc>
                <a:spcPct val="100000"/>
              </a:lnSpc>
              <a:spcBef>
                <a:spcPts val="1200"/>
              </a:spcBef>
              <a:spcAft>
                <a:spcPts val="0"/>
              </a:spcAft>
              <a:buNone/>
            </a:pPr>
            <a:r>
              <a:rPr b="1" lang="en"/>
              <a:t>    spring</a:t>
            </a:r>
            <a:r>
              <a:rPr lang="en"/>
              <a:t>.</a:t>
            </a:r>
            <a:r>
              <a:rPr b="1" lang="en"/>
              <a:t>autoconfigure</a:t>
            </a:r>
            <a:r>
              <a:rPr lang="en"/>
              <a:t>.</a:t>
            </a:r>
            <a:r>
              <a:rPr b="1" lang="en"/>
              <a:t>exclude</a:t>
            </a:r>
            <a:r>
              <a:rPr lang="en"/>
              <a:t>=</a:t>
            </a:r>
            <a:endParaRPr/>
          </a:p>
          <a:p>
            <a:pPr indent="0" lvl="0" marL="0" rtl="0" algn="l">
              <a:lnSpc>
                <a:spcPct val="100000"/>
              </a:lnSpc>
              <a:spcBef>
                <a:spcPts val="1200"/>
              </a:spcBef>
              <a:spcAft>
                <a:spcPts val="0"/>
              </a:spcAft>
              <a:buNone/>
            </a:pPr>
            <a:r>
              <a:rPr lang="en"/>
              <a:t>        </a:t>
            </a:r>
            <a:r>
              <a:rPr lang="en"/>
              <a:t>org.springframework.boot.autoconfigure.security.</a:t>
            </a:r>
            <a:r>
              <a:rPr lang="en">
                <a:solidFill>
                  <a:schemeClr val="accent3"/>
                </a:solidFill>
              </a:rPr>
              <a:t>SecurityAutoConfiguration</a:t>
            </a:r>
            <a:endParaRPr>
              <a:solidFill>
                <a:schemeClr val="accent3"/>
              </a:solidFill>
            </a:endParaRPr>
          </a:p>
          <a:p>
            <a:pPr indent="0" lvl="0" marL="0" rtl="0" algn="l">
              <a:lnSpc>
                <a:spcPct val="100000"/>
              </a:lnSpc>
              <a:spcBef>
                <a:spcPts val="1200"/>
              </a:spcBef>
              <a:spcAft>
                <a:spcPts val="0"/>
              </a:spcAft>
              <a:buNone/>
            </a:pPr>
            <a:r>
              <a:rPr lang="en"/>
              <a:t>ან შეგვიძლია მხოლოდ კონკრეტული რაღაცების შეცვლა. მაგალითად, default მომხმარებლის პაროლის შეცვლა: </a:t>
            </a:r>
            <a:r>
              <a:rPr b="1" lang="en"/>
              <a:t>spring</a:t>
            </a:r>
            <a:r>
              <a:rPr lang="en"/>
              <a:t>.</a:t>
            </a:r>
            <a:r>
              <a:rPr b="1" lang="en"/>
              <a:t>security</a:t>
            </a:r>
            <a:r>
              <a:rPr lang="en"/>
              <a:t>.</a:t>
            </a:r>
            <a:r>
              <a:rPr b="1" lang="en"/>
              <a:t>user</a:t>
            </a:r>
            <a:r>
              <a:rPr lang="en"/>
              <a:t>.</a:t>
            </a:r>
            <a:r>
              <a:rPr b="1" lang="en"/>
              <a:t>password</a:t>
            </a:r>
            <a:r>
              <a:rPr lang="en"/>
              <a:t>=</a:t>
            </a:r>
            <a:r>
              <a:rPr lang="en">
                <a:solidFill>
                  <a:srgbClr val="980000"/>
                </a:solidFill>
              </a:rPr>
              <a:t>potatoes</a:t>
            </a:r>
            <a:endParaRPr>
              <a:solidFill>
                <a:srgbClr val="980000"/>
              </a:solidFill>
            </a:endParaRPr>
          </a:p>
          <a:p>
            <a:pPr indent="0" lvl="0" marL="0" rtl="0" algn="ctr">
              <a:lnSpc>
                <a:spcPct val="100000"/>
              </a:lnSpc>
              <a:spcBef>
                <a:spcPts val="1200"/>
              </a:spcBef>
              <a:spcAft>
                <a:spcPts val="0"/>
              </a:spcAft>
              <a:buNone/>
            </a:pPr>
            <a:r>
              <a:rPr b="1" lang="en">
                <a:solidFill>
                  <a:srgbClr val="990000"/>
                </a:solidFill>
              </a:rPr>
              <a:t>გაუქმებას სჯობს - გადაფარვები!</a:t>
            </a:r>
            <a:endParaRPr b="1">
              <a:solidFill>
                <a:srgbClr val="990000"/>
              </a:solidFill>
            </a:endParaRPr>
          </a:p>
          <a:p>
            <a:pPr indent="0" lvl="0" marL="0" rtl="0" algn="ctr">
              <a:lnSpc>
                <a:spcPct val="100000"/>
              </a:lnSpc>
              <a:spcBef>
                <a:spcPts val="1200"/>
              </a:spcBef>
              <a:spcAft>
                <a:spcPts val="1200"/>
              </a:spcAft>
              <a:buNone/>
            </a:pPr>
            <a:r>
              <a:rPr b="1" lang="en">
                <a:solidFill>
                  <a:srgbClr val="990000"/>
                </a:solidFill>
              </a:rPr>
              <a:t>მოდით ვნახოთ როგორ გადავფაროთ Security-ს default კონფიგურაციები…</a:t>
            </a:r>
            <a:endParaRPr b="1">
              <a:solidFill>
                <a:srgbClr val="99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p:nvPr/>
        </p:nvSpPr>
        <p:spPr>
          <a:xfrm>
            <a:off x="1453350" y="871950"/>
            <a:ext cx="6237300" cy="3399600"/>
          </a:xfrm>
          <a:prstGeom prst="ellipse">
            <a:avLst/>
          </a:prstGeom>
          <a:noFill/>
          <a:ln cap="flat" cmpd="sng" w="3810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14"/>
          <p:cNvSpPr txBox="1"/>
          <p:nvPr>
            <p:ph idx="4294967295" type="title"/>
          </p:nvPr>
        </p:nvSpPr>
        <p:spPr>
          <a:xfrm>
            <a:off x="2441850" y="2150850"/>
            <a:ext cx="4260300" cy="841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b="1" lang="en" sz="2820"/>
              <a:t>Spring Security</a:t>
            </a:r>
            <a:endParaRPr b="1" sz="2820"/>
          </a:p>
          <a:p>
            <a:pPr indent="0" lvl="0" marL="0" rtl="0" algn="ctr">
              <a:spcBef>
                <a:spcPts val="0"/>
              </a:spcBef>
              <a:spcAft>
                <a:spcPts val="0"/>
              </a:spcAft>
              <a:buSzPts val="990"/>
              <a:buNone/>
            </a:pPr>
            <a:r>
              <a:rPr b="1" lang="en" sz="2820"/>
              <a:t>Solar System</a:t>
            </a:r>
            <a:endParaRPr b="1" sz="2820"/>
          </a:p>
        </p:txBody>
      </p:sp>
      <p:sp>
        <p:nvSpPr>
          <p:cNvPr id="71" name="Google Shape;71;p14"/>
          <p:cNvSpPr/>
          <p:nvPr/>
        </p:nvSpPr>
        <p:spPr>
          <a:xfrm>
            <a:off x="3740550" y="428625"/>
            <a:ext cx="1662900" cy="805500"/>
          </a:xfrm>
          <a:prstGeom prst="rect">
            <a:avLst/>
          </a:prstGeom>
          <a:solidFill>
            <a:srgbClr val="D9EAD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Filter Chain</a:t>
            </a:r>
            <a:endParaRPr b="1"/>
          </a:p>
        </p:txBody>
      </p:sp>
      <p:sp>
        <p:nvSpPr>
          <p:cNvPr id="72" name="Google Shape;72;p14"/>
          <p:cNvSpPr/>
          <p:nvPr/>
        </p:nvSpPr>
        <p:spPr>
          <a:xfrm>
            <a:off x="1358150" y="871950"/>
            <a:ext cx="1662900" cy="805500"/>
          </a:xfrm>
          <a:prstGeom prst="rect">
            <a:avLst/>
          </a:prstGeom>
          <a:solidFill>
            <a:srgbClr val="FFF2CC"/>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CSRF Protection</a:t>
            </a:r>
            <a:endParaRPr b="1"/>
          </a:p>
        </p:txBody>
      </p:sp>
      <p:sp>
        <p:nvSpPr>
          <p:cNvPr id="73" name="Google Shape;73;p14"/>
          <p:cNvSpPr/>
          <p:nvPr/>
        </p:nvSpPr>
        <p:spPr>
          <a:xfrm>
            <a:off x="623725" y="2169000"/>
            <a:ext cx="1662900" cy="805500"/>
          </a:xfrm>
          <a:prstGeom prst="rect">
            <a:avLst/>
          </a:prstGeom>
          <a:solidFill>
            <a:srgbClr val="FCE5CD"/>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Security </a:t>
            </a:r>
            <a:endParaRPr b="1">
              <a:solidFill>
                <a:schemeClr val="dk1"/>
              </a:solidFill>
            </a:endParaRPr>
          </a:p>
          <a:p>
            <a:pPr indent="0" lvl="0" marL="0" rtl="0" algn="ctr">
              <a:spcBef>
                <a:spcPts val="0"/>
              </a:spcBef>
              <a:spcAft>
                <a:spcPts val="0"/>
              </a:spcAft>
              <a:buClr>
                <a:schemeClr val="dk1"/>
              </a:buClr>
              <a:buSzPts val="1100"/>
              <a:buFont typeface="Arial"/>
              <a:buNone/>
            </a:pPr>
            <a:r>
              <a:rPr b="1" lang="en">
                <a:solidFill>
                  <a:schemeClr val="dk1"/>
                </a:solidFill>
              </a:rPr>
              <a:t>Context</a:t>
            </a:r>
            <a:endParaRPr b="1"/>
          </a:p>
        </p:txBody>
      </p:sp>
      <p:sp>
        <p:nvSpPr>
          <p:cNvPr id="74" name="Google Shape;74;p14"/>
          <p:cNvSpPr/>
          <p:nvPr/>
        </p:nvSpPr>
        <p:spPr>
          <a:xfrm>
            <a:off x="1358150" y="3466050"/>
            <a:ext cx="1662900" cy="805500"/>
          </a:xfrm>
          <a:prstGeom prst="rect">
            <a:avLst/>
          </a:prstGeom>
          <a:solidFill>
            <a:srgbClr val="F4CCCC"/>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a:solidFill>
                  <a:schemeClr val="dk1"/>
                </a:solidFill>
              </a:rPr>
              <a:t>Authentication</a:t>
            </a:r>
            <a:endParaRPr b="1"/>
          </a:p>
        </p:txBody>
      </p:sp>
      <p:sp>
        <p:nvSpPr>
          <p:cNvPr id="75" name="Google Shape;75;p14"/>
          <p:cNvSpPr/>
          <p:nvPr/>
        </p:nvSpPr>
        <p:spPr>
          <a:xfrm>
            <a:off x="3740550" y="3909375"/>
            <a:ext cx="1662900" cy="805500"/>
          </a:xfrm>
          <a:prstGeom prst="rect">
            <a:avLst/>
          </a:prstGeom>
          <a:solidFill>
            <a:srgbClr val="EAD1DC"/>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Authorization</a:t>
            </a:r>
            <a:endParaRPr b="1">
              <a:solidFill>
                <a:schemeClr val="dk1"/>
              </a:solidFill>
            </a:endParaRPr>
          </a:p>
        </p:txBody>
      </p:sp>
      <p:sp>
        <p:nvSpPr>
          <p:cNvPr id="76" name="Google Shape;76;p14"/>
          <p:cNvSpPr/>
          <p:nvPr/>
        </p:nvSpPr>
        <p:spPr>
          <a:xfrm>
            <a:off x="6122950" y="3466050"/>
            <a:ext cx="1662900" cy="805500"/>
          </a:xfrm>
          <a:prstGeom prst="rect">
            <a:avLst/>
          </a:prstGeom>
          <a:solidFill>
            <a:srgbClr val="D9D2E9"/>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Password Encoding</a:t>
            </a:r>
            <a:endParaRPr b="1">
              <a:solidFill>
                <a:schemeClr val="dk1"/>
              </a:solidFill>
            </a:endParaRPr>
          </a:p>
        </p:txBody>
      </p:sp>
      <p:sp>
        <p:nvSpPr>
          <p:cNvPr id="77" name="Google Shape;77;p14"/>
          <p:cNvSpPr/>
          <p:nvPr/>
        </p:nvSpPr>
        <p:spPr>
          <a:xfrm>
            <a:off x="6857375" y="2169000"/>
            <a:ext cx="1662900" cy="805500"/>
          </a:xfrm>
          <a:prstGeom prst="rect">
            <a:avLst/>
          </a:prstGeom>
          <a:solidFill>
            <a:srgbClr val="D0E0E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Method Security</a:t>
            </a:r>
            <a:endParaRPr b="1">
              <a:solidFill>
                <a:schemeClr val="dk1"/>
              </a:solidFill>
            </a:endParaRPr>
          </a:p>
        </p:txBody>
      </p:sp>
      <p:sp>
        <p:nvSpPr>
          <p:cNvPr id="78" name="Google Shape;78;p14"/>
          <p:cNvSpPr/>
          <p:nvPr/>
        </p:nvSpPr>
        <p:spPr>
          <a:xfrm>
            <a:off x="6122950" y="871950"/>
            <a:ext cx="1662900" cy="805500"/>
          </a:xfrm>
          <a:prstGeom prst="rect">
            <a:avLst/>
          </a:prstGeom>
          <a:solidFill>
            <a:srgbClr val="CFE2F3"/>
          </a:solidFill>
          <a:ln cap="flat" cmpd="sng" w="9525">
            <a:solidFill>
              <a:schemeClr val="dk2"/>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Token-Based Authentication </a:t>
            </a:r>
            <a:r>
              <a:rPr lang="en">
                <a:solidFill>
                  <a:schemeClr val="dk1"/>
                </a:solidFill>
              </a:rPr>
              <a:t>(</a:t>
            </a:r>
            <a:r>
              <a:rPr b="1" lang="en">
                <a:solidFill>
                  <a:schemeClr val="dk1"/>
                </a:solidFill>
              </a:rPr>
              <a:t>OAuth2</a:t>
            </a:r>
            <a:r>
              <a:rPr lang="en">
                <a:solidFill>
                  <a:schemeClr val="dk1"/>
                </a:solidFill>
              </a:rPr>
              <a:t>/</a:t>
            </a:r>
            <a:r>
              <a:rPr b="1" lang="en">
                <a:solidFill>
                  <a:schemeClr val="dk1"/>
                </a:solidFill>
              </a:rPr>
              <a:t>JWT</a:t>
            </a:r>
            <a:r>
              <a:rPr lang="en">
                <a:solidFill>
                  <a:schemeClr val="dk1"/>
                </a:solidFill>
              </a:rPr>
              <a:t>)</a:t>
            </a:r>
            <a:endParaRPr>
              <a:solidFill>
                <a:schemeClr val="dk1"/>
              </a:solidFill>
            </a:endParaRPr>
          </a:p>
        </p:txBody>
      </p:sp>
      <p:sp>
        <p:nvSpPr>
          <p:cNvPr id="79" name="Google Shape;79;p14"/>
          <p:cNvSpPr/>
          <p:nvPr/>
        </p:nvSpPr>
        <p:spPr>
          <a:xfrm>
            <a:off x="3539850" y="229100"/>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1</a:t>
            </a:r>
            <a:endParaRPr sz="1200"/>
          </a:p>
        </p:txBody>
      </p:sp>
      <p:sp>
        <p:nvSpPr>
          <p:cNvPr id="80" name="Google Shape;80;p14"/>
          <p:cNvSpPr/>
          <p:nvPr/>
        </p:nvSpPr>
        <p:spPr>
          <a:xfrm>
            <a:off x="1142675" y="677100"/>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2</a:t>
            </a:r>
            <a:endParaRPr sz="1200"/>
          </a:p>
        </p:txBody>
      </p:sp>
      <p:sp>
        <p:nvSpPr>
          <p:cNvPr id="81" name="Google Shape;81;p14"/>
          <p:cNvSpPr/>
          <p:nvPr/>
        </p:nvSpPr>
        <p:spPr>
          <a:xfrm>
            <a:off x="415650" y="1952800"/>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3</a:t>
            </a:r>
            <a:endParaRPr sz="1200"/>
          </a:p>
        </p:txBody>
      </p:sp>
      <p:sp>
        <p:nvSpPr>
          <p:cNvPr id="82" name="Google Shape;82;p14"/>
          <p:cNvSpPr/>
          <p:nvPr/>
        </p:nvSpPr>
        <p:spPr>
          <a:xfrm>
            <a:off x="1140850" y="3299425"/>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4</a:t>
            </a:r>
            <a:endParaRPr sz="1200"/>
          </a:p>
        </p:txBody>
      </p:sp>
      <p:sp>
        <p:nvSpPr>
          <p:cNvPr id="83" name="Google Shape;83;p14"/>
          <p:cNvSpPr/>
          <p:nvPr/>
        </p:nvSpPr>
        <p:spPr>
          <a:xfrm>
            <a:off x="3539850" y="3713425"/>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5</a:t>
            </a:r>
            <a:endParaRPr sz="1200"/>
          </a:p>
        </p:txBody>
      </p:sp>
      <p:sp>
        <p:nvSpPr>
          <p:cNvPr id="84" name="Google Shape;84;p14"/>
          <p:cNvSpPr/>
          <p:nvPr/>
        </p:nvSpPr>
        <p:spPr>
          <a:xfrm>
            <a:off x="5938850" y="3299425"/>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6</a:t>
            </a:r>
            <a:endParaRPr sz="1200"/>
          </a:p>
        </p:txBody>
      </p:sp>
      <p:sp>
        <p:nvSpPr>
          <p:cNvPr id="85" name="Google Shape;85;p14"/>
          <p:cNvSpPr/>
          <p:nvPr/>
        </p:nvSpPr>
        <p:spPr>
          <a:xfrm>
            <a:off x="6630725" y="1952800"/>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7</a:t>
            </a:r>
            <a:endParaRPr sz="1200"/>
          </a:p>
        </p:txBody>
      </p:sp>
      <p:sp>
        <p:nvSpPr>
          <p:cNvPr id="86" name="Google Shape;86;p14"/>
          <p:cNvSpPr/>
          <p:nvPr/>
        </p:nvSpPr>
        <p:spPr>
          <a:xfrm>
            <a:off x="5938850" y="677100"/>
            <a:ext cx="414000" cy="414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8</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Securing Endpoints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3"/>
          <p:cNvSpPr txBox="1"/>
          <p:nvPr>
            <p:ph idx="4294967295" type="body"/>
          </p:nvPr>
        </p:nvSpPr>
        <p:spPr>
          <a:xfrm>
            <a:off x="311700" y="295600"/>
            <a:ext cx="8520600" cy="4618800"/>
          </a:xfrm>
          <a:prstGeom prst="rect">
            <a:avLst/>
          </a:prstGeom>
        </p:spPr>
        <p:txBody>
          <a:bodyPr anchorCtr="0" anchor="t" bIns="91425" lIns="91425" spcFirstLastPara="1" rIns="91425" wrap="square" tIns="91425">
            <a:normAutofit fontScale="85000" lnSpcReduction="20000"/>
          </a:bodyPr>
          <a:lstStyle/>
          <a:p>
            <a:pPr indent="0" lvl="0" marL="0" rtl="0" algn="l">
              <a:lnSpc>
                <a:spcPct val="100000"/>
              </a:lnSpc>
              <a:spcBef>
                <a:spcPts val="0"/>
              </a:spcBef>
              <a:spcAft>
                <a:spcPts val="0"/>
              </a:spcAft>
              <a:buNone/>
            </a:pPr>
            <a:r>
              <a:rPr lang="en">
                <a:solidFill>
                  <a:srgbClr val="B45F06"/>
                </a:solidFill>
              </a:rPr>
              <a:t>@Configuration </a:t>
            </a:r>
            <a:r>
              <a:rPr lang="en">
                <a:solidFill>
                  <a:srgbClr val="9E9E9E"/>
                </a:solidFill>
              </a:rPr>
              <a:t>/* </a:t>
            </a:r>
            <a:r>
              <a:rPr b="1" lang="en">
                <a:solidFill>
                  <a:srgbClr val="9E9E9E"/>
                </a:solidFill>
              </a:rPr>
              <a:t>If using Spring Boot 3.x, you don’t need @EnableWebSecurity</a:t>
            </a:r>
            <a:r>
              <a:rPr lang="en">
                <a:solidFill>
                  <a:srgbClr val="9E9E9E"/>
                </a:solidFill>
              </a:rPr>
              <a:t> */</a:t>
            </a:r>
            <a:r>
              <a:rPr lang="en">
                <a:solidFill>
                  <a:schemeClr val="accent3"/>
                </a:solidFill>
              </a:rPr>
              <a:t> </a:t>
            </a:r>
            <a:endParaRPr>
              <a:solidFill>
                <a:schemeClr val="accent3"/>
              </a:solidFill>
            </a:endParaRPr>
          </a:p>
          <a:p>
            <a:pPr indent="0" lvl="0" marL="0" rtl="0" algn="l">
              <a:lnSpc>
                <a:spcPct val="100000"/>
              </a:lnSpc>
              <a:spcBef>
                <a:spcPts val="1200"/>
              </a:spcBef>
              <a:spcAft>
                <a:spcPts val="0"/>
              </a:spcAft>
              <a:buNone/>
            </a:pPr>
            <a:r>
              <a:rPr lang="en">
                <a:solidFill>
                  <a:srgbClr val="4A86E8"/>
                </a:solidFill>
              </a:rPr>
              <a:t>public class</a:t>
            </a:r>
            <a:r>
              <a:rPr lang="en"/>
              <a:t> </a:t>
            </a:r>
            <a:r>
              <a:rPr lang="en">
                <a:solidFill>
                  <a:schemeClr val="accent3"/>
                </a:solidFill>
              </a:rPr>
              <a:t>SecurityConfig </a:t>
            </a:r>
            <a:r>
              <a:rPr lang="en"/>
              <a:t>{ </a:t>
            </a:r>
            <a:endParaRPr/>
          </a:p>
          <a:p>
            <a:pPr indent="0" lvl="0" marL="0" rtl="0" algn="l">
              <a:lnSpc>
                <a:spcPct val="100000"/>
              </a:lnSpc>
              <a:spcBef>
                <a:spcPts val="1200"/>
              </a:spcBef>
              <a:spcAft>
                <a:spcPts val="0"/>
              </a:spcAft>
              <a:buNone/>
            </a:pPr>
            <a:r>
              <a:rPr lang="en"/>
              <a:t>    </a:t>
            </a:r>
            <a:r>
              <a:rPr lang="en">
                <a:solidFill>
                  <a:srgbClr val="B45F06"/>
                </a:solidFill>
              </a:rPr>
              <a:t>@Bean</a:t>
            </a:r>
            <a:endParaRPr>
              <a:solidFill>
                <a:srgbClr val="B45F06"/>
              </a:solidFill>
            </a:endParaRPr>
          </a:p>
          <a:p>
            <a:pPr indent="0" lvl="0" marL="0" rtl="0" algn="l">
              <a:lnSpc>
                <a:spcPct val="100000"/>
              </a:lnSpc>
              <a:spcBef>
                <a:spcPts val="1200"/>
              </a:spcBef>
              <a:spcAft>
                <a:spcPts val="0"/>
              </a:spcAft>
              <a:buNone/>
            </a:pPr>
            <a:r>
              <a:rPr lang="en"/>
              <a:t>    </a:t>
            </a:r>
            <a:r>
              <a:rPr lang="en">
                <a:solidFill>
                  <a:srgbClr val="4A86E8"/>
                </a:solidFill>
              </a:rPr>
              <a:t>public </a:t>
            </a:r>
            <a:r>
              <a:rPr lang="en">
                <a:solidFill>
                  <a:schemeClr val="accent3"/>
                </a:solidFill>
              </a:rPr>
              <a:t>SecurityFilterChain </a:t>
            </a:r>
            <a:r>
              <a:rPr lang="en"/>
              <a:t>securityFilterChain(</a:t>
            </a:r>
            <a:r>
              <a:rPr lang="en">
                <a:solidFill>
                  <a:schemeClr val="accent3"/>
                </a:solidFill>
              </a:rPr>
              <a:t>HttpSecurity</a:t>
            </a:r>
            <a:r>
              <a:rPr lang="en"/>
              <a:t> http) </a:t>
            </a:r>
            <a:r>
              <a:rPr lang="en">
                <a:solidFill>
                  <a:srgbClr val="4A86E8"/>
                </a:solidFill>
              </a:rPr>
              <a:t>throws </a:t>
            </a:r>
            <a:r>
              <a:rPr lang="en">
                <a:solidFill>
                  <a:schemeClr val="accent3"/>
                </a:solidFill>
              </a:rPr>
              <a:t>Exception </a:t>
            </a:r>
            <a:r>
              <a:rPr lang="en"/>
              <a:t>{</a:t>
            </a:r>
            <a:endParaRPr/>
          </a:p>
          <a:p>
            <a:pPr indent="0" lvl="0" marL="0" rtl="0" algn="l">
              <a:lnSpc>
                <a:spcPct val="100000"/>
              </a:lnSpc>
              <a:spcBef>
                <a:spcPts val="1200"/>
              </a:spcBef>
              <a:spcAft>
                <a:spcPts val="0"/>
              </a:spcAft>
              <a:buNone/>
            </a:pPr>
            <a:r>
              <a:rPr lang="en"/>
              <a:t>        http.</a:t>
            </a:r>
            <a:r>
              <a:rPr b="1" lang="en"/>
              <a:t>authorizeHttpRequests</a:t>
            </a:r>
            <a:r>
              <a:rPr lang="en"/>
              <a:t>(auth -&gt; auth</a:t>
            </a:r>
            <a:endParaRPr/>
          </a:p>
          <a:p>
            <a:pPr indent="0" lvl="0" marL="0" rtl="0" algn="l">
              <a:lnSpc>
                <a:spcPct val="100000"/>
              </a:lnSpc>
              <a:spcBef>
                <a:spcPts val="1200"/>
              </a:spcBef>
              <a:spcAft>
                <a:spcPts val="0"/>
              </a:spcAft>
              <a:buNone/>
            </a:pPr>
            <a:r>
              <a:rPr lang="en"/>
              <a:t>                .</a:t>
            </a:r>
            <a:r>
              <a:rPr b="1" lang="en"/>
              <a:t>requestMatchers</a:t>
            </a:r>
            <a:r>
              <a:rPr lang="en"/>
              <a:t>(</a:t>
            </a:r>
            <a:r>
              <a:rPr lang="en">
                <a:solidFill>
                  <a:srgbClr val="980000"/>
                </a:solidFill>
              </a:rPr>
              <a:t>"/profile"</a:t>
            </a:r>
            <a:r>
              <a:rPr lang="en"/>
              <a:t>).authenticated() </a:t>
            </a:r>
            <a:r>
              <a:rPr lang="en">
                <a:solidFill>
                  <a:srgbClr val="9E9E9E"/>
                </a:solidFill>
              </a:rPr>
              <a:t>// </a:t>
            </a:r>
            <a:r>
              <a:rPr b="1" lang="en">
                <a:solidFill>
                  <a:srgbClr val="9E9E9E"/>
                </a:solidFill>
              </a:rPr>
              <a:t>Protect /profile</a:t>
            </a:r>
            <a:endParaRPr b="1">
              <a:solidFill>
                <a:srgbClr val="9E9E9E"/>
              </a:solidFill>
            </a:endParaRPr>
          </a:p>
          <a:p>
            <a:pPr indent="0" lvl="0" marL="0" rtl="0" algn="l">
              <a:lnSpc>
                <a:spcPct val="100000"/>
              </a:lnSpc>
              <a:spcBef>
                <a:spcPts val="1200"/>
              </a:spcBef>
              <a:spcAft>
                <a:spcPts val="0"/>
              </a:spcAft>
              <a:buNone/>
            </a:pPr>
            <a:r>
              <a:rPr lang="en"/>
              <a:t>                .</a:t>
            </a:r>
            <a:r>
              <a:rPr b="1" lang="en"/>
              <a:t>anyRequest</a:t>
            </a:r>
            <a:r>
              <a:rPr lang="en"/>
              <a:t>().permitAll()</a:t>
            </a:r>
            <a:endParaRPr/>
          </a:p>
          <a:p>
            <a:pPr indent="0" lvl="0" marL="0" rtl="0" algn="l">
              <a:lnSpc>
                <a:spcPct val="100000"/>
              </a:lnSpc>
              <a:spcBef>
                <a:spcPts val="1200"/>
              </a:spcBef>
              <a:spcAft>
                <a:spcPts val="0"/>
              </a:spcAft>
              <a:buNone/>
            </a:pPr>
            <a:r>
              <a:rPr lang="en"/>
              <a:t>            )</a:t>
            </a:r>
            <a:endParaRPr/>
          </a:p>
          <a:p>
            <a:pPr indent="0" lvl="0" marL="0" rtl="0" algn="l">
              <a:lnSpc>
                <a:spcPct val="100000"/>
              </a:lnSpc>
              <a:spcBef>
                <a:spcPts val="1200"/>
              </a:spcBef>
              <a:spcAft>
                <a:spcPts val="0"/>
              </a:spcAft>
              <a:buNone/>
            </a:pPr>
            <a:r>
              <a:rPr lang="en"/>
              <a:t>            .</a:t>
            </a:r>
            <a:r>
              <a:rPr b="1" lang="en"/>
              <a:t>formLogin</a:t>
            </a:r>
            <a:r>
              <a:rPr lang="en"/>
              <a:t>(</a:t>
            </a:r>
            <a:r>
              <a:rPr lang="en">
                <a:solidFill>
                  <a:schemeClr val="accent3"/>
                </a:solidFill>
              </a:rPr>
              <a:t>Customizer</a:t>
            </a:r>
            <a:r>
              <a:rPr lang="en"/>
              <a:t>.withDefaults()) </a:t>
            </a:r>
            <a:r>
              <a:rPr lang="en">
                <a:solidFill>
                  <a:srgbClr val="9E9E9E"/>
                </a:solidFill>
              </a:rPr>
              <a:t>// </a:t>
            </a:r>
            <a:r>
              <a:rPr b="1" lang="en">
                <a:solidFill>
                  <a:srgbClr val="9E9E9E"/>
                </a:solidFill>
              </a:rPr>
              <a:t>Default login form</a:t>
            </a:r>
            <a:endParaRPr b="1">
              <a:solidFill>
                <a:srgbClr val="9E9E9E"/>
              </a:solidFill>
            </a:endParaRPr>
          </a:p>
          <a:p>
            <a:pPr indent="0" lvl="0" marL="0" rtl="0" algn="l">
              <a:lnSpc>
                <a:spcPct val="100000"/>
              </a:lnSpc>
              <a:spcBef>
                <a:spcPts val="1200"/>
              </a:spcBef>
              <a:spcAft>
                <a:spcPts val="0"/>
              </a:spcAft>
              <a:buNone/>
            </a:pPr>
            <a:r>
              <a:rPr lang="en"/>
              <a:t>            .</a:t>
            </a:r>
            <a:r>
              <a:rPr b="1" lang="en"/>
              <a:t>logout</a:t>
            </a:r>
            <a:r>
              <a:rPr lang="en"/>
              <a:t>(</a:t>
            </a:r>
            <a:r>
              <a:rPr lang="en">
                <a:solidFill>
                  <a:schemeClr val="accent3"/>
                </a:solidFill>
              </a:rPr>
              <a:t>Customizer</a:t>
            </a:r>
            <a:r>
              <a:rPr lang="en"/>
              <a:t>.withDefaults()); </a:t>
            </a:r>
            <a:r>
              <a:rPr lang="en">
                <a:solidFill>
                  <a:srgbClr val="9E9E9E"/>
                </a:solidFill>
              </a:rPr>
              <a:t>// </a:t>
            </a:r>
            <a:r>
              <a:rPr b="1" lang="en">
                <a:solidFill>
                  <a:srgbClr val="9E9E9E"/>
                </a:solidFill>
              </a:rPr>
              <a:t>Default logout</a:t>
            </a:r>
            <a:endParaRPr b="1">
              <a:solidFill>
                <a:srgbClr val="9E9E9E"/>
              </a:solidFill>
            </a:endParaRPr>
          </a:p>
          <a:p>
            <a:pPr indent="0" lvl="0" marL="0" rtl="0" algn="l">
              <a:lnSpc>
                <a:spcPct val="100000"/>
              </a:lnSpc>
              <a:spcBef>
                <a:spcPts val="1200"/>
              </a:spcBef>
              <a:spcAft>
                <a:spcPts val="0"/>
              </a:spcAft>
              <a:buNone/>
            </a:pPr>
            <a:r>
              <a:rPr lang="en"/>
              <a:t>        </a:t>
            </a:r>
            <a:r>
              <a:rPr lang="en">
                <a:solidFill>
                  <a:srgbClr val="4A86E8"/>
                </a:solidFill>
              </a:rPr>
              <a:t>return </a:t>
            </a:r>
            <a:r>
              <a:rPr lang="en"/>
              <a:t>http.build();</a:t>
            </a:r>
            <a:endParaRPr/>
          </a:p>
          <a:p>
            <a:pPr indent="0" lvl="0" marL="0" rtl="0" algn="l">
              <a:lnSpc>
                <a:spcPct val="100000"/>
              </a:lnSpc>
              <a:spcBef>
                <a:spcPts val="1200"/>
              </a:spcBef>
              <a:spcAft>
                <a:spcPts val="0"/>
              </a:spcAft>
              <a:buNone/>
            </a:pPr>
            <a:r>
              <a:rPr lang="en"/>
              <a:t>    }</a:t>
            </a:r>
            <a:endParaRPr/>
          </a:p>
          <a:p>
            <a:pPr indent="0" lvl="0" marL="0" rtl="0" algn="l">
              <a:lnSpc>
                <a:spcPct val="100000"/>
              </a:lnSpc>
              <a:spcBef>
                <a:spcPts val="1200"/>
              </a:spcBef>
              <a:spcAft>
                <a:spcPts val="1200"/>
              </a:spcAft>
              <a:buNone/>
            </a:pPr>
            <a:r>
              <a:rPr lang="en"/>
              <a:t>}</a:t>
            </a:r>
            <a:endParaRPr/>
          </a:p>
        </p:txBody>
      </p:sp>
      <p:sp>
        <p:nvSpPr>
          <p:cNvPr id="201" name="Google Shape;201;p33"/>
          <p:cNvSpPr/>
          <p:nvPr/>
        </p:nvSpPr>
        <p:spPr>
          <a:xfrm>
            <a:off x="1028400" y="3953800"/>
            <a:ext cx="7803900" cy="960600"/>
          </a:xfrm>
          <a:prstGeom prst="rightArrow">
            <a:avLst>
              <a:gd fmla="val 50000" name="adj1"/>
              <a:gd fmla="val 50000" name="adj2"/>
            </a:avLst>
          </a:prstGeom>
          <a:noFill/>
          <a:ln cap="flat" cmpd="sng" w="19050">
            <a:solidFill>
              <a:schemeClr val="dk1"/>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t>ვნახოთ ზუსტად როგორ მუშაობს Spring Security-ის "თავდაცვის ფილტრები"…</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0" y="2150850"/>
            <a:ext cx="9144000" cy="841800"/>
          </a:xfrm>
          <a:prstGeom prst="rect">
            <a:avLst/>
          </a:prstGeom>
          <a:solidFill>
            <a:srgbClr val="D9EAD3"/>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Filter Chains</a:t>
            </a:r>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idx="1" type="body"/>
          </p:nvPr>
        </p:nvSpPr>
        <p:spPr>
          <a:xfrm>
            <a:off x="311700" y="4230575"/>
            <a:ext cx="6967500" cy="605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SecurityFilterChain-ის როლი </a:t>
            </a:r>
            <a:r>
              <a:rPr lang="en" u="sng">
                <a:solidFill>
                  <a:schemeClr val="hlink"/>
                </a:solidFill>
                <a:hlinkClick r:id="rId3"/>
              </a:rPr>
              <a:t>Architecture :: Spring Security</a:t>
            </a:r>
            <a:r>
              <a:rPr lang="en"/>
              <a:t> </a:t>
            </a:r>
            <a:endParaRPr/>
          </a:p>
        </p:txBody>
      </p:sp>
      <p:pic>
        <p:nvPicPr>
          <p:cNvPr id="212" name="Google Shape;212;p35"/>
          <p:cNvPicPr preferRelativeResize="0"/>
          <p:nvPr/>
        </p:nvPicPr>
        <p:blipFill>
          <a:blip r:embed="rId4">
            <a:alphaModFix/>
          </a:blip>
          <a:stretch>
            <a:fillRect/>
          </a:stretch>
        </p:blipFill>
        <p:spPr>
          <a:xfrm>
            <a:off x="1676000" y="308925"/>
            <a:ext cx="5791999" cy="3921650"/>
          </a:xfrm>
          <a:prstGeom prst="rect">
            <a:avLst/>
          </a:prstGeom>
          <a:noFill/>
          <a:ln>
            <a:noFill/>
          </a:ln>
        </p:spPr>
      </p:pic>
      <p:sp>
        <p:nvSpPr>
          <p:cNvPr id="213" name="Google Shape;213;p35"/>
          <p:cNvSpPr/>
          <p:nvPr/>
        </p:nvSpPr>
        <p:spPr>
          <a:xfrm>
            <a:off x="1670150" y="1773625"/>
            <a:ext cx="2830500" cy="10791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4" name="Google Shape;214;p35"/>
          <p:cNvSpPr/>
          <p:nvPr/>
        </p:nvSpPr>
        <p:spPr>
          <a:xfrm>
            <a:off x="746425" y="1773625"/>
            <a:ext cx="813000" cy="1079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6"/>
          <p:cNvSpPr txBox="1"/>
          <p:nvPr>
            <p:ph idx="4294967295" type="body"/>
          </p:nvPr>
        </p:nvSpPr>
        <p:spPr>
          <a:xfrm>
            <a:off x="311700" y="236475"/>
            <a:ext cx="8520600" cy="46854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b="1" lang="en"/>
              <a:t>The </a:t>
            </a:r>
            <a:r>
              <a:rPr b="1" lang="en" u="sng"/>
              <a:t>Order</a:t>
            </a:r>
            <a:r>
              <a:rPr b="1" lang="en"/>
              <a:t> of Security Filters</a:t>
            </a:r>
            <a:endParaRPr b="1"/>
          </a:p>
          <a:p>
            <a:pPr indent="0" lvl="0" marL="0" rtl="0" algn="l">
              <a:lnSpc>
                <a:spcPct val="100000"/>
              </a:lnSpc>
              <a:spcBef>
                <a:spcPts val="1200"/>
              </a:spcBef>
              <a:spcAft>
                <a:spcPts val="0"/>
              </a:spcAft>
              <a:buNone/>
            </a:pPr>
            <a:r>
              <a:rPr lang="en"/>
              <a:t>http</a:t>
            </a:r>
            <a:endParaRPr/>
          </a:p>
          <a:p>
            <a:pPr indent="0" lvl="0" marL="0" rtl="0" algn="l">
              <a:lnSpc>
                <a:spcPct val="100000"/>
              </a:lnSpc>
              <a:spcBef>
                <a:spcPts val="1200"/>
              </a:spcBef>
              <a:spcAft>
                <a:spcPts val="0"/>
              </a:spcAft>
              <a:buNone/>
            </a:pPr>
            <a:r>
              <a:rPr lang="en"/>
              <a:t>.</a:t>
            </a:r>
            <a:r>
              <a:rPr b="1" lang="en"/>
              <a:t>csrf</a:t>
            </a:r>
            <a:r>
              <a:rPr lang="en"/>
              <a:t>(Customizer.withDefaults()) </a:t>
            </a:r>
            <a:r>
              <a:rPr lang="en">
                <a:solidFill>
                  <a:srgbClr val="9E9E9E"/>
                </a:solidFill>
              </a:rPr>
              <a:t>// </a:t>
            </a:r>
            <a:r>
              <a:rPr b="1" lang="en">
                <a:solidFill>
                  <a:srgbClr val="9E9E9E"/>
                </a:solidFill>
              </a:rPr>
              <a:t>CsrfFilter Added by csrf(...)</a:t>
            </a:r>
            <a:endParaRPr b="1">
              <a:solidFill>
                <a:srgbClr val="9E9E9E"/>
              </a:solidFill>
            </a:endParaRPr>
          </a:p>
          <a:p>
            <a:pPr indent="0" lvl="0" marL="0" rtl="0" algn="l">
              <a:lnSpc>
                <a:spcPct val="100000"/>
              </a:lnSpc>
              <a:spcBef>
                <a:spcPts val="1200"/>
              </a:spcBef>
              <a:spcAft>
                <a:spcPts val="0"/>
              </a:spcAft>
              <a:buNone/>
            </a:pPr>
            <a:r>
              <a:rPr lang="en"/>
              <a:t>.</a:t>
            </a:r>
            <a:r>
              <a:rPr b="1" lang="en"/>
              <a:t>httpBasic</a:t>
            </a:r>
            <a:r>
              <a:rPr lang="en"/>
              <a:t>(Customizer.withDefaults()) </a:t>
            </a:r>
            <a:r>
              <a:rPr lang="en">
                <a:solidFill>
                  <a:srgbClr val="9E9E9E"/>
                </a:solidFill>
              </a:rPr>
              <a:t>// </a:t>
            </a:r>
            <a:r>
              <a:rPr b="1" lang="en">
                <a:solidFill>
                  <a:srgbClr val="9E9E9E"/>
                </a:solidFill>
              </a:rPr>
              <a:t>BasicAuthenticationFilter</a:t>
            </a:r>
            <a:endParaRPr b="1">
              <a:solidFill>
                <a:srgbClr val="9E9E9E"/>
              </a:solidFill>
            </a:endParaRPr>
          </a:p>
          <a:p>
            <a:pPr indent="0" lvl="0" marL="0" rtl="0" algn="l">
              <a:lnSpc>
                <a:spcPct val="100000"/>
              </a:lnSpc>
              <a:spcBef>
                <a:spcPts val="1200"/>
              </a:spcBef>
              <a:spcAft>
                <a:spcPts val="0"/>
              </a:spcAft>
              <a:buNone/>
            </a:pPr>
            <a:r>
              <a:rPr lang="en"/>
              <a:t>.</a:t>
            </a:r>
            <a:r>
              <a:rPr b="1" lang="en"/>
              <a:t>formLogin</a:t>
            </a:r>
            <a:r>
              <a:rPr lang="en"/>
              <a:t>(Customizer.withDefaults()) </a:t>
            </a:r>
            <a:r>
              <a:rPr lang="en">
                <a:solidFill>
                  <a:srgbClr val="9E9E9E"/>
                </a:solidFill>
              </a:rPr>
              <a:t>// </a:t>
            </a:r>
            <a:r>
              <a:rPr b="1" lang="en">
                <a:solidFill>
                  <a:srgbClr val="9E9E9E"/>
                </a:solidFill>
              </a:rPr>
              <a:t>UsernamePasswordAuthenticationFilter</a:t>
            </a:r>
            <a:r>
              <a:rPr b="1" lang="en"/>
              <a:t> </a:t>
            </a:r>
            <a:endParaRPr b="1"/>
          </a:p>
          <a:p>
            <a:pPr indent="0" lvl="0" marL="0" rtl="0" algn="l">
              <a:lnSpc>
                <a:spcPct val="100000"/>
              </a:lnSpc>
              <a:spcBef>
                <a:spcPts val="1200"/>
              </a:spcBef>
              <a:spcAft>
                <a:spcPts val="0"/>
              </a:spcAft>
              <a:buNone/>
            </a:pPr>
            <a:r>
              <a:rPr lang="en"/>
              <a:t>.</a:t>
            </a:r>
            <a:r>
              <a:rPr b="1" lang="en"/>
              <a:t>authorizeHttpRequests</a:t>
            </a:r>
            <a:r>
              <a:rPr lang="en"/>
              <a:t>( </a:t>
            </a:r>
            <a:r>
              <a:rPr lang="en">
                <a:solidFill>
                  <a:srgbClr val="9E9E9E"/>
                </a:solidFill>
              </a:rPr>
              <a:t>// </a:t>
            </a:r>
            <a:r>
              <a:rPr b="1" lang="en">
                <a:solidFill>
                  <a:srgbClr val="9E9E9E"/>
                </a:solidFill>
              </a:rPr>
              <a:t>AuthorizationFilter</a:t>
            </a:r>
            <a:endParaRPr b="1">
              <a:solidFill>
                <a:srgbClr val="9E9E9E"/>
              </a:solidFill>
            </a:endParaRPr>
          </a:p>
          <a:p>
            <a:pPr indent="0" lvl="0" marL="0" rtl="0" algn="l">
              <a:lnSpc>
                <a:spcPct val="100000"/>
              </a:lnSpc>
              <a:spcBef>
                <a:spcPts val="1200"/>
              </a:spcBef>
              <a:spcAft>
                <a:spcPts val="0"/>
              </a:spcAft>
              <a:buNone/>
            </a:pPr>
            <a:r>
              <a:rPr lang="en"/>
              <a:t>    authorize -&gt; authorize.anyRequest().authenticated()</a:t>
            </a:r>
            <a:endParaRPr/>
          </a:p>
          <a:p>
            <a:pPr indent="0" lvl="0" marL="0" rtl="0" algn="l">
              <a:lnSpc>
                <a:spcPct val="100000"/>
              </a:lnSpc>
              <a:spcBef>
                <a:spcPts val="1200"/>
              </a:spcBef>
              <a:spcAft>
                <a:spcPts val="0"/>
              </a:spcAft>
              <a:buNone/>
            </a:pPr>
            <a:r>
              <a:rPr lang="en"/>
              <a:t>);</a:t>
            </a:r>
            <a:endParaRPr/>
          </a:p>
          <a:p>
            <a:pPr indent="-342900" lvl="0" marL="457200" rtl="0" algn="l">
              <a:lnSpc>
                <a:spcPct val="100000"/>
              </a:lnSpc>
              <a:spcBef>
                <a:spcPts val="1200"/>
              </a:spcBef>
              <a:spcAft>
                <a:spcPts val="0"/>
              </a:spcAft>
              <a:buSzPts val="1800"/>
              <a:buAutoNum type="arabicPeriod"/>
            </a:pPr>
            <a:r>
              <a:rPr lang="en"/>
              <a:t>პირველად გამოიძახება </a:t>
            </a:r>
            <a:r>
              <a:rPr b="1" lang="en"/>
              <a:t>CSRF </a:t>
            </a:r>
            <a:r>
              <a:rPr lang="en"/>
              <a:t>ფილტრი, შეტევებისაგან დასაცავად.</a:t>
            </a:r>
            <a:endParaRPr/>
          </a:p>
          <a:p>
            <a:pPr indent="-342900" lvl="0" marL="457200" rtl="0" algn="l">
              <a:lnSpc>
                <a:spcPct val="100000"/>
              </a:lnSpc>
              <a:spcBef>
                <a:spcPts val="0"/>
              </a:spcBef>
              <a:spcAft>
                <a:spcPts val="0"/>
              </a:spcAft>
              <a:buSzPts val="1800"/>
              <a:buAutoNum type="arabicPeriod"/>
            </a:pPr>
            <a:r>
              <a:rPr lang="en"/>
              <a:t>შემდეგ, ავთენტიფიკაციის ფილტრები გამოიძახება, მოთხოვნების ავთენტიფიკაციისთვის.</a:t>
            </a:r>
            <a:endParaRPr/>
          </a:p>
          <a:p>
            <a:pPr indent="-342900" lvl="0" marL="457200" rtl="0" algn="l">
              <a:lnSpc>
                <a:spcPct val="100000"/>
              </a:lnSpc>
              <a:spcBef>
                <a:spcPts val="0"/>
              </a:spcBef>
              <a:spcAft>
                <a:spcPts val="0"/>
              </a:spcAft>
              <a:buSzPts val="1800"/>
              <a:buAutoNum type="arabicPeriod"/>
            </a:pPr>
            <a:r>
              <a:rPr lang="en"/>
              <a:t>ბოლოს, AuthorizationFilter გამოიძახება, მოთხოვნების ავტორიზაციისთვის.</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Adding Custom Filters to the Chain</a:t>
            </a:r>
            <a:endParaRPr/>
          </a:p>
        </p:txBody>
      </p:sp>
      <p:sp>
        <p:nvSpPr>
          <p:cNvPr id="225" name="Google Shape;225;p3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უმეტეს შემთხვევაში, ნაგულისხმევი უსაფრთხოების ფილტრები საკმარისია ჩვენი აპლიკაციის უსაფრთხოების უზრუნველსაყოფად, მაგრამ, შეიძლება იყოს შემთხვევები როდესაც გვსურს დავამატოთ ჩვენი ფილტრი, SecurityFilterChain-ში.</a:t>
            </a:r>
            <a:endParaRPr/>
          </a:p>
          <a:p>
            <a:pPr indent="0" lvl="0" marL="0" rtl="0" algn="l">
              <a:spcBef>
                <a:spcPts val="1200"/>
              </a:spcBef>
              <a:spcAft>
                <a:spcPts val="0"/>
              </a:spcAft>
              <a:buNone/>
            </a:pPr>
            <a:r>
              <a:rPr lang="en">
                <a:solidFill>
                  <a:schemeClr val="accent3"/>
                </a:solidFill>
              </a:rPr>
              <a:t>HttpSecurity</a:t>
            </a:r>
            <a:r>
              <a:rPr lang="en"/>
              <a:t>-ს გააჩნია ფილტრების დამატების სამი მეთოდი:</a:t>
            </a:r>
            <a:endParaRPr/>
          </a:p>
          <a:p>
            <a:pPr indent="-334328" lvl="0" marL="457200" rtl="0" algn="l">
              <a:spcBef>
                <a:spcPts val="1200"/>
              </a:spcBef>
              <a:spcAft>
                <a:spcPts val="0"/>
              </a:spcAft>
              <a:buSzPct val="100000"/>
              <a:buChar char="●"/>
            </a:pPr>
            <a:r>
              <a:rPr b="1" lang="en"/>
              <a:t>addFilterBefore</a:t>
            </a:r>
            <a:r>
              <a:rPr lang="en"/>
              <a:t>(Filter, Class&lt;?&gt;) -&gt; </a:t>
            </a:r>
            <a:r>
              <a:rPr b="1" lang="en"/>
              <a:t>adds your filter before another filter</a:t>
            </a:r>
            <a:endParaRPr b="1"/>
          </a:p>
          <a:p>
            <a:pPr indent="-334328" lvl="0" marL="457200" rtl="0" algn="l">
              <a:spcBef>
                <a:spcPts val="0"/>
              </a:spcBef>
              <a:spcAft>
                <a:spcPts val="0"/>
              </a:spcAft>
              <a:buSzPct val="100000"/>
              <a:buChar char="●"/>
            </a:pPr>
            <a:r>
              <a:rPr b="1" lang="en"/>
              <a:t>addFilterAfter</a:t>
            </a:r>
            <a:r>
              <a:rPr lang="en"/>
              <a:t>(Filter, Class&lt;?&gt;)    -&gt; </a:t>
            </a:r>
            <a:r>
              <a:rPr b="1" lang="en"/>
              <a:t>adds your filter after another filter</a:t>
            </a:r>
            <a:endParaRPr b="1"/>
          </a:p>
          <a:p>
            <a:pPr indent="-334328" lvl="0" marL="457200" rtl="0" algn="l">
              <a:spcBef>
                <a:spcPts val="0"/>
              </a:spcBef>
              <a:spcAft>
                <a:spcPts val="0"/>
              </a:spcAft>
              <a:buSzPct val="100000"/>
              <a:buChar char="●"/>
            </a:pPr>
            <a:r>
              <a:rPr b="1" lang="en"/>
              <a:t>addFilterAt</a:t>
            </a:r>
            <a:r>
              <a:rPr lang="en"/>
              <a:t>(Filter, Class&lt;?&gt;)         -&gt; </a:t>
            </a:r>
            <a:r>
              <a:rPr b="1" lang="en"/>
              <a:t>replaces another filter with your filter</a:t>
            </a:r>
            <a:endParaRPr b="1"/>
          </a:p>
          <a:p>
            <a:pPr indent="0" lvl="0" marL="0" rtl="0" algn="l">
              <a:spcBef>
                <a:spcPts val="1200"/>
              </a:spcBef>
              <a:spcAft>
                <a:spcPts val="1200"/>
              </a:spcAft>
              <a:buNone/>
            </a:pPr>
            <a:r>
              <a:rPr lang="en"/>
              <a:t>* თუ შექმნით თქვენს ფილტრს, მაშინ მოგიწევთ იმის გარკვევაც თუ როდის მოხდება მისი გამოძახება, რა მომენტში - ან მომენტამდე. </a:t>
            </a:r>
            <a:r>
              <a:rPr lang="en" u="sng">
                <a:solidFill>
                  <a:schemeClr val="hlink"/>
                </a:solidFill>
                <a:hlinkClick r:id="rId3"/>
              </a:rPr>
              <a:t>Architecture :: Spring Security</a:t>
            </a:r>
            <a:r>
              <a:rPr lang="en"/>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8"/>
          <p:cNvSpPr txBox="1"/>
          <p:nvPr>
            <p:ph type="title"/>
          </p:nvPr>
        </p:nvSpPr>
        <p:spPr>
          <a:xfrm>
            <a:off x="0" y="2150850"/>
            <a:ext cx="9144000" cy="841800"/>
          </a:xfrm>
          <a:prstGeom prst="rect">
            <a:avLst/>
          </a:prstGeom>
          <a:solidFill>
            <a:srgbClr val="F4CCCC"/>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Authentication</a:t>
            </a:r>
            <a:endParaRPr>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Authentication</a:t>
            </a:r>
            <a:endParaRPr/>
          </a:p>
        </p:txBody>
      </p:sp>
      <p:sp>
        <p:nvSpPr>
          <p:cNvPr id="236" name="Google Shape;236;p3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en"/>
              <a:t>ავთენტიფიკაცია </a:t>
            </a:r>
            <a:r>
              <a:rPr lang="en"/>
              <a:t>გულისხმობს პიროვნების იდენტიფიკაციას. ანუ იმის გარკვევას თუ ვინს არის და ნამდვილად არსებობს თუ არა.</a:t>
            </a:r>
            <a:endParaRPr/>
          </a:p>
          <a:p>
            <a:pPr indent="0" lvl="0" marL="0" rtl="0" algn="l">
              <a:spcBef>
                <a:spcPts val="1200"/>
              </a:spcBef>
              <a:spcAft>
                <a:spcPts val="0"/>
              </a:spcAft>
              <a:buNone/>
            </a:pPr>
            <a:r>
              <a:rPr lang="en"/>
              <a:t>ავთენტიფიკაციის ყველაზე გავრცელებული გზა არის username/password-ის გამოყენება. თუმცა, არსებობს  სხვა მექანიზმებიც:</a:t>
            </a:r>
            <a:endParaRPr/>
          </a:p>
          <a:p>
            <a:pPr indent="-342900" lvl="0" marL="457200" rtl="0" algn="l">
              <a:spcBef>
                <a:spcPts val="1200"/>
              </a:spcBef>
              <a:spcAft>
                <a:spcPts val="0"/>
              </a:spcAft>
              <a:buSzPts val="1800"/>
              <a:buChar char="●"/>
            </a:pPr>
            <a:r>
              <a:rPr b="1" lang="en"/>
              <a:t>OAuth 2.0 Login</a:t>
            </a:r>
            <a:r>
              <a:rPr lang="en"/>
              <a:t> - OAuth 2.0 Log In with </a:t>
            </a:r>
            <a:r>
              <a:rPr b="1" lang="en"/>
              <a:t>OpenID Connect</a:t>
            </a:r>
            <a:endParaRPr b="1"/>
          </a:p>
          <a:p>
            <a:pPr indent="-342900" lvl="0" marL="457200" rtl="0" algn="l">
              <a:spcBef>
                <a:spcPts val="0"/>
              </a:spcBef>
              <a:spcAft>
                <a:spcPts val="0"/>
              </a:spcAft>
              <a:buSzPts val="1800"/>
              <a:buChar char="●"/>
            </a:pPr>
            <a:r>
              <a:rPr b="1" lang="en"/>
              <a:t>SAML 2.0 Login</a:t>
            </a:r>
            <a:r>
              <a:rPr lang="en"/>
              <a:t> - SAML 2.0 Log In</a:t>
            </a:r>
            <a:endParaRPr/>
          </a:p>
          <a:p>
            <a:pPr indent="-342900" lvl="0" marL="457200" rtl="0" algn="l">
              <a:spcBef>
                <a:spcPts val="0"/>
              </a:spcBef>
              <a:spcAft>
                <a:spcPts val="0"/>
              </a:spcAft>
              <a:buSzPts val="1800"/>
              <a:buChar char="●"/>
            </a:pPr>
            <a:r>
              <a:rPr b="1" lang="en"/>
              <a:t>Central Authentication Server</a:t>
            </a:r>
            <a:r>
              <a:rPr lang="en"/>
              <a:t> (</a:t>
            </a:r>
            <a:r>
              <a:rPr b="1" lang="en"/>
              <a:t>CAS</a:t>
            </a:r>
            <a:r>
              <a:rPr lang="en"/>
              <a:t>) - Central Authentication Server (CAS)</a:t>
            </a:r>
            <a:endParaRPr/>
          </a:p>
          <a:p>
            <a:pPr indent="-342900" lvl="0" marL="457200" rtl="0" algn="l">
              <a:spcBef>
                <a:spcPts val="0"/>
              </a:spcBef>
              <a:spcAft>
                <a:spcPts val="0"/>
              </a:spcAft>
              <a:buSzPts val="1800"/>
              <a:buChar char="●"/>
            </a:pPr>
            <a:r>
              <a:rPr b="1" lang="en"/>
              <a:t>X509 Authentication</a:t>
            </a:r>
            <a:r>
              <a:rPr lang="en"/>
              <a:t> - X509 Authentication</a:t>
            </a:r>
            <a:endParaRPr/>
          </a:p>
          <a:p>
            <a:pPr indent="-342900" lvl="0" marL="457200" rtl="0" algn="l">
              <a:spcBef>
                <a:spcPts val="0"/>
              </a:spcBef>
              <a:spcAft>
                <a:spcPts val="0"/>
              </a:spcAft>
              <a:buSzPts val="1800"/>
              <a:buChar char="●"/>
            </a:pPr>
            <a:r>
              <a:rPr lang="en"/>
              <a:t>და ა.შ.</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Username/Password Authentication</a:t>
            </a:r>
            <a:endParaRPr/>
          </a:p>
        </p:txBody>
      </p:sp>
      <p:sp>
        <p:nvSpPr>
          <p:cNvPr id="242" name="Google Shape;242;p4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Username/Password-ით ავთენტიფიკაცია Spring Security-ში:</a:t>
            </a:r>
            <a:endParaRPr/>
          </a:p>
        </p:txBody>
      </p:sp>
      <p:graphicFrame>
        <p:nvGraphicFramePr>
          <p:cNvPr id="243" name="Google Shape;243;p40"/>
          <p:cNvGraphicFramePr/>
          <p:nvPr/>
        </p:nvGraphicFramePr>
        <p:xfrm>
          <a:off x="311700" y="1967400"/>
          <a:ext cx="3000000" cy="3000000"/>
        </p:xfrm>
        <a:graphic>
          <a:graphicData uri="http://schemas.openxmlformats.org/drawingml/2006/table">
            <a:tbl>
              <a:tblPr>
                <a:noFill/>
                <a:tableStyleId>{F09649EB-B840-4592-AB30-00E90A54A82C}</a:tableStyleId>
              </a:tblPr>
              <a:tblGrid>
                <a:gridCol w="4009050"/>
                <a:gridCol w="4511550"/>
              </a:tblGrid>
              <a:tr h="328350">
                <a:tc>
                  <a:txBody>
                    <a:bodyPr/>
                    <a:lstStyle/>
                    <a:p>
                      <a:pPr indent="0" lvl="0" marL="0" rtl="0" algn="l">
                        <a:spcBef>
                          <a:spcPts val="0"/>
                        </a:spcBef>
                        <a:spcAft>
                          <a:spcPts val="0"/>
                        </a:spcAft>
                        <a:buNone/>
                      </a:pPr>
                      <a:r>
                        <a:rPr lang="en" sz="1200">
                          <a:solidFill>
                            <a:srgbClr val="B45F06"/>
                          </a:solidFill>
                        </a:rPr>
                        <a:t>@Configuration</a:t>
                      </a:r>
                      <a:r>
                        <a:rPr lang="en" sz="1200">
                          <a:solidFill>
                            <a:schemeClr val="dk1"/>
                          </a:solidFill>
                        </a:rPr>
                        <a:t> </a:t>
                      </a:r>
                      <a:r>
                        <a:rPr lang="en" sz="1200">
                          <a:solidFill>
                            <a:srgbClr val="4A86E8"/>
                          </a:solidFill>
                        </a:rPr>
                        <a:t>public class</a:t>
                      </a:r>
                      <a:r>
                        <a:rPr lang="en" sz="1200">
                          <a:solidFill>
                            <a:schemeClr val="dk1"/>
                          </a:solidFill>
                        </a:rPr>
                        <a:t> </a:t>
                      </a:r>
                      <a:r>
                        <a:rPr lang="en" sz="1200">
                          <a:solidFill>
                            <a:schemeClr val="accent3"/>
                          </a:solidFill>
                        </a:rPr>
                        <a:t>MySecurityConfig</a:t>
                      </a:r>
                      <a:r>
                        <a:rPr lang="en" sz="1200">
                          <a:solidFill>
                            <a:schemeClr val="dk1"/>
                          </a:solidFill>
                        </a:rPr>
                        <a:t> {</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rgbClr val="B45F06"/>
                          </a:solidFill>
                        </a:rPr>
                        <a:t>@Bean</a:t>
                      </a:r>
                      <a:endParaRPr sz="1200">
                        <a:solidFill>
                          <a:srgbClr val="B45F06"/>
                        </a:solidFill>
                      </a:endParaRPr>
                    </a:p>
                    <a:p>
                      <a:pPr indent="0" lvl="0" marL="0" rtl="0" algn="l">
                        <a:spcBef>
                          <a:spcPts val="0"/>
                        </a:spcBef>
                        <a:spcAft>
                          <a:spcPts val="0"/>
                        </a:spcAft>
                        <a:buNone/>
                      </a:pPr>
                      <a:r>
                        <a:rPr lang="en" sz="1200">
                          <a:solidFill>
                            <a:srgbClr val="4A86E8"/>
                          </a:solidFill>
                        </a:rPr>
                        <a:t>public </a:t>
                      </a:r>
                      <a:r>
                        <a:rPr lang="en" sz="1200">
                          <a:solidFill>
                            <a:schemeClr val="accent3"/>
                          </a:solidFill>
                        </a:rPr>
                        <a:t>UserDetailsService </a:t>
                      </a:r>
                      <a:r>
                        <a:rPr lang="en" sz="1200">
                          <a:solidFill>
                            <a:schemeClr val="dk1"/>
                          </a:solidFill>
                        </a:rPr>
                        <a:t>userDetailsService()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accent3"/>
                          </a:solidFill>
                        </a:rPr>
                        <a:t>UserDetails </a:t>
                      </a:r>
                      <a:r>
                        <a:rPr lang="en" sz="1200">
                          <a:solidFill>
                            <a:schemeClr val="dk1"/>
                          </a:solidFill>
                        </a:rPr>
                        <a:t>userDetails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chemeClr val="accent3"/>
                          </a:solidFill>
                        </a:rPr>
                        <a:t>User</a:t>
                      </a:r>
                      <a:r>
                        <a:rPr lang="en" sz="1200">
                          <a:solidFill>
                            <a:schemeClr val="dk1"/>
                          </a:solidFill>
                        </a:rPr>
                        <a:t>.withDefaultPasswordEncoder()</a:t>
                      </a:r>
                      <a:endParaRPr sz="1200">
                        <a:solidFill>
                          <a:schemeClr val="dk1"/>
                        </a:solidFill>
                      </a:endParaRPr>
                    </a:p>
                    <a:p>
                      <a:pPr indent="0" lvl="0" marL="0" rtl="0" algn="l">
                        <a:spcBef>
                          <a:spcPts val="0"/>
                        </a:spcBef>
                        <a:spcAft>
                          <a:spcPts val="0"/>
                        </a:spcAft>
                        <a:buNone/>
                      </a:pPr>
                      <a:r>
                        <a:rPr lang="en" sz="1200">
                          <a:solidFill>
                            <a:schemeClr val="dk1"/>
                          </a:solidFill>
                        </a:rPr>
                        <a:t>        .username(</a:t>
                      </a:r>
                      <a:r>
                        <a:rPr lang="en" sz="1200">
                          <a:solidFill>
                            <a:srgbClr val="980000"/>
                          </a:solidFill>
                        </a:rPr>
                        <a:t>"user"</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.password(</a:t>
                      </a:r>
                      <a:r>
                        <a:rPr lang="en" sz="1200">
                          <a:solidFill>
                            <a:srgbClr val="980000"/>
                          </a:solidFill>
                        </a:rPr>
                        <a:t>"password"</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.roles(</a:t>
                      </a:r>
                      <a:r>
                        <a:rPr lang="en" sz="1200">
                          <a:solidFill>
                            <a:srgbClr val="980000"/>
                          </a:solidFill>
                        </a:rPr>
                        <a:t>"USER"</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.build();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rgbClr val="4A86E8"/>
                          </a:solidFill>
                        </a:rPr>
                        <a:t>return new </a:t>
                      </a:r>
                      <a:r>
                        <a:rPr b="1" lang="en" sz="1200">
                          <a:solidFill>
                            <a:schemeClr val="accent3"/>
                          </a:solidFill>
                        </a:rPr>
                        <a:t>InMemoryUserDetailsManager</a:t>
                      </a:r>
                      <a:r>
                        <a:rPr lang="en" sz="1200">
                          <a:solidFill>
                            <a:schemeClr val="dk1"/>
                          </a:solidFill>
                        </a:rPr>
                        <a:t>(userDetails);</a:t>
                      </a:r>
                      <a:endParaRPr sz="1200">
                        <a:solidFill>
                          <a:schemeClr val="dk1"/>
                        </a:solidFill>
                      </a:endParaRPr>
                    </a:p>
                    <a:p>
                      <a:pPr indent="0" lvl="0" marL="0" rtl="0" algn="l">
                        <a:spcBef>
                          <a:spcPts val="0"/>
                        </a:spcBef>
                        <a:spcAft>
                          <a:spcPts val="0"/>
                        </a:spcAft>
                        <a:buNone/>
                      </a:pPr>
                      <a:r>
                        <a:rPr lang="en" sz="1200">
                          <a:solidFill>
                            <a:schemeClr val="dk1"/>
                          </a:solidFill>
                        </a:rPr>
                        <a:t>}</a:t>
                      </a:r>
                      <a:endParaRPr sz="1200">
                        <a:solidFill>
                          <a:schemeClr val="dk1"/>
                        </a:solidFill>
                      </a:endParaRPr>
                    </a:p>
                    <a:p>
                      <a:pPr indent="0" lvl="0" marL="0" rtl="0" algn="ctr">
                        <a:spcBef>
                          <a:spcPts val="0"/>
                        </a:spcBef>
                        <a:spcAft>
                          <a:spcPts val="0"/>
                        </a:spcAft>
                        <a:buNone/>
                      </a:pPr>
                      <a:r>
                        <a:rPr lang="en" sz="1200" u="sng">
                          <a:solidFill>
                            <a:schemeClr val="accent5"/>
                          </a:solidFill>
                          <a:hlinkClick r:id="rId3">
                            <a:extLst>
                              <a:ext uri="{A12FA001-AC4F-418D-AE19-62706E023703}">
                                <ahyp:hlinkClr val="tx"/>
                              </a:ext>
                            </a:extLst>
                          </a:hlinkClick>
                        </a:rPr>
                        <a:t>Username/Password Authentication :: Spring Security</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134400">
                <a:tc>
                  <a:txBody>
                    <a:bodyPr/>
                    <a:lstStyle/>
                    <a:p>
                      <a:pPr indent="0" lvl="0" marL="0" rtl="0" algn="l">
                        <a:spcBef>
                          <a:spcPts val="0"/>
                        </a:spcBef>
                        <a:spcAft>
                          <a:spcPts val="0"/>
                        </a:spcAft>
                        <a:buNone/>
                      </a:pPr>
                      <a:r>
                        <a:rPr lang="en" sz="1200">
                          <a:solidFill>
                            <a:srgbClr val="B45F06"/>
                          </a:solidFill>
                        </a:rPr>
                        <a:t>@Bean</a:t>
                      </a:r>
                      <a:endParaRPr sz="1200">
                        <a:solidFill>
                          <a:srgbClr val="B45F06"/>
                        </a:solidFill>
                      </a:endParaRPr>
                    </a:p>
                    <a:p>
                      <a:pPr indent="0" lvl="0" marL="0" rtl="0" algn="l">
                        <a:spcBef>
                          <a:spcPts val="0"/>
                        </a:spcBef>
                        <a:spcAft>
                          <a:spcPts val="0"/>
                        </a:spcAft>
                        <a:buNone/>
                      </a:pPr>
                      <a:r>
                        <a:rPr lang="en" sz="1200">
                          <a:solidFill>
                            <a:srgbClr val="4A86E8"/>
                          </a:solidFill>
                        </a:rPr>
                        <a:t>public </a:t>
                      </a:r>
                      <a:r>
                        <a:rPr lang="en" sz="1200">
                          <a:solidFill>
                            <a:schemeClr val="accent3"/>
                          </a:solidFill>
                        </a:rPr>
                        <a:t>SecurityFilterChain </a:t>
                      </a:r>
                      <a:r>
                        <a:rPr lang="en" sz="1200">
                          <a:solidFill>
                            <a:schemeClr val="dk1"/>
                          </a:solidFill>
                        </a:rPr>
                        <a:t>securityFilterChain(</a:t>
                      </a:r>
                      <a:r>
                        <a:rPr lang="en" sz="1200">
                          <a:solidFill>
                            <a:schemeClr val="accent3"/>
                          </a:solidFill>
                        </a:rPr>
                        <a:t>HttpSecurity</a:t>
                      </a:r>
                      <a:r>
                        <a:rPr lang="en" sz="1200">
                          <a:solidFill>
                            <a:schemeClr val="dk1"/>
                          </a:solidFill>
                        </a:rPr>
                        <a:t> http) </a:t>
                      </a:r>
                      <a:r>
                        <a:rPr lang="en" sz="1200">
                          <a:solidFill>
                            <a:srgbClr val="4A86E8"/>
                          </a:solidFill>
                        </a:rPr>
                        <a:t>throws </a:t>
                      </a:r>
                      <a:r>
                        <a:rPr lang="en" sz="1200">
                          <a:solidFill>
                            <a:schemeClr val="accent3"/>
                          </a:solidFill>
                        </a:rPr>
                        <a:t>Exception </a:t>
                      </a: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http</a:t>
                      </a:r>
                      <a:endParaRPr sz="1200">
                        <a:solidFill>
                          <a:schemeClr val="dk1"/>
                        </a:solidFill>
                      </a:endParaRPr>
                    </a:p>
                    <a:p>
                      <a:pPr indent="0" lvl="0" marL="0" rtl="0" algn="l">
                        <a:spcBef>
                          <a:spcPts val="0"/>
                        </a:spcBef>
                        <a:spcAft>
                          <a:spcPts val="0"/>
                        </a:spcAft>
                        <a:buNone/>
                      </a:pPr>
                      <a:r>
                        <a:rPr lang="en" sz="1200">
                          <a:solidFill>
                            <a:schemeClr val="dk1"/>
                          </a:solidFill>
                        </a:rPr>
                        <a:t>        .authorizeHttpRequests((authorize) -&gt; authorize</a:t>
                      </a:r>
                      <a:endParaRPr sz="1200">
                        <a:solidFill>
                          <a:schemeClr val="dk1"/>
                        </a:solidFill>
                      </a:endParaRPr>
                    </a:p>
                    <a:p>
                      <a:pPr indent="0" lvl="0" marL="0" rtl="0" algn="l">
                        <a:spcBef>
                          <a:spcPts val="0"/>
                        </a:spcBef>
                        <a:spcAft>
                          <a:spcPts val="0"/>
                        </a:spcAft>
                        <a:buNone/>
                      </a:pPr>
                      <a:r>
                        <a:rPr lang="en" sz="1200">
                          <a:solidFill>
                            <a:schemeClr val="dk1"/>
                          </a:solidFill>
                        </a:rPr>
                        <a:t>            .anyRequest().authenticated()</a:t>
                      </a:r>
                      <a:endParaRPr sz="1200">
                        <a:solidFill>
                          <a:schemeClr val="dk1"/>
                        </a:solidFill>
                      </a:endParaRPr>
                    </a:p>
                    <a:p>
                      <a:pPr indent="0" lvl="0" marL="0" rtl="0" algn="l">
                        <a:spcBef>
                          <a:spcPts val="0"/>
                        </a:spcBef>
                        <a:spcAft>
                          <a:spcPts val="0"/>
                        </a:spcAft>
                        <a:buNone/>
                      </a:pP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        .</a:t>
                      </a:r>
                      <a:r>
                        <a:rPr b="1" lang="en" sz="1200">
                          <a:solidFill>
                            <a:schemeClr val="dk1"/>
                          </a:solidFill>
                        </a:rPr>
                        <a:t>httpBasic</a:t>
                      </a:r>
                      <a:r>
                        <a:rPr lang="en" sz="1200">
                          <a:solidFill>
                            <a:schemeClr val="dk1"/>
                          </a:solidFill>
                        </a:rPr>
                        <a:t>(</a:t>
                      </a:r>
                      <a:r>
                        <a:rPr lang="en" sz="1200">
                          <a:solidFill>
                            <a:schemeClr val="accent3"/>
                          </a:solidFill>
                        </a:rPr>
                        <a:t>Customizer</a:t>
                      </a:r>
                      <a:r>
                        <a:rPr lang="en" sz="1200">
                          <a:solidFill>
                            <a:schemeClr val="dk1"/>
                          </a:solidFill>
                        </a:rPr>
                        <a:t>.withDefaults())</a:t>
                      </a:r>
                      <a:endParaRPr sz="1200">
                        <a:solidFill>
                          <a:schemeClr val="dk1"/>
                        </a:solidFill>
                      </a:endParaRPr>
                    </a:p>
                    <a:p>
                      <a:pPr indent="0" lvl="0" marL="0" rtl="0" algn="l">
                        <a:spcBef>
                          <a:spcPts val="0"/>
                        </a:spcBef>
                        <a:spcAft>
                          <a:spcPts val="0"/>
                        </a:spcAft>
                        <a:buNone/>
                      </a:pPr>
                      <a:r>
                        <a:rPr lang="en" sz="1200">
                          <a:solidFill>
                            <a:schemeClr val="dk1"/>
                          </a:solidFill>
                        </a:rPr>
                        <a:t>        .</a:t>
                      </a:r>
                      <a:r>
                        <a:rPr b="1" lang="en" sz="1200">
                          <a:solidFill>
                            <a:schemeClr val="dk1"/>
                          </a:solidFill>
                        </a:rPr>
                        <a:t>formLogin</a:t>
                      </a:r>
                      <a:r>
                        <a:rPr lang="en" sz="1200">
                          <a:solidFill>
                            <a:schemeClr val="dk1"/>
                          </a:solidFill>
                        </a:rPr>
                        <a:t>(</a:t>
                      </a:r>
                      <a:r>
                        <a:rPr lang="en" sz="1200">
                          <a:solidFill>
                            <a:schemeClr val="accent3"/>
                          </a:solidFill>
                        </a:rPr>
                        <a:t>Customizer</a:t>
                      </a:r>
                      <a:r>
                        <a:rPr lang="en" sz="1200">
                          <a:solidFill>
                            <a:schemeClr val="dk1"/>
                          </a:solidFill>
                        </a:rPr>
                        <a:t>.withDefaults());</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rgbClr val="4A86E8"/>
                          </a:solidFill>
                        </a:rPr>
                        <a:t>return </a:t>
                      </a:r>
                      <a:r>
                        <a:rPr lang="en" sz="1200">
                          <a:solidFill>
                            <a:schemeClr val="dk1"/>
                          </a:solidFill>
                        </a:rPr>
                        <a:t>http.build();</a:t>
                      </a:r>
                      <a:endParaRPr sz="1200">
                        <a:solidFill>
                          <a:schemeClr val="dk1"/>
                        </a:solidFill>
                      </a:endParaRPr>
                    </a:p>
                    <a:p>
                      <a:pPr indent="0" lvl="0" marL="0" rtl="0" algn="l">
                        <a:spcBef>
                          <a:spcPts val="0"/>
                        </a:spcBef>
                        <a:spcAft>
                          <a:spcPts val="0"/>
                        </a:spcAft>
                        <a:buNone/>
                      </a:pPr>
                      <a:r>
                        <a:rPr lang="en" sz="1200">
                          <a:solidFill>
                            <a:schemeClr val="dk1"/>
                          </a:solidFill>
                        </a:rPr>
                        <a:t>}</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vMerge="1"/>
              </a:tr>
            </a:tbl>
          </a:graphicData>
        </a:graphic>
      </p:graphicFrame>
      <p:sp>
        <p:nvSpPr>
          <p:cNvPr id="244" name="Google Shape;244;p40"/>
          <p:cNvSpPr/>
          <p:nvPr/>
        </p:nvSpPr>
        <p:spPr>
          <a:xfrm>
            <a:off x="6967800" y="2616075"/>
            <a:ext cx="1788300" cy="1101300"/>
          </a:xfrm>
          <a:prstGeom prst="cloudCallout">
            <a:avLst>
              <a:gd fmla="val -61925" name="adj1"/>
              <a:gd fmla="val 60721" name="adj2"/>
            </a:avLst>
          </a:prstGeom>
          <a:solidFill>
            <a:srgbClr val="FFFFFF"/>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a:t>ეს რა არის?</a:t>
            </a:r>
            <a:endParaRPr/>
          </a:p>
          <a:p>
            <a:pPr indent="0" lvl="0" marL="0" rtl="0" algn="ctr">
              <a:spcBef>
                <a:spcPts val="0"/>
              </a:spcBef>
              <a:spcAft>
                <a:spcPts val="0"/>
              </a:spcAft>
              <a:buNone/>
            </a:pPr>
            <a:r>
              <a:rPr lang="en"/>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aphicFrame>
        <p:nvGraphicFramePr>
          <p:cNvPr id="249" name="Google Shape;249;p41"/>
          <p:cNvGraphicFramePr/>
          <p:nvPr/>
        </p:nvGraphicFramePr>
        <p:xfrm>
          <a:off x="202400" y="188025"/>
          <a:ext cx="3000000" cy="3000000"/>
        </p:xfrm>
        <a:graphic>
          <a:graphicData uri="http://schemas.openxmlformats.org/drawingml/2006/table">
            <a:tbl>
              <a:tblPr>
                <a:noFill/>
                <a:tableStyleId>{F09649EB-B840-4592-AB30-00E90A54A82C}</a:tableStyleId>
              </a:tblPr>
              <a:tblGrid>
                <a:gridCol w="4180075"/>
                <a:gridCol w="4559125"/>
              </a:tblGrid>
              <a:tr h="347200">
                <a:tc>
                  <a:txBody>
                    <a:bodyPr/>
                    <a:lstStyle/>
                    <a:p>
                      <a:pPr indent="0" lvl="0" marL="0" rtl="0" algn="l">
                        <a:spcBef>
                          <a:spcPts val="0"/>
                        </a:spcBef>
                        <a:spcAft>
                          <a:spcPts val="0"/>
                        </a:spcAft>
                        <a:buNone/>
                      </a:pPr>
                      <a:r>
                        <a:rPr lang="en" sz="1200">
                          <a:solidFill>
                            <a:srgbClr val="B45F06"/>
                          </a:solidFill>
                        </a:rPr>
                        <a:t>@Configuration</a:t>
                      </a:r>
                      <a:endParaRPr sz="1200">
                        <a:solidFill>
                          <a:srgbClr val="B45F06"/>
                        </a:solidFill>
                      </a:endParaRPr>
                    </a:p>
                    <a:p>
                      <a:pPr indent="0" lvl="0" marL="0" rtl="0" algn="l">
                        <a:spcBef>
                          <a:spcPts val="0"/>
                        </a:spcBef>
                        <a:spcAft>
                          <a:spcPts val="0"/>
                        </a:spcAft>
                        <a:buNone/>
                      </a:pPr>
                      <a:r>
                        <a:rPr lang="en" sz="1200">
                          <a:solidFill>
                            <a:srgbClr val="4A86E8"/>
                          </a:solidFill>
                        </a:rPr>
                        <a:t>public class</a:t>
                      </a:r>
                      <a:r>
                        <a:rPr lang="en" sz="1200">
                          <a:solidFill>
                            <a:schemeClr val="dk1"/>
                          </a:solidFill>
                        </a:rPr>
                        <a:t> </a:t>
                      </a:r>
                      <a:r>
                        <a:rPr lang="en" sz="1200">
                          <a:solidFill>
                            <a:schemeClr val="accent3"/>
                          </a:solidFill>
                        </a:rPr>
                        <a:t>BasicSecurityConfiguration </a:t>
                      </a:r>
                      <a:r>
                        <a:rPr lang="en" sz="1200">
                          <a:solidFill>
                            <a:schemeClr val="dk1"/>
                          </a:solidFill>
                        </a:rPr>
                        <a:t>{</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rowSpan="2">
                  <a:txBody>
                    <a:bodyPr/>
                    <a:lstStyle/>
                    <a:p>
                      <a:pPr indent="0" lvl="0" marL="0" rtl="0" algn="l">
                        <a:spcBef>
                          <a:spcPts val="0"/>
                        </a:spcBef>
                        <a:spcAft>
                          <a:spcPts val="0"/>
                        </a:spcAft>
                        <a:buNone/>
                      </a:pPr>
                      <a:r>
                        <a:rPr lang="en" sz="1200">
                          <a:solidFill>
                            <a:srgbClr val="B45F06"/>
                          </a:solidFill>
                        </a:rPr>
                        <a:t>@Bean</a:t>
                      </a:r>
                      <a:endParaRPr sz="1200">
                        <a:solidFill>
                          <a:srgbClr val="B45F06"/>
                        </a:solidFill>
                      </a:endParaRPr>
                    </a:p>
                    <a:p>
                      <a:pPr indent="0" lvl="0" marL="0" rtl="0" algn="l">
                        <a:spcBef>
                          <a:spcPts val="0"/>
                        </a:spcBef>
                        <a:spcAft>
                          <a:spcPts val="0"/>
                        </a:spcAft>
                        <a:buNone/>
                      </a:pPr>
                      <a:r>
                        <a:rPr lang="en" sz="1200">
                          <a:solidFill>
                            <a:srgbClr val="4A86E8"/>
                          </a:solidFill>
                        </a:rPr>
                        <a:t>public</a:t>
                      </a:r>
                      <a:r>
                        <a:rPr lang="en" sz="1200">
                          <a:solidFill>
                            <a:schemeClr val="dk1"/>
                          </a:solidFill>
                        </a:rPr>
                        <a:t> </a:t>
                      </a:r>
                      <a:r>
                        <a:rPr lang="en" sz="1200">
                          <a:solidFill>
                            <a:schemeClr val="accent3"/>
                          </a:solidFill>
                        </a:rPr>
                        <a:t>SecurityFilterChain</a:t>
                      </a:r>
                      <a:r>
                        <a:rPr lang="en" sz="1200">
                          <a:solidFill>
                            <a:schemeClr val="dk1"/>
                          </a:solidFill>
                        </a:rPr>
                        <a:t> filterChain(HttpSecurity http) </a:t>
                      </a:r>
                      <a:r>
                        <a:rPr lang="en" sz="1200">
                          <a:solidFill>
                            <a:srgbClr val="4A86E8"/>
                          </a:solidFill>
                        </a:rPr>
                        <a:t>throws</a:t>
                      </a:r>
                      <a:r>
                        <a:rPr lang="en" sz="1200">
                          <a:solidFill>
                            <a:schemeClr val="dk1"/>
                          </a:solidFill>
                        </a:rPr>
                        <a:t> </a:t>
                      </a:r>
                      <a:r>
                        <a:rPr lang="en" sz="1200">
                          <a:solidFill>
                            <a:schemeClr val="accent3"/>
                          </a:solidFill>
                        </a:rPr>
                        <a:t>Exception</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rgbClr val="4A86E8"/>
                          </a:solidFill>
                        </a:rPr>
                        <a:t>return</a:t>
                      </a:r>
                      <a:r>
                        <a:rPr lang="en" sz="1200">
                          <a:solidFill>
                            <a:schemeClr val="dk1"/>
                          </a:solidFill>
                        </a:rPr>
                        <a:t> http.authorizeHttpRequests(request -&gt; request</a:t>
                      </a:r>
                      <a:endParaRPr sz="1200">
                        <a:solidFill>
                          <a:schemeClr val="dk1"/>
                        </a:solidFill>
                      </a:endParaRPr>
                    </a:p>
                    <a:p>
                      <a:pPr indent="0" lvl="0" marL="0" rtl="0" algn="l">
                        <a:spcBef>
                          <a:spcPts val="0"/>
                        </a:spcBef>
                        <a:spcAft>
                          <a:spcPts val="0"/>
                        </a:spcAft>
                        <a:buNone/>
                      </a:pPr>
                      <a:r>
                        <a:rPr lang="en" sz="1200">
                          <a:solidFill>
                            <a:schemeClr val="dk1"/>
                          </a:solidFill>
                        </a:rPr>
                        <a:t>            .anyRequest().authenticated()</a:t>
                      </a:r>
                      <a:endParaRPr sz="1200">
                        <a:solidFill>
                          <a:schemeClr val="dk1"/>
                        </a:solidFill>
                      </a:endParaRPr>
                    </a:p>
                    <a:p>
                      <a:pPr indent="0" lvl="0" marL="0" rtl="0" algn="l">
                        <a:spcBef>
                          <a:spcPts val="0"/>
                        </a:spcBef>
                        <a:spcAft>
                          <a:spcPts val="0"/>
                        </a:spcAft>
                        <a:buNone/>
                      </a:pP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        .httpBasic(</a:t>
                      </a:r>
                      <a:r>
                        <a:rPr lang="en" sz="1200">
                          <a:solidFill>
                            <a:schemeClr val="accent3"/>
                          </a:solidFill>
                        </a:rPr>
                        <a:t>Customizer</a:t>
                      </a:r>
                      <a:r>
                        <a:rPr lang="en" sz="1200">
                          <a:solidFill>
                            <a:schemeClr val="dk1"/>
                          </a:solidFill>
                        </a:rPr>
                        <a:t>.withDefaults())</a:t>
                      </a:r>
                      <a:endParaRPr sz="1200">
                        <a:solidFill>
                          <a:schemeClr val="dk1"/>
                        </a:solidFill>
                      </a:endParaRPr>
                    </a:p>
                    <a:p>
                      <a:pPr indent="0" lvl="0" marL="0" rtl="0" algn="l">
                        <a:spcBef>
                          <a:spcPts val="0"/>
                        </a:spcBef>
                        <a:spcAft>
                          <a:spcPts val="0"/>
                        </a:spcAft>
                        <a:buNone/>
                      </a:pPr>
                      <a:r>
                        <a:rPr lang="en" sz="1200">
                          <a:solidFill>
                            <a:schemeClr val="dk1"/>
                          </a:solidFill>
                        </a:rPr>
                        <a:t>        .build();</a:t>
                      </a:r>
                      <a:endParaRPr sz="1200">
                        <a:solidFill>
                          <a:schemeClr val="dk1"/>
                        </a:solidFill>
                      </a:endParaRPr>
                    </a:p>
                    <a:p>
                      <a:pPr indent="0" lvl="0" marL="0" rtl="0" algn="l">
                        <a:spcBef>
                          <a:spcPts val="0"/>
                        </a:spcBef>
                        <a:spcAft>
                          <a:spcPts val="0"/>
                        </a:spcAft>
                        <a:buNone/>
                      </a:pP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rgbClr val="B45F06"/>
                          </a:solidFill>
                        </a:rPr>
                        <a:t>@Bean</a:t>
                      </a:r>
                      <a:endParaRPr sz="1200">
                        <a:solidFill>
                          <a:srgbClr val="B45F06"/>
                        </a:solidFill>
                      </a:endParaRPr>
                    </a:p>
                    <a:p>
                      <a:pPr indent="0" lvl="0" marL="0" rtl="0" algn="l">
                        <a:spcBef>
                          <a:spcPts val="0"/>
                        </a:spcBef>
                        <a:spcAft>
                          <a:spcPts val="0"/>
                        </a:spcAft>
                        <a:buNone/>
                      </a:pPr>
                      <a:r>
                        <a:rPr lang="en" sz="1200">
                          <a:solidFill>
                            <a:srgbClr val="4A86E8"/>
                          </a:solidFill>
                        </a:rPr>
                        <a:t>public</a:t>
                      </a:r>
                      <a:r>
                        <a:rPr lang="en" sz="1200">
                          <a:solidFill>
                            <a:schemeClr val="dk1"/>
                          </a:solidFill>
                        </a:rPr>
                        <a:t> </a:t>
                      </a:r>
                      <a:r>
                        <a:rPr lang="en" sz="1200">
                          <a:solidFill>
                            <a:schemeClr val="accent3"/>
                          </a:solidFill>
                        </a:rPr>
                        <a:t>PasswordEncoder</a:t>
                      </a:r>
                      <a:r>
                        <a:rPr lang="en" sz="1200">
                          <a:solidFill>
                            <a:schemeClr val="dk1"/>
                          </a:solidFill>
                        </a:rPr>
                        <a:t> passwordEncoder()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chemeClr val="accent3"/>
                          </a:solidFill>
                        </a:rPr>
                        <a:t>PasswordEncoder</a:t>
                      </a:r>
                      <a:r>
                        <a:rPr lang="en" sz="1200">
                          <a:solidFill>
                            <a:schemeClr val="dk1"/>
                          </a:solidFill>
                        </a:rPr>
                        <a:t> encoder = </a:t>
                      </a:r>
                      <a:r>
                        <a:rPr lang="en" sz="1200">
                          <a:solidFill>
                            <a:schemeClr val="accent3"/>
                          </a:solidFill>
                        </a:rPr>
                        <a:t>PasswordEncoderFactories</a:t>
                      </a:r>
                      <a:endParaRPr sz="1200">
                        <a:solidFill>
                          <a:schemeClr val="accent3"/>
                        </a:solidFill>
                      </a:endParaRPr>
                    </a:p>
                    <a:p>
                      <a:pPr indent="0" lvl="0" marL="0" rtl="0" algn="l">
                        <a:spcBef>
                          <a:spcPts val="0"/>
                        </a:spcBef>
                        <a:spcAft>
                          <a:spcPts val="0"/>
                        </a:spcAft>
                        <a:buNone/>
                      </a:pPr>
                      <a:r>
                        <a:rPr lang="en" sz="1200">
                          <a:solidFill>
                            <a:schemeClr val="dk1"/>
                          </a:solidFill>
                        </a:rPr>
                        <a:t>        .createDelegatingPasswordEncoder();</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rgbClr val="4A86E8"/>
                          </a:solidFill>
                        </a:rPr>
                        <a:t>return</a:t>
                      </a:r>
                      <a:r>
                        <a:rPr lang="en" sz="1200">
                          <a:solidFill>
                            <a:schemeClr val="dk1"/>
                          </a:solidFill>
                        </a:rPr>
                        <a:t> encoder;</a:t>
                      </a:r>
                      <a:endParaRPr sz="1200">
                        <a:solidFill>
                          <a:schemeClr val="dk1"/>
                        </a:solidFill>
                      </a:endParaRPr>
                    </a:p>
                    <a:p>
                      <a:pPr indent="0" lvl="0" marL="0" rtl="0" algn="l">
                        <a:spcBef>
                          <a:spcPts val="0"/>
                        </a:spcBef>
                        <a:spcAft>
                          <a:spcPts val="0"/>
                        </a:spcAft>
                        <a:buNone/>
                      </a:pP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256925">
                <a:tc>
                  <a:txBody>
                    <a:bodyPr/>
                    <a:lstStyle/>
                    <a:p>
                      <a:pPr indent="0" lvl="0" marL="0" rtl="0" algn="l">
                        <a:spcBef>
                          <a:spcPts val="0"/>
                        </a:spcBef>
                        <a:spcAft>
                          <a:spcPts val="0"/>
                        </a:spcAft>
                        <a:buNone/>
                      </a:pPr>
                      <a:r>
                        <a:rPr lang="en" sz="1200">
                          <a:solidFill>
                            <a:srgbClr val="B45F06"/>
                          </a:solidFill>
                        </a:rPr>
                        <a:t>@Bean</a:t>
                      </a:r>
                      <a:endParaRPr sz="1200">
                        <a:solidFill>
                          <a:srgbClr val="B45F06"/>
                        </a:solidFill>
                      </a:endParaRPr>
                    </a:p>
                    <a:p>
                      <a:pPr indent="0" lvl="0" marL="0" rtl="0" algn="l">
                        <a:spcBef>
                          <a:spcPts val="0"/>
                        </a:spcBef>
                        <a:spcAft>
                          <a:spcPts val="0"/>
                        </a:spcAft>
                        <a:buNone/>
                      </a:pPr>
                      <a:r>
                        <a:rPr lang="en" sz="1200">
                          <a:solidFill>
                            <a:srgbClr val="4A86E8"/>
                          </a:solidFill>
                        </a:rPr>
                        <a:t>public</a:t>
                      </a:r>
                      <a:r>
                        <a:rPr lang="en" sz="1200">
                          <a:solidFill>
                            <a:schemeClr val="dk1"/>
                          </a:solidFill>
                        </a:rPr>
                        <a:t> </a:t>
                      </a:r>
                      <a:r>
                        <a:rPr lang="en" sz="1200">
                          <a:solidFill>
                            <a:schemeClr val="accent3"/>
                          </a:solidFill>
                        </a:rPr>
                        <a:t>InMemoryUserDetailsManager </a:t>
                      </a:r>
                      <a:r>
                        <a:rPr lang="en" sz="1200">
                          <a:solidFill>
                            <a:schemeClr val="dk1"/>
                          </a:solidFill>
                        </a:rPr>
                        <a:t>userDetailsService(</a:t>
                      </a:r>
                      <a:r>
                        <a:rPr lang="en" sz="1200">
                          <a:solidFill>
                            <a:schemeClr val="accent3"/>
                          </a:solidFill>
                        </a:rPr>
                        <a:t>PasswordEncoder</a:t>
                      </a:r>
                      <a:r>
                        <a:rPr lang="en" sz="1200">
                          <a:solidFill>
                            <a:schemeClr val="dk1"/>
                          </a:solidFill>
                        </a:rPr>
                        <a:t> passwordEncoder)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chemeClr val="accent3"/>
                          </a:solidFill>
                        </a:rPr>
                        <a:t>UserDetails </a:t>
                      </a:r>
                      <a:r>
                        <a:rPr lang="en" sz="1200">
                          <a:solidFill>
                            <a:schemeClr val="dk1"/>
                          </a:solidFill>
                        </a:rPr>
                        <a:t>user = </a:t>
                      </a:r>
                      <a:r>
                        <a:rPr lang="en" sz="1200">
                          <a:solidFill>
                            <a:schemeClr val="accent3"/>
                          </a:solidFill>
                        </a:rPr>
                        <a:t>User</a:t>
                      </a:r>
                      <a:r>
                        <a:rPr lang="en" sz="1200">
                          <a:solidFill>
                            <a:schemeClr val="dk1"/>
                          </a:solidFill>
                        </a:rPr>
                        <a:t>.withUsername(</a:t>
                      </a:r>
                      <a:r>
                        <a:rPr lang="en" sz="1200">
                          <a:solidFill>
                            <a:srgbClr val="980000"/>
                          </a:solidFill>
                        </a:rPr>
                        <a:t>"user"</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.password(passwordEncoder.encode(</a:t>
                      </a:r>
                      <a:r>
                        <a:rPr lang="en" sz="1200">
                          <a:solidFill>
                            <a:srgbClr val="980000"/>
                          </a:solidFill>
                        </a:rPr>
                        <a:t>"password"</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.roles(</a:t>
                      </a:r>
                      <a:r>
                        <a:rPr lang="en" sz="1200">
                          <a:solidFill>
                            <a:srgbClr val="980000"/>
                          </a:solidFill>
                        </a:rPr>
                        <a:t>"USER"</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.build();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chemeClr val="accent3"/>
                          </a:solidFill>
                        </a:rPr>
                        <a:t>UserDetails </a:t>
                      </a:r>
                      <a:r>
                        <a:rPr lang="en" sz="1200">
                          <a:solidFill>
                            <a:schemeClr val="dk1"/>
                          </a:solidFill>
                        </a:rPr>
                        <a:t>admin = </a:t>
                      </a:r>
                      <a:r>
                        <a:rPr lang="en" sz="1200">
                          <a:solidFill>
                            <a:schemeClr val="accent3"/>
                          </a:solidFill>
                        </a:rPr>
                        <a:t>User</a:t>
                      </a:r>
                      <a:r>
                        <a:rPr lang="en" sz="1200">
                          <a:solidFill>
                            <a:schemeClr val="dk1"/>
                          </a:solidFill>
                        </a:rPr>
                        <a:t>.withUsername(</a:t>
                      </a:r>
                      <a:r>
                        <a:rPr lang="en" sz="1200">
                          <a:solidFill>
                            <a:srgbClr val="980000"/>
                          </a:solidFill>
                        </a:rPr>
                        <a:t>"admin"</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.password(passwordEncoder.encode(</a:t>
                      </a:r>
                      <a:r>
                        <a:rPr lang="en" sz="1200">
                          <a:solidFill>
                            <a:srgbClr val="980000"/>
                          </a:solidFill>
                        </a:rPr>
                        <a:t>"admin"</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.roles(</a:t>
                      </a:r>
                      <a:r>
                        <a:rPr lang="en" sz="1200">
                          <a:solidFill>
                            <a:srgbClr val="980000"/>
                          </a:solidFill>
                        </a:rPr>
                        <a:t>"USER"</a:t>
                      </a:r>
                      <a:r>
                        <a:rPr lang="en" sz="1200">
                          <a:solidFill>
                            <a:schemeClr val="dk1"/>
                          </a:solidFill>
                        </a:rPr>
                        <a:t>, </a:t>
                      </a:r>
                      <a:r>
                        <a:rPr lang="en" sz="1200">
                          <a:solidFill>
                            <a:srgbClr val="980000"/>
                          </a:solidFill>
                        </a:rPr>
                        <a:t>"ADMIN"</a:t>
                      </a:r>
                      <a:r>
                        <a:rPr lang="en" sz="1200">
                          <a:solidFill>
                            <a:schemeClr val="dk1"/>
                          </a:solidFill>
                        </a:rPr>
                        <a:t>)</a:t>
                      </a:r>
                      <a:endParaRPr sz="1200">
                        <a:solidFill>
                          <a:schemeClr val="dk1"/>
                        </a:solidFill>
                      </a:endParaRPr>
                    </a:p>
                    <a:p>
                      <a:pPr indent="0" lvl="0" marL="0" rtl="0" algn="l">
                        <a:spcBef>
                          <a:spcPts val="0"/>
                        </a:spcBef>
                        <a:spcAft>
                          <a:spcPts val="0"/>
                        </a:spcAft>
                        <a:buNone/>
                      </a:pPr>
                      <a:r>
                        <a:rPr lang="en" sz="1200">
                          <a:solidFill>
                            <a:schemeClr val="dk1"/>
                          </a:solidFill>
                        </a:rPr>
                        <a:t>        .build();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a:t>
                      </a:r>
                      <a:r>
                        <a:rPr lang="en" sz="1200">
                          <a:solidFill>
                            <a:srgbClr val="4A86E8"/>
                          </a:solidFill>
                        </a:rPr>
                        <a:t>return new</a:t>
                      </a:r>
                      <a:r>
                        <a:rPr lang="en" sz="1200">
                          <a:solidFill>
                            <a:schemeClr val="dk1"/>
                          </a:solidFill>
                        </a:rPr>
                        <a:t> </a:t>
                      </a:r>
                      <a:r>
                        <a:rPr lang="en" sz="1200">
                          <a:solidFill>
                            <a:schemeClr val="accent3"/>
                          </a:solidFill>
                        </a:rPr>
                        <a:t>InMemoryUserDetailsManager</a:t>
                      </a:r>
                      <a:r>
                        <a:rPr lang="en" sz="1200">
                          <a:solidFill>
                            <a:schemeClr val="dk1"/>
                          </a:solidFill>
                        </a:rPr>
                        <a:t>(user, admin);</a:t>
                      </a:r>
                      <a:endParaRPr sz="1200">
                        <a:solidFill>
                          <a:schemeClr val="dk1"/>
                        </a:solidFill>
                      </a:endParaRPr>
                    </a:p>
                    <a:p>
                      <a:pPr indent="0" lvl="0" marL="0" rtl="0" algn="l">
                        <a:spcBef>
                          <a:spcPts val="0"/>
                        </a:spcBef>
                        <a:spcAft>
                          <a:spcPts val="0"/>
                        </a:spcAft>
                        <a:buNone/>
                      </a:pPr>
                      <a:r>
                        <a:rPr lang="en" sz="1200">
                          <a:solidFill>
                            <a:schemeClr val="dk1"/>
                          </a:solidFill>
                        </a:rPr>
                        <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    </a:t>
                      </a:r>
                      <a:endParaRPr sz="12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vMerge="1"/>
              </a:tr>
            </a:tbl>
          </a:graphicData>
        </a:graphic>
      </p:graphicFrame>
      <p:sp>
        <p:nvSpPr>
          <p:cNvPr id="250" name="Google Shape;250;p41"/>
          <p:cNvSpPr/>
          <p:nvPr/>
        </p:nvSpPr>
        <p:spPr>
          <a:xfrm>
            <a:off x="415050" y="3975875"/>
            <a:ext cx="8313900" cy="909000"/>
          </a:xfrm>
          <a:prstGeom prst="wedgeRoundRectCallout">
            <a:avLst>
              <a:gd fmla="val -27792" name="adj1"/>
              <a:gd fmla="val -84147" name="adj2"/>
              <a:gd fmla="val 0" name="adj3"/>
            </a:avLst>
          </a:prstGeom>
          <a:solidFill>
            <a:srgbClr val="FFFFFF"/>
          </a:solidFill>
          <a:ln cap="flat" cmpd="sng" w="19050">
            <a:solidFill>
              <a:schemeClr val="dk1"/>
            </a:solidFill>
            <a:prstDash val="lgDash"/>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600"/>
              <a:t>უკეთესი კონფიგურაცია</a:t>
            </a:r>
            <a:r>
              <a:rPr lang="en" sz="1600"/>
              <a:t>, 2 მომხმარებლით და </a:t>
            </a:r>
            <a:r>
              <a:rPr b="1" lang="en" sz="1600"/>
              <a:t>პაროლის ენკოდერის</a:t>
            </a:r>
            <a:r>
              <a:rPr lang="en" sz="1600"/>
              <a:t> აღწერით.</a:t>
            </a:r>
            <a:endParaRPr sz="1600"/>
          </a:p>
          <a:p>
            <a:pPr indent="0" lvl="0" marL="0" rtl="0" algn="ctr">
              <a:spcBef>
                <a:spcPts val="0"/>
              </a:spcBef>
              <a:spcAft>
                <a:spcPts val="0"/>
              </a:spcAft>
              <a:buNone/>
            </a:pPr>
            <a:r>
              <a:rPr lang="en" sz="1600" u="sng">
                <a:solidFill>
                  <a:schemeClr val="hlink"/>
                </a:solidFill>
                <a:hlinkClick r:id="rId3"/>
              </a:rPr>
              <a:t>Spring Boot Security Auto-Configuration | Baeldung</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Web Application Security</a:t>
            </a:r>
            <a:endParaRPr/>
          </a:p>
        </p:txBody>
      </p:sp>
      <p:sp>
        <p:nvSpPr>
          <p:cNvPr id="92" name="Google Shape;92;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ვებ აპლიკაციები, მსგავსად ყველაფრისა ჩვენ გარშემო, საჭიროებს თავდაცვას "არაკეთილმოსურნე" ბოროტმოქმედებისაგან.</a:t>
            </a:r>
            <a:endParaRPr/>
          </a:p>
          <a:p>
            <a:pPr indent="0" lvl="0" marL="0" rtl="0" algn="l">
              <a:spcBef>
                <a:spcPts val="1200"/>
              </a:spcBef>
              <a:spcAft>
                <a:spcPts val="0"/>
              </a:spcAft>
              <a:buNone/>
            </a:pPr>
            <a:r>
              <a:rPr lang="en"/>
              <a:t>თავდაცვაში შეიძლება იგუსლიხმებოდეს ბევრი რამ: </a:t>
            </a:r>
            <a:endParaRPr/>
          </a:p>
          <a:p>
            <a:pPr indent="-342900" lvl="0" marL="457200" rtl="0" algn="l">
              <a:spcBef>
                <a:spcPts val="1200"/>
              </a:spcBef>
              <a:spcAft>
                <a:spcPts val="0"/>
              </a:spcAft>
              <a:buSzPts val="1800"/>
              <a:buChar char="➔"/>
            </a:pPr>
            <a:r>
              <a:rPr lang="en"/>
              <a:t>მომხმარებლების პაროლების საგულდაგულოდ შენახვა, </a:t>
            </a:r>
            <a:endParaRPr/>
          </a:p>
          <a:p>
            <a:pPr indent="-342900" lvl="0" marL="457200" rtl="0" algn="l">
              <a:spcBef>
                <a:spcPts val="0"/>
              </a:spcBef>
              <a:spcAft>
                <a:spcPts val="0"/>
              </a:spcAft>
              <a:buSzPts val="1800"/>
              <a:buChar char="➔"/>
            </a:pPr>
            <a:r>
              <a:rPr lang="en"/>
              <a:t>ავტორიზაციის გამკაცრება, </a:t>
            </a:r>
            <a:endParaRPr/>
          </a:p>
          <a:p>
            <a:pPr indent="-342900" lvl="0" marL="457200" rtl="0" algn="l">
              <a:spcBef>
                <a:spcPts val="0"/>
              </a:spcBef>
              <a:spcAft>
                <a:spcPts val="0"/>
              </a:spcAft>
              <a:buSzPts val="1800"/>
              <a:buChar char="➔"/>
            </a:pPr>
            <a:r>
              <a:rPr lang="en"/>
              <a:t>სერვერის სისტემატური განახლება და ა.შ.</a:t>
            </a:r>
            <a:endParaRPr/>
          </a:p>
          <a:p>
            <a:pPr indent="0" lvl="0" marL="0" rtl="0" algn="ctr">
              <a:spcBef>
                <a:spcPts val="1200"/>
              </a:spcBef>
              <a:spcAft>
                <a:spcPts val="1200"/>
              </a:spcAft>
              <a:buNone/>
            </a:pPr>
            <a:r>
              <a:rPr b="1" lang="en"/>
              <a:t>🔒 ჩვენ განვიხილავთ იმ ელემენტარულ საკითხებს, რომლებსაც მინიმუმ უნდა ვითვალისიწინებდეთ უმარტივესი ვებ აპლიკაციის აწყობის დროს.</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ph type="title"/>
          </p:nvPr>
        </p:nvSpPr>
        <p:spPr>
          <a:xfrm>
            <a:off x="0" y="2150850"/>
            <a:ext cx="9144000" cy="841800"/>
          </a:xfrm>
          <a:prstGeom prst="rect">
            <a:avLst/>
          </a:prstGeom>
          <a:solidFill>
            <a:srgbClr val="D9D2E9"/>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Password Encoding</a:t>
            </a:r>
            <a:endParaRPr>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Encoding Passwords</a:t>
            </a:r>
            <a:endParaRPr/>
          </a:p>
        </p:txBody>
      </p:sp>
      <p:sp>
        <p:nvSpPr>
          <p:cNvPr id="261" name="Google Shape;261;p43"/>
          <p:cNvSpPr txBox="1"/>
          <p:nvPr>
            <p:ph idx="1" type="body"/>
          </p:nvPr>
        </p:nvSpPr>
        <p:spPr>
          <a:xfrm>
            <a:off x="387900" y="1489825"/>
            <a:ext cx="8368200" cy="3343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t>პაროლის შენახვამდე აჯობებს მისი </a:t>
            </a:r>
            <a:r>
              <a:rPr b="1" lang="en"/>
              <a:t>"ენკოდირება"</a:t>
            </a:r>
            <a:r>
              <a:rPr lang="en"/>
              <a:t>, რომ მისი მოპარვის დროს ქურდმა ვერ გაიგოს თუ რა იყო მისი საწყისი მნიშვნელობა.</a:t>
            </a:r>
            <a:endParaRPr/>
          </a:p>
          <a:p>
            <a:pPr indent="0" lvl="0" marL="0" rtl="0" algn="l">
              <a:spcBef>
                <a:spcPts val="1200"/>
              </a:spcBef>
              <a:spcAft>
                <a:spcPts val="0"/>
              </a:spcAft>
              <a:buNone/>
            </a:pPr>
            <a:r>
              <a:rPr b="1" lang="en">
                <a:solidFill>
                  <a:schemeClr val="accent3"/>
                </a:solidFill>
              </a:rPr>
              <a:t>PasswordEncoder</a:t>
            </a:r>
            <a:r>
              <a:rPr lang="en"/>
              <a:t>-ის იმპლემენტაციებია:</a:t>
            </a:r>
            <a:endParaRPr/>
          </a:p>
          <a:p>
            <a:pPr indent="-334328" lvl="0" marL="457200" rtl="0" algn="l">
              <a:spcBef>
                <a:spcPts val="1200"/>
              </a:spcBef>
              <a:spcAft>
                <a:spcPts val="0"/>
              </a:spcAft>
              <a:buSzPct val="100000"/>
              <a:buChar char="●"/>
            </a:pPr>
            <a:r>
              <a:rPr b="1" lang="en"/>
              <a:t>BCryptPasswordEncoder</a:t>
            </a:r>
            <a:r>
              <a:rPr lang="en"/>
              <a:t>: Utilizes the bcrypt hashing function, incorporating a random salt to defend against rainbow table attacks.​</a:t>
            </a:r>
            <a:endParaRPr/>
          </a:p>
          <a:p>
            <a:pPr indent="-334328" lvl="0" marL="457200" rtl="0" algn="l">
              <a:spcBef>
                <a:spcPts val="0"/>
              </a:spcBef>
              <a:spcAft>
                <a:spcPts val="0"/>
              </a:spcAft>
              <a:buSzPct val="100000"/>
              <a:buChar char="●"/>
            </a:pPr>
            <a:r>
              <a:rPr b="1" lang="en"/>
              <a:t>Argon2PasswordEncoder</a:t>
            </a:r>
            <a:r>
              <a:rPr lang="en"/>
              <a:t>: Employs the Argon2 hashing algorithm, designed to be memory-intensive and resistant to GPU cracking.​</a:t>
            </a:r>
            <a:endParaRPr/>
          </a:p>
          <a:p>
            <a:pPr indent="-334328" lvl="0" marL="457200" rtl="0" algn="l">
              <a:spcBef>
                <a:spcPts val="0"/>
              </a:spcBef>
              <a:spcAft>
                <a:spcPts val="0"/>
              </a:spcAft>
              <a:buSzPct val="100000"/>
              <a:buChar char="●"/>
            </a:pPr>
            <a:r>
              <a:rPr b="1" lang="en"/>
              <a:t>Pbkdf2PasswordEncoder</a:t>
            </a:r>
            <a:r>
              <a:rPr lang="en"/>
              <a:t>: Uses the PBKDF2 algorithm with a configurable number of iterations and a random salt.​</a:t>
            </a:r>
            <a:endParaRPr/>
          </a:p>
          <a:p>
            <a:pPr indent="-334328" lvl="0" marL="457200" rtl="0" algn="l">
              <a:spcBef>
                <a:spcPts val="0"/>
              </a:spcBef>
              <a:spcAft>
                <a:spcPts val="0"/>
              </a:spcAft>
              <a:buSzPct val="100000"/>
              <a:buChar char="●"/>
            </a:pPr>
            <a:r>
              <a:rPr b="1" lang="en"/>
              <a:t>SCryptPasswordEncoder</a:t>
            </a:r>
            <a:r>
              <a:rPr lang="en"/>
              <a:t>: Implements the scrypt algorithm, emphasizing both memory and computational hardness.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პაროლის ენკოდერის აღწერა და გამოყენება</a:t>
            </a:r>
            <a:endParaRPr/>
          </a:p>
        </p:txBody>
      </p:sp>
      <p:graphicFrame>
        <p:nvGraphicFramePr>
          <p:cNvPr id="267" name="Google Shape;267;p44"/>
          <p:cNvGraphicFramePr/>
          <p:nvPr/>
        </p:nvGraphicFramePr>
        <p:xfrm>
          <a:off x="311700" y="1374175"/>
          <a:ext cx="3000000" cy="3000000"/>
        </p:xfrm>
        <a:graphic>
          <a:graphicData uri="http://schemas.openxmlformats.org/drawingml/2006/table">
            <a:tbl>
              <a:tblPr>
                <a:noFill/>
                <a:tableStyleId>{F09649EB-B840-4592-AB30-00E90A54A82C}</a:tableStyleId>
              </a:tblPr>
              <a:tblGrid>
                <a:gridCol w="4127275"/>
                <a:gridCol w="4393325"/>
              </a:tblGrid>
              <a:tr h="724300">
                <a:tc gridSpan="2">
                  <a:txBody>
                    <a:bodyPr/>
                    <a:lstStyle/>
                    <a:p>
                      <a:pPr indent="0" lvl="0" marL="0" rtl="0" algn="l">
                        <a:spcBef>
                          <a:spcPts val="0"/>
                        </a:spcBef>
                        <a:spcAft>
                          <a:spcPts val="0"/>
                        </a:spcAft>
                        <a:buNone/>
                      </a:pPr>
                      <a:r>
                        <a:rPr lang="en" sz="1700">
                          <a:solidFill>
                            <a:schemeClr val="dk1"/>
                          </a:solidFill>
                        </a:rPr>
                        <a:t>ყოველთვის გამოიყენეთ </a:t>
                      </a:r>
                      <a:r>
                        <a:rPr b="1" lang="en" sz="1700">
                          <a:solidFill>
                            <a:schemeClr val="dk1"/>
                          </a:solidFill>
                        </a:rPr>
                        <a:t>ძლიერი ენკოდერი</a:t>
                      </a:r>
                      <a:r>
                        <a:rPr lang="en" sz="1700">
                          <a:solidFill>
                            <a:schemeClr val="dk1"/>
                          </a:solidFill>
                        </a:rPr>
                        <a:t>, რომ პაროლების გატეხვა იყოს შეუძლებელი ან ძალიან რთული.</a:t>
                      </a:r>
                      <a:endParaRPr sz="1700">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r h="850275">
                <a:tc rowSpan="2">
                  <a:txBody>
                    <a:bodyPr/>
                    <a:lstStyle/>
                    <a:p>
                      <a:pPr indent="0" lvl="0" marL="0" rtl="0" algn="l">
                        <a:spcBef>
                          <a:spcPts val="0"/>
                        </a:spcBef>
                        <a:spcAft>
                          <a:spcPts val="0"/>
                        </a:spcAft>
                        <a:buNone/>
                      </a:pPr>
                      <a:r>
                        <a:rPr lang="en">
                          <a:solidFill>
                            <a:srgbClr val="B45F06"/>
                          </a:solidFill>
                        </a:rPr>
                        <a:t>@Configuration</a:t>
                      </a:r>
                      <a:endParaRPr>
                        <a:solidFill>
                          <a:srgbClr val="B45F06"/>
                        </a:solidFill>
                      </a:endParaRPr>
                    </a:p>
                    <a:p>
                      <a:pPr indent="0" lvl="0" marL="0" rtl="0" algn="l">
                        <a:spcBef>
                          <a:spcPts val="0"/>
                        </a:spcBef>
                        <a:spcAft>
                          <a:spcPts val="0"/>
                        </a:spcAft>
                        <a:buNone/>
                      </a:pPr>
                      <a:r>
                        <a:rPr lang="en">
                          <a:solidFill>
                            <a:srgbClr val="4A86E8"/>
                          </a:solidFill>
                        </a:rPr>
                        <a:t>public class</a:t>
                      </a:r>
                      <a:r>
                        <a:rPr lang="en">
                          <a:solidFill>
                            <a:schemeClr val="dk1"/>
                          </a:solidFill>
                        </a:rPr>
                        <a:t> </a:t>
                      </a:r>
                      <a:r>
                        <a:rPr lang="en">
                          <a:solidFill>
                            <a:schemeClr val="accent3"/>
                          </a:solidFill>
                        </a:rPr>
                        <a:t>SecurityConfig</a:t>
                      </a: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B45F06"/>
                          </a:solidFill>
                        </a:rPr>
                        <a:t>@Bean</a:t>
                      </a:r>
                      <a:endParaRPr>
                        <a:solidFill>
                          <a:srgbClr val="B45F06"/>
                        </a:solidFill>
                      </a:endParaRPr>
                    </a:p>
                    <a:p>
                      <a:pPr indent="0" lvl="0" marL="0" rtl="0" algn="l">
                        <a:spcBef>
                          <a:spcPts val="0"/>
                        </a:spcBef>
                        <a:spcAft>
                          <a:spcPts val="0"/>
                        </a:spcAft>
                        <a:buNone/>
                      </a:pPr>
                      <a:r>
                        <a:rPr lang="en">
                          <a:solidFill>
                            <a:schemeClr val="dk1"/>
                          </a:solidFill>
                        </a:rPr>
                        <a:t>    </a:t>
                      </a:r>
                      <a:r>
                        <a:rPr lang="en">
                          <a:solidFill>
                            <a:srgbClr val="4A86E8"/>
                          </a:solidFill>
                        </a:rPr>
                        <a:t>public</a:t>
                      </a:r>
                      <a:r>
                        <a:rPr lang="en">
                          <a:solidFill>
                            <a:schemeClr val="dk1"/>
                          </a:solidFill>
                        </a:rPr>
                        <a:t> </a:t>
                      </a:r>
                      <a:r>
                        <a:rPr lang="en">
                          <a:solidFill>
                            <a:schemeClr val="accent3"/>
                          </a:solidFill>
                        </a:rPr>
                        <a:t>PasswordEncoder</a:t>
                      </a:r>
                      <a:r>
                        <a:rPr lang="en">
                          <a:solidFill>
                            <a:schemeClr val="dk1"/>
                          </a:solidFill>
                        </a:rPr>
                        <a:t> passwordEncoder()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4A86E8"/>
                          </a:solidFill>
                        </a:rPr>
                        <a:t>return new</a:t>
                      </a:r>
                      <a:r>
                        <a:rPr b="1" lang="en">
                          <a:solidFill>
                            <a:schemeClr val="dk1"/>
                          </a:solidFill>
                        </a:rPr>
                        <a:t> </a:t>
                      </a:r>
                      <a:r>
                        <a:rPr b="1" lang="en">
                          <a:solidFill>
                            <a:schemeClr val="accent3"/>
                          </a:solidFill>
                        </a:rPr>
                        <a:t>BCryptPasswordEncoder</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accent3"/>
                          </a:solidFill>
                        </a:rPr>
                        <a:t>String</a:t>
                      </a:r>
                      <a:r>
                        <a:rPr lang="en">
                          <a:solidFill>
                            <a:schemeClr val="dk1"/>
                          </a:solidFill>
                        </a:rPr>
                        <a:t> rawPassword = </a:t>
                      </a:r>
                      <a:r>
                        <a:rPr lang="en">
                          <a:solidFill>
                            <a:srgbClr val="980000"/>
                          </a:solidFill>
                        </a:rPr>
                        <a:t>"userPassword"</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accent3"/>
                          </a:solidFill>
                        </a:rPr>
                        <a:t>String</a:t>
                      </a:r>
                      <a:r>
                        <a:rPr lang="en">
                          <a:solidFill>
                            <a:schemeClr val="dk1"/>
                          </a:solidFill>
                        </a:rPr>
                        <a:t> encodedPassword =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9900FF"/>
                          </a:solidFill>
                        </a:rPr>
                        <a:t>passwordEncoder</a:t>
                      </a:r>
                      <a:r>
                        <a:rPr lang="en">
                          <a:solidFill>
                            <a:schemeClr val="dk1"/>
                          </a:solidFill>
                        </a:rPr>
                        <a:t>.encode(rawPassword);</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640950">
                <a:tc vMerge="1"/>
                <a:tc>
                  <a:txBody>
                    <a:bodyPr/>
                    <a:lstStyle/>
                    <a:p>
                      <a:pPr indent="0" lvl="0" marL="0" rtl="0" algn="l">
                        <a:spcBef>
                          <a:spcPts val="0"/>
                        </a:spcBef>
                        <a:spcAft>
                          <a:spcPts val="0"/>
                        </a:spcAft>
                        <a:buNone/>
                      </a:pPr>
                      <a:r>
                        <a:rPr lang="en">
                          <a:solidFill>
                            <a:srgbClr val="4A86E8"/>
                          </a:solidFill>
                        </a:rPr>
                        <a:t>if</a:t>
                      </a:r>
                      <a:r>
                        <a:rPr lang="en">
                          <a:solidFill>
                            <a:schemeClr val="dk1"/>
                          </a:solidFill>
                        </a:rPr>
                        <a:t> (</a:t>
                      </a:r>
                      <a:r>
                        <a:rPr lang="en">
                          <a:solidFill>
                            <a:srgbClr val="9900FF"/>
                          </a:solidFill>
                        </a:rPr>
                        <a:t>passwordEncoder</a:t>
                      </a:r>
                      <a:endParaRPr>
                        <a:solidFill>
                          <a:srgbClr val="9900FF"/>
                        </a:solidFill>
                      </a:endParaRPr>
                    </a:p>
                    <a:p>
                      <a:pPr indent="0" lvl="0" marL="0" rtl="0" algn="l">
                        <a:spcBef>
                          <a:spcPts val="0"/>
                        </a:spcBef>
                        <a:spcAft>
                          <a:spcPts val="0"/>
                        </a:spcAft>
                        <a:buNone/>
                      </a:pPr>
                      <a:r>
                        <a:rPr lang="en">
                          <a:solidFill>
                            <a:schemeClr val="dk1"/>
                          </a:solidFill>
                        </a:rPr>
                        <a:t> .matches(</a:t>
                      </a:r>
                      <a:r>
                        <a:rPr lang="en">
                          <a:solidFill>
                            <a:schemeClr val="dk1"/>
                          </a:solidFill>
                        </a:rPr>
                        <a:t>rawPassword</a:t>
                      </a:r>
                      <a:r>
                        <a:rPr lang="en">
                          <a:solidFill>
                            <a:schemeClr val="dk1"/>
                          </a:solidFill>
                        </a:rPr>
                        <a:t>, </a:t>
                      </a:r>
                      <a:r>
                        <a:rPr lang="en">
                          <a:solidFill>
                            <a:schemeClr val="dk1"/>
                          </a:solidFill>
                        </a:rPr>
                        <a:t>storedEncodedPassword</a:t>
                      </a: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9E9E9E"/>
                          </a:solidFill>
                        </a:rPr>
                        <a:t>// </a:t>
                      </a:r>
                      <a:r>
                        <a:rPr b="1" lang="en">
                          <a:solidFill>
                            <a:srgbClr val="9E9E9E"/>
                          </a:solidFill>
                        </a:rPr>
                        <a:t>Password is correct :)</a:t>
                      </a:r>
                      <a:endParaRPr b="1">
                        <a:solidFill>
                          <a:srgbClr val="9E9E9E"/>
                        </a:solidFill>
                      </a:endParaRPr>
                    </a:p>
                    <a:p>
                      <a:pPr indent="0" lvl="0" marL="0" rtl="0" algn="l">
                        <a:spcBef>
                          <a:spcPts val="0"/>
                        </a:spcBef>
                        <a:spcAft>
                          <a:spcPts val="0"/>
                        </a:spcAft>
                        <a:buNone/>
                      </a:pPr>
                      <a:r>
                        <a:rPr lang="en">
                          <a:solidFill>
                            <a:schemeClr val="dk1"/>
                          </a:solidFill>
                        </a:rPr>
                        <a:t>} </a:t>
                      </a:r>
                      <a:r>
                        <a:rPr lang="en">
                          <a:solidFill>
                            <a:srgbClr val="4A86E8"/>
                          </a:solidFill>
                        </a:rPr>
                        <a:t>else </a:t>
                      </a:r>
                      <a:r>
                        <a:rPr lang="en">
                          <a:solidFill>
                            <a:schemeClr val="dk1"/>
                          </a:solidFill>
                        </a:rPr>
                        <a:t>{</a:t>
                      </a:r>
                      <a:endParaRPr>
                        <a:solidFill>
                          <a:schemeClr val="dk1"/>
                        </a:solidFill>
                      </a:endParaRPr>
                    </a:p>
                    <a:p>
                      <a:pPr indent="0" lvl="0" marL="0" rtl="0" algn="l">
                        <a:spcBef>
                          <a:spcPts val="0"/>
                        </a:spcBef>
                        <a:spcAft>
                          <a:spcPts val="0"/>
                        </a:spcAft>
                        <a:buNone/>
                      </a:pPr>
                      <a:r>
                        <a:rPr lang="en">
                          <a:solidFill>
                            <a:schemeClr val="dk1"/>
                          </a:solidFill>
                        </a:rPr>
                        <a:t>    </a:t>
                      </a:r>
                      <a:r>
                        <a:rPr lang="en">
                          <a:solidFill>
                            <a:srgbClr val="9E9E9E"/>
                          </a:solidFill>
                        </a:rPr>
                        <a:t>// </a:t>
                      </a:r>
                      <a:r>
                        <a:rPr b="1" lang="en">
                          <a:solidFill>
                            <a:srgbClr val="9E9E9E"/>
                          </a:solidFill>
                        </a:rPr>
                        <a:t>Password is incorrect :(</a:t>
                      </a:r>
                      <a:endParaRPr b="1">
                        <a:solidFill>
                          <a:srgbClr val="9E9E9E"/>
                        </a:solidFill>
                      </a:endParaRPr>
                    </a:p>
                    <a:p>
                      <a:pPr indent="0" lvl="0" marL="0" rtl="0" algn="l">
                        <a:spcBef>
                          <a:spcPts val="0"/>
                        </a:spcBef>
                        <a:spcAft>
                          <a:spcPts val="0"/>
                        </a:spcAft>
                        <a:buNone/>
                      </a:pPr>
                      <a:r>
                        <a:rPr lang="en">
                          <a:solidFill>
                            <a:schemeClr val="dk1"/>
                          </a:solidFill>
                        </a:rPr>
                        <a:t>}</a:t>
                      </a:r>
                      <a:endParaRPr>
                        <a:solidFill>
                          <a:schemeClr val="dk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68" name="Google Shape;268;p44"/>
          <p:cNvSpPr/>
          <p:nvPr/>
        </p:nvSpPr>
        <p:spPr>
          <a:xfrm>
            <a:off x="731625" y="3953700"/>
            <a:ext cx="3303300" cy="790800"/>
          </a:xfrm>
          <a:prstGeom prst="wedgeRectCallout">
            <a:avLst>
              <a:gd fmla="val -2572" name="adj1"/>
              <a:gd fmla="val -102333" name="adj2"/>
            </a:avLst>
          </a:prstGeom>
          <a:noFill/>
          <a:ln cap="flat" cmpd="sng" w="19050">
            <a:solidFill>
              <a:schemeClr val="dk1"/>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t>აღწერა საკმარისია, რომ იგი Spring Boot-მა გამოიყენოს :)</a:t>
            </a:r>
            <a:endParaRPr sz="1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5"/>
          <p:cNvSpPr txBox="1"/>
          <p:nvPr>
            <p:ph type="title"/>
          </p:nvPr>
        </p:nvSpPr>
        <p:spPr>
          <a:xfrm>
            <a:off x="0" y="2150850"/>
            <a:ext cx="9144000" cy="841800"/>
          </a:xfrm>
          <a:prstGeom prst="rect">
            <a:avLst/>
          </a:prstGeom>
          <a:solidFill>
            <a:srgbClr val="C9DAF8"/>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User Storage</a:t>
            </a:r>
            <a:endParaRPr>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Authenticated User Storage</a:t>
            </a:r>
            <a:endParaRPr/>
          </a:p>
        </p:txBody>
      </p:sp>
      <p:sp>
        <p:nvSpPr>
          <p:cNvPr id="279" name="Google Shape;279;p46"/>
          <p:cNvSpPr txBox="1"/>
          <p:nvPr>
            <p:ph idx="1" type="body"/>
          </p:nvPr>
        </p:nvSpPr>
        <p:spPr>
          <a:xfrm>
            <a:off x="387900" y="1381950"/>
            <a:ext cx="8368200" cy="35916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b="1" lang="en"/>
              <a:t>UserDetailsService</a:t>
            </a:r>
            <a:r>
              <a:rPr lang="en"/>
              <a:t> </a:t>
            </a:r>
            <a:r>
              <a:rPr lang="en"/>
              <a:t>გამოიყენება ავთენტიფიკაციის პროვაიდერების მიერ UserDetail-ის მისაღებად.</a:t>
            </a:r>
            <a:endParaRPr/>
          </a:p>
          <a:p>
            <a:pPr indent="0" lvl="0" marL="0" rtl="0" algn="l">
              <a:lnSpc>
                <a:spcPct val="100000"/>
              </a:lnSpc>
              <a:spcBef>
                <a:spcPts val="1200"/>
              </a:spcBef>
              <a:spcAft>
                <a:spcPts val="0"/>
              </a:spcAft>
              <a:buNone/>
            </a:pPr>
            <a:r>
              <a:rPr lang="en"/>
              <a:t>მას გააჩნია loadUserByUsername(String username) მეთოდი.</a:t>
            </a:r>
            <a:endParaRPr/>
          </a:p>
          <a:p>
            <a:pPr indent="0" lvl="0" marL="0" rtl="0" algn="l">
              <a:lnSpc>
                <a:spcPct val="100000"/>
              </a:lnSpc>
              <a:spcBef>
                <a:spcPts val="1200"/>
              </a:spcBef>
              <a:spcAft>
                <a:spcPts val="0"/>
              </a:spcAft>
              <a:buNone/>
            </a:pPr>
            <a:r>
              <a:rPr lang="en"/>
              <a:t>იგი გამოიყენება </a:t>
            </a:r>
            <a:r>
              <a:rPr b="1" lang="en">
                <a:solidFill>
                  <a:schemeClr val="accent3"/>
                </a:solidFill>
              </a:rPr>
              <a:t>DaoAuthenticationProvider</a:t>
            </a:r>
            <a:r>
              <a:rPr lang="en"/>
              <a:t>-ის მიერ, მომხმარებლის სახელის, პაროლისა და სხვა ატრიბუტების მოსაძებნად, მომხმარებლის სახელითა და პაროლით ავთენტიფიკაციის დროს.</a:t>
            </a:r>
            <a:endParaRPr/>
          </a:p>
          <a:p>
            <a:pPr indent="0" lvl="0" marL="0" rtl="0" algn="l">
              <a:lnSpc>
                <a:spcPct val="100000"/>
              </a:lnSpc>
              <a:spcBef>
                <a:spcPts val="1200"/>
              </a:spcBef>
              <a:spcAft>
                <a:spcPts val="0"/>
              </a:spcAft>
              <a:buNone/>
            </a:pPr>
            <a:r>
              <a:rPr lang="en"/>
              <a:t>გაჩუმებით, გვაქვს მისი </a:t>
            </a:r>
            <a:r>
              <a:rPr b="1" lang="en"/>
              <a:t>in-memory</a:t>
            </a:r>
            <a:r>
              <a:rPr lang="en"/>
              <a:t>, </a:t>
            </a:r>
            <a:r>
              <a:rPr b="1" lang="en"/>
              <a:t>JDBC </a:t>
            </a:r>
            <a:r>
              <a:rPr lang="en"/>
              <a:t>და </a:t>
            </a:r>
            <a:r>
              <a:rPr b="1" lang="en"/>
              <a:t>caching </a:t>
            </a:r>
            <a:r>
              <a:rPr lang="en"/>
              <a:t>იმპლემენტაციები.</a:t>
            </a:r>
            <a:endParaRPr/>
          </a:p>
          <a:p>
            <a:pPr indent="0" lvl="0" marL="0" rtl="0" algn="ctr">
              <a:lnSpc>
                <a:spcPct val="100000"/>
              </a:lnSpc>
              <a:spcBef>
                <a:spcPts val="1200"/>
              </a:spcBef>
              <a:spcAft>
                <a:spcPts val="0"/>
              </a:spcAft>
              <a:buNone/>
            </a:pPr>
            <a:r>
              <a:rPr b="1" lang="en"/>
              <a:t>მისი ახალი იმპლემენტაციის აღწერა პროექტში შეგვიძლია მარტივად - UserDetailsService-ის @bean-ის განსაზღვრით.</a:t>
            </a:r>
            <a:endParaRPr b="1"/>
          </a:p>
          <a:p>
            <a:pPr indent="0" lvl="0" marL="0" rtl="0" algn="ctr">
              <a:lnSpc>
                <a:spcPct val="100000"/>
              </a:lnSpc>
              <a:spcBef>
                <a:spcPts val="1200"/>
              </a:spcBef>
              <a:spcAft>
                <a:spcPts val="1200"/>
              </a:spcAft>
              <a:buNone/>
            </a:pPr>
            <a:r>
              <a:rPr lang="en" u="sng">
                <a:solidFill>
                  <a:schemeClr val="hlink"/>
                </a:solidFill>
                <a:hlinkClick r:id="rId3"/>
              </a:rPr>
              <a:t>UserDetailsService :: Spring Security</a:t>
            </a:r>
            <a:endParaRPr/>
          </a:p>
        </p:txBody>
      </p:sp>
      <p:sp>
        <p:nvSpPr>
          <p:cNvPr id="280" name="Google Shape;280;p46"/>
          <p:cNvSpPr/>
          <p:nvPr/>
        </p:nvSpPr>
        <p:spPr>
          <a:xfrm>
            <a:off x="6621525" y="4323200"/>
            <a:ext cx="2134500" cy="650100"/>
          </a:xfrm>
          <a:prstGeom prst="rightArrow">
            <a:avLst>
              <a:gd fmla="val 75305" name="adj1"/>
              <a:gd fmla="val 50000" name="adj2"/>
            </a:avLst>
          </a:prstGeom>
          <a:solidFill>
            <a:srgbClr val="FFFFFF"/>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UserDetails</a:t>
            </a:r>
            <a:endParaRPr b="1">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7"/>
          <p:cNvSpPr txBox="1"/>
          <p:nvPr>
            <p:ph idx="4294967295" type="body"/>
          </p:nvPr>
        </p:nvSpPr>
        <p:spPr>
          <a:xfrm>
            <a:off x="311700" y="170100"/>
            <a:ext cx="8520600" cy="48699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 </a:t>
            </a:r>
            <a:r>
              <a:rPr b="1" lang="en"/>
              <a:t>UserDetailsService</a:t>
            </a:r>
            <a:r>
              <a:rPr lang="en"/>
              <a:t>-ი აბრუნებს </a:t>
            </a:r>
            <a:r>
              <a:rPr b="1" lang="en"/>
              <a:t>UserDetails</a:t>
            </a:r>
            <a:r>
              <a:rPr lang="en"/>
              <a:t>-ს:</a:t>
            </a:r>
            <a:endParaRPr/>
          </a:p>
          <a:p>
            <a:pPr indent="-342900" lvl="0" marL="457200" rtl="0" algn="l">
              <a:lnSpc>
                <a:spcPct val="100000"/>
              </a:lnSpc>
              <a:spcBef>
                <a:spcPts val="1200"/>
              </a:spcBef>
              <a:spcAft>
                <a:spcPts val="0"/>
              </a:spcAft>
              <a:buSzPts val="1800"/>
              <a:buChar char="➔"/>
            </a:pPr>
            <a:r>
              <a:rPr lang="en"/>
              <a:t>DaoAuthenticationProvider ამოწმებს UserDetails-ს და შემდეგ აბრუნებს </a:t>
            </a:r>
            <a:r>
              <a:rPr b="1" lang="en"/>
              <a:t>Authentication </a:t>
            </a:r>
            <a:r>
              <a:rPr lang="en"/>
              <a:t>ობიექტს, რომელსაც აქვს principal.</a:t>
            </a:r>
            <a:endParaRPr/>
          </a:p>
          <a:p>
            <a:pPr indent="-342900" lvl="0" marL="457200" rtl="0" algn="l">
              <a:lnSpc>
                <a:spcPct val="100000"/>
              </a:lnSpc>
              <a:spcBef>
                <a:spcPts val="0"/>
              </a:spcBef>
              <a:spcAft>
                <a:spcPts val="0"/>
              </a:spcAft>
              <a:buSzPts val="1800"/>
              <a:buChar char="➔"/>
            </a:pPr>
            <a:r>
              <a:rPr lang="en"/>
              <a:t>principal არის იგივე UserDetails (შვილი კლასი), დაბრუნებული UserDetailsService-დან.</a:t>
            </a:r>
            <a:endParaRPr/>
          </a:p>
          <a:p>
            <a:pPr indent="0" lvl="0" marL="0" rtl="0" algn="l">
              <a:lnSpc>
                <a:spcPct val="100000"/>
              </a:lnSpc>
              <a:spcBef>
                <a:spcPts val="1200"/>
              </a:spcBef>
              <a:spcAft>
                <a:spcPts val="0"/>
              </a:spcAft>
              <a:buNone/>
            </a:pPr>
            <a:r>
              <a:rPr b="1" lang="en"/>
              <a:t>🔑 Authentication </a:t>
            </a:r>
            <a:r>
              <a:rPr lang="en"/>
              <a:t>არის ობიექტი, რომელშიც არის:</a:t>
            </a:r>
            <a:endParaRPr/>
          </a:p>
          <a:p>
            <a:pPr indent="-342900" lvl="0" marL="457200" rtl="0" algn="l">
              <a:lnSpc>
                <a:spcPct val="100000"/>
              </a:lnSpc>
              <a:spcBef>
                <a:spcPts val="1200"/>
              </a:spcBef>
              <a:spcAft>
                <a:spcPts val="0"/>
              </a:spcAft>
              <a:buSzPts val="1800"/>
              <a:buAutoNum type="arabicParenR"/>
            </a:pPr>
            <a:r>
              <a:rPr b="1" lang="en"/>
              <a:t>principal</a:t>
            </a:r>
            <a:r>
              <a:rPr lang="en"/>
              <a:t>: იგივე მომხმარებლის იდენტიფიკატორი. username/password ავთენტიფიკაციის დროს ეს არის UserDetail-ის ობიექტი.</a:t>
            </a:r>
            <a:endParaRPr/>
          </a:p>
          <a:p>
            <a:pPr indent="-342900" lvl="0" marL="457200" rtl="0" algn="l">
              <a:lnSpc>
                <a:spcPct val="100000"/>
              </a:lnSpc>
              <a:spcBef>
                <a:spcPts val="0"/>
              </a:spcBef>
              <a:spcAft>
                <a:spcPts val="0"/>
              </a:spcAft>
              <a:buSzPts val="1800"/>
              <a:buAutoNum type="arabicParenR"/>
            </a:pPr>
            <a:r>
              <a:rPr b="1" lang="en"/>
              <a:t>credentials</a:t>
            </a:r>
            <a:r>
              <a:rPr lang="en"/>
              <a:t>: ეს არის პაროლი. იგი ხშირად იშლება ავთენტიფიკაციის შემდეგ, რომ ვიღაცამ არ მოიპაროს.</a:t>
            </a:r>
            <a:endParaRPr/>
          </a:p>
          <a:p>
            <a:pPr indent="-342900" lvl="0" marL="457200" rtl="0" algn="l">
              <a:lnSpc>
                <a:spcPct val="100000"/>
              </a:lnSpc>
              <a:spcBef>
                <a:spcPts val="0"/>
              </a:spcBef>
              <a:spcAft>
                <a:spcPts val="0"/>
              </a:spcAft>
              <a:buSzPts val="1800"/>
              <a:buAutoNum type="arabicParenR"/>
            </a:pPr>
            <a:r>
              <a:rPr b="1" lang="en"/>
              <a:t>authorities</a:t>
            </a:r>
            <a:r>
              <a:rPr lang="en"/>
              <a:t>: ესენია GrantedAuthority ობიექტები, რომლებიც წარმოადგენენ მომხმარებლის უფლებებს. უფლებების მაგალითებია: roles და scopes.</a:t>
            </a:r>
            <a:endParaRPr/>
          </a:p>
          <a:p>
            <a:pPr indent="0" lvl="0" marL="0" rtl="0" algn="ctr">
              <a:lnSpc>
                <a:spcPct val="100000"/>
              </a:lnSpc>
              <a:spcBef>
                <a:spcPts val="1200"/>
              </a:spcBef>
              <a:spcAft>
                <a:spcPts val="0"/>
              </a:spcAft>
              <a:buNone/>
            </a:pPr>
            <a:r>
              <a:rPr lang="en" u="sng">
                <a:solidFill>
                  <a:schemeClr val="hlink"/>
                </a:solidFill>
                <a:hlinkClick r:id="rId3"/>
              </a:rPr>
              <a:t>UserDetails :: Spring Security</a:t>
            </a:r>
            <a:endParaRPr/>
          </a:p>
          <a:p>
            <a:pPr indent="0" lvl="0" marL="0" rtl="0" algn="ctr">
              <a:lnSpc>
                <a:spcPct val="100000"/>
              </a:lnSpc>
              <a:spcBef>
                <a:spcPts val="1200"/>
              </a:spcBef>
              <a:spcAft>
                <a:spcPts val="1200"/>
              </a:spcAft>
              <a:buNone/>
            </a:pPr>
            <a:r>
              <a:rPr lang="en" u="sng">
                <a:solidFill>
                  <a:schemeClr val="hlink"/>
                </a:solidFill>
                <a:hlinkClick r:id="rId4"/>
              </a:rPr>
              <a:t>Servlet Authentication Architecture :: Spring Security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8"/>
          <p:cNvSpPr txBox="1"/>
          <p:nvPr>
            <p:ph type="title"/>
          </p:nvPr>
        </p:nvSpPr>
        <p:spPr>
          <a:xfrm>
            <a:off x="0" y="2150850"/>
            <a:ext cx="9144000" cy="841800"/>
          </a:xfrm>
          <a:prstGeom prst="rect">
            <a:avLst/>
          </a:prstGeom>
          <a:solidFill>
            <a:srgbClr val="FCE5CD"/>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Security Context</a:t>
            </a:r>
            <a:endParaRPr>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a:t>SecurityContextHolder</a:t>
            </a:r>
            <a:r>
              <a:rPr lang="en"/>
              <a:t> არის Spring Security-ის ავთენტიფიკაციის მოდელის ქვაკუთხედი. იგი შეიცავს SecurityContext-ს. SecurityContextHolder არის ის, რაშიც Spring Security ინახავს დეტალებს იმის შესახებ თუ ვინ არის ავთენტიფიცირებული.</a:t>
            </a:r>
            <a:endParaRPr/>
          </a:p>
          <a:p>
            <a:pPr indent="0" lvl="0" marL="0" rtl="0" algn="l">
              <a:spcBef>
                <a:spcPts val="1200"/>
              </a:spcBef>
              <a:spcAft>
                <a:spcPts val="0"/>
              </a:spcAft>
              <a:buNone/>
            </a:pPr>
            <a:r>
              <a:rPr lang="en"/>
              <a:t>Spring Security-ს არ აინტერესებს SecurityContextHolder როგორ მარაგდება, ან ვინ ამარაგებს. თუ მასში არის, მაშინ იგი გამოიყენება როგორც მიმდინარე ავთენტიფიცირებული მომხმარებელი.</a:t>
            </a:r>
            <a:endParaRPr/>
          </a:p>
          <a:p>
            <a:pPr indent="0" lvl="0" marL="0" rtl="0" algn="l">
              <a:spcBef>
                <a:spcPts val="1200"/>
              </a:spcBef>
              <a:spcAft>
                <a:spcPts val="0"/>
              </a:spcAft>
              <a:buNone/>
            </a:pPr>
            <a:r>
              <a:rPr b="1" lang="en"/>
              <a:t>SecurityContext </a:t>
            </a:r>
            <a:r>
              <a:rPr lang="en"/>
              <a:t>მიიღება SecurityContextHolder-ისგან. SecurityContext შეიცავს ავთენტიფიკაციის ობიექტს.</a:t>
            </a:r>
            <a:endParaRPr/>
          </a:p>
          <a:p>
            <a:pPr indent="0" lvl="0" marL="0" rtl="0" algn="l">
              <a:spcBef>
                <a:spcPts val="1200"/>
              </a:spcBef>
              <a:spcAft>
                <a:spcPts val="1200"/>
              </a:spcAft>
              <a:buNone/>
            </a:pPr>
            <a:r>
              <a:rPr lang="en"/>
              <a:t>    </a:t>
            </a:r>
            <a:r>
              <a:rPr lang="en">
                <a:solidFill>
                  <a:schemeClr val="accent3"/>
                </a:solidFill>
              </a:rPr>
              <a:t>Authentication </a:t>
            </a:r>
            <a:r>
              <a:rPr lang="en"/>
              <a:t>auth = </a:t>
            </a:r>
            <a:r>
              <a:rPr lang="en">
                <a:solidFill>
                  <a:schemeClr val="accent3"/>
                </a:solidFill>
              </a:rPr>
              <a:t>SecurityContextHolder</a:t>
            </a:r>
            <a:r>
              <a:rPr lang="en"/>
              <a:t>.getContext().getAuthentication();</a:t>
            </a:r>
            <a:endParaRPr/>
          </a:p>
        </p:txBody>
      </p:sp>
      <p:pic>
        <p:nvPicPr>
          <p:cNvPr id="296" name="Google Shape;296;p49"/>
          <p:cNvPicPr preferRelativeResize="0"/>
          <p:nvPr/>
        </p:nvPicPr>
        <p:blipFill rotWithShape="1">
          <a:blip r:embed="rId3">
            <a:alphaModFix/>
          </a:blip>
          <a:srcRect b="7809" l="2969" r="0" t="0"/>
          <a:stretch/>
        </p:blipFill>
        <p:spPr>
          <a:xfrm>
            <a:off x="5486400" y="257400"/>
            <a:ext cx="3107100" cy="1087350"/>
          </a:xfrm>
          <a:prstGeom prst="rect">
            <a:avLst/>
          </a:prstGeom>
          <a:noFill/>
          <a:ln>
            <a:noFill/>
          </a:ln>
          <a:effectLst>
            <a:outerShdw blurRad="57150" rotWithShape="0" algn="bl" dir="5400000" dist="19050">
              <a:srgbClr val="000000">
                <a:alpha val="50000"/>
              </a:srgbClr>
            </a:outerShdw>
          </a:effectLst>
        </p:spPr>
      </p:pic>
      <p:sp>
        <p:nvSpPr>
          <p:cNvPr id="297" name="Google Shape;297;p4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t>SecurityContextHolder,</a:t>
            </a:r>
            <a:endParaRPr sz="2400"/>
          </a:p>
          <a:p>
            <a:pPr indent="0" lvl="0" marL="0" rtl="0" algn="l">
              <a:spcBef>
                <a:spcPts val="0"/>
              </a:spcBef>
              <a:spcAft>
                <a:spcPts val="0"/>
              </a:spcAft>
              <a:buSzPts val="990"/>
              <a:buNone/>
            </a:pPr>
            <a:r>
              <a:rPr lang="en" sz="2400"/>
              <a:t>SecurityContext &amp; Authentication</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5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Other Authentication Members:</a:t>
            </a:r>
            <a:endParaRPr/>
          </a:p>
        </p:txBody>
      </p:sp>
      <p:sp>
        <p:nvSpPr>
          <p:cNvPr id="303" name="Google Shape;303;p50"/>
          <p:cNvSpPr txBox="1"/>
          <p:nvPr>
            <p:ph idx="1" type="body"/>
          </p:nvPr>
        </p:nvSpPr>
        <p:spPr>
          <a:xfrm>
            <a:off x="387900" y="1330225"/>
            <a:ext cx="8368200" cy="36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გარდა ახსნილისა, არსებობენ სხვა პირებიც (ობიექტები), რომლებიც </a:t>
            </a:r>
            <a:r>
              <a:rPr lang="en"/>
              <a:t>ავთენტიფიკაციაში მონაწილეობენ</a:t>
            </a:r>
            <a:r>
              <a:rPr lang="en"/>
              <a:t>:</a:t>
            </a:r>
            <a:endParaRPr/>
          </a:p>
          <a:p>
            <a:pPr indent="-342900" lvl="0" marL="457200" rtl="0" algn="l">
              <a:lnSpc>
                <a:spcPct val="100000"/>
              </a:lnSpc>
              <a:spcBef>
                <a:spcPts val="1200"/>
              </a:spcBef>
              <a:spcAft>
                <a:spcPts val="0"/>
              </a:spcAft>
              <a:buSzPts val="1800"/>
              <a:buChar char="●"/>
            </a:pPr>
            <a:r>
              <a:rPr lang="en"/>
              <a:t>SecurityContextHolder</a:t>
            </a:r>
            <a:r>
              <a:rPr lang="en"/>
              <a:t>, </a:t>
            </a:r>
            <a:r>
              <a:rPr lang="en"/>
              <a:t>SecurityContext</a:t>
            </a:r>
            <a:r>
              <a:rPr lang="en"/>
              <a:t>, </a:t>
            </a:r>
            <a:r>
              <a:rPr lang="en"/>
              <a:t>Authentication </a:t>
            </a:r>
            <a:r>
              <a:rPr lang="en"/>
              <a:t>(განვიხილეთსავით)</a:t>
            </a:r>
            <a:endParaRPr/>
          </a:p>
          <a:p>
            <a:pPr indent="-342900" lvl="0" marL="457200" rtl="0" algn="l">
              <a:lnSpc>
                <a:spcPct val="100000"/>
              </a:lnSpc>
              <a:spcBef>
                <a:spcPts val="0"/>
              </a:spcBef>
              <a:spcAft>
                <a:spcPts val="0"/>
              </a:spcAft>
              <a:buSzPts val="1800"/>
              <a:buChar char="●"/>
            </a:pPr>
            <a:r>
              <a:rPr b="1" lang="en"/>
              <a:t>GrantedAuthority</a:t>
            </a:r>
            <a:endParaRPr b="1"/>
          </a:p>
          <a:p>
            <a:pPr indent="-342900" lvl="0" marL="457200" rtl="0" algn="l">
              <a:lnSpc>
                <a:spcPct val="100000"/>
              </a:lnSpc>
              <a:spcBef>
                <a:spcPts val="0"/>
              </a:spcBef>
              <a:spcAft>
                <a:spcPts val="0"/>
              </a:spcAft>
              <a:buSzPts val="1800"/>
              <a:buChar char="●"/>
            </a:pPr>
            <a:r>
              <a:rPr b="1" lang="en"/>
              <a:t>AuthenticationManager</a:t>
            </a:r>
            <a:endParaRPr b="1"/>
          </a:p>
          <a:p>
            <a:pPr indent="-342900" lvl="0" marL="457200" rtl="0" algn="l">
              <a:lnSpc>
                <a:spcPct val="100000"/>
              </a:lnSpc>
              <a:spcBef>
                <a:spcPts val="0"/>
              </a:spcBef>
              <a:spcAft>
                <a:spcPts val="0"/>
              </a:spcAft>
              <a:buSzPts val="1800"/>
              <a:buChar char="●"/>
            </a:pPr>
            <a:r>
              <a:rPr b="1" lang="en"/>
              <a:t>ProviderManager</a:t>
            </a:r>
            <a:endParaRPr b="1"/>
          </a:p>
          <a:p>
            <a:pPr indent="-342900" lvl="0" marL="457200" rtl="0" algn="l">
              <a:lnSpc>
                <a:spcPct val="100000"/>
              </a:lnSpc>
              <a:spcBef>
                <a:spcPts val="0"/>
              </a:spcBef>
              <a:spcAft>
                <a:spcPts val="0"/>
              </a:spcAft>
              <a:buSzPts val="1800"/>
              <a:buChar char="●"/>
            </a:pPr>
            <a:r>
              <a:rPr b="1" lang="en"/>
              <a:t>AuthenticationProvider</a:t>
            </a:r>
            <a:endParaRPr b="1"/>
          </a:p>
          <a:p>
            <a:pPr indent="-342900" lvl="0" marL="457200" rtl="0" algn="l">
              <a:lnSpc>
                <a:spcPct val="100000"/>
              </a:lnSpc>
              <a:spcBef>
                <a:spcPts val="0"/>
              </a:spcBef>
              <a:spcAft>
                <a:spcPts val="0"/>
              </a:spcAft>
              <a:buSzPts val="1800"/>
              <a:buChar char="●"/>
            </a:pPr>
            <a:r>
              <a:rPr lang="en"/>
              <a:t>Request Credentials with </a:t>
            </a:r>
            <a:r>
              <a:rPr b="1" lang="en"/>
              <a:t>AuthenticationEntryPoint</a:t>
            </a:r>
            <a:endParaRPr b="1"/>
          </a:p>
          <a:p>
            <a:pPr indent="-342900" lvl="0" marL="457200" rtl="0" algn="l">
              <a:lnSpc>
                <a:spcPct val="100000"/>
              </a:lnSpc>
              <a:spcBef>
                <a:spcPts val="0"/>
              </a:spcBef>
              <a:spcAft>
                <a:spcPts val="0"/>
              </a:spcAft>
              <a:buSzPts val="1800"/>
              <a:buChar char="●"/>
            </a:pPr>
            <a:r>
              <a:rPr b="1" lang="en"/>
              <a:t>AbstractAuthenticationProcessingFilter</a:t>
            </a:r>
            <a:endParaRPr b="1"/>
          </a:p>
          <a:p>
            <a:pPr indent="0" lvl="0" marL="0" rtl="0" algn="ctr">
              <a:lnSpc>
                <a:spcPct val="100000"/>
              </a:lnSpc>
              <a:spcBef>
                <a:spcPts val="1200"/>
              </a:spcBef>
              <a:spcAft>
                <a:spcPts val="1200"/>
              </a:spcAft>
              <a:buNone/>
            </a:pPr>
            <a:r>
              <a:rPr lang="en" u="sng">
                <a:solidFill>
                  <a:schemeClr val="hlink"/>
                </a:solidFill>
                <a:hlinkClick r:id="rId3"/>
              </a:rPr>
              <a:t>Servlet Authentication Architecture :: Spring Security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Login &amp; Logout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Use Cases for Security</a:t>
            </a:r>
            <a:endParaRPr/>
          </a:p>
        </p:txBody>
      </p:sp>
      <p:sp>
        <p:nvSpPr>
          <p:cNvPr id="98" name="Google Shape;98;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უსაფრთხოებას ბევრი გამოყენება აქვს ვებ აპლიკაციებში:</a:t>
            </a:r>
            <a:endParaRPr/>
          </a:p>
          <a:p>
            <a:pPr indent="-342900" lvl="0" marL="457200" rtl="0" algn="l">
              <a:spcBef>
                <a:spcPts val="1200"/>
              </a:spcBef>
              <a:spcAft>
                <a:spcPts val="0"/>
              </a:spcAft>
              <a:buSzPts val="1800"/>
              <a:buChar char="●"/>
            </a:pPr>
            <a:r>
              <a:rPr lang="en"/>
              <a:t>ვთქვათ, თუ ვქმნით ვებ აპლიკაციას, API Gateway-ს, ან მსგავს რამეს და:</a:t>
            </a:r>
            <a:endParaRPr/>
          </a:p>
          <a:p>
            <a:pPr indent="-317500" lvl="1" marL="914400" rtl="0" algn="l">
              <a:spcBef>
                <a:spcPts val="0"/>
              </a:spcBef>
              <a:spcAft>
                <a:spcPts val="0"/>
              </a:spcAft>
              <a:buSzPts val="1400"/>
              <a:buChar char="○"/>
            </a:pPr>
            <a:r>
              <a:rPr lang="en"/>
              <a:t>გვსურს დალოგინება OAuth 2.0-ით ან OIDC-ით,</a:t>
            </a:r>
            <a:endParaRPr/>
          </a:p>
          <a:p>
            <a:pPr indent="-317500" lvl="1" marL="914400" rtl="0" algn="l">
              <a:spcBef>
                <a:spcPts val="0"/>
              </a:spcBef>
              <a:spcAft>
                <a:spcPts val="0"/>
              </a:spcAft>
              <a:buSzPts val="1400"/>
              <a:buChar char="○"/>
            </a:pPr>
            <a:r>
              <a:rPr lang="en"/>
              <a:t>ან SAML 2.0-ით,</a:t>
            </a:r>
            <a:endParaRPr/>
          </a:p>
          <a:p>
            <a:pPr indent="-317500" lvl="1" marL="914400" rtl="0" algn="l">
              <a:spcBef>
                <a:spcPts val="0"/>
              </a:spcBef>
              <a:spcAft>
                <a:spcPts val="0"/>
              </a:spcAft>
              <a:buSzPts val="1400"/>
              <a:buChar char="○"/>
            </a:pPr>
            <a:r>
              <a:rPr lang="en"/>
              <a:t>ან CAS-ით და ა.შ.</a:t>
            </a:r>
            <a:endParaRPr/>
          </a:p>
          <a:p>
            <a:pPr indent="-342900" lvl="0" marL="457200" rtl="0" algn="l">
              <a:spcBef>
                <a:spcPts val="0"/>
              </a:spcBef>
              <a:spcAft>
                <a:spcPts val="0"/>
              </a:spcAft>
              <a:buSzPts val="1800"/>
              <a:buChar char="●"/>
            </a:pPr>
            <a:r>
              <a:rPr lang="en"/>
              <a:t>ვთქვათ, თუ ვაწყობთ REST API-ს და გვსურს ავთენტიფიკაცია JWT ან bearer ტოკენით.</a:t>
            </a:r>
            <a:endParaRPr/>
          </a:p>
          <a:p>
            <a:pPr indent="-342900" lvl="0" marL="457200" rtl="0" algn="l">
              <a:spcBef>
                <a:spcPts val="0"/>
              </a:spcBef>
              <a:spcAft>
                <a:spcPts val="0"/>
              </a:spcAft>
              <a:buSzPts val="1800"/>
              <a:buChar char="●"/>
            </a:pPr>
            <a:r>
              <a:rPr lang="en"/>
              <a:t>თუ გვსურს ვმართოთ:</a:t>
            </a:r>
            <a:endParaRPr/>
          </a:p>
          <a:p>
            <a:pPr indent="-317500" lvl="1" marL="914400" rtl="0" algn="l">
              <a:spcBef>
                <a:spcPts val="0"/>
              </a:spcBef>
              <a:spcAft>
                <a:spcPts val="0"/>
              </a:spcAft>
              <a:buSzPts val="1400"/>
              <a:buChar char="○"/>
            </a:pPr>
            <a:r>
              <a:rPr lang="en"/>
              <a:t>მომხმარებლები - LDAP-ში ან Active Directory-ში, Spring Data-თი, ან JDBC-ით,</a:t>
            </a:r>
            <a:endParaRPr/>
          </a:p>
          <a:p>
            <a:pPr indent="-317500" lvl="1" marL="914400" rtl="0" algn="l">
              <a:spcBef>
                <a:spcPts val="0"/>
              </a:spcBef>
              <a:spcAft>
                <a:spcPts val="0"/>
              </a:spcAft>
              <a:buSzPts val="1400"/>
              <a:buChar char="○"/>
            </a:pPr>
            <a:r>
              <a:rPr lang="en"/>
              <a:t>ან შევინახოთ პაროლები.</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5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Login &amp; Logout – Configuring Authentication</a:t>
            </a:r>
            <a:endParaRPr/>
          </a:p>
        </p:txBody>
      </p:sp>
      <p:sp>
        <p:nvSpPr>
          <p:cNvPr id="314" name="Google Shape;314;p52"/>
          <p:cNvSpPr txBox="1"/>
          <p:nvPr>
            <p:ph idx="1" type="body"/>
          </p:nvPr>
        </p:nvSpPr>
        <p:spPr>
          <a:xfrm>
            <a:off x="387900" y="1352375"/>
            <a:ext cx="8368200" cy="3643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http</a:t>
            </a:r>
            <a:endParaRPr b="1"/>
          </a:p>
          <a:p>
            <a:pPr indent="0" lvl="0" marL="457200" rtl="0" algn="l">
              <a:lnSpc>
                <a:spcPct val="100000"/>
              </a:lnSpc>
              <a:spcBef>
                <a:spcPts val="1200"/>
              </a:spcBef>
              <a:spcAft>
                <a:spcPts val="0"/>
              </a:spcAft>
              <a:buNone/>
            </a:pPr>
            <a:r>
              <a:rPr lang="en"/>
              <a:t>.formLogin(form -&gt; </a:t>
            </a:r>
            <a:r>
              <a:rPr b="1" lang="en"/>
              <a:t>form</a:t>
            </a:r>
            <a:endParaRPr b="1"/>
          </a:p>
          <a:p>
            <a:pPr indent="0" lvl="0" marL="914400" rtl="0" algn="l">
              <a:lnSpc>
                <a:spcPct val="100000"/>
              </a:lnSpc>
              <a:spcBef>
                <a:spcPts val="1200"/>
              </a:spcBef>
              <a:spcAft>
                <a:spcPts val="0"/>
              </a:spcAft>
              <a:buNone/>
            </a:pPr>
            <a:r>
              <a:rPr lang="en"/>
              <a:t>.loginPage(</a:t>
            </a:r>
            <a:r>
              <a:rPr lang="en">
                <a:solidFill>
                  <a:srgbClr val="980000"/>
                </a:solidFill>
              </a:rPr>
              <a:t>"/login"</a:t>
            </a:r>
            <a:r>
              <a:rPr lang="en"/>
              <a:t>)</a:t>
            </a:r>
            <a:endParaRPr/>
          </a:p>
          <a:p>
            <a:pPr indent="0" lvl="0" marL="914400" rtl="0" algn="l">
              <a:lnSpc>
                <a:spcPct val="100000"/>
              </a:lnSpc>
              <a:spcBef>
                <a:spcPts val="1200"/>
              </a:spcBef>
              <a:spcAft>
                <a:spcPts val="0"/>
              </a:spcAft>
              <a:buNone/>
            </a:pPr>
            <a:r>
              <a:rPr lang="en"/>
              <a:t>.permitAll())</a:t>
            </a:r>
            <a:endParaRPr/>
          </a:p>
          <a:p>
            <a:pPr indent="0" lvl="0" marL="457200" rtl="0" algn="l">
              <a:lnSpc>
                <a:spcPct val="100000"/>
              </a:lnSpc>
              <a:spcBef>
                <a:spcPts val="1200"/>
              </a:spcBef>
              <a:spcAft>
                <a:spcPts val="0"/>
              </a:spcAft>
              <a:buNone/>
            </a:pPr>
            <a:r>
              <a:rPr lang="en"/>
              <a:t>.logout(logout -&gt; </a:t>
            </a:r>
            <a:r>
              <a:rPr b="1" lang="en"/>
              <a:t>logout</a:t>
            </a:r>
            <a:endParaRPr b="1"/>
          </a:p>
          <a:p>
            <a:pPr indent="0" lvl="0" marL="914400" rtl="0" algn="l">
              <a:lnSpc>
                <a:spcPct val="100000"/>
              </a:lnSpc>
              <a:spcBef>
                <a:spcPts val="1200"/>
              </a:spcBef>
              <a:spcAft>
                <a:spcPts val="0"/>
              </a:spcAft>
              <a:buNone/>
            </a:pPr>
            <a:r>
              <a:rPr lang="en"/>
              <a:t>.logoutUrl(</a:t>
            </a:r>
            <a:r>
              <a:rPr lang="en">
                <a:solidFill>
                  <a:srgbClr val="980000"/>
                </a:solidFill>
              </a:rPr>
              <a:t>"/logout"</a:t>
            </a:r>
            <a:r>
              <a:rPr lang="en"/>
              <a:t>)</a:t>
            </a:r>
            <a:endParaRPr/>
          </a:p>
          <a:p>
            <a:pPr indent="0" lvl="0" marL="914400" rtl="0" algn="l">
              <a:lnSpc>
                <a:spcPct val="100000"/>
              </a:lnSpc>
              <a:spcBef>
                <a:spcPts val="1200"/>
              </a:spcBef>
              <a:spcAft>
                <a:spcPts val="0"/>
              </a:spcAft>
              <a:buNone/>
            </a:pPr>
            <a:r>
              <a:rPr lang="en"/>
              <a:t>.logoutSuccessUrl(</a:t>
            </a:r>
            <a:r>
              <a:rPr lang="en">
                <a:solidFill>
                  <a:srgbClr val="980000"/>
                </a:solidFill>
              </a:rPr>
              <a:t>"/login?logout"</a:t>
            </a:r>
            <a:r>
              <a:rPr lang="en"/>
              <a:t>)</a:t>
            </a:r>
            <a:endParaRPr/>
          </a:p>
          <a:p>
            <a:pPr indent="0" lvl="0" marL="914400" rtl="0" algn="l">
              <a:lnSpc>
                <a:spcPct val="100000"/>
              </a:lnSpc>
              <a:spcBef>
                <a:spcPts val="1200"/>
              </a:spcBef>
              <a:spcAft>
                <a:spcPts val="1200"/>
              </a:spcAft>
              <a:buNone/>
            </a:pPr>
            <a:r>
              <a:rPr lang="en"/>
              <a:t>.invalidateHttpSession(</a:t>
            </a:r>
            <a:r>
              <a:rPr lang="en">
                <a:solidFill>
                  <a:srgbClr val="4A86E8"/>
                </a:solidFill>
              </a:rPr>
              <a:t>true</a:t>
            </a:r>
            <a:r>
              <a:rPr lang="en"/>
              <a:t>));</a:t>
            </a:r>
            <a:endParaRPr/>
          </a:p>
        </p:txBody>
      </p:sp>
      <p:sp>
        <p:nvSpPr>
          <p:cNvPr id="315" name="Google Shape;315;p52"/>
          <p:cNvSpPr/>
          <p:nvPr/>
        </p:nvSpPr>
        <p:spPr>
          <a:xfrm>
            <a:off x="3569400" y="1426275"/>
            <a:ext cx="5262900" cy="170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t>Form Login</a:t>
            </a:r>
            <a:r>
              <a:rPr lang="en"/>
              <a:t>: Customizable login pages with Spring Security</a:t>
            </a:r>
            <a:endParaRPr/>
          </a:p>
          <a:p>
            <a:pPr indent="-317500" lvl="0" marL="457200" rtl="0" algn="l">
              <a:spcBef>
                <a:spcPts val="0"/>
              </a:spcBef>
              <a:spcAft>
                <a:spcPts val="0"/>
              </a:spcAft>
              <a:buSzPts val="1400"/>
              <a:buChar char="●"/>
            </a:pPr>
            <a:r>
              <a:rPr lang="en"/>
              <a:t>Configure in Java with HttpSecurity.formLogin()</a:t>
            </a:r>
            <a:endParaRPr/>
          </a:p>
          <a:p>
            <a:pPr indent="-317500" lvl="0" marL="457200" rtl="0" algn="l">
              <a:spcBef>
                <a:spcPts val="0"/>
              </a:spcBef>
              <a:spcAft>
                <a:spcPts val="0"/>
              </a:spcAft>
              <a:buSzPts val="1400"/>
              <a:buChar char="●"/>
            </a:pPr>
            <a:r>
              <a:rPr lang="en"/>
              <a:t>Customize </a:t>
            </a:r>
            <a:r>
              <a:rPr b="1" lang="en"/>
              <a:t>login URL</a:t>
            </a:r>
            <a:r>
              <a:rPr lang="en"/>
              <a:t>, </a:t>
            </a:r>
            <a:r>
              <a:rPr b="1" lang="en"/>
              <a:t>failure URL</a:t>
            </a:r>
            <a:r>
              <a:rPr lang="en"/>
              <a:t>, and </a:t>
            </a:r>
            <a:r>
              <a:rPr b="1" lang="en"/>
              <a:t>success handler</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Logout Configuration</a:t>
            </a:r>
            <a:r>
              <a:rPr lang="en"/>
              <a:t>:</a:t>
            </a:r>
            <a:endParaRPr/>
          </a:p>
          <a:p>
            <a:pPr indent="-317500" lvl="0" marL="457200" rtl="0" algn="l">
              <a:spcBef>
                <a:spcPts val="0"/>
              </a:spcBef>
              <a:spcAft>
                <a:spcPts val="0"/>
              </a:spcAft>
              <a:buSzPts val="1400"/>
              <a:buChar char="●"/>
            </a:pPr>
            <a:r>
              <a:rPr lang="en"/>
              <a:t>Define logout URL and </a:t>
            </a:r>
            <a:r>
              <a:rPr b="1" lang="en"/>
              <a:t>post</a:t>
            </a:r>
            <a:r>
              <a:rPr lang="en"/>
              <a:t>-</a:t>
            </a:r>
            <a:r>
              <a:rPr b="1" lang="en"/>
              <a:t>logout</a:t>
            </a:r>
            <a:r>
              <a:rPr lang="en"/>
              <a:t> redirection</a:t>
            </a:r>
            <a:endParaRPr/>
          </a:p>
          <a:p>
            <a:pPr indent="-317500" lvl="0" marL="457200" rtl="0" algn="l">
              <a:spcBef>
                <a:spcPts val="0"/>
              </a:spcBef>
              <a:spcAft>
                <a:spcPts val="0"/>
              </a:spcAft>
              <a:buSzPts val="1400"/>
              <a:buChar char="●"/>
            </a:pPr>
            <a:r>
              <a:rPr lang="en"/>
              <a:t>Invalidate session and clear cookies</a:t>
            </a:r>
            <a:endParaRPr/>
          </a:p>
        </p:txBody>
      </p:sp>
      <p:sp>
        <p:nvSpPr>
          <p:cNvPr id="316" name="Google Shape;316;p52"/>
          <p:cNvSpPr/>
          <p:nvPr/>
        </p:nvSpPr>
        <p:spPr>
          <a:xfrm>
            <a:off x="5069600" y="3111475"/>
            <a:ext cx="3762600" cy="1707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ჩვენ შეგვიძლია დავტოვოთ "დეფაულტ" login/logout გვერდები, რომელსაც ბუთი გვთავაზობს:</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.formLogin(</a:t>
            </a:r>
            <a:r>
              <a:rPr b="1" lang="en"/>
              <a:t>Customizer</a:t>
            </a:r>
            <a:r>
              <a:rPr lang="en"/>
              <a:t>.</a:t>
            </a:r>
            <a:r>
              <a:rPr b="1" lang="en"/>
              <a:t>withDefaults</a:t>
            </a:r>
            <a:r>
              <a:rPr lang="en"/>
              <a:t>())                .logout(</a:t>
            </a:r>
            <a:r>
              <a:rPr b="1" lang="en"/>
              <a:t>Customizer</a:t>
            </a:r>
            <a:r>
              <a:rPr lang="en"/>
              <a:t>.</a:t>
            </a:r>
            <a:r>
              <a:rPr b="1" lang="en"/>
              <a:t>withDefaults</a:t>
            </a:r>
            <a:r>
              <a:rPr lang="en"/>
              <a:t>());</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3"/>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fontScale="92500"/>
          </a:bodyPr>
          <a:lstStyle/>
          <a:p>
            <a:pPr indent="0" lvl="0" marL="0" rtl="0" algn="l">
              <a:spcBef>
                <a:spcPts val="0"/>
              </a:spcBef>
              <a:spcAft>
                <a:spcPts val="0"/>
              </a:spcAft>
              <a:buNone/>
            </a:pPr>
            <a:r>
              <a:rPr lang="en"/>
              <a:t>How default login works: </a:t>
            </a:r>
            <a:r>
              <a:rPr lang="en" u="sng">
                <a:solidFill>
                  <a:schemeClr val="hlink"/>
                </a:solidFill>
                <a:hlinkClick r:id="rId3"/>
              </a:rPr>
              <a:t>Form Login :: Spring Security</a:t>
            </a:r>
            <a:endParaRPr/>
          </a:p>
        </p:txBody>
      </p:sp>
      <p:pic>
        <p:nvPicPr>
          <p:cNvPr id="322" name="Google Shape;322;p53"/>
          <p:cNvPicPr preferRelativeResize="0"/>
          <p:nvPr/>
        </p:nvPicPr>
        <p:blipFill>
          <a:blip r:embed="rId4">
            <a:alphaModFix/>
          </a:blip>
          <a:stretch>
            <a:fillRect/>
          </a:stretch>
        </p:blipFill>
        <p:spPr>
          <a:xfrm>
            <a:off x="585227" y="628225"/>
            <a:ext cx="7973524" cy="3539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54"/>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When username and password are submitted.</a:t>
            </a:r>
            <a:endParaRPr/>
          </a:p>
        </p:txBody>
      </p:sp>
      <p:pic>
        <p:nvPicPr>
          <p:cNvPr id="328" name="Google Shape;328;p54"/>
          <p:cNvPicPr preferRelativeResize="0"/>
          <p:nvPr/>
        </p:nvPicPr>
        <p:blipFill>
          <a:blip r:embed="rId3">
            <a:alphaModFix/>
          </a:blip>
          <a:stretch>
            <a:fillRect/>
          </a:stretch>
        </p:blipFill>
        <p:spPr>
          <a:xfrm>
            <a:off x="2443600" y="357875"/>
            <a:ext cx="4256801" cy="387585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Custom Login Form</a:t>
            </a:r>
            <a:endParaRPr/>
          </a:p>
        </p:txBody>
      </p:sp>
      <p:sp>
        <p:nvSpPr>
          <p:cNvPr id="334" name="Google Shape;334;p55"/>
          <p:cNvSpPr txBox="1"/>
          <p:nvPr>
            <p:ph idx="1" type="body"/>
          </p:nvPr>
        </p:nvSpPr>
        <p:spPr>
          <a:xfrm>
            <a:off x="387900" y="1322825"/>
            <a:ext cx="8368200" cy="3643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ჩვენი ფორმის მისათითებლად ჩვენ მოგვიწევს სამი რაღაცის გაკეთება: </a:t>
            </a:r>
            <a:endParaRPr/>
          </a:p>
          <a:p>
            <a:pPr indent="-342900" lvl="0" marL="457200" rtl="0" algn="l">
              <a:lnSpc>
                <a:spcPct val="100000"/>
              </a:lnSpc>
              <a:spcBef>
                <a:spcPts val="1200"/>
              </a:spcBef>
              <a:spcAft>
                <a:spcPts val="0"/>
              </a:spcAft>
              <a:buSzPts val="1800"/>
              <a:buAutoNum type="arabicPeriod"/>
            </a:pPr>
            <a:r>
              <a:rPr lang="en"/>
              <a:t>SecurityConfig-ში:</a:t>
            </a:r>
            <a:endParaRPr/>
          </a:p>
          <a:p>
            <a:pPr indent="0" lvl="0" marL="457200" rtl="0" algn="l">
              <a:lnSpc>
                <a:spcPct val="100000"/>
              </a:lnSpc>
              <a:spcBef>
                <a:spcPts val="1200"/>
              </a:spcBef>
              <a:spcAft>
                <a:spcPts val="0"/>
              </a:spcAft>
              <a:buNone/>
            </a:pPr>
            <a:r>
              <a:rPr lang="en"/>
              <a:t>http.formLogin(form -&gt; form.</a:t>
            </a:r>
            <a:r>
              <a:rPr b="1" lang="en"/>
              <a:t>loginPage</a:t>
            </a:r>
            <a:r>
              <a:rPr lang="en"/>
              <a:t>(</a:t>
            </a:r>
            <a:r>
              <a:rPr lang="en">
                <a:solidFill>
                  <a:srgbClr val="980000"/>
                </a:solidFill>
              </a:rPr>
              <a:t>"/login"</a:t>
            </a:r>
            <a:r>
              <a:rPr lang="en"/>
              <a:t>).permitAll());</a:t>
            </a:r>
            <a:endParaRPr/>
          </a:p>
          <a:p>
            <a:pPr indent="-342900" lvl="0" marL="457200" rtl="0" algn="l">
              <a:lnSpc>
                <a:spcPct val="100000"/>
              </a:lnSpc>
              <a:spcBef>
                <a:spcPts val="1200"/>
              </a:spcBef>
              <a:spcAft>
                <a:spcPts val="0"/>
              </a:spcAft>
              <a:buSzPts val="1800"/>
              <a:buAutoNum type="arabicPeriod"/>
            </a:pPr>
            <a:r>
              <a:rPr lang="en"/>
              <a:t>ტემპლიტ ფაილის შექმნა:</a:t>
            </a:r>
            <a:endParaRPr/>
          </a:p>
          <a:p>
            <a:pPr indent="0" lvl="0" marL="457200" rtl="0" algn="l">
              <a:lnSpc>
                <a:spcPct val="100000"/>
              </a:lnSpc>
              <a:spcBef>
                <a:spcPts val="1200"/>
              </a:spcBef>
              <a:spcAft>
                <a:spcPts val="0"/>
              </a:spcAft>
              <a:buNone/>
            </a:pPr>
            <a:r>
              <a:rPr lang="en"/>
              <a:t>src/main/resources/templates/</a:t>
            </a:r>
            <a:r>
              <a:rPr b="1" lang="en"/>
              <a:t>login</a:t>
            </a:r>
            <a:r>
              <a:rPr lang="en"/>
              <a:t>.</a:t>
            </a:r>
            <a:r>
              <a:rPr b="1" lang="en"/>
              <a:t>html</a:t>
            </a:r>
            <a:endParaRPr b="1"/>
          </a:p>
          <a:p>
            <a:pPr indent="-342900" lvl="0" marL="457200" rtl="0" algn="l">
              <a:lnSpc>
                <a:spcPct val="100000"/>
              </a:lnSpc>
              <a:spcBef>
                <a:spcPts val="1200"/>
              </a:spcBef>
              <a:spcAft>
                <a:spcPts val="0"/>
              </a:spcAft>
              <a:buSzPts val="1800"/>
              <a:buAutoNum type="arabicPeriod"/>
            </a:pPr>
            <a:r>
              <a:rPr lang="en"/>
              <a:t>კონტროლერში "მეპინგის" დარეგისრირება:</a:t>
            </a:r>
            <a:endParaRPr/>
          </a:p>
          <a:p>
            <a:pPr indent="0" lvl="0" marL="457200" rtl="0" algn="l">
              <a:lnSpc>
                <a:spcPct val="100000"/>
              </a:lnSpc>
              <a:spcBef>
                <a:spcPts val="1200"/>
              </a:spcBef>
              <a:spcAft>
                <a:spcPts val="0"/>
              </a:spcAft>
              <a:buNone/>
            </a:pPr>
            <a:r>
              <a:rPr lang="en">
                <a:solidFill>
                  <a:srgbClr val="B45F06"/>
                </a:solidFill>
              </a:rPr>
              <a:t>@GetMapping</a:t>
            </a:r>
            <a:r>
              <a:rPr lang="en"/>
              <a:t>(</a:t>
            </a:r>
            <a:r>
              <a:rPr lang="en">
                <a:solidFill>
                  <a:srgbClr val="980000"/>
                </a:solidFill>
              </a:rPr>
              <a:t>"/login"</a:t>
            </a:r>
            <a:r>
              <a:rPr lang="en"/>
              <a:t>) </a:t>
            </a:r>
            <a:r>
              <a:rPr lang="en">
                <a:solidFill>
                  <a:schemeClr val="accent5"/>
                </a:solidFill>
              </a:rPr>
              <a:t>String </a:t>
            </a:r>
            <a:r>
              <a:rPr lang="en"/>
              <a:t>login() { </a:t>
            </a:r>
            <a:r>
              <a:rPr lang="en">
                <a:solidFill>
                  <a:srgbClr val="4A86E8"/>
                </a:solidFill>
              </a:rPr>
              <a:t>return </a:t>
            </a:r>
            <a:r>
              <a:rPr lang="en">
                <a:solidFill>
                  <a:srgbClr val="980000"/>
                </a:solidFill>
              </a:rPr>
              <a:t>"login"</a:t>
            </a:r>
            <a:r>
              <a:rPr lang="en"/>
              <a:t>; }</a:t>
            </a:r>
            <a:endParaRPr/>
          </a:p>
          <a:p>
            <a:pPr indent="0" lvl="0" marL="0" rtl="0" algn="ctr">
              <a:lnSpc>
                <a:spcPct val="100000"/>
              </a:lnSpc>
              <a:spcBef>
                <a:spcPts val="1200"/>
              </a:spcBef>
              <a:spcAft>
                <a:spcPts val="1200"/>
              </a:spcAft>
              <a:buNone/>
            </a:pPr>
            <a:r>
              <a:rPr lang="en" u="sng">
                <a:solidFill>
                  <a:schemeClr val="hlink"/>
                </a:solidFill>
                <a:hlinkClick r:id="rId3"/>
              </a:rPr>
              <a:t>Form Login :: Spring Security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5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Integrating</a:t>
            </a:r>
            <a:endParaRPr/>
          </a:p>
          <a:p>
            <a:pPr indent="0" lvl="0" marL="0" rtl="0" algn="ctr">
              <a:spcBef>
                <a:spcPts val="0"/>
              </a:spcBef>
              <a:spcAft>
                <a:spcPts val="0"/>
              </a:spcAft>
              <a:buNone/>
            </a:pPr>
            <a:r>
              <a:rPr lang="en"/>
              <a:t>Thymeleaf &amp; Security</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thymeleaf-extras-springsecurity6</a:t>
            </a:r>
            <a:endParaRPr/>
          </a:p>
        </p:txBody>
      </p:sp>
      <p:sp>
        <p:nvSpPr>
          <p:cNvPr id="345" name="Google Shape;345;p57"/>
          <p:cNvSpPr txBox="1"/>
          <p:nvPr>
            <p:ph idx="1" type="body"/>
          </p:nvPr>
        </p:nvSpPr>
        <p:spPr>
          <a:xfrm>
            <a:off x="387900" y="1374550"/>
            <a:ext cx="8368200" cy="3636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შეამჩნევდით, რომ </a:t>
            </a:r>
            <a:r>
              <a:rPr lang="en" u="sng">
                <a:solidFill>
                  <a:schemeClr val="hlink"/>
                </a:solidFill>
                <a:hlinkClick r:id="rId3"/>
              </a:rPr>
              <a:t>star.spring.io</a:t>
            </a:r>
            <a:r>
              <a:rPr lang="en"/>
              <a:t>-ზე thymeleaf-ისა და security-ს ერთად არჩევის შემთხვევაში თქვენს </a:t>
            </a:r>
            <a:r>
              <a:rPr lang="en">
                <a:solidFill>
                  <a:srgbClr val="4A86E8"/>
                </a:solidFill>
              </a:rPr>
              <a:t>pom.xml</a:t>
            </a:r>
            <a:r>
              <a:rPr lang="en"/>
              <a:t>-ში დაემატა </a:t>
            </a:r>
            <a:r>
              <a:rPr b="1" lang="en"/>
              <a:t>thymeleaf-extras-springsecurity6</a:t>
            </a:r>
            <a:r>
              <a:rPr lang="en"/>
              <a:t> პროექტი</a:t>
            </a:r>
            <a:r>
              <a:rPr lang="en"/>
              <a:t>ც</a:t>
            </a:r>
            <a:r>
              <a:rPr lang="en"/>
              <a:t>.</a:t>
            </a:r>
            <a:endParaRPr/>
          </a:p>
          <a:p>
            <a:pPr indent="0" lvl="0" marL="0" rtl="0" algn="l">
              <a:spcBef>
                <a:spcPts val="1200"/>
              </a:spcBef>
              <a:spcAft>
                <a:spcPts val="0"/>
              </a:spcAft>
              <a:buNone/>
            </a:pPr>
            <a:r>
              <a:rPr lang="en"/>
              <a:t>ეს არის </a:t>
            </a:r>
            <a:r>
              <a:rPr b="1" lang="en"/>
              <a:t>Spring Security Dialect</a:t>
            </a:r>
            <a:r>
              <a:rPr lang="en"/>
              <a:t>, რომელიც საშუალებას მოგვცემს thymeleaf-დან გამოვიყენოთ Spring Security-სთვის განკუთვნილი დამხმარე "ატრიბუტები":</a:t>
            </a:r>
            <a:endParaRPr/>
          </a:p>
          <a:p>
            <a:pPr indent="0" lvl="0" marL="0" rtl="0" algn="l">
              <a:spcBef>
                <a:spcPts val="1200"/>
              </a:spcBef>
              <a:spcAft>
                <a:spcPts val="0"/>
              </a:spcAft>
              <a:buNone/>
            </a:pPr>
            <a:r>
              <a:rPr lang="en"/>
              <a:t>    &lt;</a:t>
            </a:r>
            <a:r>
              <a:rPr lang="en">
                <a:solidFill>
                  <a:srgbClr val="4A86E8"/>
                </a:solidFill>
              </a:rPr>
              <a:t>div</a:t>
            </a:r>
            <a:r>
              <a:rPr lang="en"/>
              <a:t> </a:t>
            </a:r>
            <a:r>
              <a:rPr lang="en">
                <a:solidFill>
                  <a:srgbClr val="9900FF"/>
                </a:solidFill>
              </a:rPr>
              <a:t>sec</a:t>
            </a:r>
            <a:r>
              <a:rPr lang="en"/>
              <a:t>:</a:t>
            </a:r>
            <a:r>
              <a:rPr lang="en">
                <a:solidFill>
                  <a:srgbClr val="9900FF"/>
                </a:solidFill>
              </a:rPr>
              <a:t>authorize</a:t>
            </a:r>
            <a:r>
              <a:rPr lang="en"/>
              <a:t>=</a:t>
            </a:r>
            <a:r>
              <a:rPr lang="en">
                <a:solidFill>
                  <a:srgbClr val="980000"/>
                </a:solidFill>
              </a:rPr>
              <a:t>"isAuthenticated()"</a:t>
            </a:r>
            <a:r>
              <a:rPr lang="en"/>
              <a:t>&gt;Shown to authenticated users&lt;/</a:t>
            </a:r>
            <a:r>
              <a:rPr lang="en">
                <a:solidFill>
                  <a:srgbClr val="4A86E8"/>
                </a:solidFill>
              </a:rPr>
              <a:t>div</a:t>
            </a:r>
            <a:r>
              <a:rPr lang="en"/>
              <a:t>&gt;</a:t>
            </a:r>
            <a:endParaRPr/>
          </a:p>
          <a:p>
            <a:pPr indent="0" lvl="0" marL="0" rtl="0" algn="l">
              <a:spcBef>
                <a:spcPts val="1200"/>
              </a:spcBef>
              <a:spcAft>
                <a:spcPts val="0"/>
              </a:spcAft>
              <a:buNone/>
            </a:pPr>
            <a:r>
              <a:rPr lang="en"/>
              <a:t>    &lt;</a:t>
            </a:r>
            <a:r>
              <a:rPr lang="en">
                <a:solidFill>
                  <a:srgbClr val="4A86E8"/>
                </a:solidFill>
              </a:rPr>
              <a:t>div</a:t>
            </a:r>
            <a:r>
              <a:rPr lang="en"/>
              <a:t> </a:t>
            </a:r>
            <a:r>
              <a:rPr lang="en">
                <a:solidFill>
                  <a:srgbClr val="9900FF"/>
                </a:solidFill>
              </a:rPr>
              <a:t>sec</a:t>
            </a:r>
            <a:r>
              <a:rPr lang="en"/>
              <a:t>:</a:t>
            </a:r>
            <a:r>
              <a:rPr lang="en">
                <a:solidFill>
                  <a:srgbClr val="9900FF"/>
                </a:solidFill>
              </a:rPr>
              <a:t>authorize</a:t>
            </a:r>
            <a:r>
              <a:rPr lang="en"/>
              <a:t>=</a:t>
            </a:r>
            <a:r>
              <a:rPr lang="en">
                <a:solidFill>
                  <a:srgbClr val="980000"/>
                </a:solidFill>
              </a:rPr>
              <a:t>"hasRole('ROLE_USER')"</a:t>
            </a:r>
            <a:r>
              <a:rPr lang="en"/>
              <a:t>&gt;Shown to users&lt;/</a:t>
            </a:r>
            <a:r>
              <a:rPr lang="en">
                <a:solidFill>
                  <a:srgbClr val="4A86E8"/>
                </a:solidFill>
              </a:rPr>
              <a:t>div</a:t>
            </a:r>
            <a:r>
              <a:rPr lang="en"/>
              <a:t>&gt;</a:t>
            </a:r>
            <a:endParaRPr/>
          </a:p>
          <a:p>
            <a:pPr indent="0" lvl="0" marL="0" rtl="0" algn="l">
              <a:spcBef>
                <a:spcPts val="1200"/>
              </a:spcBef>
              <a:spcAft>
                <a:spcPts val="0"/>
              </a:spcAft>
              <a:buNone/>
            </a:pPr>
            <a:r>
              <a:rPr lang="en"/>
              <a:t>    &lt;</a:t>
            </a:r>
            <a:r>
              <a:rPr lang="en">
                <a:solidFill>
                  <a:srgbClr val="4A86E8"/>
                </a:solidFill>
              </a:rPr>
              <a:t>div</a:t>
            </a:r>
            <a:r>
              <a:rPr lang="en"/>
              <a:t> </a:t>
            </a:r>
            <a:r>
              <a:rPr lang="en">
                <a:solidFill>
                  <a:srgbClr val="9900FF"/>
                </a:solidFill>
              </a:rPr>
              <a:t>sec</a:t>
            </a:r>
            <a:r>
              <a:rPr lang="en"/>
              <a:t>:</a:t>
            </a:r>
            <a:r>
              <a:rPr lang="en">
                <a:solidFill>
                  <a:srgbClr val="9900FF"/>
                </a:solidFill>
              </a:rPr>
              <a:t>authorize</a:t>
            </a:r>
            <a:r>
              <a:rPr lang="en"/>
              <a:t>=</a:t>
            </a:r>
            <a:r>
              <a:rPr lang="en">
                <a:solidFill>
                  <a:srgbClr val="980000"/>
                </a:solidFill>
              </a:rPr>
              <a:t>"!isAuthenticated()"</a:t>
            </a:r>
            <a:r>
              <a:rPr lang="en"/>
              <a:t>&gt;Shown to unauthenticated users&lt;/</a:t>
            </a:r>
            <a:r>
              <a:rPr lang="en">
                <a:solidFill>
                  <a:srgbClr val="4A86E8"/>
                </a:solidFill>
              </a:rPr>
              <a:t>div</a:t>
            </a:r>
            <a:r>
              <a:rPr lang="en"/>
              <a:t>&gt;</a:t>
            </a:r>
            <a:endParaRPr/>
          </a:p>
          <a:p>
            <a:pPr indent="0" lvl="0" marL="0" rtl="0" algn="ctr">
              <a:spcBef>
                <a:spcPts val="1200"/>
              </a:spcBef>
              <a:spcAft>
                <a:spcPts val="1200"/>
              </a:spcAft>
              <a:buNone/>
            </a:pPr>
            <a:r>
              <a:rPr lang="en" u="sng">
                <a:solidFill>
                  <a:schemeClr val="hlink"/>
                </a:solidFill>
                <a:hlinkClick r:id="rId4"/>
              </a:rPr>
              <a:t>Thymeleaf + Spring Security integration basics</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Saving Users</a:t>
            </a:r>
            <a:endParaRPr/>
          </a:p>
          <a:p>
            <a:pPr indent="0" lvl="0" marL="0" rtl="0" algn="ctr">
              <a:spcBef>
                <a:spcPts val="0"/>
              </a:spcBef>
              <a:spcAft>
                <a:spcPts val="0"/>
              </a:spcAft>
              <a:buNone/>
            </a:pPr>
            <a:r>
              <a:rPr lang="en"/>
              <a:t>in Database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JdbcUserDetailsManager</a:t>
            </a:r>
            <a:endParaRPr/>
          </a:p>
        </p:txBody>
      </p:sp>
      <p:sp>
        <p:nvSpPr>
          <p:cNvPr id="356" name="Google Shape;356;p59"/>
          <p:cNvSpPr txBox="1"/>
          <p:nvPr>
            <p:ph idx="1" type="body"/>
          </p:nvPr>
        </p:nvSpPr>
        <p:spPr>
          <a:xfrm>
            <a:off x="387900" y="1337600"/>
            <a:ext cx="8368200" cy="37245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None/>
            </a:pPr>
            <a:r>
              <a:rPr lang="en"/>
              <a:t>ბაზასთან მიბმა </a:t>
            </a:r>
            <a:r>
              <a:rPr lang="en"/>
              <a:t>ჩვენი </a:t>
            </a:r>
            <a:r>
              <a:rPr lang="en"/>
              <a:t>UserDetail-ებისა შეგვიძლია </a:t>
            </a:r>
            <a:r>
              <a:rPr b="1" lang="en"/>
              <a:t>JdbcUserDetailsManager </a:t>
            </a:r>
            <a:r>
              <a:rPr lang="en"/>
              <a:t>ობიექტის გამოყენებით, მაგრამ საჭიროა რომ users და authorities ცხრილები შევქმნათ </a:t>
            </a:r>
            <a:r>
              <a:rPr lang="en" u="sng"/>
              <a:t>ხელით</a:t>
            </a:r>
            <a:r>
              <a:rPr lang="en"/>
              <a:t>, ბაზაში (პროექტის გაშვების დროს, ან მანამდე).</a:t>
            </a:r>
            <a:endParaRPr/>
          </a:p>
          <a:p>
            <a:pPr indent="0" lvl="0" marL="0" rtl="0" algn="ctr">
              <a:lnSpc>
                <a:spcPct val="100000"/>
              </a:lnSpc>
              <a:spcBef>
                <a:spcPts val="1200"/>
              </a:spcBef>
              <a:spcAft>
                <a:spcPts val="0"/>
              </a:spcAft>
              <a:buNone/>
            </a:pPr>
            <a:r>
              <a:rPr b="1" lang="en"/>
              <a:t>ანდა აღვწეროთ User, Authority </a:t>
            </a:r>
            <a:r>
              <a:rPr b="1" lang="en"/>
              <a:t>"ენთითი" </a:t>
            </a:r>
            <a:r>
              <a:rPr b="1" lang="en"/>
              <a:t>კლასები და მათი რეპოზიტორები.</a:t>
            </a:r>
            <a:endParaRPr b="1"/>
          </a:p>
          <a:p>
            <a:pPr indent="0" lvl="0" marL="0" rtl="0" algn="ctr">
              <a:lnSpc>
                <a:spcPct val="100000"/>
              </a:lnSpc>
              <a:spcBef>
                <a:spcPts val="1200"/>
              </a:spcBef>
              <a:spcAft>
                <a:spcPts val="0"/>
              </a:spcAft>
              <a:buNone/>
            </a:pPr>
            <a:r>
              <a:rPr b="1" lang="en"/>
              <a:t>ცხრილები კი ამ დროს ავტომატურად შეიქმნება პროგრამის გაშვების დროს.</a:t>
            </a:r>
            <a:endParaRPr b="1"/>
          </a:p>
          <a:p>
            <a:pPr indent="0" lvl="0" marL="0" rtl="0" algn="l">
              <a:lnSpc>
                <a:spcPct val="100000"/>
              </a:lnSpc>
              <a:spcBef>
                <a:spcPts val="1200"/>
              </a:spcBef>
              <a:spcAft>
                <a:spcPts val="0"/>
              </a:spcAft>
              <a:buNone/>
            </a:pPr>
            <a:r>
              <a:rPr lang="en"/>
              <a:t>DataSource-ად (რაშიც ბაზის მონაცემები ინახება) გამოვიყენებთ კონფიგურაციაში აღწერილ იგივე H2-ისას:</a:t>
            </a:r>
            <a:endParaRPr/>
          </a:p>
          <a:p>
            <a:pPr indent="0" lvl="0" marL="0" rtl="0" algn="l">
              <a:lnSpc>
                <a:spcPct val="100000"/>
              </a:lnSpc>
              <a:spcBef>
                <a:spcPts val="1200"/>
              </a:spcBef>
              <a:spcAft>
                <a:spcPts val="0"/>
              </a:spcAft>
              <a:buNone/>
            </a:pPr>
            <a:r>
              <a:rPr lang="en"/>
              <a:t>    </a:t>
            </a:r>
            <a:r>
              <a:rPr lang="en">
                <a:solidFill>
                  <a:srgbClr val="B45F06"/>
                </a:solidFill>
              </a:rPr>
              <a:t>@Autowired</a:t>
            </a:r>
            <a:r>
              <a:rPr lang="en"/>
              <a:t> </a:t>
            </a:r>
            <a:r>
              <a:rPr lang="en">
                <a:solidFill>
                  <a:schemeClr val="accent5"/>
                </a:solidFill>
              </a:rPr>
              <a:t>DataSource </a:t>
            </a:r>
            <a:r>
              <a:rPr lang="en">
                <a:solidFill>
                  <a:srgbClr val="9900FF"/>
                </a:solidFill>
              </a:rPr>
              <a:t>dataSource</a:t>
            </a:r>
            <a:r>
              <a:rPr lang="en"/>
              <a:t>; …</a:t>
            </a:r>
            <a:endParaRPr/>
          </a:p>
          <a:p>
            <a:pPr indent="0" lvl="0" marL="0" rtl="0" algn="l">
              <a:lnSpc>
                <a:spcPct val="100000"/>
              </a:lnSpc>
              <a:spcBef>
                <a:spcPts val="1200"/>
              </a:spcBef>
              <a:spcAft>
                <a:spcPts val="0"/>
              </a:spcAft>
              <a:buNone/>
            </a:pPr>
            <a:r>
              <a:rPr lang="en"/>
              <a:t>    userDetailsService(...) { … </a:t>
            </a:r>
            <a:r>
              <a:rPr lang="en">
                <a:solidFill>
                  <a:srgbClr val="4A86E8"/>
                </a:solidFill>
              </a:rPr>
              <a:t>return new </a:t>
            </a:r>
            <a:r>
              <a:rPr lang="en">
                <a:solidFill>
                  <a:schemeClr val="accent3"/>
                </a:solidFill>
              </a:rPr>
              <a:t>JdbcUserDetailsManager</a:t>
            </a:r>
            <a:r>
              <a:rPr lang="en"/>
              <a:t>(</a:t>
            </a:r>
            <a:r>
              <a:rPr lang="en">
                <a:solidFill>
                  <a:srgbClr val="9900FF"/>
                </a:solidFill>
              </a:rPr>
              <a:t>dataSource</a:t>
            </a:r>
            <a:r>
              <a:rPr lang="en"/>
              <a:t>); }</a:t>
            </a:r>
            <a:endParaRPr/>
          </a:p>
          <a:p>
            <a:pPr indent="0" lvl="0" marL="0" rtl="0" algn="ctr">
              <a:lnSpc>
                <a:spcPct val="100000"/>
              </a:lnSpc>
              <a:spcBef>
                <a:spcPts val="1200"/>
              </a:spcBef>
              <a:spcAft>
                <a:spcPts val="1200"/>
              </a:spcAft>
              <a:buNone/>
            </a:pPr>
            <a:r>
              <a:rPr lang="en" u="sng">
                <a:solidFill>
                  <a:schemeClr val="hlink"/>
                </a:solidFill>
                <a:hlinkClick r:id="rId3"/>
              </a:rPr>
              <a:t>JDBC Authentication :: Spring Security</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60"/>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Conditional Restrictions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Restrict Access Based on Roles or Authorities</a:t>
            </a:r>
            <a:endParaRPr/>
          </a:p>
        </p:txBody>
      </p:sp>
      <p:sp>
        <p:nvSpPr>
          <p:cNvPr id="367" name="Google Shape;367;p61"/>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Spring Security გვთავაზობს ანოტაციებს, რომლებითაც შეგვიძლია დავადოთ წვდომის შეზღუდვა </a:t>
            </a:r>
            <a:r>
              <a:rPr b="1" lang="en"/>
              <a:t>კონტროლერებს</a:t>
            </a:r>
            <a:r>
              <a:rPr lang="en"/>
              <a:t>, </a:t>
            </a:r>
            <a:r>
              <a:rPr b="1" lang="en"/>
              <a:t>სერვისებს</a:t>
            </a:r>
            <a:r>
              <a:rPr lang="en"/>
              <a:t>, ან </a:t>
            </a:r>
            <a:r>
              <a:rPr b="1" lang="en"/>
              <a:t>მეთოდებს </a:t>
            </a:r>
            <a:r>
              <a:rPr lang="en"/>
              <a:t>როლებისა და უფლებების მიხედვით.</a:t>
            </a:r>
            <a:endParaRPr/>
          </a:p>
          <a:p>
            <a:pPr indent="0" lvl="0" marL="0" rtl="0" algn="l">
              <a:spcBef>
                <a:spcPts val="1200"/>
              </a:spcBef>
              <a:spcAft>
                <a:spcPts val="1200"/>
              </a:spcAft>
              <a:buNone/>
            </a:pPr>
            <a:r>
              <a:t/>
            </a:r>
            <a:endParaRPr/>
          </a:p>
        </p:txBody>
      </p:sp>
      <p:graphicFrame>
        <p:nvGraphicFramePr>
          <p:cNvPr id="368" name="Google Shape;368;p61"/>
          <p:cNvGraphicFramePr/>
          <p:nvPr/>
        </p:nvGraphicFramePr>
        <p:xfrm>
          <a:off x="735213" y="2645650"/>
          <a:ext cx="3000000" cy="3000000"/>
        </p:xfrm>
        <a:graphic>
          <a:graphicData uri="http://schemas.openxmlformats.org/drawingml/2006/table">
            <a:tbl>
              <a:tblPr>
                <a:noFill/>
                <a:tableStyleId>{F09649EB-B840-4592-AB30-00E90A54A82C}</a:tableStyleId>
              </a:tblPr>
              <a:tblGrid>
                <a:gridCol w="3120050"/>
                <a:gridCol w="4553500"/>
              </a:tblGrid>
              <a:tr h="349600">
                <a:tc>
                  <a:txBody>
                    <a:bodyPr/>
                    <a:lstStyle/>
                    <a:p>
                      <a:pPr indent="0" lvl="0" marL="0" rtl="0" algn="ctr">
                        <a:spcBef>
                          <a:spcPts val="0"/>
                        </a:spcBef>
                        <a:spcAft>
                          <a:spcPts val="0"/>
                        </a:spcAft>
                        <a:buNone/>
                      </a:pPr>
                      <a:r>
                        <a:rPr b="1" lang="en" sz="1300"/>
                        <a:t>@PreAuthorize (რეკომენდებული)</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300"/>
                        <a:t>კომპლექსური პირობების შემოწმება</a:t>
                      </a:r>
                      <a:endParaRPr b="1"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048875">
                <a:tc>
                  <a:txBody>
                    <a:bodyPr/>
                    <a:lstStyle/>
                    <a:p>
                      <a:pPr indent="0" lvl="0" marL="0" rtl="0" algn="l">
                        <a:spcBef>
                          <a:spcPts val="0"/>
                        </a:spcBef>
                        <a:spcAft>
                          <a:spcPts val="0"/>
                        </a:spcAft>
                        <a:buNone/>
                      </a:pPr>
                      <a:r>
                        <a:rPr lang="en" sz="1300">
                          <a:solidFill>
                            <a:srgbClr val="B45F06"/>
                          </a:solidFill>
                        </a:rPr>
                        <a:t>@PreAuthorize</a:t>
                      </a:r>
                      <a:r>
                        <a:rPr lang="en" sz="1300"/>
                        <a:t>(</a:t>
                      </a:r>
                      <a:r>
                        <a:rPr lang="en" sz="1300">
                          <a:solidFill>
                            <a:srgbClr val="980000"/>
                          </a:solidFill>
                        </a:rPr>
                        <a:t>"hasRole('ADMIN')"</a:t>
                      </a:r>
                      <a:r>
                        <a:rPr lang="en" sz="1300"/>
                        <a:t>)</a:t>
                      </a:r>
                      <a:endParaRPr sz="1300"/>
                    </a:p>
                    <a:p>
                      <a:pPr indent="0" lvl="0" marL="0" rtl="0" algn="l">
                        <a:spcBef>
                          <a:spcPts val="0"/>
                        </a:spcBef>
                        <a:spcAft>
                          <a:spcPts val="0"/>
                        </a:spcAft>
                        <a:buNone/>
                      </a:pPr>
                      <a:r>
                        <a:rPr lang="en" sz="1300">
                          <a:solidFill>
                            <a:srgbClr val="B45F06"/>
                          </a:solidFill>
                        </a:rPr>
                        <a:t>@GetMapping</a:t>
                      </a:r>
                      <a:r>
                        <a:rPr lang="en" sz="1300"/>
                        <a:t>(</a:t>
                      </a:r>
                      <a:r>
                        <a:rPr lang="en" sz="1300">
                          <a:solidFill>
                            <a:srgbClr val="980000"/>
                          </a:solidFill>
                        </a:rPr>
                        <a:t>"/admin/dashboard"</a:t>
                      </a:r>
                      <a:r>
                        <a:rPr lang="en" sz="1300"/>
                        <a:t>)</a:t>
                      </a:r>
                      <a:endParaRPr sz="1300"/>
                    </a:p>
                    <a:p>
                      <a:pPr indent="0" lvl="0" marL="0" rtl="0" algn="l">
                        <a:spcBef>
                          <a:spcPts val="0"/>
                        </a:spcBef>
                        <a:spcAft>
                          <a:spcPts val="0"/>
                        </a:spcAft>
                        <a:buNone/>
                      </a:pPr>
                      <a:r>
                        <a:rPr lang="en" sz="1300">
                          <a:solidFill>
                            <a:srgbClr val="4A86E8"/>
                          </a:solidFill>
                        </a:rPr>
                        <a:t>public</a:t>
                      </a:r>
                      <a:r>
                        <a:rPr lang="en" sz="1300"/>
                        <a:t> </a:t>
                      </a:r>
                      <a:r>
                        <a:rPr lang="en" sz="1300">
                          <a:solidFill>
                            <a:schemeClr val="accent3"/>
                          </a:solidFill>
                        </a:rPr>
                        <a:t>String</a:t>
                      </a:r>
                      <a:r>
                        <a:rPr lang="en" sz="1300"/>
                        <a:t> adminDashboard() {</a:t>
                      </a:r>
                      <a:endParaRPr sz="1300"/>
                    </a:p>
                    <a:p>
                      <a:pPr indent="0" lvl="0" marL="0" rtl="0" algn="l">
                        <a:spcBef>
                          <a:spcPts val="0"/>
                        </a:spcBef>
                        <a:spcAft>
                          <a:spcPts val="0"/>
                        </a:spcAft>
                        <a:buNone/>
                      </a:pPr>
                      <a:r>
                        <a:rPr lang="en" sz="1300"/>
                        <a:t>    </a:t>
                      </a:r>
                      <a:r>
                        <a:rPr lang="en" sz="1300">
                          <a:solidFill>
                            <a:srgbClr val="4A86E8"/>
                          </a:solidFill>
                        </a:rPr>
                        <a:t>return</a:t>
                      </a:r>
                      <a:r>
                        <a:rPr lang="en" sz="1300"/>
                        <a:t> </a:t>
                      </a:r>
                      <a:r>
                        <a:rPr lang="en" sz="1300">
                          <a:solidFill>
                            <a:srgbClr val="980000"/>
                          </a:solidFill>
                        </a:rPr>
                        <a:t>"admin/dashboard"</a:t>
                      </a:r>
                      <a:r>
                        <a:rPr lang="en" sz="1300"/>
                        <a:t>;</a:t>
                      </a:r>
                      <a:endParaRPr sz="1300"/>
                    </a:p>
                    <a:p>
                      <a:pPr indent="0" lvl="0" marL="0" rtl="0" algn="l">
                        <a:spcBef>
                          <a:spcPts val="0"/>
                        </a:spcBef>
                        <a:spcAft>
                          <a:spcPts val="0"/>
                        </a:spcAft>
                        <a:buNone/>
                      </a:pPr>
                      <a:r>
                        <a:rPr lang="en" sz="1300"/>
                        <a:t>}</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 sz="1300">
                          <a:solidFill>
                            <a:srgbClr val="B45F06"/>
                          </a:solidFill>
                        </a:rPr>
                        <a:t>@PreAuthorize</a:t>
                      </a:r>
                      <a:r>
                        <a:rPr lang="en" sz="1300"/>
                        <a:t>(</a:t>
                      </a:r>
                      <a:r>
                        <a:rPr lang="en" sz="1300">
                          <a:solidFill>
                            <a:srgbClr val="980000"/>
                          </a:solidFill>
                        </a:rPr>
                        <a:t>"hasAnyRole('ADMIN', 'MODERATOR')"</a:t>
                      </a:r>
                      <a:r>
                        <a:rPr lang="en" sz="1300"/>
                        <a:t>)</a:t>
                      </a:r>
                      <a:endParaRPr sz="1300"/>
                    </a:p>
                    <a:p>
                      <a:pPr indent="0" lvl="0" marL="0" rtl="0" algn="l">
                        <a:spcBef>
                          <a:spcPts val="0"/>
                        </a:spcBef>
                        <a:spcAft>
                          <a:spcPts val="0"/>
                        </a:spcAft>
                        <a:buNone/>
                      </a:pPr>
                      <a:r>
                        <a:rPr lang="en" sz="1300">
                          <a:solidFill>
                            <a:schemeClr val="dk1"/>
                          </a:solidFill>
                        </a:rPr>
                        <a:t>// Same as hasRole('ADMIN')</a:t>
                      </a:r>
                      <a:endParaRPr sz="1300"/>
                    </a:p>
                    <a:p>
                      <a:pPr indent="0" lvl="0" marL="0" rtl="0" algn="l">
                        <a:spcBef>
                          <a:spcPts val="0"/>
                        </a:spcBef>
                        <a:spcAft>
                          <a:spcPts val="0"/>
                        </a:spcAft>
                        <a:buNone/>
                      </a:pPr>
                      <a:r>
                        <a:rPr lang="en" sz="1300">
                          <a:solidFill>
                            <a:srgbClr val="B45F06"/>
                          </a:solidFill>
                        </a:rPr>
                        <a:t>@PreAuthorize</a:t>
                      </a:r>
                      <a:r>
                        <a:rPr lang="en" sz="1300"/>
                        <a:t>(</a:t>
                      </a:r>
                      <a:r>
                        <a:rPr lang="en" sz="1300">
                          <a:solidFill>
                            <a:srgbClr val="980000"/>
                          </a:solidFill>
                        </a:rPr>
                        <a:t>"hasAuthority('ROLE_ADMIN')"</a:t>
                      </a:r>
                      <a:r>
                        <a:rPr lang="en" sz="1300"/>
                        <a:t>)</a:t>
                      </a:r>
                      <a:endParaRPr sz="1300"/>
                    </a:p>
                    <a:p>
                      <a:pPr indent="0" lvl="0" marL="0" rtl="0" algn="l">
                        <a:spcBef>
                          <a:spcPts val="0"/>
                        </a:spcBef>
                        <a:spcAft>
                          <a:spcPts val="0"/>
                        </a:spcAft>
                        <a:buClr>
                          <a:schemeClr val="dk1"/>
                        </a:buClr>
                        <a:buSzPts val="1100"/>
                        <a:buFont typeface="Arial"/>
                        <a:buNone/>
                      </a:pPr>
                      <a:r>
                        <a:rPr lang="en" sz="1300">
                          <a:solidFill>
                            <a:schemeClr val="dk1"/>
                          </a:solidFill>
                        </a:rPr>
                        <a:t>// Check ownership</a:t>
                      </a:r>
                      <a:endParaRPr sz="1300"/>
                    </a:p>
                    <a:p>
                      <a:pPr indent="0" lvl="0" marL="0" rtl="0" algn="l">
                        <a:spcBef>
                          <a:spcPts val="0"/>
                        </a:spcBef>
                        <a:spcAft>
                          <a:spcPts val="0"/>
                        </a:spcAft>
                        <a:buNone/>
                      </a:pPr>
                      <a:r>
                        <a:rPr lang="en" sz="1300">
                          <a:solidFill>
                            <a:srgbClr val="B45F06"/>
                          </a:solidFill>
                        </a:rPr>
                        <a:t>@PreAuthorize</a:t>
                      </a:r>
                      <a:r>
                        <a:rPr lang="en" sz="1300"/>
                        <a:t>(</a:t>
                      </a:r>
                      <a:r>
                        <a:rPr lang="en" sz="1300">
                          <a:solidFill>
                            <a:srgbClr val="980000"/>
                          </a:solidFill>
                        </a:rPr>
                        <a:t>"#username == authentication.name"</a:t>
                      </a:r>
                      <a:r>
                        <a:rPr lang="en" sz="1300"/>
                        <a:t>)</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524400">
                <a:tc gridSpan="2">
                  <a:txBody>
                    <a:bodyPr/>
                    <a:lstStyle/>
                    <a:p>
                      <a:pPr indent="0" lvl="0" marL="0" rtl="0" algn="ctr">
                        <a:spcBef>
                          <a:spcPts val="0"/>
                        </a:spcBef>
                        <a:spcAft>
                          <a:spcPts val="0"/>
                        </a:spcAft>
                        <a:buNone/>
                      </a:pPr>
                      <a:r>
                        <a:rPr lang="en" sz="1300"/>
                        <a:t>ამ ყველაფერს </a:t>
                      </a:r>
                      <a:r>
                        <a:rPr lang="en" sz="1300"/>
                        <a:t>სჭირდება </a:t>
                      </a:r>
                      <a:r>
                        <a:rPr b="1" lang="en" sz="1300" strike="sngStrike">
                          <a:solidFill>
                            <a:srgbClr val="B45F06"/>
                          </a:solidFill>
                        </a:rPr>
                        <a:t>@EnableMethodSecurity</a:t>
                      </a:r>
                      <a:r>
                        <a:rPr lang="en" sz="1300"/>
                        <a:t> (Spring Boot 3+), ან </a:t>
                      </a:r>
                      <a:r>
                        <a:rPr lang="en" sz="1300">
                          <a:solidFill>
                            <a:srgbClr val="B45F06"/>
                          </a:solidFill>
                        </a:rPr>
                        <a:t>@EnableGlobalMethodSecurity</a:t>
                      </a:r>
                      <a:r>
                        <a:rPr lang="en" sz="1300"/>
                        <a:t>(prePostEnabled = true) ძველ ვერსიებში.</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Part 1</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62"/>
          <p:cNvSpPr txBox="1"/>
          <p:nvPr>
            <p:ph type="title"/>
          </p:nvPr>
        </p:nvSpPr>
        <p:spPr>
          <a:xfrm>
            <a:off x="0" y="2150850"/>
            <a:ext cx="9144000" cy="841800"/>
          </a:xfrm>
          <a:prstGeom prst="rect">
            <a:avLst/>
          </a:prstGeom>
          <a:solidFill>
            <a:srgbClr val="EAD1DC"/>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solidFill>
                  <a:srgbClr val="000000"/>
                </a:solidFill>
              </a:rPr>
              <a:t>RESTful Security</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Basic Auth</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Easiest Way to Secure REST Endpoint</a:t>
            </a:r>
            <a:endParaRPr/>
          </a:p>
        </p:txBody>
      </p:sp>
      <p:sp>
        <p:nvSpPr>
          <p:cNvPr id="384" name="Google Shape;384;p64"/>
          <p:cNvSpPr txBox="1"/>
          <p:nvPr>
            <p:ph idx="1" type="body"/>
          </p:nvPr>
        </p:nvSpPr>
        <p:spPr>
          <a:xfrm>
            <a:off x="387900" y="1396725"/>
            <a:ext cx="8368200" cy="3171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ყველაზე მარტივი გზა REST აპის თავდაცვისა არის BasicAuth-ის გამოყენება.</a:t>
            </a:r>
            <a:endParaRPr/>
          </a:p>
          <a:p>
            <a:pPr indent="0" lvl="0" marL="0" rtl="0" algn="l">
              <a:spcBef>
                <a:spcPts val="1200"/>
              </a:spcBef>
              <a:spcAft>
                <a:spcPts val="0"/>
              </a:spcAft>
              <a:buNone/>
            </a:pPr>
            <a:r>
              <a:rPr lang="en"/>
              <a:t>ამ დროს, ყოველი მოთხოვნა აგზავნის username/password-ს (დაშიფრულად) HTTP Header-ით:</a:t>
            </a:r>
            <a:endParaRPr/>
          </a:p>
          <a:p>
            <a:pPr indent="0" lvl="0" marL="0" rtl="0" algn="ctr">
              <a:spcBef>
                <a:spcPts val="1200"/>
              </a:spcBef>
              <a:spcAft>
                <a:spcPts val="0"/>
              </a:spcAft>
              <a:buNone/>
            </a:pPr>
            <a:r>
              <a:rPr lang="en">
                <a:solidFill>
                  <a:srgbClr val="980000"/>
                </a:solidFill>
              </a:rPr>
              <a:t>"Authorization: Basic [</a:t>
            </a:r>
            <a:r>
              <a:rPr lang="en">
                <a:solidFill>
                  <a:srgbClr val="B45F06"/>
                </a:solidFill>
              </a:rPr>
              <a:t>base64_encode</a:t>
            </a:r>
            <a:r>
              <a:rPr lang="en">
                <a:solidFill>
                  <a:srgbClr val="980000"/>
                </a:solidFill>
              </a:rPr>
              <a:t>("</a:t>
            </a:r>
            <a:r>
              <a:rPr lang="en">
                <a:solidFill>
                  <a:srgbClr val="4A86E8"/>
                </a:solidFill>
              </a:rPr>
              <a:t>$username</a:t>
            </a:r>
            <a:r>
              <a:rPr lang="en">
                <a:solidFill>
                  <a:srgbClr val="980000"/>
                </a:solidFill>
              </a:rPr>
              <a:t>:</a:t>
            </a:r>
            <a:r>
              <a:rPr lang="en">
                <a:solidFill>
                  <a:srgbClr val="4A86E8"/>
                </a:solidFill>
              </a:rPr>
              <a:t>$password</a:t>
            </a:r>
            <a:r>
              <a:rPr lang="en">
                <a:solidFill>
                  <a:srgbClr val="980000"/>
                </a:solidFill>
              </a:rPr>
              <a:t>")]"</a:t>
            </a:r>
            <a:endParaRPr>
              <a:solidFill>
                <a:srgbClr val="980000"/>
              </a:solidFill>
            </a:endParaRPr>
          </a:p>
          <a:p>
            <a:pPr indent="0" lvl="0" marL="0" rtl="0" algn="l">
              <a:spcBef>
                <a:spcPts val="1200"/>
              </a:spcBef>
              <a:spcAft>
                <a:spcPts val="1200"/>
              </a:spcAft>
              <a:buNone/>
            </a:pPr>
            <a:r>
              <a:t/>
            </a:r>
            <a:endParaRPr/>
          </a:p>
        </p:txBody>
      </p:sp>
      <p:sp>
        <p:nvSpPr>
          <p:cNvPr id="385" name="Google Shape;385;p64"/>
          <p:cNvSpPr/>
          <p:nvPr/>
        </p:nvSpPr>
        <p:spPr>
          <a:xfrm>
            <a:off x="1470600" y="3251650"/>
            <a:ext cx="6202800" cy="1398300"/>
          </a:xfrm>
          <a:prstGeom prst="wedgeRectCallout">
            <a:avLst>
              <a:gd fmla="val 24106" name="adj1"/>
              <a:gd fmla="val -60572" name="adj2"/>
            </a:avLst>
          </a:prstGeom>
          <a:solidFill>
            <a:srgbClr val="FFFFFF"/>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1600"/>
              <a:t>username და password არის უბრალოდ ენკოდირებული base64 ფორმატში და მათ შორის იწერება ორწერტილი ':' </a:t>
            </a:r>
            <a:endParaRPr sz="1600"/>
          </a:p>
          <a:p>
            <a:pPr indent="0" lvl="0" marL="0" rtl="0" algn="ctr">
              <a:spcBef>
                <a:spcPts val="0"/>
              </a:spcBef>
              <a:spcAft>
                <a:spcPts val="0"/>
              </a:spcAft>
              <a:buNone/>
            </a:pPr>
            <a:r>
              <a:rPr lang="en" sz="1600"/>
              <a:t>😨</a:t>
            </a:r>
            <a:endParaRPr sz="1600"/>
          </a:p>
          <a:p>
            <a:pPr indent="0" lvl="0" marL="0" rtl="0" algn="ctr">
              <a:spcBef>
                <a:spcPts val="0"/>
              </a:spcBef>
              <a:spcAft>
                <a:spcPts val="0"/>
              </a:spcAft>
              <a:buNone/>
            </a:pPr>
            <a:r>
              <a:rPr lang="en" sz="1600"/>
              <a:t>ეს ყველაფერი კი იგზავნება HTTPS-ით და დაშიფრულია, მაგრამ მაინც არ არის 100%-ით უსაფრთხო!</a:t>
            </a:r>
            <a:endParaRPr sz="160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5"/>
          <p:cNvSpPr txBox="1"/>
          <p:nvPr>
            <p:ph idx="4294967295" type="body"/>
          </p:nvPr>
        </p:nvSpPr>
        <p:spPr>
          <a:xfrm>
            <a:off x="311700" y="445025"/>
            <a:ext cx="8520600" cy="41238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rgbClr val="B45F06"/>
                </a:solidFill>
              </a:rPr>
              <a:t>@Bean</a:t>
            </a:r>
            <a:endParaRPr>
              <a:solidFill>
                <a:srgbClr val="B45F06"/>
              </a:solidFill>
            </a:endParaRPr>
          </a:p>
          <a:p>
            <a:pPr indent="0" lvl="0" marL="0" rtl="0" algn="l">
              <a:spcBef>
                <a:spcPts val="1200"/>
              </a:spcBef>
              <a:spcAft>
                <a:spcPts val="0"/>
              </a:spcAft>
              <a:buNone/>
            </a:pPr>
            <a:r>
              <a:rPr lang="en">
                <a:solidFill>
                  <a:srgbClr val="4A86E8"/>
                </a:solidFill>
              </a:rPr>
              <a:t>public </a:t>
            </a:r>
            <a:r>
              <a:rPr lang="en"/>
              <a:t>SecurityFilterChain filterChain(</a:t>
            </a:r>
            <a:r>
              <a:rPr lang="en">
                <a:solidFill>
                  <a:schemeClr val="accent3"/>
                </a:solidFill>
              </a:rPr>
              <a:t>HttpSecurity</a:t>
            </a:r>
            <a:r>
              <a:rPr lang="en"/>
              <a:t> http) </a:t>
            </a:r>
            <a:r>
              <a:rPr lang="en">
                <a:solidFill>
                  <a:srgbClr val="4A86E8"/>
                </a:solidFill>
              </a:rPr>
              <a:t>throws </a:t>
            </a:r>
            <a:r>
              <a:rPr lang="en">
                <a:solidFill>
                  <a:schemeClr val="accent3"/>
                </a:solidFill>
              </a:rPr>
              <a:t>Exception </a:t>
            </a:r>
            <a:r>
              <a:rPr lang="en"/>
              <a:t>{</a:t>
            </a:r>
            <a:endParaRPr/>
          </a:p>
          <a:p>
            <a:pPr indent="0" lvl="0" marL="0" rtl="0" algn="l">
              <a:spcBef>
                <a:spcPts val="1200"/>
              </a:spcBef>
              <a:spcAft>
                <a:spcPts val="0"/>
              </a:spcAft>
              <a:buNone/>
            </a:pPr>
            <a:r>
              <a:rPr lang="en"/>
              <a:t>    http.authorizeHttpRequests(auth -&gt; auth</a:t>
            </a:r>
            <a:endParaRPr/>
          </a:p>
          <a:p>
            <a:pPr indent="0" lvl="0" marL="0" rtl="0" algn="l">
              <a:spcBef>
                <a:spcPts val="1200"/>
              </a:spcBef>
              <a:spcAft>
                <a:spcPts val="0"/>
              </a:spcAft>
              <a:buNone/>
            </a:pPr>
            <a:r>
              <a:rPr lang="en"/>
              <a:t>            .requestMatchers(</a:t>
            </a:r>
            <a:r>
              <a:rPr lang="en">
                <a:solidFill>
                  <a:srgbClr val="980000"/>
                </a:solidFill>
              </a:rPr>
              <a:t>"/some-public-stuff"</a:t>
            </a:r>
            <a:r>
              <a:rPr lang="en"/>
              <a:t>).permitAll()</a:t>
            </a:r>
            <a:endParaRPr/>
          </a:p>
          <a:p>
            <a:pPr indent="0" lvl="0" marL="0" rtl="0" algn="l">
              <a:spcBef>
                <a:spcPts val="1200"/>
              </a:spcBef>
              <a:spcAft>
                <a:spcPts val="0"/>
              </a:spcAft>
              <a:buNone/>
            </a:pPr>
            <a:r>
              <a:rPr lang="en"/>
              <a:t>            .anyRequest().authenticated()</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        .</a:t>
            </a:r>
            <a:r>
              <a:rPr b="1" lang="en"/>
              <a:t>httpBasic</a:t>
            </a:r>
            <a:r>
              <a:rPr lang="en"/>
              <a:t>(</a:t>
            </a:r>
            <a:r>
              <a:rPr lang="en">
                <a:solidFill>
                  <a:schemeClr val="accent3"/>
                </a:solidFill>
              </a:rPr>
              <a:t>Customizer</a:t>
            </a:r>
            <a:r>
              <a:rPr lang="en"/>
              <a:t>.withDefaults());</a:t>
            </a:r>
            <a:endParaRPr/>
          </a:p>
          <a:p>
            <a:pPr indent="0" lvl="0" marL="0" rtl="0" algn="l">
              <a:spcBef>
                <a:spcPts val="1200"/>
              </a:spcBef>
              <a:spcAft>
                <a:spcPts val="0"/>
              </a:spcAft>
              <a:buNone/>
            </a:pPr>
            <a:r>
              <a:rPr lang="en"/>
              <a:t>        </a:t>
            </a:r>
            <a:r>
              <a:rPr lang="en">
                <a:solidFill>
                  <a:srgbClr val="4A86E8"/>
                </a:solidFill>
              </a:rPr>
              <a:t>return </a:t>
            </a:r>
            <a:r>
              <a:rPr lang="en"/>
              <a:t>http.build();</a:t>
            </a:r>
            <a:endParaRPr/>
          </a:p>
          <a:p>
            <a:pPr indent="0" lvl="0" marL="0" rtl="0" algn="l">
              <a:spcBef>
                <a:spcPts val="1200"/>
              </a:spcBef>
              <a:spcAft>
                <a:spcPts val="1200"/>
              </a:spcAft>
              <a:buNone/>
            </a:pPr>
            <a:r>
              <a:rPr lang="en"/>
              <a:t>}</a:t>
            </a:r>
            <a:endParaRPr/>
          </a:p>
        </p:txBody>
      </p:sp>
      <p:sp>
        <p:nvSpPr>
          <p:cNvPr id="391" name="Google Shape;391;p65"/>
          <p:cNvSpPr/>
          <p:nvPr/>
        </p:nvSpPr>
        <p:spPr>
          <a:xfrm>
            <a:off x="6008150" y="2571750"/>
            <a:ext cx="2268900" cy="968100"/>
          </a:xfrm>
          <a:prstGeom prst="wedgeRoundRectCallout">
            <a:avLst>
              <a:gd fmla="val -96903" name="adj1"/>
              <a:gd fmla="val 32442" name="adj2"/>
              <a:gd fmla="val 0" name="adj3"/>
            </a:avLst>
          </a:prstGeom>
          <a:solidFill>
            <a:srgbClr val="F3F3F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lang="en" sz="2200"/>
              <a:t>That’s it 😎</a:t>
            </a:r>
            <a:endParaRPr sz="22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6"/>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Token-based</a:t>
            </a:r>
            <a:endParaRPr/>
          </a:p>
          <a:p>
            <a:pPr indent="0" lvl="0" marL="0" rtl="0" algn="ctr">
              <a:spcBef>
                <a:spcPts val="0"/>
              </a:spcBef>
              <a:spcAft>
                <a:spcPts val="0"/>
              </a:spcAft>
              <a:buNone/>
            </a:pPr>
            <a:r>
              <a:rPr lang="en"/>
              <a:t>Authentication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6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JSON Web Tokens</a:t>
            </a:r>
            <a:endParaRPr/>
          </a:p>
        </p:txBody>
      </p:sp>
      <p:sp>
        <p:nvSpPr>
          <p:cNvPr id="402" name="Google Shape;402;p67"/>
          <p:cNvSpPr txBox="1"/>
          <p:nvPr>
            <p:ph idx="1" type="body"/>
          </p:nvPr>
        </p:nvSpPr>
        <p:spPr>
          <a:xfrm>
            <a:off x="387900" y="1337600"/>
            <a:ext cx="8368200" cy="3672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lang="en"/>
              <a:t>კარგი იქნება თუ ავთენტიფიკაციის ინფორმაციას (სახელსა და პაროლს) არ გავაგზავნით ასე ღიად, და შევფუთავთ რაღაც ფორმატში… და თან დავშიფრავთსავით (ვალიდაციისთვის). ამისთვის შექმნეს - JWT.</a:t>
            </a:r>
            <a:endParaRPr/>
          </a:p>
          <a:p>
            <a:pPr indent="0" lvl="0" marL="0" rtl="0" algn="l">
              <a:spcBef>
                <a:spcPts val="1200"/>
              </a:spcBef>
              <a:spcAft>
                <a:spcPts val="0"/>
              </a:spcAft>
              <a:buNone/>
            </a:pPr>
            <a:r>
              <a:rPr lang="en"/>
              <a:t>JSON Web Token არის JSON ფორმატში აღწერილი "ავთენტიფიკაციის ინფორმაცია", რომელსაც თან შეიძლება მოყვებოდეს ციფრული ხელმოწერაც… მისი ვალიდაციისთვის (რათა დარწმუნდე იმაში რომ მას არავინ არაფერი შეუცვალა).</a:t>
            </a:r>
            <a:endParaRPr/>
          </a:p>
          <a:p>
            <a:pPr indent="0" lvl="0" marL="0" rtl="0" algn="l">
              <a:spcBef>
                <a:spcPts val="1200"/>
              </a:spcBef>
              <a:spcAft>
                <a:spcPts val="0"/>
              </a:spcAft>
              <a:buNone/>
            </a:pPr>
            <a:r>
              <a:rPr lang="en"/>
              <a:t>JWT შედგება სამი base64-ით დაშიფრული 3 ნაწილისგან:</a:t>
            </a:r>
            <a:endParaRPr/>
          </a:p>
          <a:p>
            <a:pPr indent="0" lvl="0" marL="0" rtl="0" algn="ctr">
              <a:spcBef>
                <a:spcPts val="1200"/>
              </a:spcBef>
              <a:spcAft>
                <a:spcPts val="0"/>
              </a:spcAft>
              <a:buNone/>
            </a:pPr>
            <a:r>
              <a:rPr b="1" lang="en"/>
              <a:t>base64</a:t>
            </a:r>
            <a:r>
              <a:rPr lang="en"/>
              <a:t>(</a:t>
            </a:r>
            <a:r>
              <a:rPr b="1" lang="en">
                <a:solidFill>
                  <a:srgbClr val="980000"/>
                </a:solidFill>
              </a:rPr>
              <a:t>HEADER</a:t>
            </a:r>
            <a:r>
              <a:rPr lang="en"/>
              <a:t>) + </a:t>
            </a:r>
            <a:r>
              <a:rPr lang="en">
                <a:solidFill>
                  <a:srgbClr val="980000"/>
                </a:solidFill>
              </a:rPr>
              <a:t>'.'</a:t>
            </a:r>
            <a:r>
              <a:rPr lang="en"/>
              <a:t> + </a:t>
            </a:r>
            <a:r>
              <a:rPr b="1" lang="en"/>
              <a:t>base64</a:t>
            </a:r>
            <a:r>
              <a:rPr lang="en"/>
              <a:t>(</a:t>
            </a:r>
            <a:r>
              <a:rPr b="1" lang="en">
                <a:solidFill>
                  <a:srgbClr val="9900FF"/>
                </a:solidFill>
              </a:rPr>
              <a:t>PAYLOAD</a:t>
            </a:r>
            <a:r>
              <a:rPr lang="en"/>
              <a:t>) + </a:t>
            </a:r>
            <a:r>
              <a:rPr lang="en">
                <a:solidFill>
                  <a:srgbClr val="980000"/>
                </a:solidFill>
              </a:rPr>
              <a:t>'.'</a:t>
            </a:r>
            <a:r>
              <a:rPr lang="en"/>
              <a:t> + </a:t>
            </a:r>
            <a:r>
              <a:rPr b="1" lang="en"/>
              <a:t>base64</a:t>
            </a:r>
            <a:r>
              <a:rPr lang="en"/>
              <a:t>(</a:t>
            </a:r>
            <a:r>
              <a:rPr b="1" lang="en">
                <a:solidFill>
                  <a:srgbClr val="4A86E8"/>
                </a:solidFill>
              </a:rPr>
              <a:t>SIGNATURE</a:t>
            </a:r>
            <a:r>
              <a:rPr lang="en"/>
              <a:t>) </a:t>
            </a:r>
            <a:endParaRPr/>
          </a:p>
          <a:p>
            <a:pPr indent="0" lvl="0" marL="0" rtl="0" algn="ctr">
              <a:spcBef>
                <a:spcPts val="1200"/>
              </a:spcBef>
              <a:spcAft>
                <a:spcPts val="0"/>
              </a:spcAft>
              <a:buNone/>
            </a:pPr>
            <a:r>
              <a:rPr lang="en">
                <a:solidFill>
                  <a:srgbClr val="980000"/>
                </a:solidFill>
              </a:rPr>
              <a:t>eyJhbGciOiJIUzI</a:t>
            </a:r>
            <a:r>
              <a:rPr lang="en"/>
              <a:t>.</a:t>
            </a:r>
            <a:r>
              <a:rPr lang="en">
                <a:solidFill>
                  <a:srgbClr val="9900FF"/>
                </a:solidFill>
              </a:rPr>
              <a:t>eyJzdWIiOiIxMjM0NT5MDIyfQ</a:t>
            </a:r>
            <a:r>
              <a:rPr lang="en"/>
              <a:t>.</a:t>
            </a:r>
            <a:r>
              <a:rPr lang="en">
                <a:solidFill>
                  <a:srgbClr val="4A86E8"/>
                </a:solidFill>
              </a:rPr>
              <a:t>SflKxwRJssw5c</a:t>
            </a:r>
            <a:endParaRPr>
              <a:solidFill>
                <a:srgbClr val="4A86E8"/>
              </a:solidFill>
            </a:endParaRPr>
          </a:p>
          <a:p>
            <a:pPr indent="0" lvl="0" marL="0" rtl="0" algn="r">
              <a:spcBef>
                <a:spcPts val="1200"/>
              </a:spcBef>
              <a:spcAft>
                <a:spcPts val="1200"/>
              </a:spcAft>
              <a:buNone/>
            </a:pPr>
            <a:r>
              <a:rPr b="1" lang="en"/>
              <a:t>მოდით ვნახოთ მაგალითი…</a:t>
            </a:r>
            <a:endParaRPr b="1"/>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id="407" name="Google Shape;407;p68"/>
          <p:cNvPicPr preferRelativeResize="0"/>
          <p:nvPr/>
        </p:nvPicPr>
        <p:blipFill>
          <a:blip r:embed="rId3">
            <a:alphaModFix/>
          </a:blip>
          <a:stretch>
            <a:fillRect/>
          </a:stretch>
        </p:blipFill>
        <p:spPr>
          <a:xfrm>
            <a:off x="1000775" y="432062"/>
            <a:ext cx="7142450" cy="4279376"/>
          </a:xfrm>
          <a:prstGeom prst="rect">
            <a:avLst/>
          </a:prstGeom>
          <a:noFill/>
          <a:ln>
            <a:noFill/>
          </a:ln>
        </p:spPr>
      </p:pic>
      <p:sp>
        <p:nvSpPr>
          <p:cNvPr id="408" name="Google Shape;408;p68"/>
          <p:cNvSpPr txBox="1"/>
          <p:nvPr>
            <p:ph idx="1" type="body"/>
          </p:nvPr>
        </p:nvSpPr>
        <p:spPr>
          <a:xfrm>
            <a:off x="1182400" y="3980700"/>
            <a:ext cx="3089100" cy="6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sz="2200" u="sng">
                <a:solidFill>
                  <a:schemeClr val="hlink"/>
                </a:solidFill>
                <a:hlinkClick r:id="rId4"/>
              </a:rPr>
              <a:t>https://jwt.io/</a:t>
            </a:r>
            <a:endParaRPr b="1" sz="2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9"/>
          <p:cNvSpPr txBox="1"/>
          <p:nvPr>
            <p:ph idx="1" type="body"/>
          </p:nvPr>
        </p:nvSpPr>
        <p:spPr>
          <a:xfrm>
            <a:off x="387900" y="1337600"/>
            <a:ext cx="8368200" cy="3231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a:t>რა არის OAuth 2.0?</a:t>
            </a:r>
            <a:endParaRPr b="1"/>
          </a:p>
          <a:p>
            <a:pPr indent="0" lvl="0" marL="0" rtl="0" algn="l">
              <a:lnSpc>
                <a:spcPct val="100000"/>
              </a:lnSpc>
              <a:spcBef>
                <a:spcPts val="1200"/>
              </a:spcBef>
              <a:spcAft>
                <a:spcPts val="1200"/>
              </a:spcAft>
              <a:buNone/>
            </a:pPr>
            <a:r>
              <a:rPr b="1" lang="en"/>
              <a:t>OAuth 2.0 </a:t>
            </a:r>
            <a:r>
              <a:rPr lang="en"/>
              <a:t>არის open authorization ფრეიმვორკი, რომელიც საშუალებას აძლევს უცნობ/უცხო აპლიკაციებს მიიღონ მომხმარებლის მონაცემები, დაცულად, ზედმეტი რაღაცების გამოაშკარავების გარეშე.</a:t>
            </a:r>
            <a:endParaRPr/>
          </a:p>
        </p:txBody>
      </p:sp>
      <p:sp>
        <p:nvSpPr>
          <p:cNvPr id="414" name="Google Shape;414;p6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OAuth 2.0 (Authentication using JWT)</a:t>
            </a:r>
            <a:endParaRPr/>
          </a:p>
        </p:txBody>
      </p:sp>
      <p:graphicFrame>
        <p:nvGraphicFramePr>
          <p:cNvPr id="415" name="Google Shape;415;p69"/>
          <p:cNvGraphicFramePr/>
          <p:nvPr/>
        </p:nvGraphicFramePr>
        <p:xfrm>
          <a:off x="311700" y="2759775"/>
          <a:ext cx="3000000" cy="3000000"/>
        </p:xfrm>
        <a:graphic>
          <a:graphicData uri="http://schemas.openxmlformats.org/drawingml/2006/table">
            <a:tbl>
              <a:tblPr>
                <a:noFill/>
                <a:tableStyleId>{F09649EB-B840-4592-AB30-00E90A54A82C}</a:tableStyleId>
              </a:tblPr>
              <a:tblGrid>
                <a:gridCol w="4260300"/>
                <a:gridCol w="4260300"/>
              </a:tblGrid>
              <a:tr h="2075350">
                <a:tc>
                  <a:txBody>
                    <a:bodyPr/>
                    <a:lstStyle/>
                    <a:p>
                      <a:pPr indent="0" lvl="0" marL="0" rtl="0" algn="ctr">
                        <a:spcBef>
                          <a:spcPts val="0"/>
                        </a:spcBef>
                        <a:spcAft>
                          <a:spcPts val="0"/>
                        </a:spcAft>
                        <a:buClr>
                          <a:schemeClr val="dk1"/>
                        </a:buClr>
                        <a:buSzPts val="1100"/>
                        <a:buFont typeface="Arial"/>
                        <a:buNone/>
                      </a:pPr>
                      <a:r>
                        <a:rPr b="1" lang="en" sz="1300" u="sng"/>
                        <a:t>Key Roles in OAuth 2.0</a:t>
                      </a:r>
                      <a:endParaRPr b="1" sz="1300" u="sng"/>
                    </a:p>
                    <a:p>
                      <a:pPr indent="0" lvl="0" marL="0" rtl="0" algn="l">
                        <a:spcBef>
                          <a:spcPts val="0"/>
                        </a:spcBef>
                        <a:spcAft>
                          <a:spcPts val="0"/>
                        </a:spcAft>
                        <a:buNone/>
                      </a:pPr>
                      <a:r>
                        <a:rPr b="1" lang="en" sz="1300"/>
                        <a:t>Resource Owner</a:t>
                      </a:r>
                      <a:r>
                        <a:rPr lang="en" sz="1300"/>
                        <a:t>: </a:t>
                      </a:r>
                      <a:endParaRPr sz="1300"/>
                    </a:p>
                    <a:p>
                      <a:pPr indent="0" lvl="0" marL="0" rtl="0" algn="l">
                        <a:spcBef>
                          <a:spcPts val="0"/>
                        </a:spcBef>
                        <a:spcAft>
                          <a:spcPts val="0"/>
                        </a:spcAft>
                        <a:buNone/>
                      </a:pPr>
                      <a:r>
                        <a:rPr lang="en" sz="1300"/>
                        <a:t>    The user who authorizes access to their data.​</a:t>
                      </a:r>
                      <a:endParaRPr sz="1300"/>
                    </a:p>
                    <a:p>
                      <a:pPr indent="0" lvl="0" marL="0" rtl="0" algn="l">
                        <a:spcBef>
                          <a:spcPts val="0"/>
                        </a:spcBef>
                        <a:spcAft>
                          <a:spcPts val="0"/>
                        </a:spcAft>
                        <a:buNone/>
                      </a:pPr>
                      <a:r>
                        <a:rPr b="1" lang="en" sz="1300"/>
                        <a:t>Client</a:t>
                      </a:r>
                      <a:r>
                        <a:rPr lang="en" sz="1300"/>
                        <a:t>: </a:t>
                      </a:r>
                      <a:endParaRPr sz="1300"/>
                    </a:p>
                    <a:p>
                      <a:pPr indent="0" lvl="0" marL="0" rtl="0" algn="l">
                        <a:spcBef>
                          <a:spcPts val="0"/>
                        </a:spcBef>
                        <a:spcAft>
                          <a:spcPts val="0"/>
                        </a:spcAft>
                        <a:buNone/>
                      </a:pPr>
                      <a:r>
                        <a:rPr lang="en" sz="1300"/>
                        <a:t>    The application requesting access to the user's data.​</a:t>
                      </a:r>
                      <a:endParaRPr sz="1300"/>
                    </a:p>
                    <a:p>
                      <a:pPr indent="0" lvl="0" marL="0" rtl="0" algn="l">
                        <a:spcBef>
                          <a:spcPts val="0"/>
                        </a:spcBef>
                        <a:spcAft>
                          <a:spcPts val="0"/>
                        </a:spcAft>
                        <a:buNone/>
                      </a:pPr>
                      <a:r>
                        <a:rPr b="1" lang="en" sz="1300"/>
                        <a:t>Resource Server</a:t>
                      </a:r>
                      <a:r>
                        <a:rPr lang="en" sz="1300"/>
                        <a:t>: </a:t>
                      </a:r>
                      <a:endParaRPr sz="1300"/>
                    </a:p>
                    <a:p>
                      <a:pPr indent="0" lvl="0" marL="0" rtl="0" algn="l">
                        <a:spcBef>
                          <a:spcPts val="0"/>
                        </a:spcBef>
                        <a:spcAft>
                          <a:spcPts val="0"/>
                        </a:spcAft>
                        <a:buNone/>
                      </a:pPr>
                      <a:r>
                        <a:rPr lang="en" sz="1300"/>
                        <a:t>    The server hosting the user's data.​</a:t>
                      </a:r>
                      <a:endParaRPr sz="1300"/>
                    </a:p>
                    <a:p>
                      <a:pPr indent="0" lvl="0" marL="0" rtl="0" algn="l">
                        <a:spcBef>
                          <a:spcPts val="0"/>
                        </a:spcBef>
                        <a:spcAft>
                          <a:spcPts val="0"/>
                        </a:spcAft>
                        <a:buNone/>
                      </a:pPr>
                      <a:r>
                        <a:rPr b="1" lang="en" sz="1300"/>
                        <a:t>Authorization Server</a:t>
                      </a:r>
                      <a:r>
                        <a:rPr lang="en" sz="1300"/>
                        <a:t>: </a:t>
                      </a:r>
                      <a:endParaRPr sz="1300"/>
                    </a:p>
                    <a:p>
                      <a:pPr indent="0" lvl="0" marL="0" rtl="0" algn="l">
                        <a:spcBef>
                          <a:spcPts val="0"/>
                        </a:spcBef>
                        <a:spcAft>
                          <a:spcPts val="0"/>
                        </a:spcAft>
                        <a:buNone/>
                      </a:pPr>
                      <a:r>
                        <a:rPr lang="en" sz="1300"/>
                        <a:t>    The server that authenticates the user and issues access tokens. ​</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b="1" lang="en" sz="1300" u="sng"/>
                        <a:t>Common OAuth 2.0 Flows</a:t>
                      </a:r>
                      <a:endParaRPr b="1" sz="1300" u="sng"/>
                    </a:p>
                    <a:p>
                      <a:pPr indent="0" lvl="0" marL="0" rtl="0" algn="l">
                        <a:spcBef>
                          <a:spcPts val="0"/>
                        </a:spcBef>
                        <a:spcAft>
                          <a:spcPts val="0"/>
                        </a:spcAft>
                        <a:buNone/>
                      </a:pPr>
                      <a:r>
                        <a:rPr b="1" lang="en" sz="1300"/>
                        <a:t>Authorization Code Grant</a:t>
                      </a:r>
                      <a:r>
                        <a:rPr lang="en" sz="1300"/>
                        <a:t>: Used by web and mobile apps to obtain an access token after user authorization.​</a:t>
                      </a:r>
                      <a:endParaRPr sz="1300"/>
                    </a:p>
                    <a:p>
                      <a:pPr indent="0" lvl="0" marL="0" rtl="0" algn="l">
                        <a:spcBef>
                          <a:spcPts val="0"/>
                        </a:spcBef>
                        <a:spcAft>
                          <a:spcPts val="0"/>
                        </a:spcAft>
                        <a:buNone/>
                      </a:pPr>
                      <a:r>
                        <a:rPr b="1" lang="en" sz="1300"/>
                        <a:t>Implicit Grant</a:t>
                      </a:r>
                      <a:r>
                        <a:rPr lang="en" sz="1300"/>
                        <a:t>: Simplified flow for browser-based apps where the access token is issued directly.​</a:t>
                      </a:r>
                      <a:endParaRPr sz="1300"/>
                    </a:p>
                    <a:p>
                      <a:pPr indent="0" lvl="0" marL="0" rtl="0" algn="l">
                        <a:spcBef>
                          <a:spcPts val="0"/>
                        </a:spcBef>
                        <a:spcAft>
                          <a:spcPts val="0"/>
                        </a:spcAft>
                        <a:buNone/>
                      </a:pPr>
                      <a:r>
                        <a:rPr b="1" lang="en" sz="1300"/>
                        <a:t>Client Credentials Grant</a:t>
                      </a:r>
                      <a:r>
                        <a:rPr lang="en" sz="1300"/>
                        <a:t>: Used by applications to access their own service accounts.​</a:t>
                      </a:r>
                      <a:endParaRPr sz="1300"/>
                    </a:p>
                    <a:p>
                      <a:pPr indent="0" lvl="0" marL="0" rtl="0" algn="l">
                        <a:spcBef>
                          <a:spcPts val="0"/>
                        </a:spcBef>
                        <a:spcAft>
                          <a:spcPts val="0"/>
                        </a:spcAft>
                        <a:buNone/>
                      </a:pPr>
                      <a:r>
                        <a:rPr b="1" lang="en" sz="1300"/>
                        <a:t>Resource Owner Password Credentials Grant</a:t>
                      </a:r>
                      <a:r>
                        <a:rPr lang="en" sz="1300"/>
                        <a:t>: Allows exchanging user credentials for an access token, typically used by trusted applications. ​</a:t>
                      </a:r>
                      <a:endParaRPr sz="13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70"/>
          <p:cNvSpPr txBox="1"/>
          <p:nvPr>
            <p:ph type="title"/>
          </p:nvPr>
        </p:nvSpPr>
        <p:spPr>
          <a:xfrm>
            <a:off x="387900" y="458025"/>
            <a:ext cx="8368200" cy="686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OAuth 2.0 and JWT in Spring Boot Application</a:t>
            </a:r>
            <a:endParaRPr/>
          </a:p>
        </p:txBody>
      </p:sp>
      <p:sp>
        <p:nvSpPr>
          <p:cNvPr id="421" name="Google Shape;421;p70"/>
          <p:cNvSpPr txBox="1"/>
          <p:nvPr>
            <p:ph idx="1" type="body"/>
          </p:nvPr>
        </p:nvSpPr>
        <p:spPr>
          <a:xfrm>
            <a:off x="387900" y="1455850"/>
            <a:ext cx="8368200" cy="3355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t>OAuth 2.0-ისა და JWT-ს ინტეგრაცია Spring Boot-ის აპლიკაციაში მოითხოვს კონფიგურაციებს და შემდეგი ორი პროექტის გამოყენებას:</a:t>
            </a:r>
            <a:endParaRPr/>
          </a:p>
          <a:p>
            <a:pPr indent="-342900" lvl="0" marL="457200" rtl="0" algn="l">
              <a:lnSpc>
                <a:spcPct val="100000"/>
              </a:lnSpc>
              <a:spcBef>
                <a:spcPts val="1200"/>
              </a:spcBef>
              <a:spcAft>
                <a:spcPts val="0"/>
              </a:spcAft>
              <a:buSzPts val="1800"/>
              <a:buChar char="●"/>
            </a:pPr>
            <a:r>
              <a:rPr b="1" lang="en"/>
              <a:t>spring-boot-starter-oauth2-resource-server</a:t>
            </a:r>
            <a:endParaRPr b="1"/>
          </a:p>
          <a:p>
            <a:pPr indent="-342900" lvl="0" marL="457200" rtl="0" algn="l">
              <a:lnSpc>
                <a:spcPct val="100000"/>
              </a:lnSpc>
              <a:spcBef>
                <a:spcPts val="0"/>
              </a:spcBef>
              <a:spcAft>
                <a:spcPts val="0"/>
              </a:spcAft>
              <a:buSzPts val="1800"/>
              <a:buChar char="●"/>
            </a:pPr>
            <a:r>
              <a:rPr b="1" lang="en"/>
              <a:t>spring-security-oauth2-jose</a:t>
            </a:r>
            <a:endParaRPr b="1"/>
          </a:p>
          <a:p>
            <a:pPr indent="0" lvl="0" marL="0" rtl="0" algn="l">
              <a:lnSpc>
                <a:spcPct val="100000"/>
              </a:lnSpc>
              <a:spcBef>
                <a:spcPts val="1200"/>
              </a:spcBef>
              <a:spcAft>
                <a:spcPts val="0"/>
              </a:spcAft>
              <a:buNone/>
            </a:pPr>
            <a:r>
              <a:rPr lang="en"/>
              <a:t>ჩვენ ამ ნაწილს ჯერჯერობით გამოვტოვებთ. შეგიძლიათ დამოუკიდებლად გაეცნოთ ამ ორის ინტეგრაციასა და კონფიგურაციას შემდეგ ბმულებზე:</a:t>
            </a:r>
            <a:endParaRPr/>
          </a:p>
          <a:p>
            <a:pPr indent="-342900" lvl="0" marL="457200" rtl="0" algn="l">
              <a:lnSpc>
                <a:spcPct val="100000"/>
              </a:lnSpc>
              <a:spcBef>
                <a:spcPts val="1200"/>
              </a:spcBef>
              <a:spcAft>
                <a:spcPts val="0"/>
              </a:spcAft>
              <a:buSzPts val="1800"/>
              <a:buChar char="➔"/>
            </a:pPr>
            <a:r>
              <a:rPr lang="en" u="sng">
                <a:solidFill>
                  <a:schemeClr val="hlink"/>
                </a:solidFill>
                <a:hlinkClick r:id="rId3"/>
              </a:rPr>
              <a:t>OAuth 2.0 Resource Server JWT :: Spring Security</a:t>
            </a:r>
            <a:endParaRPr/>
          </a:p>
          <a:p>
            <a:pPr indent="-342900" lvl="0" marL="457200" rtl="0" algn="l">
              <a:lnSpc>
                <a:spcPct val="100000"/>
              </a:lnSpc>
              <a:spcBef>
                <a:spcPts val="0"/>
              </a:spcBef>
              <a:spcAft>
                <a:spcPts val="0"/>
              </a:spcAft>
              <a:buSzPts val="1800"/>
              <a:buChar char="➔"/>
            </a:pPr>
            <a:r>
              <a:rPr lang="en" u="sng">
                <a:solidFill>
                  <a:schemeClr val="hlink"/>
                </a:solidFill>
                <a:hlinkClick r:id="rId4"/>
              </a:rPr>
              <a:t>Using JWT with Spring Security OAuth | Baeldung</a:t>
            </a:r>
            <a:endParaRPr/>
          </a:p>
          <a:p>
            <a:pPr indent="-342900" lvl="0" marL="457200" rtl="0" algn="l">
              <a:lnSpc>
                <a:spcPct val="100000"/>
              </a:lnSpc>
              <a:spcBef>
                <a:spcPts val="0"/>
              </a:spcBef>
              <a:spcAft>
                <a:spcPts val="0"/>
              </a:spcAft>
              <a:buSzPts val="1800"/>
              <a:buChar char="➔"/>
            </a:pPr>
            <a:r>
              <a:rPr lang="en" u="sng">
                <a:solidFill>
                  <a:schemeClr val="hlink"/>
                </a:solidFill>
                <a:hlinkClick r:id="rId5"/>
              </a:rPr>
              <a:t>Spring Boot – OAuth2 with JWT | GeeksforGeeks</a:t>
            </a:r>
            <a:r>
              <a:rPr lang="en"/>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7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The End?</a:t>
            </a:r>
            <a:endParaRPr/>
          </a:p>
        </p:txBody>
      </p:sp>
      <p:pic>
        <p:nvPicPr>
          <p:cNvPr id="427" name="Google Shape;427;p71"/>
          <p:cNvPicPr preferRelativeResize="0"/>
          <p:nvPr/>
        </p:nvPicPr>
        <p:blipFill>
          <a:blip r:embed="rId3">
            <a:alphaModFix/>
          </a:blip>
          <a:stretch>
            <a:fillRect/>
          </a:stretch>
        </p:blipFill>
        <p:spPr>
          <a:xfrm>
            <a:off x="568213" y="428625"/>
            <a:ext cx="2943225" cy="4286250"/>
          </a:xfrm>
          <a:prstGeom prst="rect">
            <a:avLst/>
          </a:prstGeom>
          <a:noFill/>
          <a:ln>
            <a:noFill/>
          </a:ln>
        </p:spPr>
      </p:pic>
      <p:pic>
        <p:nvPicPr>
          <p:cNvPr id="428" name="Google Shape;428;p71"/>
          <p:cNvPicPr preferRelativeResize="0"/>
          <p:nvPr/>
        </p:nvPicPr>
        <p:blipFill>
          <a:blip r:embed="rId4">
            <a:alphaModFix/>
          </a:blip>
          <a:stretch>
            <a:fillRect/>
          </a:stretch>
        </p:blipFill>
        <p:spPr>
          <a:xfrm>
            <a:off x="5704326" y="428625"/>
            <a:ext cx="2587833" cy="428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HTTP(S)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7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გამოყენებული რესურსები და ბმულები:</a:t>
            </a:r>
            <a:endParaRPr/>
          </a:p>
        </p:txBody>
      </p:sp>
      <p:sp>
        <p:nvSpPr>
          <p:cNvPr id="434" name="Google Shape;434;p72"/>
          <p:cNvSpPr txBox="1"/>
          <p:nvPr>
            <p:ph idx="1" type="body"/>
          </p:nvPr>
        </p:nvSpPr>
        <p:spPr>
          <a:xfrm>
            <a:off x="387900" y="1489825"/>
            <a:ext cx="8368200" cy="32547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u="sng">
                <a:solidFill>
                  <a:schemeClr val="hlink"/>
                </a:solidFill>
                <a:hlinkClick r:id="rId3"/>
              </a:rPr>
              <a:t>Security :: Spring Boot</a:t>
            </a:r>
            <a:endParaRPr/>
          </a:p>
          <a:p>
            <a:pPr indent="-317500" lvl="1" marL="914400" rtl="0" algn="l">
              <a:spcBef>
                <a:spcPts val="0"/>
              </a:spcBef>
              <a:spcAft>
                <a:spcPts val="0"/>
              </a:spcAft>
              <a:buSzPts val="1400"/>
              <a:buChar char="○"/>
            </a:pPr>
            <a:r>
              <a:rPr lang="en" u="sng">
                <a:solidFill>
                  <a:schemeClr val="hlink"/>
                </a:solidFill>
                <a:hlinkClick r:id="rId4"/>
              </a:rPr>
              <a:t>Getting Started | Securing a Web Application</a:t>
            </a:r>
            <a:endParaRPr/>
          </a:p>
          <a:p>
            <a:pPr indent="-317500" lvl="1" marL="914400" rtl="0" algn="l">
              <a:spcBef>
                <a:spcPts val="0"/>
              </a:spcBef>
              <a:spcAft>
                <a:spcPts val="0"/>
              </a:spcAft>
              <a:buSzPts val="1400"/>
              <a:buChar char="○"/>
            </a:pPr>
            <a:r>
              <a:rPr lang="en" u="sng">
                <a:solidFill>
                  <a:schemeClr val="hlink"/>
                </a:solidFill>
                <a:hlinkClick r:id="rId5"/>
              </a:rPr>
              <a:t>Getting Spring Security</a:t>
            </a:r>
            <a:endParaRPr/>
          </a:p>
          <a:p>
            <a:pPr indent="-342900" lvl="0" marL="457200" rtl="0" algn="l">
              <a:spcBef>
                <a:spcPts val="0"/>
              </a:spcBef>
              <a:spcAft>
                <a:spcPts val="0"/>
              </a:spcAft>
              <a:buSzPts val="1800"/>
              <a:buChar char="●"/>
            </a:pPr>
            <a:r>
              <a:rPr lang="en" u="sng">
                <a:solidFill>
                  <a:schemeClr val="hlink"/>
                </a:solidFill>
                <a:hlinkClick r:id="rId6"/>
              </a:rPr>
              <a:t>Spring Security</a:t>
            </a:r>
            <a:endParaRPr/>
          </a:p>
          <a:p>
            <a:pPr indent="-317500" lvl="1" marL="914400" rtl="0" algn="l">
              <a:spcBef>
                <a:spcPts val="0"/>
              </a:spcBef>
              <a:spcAft>
                <a:spcPts val="0"/>
              </a:spcAft>
              <a:buSzPts val="1400"/>
              <a:buChar char="○"/>
            </a:pPr>
            <a:r>
              <a:rPr lang="en" u="sng">
                <a:solidFill>
                  <a:schemeClr val="hlink"/>
                </a:solidFill>
                <a:hlinkClick r:id="rId7"/>
              </a:rPr>
              <a:t>Features :: Spring Security</a:t>
            </a:r>
            <a:endParaRPr/>
          </a:p>
          <a:p>
            <a:pPr indent="-317500" lvl="2" marL="1371600" rtl="0" algn="l">
              <a:spcBef>
                <a:spcPts val="0"/>
              </a:spcBef>
              <a:spcAft>
                <a:spcPts val="0"/>
              </a:spcAft>
              <a:buSzPts val="1400"/>
              <a:buChar char="■"/>
            </a:pPr>
            <a:r>
              <a:rPr lang="en" u="sng">
                <a:solidFill>
                  <a:schemeClr val="hlink"/>
                </a:solidFill>
                <a:hlinkClick r:id="rId8"/>
              </a:rPr>
              <a:t>Authentication :: Spring Security</a:t>
            </a:r>
            <a:endParaRPr/>
          </a:p>
          <a:p>
            <a:pPr indent="-317500" lvl="2" marL="1371600" rtl="0" algn="l">
              <a:spcBef>
                <a:spcPts val="0"/>
              </a:spcBef>
              <a:spcAft>
                <a:spcPts val="0"/>
              </a:spcAft>
              <a:buSzPts val="1400"/>
              <a:buChar char="■"/>
            </a:pPr>
            <a:r>
              <a:rPr lang="en" u="sng">
                <a:solidFill>
                  <a:schemeClr val="hlink"/>
                </a:solidFill>
                <a:hlinkClick r:id="rId9"/>
              </a:rPr>
              <a:t>Authorization :: Spring Security</a:t>
            </a:r>
            <a:r>
              <a:rPr lang="en"/>
              <a:t> </a:t>
            </a:r>
            <a:endParaRPr/>
          </a:p>
          <a:p>
            <a:pPr indent="-317500" lvl="2" marL="1371600" rtl="0" algn="l">
              <a:spcBef>
                <a:spcPts val="0"/>
              </a:spcBef>
              <a:spcAft>
                <a:spcPts val="0"/>
              </a:spcAft>
              <a:buSzPts val="1400"/>
              <a:buChar char="■"/>
            </a:pPr>
            <a:r>
              <a:rPr lang="en" u="sng">
                <a:solidFill>
                  <a:schemeClr val="hlink"/>
                </a:solidFill>
                <a:hlinkClick r:id="rId10"/>
              </a:rPr>
              <a:t>Protection Against Exploits :: Spring Security</a:t>
            </a:r>
            <a:r>
              <a:rPr lang="en"/>
              <a:t>    </a:t>
            </a:r>
            <a:endParaRPr/>
          </a:p>
          <a:p>
            <a:pPr indent="-317500" lvl="2" marL="1371600" rtl="0" algn="l">
              <a:spcBef>
                <a:spcPts val="0"/>
              </a:spcBef>
              <a:spcAft>
                <a:spcPts val="0"/>
              </a:spcAft>
              <a:buSzPts val="1400"/>
              <a:buChar char="■"/>
            </a:pPr>
            <a:r>
              <a:rPr lang="en" u="sng">
                <a:solidFill>
                  <a:schemeClr val="hlink"/>
                </a:solidFill>
                <a:hlinkClick r:id="rId11"/>
              </a:rPr>
              <a:t>Integrations :: Spring Security</a:t>
            </a:r>
            <a:endParaRPr/>
          </a:p>
          <a:p>
            <a:pPr indent="-317500" lvl="1" marL="914400" rtl="0" algn="l">
              <a:spcBef>
                <a:spcPts val="0"/>
              </a:spcBef>
              <a:spcAft>
                <a:spcPts val="0"/>
              </a:spcAft>
              <a:buSzPts val="1400"/>
              <a:buChar char="○"/>
            </a:pPr>
            <a:r>
              <a:rPr lang="en" u="sng">
                <a:solidFill>
                  <a:schemeClr val="hlink"/>
                </a:solidFill>
                <a:hlinkClick r:id="rId12"/>
              </a:rPr>
              <a:t>Password Storage :: Spring Security</a:t>
            </a:r>
            <a:endParaRPr/>
          </a:p>
          <a:p>
            <a:pPr indent="-342900" lvl="0" marL="457200" rtl="0" algn="l">
              <a:spcBef>
                <a:spcPts val="0"/>
              </a:spcBef>
              <a:spcAft>
                <a:spcPts val="0"/>
              </a:spcAft>
              <a:buSzPts val="1800"/>
              <a:buChar char="●"/>
            </a:pPr>
            <a:r>
              <a:rPr lang="en" u="sng">
                <a:solidFill>
                  <a:schemeClr val="hlink"/>
                </a:solidFill>
                <a:hlinkClick r:id="rId13"/>
              </a:rPr>
              <a:t>Samples :: Spring Security</a:t>
            </a:r>
            <a:r>
              <a:rPr lang="en"/>
              <a:t> </a:t>
            </a:r>
            <a:endParaRPr/>
          </a:p>
          <a:p>
            <a:pPr indent="-342900" lvl="0" marL="457200" rtl="0" algn="l">
              <a:spcBef>
                <a:spcPts val="0"/>
              </a:spcBef>
              <a:spcAft>
                <a:spcPts val="0"/>
              </a:spcAft>
              <a:buSzPts val="1800"/>
              <a:buChar char="●"/>
            </a:pPr>
            <a:r>
              <a:rPr lang="en" u="sng">
                <a:solidFill>
                  <a:schemeClr val="hlink"/>
                </a:solidFill>
                <a:hlinkClick r:id="rId14"/>
              </a:rPr>
              <a:t>Hacksplaining</a:t>
            </a:r>
            <a:endParaRPr/>
          </a:p>
        </p:txBody>
      </p:sp>
      <p:sp>
        <p:nvSpPr>
          <p:cNvPr id="435" name="Google Shape;435;p72"/>
          <p:cNvSpPr/>
          <p:nvPr/>
        </p:nvSpPr>
        <p:spPr>
          <a:xfrm>
            <a:off x="5697750" y="3177925"/>
            <a:ext cx="3058500" cy="1566600"/>
          </a:xfrm>
          <a:prstGeom prst="wedgeRectCallout">
            <a:avLst>
              <a:gd fmla="val -130461" name="adj1"/>
              <a:gd fmla="val 27823" name="adj2"/>
            </a:avLst>
          </a:prstGeom>
          <a:solidFill>
            <a:srgbClr val="F3F3F3"/>
          </a:solidFill>
          <a:ln cap="flat" cmpd="sng" w="9525">
            <a:solidFill>
              <a:schemeClr val="dk1"/>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latin typeface="Roboto"/>
                <a:ea typeface="Roboto"/>
                <a:cs typeface="Roboto"/>
                <a:sym typeface="Roboto"/>
              </a:rPr>
              <a:t>Hacksplaining?</a:t>
            </a:r>
            <a:endParaRPr sz="2400">
              <a:latin typeface="Roboto"/>
              <a:ea typeface="Roboto"/>
              <a:cs typeface="Roboto"/>
              <a:sym typeface="Roboto"/>
            </a:endParaRPr>
          </a:p>
          <a:p>
            <a:pPr indent="0" lvl="0" marL="0" rtl="0" algn="ctr">
              <a:lnSpc>
                <a:spcPct val="115000"/>
              </a:lnSpc>
              <a:spcBef>
                <a:spcPts val="0"/>
              </a:spcBef>
              <a:spcAft>
                <a:spcPts val="0"/>
              </a:spcAft>
              <a:buNone/>
            </a:pPr>
            <a:r>
              <a:rPr lang="en" sz="2400">
                <a:latin typeface="Roboto"/>
                <a:ea typeface="Roboto"/>
                <a:cs typeface="Roboto"/>
                <a:sym typeface="Roboto"/>
              </a:rPr>
              <a:t>🤔</a:t>
            </a:r>
            <a:endParaRPr sz="2400">
              <a:latin typeface="Roboto"/>
              <a:ea typeface="Roboto"/>
              <a:cs typeface="Roboto"/>
              <a:sym typeface="Roboto"/>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73"/>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ლაბის დავალება</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74"/>
          <p:cNvSpPr txBox="1"/>
          <p:nvPr>
            <p:ph idx="4294967295" type="body"/>
          </p:nvPr>
        </p:nvSpPr>
        <p:spPr>
          <a:xfrm>
            <a:off x="311700" y="445025"/>
            <a:ext cx="8520600" cy="435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 შექმენით დაცული/უსაფრთხო ვებ აპლიკაცია -</a:t>
            </a:r>
            <a:endParaRPr b="1"/>
          </a:p>
          <a:p>
            <a:pPr indent="0" lvl="0" marL="0" rtl="0" algn="l">
              <a:spcBef>
                <a:spcPts val="1200"/>
              </a:spcBef>
              <a:spcAft>
                <a:spcPts val="0"/>
              </a:spcAft>
              <a:buNone/>
            </a:pPr>
            <a:r>
              <a:rPr lang="en"/>
              <a:t>გამოიყენეთ წინა ლაბზე აწყობილი ვებსაიტი და დაამატეთ მას უსაფრთხოება Spring Security-ს გამოყენებით:</a:t>
            </a:r>
            <a:endParaRPr/>
          </a:p>
          <a:p>
            <a:pPr indent="-342900" lvl="0" marL="457200" rtl="0" algn="l">
              <a:spcBef>
                <a:spcPts val="1200"/>
              </a:spcBef>
              <a:spcAft>
                <a:spcPts val="0"/>
              </a:spcAft>
              <a:buSzPts val="1800"/>
              <a:buAutoNum type="arabicPeriod"/>
            </a:pPr>
            <a:r>
              <a:rPr lang="en"/>
              <a:t>შექმენით თქვენი SecurityConfig კომპონენტი (გადაფარეთ მასში თავდაცვის კონფიგურაციები):</a:t>
            </a:r>
            <a:endParaRPr/>
          </a:p>
          <a:p>
            <a:pPr indent="-317500" lvl="1" marL="914400" rtl="0" algn="l">
              <a:spcBef>
                <a:spcPts val="0"/>
              </a:spcBef>
              <a:spcAft>
                <a:spcPts val="0"/>
              </a:spcAft>
              <a:buSzPts val="1400"/>
              <a:buAutoNum type="alphaLcPeriod"/>
            </a:pPr>
            <a:r>
              <a:rPr lang="en"/>
              <a:t>დაიცავით /profile (ან რომელიმე გვერდები)</a:t>
            </a:r>
            <a:endParaRPr/>
          </a:p>
          <a:p>
            <a:pPr indent="-317500" lvl="1" marL="914400" rtl="0" algn="l">
              <a:spcBef>
                <a:spcPts val="0"/>
              </a:spcBef>
              <a:spcAft>
                <a:spcPts val="0"/>
              </a:spcAft>
              <a:buSzPts val="1400"/>
              <a:buAutoNum type="alphaLcPeriod"/>
            </a:pPr>
            <a:r>
              <a:rPr lang="en"/>
              <a:t>შემოიღეთ კუსტომიზირებული Login ფორმა.</a:t>
            </a:r>
            <a:endParaRPr/>
          </a:p>
          <a:p>
            <a:pPr indent="-317500" lvl="1" marL="914400" rtl="0" algn="l">
              <a:spcBef>
                <a:spcPts val="0"/>
              </a:spcBef>
              <a:spcAft>
                <a:spcPts val="0"/>
              </a:spcAft>
              <a:buSzPts val="1400"/>
              <a:buAutoNum type="alphaLcPeriod"/>
            </a:pPr>
            <a:r>
              <a:rPr lang="en"/>
              <a:t>აღწერეთ Logout გვერდიც (შეგიძლიათ გამოიყენოთ </a:t>
            </a:r>
            <a:r>
              <a:rPr lang="en"/>
              <a:t>Customizer.withDefaults())</a:t>
            </a:r>
            <a:endParaRPr/>
          </a:p>
          <a:p>
            <a:pPr indent="-317500" lvl="1" marL="914400" rtl="0" algn="l">
              <a:spcBef>
                <a:spcPts val="0"/>
              </a:spcBef>
              <a:spcAft>
                <a:spcPts val="0"/>
              </a:spcAft>
              <a:buSzPts val="1400"/>
              <a:buAutoNum type="alphaLcPeriod"/>
            </a:pPr>
            <a:r>
              <a:rPr lang="en"/>
              <a:t>დააკონფიგურირეთ CSRF-იც.</a:t>
            </a:r>
            <a:endParaRPr/>
          </a:p>
          <a:p>
            <a:pPr indent="-342900" lvl="0" marL="457200" rtl="0" algn="l">
              <a:spcBef>
                <a:spcPts val="0"/>
              </a:spcBef>
              <a:spcAft>
                <a:spcPts val="0"/>
              </a:spcAft>
              <a:buSzPts val="1800"/>
              <a:buAutoNum type="arabicPeriod"/>
            </a:pPr>
            <a:r>
              <a:rPr lang="en"/>
              <a:t>მიაბით UserDetails-ები რომელიმე ბაზას.</a:t>
            </a:r>
            <a:endParaRPr/>
          </a:p>
          <a:p>
            <a:pPr indent="-342900" lvl="0" marL="457200" rtl="0" algn="l">
              <a:spcBef>
                <a:spcPts val="0"/>
              </a:spcBef>
              <a:spcAft>
                <a:spcPts val="0"/>
              </a:spcAft>
              <a:buSzPts val="1800"/>
              <a:buAutoNum type="arabicPeriod"/>
            </a:pPr>
            <a:r>
              <a:rPr lang="en"/>
              <a:t>გამოიყენეთ </a:t>
            </a:r>
            <a:r>
              <a:rPr b="1" lang="en"/>
              <a:t>thymeleaf-extras-springsecurity6</a:t>
            </a:r>
            <a:r>
              <a:rPr lang="en"/>
              <a:t>-ის დიალექტები ტემპლიტებში.</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Plain HTTP Messages (NOT SECURE)</a:t>
            </a:r>
            <a:endParaRPr/>
          </a:p>
        </p:txBody>
      </p:sp>
      <p:sp>
        <p:nvSpPr>
          <p:cNvPr id="114" name="Google Shape;114;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HTTP პროტოკოლი არ არის დაცული!</a:t>
            </a:r>
            <a:r>
              <a:rPr lang="en"/>
              <a:t> მისი შეტყობინებები არ არის დაშიფრული. ისინი ყველამ შეიძლება წაიკითხოს, ვისაც HTTP-ის Request ან Response ობიექტები ჩაუვარდება ხელში.</a:t>
            </a:r>
            <a:endParaRPr/>
          </a:p>
          <a:p>
            <a:pPr indent="0" lvl="0" marL="0" rtl="0" algn="l">
              <a:spcBef>
                <a:spcPts val="1200"/>
              </a:spcBef>
              <a:spcAft>
                <a:spcPts val="1200"/>
              </a:spcAft>
              <a:buNone/>
            </a:pPr>
            <a:r>
              <a:t/>
            </a:r>
            <a:endParaRPr/>
          </a:p>
        </p:txBody>
      </p:sp>
      <p:pic>
        <p:nvPicPr>
          <p:cNvPr id="115" name="Google Shape;115;p19"/>
          <p:cNvPicPr preferRelativeResize="0"/>
          <p:nvPr/>
        </p:nvPicPr>
        <p:blipFill>
          <a:blip r:embed="rId3">
            <a:alphaModFix/>
          </a:blip>
          <a:stretch>
            <a:fillRect/>
          </a:stretch>
        </p:blipFill>
        <p:spPr>
          <a:xfrm>
            <a:off x="1655351" y="2603825"/>
            <a:ext cx="5833299" cy="1964900"/>
          </a:xfrm>
          <a:prstGeom prst="rect">
            <a:avLst/>
          </a:prstGeom>
          <a:noFill/>
          <a:ln>
            <a:noFill/>
          </a:ln>
        </p:spPr>
      </p:pic>
      <p:sp>
        <p:nvSpPr>
          <p:cNvPr id="116" name="Google Shape;116;p19"/>
          <p:cNvSpPr/>
          <p:nvPr/>
        </p:nvSpPr>
        <p:spPr>
          <a:xfrm>
            <a:off x="3591600" y="2605875"/>
            <a:ext cx="1960800" cy="1960800"/>
          </a:xfrm>
          <a:prstGeom prst="noSmoking">
            <a:avLst>
              <a:gd fmla="val 18750" name="adj"/>
            </a:avLst>
          </a:prstGeom>
          <a:noFill/>
          <a:ln cap="flat" cmpd="sng" w="28575">
            <a:solidFill>
              <a:srgbClr val="FF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HTTP</a:t>
            </a:r>
            <a:r>
              <a:rPr lang="en" u="sng"/>
              <a:t>S</a:t>
            </a:r>
            <a:r>
              <a:rPr lang="en"/>
              <a:t> = HTTP over SSL/TLS</a:t>
            </a:r>
            <a:endParaRPr/>
          </a:p>
        </p:txBody>
      </p:sp>
      <p:sp>
        <p:nvSpPr>
          <p:cNvPr id="122" name="Google Shape;122;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HTTPS </a:t>
            </a:r>
            <a:r>
              <a:rPr lang="en"/>
              <a:t>არის კრიპტოგრაფიულად დაცული HTTP პროტოკოლი (ანუ მოთხოვნები და პასუხები </a:t>
            </a:r>
            <a:r>
              <a:rPr lang="en" u="sng"/>
              <a:t>იშიფრება</a:t>
            </a:r>
            <a:r>
              <a:rPr lang="en"/>
              <a:t>).</a:t>
            </a:r>
            <a:endParaRPr/>
          </a:p>
          <a:p>
            <a:pPr indent="-342900" lvl="0" marL="457200" rtl="0" algn="l">
              <a:spcBef>
                <a:spcPts val="1200"/>
              </a:spcBef>
              <a:spcAft>
                <a:spcPts val="0"/>
              </a:spcAft>
              <a:buSzPts val="1800"/>
              <a:buChar char="●"/>
            </a:pPr>
            <a:r>
              <a:rPr lang="en"/>
              <a:t>აერთიანებს HTTP-სა და SSL/TLS პროტოკოლებს, რათა დაშიფროს მონაცემები კლიენტსა და სერვერს შორის.</a:t>
            </a:r>
            <a:endParaRPr/>
          </a:p>
          <a:p>
            <a:pPr indent="-342900" lvl="0" marL="457200" rtl="0" algn="l">
              <a:spcBef>
                <a:spcPts val="0"/>
              </a:spcBef>
              <a:spcAft>
                <a:spcPts val="0"/>
              </a:spcAft>
              <a:buSzPts val="1800"/>
              <a:buChar char="●"/>
            </a:pPr>
            <a:r>
              <a:rPr lang="en"/>
              <a:t>უზრუნველყოფს მონაცემთა კონფიდენციალურობას, მთლიანობასა და ავთენტურობას (</a:t>
            </a:r>
            <a:r>
              <a:rPr b="1" lang="en"/>
              <a:t>C.I.A.</a:t>
            </a:r>
            <a:r>
              <a:rPr lang="en"/>
              <a:t>).</a:t>
            </a:r>
            <a:endParaRPr/>
          </a:p>
          <a:p>
            <a:pPr indent="0" lvl="0" marL="0" rtl="0" algn="l">
              <a:spcBef>
                <a:spcPts val="1200"/>
              </a:spcBef>
              <a:spcAft>
                <a:spcPts val="0"/>
              </a:spcAft>
              <a:buNone/>
            </a:pPr>
            <a:r>
              <a:rPr b="1" lang="en"/>
              <a:t>ინდიკატორები</a:t>
            </a:r>
            <a:r>
              <a:rPr lang="en"/>
              <a:t>:</a:t>
            </a:r>
            <a:endParaRPr/>
          </a:p>
          <a:p>
            <a:pPr indent="-342900" lvl="0" marL="457200" rtl="0" algn="l">
              <a:spcBef>
                <a:spcPts val="1200"/>
              </a:spcBef>
              <a:spcAft>
                <a:spcPts val="0"/>
              </a:spcAft>
              <a:buSzPts val="1800"/>
              <a:buChar char="➔"/>
            </a:pPr>
            <a:r>
              <a:rPr lang="en"/>
              <a:t>HTTPS-ის დროს ვებსაიტის მისამართი იწყება </a:t>
            </a:r>
            <a:r>
              <a:rPr lang="en">
                <a:solidFill>
                  <a:srgbClr val="980000"/>
                </a:solidFill>
              </a:rPr>
              <a:t>"https://"</a:t>
            </a:r>
            <a:r>
              <a:rPr lang="en"/>
              <a:t> პროტოკოლით.</a:t>
            </a:r>
            <a:endParaRPr/>
          </a:p>
          <a:p>
            <a:pPr indent="-342900" lvl="0" marL="457200" rtl="0" algn="l">
              <a:spcBef>
                <a:spcPts val="0"/>
              </a:spcBef>
              <a:spcAft>
                <a:spcPts val="0"/>
              </a:spcAft>
              <a:buSzPts val="1800"/>
              <a:buChar char="➔"/>
            </a:pPr>
            <a:r>
              <a:rPr lang="en"/>
              <a:t>ბრაუზერებიც 🔒 ბოქლომის სიმბოლოს აჩვენებენ HTTPS-ის დროს.</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1"/>
          <p:cNvSpPr txBox="1"/>
          <p:nvPr>
            <p:ph type="title"/>
          </p:nvPr>
        </p:nvSpPr>
        <p:spPr>
          <a:xfrm>
            <a:off x="480750" y="1764950"/>
            <a:ext cx="8222100" cy="907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SSL / TLS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595959"/>
      </a:dk1>
      <a:lt1>
        <a:srgbClr val="00517C"/>
      </a:lt1>
      <a:dk2>
        <a:srgbClr val="004065"/>
      </a:dk2>
      <a:lt2>
        <a:srgbClr val="CFD8DC"/>
      </a:lt2>
      <a:accent1>
        <a:srgbClr val="0277BD"/>
      </a:accent1>
      <a:accent2>
        <a:srgbClr val="558B2F"/>
      </a:accent2>
      <a:accent3>
        <a:srgbClr val="009688"/>
      </a:accent3>
      <a:accent4>
        <a:srgbClr val="38761D"/>
      </a:accent4>
      <a:accent5>
        <a:srgbClr val="6AA84F"/>
      </a:accent5>
      <a:accent6>
        <a:srgbClr val="FFEB38"/>
      </a:accent6>
      <a:hlink>
        <a:srgbClr val="6AA84F"/>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