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78" r:id="rId4"/>
    <p:sldId id="277" r:id="rId5"/>
    <p:sldId id="279" r:id="rId6"/>
    <p:sldId id="266" r:id="rId7"/>
    <p:sldId id="275" r:id="rId8"/>
    <p:sldId id="276" r:id="rId9"/>
    <p:sldId id="27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18175B5-F5ED-4C45-91B6-B15EE70390B9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86683FF-6653-4121-96D0-D3731536FD8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3068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175B5-F5ED-4C45-91B6-B15EE70390B9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83FF-6653-4121-96D0-D3731536F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947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175B5-F5ED-4C45-91B6-B15EE70390B9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83FF-6653-4121-96D0-D3731536FD8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79087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175B5-F5ED-4C45-91B6-B15EE70390B9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83FF-6653-4121-96D0-D3731536FD8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01628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175B5-F5ED-4C45-91B6-B15EE70390B9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83FF-6653-4121-96D0-D3731536F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3773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175B5-F5ED-4C45-91B6-B15EE70390B9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83FF-6653-4121-96D0-D3731536FD8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13617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175B5-F5ED-4C45-91B6-B15EE70390B9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83FF-6653-4121-96D0-D3731536FD8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41687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175B5-F5ED-4C45-91B6-B15EE70390B9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83FF-6653-4121-96D0-D3731536FD8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37650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175B5-F5ED-4C45-91B6-B15EE70390B9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83FF-6653-4121-96D0-D3731536FD8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90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175B5-F5ED-4C45-91B6-B15EE70390B9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83FF-6653-4121-96D0-D3731536F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910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175B5-F5ED-4C45-91B6-B15EE70390B9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83FF-6653-4121-96D0-D3731536FD8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6195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175B5-F5ED-4C45-91B6-B15EE70390B9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83FF-6653-4121-96D0-D3731536F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230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175B5-F5ED-4C45-91B6-B15EE70390B9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83FF-6653-4121-96D0-D3731536FD80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079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175B5-F5ED-4C45-91B6-B15EE70390B9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83FF-6653-4121-96D0-D3731536FD8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5075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175B5-F5ED-4C45-91B6-B15EE70390B9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83FF-6653-4121-96D0-D3731536F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955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175B5-F5ED-4C45-91B6-B15EE70390B9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83FF-6653-4121-96D0-D3731536FD8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6598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175B5-F5ED-4C45-91B6-B15EE70390B9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83FF-6653-4121-96D0-D3731536F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570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18175B5-F5ED-4C45-91B6-B15EE70390B9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86683FF-6653-4121-96D0-D3731536F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880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409EA-BB4C-43D3-8A53-48D09D83BB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a-GE" sz="3200" dirty="0"/>
              <a:t>ბავშვთა და მოზარდთა ფსიქიკური ჯანმრთელობა</a:t>
            </a:r>
            <a:endParaRPr lang="en-US" sz="3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75C5C7-C250-434C-943C-7F0A3F7EA49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ka-GE" dirty="0"/>
              <a:t>ლექცია 10</a:t>
            </a:r>
          </a:p>
          <a:p>
            <a:r>
              <a:rPr lang="ka-GE" dirty="0"/>
              <a:t>გელდერი, მ, ჰარისონი, პ და ქოუენი, ფ . (2006). </a:t>
            </a:r>
            <a:r>
              <a:rPr lang="en-US" dirty="0"/>
              <a:t>ო</a:t>
            </a:r>
            <a:r>
              <a:rPr lang="ka-GE" dirty="0"/>
              <a:t>ქსფორდის მოკლე სახელმძღვანელო ფსიქიატრიაში </a:t>
            </a:r>
            <a:endParaRPr lang="en-US" dirty="0"/>
          </a:p>
          <a:p>
            <a:r>
              <a:rPr lang="ka-GE" dirty="0"/>
              <a:t> </a:t>
            </a:r>
            <a:endParaRPr lang="en-US" dirty="0"/>
          </a:p>
          <a:p>
            <a:r>
              <a:rPr lang="ka-GE" dirty="0"/>
              <a:t>თავი 24, გვ: 688 - </a:t>
            </a:r>
            <a:r>
              <a:rPr lang="en-US"/>
              <a:t>699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96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22553-6855-4E1F-86DC-C22338D07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3200" b="1" dirty="0"/>
              <a:t>რითი განსხვავდება ბავშვთა ფსიქიატრია მოზრდილთა ფსიქიატრიისგან?</a:t>
            </a:r>
            <a:endParaRPr lang="en-US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801F3-C5A8-498D-9149-3F5E63B694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a-GE" sz="2000" dirty="0"/>
              <a:t>კუნსულტაციის ინიცირება, როგორც წესი, ხდება უფროსის მხრიდან</a:t>
            </a:r>
          </a:p>
          <a:p>
            <a:r>
              <a:rPr lang="ka-GE" sz="2000" dirty="0"/>
              <a:t>ბავშვების პრობლემები შეიძლება ასახავდეს სხვების პრობლემებს </a:t>
            </a:r>
          </a:p>
          <a:p>
            <a:r>
              <a:rPr lang="ka-GE" sz="2000" dirty="0"/>
              <a:t>ნორმიდან გადახრილი ქცევის შეფასებისას, კარგად უნდა გვქონდეს გააზრებული ამ ასაკისთვის დამახასიათებელი თავისებურებები</a:t>
            </a:r>
          </a:p>
          <a:p>
            <a:r>
              <a:rPr lang="ka-GE" sz="2000" dirty="0"/>
              <a:t>ბავშვთა დარღვევების შესახებ ძირითადი ინფორმატორები უფროსები არიან, რაც ხშირად მათი სუბიექტურ მოსაზრებებს უფრო ასახავს, ვიდრე ბავშვის მდგომარეობას</a:t>
            </a:r>
          </a:p>
          <a:p>
            <a:endParaRPr lang="ka-GE" sz="2000" dirty="0"/>
          </a:p>
        </p:txBody>
      </p:sp>
    </p:spTree>
    <p:extLst>
      <p:ext uri="{BB962C8B-B14F-4D97-AF65-F5344CB8AC3E}">
        <p14:creationId xmlns:p14="http://schemas.microsoft.com/office/powerpoint/2010/main" val="3628797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22553-6855-4E1F-86DC-C22338D07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3200" b="1" dirty="0"/>
              <a:t>ნორმალური განვითარების თავისებურება</a:t>
            </a:r>
            <a:endParaRPr lang="en-US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801F3-C5A8-498D-9149-3F5E63B694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a-GE" sz="2000" dirty="0"/>
              <a:t>ცხოვრების პირველი წელი –  მოტორული და სოციალური უნარების სწრაფი განვითარება, მზრუნველ პირთან მიჯაჭვლულობის განვითარება </a:t>
            </a:r>
          </a:p>
          <a:p>
            <a:r>
              <a:rPr lang="ka-GE" sz="2000" dirty="0"/>
              <a:t>მეორე წელი –ბავშვები იწყებენ ქცევის გაკონტროლებას, მიმართულნი არიან მშობლების შექების მიღებისკენ, თავს იჩენს თავშეუკავებელი ქცევა და რისხვის შეტევები, ტანტრუმები</a:t>
            </a:r>
          </a:p>
          <a:p>
            <a:r>
              <a:rPr lang="ka-GE" sz="2000" dirty="0"/>
              <a:t>სკოლამდელი ასაკი (2–5) ვითარდება ინტელექტუალური უნარები, განსაკუთრებით მეტყველება, სოციალური ფუნციები,  მეტ მნიშვნელობას იძენს ოჯახი, თანატოლებთან ურთიერთობა, სქესთან იდენტიფიკაცია, 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80385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22553-6855-4E1F-86DC-C22338D07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3200" b="1" dirty="0"/>
              <a:t>ნორმალური განვითარების თავისებურება (უმცროსი სასკოლო ასაკი)</a:t>
            </a:r>
            <a:endParaRPr lang="en-US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801F3-C5A8-498D-9149-3F5E63B694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a-GE" sz="2000" dirty="0"/>
              <a:t>უმცროსი სასკოლო ასაკი –  გაცნობიერებულია სქესი და როლი ოჯახში, მზად არის სასკოლო ცხოვრებისთვის, მასწავლებელი – ახალი მნიშვნელოვანი ფიგურა ცხოვრებაში , გრძელდება მორალური და ეთიკური ნორმების დასწავლა</a:t>
            </a:r>
          </a:p>
          <a:p>
            <a:pPr marL="0" indent="0">
              <a:buNone/>
            </a:pPr>
            <a:endParaRPr lang="ka-GE" sz="2000" dirty="0"/>
          </a:p>
          <a:p>
            <a:r>
              <a:rPr lang="ka-GE" sz="2000" dirty="0"/>
              <a:t>მოზარდობა –  პუბერტატის დადგომა, იდენტობასა და დამოუკიდებლობასთან დაკვშირებული საკითხები, თვითშეფასება, ჯგუფის წევრობად გახდომის ძლიერი სურვილი 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97813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22553-6855-4E1F-86DC-C22338D07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3200" b="1" dirty="0"/>
              <a:t>ბავშვთა ფსქიპათოლოგიური განვითარების მიზეზები</a:t>
            </a:r>
            <a:endParaRPr lang="en-US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801F3-C5A8-498D-9149-3F5E63B694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ka-GE" sz="2000" dirty="0"/>
              <a:t>გენეტიკური ფაქტორები</a:t>
            </a:r>
          </a:p>
          <a:p>
            <a:pPr marL="0" indent="0">
              <a:buNone/>
            </a:pPr>
            <a:r>
              <a:rPr lang="ka-GE" sz="2000" dirty="0"/>
              <a:t>ტემპერამენტი და ინდივიდუალური განსხვავებები</a:t>
            </a:r>
          </a:p>
          <a:p>
            <a:r>
              <a:rPr lang="ka-GE" sz="2000" dirty="0"/>
              <a:t>გარემო ფაქტორები</a:t>
            </a:r>
          </a:p>
          <a:p>
            <a:pPr marL="0" indent="0">
              <a:buNone/>
            </a:pPr>
            <a:r>
              <a:rPr lang="ka-GE" sz="2000" dirty="0"/>
              <a:t>ცხოვრებისული შემთხვევები</a:t>
            </a:r>
          </a:p>
          <a:p>
            <a:pPr marL="0" indent="0">
              <a:buNone/>
            </a:pPr>
            <a:r>
              <a:rPr lang="ka-GE" sz="2000" dirty="0"/>
              <a:t>ტყვიით მოწამვლა</a:t>
            </a:r>
          </a:p>
          <a:p>
            <a:pPr marL="0" indent="0">
              <a:buNone/>
            </a:pPr>
            <a:r>
              <a:rPr lang="ka-GE" sz="2000" dirty="0"/>
              <a:t>ოჯახის გავლენა– აღზრდის პრაქტიკა, ფსიქიკური აშლილობები მშობელბში, მშობლების გარდაცვალება</a:t>
            </a:r>
          </a:p>
          <a:p>
            <a:pPr marL="0" indent="0">
              <a:buNone/>
            </a:pPr>
            <a:r>
              <a:rPr lang="ka-GE" sz="2000" dirty="0"/>
              <a:t>დედის დეპრივაცია და მიჯაჭვულობა</a:t>
            </a:r>
          </a:p>
          <a:p>
            <a:pPr marL="0" indent="0">
              <a:buNone/>
            </a:pPr>
            <a:r>
              <a:rPr lang="ka-GE" sz="2000" dirty="0"/>
              <a:t>სოციალური და კულტური ფაქტორები –  მეგობრები, სკოლა –  ბულინგი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77829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22553-6855-4E1F-86DC-C22338D07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3200" b="1" dirty="0"/>
              <a:t>ბავშვთა და მოზარდთა ფსიქიკური აშლილობებს კლასიფიკაცია</a:t>
            </a:r>
            <a:endParaRPr lang="en-US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801F3-C5A8-498D-9149-3F5E63B694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61858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ka-GE" sz="2000" dirty="0"/>
          </a:p>
          <a:p>
            <a:r>
              <a:rPr lang="ka-GE" sz="2000" dirty="0"/>
              <a:t>განვითარების ზოგადი დარღვევები</a:t>
            </a:r>
          </a:p>
          <a:p>
            <a:r>
              <a:rPr lang="ka-GE" sz="2000" dirty="0"/>
              <a:t>განვითარების სპეციფიკური დარღვევები</a:t>
            </a:r>
          </a:p>
          <a:p>
            <a:r>
              <a:rPr lang="ka-GE" sz="2000" dirty="0"/>
              <a:t>ქცევის აშლილობები</a:t>
            </a:r>
          </a:p>
          <a:p>
            <a:r>
              <a:rPr lang="ka-GE" sz="2000" dirty="0"/>
              <a:t>ყურადღების დეფიციტითა და ჰიპერაქტივობით მიმდინარე აშლილობები</a:t>
            </a:r>
          </a:p>
          <a:p>
            <a:r>
              <a:rPr lang="ka-GE" sz="2000" dirty="0"/>
              <a:t>ემოციური აშლილობები </a:t>
            </a:r>
          </a:p>
          <a:p>
            <a:endParaRPr lang="ka-GE" sz="2000" dirty="0"/>
          </a:p>
          <a:p>
            <a:endParaRPr lang="ka-GE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40519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22553-6855-4E1F-86DC-C22338D07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3200" b="1" dirty="0"/>
              <a:t>განვითარების ზოგადი დარღვევები</a:t>
            </a:r>
            <a:endParaRPr lang="en-US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801F3-C5A8-498D-9149-3F5E63B694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618581"/>
          </a:xfrm>
        </p:spPr>
        <p:txBody>
          <a:bodyPr>
            <a:normAutofit/>
          </a:bodyPr>
          <a:lstStyle/>
          <a:p>
            <a:r>
              <a:rPr lang="ka-GE" sz="2000" dirty="0"/>
              <a:t>ბავშვთა აუტიზმი დ აუტისტური სპექტრი</a:t>
            </a:r>
          </a:p>
          <a:p>
            <a:r>
              <a:rPr lang="ka-GE" sz="2000" dirty="0"/>
              <a:t>რეტის სინდრომი</a:t>
            </a:r>
          </a:p>
          <a:p>
            <a:r>
              <a:rPr lang="ka-GE" sz="2000" dirty="0"/>
              <a:t>ასპერგერის სინდრომი</a:t>
            </a:r>
          </a:p>
          <a:p>
            <a:pPr marL="0" indent="0">
              <a:buNone/>
            </a:pPr>
            <a:endParaRPr lang="ka-GE" sz="2000" dirty="0"/>
          </a:p>
          <a:p>
            <a:pPr marL="0" indent="0">
              <a:buNone/>
            </a:pPr>
            <a:endParaRPr lang="ka-GE" sz="2000" dirty="0"/>
          </a:p>
          <a:p>
            <a:endParaRPr lang="ka-GE" sz="2000" dirty="0"/>
          </a:p>
          <a:p>
            <a:endParaRPr lang="ka-GE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48823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22553-6855-4E1F-86DC-C22338D07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3200" b="1" dirty="0"/>
              <a:t>განვითარების სპეციფიკური დარღვევები </a:t>
            </a:r>
            <a:endParaRPr lang="en-US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801F3-C5A8-498D-9149-3F5E63B694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618581"/>
          </a:xfrm>
        </p:spPr>
        <p:txBody>
          <a:bodyPr>
            <a:normAutofit/>
          </a:bodyPr>
          <a:lstStyle/>
          <a:p>
            <a:r>
              <a:rPr lang="ka-GE" sz="2000" dirty="0"/>
              <a:t>დისლექსია, </a:t>
            </a:r>
          </a:p>
          <a:p>
            <a:r>
              <a:rPr lang="ka-GE" sz="2000"/>
              <a:t>დისკალკულია</a:t>
            </a:r>
            <a:endParaRPr lang="ka-GE" sz="2000" dirty="0"/>
          </a:p>
          <a:p>
            <a:r>
              <a:rPr lang="ka-GE" sz="2000" dirty="0"/>
              <a:t>კომუნიკაციის დარღვევები</a:t>
            </a:r>
          </a:p>
          <a:p>
            <a:r>
              <a:rPr lang="ka-GE" sz="2000" dirty="0"/>
              <a:t>მოტორული დარღვევები </a:t>
            </a:r>
          </a:p>
          <a:p>
            <a:endParaRPr lang="ka-GE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059745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ka-GE" b="1" dirty="0"/>
              <a:t>მადლობა ყურადღებისთვის !!</a:t>
            </a:r>
          </a:p>
          <a:p>
            <a:pPr marL="0" indent="0" algn="ctr">
              <a:buNone/>
            </a:pPr>
            <a:endParaRPr lang="ka-GE" b="1" dirty="0"/>
          </a:p>
          <a:p>
            <a:pPr marL="0" indent="0" algn="ctr">
              <a:buNone/>
            </a:pPr>
            <a:r>
              <a:rPr lang="ka-GE" b="1" dirty="0"/>
              <a:t>კითხვები ?? </a:t>
            </a:r>
          </a:p>
          <a:p>
            <a:pPr marL="0" indent="0" algn="ctr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205705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548</TotalTime>
  <Words>302</Words>
  <Application>Microsoft Office PowerPoint</Application>
  <PresentationFormat>Widescreen</PresentationFormat>
  <Paragraphs>50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Garamond</vt:lpstr>
      <vt:lpstr>Sylfaen</vt:lpstr>
      <vt:lpstr>Organic</vt:lpstr>
      <vt:lpstr>ბავშვთა და მოზარდთა ფსიქიკური ჯანმრთელობა</vt:lpstr>
      <vt:lpstr>რითი განსხვავდება ბავშვთა ფსიქიატრია მოზრდილთა ფსიქიატრიისგან?</vt:lpstr>
      <vt:lpstr>ნორმალური განვითარების თავისებურება</vt:lpstr>
      <vt:lpstr>ნორმალური განვითარების თავისებურება (უმცროსი სასკოლო ასაკი)</vt:lpstr>
      <vt:lpstr>ბავშვთა ფსქიპათოლოგიური განვითარების მიზეზები</vt:lpstr>
      <vt:lpstr>ბავშვთა და მოზარდთა ფსიქიკური აშლილობებს კლასიფიკაცია</vt:lpstr>
      <vt:lpstr>განვითარების ზოგადი დარღვევები</vt:lpstr>
      <vt:lpstr>განვითარების სპეციფიკური დარღვევები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Tamar Makharadze</dc:creator>
  <cp:lastModifiedBy>USER</cp:lastModifiedBy>
  <cp:revision>56</cp:revision>
  <cp:lastPrinted>2019-05-29T10:24:39Z</cp:lastPrinted>
  <dcterms:created xsi:type="dcterms:W3CDTF">2018-09-24T02:21:17Z</dcterms:created>
  <dcterms:modified xsi:type="dcterms:W3CDTF">2026-03-10T06:31:44Z</dcterms:modified>
</cp:coreProperties>
</file>