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6" r:id="rId4"/>
    <p:sldId id="275" r:id="rId5"/>
    <p:sldId id="276" r:id="rId6"/>
    <p:sldId id="277" r:id="rId7"/>
    <p:sldId id="267" r:id="rId8"/>
    <p:sldId id="279" r:id="rId9"/>
    <p:sldId id="280" r:id="rId10"/>
    <p:sldId id="281" r:id="rId11"/>
    <p:sldId id="282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06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0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6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6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9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3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7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07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5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59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8175B5-F5ED-4C45-91B6-B15EE70390B9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6683FF-6653-4121-96D0-D3731536F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8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409EA-BB4C-43D3-8A53-48D09D83B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a-GE" sz="3200" dirty="0"/>
              <a:t>ფსიქიკური ჯანმრთელობის პოლიტიკის თავისებურებები საქართველოში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5C5C7-C250-434C-943C-7F0A3F7EA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815740"/>
          </a:xfrm>
        </p:spPr>
        <p:txBody>
          <a:bodyPr>
            <a:normAutofit fontScale="92500" lnSpcReduction="10000"/>
          </a:bodyPr>
          <a:lstStyle/>
          <a:p>
            <a:r>
              <a:rPr lang="ka-GE" dirty="0"/>
              <a:t>ლექცია </a:t>
            </a:r>
            <a:r>
              <a:rPr lang="ka-GE" dirty="0" smtClean="0"/>
              <a:t>10</a:t>
            </a:r>
            <a:endParaRPr lang="ka-GE" dirty="0"/>
          </a:p>
          <a:p>
            <a:r>
              <a:rPr lang="ka-GE" dirty="0"/>
              <a:t>ფსიქიკური ჯანმრთელობის </a:t>
            </a:r>
            <a:r>
              <a:rPr lang="ka-GE" dirty="0" smtClean="0"/>
              <a:t>დაცვის სახელმწიფო სტარტეგია 2022-2030</a:t>
            </a:r>
          </a:p>
          <a:p>
            <a:r>
              <a:rPr lang="ka-GE" dirty="0"/>
              <a:t>ფსიქიკური ჯანმრთელობის სტაციონარგარეთა</a:t>
            </a:r>
            <a:r>
              <a:rPr lang="ka-GE" dirty="0"/>
              <a:t/>
            </a:r>
            <a:br>
              <a:rPr lang="ka-GE" dirty="0"/>
            </a:br>
            <a:r>
              <a:rPr lang="ka-GE" dirty="0"/>
              <a:t>სერვისების ეფექტურობის კვლევა 1-27 გვ</a:t>
            </a:r>
            <a:endParaRPr lang="ka-G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9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ძირითდი გამოწვევები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8022"/>
          </a:xfrm>
        </p:spPr>
        <p:txBody>
          <a:bodyPr>
            <a:normAutofit/>
          </a:bodyPr>
          <a:lstStyle/>
          <a:p>
            <a:r>
              <a:rPr lang="ka-GE" sz="2000" dirty="0"/>
              <a:t>პრევენციაზე ორიენტირებული მომსახურებების არარსებობა;</a:t>
            </a:r>
          </a:p>
          <a:p>
            <a:pPr marL="0" indent="0">
              <a:buNone/>
            </a:pPr>
            <a:endParaRPr lang="ka-GE" sz="2000" dirty="0"/>
          </a:p>
          <a:p>
            <a:r>
              <a:rPr lang="ka-GE" sz="2000" dirty="0"/>
              <a:t>საზოგადოების ცნობიერების დაბალი დონე;</a:t>
            </a:r>
          </a:p>
          <a:p>
            <a:endParaRPr lang="ka-GE" sz="2000" dirty="0"/>
          </a:p>
          <a:p>
            <a:r>
              <a:rPr lang="ka-GE" sz="2000" dirty="0"/>
              <a:t>ადგილობრივი კანონმდებლობის ჰარმონიზაცია საერთაშორისო კანონდებლობასთან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5223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მომავლის ხედვა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8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ძირითადი პრინციპები</a:t>
            </a:r>
          </a:p>
          <a:p>
            <a:r>
              <a:rPr lang="ka-GE" sz="2000" dirty="0"/>
              <a:t>ბალანსირებული მკურნალობა;</a:t>
            </a:r>
          </a:p>
          <a:p>
            <a:r>
              <a:rPr lang="ka-GE" sz="2000" dirty="0"/>
              <a:t>ინტეგრაცია;</a:t>
            </a:r>
          </a:p>
          <a:p>
            <a:r>
              <a:rPr lang="ka-GE" sz="2000" dirty="0"/>
              <a:t>თანმიმდევრულობა;</a:t>
            </a:r>
          </a:p>
          <a:p>
            <a:r>
              <a:rPr lang="ka-GE" sz="2000" dirty="0"/>
              <a:t>ადამიანის უფლებების დაცვა და ადამიანის ღირსების პატივისცემა;</a:t>
            </a:r>
          </a:p>
          <a:p>
            <a:r>
              <a:rPr lang="ka-GE" sz="2000" dirty="0"/>
              <a:t>შემწყნარებლობა და სოციალური ინკლუზია</a:t>
            </a:r>
          </a:p>
          <a:p>
            <a:r>
              <a:rPr lang="ka-GE" sz="2000" dirty="0"/>
              <a:t>თემზე დაფუძნებული მომსახურება.. </a:t>
            </a:r>
          </a:p>
          <a:p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486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ka-GE" b="1" dirty="0"/>
              <a:t>მადლობა ყურადღებისთვის !!</a:t>
            </a:r>
          </a:p>
          <a:p>
            <a:pPr marL="0" indent="0" algn="ctr">
              <a:buNone/>
            </a:pPr>
            <a:endParaRPr lang="ka-GE" b="1" dirty="0"/>
          </a:p>
          <a:p>
            <a:pPr marL="0" indent="0" algn="ctr">
              <a:buNone/>
            </a:pPr>
            <a:r>
              <a:rPr lang="ka-GE" b="1" dirty="0"/>
              <a:t>კითხვები ?? 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05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 smtClean="0"/>
              <a:t>მნიშვნელოვანი მოვლენები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a-GE" sz="2000" dirty="0"/>
              <a:t>საქართველომ 2009 წელს ხელი მოაწერა გაეროს შშმ პირთა უფლებების დაცვის  კონვენციას;</a:t>
            </a:r>
          </a:p>
          <a:p>
            <a:r>
              <a:rPr lang="ka-GE" sz="2000" dirty="0"/>
              <a:t>2014 წელს გაეროს შშმ პირთა უფლებების კონვენცია რატიფიცირებულია საქართველოს პარლამენტის მიერ;</a:t>
            </a:r>
          </a:p>
          <a:p>
            <a:r>
              <a:rPr lang="ka-GE" sz="2000" dirty="0"/>
              <a:t>ფსიქიკური ჯანრმთელობის  ეროვნული გეგმა 2015–2020 შემუშავდა სამუშაო ჯგუფის ფარგლებში, რომელშიც ჩართულნი იყვნენ ქვეყნის წამყვანი სპეციალისტები </a:t>
            </a:r>
            <a:endParaRPr lang="ka-GE" sz="2000" dirty="0" smtClean="0"/>
          </a:p>
          <a:p>
            <a:r>
              <a:rPr lang="ka-GE" sz="2000" dirty="0" smtClean="0"/>
              <a:t>2022 წელს დამტკიცებულია  2022-2030 წლების ფსიქიკური ჯანრმთელობის დაცვის სახელმწიფო სტრატეგია. </a:t>
            </a:r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879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საერთაშორისო გამოცდილება და საქართველო 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b="1" dirty="0"/>
              <a:t>მსოფლიოს მასშტაბით ფსიქიკური პრობლემების მქონე პირთა მნიშვნელოვანი ნაწილი საჭირო მკურნალობას ვერ იღებს:</a:t>
            </a:r>
          </a:p>
          <a:p>
            <a:r>
              <a:rPr lang="ka-GE" sz="2000" dirty="0"/>
              <a:t>დაბალი და საშუალო შემოსავლების ქვეყნებში  –  76% დან 85% მდე</a:t>
            </a:r>
          </a:p>
          <a:p>
            <a:r>
              <a:rPr lang="ka-GE" sz="2000" dirty="0"/>
              <a:t>მაღალი შემოსავლების ქვეყნებში –  35% დან 50 %მდე </a:t>
            </a:r>
          </a:p>
          <a:p>
            <a:pPr marL="0" indent="0">
              <a:buNone/>
            </a:pPr>
            <a:r>
              <a:rPr lang="ka-GE" sz="2000" b="1" dirty="0"/>
              <a:t>ქვეყნები მნიშვნელოვნად განსხვავდებიან ერთმანეთისგან იმის მიხედვით, თუ რამდენი იხარჯება ეროვნული ბიუჯეტიდან ფსიქიკურ ჯანმრთელობაზე :</a:t>
            </a:r>
          </a:p>
          <a:p>
            <a:r>
              <a:rPr lang="ka-GE" sz="2000" dirty="0"/>
              <a:t>დაბალი და საშუალო შემოსავლების ქვეყნებში  –  2% მდე</a:t>
            </a:r>
          </a:p>
          <a:p>
            <a:r>
              <a:rPr lang="ka-GE" sz="2000" dirty="0"/>
              <a:t>მაღალი შემოსავლების ქვეყნებში –  8–12%</a:t>
            </a:r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05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საერთაშორისო გამოცდილება და საქართველო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b="1" dirty="0"/>
              <a:t>ერთ სულ მოსახლეზე  გაანგარიშებით, ფსიქიკურ ჯანმრთელობაზე გაწეული ხარჯი:</a:t>
            </a:r>
          </a:p>
          <a:p>
            <a:pPr marL="0" indent="0">
              <a:buNone/>
            </a:pPr>
            <a:r>
              <a:rPr lang="ka-GE" sz="2000" dirty="0"/>
              <a:t>საქართველო  –  2.7 $</a:t>
            </a:r>
          </a:p>
          <a:p>
            <a:pPr marL="0" indent="0">
              <a:buNone/>
            </a:pPr>
            <a:r>
              <a:rPr lang="ka-GE" sz="2000" dirty="0"/>
              <a:t>სომხეთი –  4 $</a:t>
            </a:r>
          </a:p>
          <a:p>
            <a:pPr marL="0" indent="0">
              <a:buNone/>
            </a:pPr>
            <a:r>
              <a:rPr lang="ka-GE" sz="2000" dirty="0"/>
              <a:t>მოლდოვა –  6.4$</a:t>
            </a:r>
          </a:p>
          <a:p>
            <a:pPr marL="0" indent="0">
              <a:buNone/>
            </a:pPr>
            <a:r>
              <a:rPr lang="ka-GE" sz="2000" dirty="0"/>
              <a:t>ესტონეთი –  60.2 $</a:t>
            </a:r>
          </a:p>
          <a:p>
            <a:pPr marL="0" indent="0">
              <a:buNone/>
            </a:pPr>
            <a:r>
              <a:rPr lang="ka-GE" sz="2000" dirty="0"/>
              <a:t>განვითარებული ქვეყნები  – 100 $ და მეტი 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823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საერთაშორისო გამოცდილება და საქართველო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უცხოეთში ფსიქიკური  ჯანმრთელობის დაფინანსება ძირითადად ხდება სახელმწიფო ბიუჯეტიდან და სოციალური დაზღვევით;</a:t>
            </a:r>
          </a:p>
          <a:p>
            <a:endParaRPr lang="ka-GE" sz="2000" dirty="0"/>
          </a:p>
          <a:p>
            <a:r>
              <a:rPr lang="ka-GE" sz="2000" dirty="0"/>
              <a:t>კერძო დაზღვევის როლი ქვეყნების უმრავლესობაში ძალიან შეზღუდულია, განსაკუთრებით დაბალი შემოსავლების ქვეყნებში</a:t>
            </a:r>
          </a:p>
          <a:p>
            <a:endParaRPr lang="ka-GE" sz="2000" dirty="0"/>
          </a:p>
          <a:p>
            <a:r>
              <a:rPr lang="ka-GE" sz="2000" dirty="0"/>
              <a:t>ფსიქიკურ ჯანმრთელობაზე კერძო (ჯიბიდან) დანახარჯების წილი საშუალოდ არის 17 %, საქართველოში –  40%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5974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საერთაშორისო გამოცდილება და საქართველო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18581"/>
          </a:xfrm>
        </p:spPr>
        <p:txBody>
          <a:bodyPr>
            <a:normAutofit/>
          </a:bodyPr>
          <a:lstStyle/>
          <a:p>
            <a:r>
              <a:rPr lang="ka-GE" sz="2000" dirty="0"/>
              <a:t>ბოლო 30 წლის განამვლობაში ევროპულ ქვეყნებში პაციენტთა რაოდენობა ფსიქიატრიულ სტაციონარებში მცირდება</a:t>
            </a:r>
          </a:p>
          <a:p>
            <a:pPr marL="0" indent="0">
              <a:buNone/>
            </a:pPr>
            <a:endParaRPr lang="ka-GE" sz="2000" dirty="0"/>
          </a:p>
          <a:p>
            <a:r>
              <a:rPr lang="ka-GE" sz="2000" dirty="0"/>
              <a:t>ყოფილ სოციალისტურ ქვეყნებში , მათ შორის საქართველოში, ძირითად აქცენტი კვლავ სტაციონარულ მომსახურებაზე კეთდება. საქართველოში ამბოლატორიული დაფინანსების </a:t>
            </a:r>
            <a:r>
              <a:rPr lang="ka-GE" sz="2000" dirty="0" smtClean="0"/>
              <a:t>წილია გაიზარდა.</a:t>
            </a: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3872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ფსიქიკური ჯანმრთელობა საქართველოში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1995 წლიდან ფუნქციონირებს ფსიქიკური ჯანმრთელობის დაცვის სახელმწიფო პროგრამა;</a:t>
            </a:r>
          </a:p>
          <a:p>
            <a:r>
              <a:rPr lang="ka-GE" sz="2000" dirty="0"/>
              <a:t>2006–2014 წლებში ფსიქიკურ ჯანმრთელობაზე გამოყოფილი თანხები იზრდება, თუმცა არ იცვლება ბიუჯეტიდან ამ სფეროზე დანახარჯის წილი;</a:t>
            </a:r>
          </a:p>
          <a:p>
            <a:r>
              <a:rPr lang="ka-GE" sz="2000" dirty="0"/>
              <a:t>სტაციონარულ დახმარებას ახორციელებს </a:t>
            </a:r>
            <a:r>
              <a:rPr lang="ka-GE" sz="2000" dirty="0" smtClean="0"/>
              <a:t>11 </a:t>
            </a:r>
            <a:r>
              <a:rPr lang="ka-GE" sz="2000" dirty="0"/>
              <a:t>ფსიქიატრიული დაწესებულება –  </a:t>
            </a:r>
            <a:r>
              <a:rPr lang="ka-GE" sz="2000" dirty="0" smtClean="0"/>
              <a:t>1197 </a:t>
            </a:r>
            <a:r>
              <a:rPr lang="ka-GE" sz="2000" dirty="0"/>
              <a:t>საწოლი, </a:t>
            </a:r>
            <a:r>
              <a:rPr lang="ka-GE" sz="2000" dirty="0" smtClean="0"/>
              <a:t>1 </a:t>
            </a:r>
            <a:r>
              <a:rPr lang="ka-GE" sz="2000" dirty="0"/>
              <a:t>ბავშვებისთვის;</a:t>
            </a:r>
          </a:p>
          <a:p>
            <a:r>
              <a:rPr lang="ka-GE" sz="2000" dirty="0"/>
              <a:t>ამბულატორიულ მომსახურებას </a:t>
            </a:r>
            <a:r>
              <a:rPr lang="ka-GE" sz="2000" dirty="0" smtClean="0"/>
              <a:t>განამხორციელებელი დაწესებულებების რაოდეობა იზრდება </a:t>
            </a: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4389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ფსიქიკური ჯანმრთელობა საქართველოში (გაგრძ)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ადამიანური რესურსები ქვეყნის მასშტაბით –  სახელმწიფო პროგრამის განხორციელებაში მონაწილეობს:</a:t>
            </a:r>
          </a:p>
          <a:p>
            <a:r>
              <a:rPr lang="ka-GE" sz="2000" dirty="0"/>
              <a:t>240 ფსიქიატრი; 13 ბავშვთა ფსიქიატრი;</a:t>
            </a:r>
          </a:p>
          <a:p>
            <a:r>
              <a:rPr lang="ka-GE" sz="2000" dirty="0"/>
              <a:t>22 ფსიქოთერაპევტი; 6 ბავშვთა ფსიქოთერაპევტი;</a:t>
            </a:r>
          </a:p>
          <a:p>
            <a:r>
              <a:rPr lang="ka-GE" sz="2000" dirty="0"/>
              <a:t>242 ფსიქიატრის ექთანი</a:t>
            </a:r>
          </a:p>
          <a:p>
            <a:r>
              <a:rPr lang="ka-GE" sz="2000" dirty="0"/>
              <a:t>13 სოციალური მუშაკი</a:t>
            </a:r>
          </a:p>
          <a:p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9008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22553-6855-4E1F-86DC-C22338D0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3200" b="1" dirty="0"/>
              <a:t>ძირითდი გამოწვევები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01F3-C5A8-498D-9149-3F5E63B69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80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ბავშვთა და მოზარდთა ფსიქიკური ჯანმრთელობის მომსახურებების ნაკლებობა</a:t>
            </a:r>
            <a:r>
              <a:rPr lang="ka-GE" sz="2000" dirty="0" smtClean="0"/>
              <a:t>;</a:t>
            </a:r>
            <a:endParaRPr lang="ka-GE" sz="2000" dirty="0"/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ადამიანის უფლბების დაცვის მხრივ არსებული პრობლემები;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დეინსტიტუიციონალიზაციასა და სათემო მომსახურებების განვითარებასთან დაკავშირებული პრობლემები;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ექსკლუზიურ ვერტიკალურ პროგრამებთან დაკავშირებული სირთულეები;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ადამიანური რესურსების სიმცირე;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ადმინისტრირება, მართვა და კონტროლი;</a:t>
            </a:r>
          </a:p>
          <a:p>
            <a:pPr marL="457200" indent="-457200">
              <a:buFont typeface="+mj-lt"/>
              <a:buAutoNum type="arabicPeriod"/>
            </a:pPr>
            <a:r>
              <a:rPr lang="ka-GE" sz="2000" dirty="0" smtClean="0"/>
              <a:t>ფინანსური სიმწირე. </a:t>
            </a:r>
          </a:p>
          <a:p>
            <a:pPr marL="457200" indent="-457200">
              <a:buFont typeface="+mj-lt"/>
              <a:buAutoNum type="arabicPeriod"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endParaRPr lang="ka-GE" sz="2000" dirty="0"/>
          </a:p>
          <a:p>
            <a:endParaRPr lang="ka-GE" sz="2000" dirty="0"/>
          </a:p>
          <a:p>
            <a:endParaRPr lang="ka-GE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216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522</TotalTime>
  <Words>444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Sylfaen</vt:lpstr>
      <vt:lpstr>Organic</vt:lpstr>
      <vt:lpstr>ფსიქიკური ჯანმრთელობის პოლიტიკის თავისებურებები საქართველოში</vt:lpstr>
      <vt:lpstr>მნიშვნელოვანი მოვლენები</vt:lpstr>
      <vt:lpstr>საერთაშორისო გამოცდილება და საქართველო </vt:lpstr>
      <vt:lpstr>საერთაშორისო გამოცდილება და საქართველო (გაგრძ)</vt:lpstr>
      <vt:lpstr>საერთაშორისო გამოცდილება და საქართველო (გაგრძ)</vt:lpstr>
      <vt:lpstr>საერთაშორისო გამოცდილება და საქართველო (გაგრძ)</vt:lpstr>
      <vt:lpstr>ფსიქიკური ჯანმრთელობა საქართველოში</vt:lpstr>
      <vt:lpstr>ფსიქიკური ჯანმრთელობა საქართველოში (გაგრძ)</vt:lpstr>
      <vt:lpstr>ძირითდი გამოწვევები</vt:lpstr>
      <vt:lpstr>ძირითდი გამოწვევები (გაგრძ)</vt:lpstr>
      <vt:lpstr>მომავლის ხედვა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 Makharadze</dc:creator>
  <cp:lastModifiedBy>Tamar Makharadze</cp:lastModifiedBy>
  <cp:revision>49</cp:revision>
  <dcterms:created xsi:type="dcterms:W3CDTF">2018-09-24T02:21:17Z</dcterms:created>
  <dcterms:modified xsi:type="dcterms:W3CDTF">2023-05-23T09:37:18Z</dcterms:modified>
</cp:coreProperties>
</file>