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158"/>
  </p:notesMasterIdLst>
  <p:handoutMasterIdLst>
    <p:handoutMasterId r:id="rId159"/>
  </p:handoutMasterIdLst>
  <p:sldIdLst>
    <p:sldId id="256" r:id="rId2"/>
    <p:sldId id="495" r:id="rId3"/>
    <p:sldId id="311" r:id="rId4"/>
    <p:sldId id="501" r:id="rId5"/>
    <p:sldId id="525" r:id="rId6"/>
    <p:sldId id="502" r:id="rId7"/>
    <p:sldId id="503" r:id="rId8"/>
    <p:sldId id="496" r:id="rId9"/>
    <p:sldId id="526" r:id="rId10"/>
    <p:sldId id="312" r:id="rId11"/>
    <p:sldId id="527" r:id="rId12"/>
    <p:sldId id="320" r:id="rId13"/>
    <p:sldId id="322" r:id="rId14"/>
    <p:sldId id="321" r:id="rId15"/>
    <p:sldId id="323" r:id="rId16"/>
    <p:sldId id="324" r:id="rId17"/>
    <p:sldId id="530" r:id="rId18"/>
    <p:sldId id="327" r:id="rId19"/>
    <p:sldId id="528" r:id="rId20"/>
    <p:sldId id="529" r:id="rId21"/>
    <p:sldId id="531" r:id="rId22"/>
    <p:sldId id="326" r:id="rId23"/>
    <p:sldId id="497" r:id="rId24"/>
    <p:sldId id="328" r:id="rId25"/>
    <p:sldId id="498" r:id="rId26"/>
    <p:sldId id="532" r:id="rId27"/>
    <p:sldId id="329" r:id="rId28"/>
    <p:sldId id="533" r:id="rId29"/>
    <p:sldId id="499" r:id="rId30"/>
    <p:sldId id="330" r:id="rId31"/>
    <p:sldId id="534" r:id="rId32"/>
    <p:sldId id="331" r:id="rId33"/>
    <p:sldId id="339" r:id="rId34"/>
    <p:sldId id="338" r:id="rId35"/>
    <p:sldId id="504" r:id="rId36"/>
    <p:sldId id="340" r:id="rId37"/>
    <p:sldId id="341" r:id="rId38"/>
    <p:sldId id="342" r:id="rId39"/>
    <p:sldId id="500" r:id="rId40"/>
    <p:sldId id="343" r:id="rId41"/>
    <p:sldId id="334" r:id="rId42"/>
    <p:sldId id="505" r:id="rId43"/>
    <p:sldId id="506" r:id="rId44"/>
    <p:sldId id="344" r:id="rId45"/>
    <p:sldId id="507" r:id="rId46"/>
    <p:sldId id="345" r:id="rId47"/>
    <p:sldId id="346" r:id="rId48"/>
    <p:sldId id="347" r:id="rId49"/>
    <p:sldId id="509" r:id="rId50"/>
    <p:sldId id="510" r:id="rId51"/>
    <p:sldId id="511" r:id="rId52"/>
    <p:sldId id="512" r:id="rId53"/>
    <p:sldId id="349" r:id="rId54"/>
    <p:sldId id="366" r:id="rId55"/>
    <p:sldId id="350" r:id="rId56"/>
    <p:sldId id="535" r:id="rId57"/>
    <p:sldId id="351" r:id="rId58"/>
    <p:sldId id="536" r:id="rId59"/>
    <p:sldId id="367" r:id="rId60"/>
    <p:sldId id="368" r:id="rId61"/>
    <p:sldId id="370" r:id="rId62"/>
    <p:sldId id="371" r:id="rId63"/>
    <p:sldId id="373" r:id="rId64"/>
    <p:sldId id="374" r:id="rId65"/>
    <p:sldId id="376" r:id="rId66"/>
    <p:sldId id="377" r:id="rId67"/>
    <p:sldId id="537" r:id="rId68"/>
    <p:sldId id="379" r:id="rId69"/>
    <p:sldId id="538" r:id="rId70"/>
    <p:sldId id="380" r:id="rId71"/>
    <p:sldId id="381" r:id="rId72"/>
    <p:sldId id="539" r:id="rId73"/>
    <p:sldId id="524" r:id="rId74"/>
    <p:sldId id="384" r:id="rId75"/>
    <p:sldId id="540" r:id="rId76"/>
    <p:sldId id="541" r:id="rId77"/>
    <p:sldId id="385" r:id="rId78"/>
    <p:sldId id="542" r:id="rId79"/>
    <p:sldId id="386" r:id="rId80"/>
    <p:sldId id="513" r:id="rId81"/>
    <p:sldId id="397" r:id="rId82"/>
    <p:sldId id="398" r:id="rId83"/>
    <p:sldId id="514" r:id="rId84"/>
    <p:sldId id="399" r:id="rId85"/>
    <p:sldId id="400" r:id="rId86"/>
    <p:sldId id="544" r:id="rId87"/>
    <p:sldId id="401" r:id="rId88"/>
    <p:sldId id="515" r:id="rId89"/>
    <p:sldId id="516" r:id="rId90"/>
    <p:sldId id="517" r:id="rId91"/>
    <p:sldId id="543" r:id="rId92"/>
    <p:sldId id="402" r:id="rId93"/>
    <p:sldId id="403" r:id="rId94"/>
    <p:sldId id="545" r:id="rId95"/>
    <p:sldId id="546" r:id="rId96"/>
    <p:sldId id="404" r:id="rId97"/>
    <p:sldId id="405" r:id="rId98"/>
    <p:sldId id="518" r:id="rId99"/>
    <p:sldId id="406" r:id="rId100"/>
    <p:sldId id="519" r:id="rId101"/>
    <p:sldId id="407" r:id="rId102"/>
    <p:sldId id="520" r:id="rId103"/>
    <p:sldId id="547" r:id="rId104"/>
    <p:sldId id="548" r:id="rId105"/>
    <p:sldId id="419" r:id="rId106"/>
    <p:sldId id="421" r:id="rId107"/>
    <p:sldId id="422" r:id="rId108"/>
    <p:sldId id="521" r:id="rId109"/>
    <p:sldId id="423" r:id="rId110"/>
    <p:sldId id="549" r:id="rId111"/>
    <p:sldId id="424" r:id="rId112"/>
    <p:sldId id="425" r:id="rId113"/>
    <p:sldId id="426" r:id="rId114"/>
    <p:sldId id="427" r:id="rId115"/>
    <p:sldId id="550" r:id="rId116"/>
    <p:sldId id="551" r:id="rId117"/>
    <p:sldId id="552" r:id="rId118"/>
    <p:sldId id="522" r:id="rId119"/>
    <p:sldId id="446" r:id="rId120"/>
    <p:sldId id="447" r:id="rId121"/>
    <p:sldId id="448" r:id="rId122"/>
    <p:sldId id="553" r:id="rId123"/>
    <p:sldId id="450" r:id="rId124"/>
    <p:sldId id="449" r:id="rId125"/>
    <p:sldId id="452" r:id="rId126"/>
    <p:sldId id="554" r:id="rId127"/>
    <p:sldId id="555" r:id="rId128"/>
    <p:sldId id="453" r:id="rId129"/>
    <p:sldId id="454" r:id="rId130"/>
    <p:sldId id="455" r:id="rId131"/>
    <p:sldId id="456" r:id="rId132"/>
    <p:sldId id="457" r:id="rId133"/>
    <p:sldId id="458" r:id="rId134"/>
    <p:sldId id="459" r:id="rId135"/>
    <p:sldId id="461" r:id="rId136"/>
    <p:sldId id="462" r:id="rId137"/>
    <p:sldId id="463" r:id="rId138"/>
    <p:sldId id="464" r:id="rId139"/>
    <p:sldId id="465" r:id="rId140"/>
    <p:sldId id="466" r:id="rId141"/>
    <p:sldId id="523" r:id="rId142"/>
    <p:sldId id="479" r:id="rId143"/>
    <p:sldId id="480" r:id="rId144"/>
    <p:sldId id="481" r:id="rId145"/>
    <p:sldId id="483" r:id="rId146"/>
    <p:sldId id="485" r:id="rId147"/>
    <p:sldId id="486" r:id="rId148"/>
    <p:sldId id="487" r:id="rId149"/>
    <p:sldId id="488" r:id="rId150"/>
    <p:sldId id="490" r:id="rId151"/>
    <p:sldId id="489" r:id="rId152"/>
    <p:sldId id="491" r:id="rId153"/>
    <p:sldId id="492" r:id="rId154"/>
    <p:sldId id="493" r:id="rId155"/>
    <p:sldId id="494" r:id="rId156"/>
    <p:sldId id="309" r:id="rId1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403" autoAdjust="0"/>
    <p:restoredTop sz="92865" autoAdjust="0"/>
  </p:normalViewPr>
  <p:slideViewPr>
    <p:cSldViewPr snapToGrid="0" snapToObjects="1">
      <p:cViewPr varScale="1">
        <p:scale>
          <a:sx n="100" d="100"/>
          <a:sy n="100" d="100"/>
        </p:scale>
        <p:origin x="90" y="14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handoutMaster" Target="handoutMasters/handout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presProps" Target="pres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image" Target="../media/image39.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image" Target="../media/image4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pPr/>
              <a:t>9/24/2022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pPr/>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A74016-AF49-FA46-BDF2-027ED042E616}" type="datetimeFigureOut">
              <a:rPr lang="en-US" smtClean="0"/>
              <a:pPr/>
              <a:t>9/24/2022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1E5766-6E49-694E-8B94-624AB69033FB}" type="slidenum">
              <a:rPr lang="en-US" smtClean="0"/>
              <a:pPr/>
              <a:t>‹#›</a:t>
            </a:fld>
            <a:endParaRPr lang="en-US"/>
          </a:p>
        </p:txBody>
      </p:sp>
    </p:spTree>
    <p:extLst>
      <p:ext uri="{BB962C8B-B14F-4D97-AF65-F5344CB8AC3E}">
        <p14:creationId xmlns:p14="http://schemas.microsoft.com/office/powerpoint/2010/main" val="639138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1E5766-6E49-694E-8B94-624AB69033FB}" type="slidenum">
              <a:rPr lang="en-US" smtClean="0"/>
              <a:pPr/>
              <a:t>156</a:t>
            </a:fld>
            <a:endParaRPr lang="en-US"/>
          </a:p>
        </p:txBody>
      </p:sp>
    </p:spTree>
    <p:extLst>
      <p:ext uri="{BB962C8B-B14F-4D97-AF65-F5344CB8AC3E}">
        <p14:creationId xmlns:p14="http://schemas.microsoft.com/office/powerpoint/2010/main" val="1415431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41327"/>
            <a:ext cx="10750549"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September 24, 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609599" y="1107619"/>
            <a:ext cx="5375492" cy="4607689"/>
          </a:xfrm>
        </p:spPr>
        <p:txBody>
          <a:bodyPr/>
          <a:lstStyle/>
          <a:p>
            <a:endParaRPr lang="en-US" dirty="0"/>
          </a:p>
        </p:txBody>
      </p:sp>
      <p:sp>
        <p:nvSpPr>
          <p:cNvPr id="11" name="Text Placeholder 10"/>
          <p:cNvSpPr>
            <a:spLocks noGrp="1"/>
          </p:cNvSpPr>
          <p:nvPr>
            <p:ph type="body" sz="quarter" idx="14"/>
          </p:nvPr>
        </p:nvSpPr>
        <p:spPr>
          <a:xfrm>
            <a:off x="6142567" y="1107618"/>
            <a:ext cx="5217584"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24,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609600" y="241327"/>
            <a:ext cx="10750549" cy="659535"/>
          </a:xfrm>
        </p:spPr>
        <p:txBody>
          <a:bodyPr/>
          <a:lstStyle/>
          <a:p>
            <a:r>
              <a:rPr lang="en-US" dirty="0"/>
              <a:t>Click to edit</a:t>
            </a:r>
          </a:p>
        </p:txBody>
      </p:sp>
      <p:sp>
        <p:nvSpPr>
          <p:cNvPr id="8" name="Picture Placeholder 8"/>
          <p:cNvSpPr>
            <a:spLocks noGrp="1"/>
          </p:cNvSpPr>
          <p:nvPr>
            <p:ph type="pic" sz="quarter" idx="13"/>
          </p:nvPr>
        </p:nvSpPr>
        <p:spPr>
          <a:xfrm>
            <a:off x="609599" y="1122387"/>
            <a:ext cx="10750551" cy="3500071"/>
          </a:xfrm>
        </p:spPr>
        <p:txBody>
          <a:bodyPr/>
          <a:lstStyle/>
          <a:p>
            <a:endParaRPr lang="en-US" dirty="0"/>
          </a:p>
        </p:txBody>
      </p:sp>
      <p:sp>
        <p:nvSpPr>
          <p:cNvPr id="9" name="Text Placeholder 10"/>
          <p:cNvSpPr>
            <a:spLocks noGrp="1"/>
          </p:cNvSpPr>
          <p:nvPr>
            <p:ph type="body" sz="quarter" idx="14"/>
          </p:nvPr>
        </p:nvSpPr>
        <p:spPr>
          <a:xfrm>
            <a:off x="609600" y="4843982"/>
            <a:ext cx="10750549"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600200"/>
            <a:ext cx="6815667"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600200"/>
            <a:ext cx="4011084"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24, 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609600" y="241327"/>
            <a:ext cx="10750549"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September 24, 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12192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50344" y="2517424"/>
            <a:ext cx="2680909"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6302996D-A08B-0449-B44E-0983EAED4A3A}" type="datetime1">
              <a:rPr lang="en-US"/>
              <a:pPr/>
              <a:t>9/24/2022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F8E8C55-6613-7A47-B76F-B142F175E7C0}" type="slidenum">
              <a:rPr lang="en-US"/>
              <a:pPr/>
              <a:t>‹#›</a:t>
            </a:fld>
            <a:endParaRPr lang="en-US"/>
          </a:p>
        </p:txBody>
      </p:sp>
    </p:spTree>
    <p:extLst>
      <p:ext uri="{BB962C8B-B14F-4D97-AF65-F5344CB8AC3E}">
        <p14:creationId xmlns:p14="http://schemas.microsoft.com/office/powerpoint/2010/main" val="4007088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grpSp>
        <p:nvGrpSpPr>
          <p:cNvPr id="2" name="Group 6"/>
          <p:cNvGrpSpPr>
            <a:grpSpLocks/>
          </p:cNvGrpSpPr>
          <p:nvPr/>
        </p:nvGrpSpPr>
        <p:grpSpPr bwMode="auto">
          <a:xfrm>
            <a:off x="243418" y="173039"/>
            <a:ext cx="11705167" cy="6511925"/>
            <a:chOff x="182880" y="173699"/>
            <a:chExt cx="8778240" cy="6510602"/>
          </a:xfrm>
        </p:grpSpPr>
        <p:sp>
          <p:nvSpPr>
            <p:cNvPr id="3" name="Rectangle 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800"/>
            </a:p>
          </p:txBody>
        </p:sp>
        <p:grpSp>
          <p:nvGrpSpPr>
            <p:cNvPr id="4" name="Group 10"/>
            <p:cNvGrpSpPr>
              <a:grpSpLocks/>
            </p:cNvGrpSpPr>
            <p:nvPr/>
          </p:nvGrpSpPr>
          <p:grpSpPr bwMode="auto">
            <a:xfrm>
              <a:off x="255900" y="237186"/>
              <a:ext cx="8622676" cy="6364582"/>
              <a:chOff x="247025" y="246872"/>
              <a:chExt cx="8622676" cy="6364582"/>
            </a:xfrm>
          </p:grpSpPr>
          <p:sp>
            <p:nvSpPr>
              <p:cNvPr id="5" name="Rectangle 4"/>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sz="1800"/>
              </a:p>
            </p:txBody>
          </p:sp>
          <p:cxnSp>
            <p:nvCxnSpPr>
              <p:cNvPr id="6" name="Straight Connector 5"/>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7" name="Date Placeholder 1"/>
          <p:cNvSpPr>
            <a:spLocks noGrp="1"/>
          </p:cNvSpPr>
          <p:nvPr>
            <p:ph type="dt" sz="half" idx="10"/>
          </p:nvPr>
        </p:nvSpPr>
        <p:spPr/>
        <p:txBody>
          <a:bodyPr/>
          <a:lstStyle>
            <a:lvl1pPr>
              <a:defRPr/>
            </a:lvl1pPr>
          </a:lstStyle>
          <a:p>
            <a:fld id="{1D448AD7-2C0A-B14A-91A2-E7F7DEDEB0C2}" type="datetime1">
              <a:rPr lang="en-US"/>
              <a:pPr/>
              <a:t>9/24/2022</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3"/>
          <p:cNvSpPr>
            <a:spLocks noGrp="1"/>
          </p:cNvSpPr>
          <p:nvPr>
            <p:ph type="sldNum" sz="quarter" idx="12"/>
          </p:nvPr>
        </p:nvSpPr>
        <p:spPr/>
        <p:txBody>
          <a:bodyPr/>
          <a:lstStyle>
            <a:lvl1pPr>
              <a:defRPr/>
            </a:lvl1pPr>
          </a:lstStyle>
          <a:p>
            <a:fld id="{9D26B4F1-11FC-A744-8187-E1221E8C801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718"/>
            <a:ext cx="77216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09600" y="1752601"/>
            <a:ext cx="1016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172201"/>
            <a:ext cx="4572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24, 2022</a:t>
            </a:fld>
            <a:endParaRPr lang="en-US" dirty="0"/>
          </a:p>
        </p:txBody>
      </p:sp>
      <p:sp>
        <p:nvSpPr>
          <p:cNvPr id="5" name="Footer Placeholder 4"/>
          <p:cNvSpPr>
            <a:spLocks noGrp="1"/>
          </p:cNvSpPr>
          <p:nvPr>
            <p:ph type="ftr" sz="quarter" idx="3"/>
          </p:nvPr>
        </p:nvSpPr>
        <p:spPr>
          <a:xfrm>
            <a:off x="609600" y="6492876"/>
            <a:ext cx="4572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10945706" y="623041"/>
            <a:ext cx="1315721" cy="486833"/>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 id="2147483922" r:id="rId5"/>
    <p:sldLayoutId id="2147483923" r:id="rId6"/>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3" Type="http://schemas.openxmlformats.org/officeDocument/2006/relationships/hyperlink" Target="https://www.google.com/url?sa=t&amp;rct=j&amp;q=&amp;esrc=s&amp;source=web&amp;cd=&amp;ved=2ahUKEwiqt8HDyJrzAhUlxosKHV9sCA8QFnoECBkQAQ&amp;url=https%3A%2F%2Fchem.libretexts.org%2FBookshelves%2FInorganic_Chemistry%2FSupplemental_Modules_and_Websites_(Inorganic_Chemistry)%2FDescriptive_Chemistry%2FElements_Organized_by_Block%2F2_p-Block_Elements%2FGroup_16%253A_The_Oxygen_Family_(The_Chalcogens)&amp;usg=AOvVaw0p6PRXFvCkezDtSBoaPX8V" TargetMode="External"/><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5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emf"/><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eg"/><Relationship Id="rId1" Type="http://schemas.openxmlformats.org/officeDocument/2006/relationships/slideLayout" Target="../slideLayouts/slideLayout5.xml"/><Relationship Id="rId4" Type="http://schemas.openxmlformats.org/officeDocument/2006/relationships/image" Target="../media/image16.emf"/></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5.jpeg"/><Relationship Id="rId4" Type="http://schemas.openxmlformats.org/officeDocument/2006/relationships/image" Target="../media/image17.emf"/></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5.xml"/><Relationship Id="rId1" Type="http://schemas.openxmlformats.org/officeDocument/2006/relationships/vmlDrawing" Target="../drawings/vmlDrawing2.vml"/><Relationship Id="rId5" Type="http://schemas.openxmlformats.org/officeDocument/2006/relationships/image" Target="../media/image24.emf"/><Relationship Id="rId4" Type="http://schemas.openxmlformats.org/officeDocument/2006/relationships/oleObject" Target="../embeddings/oleObject2.bin"/></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3.emf"/><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5.jpeg"/><Relationship Id="rId7" Type="http://schemas.openxmlformats.org/officeDocument/2006/relationships/image" Target="../media/image40.emf"/><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39.emf"/><Relationship Id="rId4" Type="http://schemas.openxmlformats.org/officeDocument/2006/relationships/oleObject" Target="../embeddings/oleObject3.bin"/><Relationship Id="rId9" Type="http://schemas.openxmlformats.org/officeDocument/2006/relationships/image" Target="../media/image41.emf"/></Relationships>
</file>

<file path=ppt/slides/_rels/slide7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3.emf"/><Relationship Id="rId2" Type="http://schemas.openxmlformats.org/officeDocument/2006/relationships/slideLayout" Target="../slideLayouts/slideLayout5.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42.emf"/><Relationship Id="rId4" Type="http://schemas.openxmlformats.org/officeDocument/2006/relationships/oleObject" Target="../embeddings/oleObject6.bin"/></Relationships>
</file>

<file path=ppt/slides/_rels/slide75.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53.emf"/><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1524000" y="614489"/>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dirty="0"/>
              <a:t>CHEMISTRY</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2 ATOMS, MOLECULES, AND IONS</a:t>
            </a:r>
          </a:p>
          <a:p>
            <a:pPr algn="ctr"/>
            <a:r>
              <a:rPr lang="en-US" sz="1600" cap="none" dirty="0">
                <a:solidFill>
                  <a:schemeClr val="tx1"/>
                </a:solidFill>
                <a:latin typeface="+mn-lt"/>
              </a:rPr>
              <a:t>Joseph </a:t>
            </a:r>
            <a:r>
              <a:rPr lang="en-US" sz="1600" cap="none" dirty="0" err="1">
                <a:solidFill>
                  <a:schemeClr val="tx1"/>
                </a:solidFill>
                <a:latin typeface="+mn-lt"/>
              </a:rPr>
              <a:t>DePasquale</a:t>
            </a:r>
            <a:endParaRPr lang="en-US" sz="1600" cap="none" dirty="0">
              <a:solidFill>
                <a:schemeClr val="tx1"/>
              </a:solidFill>
              <a:latin typeface="+mn-lt"/>
            </a:endParaRPr>
          </a:p>
          <a:p>
            <a:pPr algn="ctr"/>
            <a:r>
              <a:rPr lang="en-US" sz="1600" cap="none" dirty="0">
                <a:solidFill>
                  <a:schemeClr val="tx1"/>
                </a:solidFill>
                <a:latin typeface="+mn-lt"/>
              </a:rPr>
              <a:t>University of Connecticut</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86758" y="2518313"/>
            <a:ext cx="2010682" cy="2602059"/>
          </a:xfrm>
          <a:prstGeom prst="rect">
            <a:avLst/>
          </a:prstGeom>
          <a:effectLst>
            <a:reflection blurRad="6350" stA="52000" endA="300" endPos="35000" dir="5400000" sy="-100000" algn="bl" rotWithShape="0"/>
          </a:effectLst>
          <a:scene3d>
            <a:camera prst="obliqueTopLeft"/>
            <a:lightRig rig="threePt" dir="t"/>
          </a:scene3d>
        </p:spPr>
      </p:pic>
      <p:pic>
        <p:nvPicPr>
          <p:cNvPr id="7" name="Picture 6"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134087" y="5775854"/>
            <a:ext cx="1226434" cy="833592"/>
          </a:xfrm>
          <a:prstGeom prst="rect">
            <a:avLst/>
          </a:prstGeom>
        </p:spPr>
      </p:pic>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560439" y="241968"/>
            <a:ext cx="7459822" cy="645041"/>
          </a:xfrm>
        </p:spPr>
        <p:txBody>
          <a:bodyPr>
            <a:normAutofit/>
          </a:bodyPr>
          <a:lstStyle/>
          <a:p>
            <a:pPr eaLnBrk="1" hangingPunct="1"/>
            <a:r>
              <a:rPr lang="en-US" sz="3200" b="1" dirty="0">
                <a:solidFill>
                  <a:srgbClr val="000090"/>
                </a:solidFill>
                <a:latin typeface="Arial" pitchFamily="-110" charset="0"/>
              </a:rPr>
              <a:t>2.1 Early Ideas in atomic theory</a:t>
            </a:r>
          </a:p>
        </p:txBody>
      </p:sp>
      <p:sp>
        <p:nvSpPr>
          <p:cNvPr id="22530" name="Rectangle 3"/>
          <p:cNvSpPr>
            <a:spLocks noGrp="1" noChangeArrowheads="1"/>
          </p:cNvSpPr>
          <p:nvPr>
            <p:ph idx="1"/>
          </p:nvPr>
        </p:nvSpPr>
        <p:spPr>
          <a:xfrm>
            <a:off x="192116" y="1696508"/>
            <a:ext cx="11371006" cy="3999442"/>
          </a:xfrm>
        </p:spPr>
        <p:txBody>
          <a:bodyPr>
            <a:normAutofit lnSpcReduction="10000"/>
          </a:bodyPr>
          <a:lstStyle/>
          <a:p>
            <a:pPr marL="457200" indent="-457200" algn="just">
              <a:buFont typeface="Arial" panose="020B0604020202020204" pitchFamily="34" charset="0"/>
              <a:buChar char="•"/>
            </a:pPr>
            <a:r>
              <a:rPr lang="en-US" sz="3200" dirty="0"/>
              <a:t>Later, </a:t>
            </a:r>
            <a:r>
              <a:rPr lang="en-US" sz="3200" b="1" i="1" dirty="0">
                <a:solidFill>
                  <a:srgbClr val="FF0000"/>
                </a:solidFill>
              </a:rPr>
              <a:t>Aristotle</a:t>
            </a:r>
            <a:r>
              <a:rPr lang="en-US" sz="3200" dirty="0"/>
              <a:t> and others came to the conclusion that matter consisted of various combinations of the four “elements”—fire, earth, air, and water—and could be infinitely divided.</a:t>
            </a:r>
          </a:p>
          <a:p>
            <a:pPr marL="457200" indent="-457200" algn="just">
              <a:buFont typeface="Arial" panose="020B0604020202020204" pitchFamily="34" charset="0"/>
              <a:buChar char="•"/>
            </a:pPr>
            <a:r>
              <a:rPr lang="en-US" sz="3200" dirty="0"/>
              <a:t> Interestingly, these philosophers thought about atoms and “elements” as philosophical concepts, </a:t>
            </a:r>
            <a:r>
              <a:rPr lang="en-US" sz="3200" b="1" i="1" dirty="0">
                <a:solidFill>
                  <a:srgbClr val="FF0000"/>
                </a:solidFill>
              </a:rPr>
              <a:t>but apparently never considered performing experiments to test their ideas.</a:t>
            </a:r>
            <a:endParaRPr lang="en-US" sz="3200" b="1" i="1" dirty="0">
              <a:solidFill>
                <a:srgbClr val="FF0000"/>
              </a:solidFill>
              <a:latin typeface="Arial" pitchFamily="-110" charset="0"/>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36688" y="241968"/>
            <a:ext cx="1226434" cy="833592"/>
          </a:xfrm>
          <a:prstGeom prst="rect">
            <a:avLst/>
          </a:prstGeom>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9B8D6-4909-41D3-9763-820ADCB59082}"/>
              </a:ext>
            </a:extLst>
          </p:cNvPr>
          <p:cNvSpPr>
            <a:spLocks noGrp="1"/>
          </p:cNvSpPr>
          <p:nvPr>
            <p:ph type="title"/>
          </p:nvPr>
        </p:nvSpPr>
        <p:spPr>
          <a:xfrm>
            <a:off x="787416" y="357033"/>
            <a:ext cx="2401308" cy="486625"/>
          </a:xfrm>
        </p:spPr>
        <p:txBody>
          <a:bodyPr>
            <a:noAutofit/>
          </a:bodyPr>
          <a:lstStyle/>
          <a:p>
            <a:r>
              <a:rPr lang="en-US" sz="2800" b="1" dirty="0">
                <a:solidFill>
                  <a:srgbClr val="000090"/>
                </a:solidFill>
                <a:latin typeface="Arial" pitchFamily="-110" charset="0"/>
              </a:rPr>
              <a:t>isomers</a:t>
            </a:r>
            <a:endParaRPr lang="en-US" sz="2800" dirty="0"/>
          </a:p>
        </p:txBody>
      </p:sp>
      <p:sp>
        <p:nvSpPr>
          <p:cNvPr id="4" name="Text Placeholder 3">
            <a:extLst>
              <a:ext uri="{FF2B5EF4-FFF2-40B4-BE49-F238E27FC236}">
                <a16:creationId xmlns:a16="http://schemas.microsoft.com/office/drawing/2014/main" id="{3CC06AB2-CFC1-4A4E-B319-8DAC8AACBD4C}"/>
              </a:ext>
            </a:extLst>
          </p:cNvPr>
          <p:cNvSpPr>
            <a:spLocks noGrp="1"/>
          </p:cNvSpPr>
          <p:nvPr>
            <p:ph type="body" sz="quarter" idx="14"/>
          </p:nvPr>
        </p:nvSpPr>
        <p:spPr>
          <a:xfrm>
            <a:off x="368710" y="1335653"/>
            <a:ext cx="11124175" cy="4384314"/>
          </a:xfrm>
        </p:spPr>
        <p:txBody>
          <a:bodyPr>
            <a:noAutofit/>
          </a:bodyPr>
          <a:lstStyle/>
          <a:p>
            <a:pPr marL="457200" indent="-457200" algn="just">
              <a:buFont typeface="Arial" panose="020B0604020202020204" pitchFamily="34" charset="0"/>
              <a:buChar char="•"/>
            </a:pPr>
            <a:r>
              <a:rPr lang="en-US" sz="2400" b="0" i="0" u="none" strike="noStrike" baseline="0" dirty="0">
                <a:solidFill>
                  <a:srgbClr val="000000"/>
                </a:solidFill>
              </a:rPr>
              <a:t>Acetic acid and methyl </a:t>
            </a:r>
            <a:r>
              <a:rPr lang="en-US" sz="2400" b="0" i="0" u="none" strike="noStrike" baseline="0" dirty="0" err="1">
                <a:solidFill>
                  <a:srgbClr val="000000"/>
                </a:solidFill>
              </a:rPr>
              <a:t>formate</a:t>
            </a:r>
            <a:r>
              <a:rPr lang="en-US" sz="2400" b="0" i="0" u="none" strike="noStrike" baseline="0" dirty="0">
                <a:solidFill>
                  <a:srgbClr val="000000"/>
                </a:solidFill>
              </a:rPr>
              <a:t> are </a:t>
            </a:r>
            <a:r>
              <a:rPr lang="en-US" sz="2400" b="1" i="0" u="none" strike="noStrike" baseline="0" dirty="0">
                <a:solidFill>
                  <a:srgbClr val="000000"/>
                </a:solidFill>
              </a:rPr>
              <a:t>structural isomers</a:t>
            </a:r>
            <a:r>
              <a:rPr lang="en-US" sz="2400" b="0" i="0" u="none" strike="noStrike" baseline="0" dirty="0">
                <a:solidFill>
                  <a:srgbClr val="000000"/>
                </a:solidFill>
              </a:rPr>
              <a:t>, compounds in</a:t>
            </a:r>
            <a:r>
              <a:rPr lang="ru-RU" sz="2400" b="0" i="0" u="none" strike="noStrike" baseline="0" dirty="0">
                <a:solidFill>
                  <a:srgbClr val="000000"/>
                </a:solidFill>
              </a:rPr>
              <a:t> </a:t>
            </a:r>
            <a:r>
              <a:rPr lang="en-US" sz="2400" b="0" i="0" u="none" strike="noStrike" baseline="0" dirty="0">
                <a:solidFill>
                  <a:srgbClr val="000000"/>
                </a:solidFill>
              </a:rPr>
              <a:t>which the molecules differ in how the atoms are connected to each other. </a:t>
            </a:r>
            <a:endParaRPr lang="ru-RU" sz="2400" b="0" i="0" u="none" strike="noStrike" baseline="0" dirty="0">
              <a:solidFill>
                <a:srgbClr val="000000"/>
              </a:solidFill>
            </a:endParaRPr>
          </a:p>
          <a:p>
            <a:pPr marL="457200" indent="-457200" algn="just">
              <a:buFont typeface="Arial" panose="020B0604020202020204" pitchFamily="34" charset="0"/>
              <a:buChar char="•"/>
            </a:pPr>
            <a:endParaRPr lang="ru-RU" sz="2400" b="0" i="0" u="none" strike="noStrike" baseline="0" dirty="0">
              <a:solidFill>
                <a:srgbClr val="000000"/>
              </a:solidFill>
            </a:endParaRPr>
          </a:p>
          <a:p>
            <a:pPr marL="457200" indent="-457200" algn="just">
              <a:buFont typeface="Arial" panose="020B0604020202020204" pitchFamily="34" charset="0"/>
              <a:buChar char="•"/>
            </a:pPr>
            <a:r>
              <a:rPr lang="en-US" sz="2400" b="0" i="0" u="none" strike="noStrike" baseline="0" dirty="0">
                <a:solidFill>
                  <a:srgbClr val="000000"/>
                </a:solidFill>
              </a:rPr>
              <a:t>There are also various types of </a:t>
            </a:r>
            <a:r>
              <a:rPr lang="en-US" sz="2400" b="1" i="0" u="none" strike="noStrike" baseline="0" dirty="0">
                <a:solidFill>
                  <a:srgbClr val="000000"/>
                </a:solidFill>
              </a:rPr>
              <a:t>spatial</a:t>
            </a:r>
            <a:r>
              <a:rPr lang="ru-RU" sz="2400" b="1" i="0" u="none" strike="noStrike" baseline="0" dirty="0">
                <a:solidFill>
                  <a:srgbClr val="000000"/>
                </a:solidFill>
              </a:rPr>
              <a:t> </a:t>
            </a:r>
            <a:r>
              <a:rPr lang="en-US" sz="2400" b="1" i="0" u="none" strike="noStrike" baseline="0" dirty="0">
                <a:solidFill>
                  <a:srgbClr val="000000"/>
                </a:solidFill>
              </a:rPr>
              <a:t>isomers</a:t>
            </a:r>
            <a:r>
              <a:rPr lang="en-US" sz="2400" b="0" i="0" u="none" strike="noStrike" baseline="0" dirty="0">
                <a:solidFill>
                  <a:srgbClr val="000000"/>
                </a:solidFill>
              </a:rPr>
              <a:t>, in which the relative orientations of the atoms in space can be different. </a:t>
            </a:r>
            <a:endParaRPr lang="ru-RU" sz="2400" b="0" i="0" u="none" strike="noStrike" baseline="0" dirty="0">
              <a:solidFill>
                <a:srgbClr val="000000"/>
              </a:solidFill>
            </a:endParaRPr>
          </a:p>
          <a:p>
            <a:pPr marL="457200" indent="-457200" algn="just">
              <a:buFont typeface="Arial" panose="020B0604020202020204" pitchFamily="34" charset="0"/>
              <a:buChar char="•"/>
            </a:pPr>
            <a:endParaRPr lang="ru-RU" sz="2400" b="0" i="0" u="none" strike="noStrike" baseline="0" dirty="0">
              <a:solidFill>
                <a:srgbClr val="000000"/>
              </a:solidFill>
            </a:endParaRPr>
          </a:p>
          <a:p>
            <a:pPr marL="457200" indent="-457200" algn="just">
              <a:buFont typeface="Arial" panose="020B0604020202020204" pitchFamily="34" charset="0"/>
              <a:buChar char="•"/>
            </a:pPr>
            <a:r>
              <a:rPr lang="en-US" sz="2400" b="0" i="0" u="none" strike="noStrike" baseline="0" dirty="0">
                <a:solidFill>
                  <a:srgbClr val="000000"/>
                </a:solidFill>
              </a:rPr>
              <a:t>For example, the compound carvone</a:t>
            </a:r>
            <a:r>
              <a:rPr lang="ru-RU" sz="2400" b="0" i="0" u="none" strike="noStrike" baseline="0" dirty="0">
                <a:solidFill>
                  <a:srgbClr val="000000"/>
                </a:solidFill>
              </a:rPr>
              <a:t> </a:t>
            </a:r>
            <a:r>
              <a:rPr lang="en-US" sz="2400" b="0" i="0" u="none" strike="noStrike" baseline="0" dirty="0">
                <a:solidFill>
                  <a:srgbClr val="000000"/>
                </a:solidFill>
              </a:rPr>
              <a:t>(found in caraway seeds, spearmint, and mandarin orange peels) consists of two isomers that are mirror images of</a:t>
            </a:r>
            <a:r>
              <a:rPr lang="ru-RU" sz="2400" b="0" i="0" u="none" strike="noStrike" baseline="0" dirty="0">
                <a:solidFill>
                  <a:srgbClr val="000000"/>
                </a:solidFill>
              </a:rPr>
              <a:t> </a:t>
            </a:r>
            <a:r>
              <a:rPr lang="en-US" sz="2400" b="0" i="0" u="none" strike="noStrike" baseline="0" dirty="0">
                <a:solidFill>
                  <a:srgbClr val="000000"/>
                </a:solidFill>
              </a:rPr>
              <a:t>each other. </a:t>
            </a:r>
            <a:r>
              <a:rPr lang="en-US" sz="2400" b="0" i="1" u="none" strike="noStrike" baseline="0" dirty="0">
                <a:solidFill>
                  <a:srgbClr val="000000"/>
                </a:solidFill>
              </a:rPr>
              <a:t>S</a:t>
            </a:r>
            <a:r>
              <a:rPr lang="en-US" sz="2400" b="0" i="0" u="none" strike="noStrike" baseline="0" dirty="0">
                <a:solidFill>
                  <a:srgbClr val="000000"/>
                </a:solidFill>
              </a:rPr>
              <a:t>-(+)-carvone smells like caraway, and </a:t>
            </a:r>
            <a:r>
              <a:rPr lang="en-US" sz="2400" b="0" i="1" u="none" strike="noStrike" baseline="0" dirty="0">
                <a:solidFill>
                  <a:srgbClr val="000000"/>
                </a:solidFill>
              </a:rPr>
              <a:t>R</a:t>
            </a:r>
            <a:r>
              <a:rPr lang="en-US" sz="2400" b="0" i="0" u="none" strike="noStrike" baseline="0" dirty="0">
                <a:solidFill>
                  <a:srgbClr val="000000"/>
                </a:solidFill>
              </a:rPr>
              <a:t>-(−)-carvone smells like spearmint</a:t>
            </a:r>
            <a:r>
              <a:rPr lang="en-US" sz="2800" b="0" i="0" u="none" strike="noStrike" baseline="0" dirty="0">
                <a:solidFill>
                  <a:srgbClr val="000000"/>
                </a:solidFill>
              </a:rPr>
              <a:t>.</a:t>
            </a:r>
            <a:endParaRPr lang="en-US" sz="2800" dirty="0"/>
          </a:p>
        </p:txBody>
      </p:sp>
      <p:pic>
        <p:nvPicPr>
          <p:cNvPr id="5" name="Picture 4" descr="OSX-Stacked-TM-RGB-300dpi-2016.jpg">
            <a:extLst>
              <a:ext uri="{FF2B5EF4-FFF2-40B4-BE49-F238E27FC236}">
                <a16:creationId xmlns:a16="http://schemas.microsoft.com/office/drawing/2014/main" id="{5E40D554-1B97-4F7B-883C-96CE0F1C2A2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66451" y="292612"/>
            <a:ext cx="1226434" cy="833592"/>
          </a:xfrm>
          <a:prstGeom prst="rect">
            <a:avLst/>
          </a:prstGeom>
        </p:spPr>
      </p:pic>
    </p:spTree>
    <p:extLst>
      <p:ext uri="{BB962C8B-B14F-4D97-AF65-F5344CB8AC3E}">
        <p14:creationId xmlns:p14="http://schemas.microsoft.com/office/powerpoint/2010/main" val="179269413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9103" y="262108"/>
            <a:ext cx="2354826" cy="433879"/>
          </a:xfrm>
        </p:spPr>
        <p:txBody>
          <a:bodyPr>
            <a:normAutofit fontScale="90000"/>
          </a:bodyPr>
          <a:lstStyle/>
          <a:p>
            <a:r>
              <a:rPr lang="en-US" dirty="0"/>
              <a:t>Figure 2.24</a:t>
            </a:r>
          </a:p>
        </p:txBody>
      </p:sp>
      <p:pic>
        <p:nvPicPr>
          <p:cNvPr id="2" name="Picture Placeholder 1" descr="CNX_Chem_02_04_Isomers2.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828" r="-2049"/>
          <a:stretch>
            <a:fillRect/>
          </a:stretch>
        </p:blipFill>
        <p:spPr>
          <a:xfrm>
            <a:off x="2774429" y="695987"/>
            <a:ext cx="7591777" cy="4259472"/>
          </a:xfrm>
        </p:spPr>
      </p:pic>
      <p:sp>
        <p:nvSpPr>
          <p:cNvPr id="7" name="Text Placeholder 6"/>
          <p:cNvSpPr>
            <a:spLocks noGrp="1"/>
          </p:cNvSpPr>
          <p:nvPr>
            <p:ph type="body" sz="quarter" idx="14"/>
          </p:nvPr>
        </p:nvSpPr>
        <p:spPr>
          <a:xfrm>
            <a:off x="351503" y="5137608"/>
            <a:ext cx="11488993" cy="1720392"/>
          </a:xfrm>
        </p:spPr>
        <p:txBody>
          <a:bodyPr>
            <a:noAutofit/>
          </a:bodyPr>
          <a:lstStyle/>
          <a:p>
            <a:r>
              <a:rPr lang="en-US" dirty="0"/>
              <a:t>Molecules of carvone are spatial isomers; they only differ in the relative orientations of the atoms in space.</a:t>
            </a:r>
            <a:endParaRPr lang="ru-RU" dirty="0"/>
          </a:p>
          <a:p>
            <a:r>
              <a:rPr lang="en-US" dirty="0"/>
              <a:t> (credit bottom left: modification of work by “Miansari66”/Wikimedia Commons; credit bottom right: modification of work by Forest &amp; Kim Starr)</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614062" y="262108"/>
            <a:ext cx="1226434" cy="833592"/>
          </a:xfrm>
          <a:prstGeom prst="rect">
            <a:avLst/>
          </a:prstGeom>
        </p:spPr>
      </p:pic>
    </p:spTree>
    <p:extLst>
      <p:ext uri="{BB962C8B-B14F-4D97-AF65-F5344CB8AC3E}">
        <p14:creationId xmlns:p14="http://schemas.microsoft.com/office/powerpoint/2010/main" val="179524380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E546A-AA0B-408E-9D41-A15D9F1BD1C4}"/>
              </a:ext>
            </a:extLst>
          </p:cNvPr>
          <p:cNvSpPr>
            <a:spLocks noGrp="1"/>
          </p:cNvSpPr>
          <p:nvPr>
            <p:ph type="title"/>
          </p:nvPr>
        </p:nvSpPr>
        <p:spPr>
          <a:xfrm>
            <a:off x="609601" y="571094"/>
            <a:ext cx="4124632" cy="659535"/>
          </a:xfrm>
        </p:spPr>
        <p:txBody>
          <a:bodyPr/>
          <a:lstStyle/>
          <a:p>
            <a:r>
              <a:rPr lang="en-US" sz="2400" b="1" dirty="0">
                <a:solidFill>
                  <a:srgbClr val="000090"/>
                </a:solidFill>
                <a:latin typeface="Arial" pitchFamily="-110" charset="0"/>
              </a:rPr>
              <a:t>2.5 The periodic table</a:t>
            </a:r>
            <a:endParaRPr lang="en-US" dirty="0"/>
          </a:p>
        </p:txBody>
      </p:sp>
      <p:sp>
        <p:nvSpPr>
          <p:cNvPr id="4" name="Text Placeholder 3">
            <a:extLst>
              <a:ext uri="{FF2B5EF4-FFF2-40B4-BE49-F238E27FC236}">
                <a16:creationId xmlns:a16="http://schemas.microsoft.com/office/drawing/2014/main" id="{34BD19E7-68D1-48FF-B881-71325AFFD579}"/>
              </a:ext>
            </a:extLst>
          </p:cNvPr>
          <p:cNvSpPr>
            <a:spLocks noGrp="1"/>
          </p:cNvSpPr>
          <p:nvPr>
            <p:ph type="body" sz="quarter" idx="14"/>
          </p:nvPr>
        </p:nvSpPr>
        <p:spPr>
          <a:xfrm>
            <a:off x="609600" y="1592826"/>
            <a:ext cx="10750549" cy="4417538"/>
          </a:xfrm>
        </p:spPr>
        <p:txBody>
          <a:bodyPr>
            <a:normAutofit/>
          </a:bodyPr>
          <a:lstStyle/>
          <a:p>
            <a:pPr algn="l"/>
            <a:r>
              <a:rPr lang="en-US" sz="2800" b="1" i="0" u="none" strike="noStrike" baseline="0" dirty="0"/>
              <a:t>By the end of this section, you will be able to:</a:t>
            </a:r>
          </a:p>
          <a:p>
            <a:pPr indent="855663" algn="l"/>
            <a:r>
              <a:rPr lang="en-US" sz="2800" b="0" i="0" u="none" strike="noStrike" baseline="0" dirty="0"/>
              <a:t>• State the periodic law and explain the organization of elements in the periodic table</a:t>
            </a:r>
            <a:r>
              <a:rPr lang="ka-GE" sz="2800" b="0" i="0" u="none" strike="noStrike" baseline="0" dirty="0"/>
              <a:t>;</a:t>
            </a:r>
            <a:endParaRPr lang="en-US" sz="2800" b="0" i="0" u="none" strike="noStrike" baseline="0" dirty="0"/>
          </a:p>
          <a:p>
            <a:pPr indent="855663" algn="l"/>
            <a:r>
              <a:rPr lang="en-US" sz="2800" b="0" i="0" u="none" strike="noStrike" baseline="0" dirty="0"/>
              <a:t>• Predict the general properties of elements</a:t>
            </a:r>
            <a:r>
              <a:rPr lang="ka-GE" sz="2800" b="0" i="0" u="none" strike="noStrike" baseline="0" dirty="0"/>
              <a:t>,</a:t>
            </a:r>
            <a:r>
              <a:rPr lang="en-US" sz="2800" b="0" i="0" u="none" strike="noStrike" baseline="0" dirty="0"/>
              <a:t> based on their location within the periodic table</a:t>
            </a:r>
            <a:r>
              <a:rPr lang="ka-GE" sz="2800" b="0" i="0" u="none" strike="noStrike" baseline="0" dirty="0"/>
              <a:t>;</a:t>
            </a:r>
            <a:endParaRPr lang="en-US" sz="2800" b="0" i="0" u="none" strike="noStrike" baseline="0" dirty="0"/>
          </a:p>
          <a:p>
            <a:pPr indent="855663" algn="l"/>
            <a:r>
              <a:rPr lang="en-US" sz="2800" b="0" i="0" u="none" strike="noStrike" baseline="0" dirty="0"/>
              <a:t>• Identify metals, nonmetals, and metalloids by their properties and/or location on the periodic table</a:t>
            </a:r>
            <a:r>
              <a:rPr lang="ka-GE" sz="2800" b="0" i="0" u="none" strike="noStrike" baseline="0" dirty="0"/>
              <a:t>.</a:t>
            </a:r>
            <a:endParaRPr lang="en-US" sz="2800" dirty="0"/>
          </a:p>
        </p:txBody>
      </p:sp>
      <p:pic>
        <p:nvPicPr>
          <p:cNvPr id="5" name="Picture 4" descr="OSX-Stacked-TM-RGB-300dpi-2016.jpg">
            <a:extLst>
              <a:ext uri="{FF2B5EF4-FFF2-40B4-BE49-F238E27FC236}">
                <a16:creationId xmlns:a16="http://schemas.microsoft.com/office/drawing/2014/main" id="{2AE47CEE-80D4-4ED8-B33A-18201B97A91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55965" y="397037"/>
            <a:ext cx="1226434" cy="833592"/>
          </a:xfrm>
          <a:prstGeom prst="rect">
            <a:avLst/>
          </a:prstGeom>
        </p:spPr>
      </p:pic>
    </p:spTree>
    <p:extLst>
      <p:ext uri="{BB962C8B-B14F-4D97-AF65-F5344CB8AC3E}">
        <p14:creationId xmlns:p14="http://schemas.microsoft.com/office/powerpoint/2010/main" val="313599411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4FE05C-5C09-4284-A286-4BCAB9BFBE24}"/>
              </a:ext>
            </a:extLst>
          </p:cNvPr>
          <p:cNvSpPr/>
          <p:nvPr/>
        </p:nvSpPr>
        <p:spPr>
          <a:xfrm>
            <a:off x="499873" y="1874728"/>
            <a:ext cx="10972798" cy="3108543"/>
          </a:xfrm>
          <a:prstGeom prst="rect">
            <a:avLst/>
          </a:prstGeom>
        </p:spPr>
        <p:txBody>
          <a:bodyPr wrap="square">
            <a:spAutoFit/>
          </a:bodyPr>
          <a:lstStyle/>
          <a:p>
            <a:pPr marL="342900" indent="-342900" algn="just">
              <a:buFont typeface="Arial" panose="020B0604020202020204" pitchFamily="34" charset="0"/>
              <a:buChar char="•"/>
            </a:pPr>
            <a:r>
              <a:rPr lang="en-US" sz="2800" dirty="0"/>
              <a:t>As early chemists worked to purify ores and discovered more elements, they realized that various elements could</a:t>
            </a:r>
            <a:r>
              <a:rPr lang="ka-GE" sz="2800" dirty="0"/>
              <a:t> </a:t>
            </a:r>
            <a:r>
              <a:rPr lang="en-US" sz="2800" dirty="0"/>
              <a:t>be grouped together by their similar chemical behaviors. </a:t>
            </a:r>
            <a:endParaRPr lang="ka-GE" sz="2800" dirty="0"/>
          </a:p>
          <a:p>
            <a:pPr marL="342900" indent="-342900" algn="just">
              <a:buFont typeface="Arial" panose="020B0604020202020204" pitchFamily="34" charset="0"/>
              <a:buChar char="•"/>
            </a:pPr>
            <a:endParaRPr lang="ka-GE" sz="2800" dirty="0"/>
          </a:p>
          <a:p>
            <a:pPr marL="342900" indent="-342900" algn="just">
              <a:buFont typeface="Arial" panose="020B0604020202020204" pitchFamily="34" charset="0"/>
              <a:buChar char="•"/>
            </a:pPr>
            <a:r>
              <a:rPr lang="en-US" sz="2800" dirty="0"/>
              <a:t>One such grouping includes lithium (Li), sodium (Na), and</a:t>
            </a:r>
            <a:r>
              <a:rPr lang="ka-GE" sz="2800" dirty="0"/>
              <a:t> </a:t>
            </a:r>
            <a:r>
              <a:rPr lang="en-US" sz="2800" dirty="0"/>
              <a:t>potassium (K): These elements all are shiny, conduct heat and electricity well, and have similar chemical properties.</a:t>
            </a:r>
          </a:p>
        </p:txBody>
      </p:sp>
      <p:sp>
        <p:nvSpPr>
          <p:cNvPr id="3" name="Title 1">
            <a:extLst>
              <a:ext uri="{FF2B5EF4-FFF2-40B4-BE49-F238E27FC236}">
                <a16:creationId xmlns:a16="http://schemas.microsoft.com/office/drawing/2014/main" id="{C5F114B1-54BC-4D40-AB91-6B01F1D1BC92}"/>
              </a:ext>
            </a:extLst>
          </p:cNvPr>
          <p:cNvSpPr txBox="1">
            <a:spLocks/>
          </p:cNvSpPr>
          <p:nvPr/>
        </p:nvSpPr>
        <p:spPr>
          <a:xfrm>
            <a:off x="609601" y="397037"/>
            <a:ext cx="4124632" cy="659535"/>
          </a:xfrm>
          <a:prstGeom prst="rect">
            <a:avLst/>
          </a:prstGeom>
        </p:spPr>
        <p:txBody>
          <a:bodyPr/>
          <a:lstStyle>
            <a:lvl1pPr algn="l" defTabSz="914400" rtl="0" eaLnBrk="1" latinLnBrk="0" hangingPunct="1">
              <a:spcBef>
                <a:spcPct val="0"/>
              </a:spcBef>
              <a:buNone/>
              <a:defRPr sz="2400" kern="1200" cap="all" spc="-60" baseline="0">
                <a:solidFill>
                  <a:srgbClr val="6CB255"/>
                </a:solidFill>
                <a:latin typeface="+mj-lt"/>
                <a:ea typeface="+mj-ea"/>
                <a:cs typeface="+mj-cs"/>
              </a:defRPr>
            </a:lvl1pPr>
          </a:lstStyle>
          <a:p>
            <a:r>
              <a:rPr lang="en-US" b="1">
                <a:solidFill>
                  <a:srgbClr val="000090"/>
                </a:solidFill>
                <a:latin typeface="Arial" pitchFamily="-110" charset="0"/>
              </a:rPr>
              <a:t>2.5 The periodic table</a:t>
            </a:r>
            <a:endParaRPr lang="en-US" dirty="0"/>
          </a:p>
        </p:txBody>
      </p:sp>
      <p:pic>
        <p:nvPicPr>
          <p:cNvPr id="4" name="Picture 3" descr="OSX-Stacked-TM-RGB-300dpi-2016.jpg">
            <a:extLst>
              <a:ext uri="{FF2B5EF4-FFF2-40B4-BE49-F238E27FC236}">
                <a16:creationId xmlns:a16="http://schemas.microsoft.com/office/drawing/2014/main" id="{FB6D8802-9C79-4F35-B005-3EFD46DBD5D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55965" y="397037"/>
            <a:ext cx="1226434" cy="833592"/>
          </a:xfrm>
          <a:prstGeom prst="rect">
            <a:avLst/>
          </a:prstGeom>
        </p:spPr>
      </p:pic>
    </p:spTree>
    <p:extLst>
      <p:ext uri="{BB962C8B-B14F-4D97-AF65-F5344CB8AC3E}">
        <p14:creationId xmlns:p14="http://schemas.microsoft.com/office/powerpoint/2010/main" val="248027545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865EE8-A8E9-4E9B-B00D-97A8F0C32A6B}"/>
              </a:ext>
            </a:extLst>
          </p:cNvPr>
          <p:cNvSpPr/>
          <p:nvPr/>
        </p:nvSpPr>
        <p:spPr>
          <a:xfrm>
            <a:off x="609601" y="1448229"/>
            <a:ext cx="10826496" cy="4524315"/>
          </a:xfrm>
          <a:prstGeom prst="rect">
            <a:avLst/>
          </a:prstGeom>
        </p:spPr>
        <p:txBody>
          <a:bodyPr wrap="square">
            <a:spAutoFit/>
          </a:bodyPr>
          <a:lstStyle/>
          <a:p>
            <a:pPr marL="342900" indent="-342900" algn="just">
              <a:buFont typeface="Arial" panose="020B0604020202020204" pitchFamily="34" charset="0"/>
              <a:buChar char="•"/>
            </a:pPr>
            <a:r>
              <a:rPr lang="en-US" sz="2400" dirty="0"/>
              <a:t>A second grouping includes calcium (Ca), strontium (Sr), and barium (Ba), which also are shiny, good conductors of</a:t>
            </a:r>
          </a:p>
          <a:p>
            <a:pPr marL="342900" indent="-342900" algn="just">
              <a:buFont typeface="Arial" panose="020B0604020202020204" pitchFamily="34" charset="0"/>
              <a:buChar char="•"/>
            </a:pPr>
            <a:r>
              <a:rPr lang="en-US" sz="2400" dirty="0"/>
              <a:t>heat and electricity, and have chemical properties in common. However, the specific properties of these two groupings</a:t>
            </a:r>
            <a:r>
              <a:rPr lang="ka-GE" sz="2400" dirty="0"/>
              <a:t> </a:t>
            </a:r>
            <a:r>
              <a:rPr lang="en-US" sz="2400" dirty="0"/>
              <a:t>are notably different from each other. </a:t>
            </a:r>
            <a:endParaRPr lang="ka-GE" sz="2400" dirty="0"/>
          </a:p>
          <a:p>
            <a:pPr marL="342900" indent="-342900" algn="just">
              <a:buFont typeface="Arial" panose="020B0604020202020204" pitchFamily="34" charset="0"/>
              <a:buChar char="•"/>
            </a:pPr>
            <a:r>
              <a:rPr lang="en-US" sz="2400" dirty="0"/>
              <a:t>For example: Li, Na, and K are much more reactive than are Ca, Sr, and Ba; Li,</a:t>
            </a:r>
            <a:r>
              <a:rPr lang="ka-GE" sz="2400" dirty="0"/>
              <a:t> </a:t>
            </a:r>
            <a:r>
              <a:rPr lang="en-US" sz="2400" dirty="0"/>
              <a:t>Na, and K form compounds with oxygen in a ratio of two of their atoms to one oxygen atom, whereas Ca, Sr, and Ba</a:t>
            </a:r>
            <a:r>
              <a:rPr lang="ka-GE" sz="2400" dirty="0"/>
              <a:t> </a:t>
            </a:r>
            <a:r>
              <a:rPr lang="en-US" sz="2400" dirty="0"/>
              <a:t>form compounds with one of their atoms to one oxygen atom. </a:t>
            </a:r>
            <a:endParaRPr lang="ka-GE" sz="2400" dirty="0"/>
          </a:p>
          <a:p>
            <a:pPr marL="342900" indent="-342900" algn="just">
              <a:buFont typeface="Arial" panose="020B0604020202020204" pitchFamily="34" charset="0"/>
              <a:buChar char="•"/>
            </a:pPr>
            <a:r>
              <a:rPr lang="en-US" sz="2400" dirty="0"/>
              <a:t>Fluorine (F), chlorine (Cl), bromine (Br), and iodine</a:t>
            </a:r>
            <a:r>
              <a:rPr lang="ka-GE" sz="2400" dirty="0"/>
              <a:t> </a:t>
            </a:r>
            <a:r>
              <a:rPr lang="en-US" sz="2400" dirty="0"/>
              <a:t>(I) also exhibit similar properties to each other, but these properties are drastically different from those of any of the</a:t>
            </a:r>
            <a:r>
              <a:rPr lang="ka-GE" sz="2400" dirty="0"/>
              <a:t> </a:t>
            </a:r>
            <a:r>
              <a:rPr lang="en-US" sz="2400" dirty="0"/>
              <a:t>elements above.</a:t>
            </a:r>
          </a:p>
        </p:txBody>
      </p:sp>
      <p:sp>
        <p:nvSpPr>
          <p:cNvPr id="3" name="Title 1">
            <a:extLst>
              <a:ext uri="{FF2B5EF4-FFF2-40B4-BE49-F238E27FC236}">
                <a16:creationId xmlns:a16="http://schemas.microsoft.com/office/drawing/2014/main" id="{4CF11FAB-64A9-46E2-9A2C-66552DBC38A7}"/>
              </a:ext>
            </a:extLst>
          </p:cNvPr>
          <p:cNvSpPr txBox="1">
            <a:spLocks/>
          </p:cNvSpPr>
          <p:nvPr/>
        </p:nvSpPr>
        <p:spPr>
          <a:xfrm>
            <a:off x="609601" y="397037"/>
            <a:ext cx="4124632" cy="659535"/>
          </a:xfrm>
          <a:prstGeom prst="rect">
            <a:avLst/>
          </a:prstGeom>
        </p:spPr>
        <p:txBody>
          <a:bodyPr/>
          <a:lstStyle>
            <a:lvl1pPr algn="l" defTabSz="914400" rtl="0" eaLnBrk="1" latinLnBrk="0" hangingPunct="1">
              <a:spcBef>
                <a:spcPct val="0"/>
              </a:spcBef>
              <a:buNone/>
              <a:defRPr sz="2400" kern="1200" cap="all" spc="-60" baseline="0">
                <a:solidFill>
                  <a:srgbClr val="6CB255"/>
                </a:solidFill>
                <a:latin typeface="+mj-lt"/>
                <a:ea typeface="+mj-ea"/>
                <a:cs typeface="+mj-cs"/>
              </a:defRPr>
            </a:lvl1pPr>
          </a:lstStyle>
          <a:p>
            <a:r>
              <a:rPr lang="en-US" b="1">
                <a:solidFill>
                  <a:srgbClr val="000090"/>
                </a:solidFill>
                <a:latin typeface="Arial" pitchFamily="-110" charset="0"/>
              </a:rPr>
              <a:t>2.5 The periodic table</a:t>
            </a:r>
            <a:endParaRPr lang="en-US" dirty="0"/>
          </a:p>
        </p:txBody>
      </p:sp>
      <p:pic>
        <p:nvPicPr>
          <p:cNvPr id="4" name="Picture 3" descr="OSX-Stacked-TM-RGB-300dpi-2016.jpg">
            <a:extLst>
              <a:ext uri="{FF2B5EF4-FFF2-40B4-BE49-F238E27FC236}">
                <a16:creationId xmlns:a16="http://schemas.microsoft.com/office/drawing/2014/main" id="{14E30FCD-B3F0-4282-B70E-FD9DBF094472}"/>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55965" y="397037"/>
            <a:ext cx="1226434" cy="833592"/>
          </a:xfrm>
          <a:prstGeom prst="rect">
            <a:avLst/>
          </a:prstGeom>
        </p:spPr>
      </p:pic>
    </p:spTree>
    <p:extLst>
      <p:ext uri="{BB962C8B-B14F-4D97-AF65-F5344CB8AC3E}">
        <p14:creationId xmlns:p14="http://schemas.microsoft.com/office/powerpoint/2010/main" val="111149658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1032248" y="723465"/>
            <a:ext cx="4749120" cy="508000"/>
          </a:xfrm>
        </p:spPr>
        <p:txBody>
          <a:bodyPr>
            <a:normAutofit fontScale="90000"/>
          </a:bodyPr>
          <a:lstStyle/>
          <a:p>
            <a:pPr eaLnBrk="1" hangingPunct="1"/>
            <a:r>
              <a:rPr lang="en-US" sz="3200" b="1" dirty="0">
                <a:solidFill>
                  <a:srgbClr val="000090"/>
                </a:solidFill>
                <a:latin typeface="Arial" pitchFamily="-110" charset="0"/>
              </a:rPr>
              <a:t>2.5 The periodic table</a:t>
            </a:r>
          </a:p>
        </p:txBody>
      </p:sp>
      <p:sp>
        <p:nvSpPr>
          <p:cNvPr id="22530" name="Rectangle 3"/>
          <p:cNvSpPr>
            <a:spLocks noGrp="1" noChangeArrowheads="1"/>
          </p:cNvSpPr>
          <p:nvPr>
            <p:ph idx="1"/>
          </p:nvPr>
        </p:nvSpPr>
        <p:spPr>
          <a:xfrm>
            <a:off x="988143" y="1438839"/>
            <a:ext cx="10191134" cy="5045632"/>
          </a:xfrm>
        </p:spPr>
        <p:txBody>
          <a:bodyPr>
            <a:normAutofit/>
          </a:bodyPr>
          <a:lstStyle/>
          <a:p>
            <a:pPr algn="just">
              <a:buClrTx/>
              <a:buFont typeface="Arial"/>
              <a:buChar char="•"/>
            </a:pPr>
            <a:r>
              <a:rPr lang="en-US" sz="2400" dirty="0">
                <a:latin typeface="Arial" pitchFamily="-110" charset="0"/>
              </a:rPr>
              <a:t> </a:t>
            </a:r>
            <a:r>
              <a:rPr lang="en-US" sz="2400" b="1" dirty="0"/>
              <a:t>Dimitri Mendeleev in Russia (1869) and Lothar Meyer in Germany (1870) </a:t>
            </a:r>
            <a:r>
              <a:rPr lang="en-US" sz="2400" dirty="0"/>
              <a:t>independently recognized</a:t>
            </a:r>
            <a:r>
              <a:rPr lang="ka-GE" sz="2400" dirty="0"/>
              <a:t>,</a:t>
            </a:r>
            <a:r>
              <a:rPr lang="en-US" sz="2400" dirty="0"/>
              <a:t> that there was a periodic relationship among the properties of the elements known at that time. </a:t>
            </a:r>
          </a:p>
          <a:p>
            <a:pPr marL="171450" indent="-171450" algn="just">
              <a:buClrTx/>
              <a:buFont typeface="Arial" panose="020B0604020202020204" pitchFamily="34" charset="0"/>
              <a:buChar char="•"/>
            </a:pPr>
            <a:r>
              <a:rPr lang="en-US" sz="2400" dirty="0"/>
              <a:t>Both published tables with the elements</a:t>
            </a:r>
            <a:r>
              <a:rPr lang="ka-GE" sz="2400" dirty="0"/>
              <a:t> </a:t>
            </a:r>
            <a:r>
              <a:rPr lang="en-US" sz="2400" dirty="0"/>
              <a:t>arranged according to increasing atomic mass. But Mendeleev went one step further than Meyer: He used his table</a:t>
            </a:r>
            <a:r>
              <a:rPr lang="ka-GE" sz="2400" dirty="0"/>
              <a:t> </a:t>
            </a:r>
            <a:r>
              <a:rPr lang="en-US" sz="2400" dirty="0"/>
              <a:t>to predict the existence of elements that would have properties similar to aluminum and silicon, but were yet</a:t>
            </a:r>
            <a:r>
              <a:rPr lang="ka-GE" sz="2400" dirty="0"/>
              <a:t> </a:t>
            </a:r>
            <a:r>
              <a:rPr lang="en-US" sz="2400" dirty="0"/>
              <a:t>unknown. </a:t>
            </a:r>
            <a:endParaRPr lang="ka-GE" sz="2400" dirty="0"/>
          </a:p>
          <a:p>
            <a:pPr marL="171450" indent="-171450" algn="just">
              <a:buClrTx/>
              <a:buFont typeface="Arial" panose="020B0604020202020204" pitchFamily="34" charset="0"/>
              <a:buChar char="•"/>
            </a:pPr>
            <a:r>
              <a:rPr lang="en-US" sz="2400" dirty="0"/>
              <a:t>The discoveries of gallium (1875) and germanium (1886) provided great support for Mendeleev’s work.</a:t>
            </a:r>
          </a:p>
          <a:p>
            <a:pPr marL="171450" indent="-171450" algn="just">
              <a:buClrTx/>
              <a:buFont typeface="Arial" panose="020B0604020202020204" pitchFamily="34" charset="0"/>
              <a:buChar char="•"/>
            </a:pPr>
            <a:r>
              <a:rPr lang="en-US" sz="2400" dirty="0"/>
              <a:t>Although Mendeleev and Meyer had a long dispute over priority, Mendeleev’s contributions to the development of</a:t>
            </a:r>
            <a:r>
              <a:rPr lang="ka-GE" sz="2400" dirty="0"/>
              <a:t> </a:t>
            </a:r>
            <a:r>
              <a:rPr lang="en-US" sz="2400" dirty="0"/>
              <a:t>the periodic table are now more widely recognized</a:t>
            </a:r>
          </a:p>
          <a:p>
            <a:pPr lvl="1">
              <a:buClrTx/>
              <a:buFont typeface="Arial"/>
              <a:buChar char="•"/>
            </a:pPr>
            <a:endParaRPr lang="en-US" sz="2400" dirty="0">
              <a:latin typeface="Arial" pitchFamily="-110" charset="0"/>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52893" y="236819"/>
            <a:ext cx="1226434" cy="833592"/>
          </a:xfrm>
          <a:prstGeom prst="rect">
            <a:avLst/>
          </a:prstGeom>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7322" y="417975"/>
            <a:ext cx="2448314" cy="659535"/>
          </a:xfrm>
        </p:spPr>
        <p:txBody>
          <a:bodyPr/>
          <a:lstStyle/>
          <a:p>
            <a:r>
              <a:rPr lang="en-US" dirty="0"/>
              <a:t>Figure 2.25</a:t>
            </a:r>
          </a:p>
        </p:txBody>
      </p:sp>
      <p:pic>
        <p:nvPicPr>
          <p:cNvPr id="2" name="Picture Placeholder 1" descr="CNX_Chem_02_05_Mendeleev.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6887" b="-6887"/>
          <a:stretch>
            <a:fillRect/>
          </a:stretch>
        </p:blipFill>
        <p:spPr>
          <a:xfrm>
            <a:off x="1981200" y="1316620"/>
            <a:ext cx="8062913" cy="3500071"/>
          </a:xfrm>
        </p:spPr>
      </p:pic>
      <p:sp>
        <p:nvSpPr>
          <p:cNvPr id="7" name="Text Placeholder 6"/>
          <p:cNvSpPr>
            <a:spLocks noGrp="1"/>
          </p:cNvSpPr>
          <p:nvPr>
            <p:ph type="body" sz="quarter" idx="14"/>
          </p:nvPr>
        </p:nvSpPr>
        <p:spPr>
          <a:xfrm>
            <a:off x="1302774" y="5222241"/>
            <a:ext cx="9881419" cy="1166382"/>
          </a:xfrm>
        </p:spPr>
        <p:txBody>
          <a:bodyPr>
            <a:normAutofit fontScale="92500" lnSpcReduction="10000"/>
          </a:bodyPr>
          <a:lstStyle/>
          <a:p>
            <a:pPr marL="342900" indent="-342900">
              <a:buAutoNum type="alphaLcParenBoth"/>
            </a:pPr>
            <a:r>
              <a:rPr lang="en-US" sz="1800" dirty="0"/>
              <a:t>Dimitri Mendeleev is widely credited with creating </a:t>
            </a:r>
            <a:r>
              <a:rPr lang="en-US" sz="1800" dirty="0">
                <a:solidFill>
                  <a:srgbClr val="6CB255"/>
                </a:solidFill>
              </a:rPr>
              <a:t>(b)</a:t>
            </a:r>
            <a:r>
              <a:rPr lang="en-US" sz="1800" dirty="0"/>
              <a:t> one of the first periodic table of the elements.</a:t>
            </a:r>
          </a:p>
          <a:p>
            <a:pPr marL="342900" indent="-342900">
              <a:buAutoNum type="alphaLcParenBoth"/>
            </a:pPr>
            <a:r>
              <a:rPr lang="en-US" sz="1800" dirty="0"/>
              <a:t> (credit a: modification of work by Serge </a:t>
            </a:r>
            <a:r>
              <a:rPr lang="en-US" sz="1800" dirty="0" err="1"/>
              <a:t>Lachinov</a:t>
            </a:r>
            <a:r>
              <a:rPr lang="en-US" sz="1800" dirty="0"/>
              <a:t>; credit b: modification of work by “Den </a:t>
            </a:r>
            <a:r>
              <a:rPr lang="en-US" sz="1800" dirty="0" err="1"/>
              <a:t>fjättrade</a:t>
            </a:r>
            <a:r>
              <a:rPr lang="en-US" sz="1800" dirty="0"/>
              <a:t> </a:t>
            </a:r>
            <a:r>
              <a:rPr lang="en-US" sz="1800" dirty="0" err="1"/>
              <a:t>ankan</a:t>
            </a:r>
            <a:r>
              <a:rPr lang="en-US" sz="1800" dirty="0"/>
              <a:t>”/Wikimedia Commons)</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343957" y="469157"/>
            <a:ext cx="1226434" cy="833592"/>
          </a:xfrm>
          <a:prstGeom prst="rect">
            <a:avLst/>
          </a:prstGeom>
        </p:spPr>
      </p:pic>
    </p:spTree>
    <p:extLst>
      <p:ext uri="{BB962C8B-B14F-4D97-AF65-F5344CB8AC3E}">
        <p14:creationId xmlns:p14="http://schemas.microsoft.com/office/powerpoint/2010/main" val="78618712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1056857" y="453316"/>
            <a:ext cx="5712653" cy="508000"/>
          </a:xfrm>
        </p:spPr>
        <p:txBody>
          <a:bodyPr>
            <a:normAutofit fontScale="90000"/>
          </a:bodyPr>
          <a:lstStyle/>
          <a:p>
            <a:pPr eaLnBrk="1" hangingPunct="1"/>
            <a:r>
              <a:rPr lang="en-US" sz="3200" b="1" dirty="0">
                <a:solidFill>
                  <a:srgbClr val="000090"/>
                </a:solidFill>
                <a:latin typeface="Arial" pitchFamily="-110" charset="0"/>
              </a:rPr>
              <a:t>The modern periodic table</a:t>
            </a:r>
          </a:p>
        </p:txBody>
      </p:sp>
      <p:sp>
        <p:nvSpPr>
          <p:cNvPr id="22530" name="Rectangle 3"/>
          <p:cNvSpPr>
            <a:spLocks noGrp="1" noChangeArrowheads="1"/>
          </p:cNvSpPr>
          <p:nvPr>
            <p:ph idx="1"/>
          </p:nvPr>
        </p:nvSpPr>
        <p:spPr>
          <a:xfrm>
            <a:off x="779206" y="1061551"/>
            <a:ext cx="10633587" cy="5568490"/>
          </a:xfrm>
        </p:spPr>
        <p:txBody>
          <a:bodyPr>
            <a:normAutofit/>
          </a:bodyPr>
          <a:lstStyle/>
          <a:p>
            <a:pPr>
              <a:buClrTx/>
              <a:buFont typeface="Arial"/>
              <a:buChar char="•"/>
            </a:pPr>
            <a:r>
              <a:rPr lang="en-US" sz="2400" dirty="0">
                <a:latin typeface="Arial" pitchFamily="-110" charset="0"/>
              </a:rPr>
              <a:t> </a:t>
            </a:r>
            <a:r>
              <a:rPr lang="en-US" sz="2400" dirty="0"/>
              <a:t>By the twentieth century, it became apparent</a:t>
            </a:r>
            <a:r>
              <a:rPr lang="ka-GE" sz="2400" dirty="0"/>
              <a:t>,</a:t>
            </a:r>
            <a:r>
              <a:rPr lang="en-US" sz="2400" dirty="0"/>
              <a:t> that the periodic relationship involved atomic numbers, rather than atomic masses. </a:t>
            </a:r>
          </a:p>
          <a:p>
            <a:pPr>
              <a:buClrTx/>
              <a:buFont typeface="Arial"/>
              <a:buChar char="•"/>
            </a:pPr>
            <a:r>
              <a:rPr lang="en-US" sz="2400" dirty="0">
                <a:latin typeface="Arial" pitchFamily="-110" charset="0"/>
              </a:rPr>
              <a:t> </a:t>
            </a:r>
            <a:r>
              <a:rPr lang="en-US" sz="2400" b="1" dirty="0">
                <a:solidFill>
                  <a:srgbClr val="000000"/>
                </a:solidFill>
                <a:latin typeface="Arial" charset="0"/>
              </a:rPr>
              <a:t>Periodic Law – </a:t>
            </a:r>
            <a:r>
              <a:rPr lang="en-US" sz="2400" dirty="0">
                <a:solidFill>
                  <a:srgbClr val="000000"/>
                </a:solidFill>
                <a:latin typeface="Arial" charset="0"/>
              </a:rPr>
              <a:t>The properties of the elements are periodic functions of their atomic numbers.</a:t>
            </a:r>
          </a:p>
          <a:p>
            <a:pPr>
              <a:buClrTx/>
              <a:buFont typeface="Arial"/>
              <a:buChar char="•"/>
            </a:pPr>
            <a:r>
              <a:rPr lang="en-US" sz="2400" dirty="0">
                <a:solidFill>
                  <a:srgbClr val="000000"/>
                </a:solidFill>
                <a:latin typeface="Arial" charset="0"/>
              </a:rPr>
              <a:t> </a:t>
            </a:r>
            <a:r>
              <a:rPr lang="en-US" sz="2400" dirty="0"/>
              <a:t>A modern periodic table arranges the elements in increasing order of their atomic numbers and groups atoms with similar properties in the same vertical column</a:t>
            </a:r>
            <a:endParaRPr lang="ka-GE" sz="2400" dirty="0"/>
          </a:p>
          <a:p>
            <a:pPr algn="just">
              <a:buClrTx/>
              <a:buFont typeface="Arial"/>
              <a:buChar char="•"/>
            </a:pPr>
            <a:r>
              <a:rPr lang="en-US" sz="2400" b="0" i="0" u="none" strike="noStrike" baseline="0" dirty="0"/>
              <a:t>Each box represents an element and contains its atomic number, symbol, average atomic mass, and (sometimes) name.</a:t>
            </a:r>
            <a:endParaRPr lang="ka-GE" sz="2400" b="0" i="0" u="none" strike="noStrike" baseline="0" dirty="0"/>
          </a:p>
          <a:p>
            <a:pPr algn="just">
              <a:buClrTx/>
              <a:buFont typeface="Arial"/>
              <a:buChar char="•"/>
            </a:pPr>
            <a:endParaRPr lang="ka-GE" sz="2400" dirty="0"/>
          </a:p>
          <a:p>
            <a:pPr algn="just">
              <a:buClrTx/>
              <a:buFont typeface="Arial"/>
              <a:buChar char="•"/>
            </a:pPr>
            <a:r>
              <a:rPr lang="en-US" sz="2400" b="0" i="0" u="none" strike="noStrike" baseline="0" dirty="0"/>
              <a:t>The elements are arranged in seven horizontal rows, called </a:t>
            </a:r>
            <a:r>
              <a:rPr lang="en-US" sz="2400" b="1" i="0" u="none" strike="noStrike" baseline="0" dirty="0">
                <a:solidFill>
                  <a:srgbClr val="0070C0"/>
                </a:solidFill>
              </a:rPr>
              <a:t>periods </a:t>
            </a:r>
            <a:endParaRPr lang="ka-GE" sz="2400" b="1" i="0" u="none" strike="noStrike" baseline="0" dirty="0">
              <a:solidFill>
                <a:srgbClr val="0070C0"/>
              </a:solidFill>
            </a:endParaRPr>
          </a:p>
          <a:p>
            <a:pPr algn="just">
              <a:buClrTx/>
              <a:buFont typeface="Arial"/>
              <a:buChar char="•"/>
            </a:pPr>
            <a:r>
              <a:rPr lang="en-US" sz="2400" b="0" i="0" u="none" strike="noStrike" baseline="0" dirty="0"/>
              <a:t>or </a:t>
            </a:r>
            <a:r>
              <a:rPr lang="en-US" sz="2400" b="1" i="0" u="none" strike="noStrike" baseline="0" dirty="0">
                <a:solidFill>
                  <a:srgbClr val="0070C0"/>
                </a:solidFill>
              </a:rPr>
              <a:t>series</a:t>
            </a:r>
            <a:r>
              <a:rPr lang="en-US" sz="2400" b="0" i="0" u="none" strike="noStrike" baseline="0" dirty="0"/>
              <a:t>, and 18 vertical columns, called </a:t>
            </a:r>
            <a:r>
              <a:rPr lang="en-US" sz="2400" b="1" i="0" u="none" strike="noStrike" baseline="0" dirty="0">
                <a:solidFill>
                  <a:srgbClr val="0070C0"/>
                </a:solidFill>
              </a:rPr>
              <a:t>groups</a:t>
            </a:r>
            <a:endParaRPr lang="ka-GE" sz="2400" b="0" i="0" u="none" strike="noStrike" baseline="0" dirty="0">
              <a:solidFill>
                <a:srgbClr val="0070C0"/>
              </a:solidFill>
            </a:endParaRPr>
          </a:p>
          <a:p>
            <a:pPr>
              <a:buClrTx/>
              <a:buFont typeface="Arial"/>
              <a:buChar char="•"/>
            </a:pPr>
            <a:endParaRPr lang="en-US" sz="2400" dirty="0">
              <a:latin typeface="Arial" pitchFamily="-110" charset="0"/>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134087" y="227959"/>
            <a:ext cx="1226434" cy="833592"/>
          </a:xfrm>
          <a:prstGeom prst="rect">
            <a:avLst/>
          </a:prstGeom>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93F85-97BF-4F1D-AEEE-CD6A91B7D014}"/>
              </a:ext>
            </a:extLst>
          </p:cNvPr>
          <p:cNvSpPr>
            <a:spLocks noGrp="1"/>
          </p:cNvSpPr>
          <p:nvPr>
            <p:ph type="title"/>
          </p:nvPr>
        </p:nvSpPr>
        <p:spPr>
          <a:xfrm>
            <a:off x="857045" y="1002890"/>
            <a:ext cx="4832555" cy="521428"/>
          </a:xfrm>
        </p:spPr>
        <p:txBody>
          <a:bodyPr/>
          <a:lstStyle/>
          <a:p>
            <a:r>
              <a:rPr lang="en-US" sz="2400" b="1" dirty="0">
                <a:solidFill>
                  <a:srgbClr val="000090"/>
                </a:solidFill>
                <a:latin typeface="Arial" pitchFamily="-110" charset="0"/>
              </a:rPr>
              <a:t>The modern periodic table</a:t>
            </a:r>
            <a:endParaRPr lang="en-US" dirty="0"/>
          </a:p>
        </p:txBody>
      </p:sp>
      <p:sp>
        <p:nvSpPr>
          <p:cNvPr id="3" name="Content Placeholder 2">
            <a:extLst>
              <a:ext uri="{FF2B5EF4-FFF2-40B4-BE49-F238E27FC236}">
                <a16:creationId xmlns:a16="http://schemas.microsoft.com/office/drawing/2014/main" id="{48963E3B-C651-4C49-B029-C648FF957C3A}"/>
              </a:ext>
            </a:extLst>
          </p:cNvPr>
          <p:cNvSpPr>
            <a:spLocks noGrp="1"/>
          </p:cNvSpPr>
          <p:nvPr>
            <p:ph idx="1"/>
          </p:nvPr>
        </p:nvSpPr>
        <p:spPr/>
        <p:txBody>
          <a:bodyPr>
            <a:normAutofit/>
          </a:bodyPr>
          <a:lstStyle/>
          <a:p>
            <a:pPr marL="457200" indent="-457200" algn="just">
              <a:buFont typeface="Arial" panose="020B0604020202020204" pitchFamily="34" charset="0"/>
              <a:buChar char="•"/>
            </a:pPr>
            <a:r>
              <a:rPr lang="en-US" sz="2800" b="0" i="0" u="none" strike="noStrike" baseline="0" dirty="0"/>
              <a:t>Groups are labeled at the top of each column. </a:t>
            </a:r>
            <a:endParaRPr lang="ka-GE" sz="2800" b="0" i="0" u="none" strike="noStrike" baseline="0" dirty="0"/>
          </a:p>
          <a:p>
            <a:pPr marL="457200" indent="-457200" algn="just">
              <a:buFont typeface="Arial" panose="020B0604020202020204" pitchFamily="34" charset="0"/>
              <a:buChar char="•"/>
            </a:pPr>
            <a:r>
              <a:rPr lang="en-US" sz="2800" b="0" i="0" u="none" strike="noStrike" baseline="0" dirty="0"/>
              <a:t>In the United States, the labels traditionally were numerals with capital</a:t>
            </a:r>
            <a:r>
              <a:rPr lang="ka-GE" sz="2800" b="0" i="0" u="none" strike="noStrike" baseline="0" dirty="0"/>
              <a:t> </a:t>
            </a:r>
            <a:r>
              <a:rPr lang="en-US" sz="2800" b="0" i="0" u="none" strike="noStrike" baseline="0" dirty="0"/>
              <a:t>letters. </a:t>
            </a:r>
            <a:endParaRPr lang="ka-GE" sz="2800" b="0" i="0" u="none" strike="noStrike" baseline="0" dirty="0"/>
          </a:p>
          <a:p>
            <a:pPr marL="457200" indent="-457200" algn="just">
              <a:buFont typeface="Arial" panose="020B0604020202020204" pitchFamily="34" charset="0"/>
              <a:buChar char="•"/>
            </a:pPr>
            <a:r>
              <a:rPr lang="en-US" sz="2800" b="0" i="0" u="none" strike="noStrike" baseline="0" dirty="0"/>
              <a:t>However, </a:t>
            </a:r>
            <a:r>
              <a:rPr lang="en-US" sz="2800" b="1" i="1" u="none" strike="noStrike" baseline="0" dirty="0">
                <a:solidFill>
                  <a:srgbClr val="FF0000"/>
                </a:solidFill>
              </a:rPr>
              <a:t>IUPAC</a:t>
            </a:r>
            <a:r>
              <a:rPr lang="en-US" sz="2800" b="0" i="0" u="none" strike="noStrike" baseline="0" dirty="0"/>
              <a:t> recommends</a:t>
            </a:r>
            <a:r>
              <a:rPr lang="ka-GE" sz="2800" b="0" i="0" u="none" strike="noStrike" baseline="0" dirty="0"/>
              <a:t>,</a:t>
            </a:r>
            <a:r>
              <a:rPr lang="en-US" sz="2800" b="0" i="0" u="none" strike="noStrike" baseline="0" dirty="0"/>
              <a:t> that the numbers 1 through 18 be used, and these labels are more common. </a:t>
            </a:r>
            <a:endParaRPr lang="ka-GE" sz="2800" b="0" i="0" u="none" strike="noStrike" baseline="0" dirty="0"/>
          </a:p>
          <a:p>
            <a:pPr marL="457200" indent="-457200" algn="just">
              <a:buFont typeface="Arial" panose="020B0604020202020204" pitchFamily="34" charset="0"/>
              <a:buChar char="•"/>
            </a:pPr>
            <a:r>
              <a:rPr lang="en-US" sz="2800" b="0" i="0" u="none" strike="noStrike" baseline="0" dirty="0"/>
              <a:t>For</a:t>
            </a:r>
            <a:r>
              <a:rPr lang="ka-GE" sz="2800" b="0" i="0" u="none" strike="noStrike" baseline="0" dirty="0"/>
              <a:t> </a:t>
            </a:r>
            <a:r>
              <a:rPr lang="en-US" sz="2800" b="0" i="0" u="none" strike="noStrike" baseline="0" dirty="0"/>
              <a:t>the table to fit on a single page, parts of two of the rows, a total of 14 columns, are usually written below the main</a:t>
            </a:r>
            <a:r>
              <a:rPr lang="ka-GE" sz="2800" b="0" i="0" u="none" strike="noStrike" baseline="0" dirty="0"/>
              <a:t> </a:t>
            </a:r>
            <a:r>
              <a:rPr lang="en-US" sz="2800" b="0" i="0" u="none" strike="noStrike" baseline="0" dirty="0"/>
              <a:t>body of the table.</a:t>
            </a:r>
            <a:endParaRPr lang="en-US" sz="2800" dirty="0"/>
          </a:p>
        </p:txBody>
      </p:sp>
      <p:pic>
        <p:nvPicPr>
          <p:cNvPr id="4" name="Picture 3" descr="OSX-Stacked-TM-RGB-300dpi-2016.jpg">
            <a:extLst>
              <a:ext uri="{FF2B5EF4-FFF2-40B4-BE49-F238E27FC236}">
                <a16:creationId xmlns:a16="http://schemas.microsoft.com/office/drawing/2014/main" id="{2F34987F-1C1D-4ADF-A0F9-3503376A4C6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543166" y="731836"/>
            <a:ext cx="1226434" cy="833592"/>
          </a:xfrm>
          <a:prstGeom prst="rect">
            <a:avLst/>
          </a:prstGeom>
        </p:spPr>
      </p:pic>
    </p:spTree>
    <p:extLst>
      <p:ext uri="{BB962C8B-B14F-4D97-AF65-F5344CB8AC3E}">
        <p14:creationId xmlns:p14="http://schemas.microsoft.com/office/powerpoint/2010/main" val="390628384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CNX_Chem_02_05_PerTable1.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935" r="-2382"/>
          <a:stretch>
            <a:fillRect/>
          </a:stretch>
        </p:blipFill>
        <p:spPr>
          <a:xfrm>
            <a:off x="2845195" y="231663"/>
            <a:ext cx="8617369" cy="6394674"/>
          </a:xfrm>
        </p:spPr>
      </p:pic>
      <p:sp>
        <p:nvSpPr>
          <p:cNvPr id="7" name="Text Placeholder 6"/>
          <p:cNvSpPr>
            <a:spLocks noGrp="1"/>
          </p:cNvSpPr>
          <p:nvPr>
            <p:ph type="body" sz="quarter" idx="14"/>
          </p:nvPr>
        </p:nvSpPr>
        <p:spPr>
          <a:xfrm>
            <a:off x="324464" y="3805857"/>
            <a:ext cx="2138517" cy="2417962"/>
          </a:xfrm>
        </p:spPr>
        <p:txBody>
          <a:bodyPr>
            <a:normAutofit/>
          </a:bodyPr>
          <a:lstStyle/>
          <a:p>
            <a:r>
              <a:rPr lang="en-US" sz="1800" dirty="0"/>
              <a:t>Elements in the periodic table are organized according to their properties.</a:t>
            </a:r>
          </a:p>
        </p:txBody>
      </p:sp>
    </p:spTree>
    <p:extLst>
      <p:ext uri="{BB962C8B-B14F-4D97-AF65-F5344CB8AC3E}">
        <p14:creationId xmlns:p14="http://schemas.microsoft.com/office/powerpoint/2010/main" val="995801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E4FAC9-2B2D-4FFE-9047-CB0F80013468}"/>
              </a:ext>
            </a:extLst>
          </p:cNvPr>
          <p:cNvSpPr/>
          <p:nvPr/>
        </p:nvSpPr>
        <p:spPr>
          <a:xfrm>
            <a:off x="657225" y="1532760"/>
            <a:ext cx="10610849" cy="3970318"/>
          </a:xfrm>
          <a:prstGeom prst="rect">
            <a:avLst/>
          </a:prstGeom>
        </p:spPr>
        <p:txBody>
          <a:bodyPr wrap="square">
            <a:spAutoFit/>
          </a:bodyPr>
          <a:lstStyle/>
          <a:p>
            <a:pPr marL="285750" indent="-285750" algn="just">
              <a:buFont typeface="Arial" panose="020B0604020202020204" pitchFamily="34" charset="0"/>
              <a:buChar char="•"/>
            </a:pPr>
            <a:r>
              <a:rPr lang="en-US" sz="2800" dirty="0"/>
              <a:t>The Aristotelian view of the composition of matter held sway for over two thousand years, until English schoolteacher John Dalton helped to revolutionize chemistry with his hypothesis that the behavior of matter could be explained using an atomic theory.</a:t>
            </a:r>
          </a:p>
          <a:p>
            <a:pPr marL="285750" indent="-285750" algn="just">
              <a:buFont typeface="Arial" panose="020B0604020202020204" pitchFamily="34" charset="0"/>
              <a:buChar char="•"/>
            </a:pPr>
            <a:r>
              <a:rPr lang="en-US" sz="2800" dirty="0"/>
              <a:t>First published in 1807, many of Dalton’s hypotheses about the microscopic features of matter</a:t>
            </a:r>
          </a:p>
          <a:p>
            <a:pPr marL="285750" indent="-285750" algn="just">
              <a:buFont typeface="Arial" panose="020B0604020202020204" pitchFamily="34" charset="0"/>
              <a:buChar char="•"/>
            </a:pPr>
            <a:r>
              <a:rPr lang="en-US" sz="2800" dirty="0"/>
              <a:t>are still valid in modern atomic theory. Here are the postulates of </a:t>
            </a:r>
            <a:r>
              <a:rPr lang="en-US" sz="2800" b="1" i="1" dirty="0">
                <a:solidFill>
                  <a:srgbClr val="FF0000"/>
                </a:solidFill>
              </a:rPr>
              <a:t>Dalton’s atomic theory</a:t>
            </a:r>
            <a:r>
              <a:rPr lang="en-US" sz="2800" dirty="0"/>
              <a:t>.</a:t>
            </a:r>
          </a:p>
        </p:txBody>
      </p:sp>
      <p:sp>
        <p:nvSpPr>
          <p:cNvPr id="3" name="Rectangle 2">
            <a:extLst>
              <a:ext uri="{FF2B5EF4-FFF2-40B4-BE49-F238E27FC236}">
                <a16:creationId xmlns:a16="http://schemas.microsoft.com/office/drawing/2014/main" id="{7E5745B6-F5C8-47DF-A43B-4770434A2181}"/>
              </a:ext>
            </a:extLst>
          </p:cNvPr>
          <p:cNvSpPr/>
          <p:nvPr/>
        </p:nvSpPr>
        <p:spPr>
          <a:xfrm>
            <a:off x="849836" y="435225"/>
            <a:ext cx="6309741" cy="584775"/>
          </a:xfrm>
          <a:prstGeom prst="rect">
            <a:avLst/>
          </a:prstGeom>
        </p:spPr>
        <p:txBody>
          <a:bodyPr wrap="none">
            <a:spAutoFit/>
          </a:bodyPr>
          <a:lstStyle/>
          <a:p>
            <a:r>
              <a:rPr lang="en-US" sz="3200" b="1" dirty="0">
                <a:solidFill>
                  <a:srgbClr val="000090"/>
                </a:solidFill>
                <a:latin typeface="Arial" pitchFamily="-110" charset="0"/>
              </a:rPr>
              <a:t>2.1 Early Ideas in atomic theory</a:t>
            </a:r>
            <a:endParaRPr lang="en-US" sz="3200" dirty="0"/>
          </a:p>
        </p:txBody>
      </p:sp>
      <p:pic>
        <p:nvPicPr>
          <p:cNvPr id="4" name="Picture 3" descr="OSX-Stacked-TM-RGB-300dpi-2016.jpg">
            <a:extLst>
              <a:ext uri="{FF2B5EF4-FFF2-40B4-BE49-F238E27FC236}">
                <a16:creationId xmlns:a16="http://schemas.microsoft.com/office/drawing/2014/main" id="{BC926BC6-3330-4669-8342-E2656B5306D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36688" y="333251"/>
            <a:ext cx="1226434" cy="833592"/>
          </a:xfrm>
          <a:prstGeom prst="rect">
            <a:avLst/>
          </a:prstGeom>
        </p:spPr>
      </p:pic>
    </p:spTree>
    <p:extLst>
      <p:ext uri="{BB962C8B-B14F-4D97-AF65-F5344CB8AC3E}">
        <p14:creationId xmlns:p14="http://schemas.microsoft.com/office/powerpoint/2010/main" val="51237551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6C575B-44C4-46F4-B05D-8D1903B8E31A}"/>
              </a:ext>
            </a:extLst>
          </p:cNvPr>
          <p:cNvSpPr/>
          <p:nvPr/>
        </p:nvSpPr>
        <p:spPr>
          <a:xfrm>
            <a:off x="619125" y="1720840"/>
            <a:ext cx="11115675" cy="3416320"/>
          </a:xfrm>
          <a:prstGeom prst="rect">
            <a:avLst/>
          </a:prstGeom>
        </p:spPr>
        <p:txBody>
          <a:bodyPr wrap="square">
            <a:spAutoFit/>
          </a:bodyPr>
          <a:lstStyle/>
          <a:p>
            <a:pPr marL="342900" indent="-342900" algn="just">
              <a:buFont typeface="Arial" panose="020B0604020202020204" pitchFamily="34" charset="0"/>
              <a:buChar char="•"/>
            </a:pPr>
            <a:r>
              <a:rPr lang="en-US" sz="2400" dirty="0"/>
              <a:t>Many elements differ dramatically in their chemical and physical properties, but some elements are similar in their</a:t>
            </a:r>
            <a:r>
              <a:rPr lang="ka-GE" sz="2400" dirty="0"/>
              <a:t> </a:t>
            </a:r>
            <a:r>
              <a:rPr lang="en-US" sz="2400" dirty="0"/>
              <a:t>behaviors. </a:t>
            </a:r>
            <a:endParaRPr lang="ka-GE" sz="2400" dirty="0"/>
          </a:p>
          <a:p>
            <a:pPr marL="342900" indent="-342900" algn="just">
              <a:buFont typeface="Arial" panose="020B0604020202020204" pitchFamily="34" charset="0"/>
              <a:buChar char="•"/>
            </a:pPr>
            <a:endParaRPr lang="ka-GE" sz="2400" dirty="0"/>
          </a:p>
          <a:p>
            <a:pPr marL="342900" indent="-342900" algn="just">
              <a:buFont typeface="Arial" panose="020B0604020202020204" pitchFamily="34" charset="0"/>
              <a:buChar char="•"/>
            </a:pPr>
            <a:r>
              <a:rPr lang="en-US" sz="2400" dirty="0"/>
              <a:t>For example, many elements appear shiny, are malleable (able to be deformed without breaking) and</a:t>
            </a:r>
            <a:r>
              <a:rPr lang="ka-GE" sz="2400" dirty="0"/>
              <a:t> </a:t>
            </a:r>
            <a:r>
              <a:rPr lang="en-US" sz="2400" dirty="0"/>
              <a:t>ductile (can be drawn into wires), and conduct heat and electricity well. </a:t>
            </a:r>
            <a:endParaRPr lang="ka-GE" sz="2400" dirty="0"/>
          </a:p>
          <a:p>
            <a:pPr marL="342900" indent="-342900" algn="just">
              <a:buFont typeface="Arial" panose="020B0604020202020204" pitchFamily="34" charset="0"/>
              <a:buChar char="•"/>
            </a:pPr>
            <a:endParaRPr lang="ka-GE" sz="2400" dirty="0"/>
          </a:p>
          <a:p>
            <a:pPr marL="342900" indent="-342900" algn="just">
              <a:buFont typeface="Arial" panose="020B0604020202020204" pitchFamily="34" charset="0"/>
              <a:buChar char="•"/>
            </a:pPr>
            <a:r>
              <a:rPr lang="en-US" sz="2400" dirty="0"/>
              <a:t>Other elements are not shiny, malleable, or</a:t>
            </a:r>
            <a:r>
              <a:rPr lang="ka-GE" sz="2400" dirty="0"/>
              <a:t> </a:t>
            </a:r>
            <a:r>
              <a:rPr lang="en-US" sz="2400" dirty="0"/>
              <a:t>ductile, and are poor conductors of heat and electricity. </a:t>
            </a:r>
          </a:p>
        </p:txBody>
      </p:sp>
      <p:sp>
        <p:nvSpPr>
          <p:cNvPr id="3" name="Rectangle 2">
            <a:extLst>
              <a:ext uri="{FF2B5EF4-FFF2-40B4-BE49-F238E27FC236}">
                <a16:creationId xmlns:a16="http://schemas.microsoft.com/office/drawing/2014/main" id="{3437C408-35B2-4AD6-801A-244E6622AAD3}"/>
              </a:ext>
            </a:extLst>
          </p:cNvPr>
          <p:cNvSpPr/>
          <p:nvPr/>
        </p:nvSpPr>
        <p:spPr>
          <a:xfrm>
            <a:off x="1017664" y="596384"/>
            <a:ext cx="5306261" cy="584775"/>
          </a:xfrm>
          <a:prstGeom prst="rect">
            <a:avLst/>
          </a:prstGeom>
        </p:spPr>
        <p:txBody>
          <a:bodyPr wrap="none">
            <a:spAutoFit/>
          </a:bodyPr>
          <a:lstStyle/>
          <a:p>
            <a:r>
              <a:rPr lang="en-US" sz="3200" b="1" dirty="0">
                <a:solidFill>
                  <a:srgbClr val="000090"/>
                </a:solidFill>
                <a:latin typeface="Arial" pitchFamily="-110" charset="0"/>
              </a:rPr>
              <a:t>The modern periodic table</a:t>
            </a:r>
            <a:endParaRPr lang="en-US" sz="3200" dirty="0"/>
          </a:p>
        </p:txBody>
      </p:sp>
      <p:pic>
        <p:nvPicPr>
          <p:cNvPr id="4" name="Picture 3" descr="OSX-Stacked-TM-RGB-300dpi-2016.jpg">
            <a:extLst>
              <a:ext uri="{FF2B5EF4-FFF2-40B4-BE49-F238E27FC236}">
                <a16:creationId xmlns:a16="http://schemas.microsoft.com/office/drawing/2014/main" id="{B65ADDE1-F96D-4599-98E4-9F20DA647B03}"/>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096112" y="423889"/>
            <a:ext cx="1226434" cy="833592"/>
          </a:xfrm>
          <a:prstGeom prst="rect">
            <a:avLst/>
          </a:prstGeom>
        </p:spPr>
      </p:pic>
    </p:spTree>
    <p:extLst>
      <p:ext uri="{BB962C8B-B14F-4D97-AF65-F5344CB8AC3E}">
        <p14:creationId xmlns:p14="http://schemas.microsoft.com/office/powerpoint/2010/main" val="58610916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899958" y="658277"/>
            <a:ext cx="6553200" cy="508000"/>
          </a:xfrm>
        </p:spPr>
        <p:txBody>
          <a:bodyPr>
            <a:normAutofit fontScale="90000"/>
          </a:bodyPr>
          <a:lstStyle/>
          <a:p>
            <a:pPr eaLnBrk="1" hangingPunct="1"/>
            <a:r>
              <a:rPr lang="en-US" sz="3200" b="1" dirty="0">
                <a:solidFill>
                  <a:srgbClr val="000090"/>
                </a:solidFill>
                <a:latin typeface="Arial" pitchFamily="-110" charset="0"/>
              </a:rPr>
              <a:t>Classifications of elements</a:t>
            </a:r>
          </a:p>
        </p:txBody>
      </p:sp>
      <p:sp>
        <p:nvSpPr>
          <p:cNvPr id="22530" name="Rectangle 3"/>
          <p:cNvSpPr>
            <a:spLocks noGrp="1" noChangeArrowheads="1"/>
          </p:cNvSpPr>
          <p:nvPr>
            <p:ph idx="1"/>
          </p:nvPr>
        </p:nvSpPr>
        <p:spPr>
          <a:xfrm>
            <a:off x="749710" y="2216072"/>
            <a:ext cx="10692580" cy="3221651"/>
          </a:xfrm>
        </p:spPr>
        <p:txBody>
          <a:bodyPr>
            <a:normAutofit fontScale="92500" lnSpcReduction="20000"/>
          </a:bodyPr>
          <a:lstStyle/>
          <a:p>
            <a:pPr>
              <a:buClr>
                <a:srgbClr val="000000"/>
              </a:buClr>
            </a:pPr>
            <a:r>
              <a:rPr lang="en-US" sz="2400" dirty="0"/>
              <a:t>We can sort the elements into large classes with common</a:t>
            </a:r>
            <a:r>
              <a:rPr lang="ka-GE" sz="2400" dirty="0"/>
              <a:t> </a:t>
            </a:r>
            <a:r>
              <a:rPr lang="en-US" sz="2400" dirty="0"/>
              <a:t>properties: </a:t>
            </a:r>
            <a:endParaRPr lang="ka-GE" sz="2400" dirty="0"/>
          </a:p>
          <a:p>
            <a:pPr>
              <a:buClr>
                <a:srgbClr val="000000"/>
              </a:buClr>
            </a:pPr>
            <a:endParaRPr lang="ka-GE" sz="2400" b="1" dirty="0">
              <a:solidFill>
                <a:srgbClr val="FF6600"/>
              </a:solidFill>
              <a:latin typeface="Times New Roman" charset="0"/>
              <a:ea typeface="Times New Roman" charset="0"/>
              <a:cs typeface="Times New Roman" charset="0"/>
            </a:endParaRPr>
          </a:p>
          <a:p>
            <a:pPr>
              <a:buClr>
                <a:srgbClr val="000000"/>
              </a:buClr>
              <a:buFont typeface="Arial"/>
              <a:buChar char="•"/>
            </a:pPr>
            <a:r>
              <a:rPr lang="en-US" sz="2400" b="1" dirty="0">
                <a:solidFill>
                  <a:srgbClr val="FF6600"/>
                </a:solidFill>
                <a:ea typeface="Times New Roman" charset="0"/>
                <a:cs typeface="Times New Roman" charset="0"/>
              </a:rPr>
              <a:t>Metals</a:t>
            </a:r>
            <a:r>
              <a:rPr lang="en-US" sz="2400" b="1" dirty="0">
                <a:solidFill>
                  <a:srgbClr val="000090"/>
                </a:solidFill>
                <a:ea typeface="Times New Roman" charset="0"/>
                <a:cs typeface="Times New Roman" charset="0"/>
              </a:rPr>
              <a:t> </a:t>
            </a:r>
            <a:r>
              <a:rPr lang="en-US" sz="2400" dirty="0">
                <a:ea typeface="Times New Roman" charset="0"/>
                <a:cs typeface="Times New Roman" charset="0"/>
              </a:rPr>
              <a:t>are shiny, malleable, good conductors of heat and electricity</a:t>
            </a:r>
            <a:r>
              <a:rPr lang="ka-GE" sz="2400" dirty="0">
                <a:ea typeface="Times New Roman" charset="0"/>
                <a:cs typeface="Times New Roman" charset="0"/>
              </a:rPr>
              <a:t>-</a:t>
            </a:r>
            <a:r>
              <a:rPr lang="en-US" sz="2400" dirty="0">
                <a:ea typeface="Times New Roman" charset="0"/>
                <a:cs typeface="Times New Roman" charset="0"/>
              </a:rPr>
              <a:t> </a:t>
            </a:r>
            <a:r>
              <a:rPr lang="en-US" sz="2400" dirty="0"/>
              <a:t>shaded yellow</a:t>
            </a:r>
            <a:r>
              <a:rPr lang="ka-GE" sz="2400" dirty="0"/>
              <a:t>.</a:t>
            </a:r>
            <a:endParaRPr lang="en-US" sz="2400" dirty="0"/>
          </a:p>
          <a:p>
            <a:pPr>
              <a:buClr>
                <a:srgbClr val="000000"/>
              </a:buClr>
              <a:buFont typeface="Arial"/>
              <a:buChar char="•"/>
            </a:pPr>
            <a:endParaRPr lang="en-US" sz="2400" dirty="0">
              <a:ea typeface="Times New Roman" charset="0"/>
              <a:cs typeface="Times New Roman" charset="0"/>
            </a:endParaRPr>
          </a:p>
          <a:p>
            <a:pPr>
              <a:buClr>
                <a:srgbClr val="000000"/>
              </a:buClr>
              <a:buFont typeface="Arial"/>
              <a:buChar char="•"/>
            </a:pPr>
            <a:r>
              <a:rPr lang="en-US" sz="2400" b="1" dirty="0">
                <a:solidFill>
                  <a:srgbClr val="008000"/>
                </a:solidFill>
                <a:ea typeface="Times New Roman" charset="0"/>
                <a:cs typeface="Times New Roman" charset="0"/>
              </a:rPr>
              <a:t> Nonmetals</a:t>
            </a:r>
            <a:r>
              <a:rPr lang="en-US" sz="2400" dirty="0">
                <a:ea typeface="Times New Roman" charset="0"/>
                <a:cs typeface="Times New Roman" charset="0"/>
              </a:rPr>
              <a:t> appear dull, poor conductors of heat and electricity</a:t>
            </a:r>
            <a:r>
              <a:rPr lang="ka-GE" sz="2400" dirty="0">
                <a:ea typeface="Times New Roman" charset="0"/>
                <a:cs typeface="Times New Roman" charset="0"/>
              </a:rPr>
              <a:t>-</a:t>
            </a:r>
            <a:r>
              <a:rPr lang="en-US" sz="2400" dirty="0"/>
              <a:t> shaded Green</a:t>
            </a:r>
            <a:endParaRPr lang="en-US" sz="2400" dirty="0">
              <a:ea typeface="Times New Roman" charset="0"/>
              <a:cs typeface="Times New Roman" charset="0"/>
            </a:endParaRPr>
          </a:p>
          <a:p>
            <a:pPr>
              <a:buClr>
                <a:srgbClr val="000000"/>
              </a:buClr>
              <a:buFont typeface="Arial"/>
              <a:buChar char="•"/>
            </a:pPr>
            <a:endParaRPr lang="en-US" sz="2400" dirty="0">
              <a:ea typeface="Times New Roman" charset="0"/>
              <a:cs typeface="Times New Roman" charset="0"/>
            </a:endParaRPr>
          </a:p>
          <a:p>
            <a:pPr>
              <a:buClr>
                <a:srgbClr val="000000"/>
              </a:buClr>
              <a:buFont typeface="Arial"/>
              <a:buChar char="•"/>
            </a:pPr>
            <a:r>
              <a:rPr lang="en-US" sz="2400" b="1" dirty="0">
                <a:solidFill>
                  <a:srgbClr val="660066"/>
                </a:solidFill>
                <a:ea typeface="Times New Roman" charset="0"/>
                <a:cs typeface="Times New Roman" charset="0"/>
              </a:rPr>
              <a:t> Metalloids</a:t>
            </a:r>
            <a:r>
              <a:rPr lang="en-US" sz="2400" dirty="0">
                <a:ea typeface="Times New Roman" charset="0"/>
                <a:cs typeface="Times New Roman" charset="0"/>
              </a:rPr>
              <a:t> conduct heat and electricity moderately well, and possess some properties of metals and some properties of nonmetals-</a:t>
            </a:r>
            <a:r>
              <a:rPr lang="en-US" sz="2400" dirty="0"/>
              <a:t> shaded purple</a:t>
            </a:r>
            <a:r>
              <a:rPr lang="en-US" sz="2400" dirty="0">
                <a:ea typeface="Times New Roman" charset="0"/>
                <a:cs typeface="Times New Roman" charset="0"/>
              </a:rPr>
              <a:t> </a:t>
            </a:r>
            <a:endParaRPr lang="ka-GE" sz="2400" dirty="0">
              <a:ea typeface="Times New Roman" charset="0"/>
              <a:cs typeface="Times New Roman" charset="0"/>
            </a:endParaRPr>
          </a:p>
          <a:p>
            <a:pPr>
              <a:buClr>
                <a:srgbClr val="000000"/>
              </a:buClr>
              <a:buFont typeface="Arial"/>
              <a:buChar char="•"/>
            </a:pPr>
            <a:endParaRPr lang="en-US" sz="2400" dirty="0">
              <a:ea typeface="Times New Roman" charset="0"/>
              <a:cs typeface="Times New Roman" charset="0"/>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896087" y="423889"/>
            <a:ext cx="1226434" cy="833592"/>
          </a:xfrm>
          <a:prstGeom prst="rect">
            <a:avLst/>
          </a:prstGeom>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1310148" y="861024"/>
            <a:ext cx="6553200" cy="508000"/>
          </a:xfrm>
        </p:spPr>
        <p:txBody>
          <a:bodyPr>
            <a:normAutofit fontScale="90000"/>
          </a:bodyPr>
          <a:lstStyle/>
          <a:p>
            <a:pPr eaLnBrk="1" hangingPunct="1"/>
            <a:r>
              <a:rPr lang="en-US" sz="3200" b="1" dirty="0">
                <a:solidFill>
                  <a:srgbClr val="000090"/>
                </a:solidFill>
                <a:latin typeface="Arial" pitchFamily="-110" charset="0"/>
              </a:rPr>
              <a:t>Classifications of elements</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443804" y="842905"/>
            <a:ext cx="1226434" cy="833592"/>
          </a:xfrm>
          <a:prstGeom prst="rect">
            <a:avLst/>
          </a:prstGeom>
        </p:spPr>
      </p:pic>
      <p:sp>
        <p:nvSpPr>
          <p:cNvPr id="6" name="Rectangle 3"/>
          <p:cNvSpPr txBox="1">
            <a:spLocks noChangeArrowheads="1"/>
          </p:cNvSpPr>
          <p:nvPr/>
        </p:nvSpPr>
        <p:spPr>
          <a:xfrm>
            <a:off x="934065" y="1676497"/>
            <a:ext cx="10323870" cy="4657165"/>
          </a:xfrm>
          <a:prstGeom prst="rect">
            <a:avLst/>
          </a:prstGeom>
        </p:spPr>
        <p:txBody>
          <a:bodyPr vert="horz" lIns="91440" tIns="45720" rIns="91440" bIns="45720" rtlCol="0">
            <a:normAutofit fontScale="92500" lnSpcReduction="10000"/>
          </a:bodyPr>
          <a:lstStyle/>
          <a:p>
            <a:pPr>
              <a:spcBef>
                <a:spcPct val="20000"/>
              </a:spcBef>
              <a:spcAft>
                <a:spcPts val="600"/>
              </a:spcAft>
              <a:buFont typeface="Arial"/>
              <a:buChar char="•"/>
              <a:defRPr/>
            </a:pPr>
            <a:r>
              <a:rPr lang="en-US" sz="2600" b="1" dirty="0"/>
              <a:t>The elements can also be classified into the :</a:t>
            </a:r>
          </a:p>
          <a:p>
            <a:pPr>
              <a:spcBef>
                <a:spcPct val="20000"/>
              </a:spcBef>
              <a:spcAft>
                <a:spcPts val="600"/>
              </a:spcAft>
              <a:buFont typeface="Arial"/>
              <a:buChar char="•"/>
              <a:defRPr/>
            </a:pPr>
            <a:r>
              <a:rPr lang="en-US" sz="2400" b="1" dirty="0"/>
              <a:t>Main group elements (or representative elements)</a:t>
            </a:r>
          </a:p>
          <a:p>
            <a:pPr lvl="1" indent="-182880">
              <a:spcBef>
                <a:spcPct val="20000"/>
              </a:spcBef>
              <a:buClr>
                <a:srgbClr val="6CB255"/>
              </a:buClr>
              <a:buFont typeface="Arial" pitchFamily="34" charset="0"/>
              <a:buChar char="•"/>
              <a:defRPr/>
            </a:pPr>
            <a:r>
              <a:rPr lang="en-US" sz="2400" dirty="0">
                <a:cs typeface="MS PGothic" pitchFamily="34" charset="-128"/>
              </a:rPr>
              <a:t>Groups: 1, 2, 13-18</a:t>
            </a:r>
          </a:p>
          <a:p>
            <a:pPr lvl="1" indent="-182880">
              <a:spcBef>
                <a:spcPct val="20000"/>
              </a:spcBef>
              <a:buClr>
                <a:srgbClr val="6CB255"/>
              </a:buClr>
              <a:defRPr/>
            </a:pPr>
            <a:endParaRPr lang="en-US" sz="2400" dirty="0">
              <a:cs typeface="MS PGothic" pitchFamily="34" charset="-128"/>
            </a:endParaRPr>
          </a:p>
          <a:p>
            <a:pPr>
              <a:spcBef>
                <a:spcPct val="20000"/>
              </a:spcBef>
              <a:spcAft>
                <a:spcPts val="600"/>
              </a:spcAft>
              <a:buFont typeface="Arial"/>
              <a:buChar char="•"/>
              <a:defRPr/>
            </a:pPr>
            <a:r>
              <a:rPr lang="en-US" sz="2400" b="1" dirty="0"/>
              <a:t> Transition metals</a:t>
            </a:r>
          </a:p>
          <a:p>
            <a:pPr lvl="1" indent="-182880">
              <a:spcBef>
                <a:spcPct val="20000"/>
              </a:spcBef>
              <a:buClr>
                <a:srgbClr val="6CB255"/>
              </a:buClr>
              <a:buFont typeface="Arial" pitchFamily="34" charset="0"/>
              <a:buChar char="•"/>
              <a:defRPr/>
            </a:pPr>
            <a:r>
              <a:rPr lang="en-US" sz="2400" dirty="0">
                <a:cs typeface="MS PGothic" pitchFamily="34" charset="-128"/>
              </a:rPr>
              <a:t>Groups: 3-12</a:t>
            </a:r>
          </a:p>
          <a:p>
            <a:pPr lvl="1" indent="-182880">
              <a:spcBef>
                <a:spcPct val="20000"/>
              </a:spcBef>
              <a:buClr>
                <a:srgbClr val="6CB255"/>
              </a:buClr>
              <a:defRPr/>
            </a:pPr>
            <a:endParaRPr lang="en-US" sz="2400" dirty="0">
              <a:cs typeface="MS PGothic" pitchFamily="34" charset="-128"/>
            </a:endParaRPr>
          </a:p>
          <a:p>
            <a:pPr>
              <a:spcBef>
                <a:spcPct val="20000"/>
              </a:spcBef>
              <a:spcAft>
                <a:spcPts val="600"/>
              </a:spcAft>
              <a:buClr>
                <a:schemeClr val="tx1"/>
              </a:buClr>
              <a:buFont typeface="Arial"/>
              <a:buChar char="•"/>
              <a:defRPr/>
            </a:pPr>
            <a:r>
              <a:rPr lang="en-US" sz="2400" b="1" dirty="0"/>
              <a:t> Inner transition metals</a:t>
            </a:r>
          </a:p>
          <a:p>
            <a:pPr lvl="1" indent="-182880">
              <a:spcBef>
                <a:spcPct val="20000"/>
              </a:spcBef>
              <a:buClr>
                <a:srgbClr val="6CB255"/>
              </a:buClr>
              <a:buFont typeface="Arial" pitchFamily="34" charset="0"/>
              <a:buChar char="•"/>
              <a:defRPr/>
            </a:pPr>
            <a:r>
              <a:rPr lang="en-US" sz="2400" dirty="0">
                <a:cs typeface="MS PGothic" pitchFamily="34" charset="-128"/>
              </a:rPr>
              <a:t>Two rows at the bottom of the periodic table. </a:t>
            </a:r>
          </a:p>
          <a:p>
            <a:pPr lvl="2" indent="-182880">
              <a:spcBef>
                <a:spcPct val="20000"/>
              </a:spcBef>
              <a:buClr>
                <a:srgbClr val="6CB255"/>
              </a:buClr>
              <a:buFont typeface="Arial" pitchFamily="34" charset="0"/>
              <a:buChar char="•"/>
            </a:pPr>
            <a:r>
              <a:rPr lang="en-US" sz="2400" dirty="0">
                <a:cs typeface="MS PGothic" pitchFamily="34" charset="-128"/>
              </a:rPr>
              <a:t>Lanthanides – top row</a:t>
            </a:r>
          </a:p>
          <a:p>
            <a:pPr lvl="2" indent="-182880">
              <a:spcBef>
                <a:spcPct val="20000"/>
              </a:spcBef>
              <a:buClr>
                <a:srgbClr val="6CB255"/>
              </a:buClr>
              <a:buFont typeface="Arial" pitchFamily="34" charset="0"/>
              <a:buChar char="•"/>
            </a:pPr>
            <a:r>
              <a:rPr lang="en-US" sz="2400" dirty="0">
                <a:cs typeface="MS PGothic" pitchFamily="34" charset="-128"/>
              </a:rPr>
              <a:t>Actinides – bottom row</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870155" y="667809"/>
            <a:ext cx="6553200" cy="508000"/>
          </a:xfrm>
        </p:spPr>
        <p:txBody>
          <a:bodyPr>
            <a:normAutofit fontScale="90000"/>
          </a:bodyPr>
          <a:lstStyle/>
          <a:p>
            <a:pPr eaLnBrk="1" hangingPunct="1"/>
            <a:r>
              <a:rPr lang="en-US" sz="3200" b="1" dirty="0">
                <a:solidFill>
                  <a:srgbClr val="000090"/>
                </a:solidFill>
                <a:latin typeface="Arial" pitchFamily="-110" charset="0"/>
              </a:rPr>
              <a:t>Classifications of elements</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517545" y="342217"/>
            <a:ext cx="1226434" cy="833592"/>
          </a:xfrm>
          <a:prstGeom prst="rect">
            <a:avLst/>
          </a:prstGeom>
        </p:spPr>
      </p:pic>
      <p:sp>
        <p:nvSpPr>
          <p:cNvPr id="6" name="Rectangle 3"/>
          <p:cNvSpPr txBox="1">
            <a:spLocks noChangeArrowheads="1"/>
          </p:cNvSpPr>
          <p:nvPr/>
        </p:nvSpPr>
        <p:spPr>
          <a:xfrm>
            <a:off x="870155" y="1394016"/>
            <a:ext cx="10132142" cy="5030691"/>
          </a:xfrm>
          <a:prstGeom prst="rect">
            <a:avLst/>
          </a:prstGeom>
        </p:spPr>
        <p:txBody>
          <a:bodyPr vert="horz" lIns="91440" tIns="45720" rIns="91440" bIns="45720" rtlCol="0">
            <a:normAutofit fontScale="92500" lnSpcReduction="10000"/>
          </a:bodyPr>
          <a:lstStyle/>
          <a:p>
            <a:pPr>
              <a:spcBef>
                <a:spcPct val="20000"/>
              </a:spcBef>
              <a:spcAft>
                <a:spcPts val="600"/>
              </a:spcAft>
              <a:buFont typeface="Arial"/>
              <a:buChar char="•"/>
              <a:defRPr/>
            </a:pPr>
            <a:r>
              <a:rPr lang="en-US" sz="2400" b="1" dirty="0"/>
              <a:t> Alkali metals – Group 1 (except hydrogen)</a:t>
            </a:r>
          </a:p>
          <a:p>
            <a:pPr lvl="1" indent="-182880">
              <a:spcBef>
                <a:spcPct val="20000"/>
              </a:spcBef>
              <a:buClr>
                <a:srgbClr val="6CB255"/>
              </a:buClr>
              <a:defRPr/>
            </a:pPr>
            <a:endParaRPr lang="en-US" sz="2400" dirty="0">
              <a:cs typeface="MS PGothic" pitchFamily="34" charset="-128"/>
            </a:endParaRPr>
          </a:p>
          <a:p>
            <a:pPr>
              <a:spcBef>
                <a:spcPct val="20000"/>
              </a:spcBef>
              <a:spcAft>
                <a:spcPts val="600"/>
              </a:spcAft>
              <a:buFont typeface="Arial"/>
              <a:buChar char="•"/>
              <a:defRPr/>
            </a:pPr>
            <a:r>
              <a:rPr lang="en-US" sz="2400" b="1" dirty="0"/>
              <a:t> Alkaline earth metals – Group 2</a:t>
            </a:r>
          </a:p>
          <a:p>
            <a:pPr>
              <a:spcBef>
                <a:spcPct val="20000"/>
              </a:spcBef>
              <a:spcAft>
                <a:spcPts val="600"/>
              </a:spcAft>
              <a:defRPr/>
            </a:pPr>
            <a:endParaRPr lang="en-US" sz="2400" dirty="0">
              <a:cs typeface="MS PGothic" pitchFamily="34" charset="-128"/>
            </a:endParaRPr>
          </a:p>
          <a:p>
            <a:pPr>
              <a:spcBef>
                <a:spcPct val="20000"/>
              </a:spcBef>
              <a:spcAft>
                <a:spcPts val="600"/>
              </a:spcAft>
              <a:buClr>
                <a:schemeClr val="tx1"/>
              </a:buClr>
              <a:buFont typeface="Arial"/>
              <a:buChar char="•"/>
              <a:defRPr/>
            </a:pPr>
            <a:r>
              <a:rPr lang="en-US" sz="2400" b="1" dirty="0"/>
              <a:t> Pnictogens – Group 15 (</a:t>
            </a:r>
            <a:r>
              <a:rPr lang="en-US" sz="2400" b="0" i="0" dirty="0">
                <a:solidFill>
                  <a:srgbClr val="202124"/>
                </a:solidFill>
                <a:effectLst/>
                <a:latin typeface="arial" panose="020B0604020202020204" pitchFamily="34" charset="0"/>
              </a:rPr>
              <a:t>is a </a:t>
            </a:r>
            <a:r>
              <a:rPr lang="en-US" sz="2400" b="1" i="0" dirty="0">
                <a:solidFill>
                  <a:srgbClr val="202124"/>
                </a:solidFill>
                <a:effectLst/>
                <a:latin typeface="arial" panose="020B0604020202020204" pitchFamily="34" charset="0"/>
              </a:rPr>
              <a:t>member of the nitrogen group of elements)</a:t>
            </a:r>
            <a:endParaRPr lang="en-US" sz="2400" b="1" dirty="0"/>
          </a:p>
          <a:p>
            <a:pPr>
              <a:spcBef>
                <a:spcPct val="20000"/>
              </a:spcBef>
              <a:spcAft>
                <a:spcPts val="600"/>
              </a:spcAft>
              <a:buClr>
                <a:schemeClr val="tx1"/>
              </a:buClr>
              <a:buFont typeface="Arial"/>
              <a:buChar char="•"/>
              <a:defRPr/>
            </a:pPr>
            <a:endParaRPr lang="en-US" sz="2400" b="1" dirty="0"/>
          </a:p>
          <a:p>
            <a:pPr>
              <a:spcBef>
                <a:spcPct val="20000"/>
              </a:spcBef>
              <a:spcAft>
                <a:spcPts val="600"/>
              </a:spcAft>
              <a:buClr>
                <a:schemeClr val="tx1"/>
              </a:buClr>
              <a:buFont typeface="Arial"/>
              <a:buChar char="•"/>
              <a:defRPr/>
            </a:pPr>
            <a:r>
              <a:rPr lang="en-US" sz="2400" b="1" dirty="0"/>
              <a:t> Chalcogens – Group 16 </a:t>
            </a:r>
            <a:r>
              <a:rPr lang="en-US" sz="2400" b="0" i="0" strike="noStrike" dirty="0">
                <a:solidFill>
                  <a:srgbClr val="1A0DAB"/>
                </a:solidFill>
                <a:effectLst/>
                <a:latin typeface="arial" panose="020B0604020202020204" pitchFamily="34" charset="0"/>
                <a:hlinkClick r:id="rId3"/>
              </a:rPr>
              <a:t>The Oxygen Family</a:t>
            </a:r>
          </a:p>
          <a:p>
            <a:pPr>
              <a:spcBef>
                <a:spcPct val="20000"/>
              </a:spcBef>
              <a:spcAft>
                <a:spcPts val="600"/>
              </a:spcAft>
              <a:buClr>
                <a:schemeClr val="tx1"/>
              </a:buClr>
              <a:buFont typeface="Arial"/>
              <a:buChar char="•"/>
              <a:defRPr/>
            </a:pPr>
            <a:endParaRPr lang="en-US" sz="2400" b="1" dirty="0"/>
          </a:p>
          <a:p>
            <a:pPr>
              <a:spcBef>
                <a:spcPct val="20000"/>
              </a:spcBef>
              <a:spcAft>
                <a:spcPts val="600"/>
              </a:spcAft>
              <a:buClr>
                <a:schemeClr val="tx1"/>
              </a:buClr>
              <a:buFont typeface="Arial"/>
              <a:buChar char="•"/>
              <a:defRPr/>
            </a:pPr>
            <a:r>
              <a:rPr lang="en-US" sz="2400" b="1" dirty="0"/>
              <a:t> Halogens – Group 17</a:t>
            </a:r>
          </a:p>
          <a:p>
            <a:pPr>
              <a:spcBef>
                <a:spcPct val="20000"/>
              </a:spcBef>
              <a:spcAft>
                <a:spcPts val="600"/>
              </a:spcAft>
              <a:buClr>
                <a:schemeClr val="tx1"/>
              </a:buClr>
              <a:buFont typeface="Arial"/>
              <a:buChar char="•"/>
              <a:defRPr/>
            </a:pPr>
            <a:endParaRPr lang="en-US" sz="2400" b="1" dirty="0"/>
          </a:p>
          <a:p>
            <a:pPr>
              <a:spcBef>
                <a:spcPct val="20000"/>
              </a:spcBef>
              <a:spcAft>
                <a:spcPts val="600"/>
              </a:spcAft>
              <a:buClr>
                <a:schemeClr val="tx1"/>
              </a:buClr>
              <a:buFont typeface="Arial"/>
              <a:buChar char="•"/>
              <a:defRPr/>
            </a:pPr>
            <a:r>
              <a:rPr lang="en-US" sz="2400" b="1" dirty="0"/>
              <a:t> Noble Gases (or inert gases) – Group 18</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CNX_Chem_02_05_PerTable2.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437" r="-2991"/>
          <a:stretch>
            <a:fillRect/>
          </a:stretch>
        </p:blipFill>
        <p:spPr>
          <a:xfrm>
            <a:off x="487058" y="329254"/>
            <a:ext cx="9637105" cy="5393119"/>
          </a:xfrm>
        </p:spPr>
      </p:pic>
      <p:sp>
        <p:nvSpPr>
          <p:cNvPr id="7" name="Text Placeholder 6"/>
          <p:cNvSpPr>
            <a:spLocks noGrp="1"/>
          </p:cNvSpPr>
          <p:nvPr>
            <p:ph type="body" sz="quarter" idx="14"/>
          </p:nvPr>
        </p:nvSpPr>
        <p:spPr>
          <a:xfrm>
            <a:off x="1015891" y="5889977"/>
            <a:ext cx="9928476" cy="625878"/>
          </a:xfrm>
        </p:spPr>
        <p:txBody>
          <a:bodyPr>
            <a:normAutofit/>
          </a:bodyPr>
          <a:lstStyle/>
          <a:p>
            <a:r>
              <a:rPr lang="en-US" sz="1800" b="1" dirty="0">
                <a:solidFill>
                  <a:srgbClr val="6CB255"/>
                </a:solidFill>
              </a:rPr>
              <a:t>Figure 2.27   </a:t>
            </a:r>
            <a:r>
              <a:rPr lang="en-US" dirty="0"/>
              <a:t>The periodic table organizes elements with similar properties into groups.</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478508" y="399253"/>
            <a:ext cx="1226434" cy="833592"/>
          </a:xfrm>
          <a:prstGeom prst="rect">
            <a:avLst/>
          </a:prstGeom>
        </p:spPr>
      </p:pic>
    </p:spTree>
    <p:extLst>
      <p:ext uri="{BB962C8B-B14F-4D97-AF65-F5344CB8AC3E}">
        <p14:creationId xmlns:p14="http://schemas.microsoft.com/office/powerpoint/2010/main" val="265530889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BA6724-0C56-4E0E-AB1F-59D23D85CAB6}"/>
              </a:ext>
            </a:extLst>
          </p:cNvPr>
          <p:cNvPicPr>
            <a:picLocks noChangeAspect="1"/>
          </p:cNvPicPr>
          <p:nvPr/>
        </p:nvPicPr>
        <p:blipFill>
          <a:blip r:embed="rId2"/>
          <a:stretch>
            <a:fillRect/>
          </a:stretch>
        </p:blipFill>
        <p:spPr>
          <a:xfrm>
            <a:off x="1185862" y="200112"/>
            <a:ext cx="10506495" cy="3305088"/>
          </a:xfrm>
          <a:prstGeom prst="rect">
            <a:avLst/>
          </a:prstGeom>
        </p:spPr>
      </p:pic>
      <p:pic>
        <p:nvPicPr>
          <p:cNvPr id="4" name="Picture 3">
            <a:extLst>
              <a:ext uri="{FF2B5EF4-FFF2-40B4-BE49-F238E27FC236}">
                <a16:creationId xmlns:a16="http://schemas.microsoft.com/office/drawing/2014/main" id="{B3E08847-C0A7-4E0B-8572-61D9674DA8BD}"/>
              </a:ext>
            </a:extLst>
          </p:cNvPr>
          <p:cNvPicPr>
            <a:picLocks noChangeAspect="1"/>
          </p:cNvPicPr>
          <p:nvPr/>
        </p:nvPicPr>
        <p:blipFill>
          <a:blip r:embed="rId3"/>
          <a:stretch>
            <a:fillRect/>
          </a:stretch>
        </p:blipFill>
        <p:spPr>
          <a:xfrm>
            <a:off x="1185862" y="3429000"/>
            <a:ext cx="10410553" cy="3067050"/>
          </a:xfrm>
          <a:prstGeom prst="rect">
            <a:avLst/>
          </a:prstGeom>
        </p:spPr>
      </p:pic>
    </p:spTree>
    <p:extLst>
      <p:ext uri="{BB962C8B-B14F-4D97-AF65-F5344CB8AC3E}">
        <p14:creationId xmlns:p14="http://schemas.microsoft.com/office/powerpoint/2010/main" val="130466693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08994D-25C1-4141-B8FF-C38ABFCF58E5}"/>
              </a:ext>
            </a:extLst>
          </p:cNvPr>
          <p:cNvSpPr/>
          <p:nvPr/>
        </p:nvSpPr>
        <p:spPr>
          <a:xfrm>
            <a:off x="314325" y="1720840"/>
            <a:ext cx="11201400" cy="3416320"/>
          </a:xfrm>
          <a:prstGeom prst="rect">
            <a:avLst/>
          </a:prstGeom>
        </p:spPr>
        <p:txBody>
          <a:bodyPr wrap="square">
            <a:spAutoFit/>
          </a:bodyPr>
          <a:lstStyle/>
          <a:p>
            <a:pPr marL="342900" indent="-342900" algn="just">
              <a:buFont typeface="Arial" panose="020B0604020202020204" pitchFamily="34" charset="0"/>
              <a:buChar char="•"/>
            </a:pPr>
            <a:r>
              <a:rPr lang="en-US" sz="2400" dirty="0"/>
              <a:t>In studying the periodic table, you might have noticed something about the atomic masses of some of the elements.</a:t>
            </a:r>
            <a:endParaRPr lang="ka-GE" sz="2400" dirty="0"/>
          </a:p>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r>
              <a:rPr lang="en-US" sz="2400" dirty="0"/>
              <a:t>Element 43 (technetium), element 61 (promethium), and most of the elements with atomic number 84 (polonium)</a:t>
            </a:r>
            <a:r>
              <a:rPr lang="ka-GE" sz="2400" dirty="0"/>
              <a:t> </a:t>
            </a:r>
            <a:r>
              <a:rPr lang="en-US" sz="2400" dirty="0"/>
              <a:t>and higher have their atomic mass given in square brackets. </a:t>
            </a:r>
            <a:endParaRPr lang="ka-GE" sz="2400" dirty="0"/>
          </a:p>
          <a:p>
            <a:pPr marL="342900" indent="-342900" algn="just">
              <a:buFont typeface="Arial" panose="020B0604020202020204" pitchFamily="34" charset="0"/>
              <a:buChar char="•"/>
            </a:pPr>
            <a:endParaRPr lang="ka-GE" sz="2400" dirty="0"/>
          </a:p>
          <a:p>
            <a:pPr marL="342900" indent="-342900" algn="just">
              <a:buFont typeface="Arial" panose="020B0604020202020204" pitchFamily="34" charset="0"/>
              <a:buChar char="•"/>
            </a:pPr>
            <a:r>
              <a:rPr lang="en-US" sz="2400" dirty="0"/>
              <a:t>This is done for elements that consist entirely of</a:t>
            </a:r>
            <a:r>
              <a:rPr lang="ka-GE" sz="2400" dirty="0"/>
              <a:t> </a:t>
            </a:r>
            <a:r>
              <a:rPr lang="en-US" sz="2400" dirty="0"/>
              <a:t>unstable, radioactive isotopes (you will learn more about radioactivity in the nuclear chemistry chapter). </a:t>
            </a:r>
            <a:endParaRPr lang="ka-GE" sz="2400" dirty="0"/>
          </a:p>
        </p:txBody>
      </p:sp>
      <p:sp>
        <p:nvSpPr>
          <p:cNvPr id="3" name="Rectangle 2">
            <a:extLst>
              <a:ext uri="{FF2B5EF4-FFF2-40B4-BE49-F238E27FC236}">
                <a16:creationId xmlns:a16="http://schemas.microsoft.com/office/drawing/2014/main" id="{AB0470B7-3A8D-4311-9A16-47F8A470CFBD}"/>
              </a:ext>
            </a:extLst>
          </p:cNvPr>
          <p:cNvSpPr txBox="1">
            <a:spLocks noChangeArrowheads="1"/>
          </p:cNvSpPr>
          <p:nvPr/>
        </p:nvSpPr>
        <p:spPr>
          <a:xfrm>
            <a:off x="866775" y="413809"/>
            <a:ext cx="6553200" cy="508000"/>
          </a:xfrm>
          <a:prstGeom prst="rect">
            <a:avLst/>
          </a:prstGeom>
        </p:spPr>
        <p:txBody>
          <a:bodyPr>
            <a:normAutofit fontScale="90000" lnSpcReduction="10000"/>
          </a:bodyPr>
          <a:lstStyle>
            <a:lvl1pPr algn="l" defTabSz="914400" rtl="0" eaLnBrk="1" latinLnBrk="0" hangingPunct="1">
              <a:spcBef>
                <a:spcPct val="0"/>
              </a:spcBef>
              <a:buNone/>
              <a:defRPr sz="2400" kern="1200" cap="all" spc="-60" baseline="0">
                <a:solidFill>
                  <a:srgbClr val="6CB255"/>
                </a:solidFill>
                <a:latin typeface="+mj-lt"/>
                <a:ea typeface="+mj-ea"/>
                <a:cs typeface="+mj-cs"/>
              </a:defRPr>
            </a:lvl1pPr>
          </a:lstStyle>
          <a:p>
            <a:r>
              <a:rPr lang="en-US" sz="3200" b="1" dirty="0">
                <a:solidFill>
                  <a:srgbClr val="000090"/>
                </a:solidFill>
                <a:latin typeface="Arial" pitchFamily="-110" charset="0"/>
              </a:rPr>
              <a:t>Classifications of elements</a:t>
            </a:r>
          </a:p>
        </p:txBody>
      </p:sp>
      <p:pic>
        <p:nvPicPr>
          <p:cNvPr id="4" name="Picture 3" descr="OSX-Stacked-TM-RGB-300dpi-2016.jpg">
            <a:extLst>
              <a:ext uri="{FF2B5EF4-FFF2-40B4-BE49-F238E27FC236}">
                <a16:creationId xmlns:a16="http://schemas.microsoft.com/office/drawing/2014/main" id="{DD311A06-C5F4-4061-9220-A71ED99B948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478508" y="399253"/>
            <a:ext cx="1226434" cy="833592"/>
          </a:xfrm>
          <a:prstGeom prst="rect">
            <a:avLst/>
          </a:prstGeom>
        </p:spPr>
      </p:pic>
    </p:spTree>
    <p:extLst>
      <p:ext uri="{BB962C8B-B14F-4D97-AF65-F5344CB8AC3E}">
        <p14:creationId xmlns:p14="http://schemas.microsoft.com/office/powerpoint/2010/main" val="326580923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177667-4E61-4B0A-BE3C-928794BCFAC0}"/>
              </a:ext>
            </a:extLst>
          </p:cNvPr>
          <p:cNvSpPr/>
          <p:nvPr/>
        </p:nvSpPr>
        <p:spPr>
          <a:xfrm>
            <a:off x="447674" y="1870413"/>
            <a:ext cx="10848975" cy="4031873"/>
          </a:xfrm>
          <a:prstGeom prst="rect">
            <a:avLst/>
          </a:prstGeom>
        </p:spPr>
        <p:txBody>
          <a:bodyPr wrap="square">
            <a:spAutoFit/>
          </a:bodyPr>
          <a:lstStyle/>
          <a:p>
            <a:pPr marL="342900" indent="-342900" algn="just">
              <a:buFont typeface="Arial" panose="020B0604020202020204" pitchFamily="34" charset="0"/>
              <a:buChar char="•"/>
            </a:pPr>
            <a:r>
              <a:rPr lang="en-US" sz="3200" dirty="0"/>
              <a:t>An average</a:t>
            </a:r>
            <a:r>
              <a:rPr lang="ka-GE" sz="3200" dirty="0"/>
              <a:t> </a:t>
            </a:r>
            <a:r>
              <a:rPr lang="en-US" sz="3200" dirty="0"/>
              <a:t>atomic weight cannot be determined for these elements because their radioisotopes may vary significantly in relative</a:t>
            </a:r>
            <a:r>
              <a:rPr lang="ka-GE" sz="3200" dirty="0"/>
              <a:t> </a:t>
            </a:r>
            <a:r>
              <a:rPr lang="en-US" sz="3200" dirty="0"/>
              <a:t>abundance, depending on the source, or may not even exist in nature. </a:t>
            </a:r>
            <a:endParaRPr lang="ka-GE" sz="3200" dirty="0"/>
          </a:p>
          <a:p>
            <a:pPr marL="342900" indent="-342900" algn="just">
              <a:buFont typeface="Arial" panose="020B0604020202020204" pitchFamily="34" charset="0"/>
              <a:buChar char="•"/>
            </a:pPr>
            <a:endParaRPr lang="ka-GE" sz="3200" dirty="0"/>
          </a:p>
          <a:p>
            <a:pPr marL="342900" indent="-342900" algn="just">
              <a:buFont typeface="Arial" panose="020B0604020202020204" pitchFamily="34" charset="0"/>
              <a:buChar char="•"/>
            </a:pPr>
            <a:r>
              <a:rPr lang="en-US" sz="3200" dirty="0"/>
              <a:t>The number in square brackets is the atomic</a:t>
            </a:r>
            <a:r>
              <a:rPr lang="ka-GE" sz="3200" dirty="0"/>
              <a:t> </a:t>
            </a:r>
            <a:r>
              <a:rPr lang="en-US" sz="3200" dirty="0"/>
              <a:t>mass number (an approximate atomic mass) of the most stable isotope of that element.</a:t>
            </a:r>
          </a:p>
        </p:txBody>
      </p:sp>
      <p:pic>
        <p:nvPicPr>
          <p:cNvPr id="3" name="Picture 2" descr="OSX-Stacked-TM-RGB-300dpi-2016.jpg">
            <a:extLst>
              <a:ext uri="{FF2B5EF4-FFF2-40B4-BE49-F238E27FC236}">
                <a16:creationId xmlns:a16="http://schemas.microsoft.com/office/drawing/2014/main" id="{93674893-3D55-4862-8E73-AA6B6339530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478508" y="399253"/>
            <a:ext cx="1226434" cy="833592"/>
          </a:xfrm>
          <a:prstGeom prst="rect">
            <a:avLst/>
          </a:prstGeom>
        </p:spPr>
      </p:pic>
      <p:sp>
        <p:nvSpPr>
          <p:cNvPr id="4" name="Rectangle 2">
            <a:extLst>
              <a:ext uri="{FF2B5EF4-FFF2-40B4-BE49-F238E27FC236}">
                <a16:creationId xmlns:a16="http://schemas.microsoft.com/office/drawing/2014/main" id="{16550E88-FF9C-4A47-9305-04F00610CB23}"/>
              </a:ext>
            </a:extLst>
          </p:cNvPr>
          <p:cNvSpPr txBox="1">
            <a:spLocks noChangeArrowheads="1"/>
          </p:cNvSpPr>
          <p:nvPr/>
        </p:nvSpPr>
        <p:spPr>
          <a:xfrm>
            <a:off x="866775" y="608654"/>
            <a:ext cx="6553200" cy="508000"/>
          </a:xfrm>
          <a:prstGeom prst="rect">
            <a:avLst/>
          </a:prstGeom>
        </p:spPr>
        <p:txBody>
          <a:bodyPr>
            <a:normAutofit fontScale="90000" lnSpcReduction="10000"/>
          </a:bodyPr>
          <a:lstStyle>
            <a:lvl1pPr algn="l" defTabSz="914400" rtl="0" eaLnBrk="1" latinLnBrk="0" hangingPunct="1">
              <a:spcBef>
                <a:spcPct val="0"/>
              </a:spcBef>
              <a:buNone/>
              <a:defRPr sz="2400" kern="1200" cap="all" spc="-60" baseline="0">
                <a:solidFill>
                  <a:srgbClr val="6CB255"/>
                </a:solidFill>
                <a:latin typeface="+mj-lt"/>
                <a:ea typeface="+mj-ea"/>
                <a:cs typeface="+mj-cs"/>
              </a:defRPr>
            </a:lvl1pPr>
          </a:lstStyle>
          <a:p>
            <a:r>
              <a:rPr lang="en-US" sz="3200" b="1" dirty="0">
                <a:solidFill>
                  <a:srgbClr val="000090"/>
                </a:solidFill>
                <a:latin typeface="Arial" pitchFamily="-110" charset="0"/>
              </a:rPr>
              <a:t>Classifications of elements</a:t>
            </a:r>
          </a:p>
        </p:txBody>
      </p:sp>
    </p:spTree>
    <p:extLst>
      <p:ext uri="{BB962C8B-B14F-4D97-AF65-F5344CB8AC3E}">
        <p14:creationId xmlns:p14="http://schemas.microsoft.com/office/powerpoint/2010/main" val="217312118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6D8E3-FF8E-4FAA-A6B7-BA1057EF0B73}"/>
              </a:ext>
            </a:extLst>
          </p:cNvPr>
          <p:cNvSpPr>
            <a:spLocks noGrp="1"/>
          </p:cNvSpPr>
          <p:nvPr>
            <p:ph type="title"/>
          </p:nvPr>
        </p:nvSpPr>
        <p:spPr>
          <a:xfrm>
            <a:off x="609600" y="556558"/>
            <a:ext cx="8696632" cy="659535"/>
          </a:xfrm>
        </p:spPr>
        <p:txBody>
          <a:bodyPr>
            <a:noAutofit/>
          </a:bodyPr>
          <a:lstStyle/>
          <a:p>
            <a:r>
              <a:rPr lang="en-US" sz="3200" b="1" dirty="0">
                <a:solidFill>
                  <a:srgbClr val="000090"/>
                </a:solidFill>
                <a:latin typeface="Arial" pitchFamily="-110" charset="0"/>
              </a:rPr>
              <a:t>2.6 molecular and ionic compounds</a:t>
            </a:r>
            <a:endParaRPr lang="en-US" sz="3200" dirty="0"/>
          </a:p>
        </p:txBody>
      </p:sp>
      <p:sp>
        <p:nvSpPr>
          <p:cNvPr id="4" name="Text Placeholder 3">
            <a:extLst>
              <a:ext uri="{FF2B5EF4-FFF2-40B4-BE49-F238E27FC236}">
                <a16:creationId xmlns:a16="http://schemas.microsoft.com/office/drawing/2014/main" id="{62B8B304-2A92-4633-8042-49556278461B}"/>
              </a:ext>
            </a:extLst>
          </p:cNvPr>
          <p:cNvSpPr>
            <a:spLocks noGrp="1"/>
          </p:cNvSpPr>
          <p:nvPr>
            <p:ph type="body" sz="quarter" idx="14"/>
          </p:nvPr>
        </p:nvSpPr>
        <p:spPr>
          <a:xfrm>
            <a:off x="609600" y="2069397"/>
            <a:ext cx="10750549" cy="3224592"/>
          </a:xfrm>
        </p:spPr>
        <p:txBody>
          <a:bodyPr>
            <a:normAutofit/>
          </a:bodyPr>
          <a:lstStyle/>
          <a:p>
            <a:pPr algn="l"/>
            <a:r>
              <a:rPr lang="en-US" sz="3200" b="0" i="0" u="none" strike="noStrike" baseline="0" dirty="0"/>
              <a:t>By the end of this section, you will be able to:</a:t>
            </a:r>
          </a:p>
          <a:p>
            <a:pPr indent="574675" algn="l"/>
            <a:r>
              <a:rPr lang="en-US" sz="3200" b="0" i="0" u="none" strike="noStrike" baseline="0" dirty="0"/>
              <a:t>• Define ionic and molecular (covalent) compounds;</a:t>
            </a:r>
          </a:p>
          <a:p>
            <a:pPr indent="574675" algn="l"/>
            <a:r>
              <a:rPr lang="en-US" sz="3200" b="0" i="0" u="none" strike="noStrike" baseline="0" dirty="0"/>
              <a:t>• Predict the type of compound</a:t>
            </a:r>
            <a:r>
              <a:rPr lang="en-US" sz="3200" dirty="0"/>
              <a:t>,</a:t>
            </a:r>
            <a:r>
              <a:rPr lang="en-US" sz="3200" b="0" i="0" u="none" strike="noStrike" baseline="0" dirty="0"/>
              <a:t> formed from elements, based on their location within the periodic table;</a:t>
            </a:r>
          </a:p>
          <a:p>
            <a:pPr indent="574675" algn="l"/>
            <a:r>
              <a:rPr lang="en-US" sz="3200" b="0" i="0" u="none" strike="noStrike" baseline="0" dirty="0"/>
              <a:t>• Determine formulas for simple ionic compounds.</a:t>
            </a:r>
            <a:endParaRPr lang="en-US" sz="3200" dirty="0"/>
          </a:p>
        </p:txBody>
      </p:sp>
      <p:pic>
        <p:nvPicPr>
          <p:cNvPr id="5" name="Picture 4" descr="OSX-Stacked-TM-RGB-300dpi-2016.jpg">
            <a:extLst>
              <a:ext uri="{FF2B5EF4-FFF2-40B4-BE49-F238E27FC236}">
                <a16:creationId xmlns:a16="http://schemas.microsoft.com/office/drawing/2014/main" id="{E9E94C00-D761-44A0-9D7A-2F145112A78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44840" y="317595"/>
            <a:ext cx="1226434" cy="833592"/>
          </a:xfrm>
          <a:prstGeom prst="rect">
            <a:avLst/>
          </a:prstGeom>
        </p:spPr>
      </p:pic>
    </p:spTree>
    <p:extLst>
      <p:ext uri="{BB962C8B-B14F-4D97-AF65-F5344CB8AC3E}">
        <p14:creationId xmlns:p14="http://schemas.microsoft.com/office/powerpoint/2010/main" val="255052213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943897" y="786816"/>
            <a:ext cx="7819103" cy="508000"/>
          </a:xfrm>
        </p:spPr>
        <p:txBody>
          <a:bodyPr>
            <a:normAutofit fontScale="90000"/>
          </a:bodyPr>
          <a:lstStyle/>
          <a:p>
            <a:pPr eaLnBrk="1" hangingPunct="1"/>
            <a:r>
              <a:rPr lang="en-US" sz="3200" b="1" dirty="0">
                <a:solidFill>
                  <a:srgbClr val="000090"/>
                </a:solidFill>
                <a:latin typeface="Arial" pitchFamily="-110" charset="0"/>
              </a:rPr>
              <a:t>2.6 molecular and ionic compounds</a:t>
            </a:r>
          </a:p>
        </p:txBody>
      </p:sp>
      <p:sp>
        <p:nvSpPr>
          <p:cNvPr id="22530" name="Rectangle 3"/>
          <p:cNvSpPr>
            <a:spLocks noGrp="1" noChangeArrowheads="1"/>
          </p:cNvSpPr>
          <p:nvPr>
            <p:ph idx="1"/>
          </p:nvPr>
        </p:nvSpPr>
        <p:spPr>
          <a:xfrm>
            <a:off x="943897" y="1660359"/>
            <a:ext cx="10176387" cy="4519215"/>
          </a:xfrm>
        </p:spPr>
        <p:txBody>
          <a:bodyPr>
            <a:normAutofit/>
          </a:bodyPr>
          <a:lstStyle/>
          <a:p>
            <a:pPr>
              <a:buClrTx/>
              <a:buFont typeface="Arial"/>
              <a:buChar char="•"/>
            </a:pPr>
            <a:r>
              <a:rPr lang="en-US" sz="2400" dirty="0">
                <a:latin typeface="Arial" pitchFamily="-110" charset="0"/>
              </a:rPr>
              <a:t> </a:t>
            </a:r>
            <a:r>
              <a:rPr lang="en-US" sz="2400" dirty="0"/>
              <a:t>In ordinary chemical reactions, the nucleus of each atom ( thus the identity of the element) remains unchanged.</a:t>
            </a:r>
          </a:p>
          <a:p>
            <a:pPr>
              <a:buClrTx/>
              <a:buFont typeface="Arial"/>
              <a:buChar char="•"/>
            </a:pPr>
            <a:endParaRPr lang="en-US" sz="2400" dirty="0"/>
          </a:p>
          <a:p>
            <a:pPr>
              <a:buClrTx/>
              <a:buFont typeface="Arial"/>
              <a:buChar char="•"/>
            </a:pPr>
            <a:r>
              <a:rPr lang="en-US" sz="2400" dirty="0"/>
              <a:t> Electrons participate in chemical reactions by being </a:t>
            </a:r>
          </a:p>
          <a:p>
            <a:pPr lvl="1">
              <a:buClrTx/>
              <a:buFont typeface="Arial"/>
              <a:buChar char="•"/>
            </a:pPr>
            <a:r>
              <a:rPr lang="en-US" sz="2400" dirty="0"/>
              <a:t>gained</a:t>
            </a:r>
          </a:p>
          <a:p>
            <a:pPr lvl="1">
              <a:buClrTx/>
              <a:buFont typeface="Arial"/>
              <a:buChar char="•"/>
            </a:pPr>
            <a:r>
              <a:rPr lang="en-US" sz="2400" dirty="0"/>
              <a:t>lost</a:t>
            </a:r>
          </a:p>
          <a:p>
            <a:pPr lvl="1">
              <a:buClrTx/>
              <a:buFont typeface="Arial"/>
              <a:buChar char="•"/>
            </a:pPr>
            <a:r>
              <a:rPr lang="en-US" sz="2400" dirty="0"/>
              <a:t>shared</a:t>
            </a:r>
          </a:p>
          <a:p>
            <a:pPr lvl="1">
              <a:buClrTx/>
              <a:buFont typeface="Arial"/>
              <a:buChar char="•"/>
            </a:pPr>
            <a:endParaRPr lang="en-US" sz="2400" dirty="0"/>
          </a:p>
          <a:p>
            <a:pPr>
              <a:buClrTx/>
              <a:buFont typeface="Arial"/>
              <a:buChar char="•"/>
            </a:pPr>
            <a:r>
              <a:rPr lang="en-US" sz="2400" dirty="0"/>
              <a:t> </a:t>
            </a:r>
            <a:r>
              <a:rPr lang="en-US" sz="2400" b="1" i="1" dirty="0"/>
              <a:t>The gain or lose of electrons, results in the formation of ions. </a:t>
            </a:r>
            <a:endParaRPr lang="en-US" sz="2400" b="1" i="1" dirty="0">
              <a:latin typeface="Arial" pitchFamily="-110" charset="0"/>
            </a:endParaRPr>
          </a:p>
          <a:p>
            <a:pPr lvl="1">
              <a:buClrTx/>
              <a:buFont typeface="Arial"/>
              <a:buChar char="•"/>
            </a:pPr>
            <a:endParaRPr lang="en-US" sz="2400" dirty="0">
              <a:latin typeface="Arial" pitchFamily="-110" charset="0"/>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134087" y="227959"/>
            <a:ext cx="1226434" cy="83359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835057" y="728590"/>
            <a:ext cx="6553200" cy="508000"/>
          </a:xfrm>
        </p:spPr>
        <p:txBody>
          <a:bodyPr>
            <a:normAutofit fontScale="90000"/>
          </a:bodyPr>
          <a:lstStyle/>
          <a:p>
            <a:pPr eaLnBrk="1" hangingPunct="1"/>
            <a:r>
              <a:rPr lang="en-US" sz="3200" b="1" dirty="0">
                <a:solidFill>
                  <a:srgbClr val="000090"/>
                </a:solidFill>
                <a:latin typeface="Arial" pitchFamily="-110" charset="0"/>
              </a:rPr>
              <a:t>Dalton’s Atomic Theory</a:t>
            </a:r>
          </a:p>
        </p:txBody>
      </p:sp>
      <p:sp>
        <p:nvSpPr>
          <p:cNvPr id="22530" name="Rectangle 3"/>
          <p:cNvSpPr>
            <a:spLocks noGrp="1" noChangeArrowheads="1"/>
          </p:cNvSpPr>
          <p:nvPr>
            <p:ph idx="1"/>
          </p:nvPr>
        </p:nvSpPr>
        <p:spPr>
          <a:xfrm>
            <a:off x="552449" y="1454564"/>
            <a:ext cx="11239501" cy="3536536"/>
          </a:xfrm>
        </p:spPr>
        <p:txBody>
          <a:bodyPr>
            <a:normAutofit lnSpcReduction="10000"/>
          </a:bodyPr>
          <a:lstStyle/>
          <a:p>
            <a:pPr>
              <a:buClrTx/>
              <a:buFont typeface="Arial"/>
              <a:buChar char="•"/>
            </a:pPr>
            <a:r>
              <a:rPr lang="en-US" sz="2400" dirty="0">
                <a:latin typeface="Arial" pitchFamily="-110" charset="0"/>
              </a:rPr>
              <a:t> </a:t>
            </a:r>
            <a:r>
              <a:rPr lang="en-US" sz="2400" b="1" dirty="0">
                <a:latin typeface="Arial" pitchFamily="-110" charset="0"/>
              </a:rPr>
              <a:t>Dalton’s atomic theory can be summarized in five postulates.</a:t>
            </a:r>
          </a:p>
          <a:p>
            <a:endParaRPr lang="en-US" b="1" dirty="0">
              <a:latin typeface="Arial" pitchFamily="-110" charset="0"/>
            </a:endParaRPr>
          </a:p>
          <a:p>
            <a:pPr marL="457200" indent="-457200">
              <a:buClrTx/>
              <a:buAutoNum type="arabicParenR"/>
            </a:pPr>
            <a:r>
              <a:rPr lang="en-US" sz="2400" b="1" i="1" dirty="0">
                <a:solidFill>
                  <a:srgbClr val="000090"/>
                </a:solidFill>
                <a:latin typeface="Arial" pitchFamily="-110" charset="0"/>
              </a:rPr>
              <a:t>Matter </a:t>
            </a:r>
            <a:r>
              <a:rPr lang="en-US" sz="2400" dirty="0"/>
              <a:t>is composed of exceedingly small particles called atoms. </a:t>
            </a:r>
          </a:p>
          <a:p>
            <a:pPr marL="457200" indent="-400050">
              <a:buClrTx/>
            </a:pPr>
            <a:r>
              <a:rPr lang="en-US" sz="2400" dirty="0"/>
              <a:t>     An atom is the smallest unit of an element,  that can participate in a chemical change.</a:t>
            </a:r>
          </a:p>
          <a:p>
            <a:pPr marL="457200" indent="-457200"/>
            <a:endParaRPr lang="en-US" sz="2400" dirty="0"/>
          </a:p>
          <a:p>
            <a:pPr>
              <a:buClrTx/>
            </a:pPr>
            <a:r>
              <a:rPr lang="ka-GE" sz="2400" b="1" i="1" dirty="0">
                <a:solidFill>
                  <a:srgbClr val="000090"/>
                </a:solidFill>
                <a:latin typeface="Arial" pitchFamily="-110" charset="0"/>
              </a:rPr>
              <a:t>2) </a:t>
            </a:r>
            <a:r>
              <a:rPr lang="en-US" sz="2400" b="1" i="1" dirty="0">
                <a:solidFill>
                  <a:srgbClr val="000090"/>
                </a:solidFill>
                <a:latin typeface="Arial" pitchFamily="-110" charset="0"/>
              </a:rPr>
              <a:t>An element </a:t>
            </a:r>
            <a:r>
              <a:rPr lang="en-US" sz="2400" dirty="0"/>
              <a:t>consists of only one type of atom, which has a mass, that is characteristic of the element, and is the same for all atoms of that element. </a:t>
            </a:r>
            <a:endParaRPr lang="en-US" sz="2400" dirty="0">
              <a:latin typeface="Arial" pitchFamily="-110" charset="0"/>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496146" y="402998"/>
            <a:ext cx="1226434" cy="833592"/>
          </a:xfrm>
          <a:prstGeom prst="rect">
            <a:avLst/>
          </a:prstGeom>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1" y="241328"/>
            <a:ext cx="2428568" cy="488794"/>
          </a:xfrm>
        </p:spPr>
        <p:txBody>
          <a:bodyPr/>
          <a:lstStyle/>
          <a:p>
            <a:r>
              <a:rPr lang="en-US" dirty="0"/>
              <a:t>Figure 2.28</a:t>
            </a:r>
          </a:p>
        </p:txBody>
      </p:sp>
      <p:pic>
        <p:nvPicPr>
          <p:cNvPr id="2" name="Picture Placeholder 1" descr="CNX_Chem_02_06_NaCation.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745" b="-3745"/>
          <a:stretch>
            <a:fillRect/>
          </a:stretch>
        </p:blipFill>
        <p:spPr>
          <a:xfrm>
            <a:off x="1048576" y="900862"/>
            <a:ext cx="9158348" cy="3975594"/>
          </a:xfrm>
        </p:spPr>
      </p:pic>
      <p:sp>
        <p:nvSpPr>
          <p:cNvPr id="7" name="Text Placeholder 6"/>
          <p:cNvSpPr>
            <a:spLocks noGrp="1"/>
          </p:cNvSpPr>
          <p:nvPr>
            <p:ph type="body" sz="quarter" idx="14"/>
          </p:nvPr>
        </p:nvSpPr>
        <p:spPr>
          <a:xfrm>
            <a:off x="440507" y="5047197"/>
            <a:ext cx="11310986" cy="1369640"/>
          </a:xfrm>
        </p:spPr>
        <p:txBody>
          <a:bodyPr>
            <a:noAutofit/>
          </a:bodyPr>
          <a:lstStyle/>
          <a:p>
            <a:pPr marL="342900" indent="-342900">
              <a:buAutoNum type="alphaLcParenBoth"/>
            </a:pPr>
            <a:r>
              <a:rPr lang="en-US" dirty="0"/>
              <a:t>A sodium atom (Na) has equal numbers of protons and electrons (11) and is uncharged. </a:t>
            </a:r>
            <a:endParaRPr lang="ka-GE" dirty="0"/>
          </a:p>
          <a:p>
            <a:r>
              <a:rPr lang="en-US" dirty="0">
                <a:solidFill>
                  <a:srgbClr val="6CB255"/>
                </a:solidFill>
              </a:rPr>
              <a:t>(b)</a:t>
            </a:r>
            <a:r>
              <a:rPr lang="en-US" dirty="0"/>
              <a:t> A sodium cation (Na</a:t>
            </a:r>
            <a:r>
              <a:rPr lang="en-US" baseline="30000" dirty="0"/>
              <a:t>+</a:t>
            </a:r>
            <a:r>
              <a:rPr lang="en-US" dirty="0"/>
              <a:t>) has lost an electron, so it has one more proton (11) than electrons (10), giving it an overall positive charge, signified by a superscripted plus sign.</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355966" y="484066"/>
            <a:ext cx="1226434" cy="833592"/>
          </a:xfrm>
          <a:prstGeom prst="rect">
            <a:avLst/>
          </a:prstGeom>
        </p:spPr>
      </p:pic>
    </p:spTree>
    <p:extLst>
      <p:ext uri="{BB962C8B-B14F-4D97-AF65-F5344CB8AC3E}">
        <p14:creationId xmlns:p14="http://schemas.microsoft.com/office/powerpoint/2010/main" val="194983702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545691" y="310615"/>
            <a:ext cx="5120149" cy="508000"/>
          </a:xfrm>
        </p:spPr>
        <p:txBody>
          <a:bodyPr>
            <a:normAutofit fontScale="90000"/>
          </a:bodyPr>
          <a:lstStyle/>
          <a:p>
            <a:pPr eaLnBrk="1" hangingPunct="1"/>
            <a:r>
              <a:rPr lang="en-US" sz="3200" b="1" dirty="0">
                <a:solidFill>
                  <a:srgbClr val="000090"/>
                </a:solidFill>
                <a:latin typeface="Arial" pitchFamily="-110" charset="0"/>
              </a:rPr>
              <a:t>Predicting ion charge</a:t>
            </a:r>
          </a:p>
        </p:txBody>
      </p:sp>
      <p:sp>
        <p:nvSpPr>
          <p:cNvPr id="22530" name="Rectangle 3"/>
          <p:cNvSpPr>
            <a:spLocks noGrp="1" noChangeArrowheads="1"/>
          </p:cNvSpPr>
          <p:nvPr>
            <p:ph idx="1"/>
          </p:nvPr>
        </p:nvSpPr>
        <p:spPr>
          <a:xfrm>
            <a:off x="545691" y="1112435"/>
            <a:ext cx="11312934" cy="5045632"/>
          </a:xfrm>
        </p:spPr>
        <p:txBody>
          <a:bodyPr>
            <a:normAutofit/>
          </a:bodyPr>
          <a:lstStyle/>
          <a:p>
            <a:pPr>
              <a:buClrTx/>
              <a:buFont typeface="Arial"/>
              <a:buChar char="•"/>
            </a:pPr>
            <a:r>
              <a:rPr lang="en-US" sz="2400" dirty="0">
                <a:latin typeface="Arial" pitchFamily="-110" charset="0"/>
              </a:rPr>
              <a:t> The </a:t>
            </a:r>
            <a:r>
              <a:rPr lang="en-US" sz="2400" dirty="0"/>
              <a:t>periodic table can serve as a guide for predicting the  ionic charge of main-group elements.</a:t>
            </a:r>
          </a:p>
          <a:p>
            <a:pPr>
              <a:buClrTx/>
              <a:buFont typeface="Arial"/>
              <a:buChar char="•"/>
            </a:pPr>
            <a:endParaRPr lang="en-US" sz="2400" dirty="0">
              <a:latin typeface="Arial" pitchFamily="-110" charset="0"/>
            </a:endParaRPr>
          </a:p>
          <a:p>
            <a:pPr>
              <a:buClrTx/>
              <a:buFont typeface="Arial"/>
              <a:buChar char="•"/>
            </a:pPr>
            <a:r>
              <a:rPr lang="en-US" sz="2400" dirty="0">
                <a:latin typeface="Arial" pitchFamily="-110" charset="0"/>
              </a:rPr>
              <a:t> </a:t>
            </a:r>
            <a:r>
              <a:rPr lang="en-US" sz="2400" dirty="0"/>
              <a:t>Many main-group </a:t>
            </a:r>
            <a:r>
              <a:rPr lang="en-US" sz="2400" b="1" i="1" dirty="0">
                <a:solidFill>
                  <a:srgbClr val="000090"/>
                </a:solidFill>
              </a:rPr>
              <a:t>metals lose enough electrons, </a:t>
            </a:r>
            <a:r>
              <a:rPr lang="en-US" sz="2400" dirty="0"/>
              <a:t>to leave them with the same number of electrons, as an atom of the preceding noble gas.</a:t>
            </a:r>
            <a:endParaRPr lang="ru-RU" sz="2400" dirty="0"/>
          </a:p>
          <a:p>
            <a:pPr>
              <a:buClrTx/>
              <a:buFont typeface="Arial"/>
              <a:buChar char="•"/>
            </a:pPr>
            <a:endParaRPr lang="en-US" sz="2400" dirty="0"/>
          </a:p>
          <a:p>
            <a:pPr algn="just">
              <a:buClrTx/>
              <a:buFont typeface="Arial" panose="020B0604020202020204" pitchFamily="34" charset="0"/>
              <a:buChar char="•"/>
            </a:pPr>
            <a:r>
              <a:rPr lang="en-US" sz="2400" dirty="0"/>
              <a:t>To illustrate, an atom of an alkali metal (group 1) loses</a:t>
            </a:r>
            <a:r>
              <a:rPr lang="ru-RU" sz="2400" dirty="0"/>
              <a:t> </a:t>
            </a:r>
            <a:r>
              <a:rPr lang="en-US" sz="2400" dirty="0"/>
              <a:t>one electron and forms a cation with a 1</a:t>
            </a:r>
            <a:r>
              <a:rPr lang="en-US" sz="2400" baseline="30000" dirty="0"/>
              <a:t>+</a:t>
            </a:r>
            <a:r>
              <a:rPr lang="en-US" sz="2400" dirty="0"/>
              <a:t> charge;</a:t>
            </a:r>
            <a:endParaRPr lang="ru-RU" sz="2400" dirty="0"/>
          </a:p>
          <a:p>
            <a:pPr algn="just">
              <a:buClrTx/>
              <a:buFont typeface="Arial" panose="020B0604020202020204" pitchFamily="34" charset="0"/>
              <a:buChar char="•"/>
            </a:pPr>
            <a:endParaRPr lang="ru-RU" sz="2400" dirty="0"/>
          </a:p>
          <a:p>
            <a:pPr>
              <a:buClrTx/>
              <a:buFont typeface="Arial" panose="020B0604020202020204" pitchFamily="34" charset="0"/>
              <a:buChar char="•"/>
            </a:pPr>
            <a:r>
              <a:rPr lang="en-US" sz="2400" dirty="0"/>
              <a:t>an alkaline earth metal (group 2) loses two electrons and forms a</a:t>
            </a:r>
            <a:r>
              <a:rPr lang="ru-RU" sz="2400" dirty="0"/>
              <a:t> </a:t>
            </a:r>
            <a:r>
              <a:rPr lang="en-US" sz="2400" dirty="0"/>
              <a:t>cation with a 2</a:t>
            </a:r>
            <a:r>
              <a:rPr lang="en-US" sz="2400" baseline="30000" dirty="0"/>
              <a:t>+</a:t>
            </a:r>
            <a:r>
              <a:rPr lang="en-US" sz="2400" dirty="0"/>
              <a:t> charge, and so on.</a:t>
            </a:r>
            <a:endParaRPr lang="ru-RU" sz="2400" dirty="0"/>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535712" y="249210"/>
            <a:ext cx="1226434" cy="833592"/>
          </a:xfrm>
          <a:prstGeom prst="rect">
            <a:avLst/>
          </a:prstGeom>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3A504D-B15B-4400-BF27-25C6AAEA2081}"/>
              </a:ext>
            </a:extLst>
          </p:cNvPr>
          <p:cNvSpPr/>
          <p:nvPr/>
        </p:nvSpPr>
        <p:spPr>
          <a:xfrm>
            <a:off x="676274" y="1854190"/>
            <a:ext cx="10953751" cy="3785652"/>
          </a:xfrm>
          <a:prstGeom prst="rect">
            <a:avLst/>
          </a:prstGeom>
        </p:spPr>
        <p:txBody>
          <a:bodyPr wrap="square">
            <a:spAutoFit/>
          </a:bodyPr>
          <a:lstStyle/>
          <a:p>
            <a:pPr marL="342900" indent="-342900" algn="just">
              <a:buFont typeface="Arial" panose="020B0604020202020204" pitchFamily="34" charset="0"/>
              <a:buChar char="•"/>
            </a:pPr>
            <a:r>
              <a:rPr lang="en-US" sz="2400" dirty="0"/>
              <a:t>For example, a neutral calcium atom, with 20 protons and 20 electrons, readily</a:t>
            </a:r>
            <a:r>
              <a:rPr lang="ka-GE" sz="2400" dirty="0"/>
              <a:t> </a:t>
            </a:r>
            <a:r>
              <a:rPr lang="en-US" sz="2400" dirty="0"/>
              <a:t>loses two electrons. </a:t>
            </a:r>
            <a:endParaRPr lang="ka-GE" sz="2400" dirty="0"/>
          </a:p>
          <a:p>
            <a:pPr marL="342900" indent="-342900" algn="just">
              <a:buFont typeface="Arial" panose="020B0604020202020204" pitchFamily="34" charset="0"/>
              <a:buChar char="•"/>
            </a:pPr>
            <a:endParaRPr lang="ka-GE" sz="2400" dirty="0"/>
          </a:p>
          <a:p>
            <a:pPr marL="342900" indent="-342900" algn="just">
              <a:buFont typeface="Arial" panose="020B0604020202020204" pitchFamily="34" charset="0"/>
              <a:buChar char="•"/>
            </a:pPr>
            <a:r>
              <a:rPr lang="en-US" sz="2400" dirty="0"/>
              <a:t>This results in a cation with 20 protons, 18 electrons, and a 2</a:t>
            </a:r>
            <a:r>
              <a:rPr lang="en-US" sz="2400" baseline="30000" dirty="0"/>
              <a:t>+</a:t>
            </a:r>
            <a:r>
              <a:rPr lang="en-US" sz="2400" dirty="0"/>
              <a:t> charge. </a:t>
            </a:r>
            <a:endParaRPr lang="ka-GE" sz="2400" dirty="0"/>
          </a:p>
          <a:p>
            <a:pPr algn="just"/>
            <a:endParaRPr lang="ka-GE" sz="2400" dirty="0"/>
          </a:p>
          <a:p>
            <a:pPr marL="342900" indent="-342900" algn="just">
              <a:buFont typeface="Arial" panose="020B0604020202020204" pitchFamily="34" charset="0"/>
              <a:buChar char="•"/>
            </a:pPr>
            <a:r>
              <a:rPr lang="en-US" sz="2400" dirty="0"/>
              <a:t>It has the same number of</a:t>
            </a:r>
            <a:r>
              <a:rPr lang="ka-GE" sz="2400" dirty="0"/>
              <a:t> </a:t>
            </a:r>
            <a:r>
              <a:rPr lang="en-US" sz="2400" dirty="0"/>
              <a:t>electrons as atoms of the preceding noble gas, argon, and is symbolized Ca</a:t>
            </a:r>
            <a:r>
              <a:rPr lang="en-US" sz="2400" baseline="30000" dirty="0"/>
              <a:t>2+</a:t>
            </a:r>
            <a:r>
              <a:rPr lang="en-US" sz="2400" dirty="0"/>
              <a:t>. </a:t>
            </a:r>
            <a:endParaRPr lang="ka-GE" sz="2400" dirty="0"/>
          </a:p>
          <a:p>
            <a:pPr marL="342900" indent="-342900" algn="just">
              <a:buFont typeface="Arial" panose="020B0604020202020204" pitchFamily="34" charset="0"/>
              <a:buChar char="•"/>
            </a:pPr>
            <a:endParaRPr lang="ka-GE" sz="2400" dirty="0"/>
          </a:p>
          <a:p>
            <a:pPr marL="342900" indent="-342900" algn="just">
              <a:buFont typeface="Arial" panose="020B0604020202020204" pitchFamily="34" charset="0"/>
              <a:buChar char="•"/>
            </a:pPr>
            <a:r>
              <a:rPr lang="en-US" sz="2400" dirty="0"/>
              <a:t>The name of a metal ion is the same as</a:t>
            </a:r>
            <a:r>
              <a:rPr lang="ka-GE" sz="2400" dirty="0"/>
              <a:t> </a:t>
            </a:r>
            <a:r>
              <a:rPr lang="en-US" sz="2400" dirty="0"/>
              <a:t>the name of the metal atom from which it forms, so Ca</a:t>
            </a:r>
            <a:r>
              <a:rPr lang="en-US" sz="2400" baseline="30000" dirty="0"/>
              <a:t>2+ </a:t>
            </a:r>
            <a:r>
              <a:rPr lang="en-US" sz="2400" dirty="0"/>
              <a:t>is called a calcium ion.</a:t>
            </a:r>
          </a:p>
        </p:txBody>
      </p:sp>
      <p:sp>
        <p:nvSpPr>
          <p:cNvPr id="3" name="Rectangle 2">
            <a:extLst>
              <a:ext uri="{FF2B5EF4-FFF2-40B4-BE49-F238E27FC236}">
                <a16:creationId xmlns:a16="http://schemas.microsoft.com/office/drawing/2014/main" id="{31788C78-B635-483B-ABC0-3F81FDF778A5}"/>
              </a:ext>
            </a:extLst>
          </p:cNvPr>
          <p:cNvSpPr txBox="1">
            <a:spLocks noChangeArrowheads="1"/>
          </p:cNvSpPr>
          <p:nvPr/>
        </p:nvSpPr>
        <p:spPr>
          <a:xfrm>
            <a:off x="676274" y="564615"/>
            <a:ext cx="5120149" cy="508000"/>
          </a:xfrm>
          <a:prstGeom prst="rect">
            <a:avLst/>
          </a:prstGeom>
        </p:spPr>
        <p:txBody>
          <a:bodyPr>
            <a:normAutofit fontScale="90000" lnSpcReduction="10000"/>
          </a:bodyPr>
          <a:lstStyle>
            <a:lvl1pPr algn="l" defTabSz="914400" rtl="0" eaLnBrk="1" latinLnBrk="0" hangingPunct="1">
              <a:spcBef>
                <a:spcPct val="0"/>
              </a:spcBef>
              <a:buNone/>
              <a:defRPr sz="2400" kern="1200" cap="all" spc="-60" baseline="0">
                <a:solidFill>
                  <a:srgbClr val="6CB255"/>
                </a:solidFill>
                <a:latin typeface="+mj-lt"/>
                <a:ea typeface="+mj-ea"/>
                <a:cs typeface="+mj-cs"/>
              </a:defRPr>
            </a:lvl1pPr>
          </a:lstStyle>
          <a:p>
            <a:r>
              <a:rPr lang="en-US" sz="3200" b="1">
                <a:solidFill>
                  <a:srgbClr val="000090"/>
                </a:solidFill>
                <a:latin typeface="Arial" pitchFamily="-110" charset="0"/>
              </a:rPr>
              <a:t>Predicting ion charge</a:t>
            </a:r>
            <a:endParaRPr lang="en-US" sz="3200" b="1" dirty="0">
              <a:solidFill>
                <a:srgbClr val="000090"/>
              </a:solidFill>
              <a:latin typeface="Arial" pitchFamily="-110" charset="0"/>
            </a:endParaRPr>
          </a:p>
        </p:txBody>
      </p:sp>
      <p:pic>
        <p:nvPicPr>
          <p:cNvPr id="4" name="Picture 3" descr="OSX-Stacked-TM-RGB-300dpi-2016.jpg">
            <a:extLst>
              <a:ext uri="{FF2B5EF4-FFF2-40B4-BE49-F238E27FC236}">
                <a16:creationId xmlns:a16="http://schemas.microsoft.com/office/drawing/2014/main" id="{2F4E0FDD-E8F9-4745-A6D8-8FE0DDD1E513}"/>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078512" y="401819"/>
            <a:ext cx="1226434" cy="833592"/>
          </a:xfrm>
          <a:prstGeom prst="rect">
            <a:avLst/>
          </a:prstGeom>
        </p:spPr>
      </p:pic>
    </p:spTree>
    <p:extLst>
      <p:ext uri="{BB962C8B-B14F-4D97-AF65-F5344CB8AC3E}">
        <p14:creationId xmlns:p14="http://schemas.microsoft.com/office/powerpoint/2010/main" val="260453181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752782" y="281346"/>
            <a:ext cx="5169310" cy="508000"/>
          </a:xfrm>
        </p:spPr>
        <p:txBody>
          <a:bodyPr>
            <a:normAutofit fontScale="90000"/>
          </a:bodyPr>
          <a:lstStyle/>
          <a:p>
            <a:pPr eaLnBrk="1" hangingPunct="1"/>
            <a:r>
              <a:rPr lang="en-US" sz="3200" b="1" dirty="0">
                <a:solidFill>
                  <a:srgbClr val="000090"/>
                </a:solidFill>
                <a:latin typeface="Arial" pitchFamily="-110" charset="0"/>
              </a:rPr>
              <a:t>Predicting ion charge</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512666" y="186096"/>
            <a:ext cx="1226434" cy="833592"/>
          </a:xfrm>
          <a:prstGeom prst="rect">
            <a:avLst/>
          </a:prstGeom>
        </p:spPr>
      </p:pic>
      <p:sp>
        <p:nvSpPr>
          <p:cNvPr id="3" name="Content Placeholder 2">
            <a:extLst>
              <a:ext uri="{FF2B5EF4-FFF2-40B4-BE49-F238E27FC236}">
                <a16:creationId xmlns:a16="http://schemas.microsoft.com/office/drawing/2014/main" id="{BA5BA443-1E03-4488-BB30-5B5BB28091F9}"/>
              </a:ext>
            </a:extLst>
          </p:cNvPr>
          <p:cNvSpPr>
            <a:spLocks noGrp="1"/>
          </p:cNvSpPr>
          <p:nvPr>
            <p:ph idx="1"/>
          </p:nvPr>
        </p:nvSpPr>
        <p:spPr>
          <a:xfrm>
            <a:off x="571500" y="1146968"/>
            <a:ext cx="11049000" cy="4977607"/>
          </a:xfrm>
        </p:spPr>
        <p:txBody>
          <a:bodyPr>
            <a:normAutofit fontScale="92500" lnSpcReduction="10000"/>
          </a:bodyPr>
          <a:lstStyle/>
          <a:p>
            <a:pPr marL="342900" indent="-342900" algn="just">
              <a:buClrTx/>
              <a:buFont typeface="Arial" panose="020B0604020202020204" pitchFamily="34" charset="0"/>
              <a:buChar char="•"/>
            </a:pPr>
            <a:r>
              <a:rPr lang="en-US" sz="2400" dirty="0"/>
              <a:t>When atoms of nonmetal elements form ions, they generally gain enough electrons to give them the same number of</a:t>
            </a:r>
            <a:r>
              <a:rPr lang="ka-GE" sz="2400" dirty="0"/>
              <a:t> </a:t>
            </a:r>
            <a:r>
              <a:rPr lang="en-US" sz="2400" dirty="0"/>
              <a:t>electrons as an atom of the next noble gas in the periodic table. </a:t>
            </a:r>
            <a:endParaRPr lang="ka-GE" sz="2400" dirty="0"/>
          </a:p>
          <a:p>
            <a:pPr marL="342900" indent="-342900" algn="just">
              <a:buClrTx/>
              <a:buFont typeface="Arial" panose="020B0604020202020204" pitchFamily="34" charset="0"/>
              <a:buChar char="•"/>
            </a:pPr>
            <a:endParaRPr lang="ka-GE" sz="2400" dirty="0"/>
          </a:p>
          <a:p>
            <a:pPr marL="342900" indent="-342900" algn="just">
              <a:buClrTx/>
              <a:buFont typeface="Arial" panose="020B0604020202020204" pitchFamily="34" charset="0"/>
              <a:buChar char="•"/>
            </a:pPr>
            <a:r>
              <a:rPr lang="en-US" sz="2400" b="1" i="1" dirty="0">
                <a:solidFill>
                  <a:srgbClr val="FF0000"/>
                </a:solidFill>
              </a:rPr>
              <a:t>Atoms of group 17 </a:t>
            </a:r>
            <a:r>
              <a:rPr lang="en-US" sz="2400" dirty="0"/>
              <a:t>gain one electron and form anions</a:t>
            </a:r>
            <a:r>
              <a:rPr lang="ka-GE" sz="2400" dirty="0"/>
              <a:t> </a:t>
            </a:r>
            <a:r>
              <a:rPr lang="en-US" sz="2400" dirty="0"/>
              <a:t>with a 1</a:t>
            </a:r>
            <a:r>
              <a:rPr lang="en-US" sz="2400" baseline="30000" dirty="0"/>
              <a:t>− </a:t>
            </a:r>
            <a:r>
              <a:rPr lang="en-US" sz="2400" dirty="0"/>
              <a:t>charge; atoms of group 16 gain two electrons and form ions with a 2</a:t>
            </a:r>
            <a:r>
              <a:rPr lang="en-US" sz="2400" baseline="30000" dirty="0"/>
              <a:t>−</a:t>
            </a:r>
            <a:r>
              <a:rPr lang="en-US" sz="2400" dirty="0"/>
              <a:t> charge, and so on. </a:t>
            </a:r>
            <a:endParaRPr lang="ka-GE" sz="2400" dirty="0"/>
          </a:p>
          <a:p>
            <a:pPr marL="342900" indent="-342900" algn="just">
              <a:buClrTx/>
              <a:buFont typeface="Arial" panose="020B0604020202020204" pitchFamily="34" charset="0"/>
              <a:buChar char="•"/>
            </a:pPr>
            <a:endParaRPr lang="ka-GE" sz="2400" dirty="0"/>
          </a:p>
          <a:p>
            <a:pPr marL="342900" indent="-342900" algn="just">
              <a:buClrTx/>
              <a:buFont typeface="Arial" panose="020B0604020202020204" pitchFamily="34" charset="0"/>
              <a:buChar char="•"/>
            </a:pPr>
            <a:r>
              <a:rPr lang="en-US" sz="2400" dirty="0"/>
              <a:t>For example, the</a:t>
            </a:r>
            <a:r>
              <a:rPr lang="ka-GE" sz="2400" dirty="0"/>
              <a:t> </a:t>
            </a:r>
            <a:r>
              <a:rPr lang="en-US" sz="2400" dirty="0"/>
              <a:t>neutral bromine atom, with 35 protons and 35 electrons, can gain one electron to provide it with 36 electrons. </a:t>
            </a:r>
            <a:endParaRPr lang="ka-GE" sz="2400" dirty="0"/>
          </a:p>
          <a:p>
            <a:pPr marL="342900" indent="-342900" algn="just">
              <a:buClrTx/>
              <a:buFont typeface="Arial" panose="020B0604020202020204" pitchFamily="34" charset="0"/>
              <a:buChar char="•"/>
            </a:pPr>
            <a:endParaRPr lang="ka-GE" sz="2400" dirty="0"/>
          </a:p>
          <a:p>
            <a:pPr marL="342900" indent="-342900" algn="just">
              <a:buClrTx/>
              <a:buFont typeface="Arial" panose="020B0604020202020204" pitchFamily="34" charset="0"/>
              <a:buChar char="•"/>
            </a:pPr>
            <a:r>
              <a:rPr lang="en-US" sz="2400" dirty="0"/>
              <a:t>This</a:t>
            </a:r>
            <a:r>
              <a:rPr lang="ka-GE" sz="2400" dirty="0"/>
              <a:t> </a:t>
            </a:r>
            <a:r>
              <a:rPr lang="en-US" sz="2400" dirty="0"/>
              <a:t>results in an anion with 35 protons, 36 electrons, and a 1</a:t>
            </a:r>
            <a:r>
              <a:rPr lang="en-US" sz="2400" baseline="30000" dirty="0"/>
              <a:t>−</a:t>
            </a:r>
            <a:r>
              <a:rPr lang="en-US" sz="2400" dirty="0"/>
              <a:t> charge. It has the same number of electrons as atoms of the</a:t>
            </a:r>
            <a:r>
              <a:rPr lang="ka-GE" sz="2400" dirty="0"/>
              <a:t> </a:t>
            </a:r>
            <a:r>
              <a:rPr lang="en-US" sz="2400" dirty="0"/>
              <a:t>next noble gas, krypton, and is symbolized Br−.</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568428" y="299551"/>
            <a:ext cx="6553200" cy="508000"/>
          </a:xfrm>
        </p:spPr>
        <p:txBody>
          <a:bodyPr>
            <a:normAutofit fontScale="90000"/>
          </a:bodyPr>
          <a:lstStyle/>
          <a:p>
            <a:pPr eaLnBrk="1" hangingPunct="1"/>
            <a:r>
              <a:rPr lang="en-US" sz="3200" b="1" dirty="0">
                <a:solidFill>
                  <a:srgbClr val="000090"/>
                </a:solidFill>
                <a:latin typeface="Arial" pitchFamily="-110" charset="0"/>
              </a:rPr>
              <a:t>Predicting ion charge</a:t>
            </a:r>
          </a:p>
        </p:txBody>
      </p:sp>
      <p:sp>
        <p:nvSpPr>
          <p:cNvPr id="22530" name="Rectangle 3"/>
          <p:cNvSpPr>
            <a:spLocks noGrp="1" noChangeArrowheads="1"/>
          </p:cNvSpPr>
          <p:nvPr>
            <p:ph idx="1"/>
          </p:nvPr>
        </p:nvSpPr>
        <p:spPr>
          <a:xfrm>
            <a:off x="568428" y="1031552"/>
            <a:ext cx="10559845" cy="5045632"/>
          </a:xfrm>
        </p:spPr>
        <p:txBody>
          <a:bodyPr>
            <a:normAutofit/>
          </a:bodyPr>
          <a:lstStyle/>
          <a:p>
            <a:pPr>
              <a:buClrTx/>
              <a:buFont typeface="Arial"/>
              <a:buChar char="•"/>
            </a:pPr>
            <a:r>
              <a:rPr lang="en-US" sz="2400" dirty="0">
                <a:latin typeface="Arial" pitchFamily="-110" charset="0"/>
              </a:rPr>
              <a:t> </a:t>
            </a:r>
            <a:r>
              <a:rPr lang="en-US" sz="2400" b="1" dirty="0">
                <a:latin typeface="Arial" pitchFamily="-110" charset="0"/>
              </a:rPr>
              <a:t>Moving from far left to far right in the periodic table:</a:t>
            </a:r>
            <a:endParaRPr lang="en-US" sz="2400" dirty="0">
              <a:latin typeface="Arial" pitchFamily="-110" charset="0"/>
            </a:endParaRPr>
          </a:p>
          <a:p>
            <a:pPr lvl="1">
              <a:buClrTx/>
              <a:buFont typeface="Arial"/>
              <a:buChar char="•"/>
            </a:pPr>
            <a:r>
              <a:rPr lang="en-US" sz="2400" dirty="0">
                <a:latin typeface="Arial" pitchFamily="-110" charset="0"/>
              </a:rPr>
              <a:t>Positive charges of </a:t>
            </a:r>
            <a:r>
              <a:rPr lang="en-US" sz="2400" dirty="0" err="1">
                <a:latin typeface="Arial" pitchFamily="-110" charset="0"/>
              </a:rPr>
              <a:t>cations</a:t>
            </a:r>
            <a:r>
              <a:rPr lang="en-US" sz="2400" dirty="0">
                <a:latin typeface="Arial" pitchFamily="-110" charset="0"/>
              </a:rPr>
              <a:t> are equal to the group number. </a:t>
            </a:r>
          </a:p>
          <a:p>
            <a:pPr>
              <a:buClrTx/>
            </a:pPr>
            <a:r>
              <a:rPr lang="en-US" sz="2800" dirty="0">
                <a:latin typeface="Arial" pitchFamily="-110" charset="0"/>
              </a:rPr>
              <a:t> </a:t>
            </a:r>
          </a:p>
          <a:p>
            <a:pPr>
              <a:buClrTx/>
              <a:buFont typeface="Arial"/>
              <a:buChar char="•"/>
            </a:pPr>
            <a:r>
              <a:rPr lang="en-US" sz="2800" b="1" dirty="0">
                <a:latin typeface="Arial" pitchFamily="-110" charset="0"/>
              </a:rPr>
              <a:t> </a:t>
            </a:r>
            <a:r>
              <a:rPr lang="en-US" sz="2400" b="1" dirty="0">
                <a:latin typeface="Arial" pitchFamily="-110" charset="0"/>
              </a:rPr>
              <a:t>Moving from the far right to the far left in the periodic table:</a:t>
            </a:r>
            <a:endParaRPr lang="en-US" sz="2400" dirty="0">
              <a:latin typeface="Arial" pitchFamily="-110" charset="0"/>
            </a:endParaRPr>
          </a:p>
          <a:p>
            <a:pPr lvl="1">
              <a:buClrTx/>
              <a:buFont typeface="Arial"/>
              <a:buChar char="•"/>
            </a:pPr>
            <a:r>
              <a:rPr lang="en-US" sz="2400" dirty="0">
                <a:latin typeface="Arial" pitchFamily="-110" charset="0"/>
              </a:rPr>
              <a:t>Negative charges of anions are equal to the number of groups moved left from the noble gas. </a:t>
            </a:r>
          </a:p>
          <a:p>
            <a:pPr>
              <a:buClrTx/>
            </a:pPr>
            <a:endParaRPr lang="en-US" sz="2400" b="1" dirty="0">
              <a:latin typeface="Arial" pitchFamily="-110" charset="0"/>
            </a:endParaRPr>
          </a:p>
          <a:p>
            <a:pPr>
              <a:buClrTx/>
              <a:buFont typeface="Arial"/>
              <a:buChar char="•"/>
            </a:pPr>
            <a:r>
              <a:rPr lang="en-US" sz="2800" b="1" dirty="0">
                <a:latin typeface="Arial" pitchFamily="-110" charset="0"/>
              </a:rPr>
              <a:t> </a:t>
            </a:r>
            <a:r>
              <a:rPr lang="en-US" sz="2400" b="1" dirty="0"/>
              <a:t>This method is less reliable for transition metals.</a:t>
            </a:r>
          </a:p>
          <a:p>
            <a:pPr lvl="1">
              <a:buClrTx/>
              <a:buFont typeface="Arial"/>
              <a:buChar char="•"/>
            </a:pPr>
            <a:r>
              <a:rPr lang="en-US" sz="2400" dirty="0">
                <a:latin typeface="Arial" pitchFamily="-110" charset="0"/>
              </a:rPr>
              <a:t>Cu forms ions of 1</a:t>
            </a:r>
            <a:r>
              <a:rPr lang="en-US" sz="2400" baseline="30000" dirty="0">
                <a:latin typeface="Arial" pitchFamily="-110" charset="0"/>
              </a:rPr>
              <a:t>+</a:t>
            </a:r>
            <a:r>
              <a:rPr lang="en-US" sz="2400" dirty="0">
                <a:latin typeface="Arial" pitchFamily="-110" charset="0"/>
              </a:rPr>
              <a:t> and 2</a:t>
            </a:r>
            <a:r>
              <a:rPr lang="en-US" sz="2400" baseline="30000" dirty="0">
                <a:latin typeface="Arial" pitchFamily="-110" charset="0"/>
              </a:rPr>
              <a:t>+</a:t>
            </a:r>
            <a:r>
              <a:rPr lang="en-US" sz="2400" dirty="0">
                <a:latin typeface="Arial" pitchFamily="-110" charset="0"/>
              </a:rPr>
              <a:t> charge.  </a:t>
            </a:r>
          </a:p>
          <a:p>
            <a:pPr lvl="1">
              <a:buClrTx/>
              <a:buFont typeface="Arial"/>
              <a:buChar char="•"/>
            </a:pPr>
            <a:r>
              <a:rPr lang="en-US" sz="2400" dirty="0">
                <a:latin typeface="Arial" pitchFamily="-110" charset="0"/>
              </a:rPr>
              <a:t>Fe forms ions of 2</a:t>
            </a:r>
            <a:r>
              <a:rPr lang="en-US" sz="2400" baseline="30000" dirty="0">
                <a:latin typeface="Arial" pitchFamily="-110" charset="0"/>
              </a:rPr>
              <a:t>+</a:t>
            </a:r>
            <a:r>
              <a:rPr lang="en-US" sz="2400" dirty="0">
                <a:latin typeface="Arial" pitchFamily="-110" charset="0"/>
              </a:rPr>
              <a:t> and 3</a:t>
            </a:r>
            <a:r>
              <a:rPr lang="en-US" sz="2400" baseline="30000" dirty="0">
                <a:latin typeface="Arial" pitchFamily="-110" charset="0"/>
              </a:rPr>
              <a:t>+</a:t>
            </a:r>
            <a:r>
              <a:rPr lang="en-US" sz="2400" dirty="0">
                <a:latin typeface="Arial" pitchFamily="-110" charset="0"/>
              </a:rPr>
              <a:t> charge. </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428786" y="299551"/>
            <a:ext cx="1226434" cy="833592"/>
          </a:xfrm>
          <a:prstGeom prst="rect">
            <a:avLst/>
          </a:prstGeom>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9075" y="61583"/>
            <a:ext cx="2399071" cy="516959"/>
          </a:xfrm>
        </p:spPr>
        <p:txBody>
          <a:bodyPr/>
          <a:lstStyle/>
          <a:p>
            <a:r>
              <a:rPr lang="en-US" dirty="0"/>
              <a:t>Figure 2.29</a:t>
            </a:r>
          </a:p>
        </p:txBody>
      </p:sp>
      <p:pic>
        <p:nvPicPr>
          <p:cNvPr id="2" name="Picture Placeholder 1" descr="CNX_Chem_02_06_IonCharges.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828" r="-1828"/>
          <a:stretch>
            <a:fillRect/>
          </a:stretch>
        </p:blipFill>
        <p:spPr>
          <a:xfrm>
            <a:off x="1197609" y="578542"/>
            <a:ext cx="9344070" cy="5484997"/>
          </a:xfrm>
        </p:spPr>
      </p:pic>
      <p:sp>
        <p:nvSpPr>
          <p:cNvPr id="7" name="Text Placeholder 6"/>
          <p:cNvSpPr>
            <a:spLocks noGrp="1"/>
          </p:cNvSpPr>
          <p:nvPr>
            <p:ph type="body" sz="quarter" idx="14"/>
          </p:nvPr>
        </p:nvSpPr>
        <p:spPr>
          <a:xfrm>
            <a:off x="2209800" y="6116989"/>
            <a:ext cx="8062912" cy="390972"/>
          </a:xfrm>
        </p:spPr>
        <p:txBody>
          <a:bodyPr>
            <a:normAutofit/>
          </a:bodyPr>
          <a:lstStyle/>
          <a:p>
            <a:r>
              <a:rPr lang="en-US" sz="1800" dirty="0"/>
              <a:t>Some elements exhibit a regular pattern of ionic charge when they form ions.</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659009" y="234283"/>
            <a:ext cx="1226434" cy="833592"/>
          </a:xfrm>
          <a:prstGeom prst="rect">
            <a:avLst/>
          </a:prstGeom>
        </p:spPr>
      </p:pic>
    </p:spTree>
    <p:extLst>
      <p:ext uri="{BB962C8B-B14F-4D97-AF65-F5344CB8AC3E}">
        <p14:creationId xmlns:p14="http://schemas.microsoft.com/office/powerpoint/2010/main" val="11432609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D32FB2-3CEB-4D2C-B9FC-1296E10230F9}"/>
              </a:ext>
            </a:extLst>
          </p:cNvPr>
          <p:cNvPicPr>
            <a:picLocks noChangeAspect="1"/>
          </p:cNvPicPr>
          <p:nvPr/>
        </p:nvPicPr>
        <p:blipFill>
          <a:blip r:embed="rId2"/>
          <a:stretch>
            <a:fillRect/>
          </a:stretch>
        </p:blipFill>
        <p:spPr>
          <a:xfrm>
            <a:off x="372000" y="1200150"/>
            <a:ext cx="11447999" cy="4038600"/>
          </a:xfrm>
          <a:prstGeom prst="rect">
            <a:avLst/>
          </a:prstGeom>
        </p:spPr>
      </p:pic>
    </p:spTree>
    <p:extLst>
      <p:ext uri="{BB962C8B-B14F-4D97-AF65-F5344CB8AC3E}">
        <p14:creationId xmlns:p14="http://schemas.microsoft.com/office/powerpoint/2010/main" val="422324498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365646-05F3-4CB9-A8F9-BB4C58A75A68}"/>
              </a:ext>
            </a:extLst>
          </p:cNvPr>
          <p:cNvPicPr>
            <a:picLocks noChangeAspect="1"/>
          </p:cNvPicPr>
          <p:nvPr/>
        </p:nvPicPr>
        <p:blipFill>
          <a:blip r:embed="rId2"/>
          <a:stretch>
            <a:fillRect/>
          </a:stretch>
        </p:blipFill>
        <p:spPr>
          <a:xfrm>
            <a:off x="438956" y="717945"/>
            <a:ext cx="11343471" cy="2237185"/>
          </a:xfrm>
          <a:prstGeom prst="rect">
            <a:avLst/>
          </a:prstGeom>
        </p:spPr>
      </p:pic>
      <p:pic>
        <p:nvPicPr>
          <p:cNvPr id="3" name="Picture 2">
            <a:extLst>
              <a:ext uri="{FF2B5EF4-FFF2-40B4-BE49-F238E27FC236}">
                <a16:creationId xmlns:a16="http://schemas.microsoft.com/office/drawing/2014/main" id="{EB7A6ECD-D4A8-40FF-8673-986ABF457938}"/>
              </a:ext>
            </a:extLst>
          </p:cNvPr>
          <p:cNvPicPr>
            <a:picLocks noChangeAspect="1"/>
          </p:cNvPicPr>
          <p:nvPr/>
        </p:nvPicPr>
        <p:blipFill rotWithShape="1">
          <a:blip r:embed="rId3"/>
          <a:srcRect t="7464"/>
          <a:stretch/>
        </p:blipFill>
        <p:spPr>
          <a:xfrm>
            <a:off x="409573" y="2944415"/>
            <a:ext cx="11343471" cy="3137426"/>
          </a:xfrm>
          <a:prstGeom prst="rect">
            <a:avLst/>
          </a:prstGeom>
        </p:spPr>
      </p:pic>
    </p:spTree>
    <p:extLst>
      <p:ext uri="{BB962C8B-B14F-4D97-AF65-F5344CB8AC3E}">
        <p14:creationId xmlns:p14="http://schemas.microsoft.com/office/powerpoint/2010/main" val="400953287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844408" y="356239"/>
            <a:ext cx="4073012" cy="508000"/>
          </a:xfrm>
        </p:spPr>
        <p:txBody>
          <a:bodyPr>
            <a:normAutofit fontScale="90000"/>
          </a:bodyPr>
          <a:lstStyle/>
          <a:p>
            <a:pPr eaLnBrk="1" hangingPunct="1"/>
            <a:r>
              <a:rPr lang="en-US" sz="3200" b="1" dirty="0">
                <a:solidFill>
                  <a:srgbClr val="000090"/>
                </a:solidFill>
                <a:latin typeface="Arial" pitchFamily="-110" charset="0"/>
              </a:rPr>
              <a:t>Polyatomic ions</a:t>
            </a:r>
          </a:p>
        </p:txBody>
      </p:sp>
      <p:sp>
        <p:nvSpPr>
          <p:cNvPr id="22530" name="Rectangle 3"/>
          <p:cNvSpPr>
            <a:spLocks noGrp="1" noChangeArrowheads="1"/>
          </p:cNvSpPr>
          <p:nvPr>
            <p:ph idx="1"/>
          </p:nvPr>
        </p:nvSpPr>
        <p:spPr>
          <a:xfrm>
            <a:off x="581025" y="1689369"/>
            <a:ext cx="11220450" cy="3885521"/>
          </a:xfrm>
        </p:spPr>
        <p:txBody>
          <a:bodyPr>
            <a:normAutofit/>
          </a:bodyPr>
          <a:lstStyle/>
          <a:p>
            <a:pPr>
              <a:buClrTx/>
              <a:buFont typeface="Arial"/>
              <a:buChar char="•"/>
            </a:pPr>
            <a:r>
              <a:rPr lang="en-US" sz="2400" dirty="0"/>
              <a:t> The ions, that we have discussed, so far are called </a:t>
            </a:r>
            <a:r>
              <a:rPr lang="en-US" sz="2400" b="1" i="1" dirty="0">
                <a:solidFill>
                  <a:srgbClr val="000090"/>
                </a:solidFill>
              </a:rPr>
              <a:t>monatomic ions</a:t>
            </a:r>
            <a:r>
              <a:rPr lang="en-US" sz="2400" dirty="0"/>
              <a:t>, that is, they are ions formed from only one atom.</a:t>
            </a:r>
          </a:p>
          <a:p>
            <a:pPr>
              <a:buClrTx/>
            </a:pPr>
            <a:endParaRPr lang="en-US" sz="2400" b="1" i="1" dirty="0">
              <a:solidFill>
                <a:srgbClr val="000090"/>
              </a:solidFill>
            </a:endParaRPr>
          </a:p>
          <a:p>
            <a:pPr>
              <a:buClrTx/>
              <a:buFont typeface="Arial"/>
              <a:buChar char="•"/>
            </a:pPr>
            <a:r>
              <a:rPr lang="en-US" sz="2400" b="1" i="1" dirty="0">
                <a:solidFill>
                  <a:srgbClr val="000090"/>
                </a:solidFill>
              </a:rPr>
              <a:t> Polyatomic ions </a:t>
            </a:r>
            <a:r>
              <a:rPr lang="en-US" sz="2400" dirty="0"/>
              <a:t>are electrically charged molecules (a group of bonded atoms with an overall charge).</a:t>
            </a:r>
          </a:p>
          <a:p>
            <a:pPr>
              <a:buClrTx/>
              <a:buFont typeface="Arial"/>
              <a:buChar char="•"/>
            </a:pPr>
            <a:endParaRPr lang="en-US" sz="2400" b="1" i="1" dirty="0">
              <a:solidFill>
                <a:srgbClr val="000090"/>
              </a:solidFill>
            </a:endParaRPr>
          </a:p>
          <a:p>
            <a:pPr>
              <a:buClrTx/>
              <a:buFont typeface="Arial"/>
              <a:buChar char="•"/>
            </a:pPr>
            <a:r>
              <a:rPr lang="en-US" sz="2400" b="1" i="1" dirty="0">
                <a:solidFill>
                  <a:srgbClr val="000090"/>
                </a:solidFill>
              </a:rPr>
              <a:t> Oxyanions</a:t>
            </a:r>
            <a:r>
              <a:rPr lang="en-US" sz="2400" dirty="0"/>
              <a:t> are polyatomic ions, that contain one or more oxygen atoms.</a:t>
            </a:r>
            <a:endParaRPr lang="en-US" sz="2400" b="1" i="1" dirty="0">
              <a:solidFill>
                <a:srgbClr val="000090"/>
              </a:solidFill>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11658" y="193443"/>
            <a:ext cx="1226434" cy="833592"/>
          </a:xfrm>
          <a:prstGeom prst="rect">
            <a:avLst/>
          </a:prstGeom>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955179" y="127867"/>
            <a:ext cx="5255121" cy="508000"/>
          </a:xfrm>
        </p:spPr>
        <p:txBody>
          <a:bodyPr>
            <a:normAutofit fontScale="90000"/>
          </a:bodyPr>
          <a:lstStyle/>
          <a:p>
            <a:pPr eaLnBrk="1" hangingPunct="1"/>
            <a:r>
              <a:rPr lang="en-US" sz="3200" b="1" dirty="0">
                <a:solidFill>
                  <a:srgbClr val="000090"/>
                </a:solidFill>
                <a:latin typeface="Arial" pitchFamily="-110" charset="0"/>
              </a:rPr>
              <a:t>Common Polyatomic ions</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58112" y="127867"/>
            <a:ext cx="1226434" cy="833592"/>
          </a:xfrm>
          <a:prstGeom prst="rect">
            <a:avLst/>
          </a:prstGeom>
        </p:spPr>
      </p:pic>
      <p:sp>
        <p:nvSpPr>
          <p:cNvPr id="5" name="Rectangle 4"/>
          <p:cNvSpPr/>
          <p:nvPr/>
        </p:nvSpPr>
        <p:spPr>
          <a:xfrm>
            <a:off x="1073582" y="961459"/>
            <a:ext cx="4155139" cy="5940088"/>
          </a:xfrm>
          <a:prstGeom prst="rect">
            <a:avLst/>
          </a:prstGeom>
        </p:spPr>
        <p:txBody>
          <a:bodyPr wrap="square">
            <a:spAutoFit/>
          </a:bodyPr>
          <a:lstStyle/>
          <a:p>
            <a:r>
              <a:rPr lang="en-US" sz="2000" b="1" dirty="0"/>
              <a:t>Name 		Formula 	</a:t>
            </a:r>
          </a:p>
          <a:p>
            <a:r>
              <a:rPr lang="en-US" sz="2000" dirty="0"/>
              <a:t>ammonium 	NH</a:t>
            </a:r>
            <a:r>
              <a:rPr lang="en-US" sz="2000" baseline="-25000" dirty="0"/>
              <a:t>4</a:t>
            </a:r>
            <a:r>
              <a:rPr lang="en-US" sz="2000" baseline="30000" dirty="0"/>
              <a:t>+</a:t>
            </a:r>
          </a:p>
          <a:p>
            <a:r>
              <a:rPr lang="en-US" sz="2000" dirty="0"/>
              <a:t>		</a:t>
            </a:r>
          </a:p>
          <a:p>
            <a:r>
              <a:rPr lang="en-US" sz="2000" dirty="0" err="1"/>
              <a:t>hydronium</a:t>
            </a:r>
            <a:r>
              <a:rPr lang="en-US" sz="2000" dirty="0"/>
              <a:t> 	H</a:t>
            </a:r>
            <a:r>
              <a:rPr lang="en-US" sz="2000" baseline="-25000" dirty="0"/>
              <a:t>3</a:t>
            </a:r>
            <a:r>
              <a:rPr lang="en-US" sz="2000" dirty="0"/>
              <a:t>O</a:t>
            </a:r>
            <a:r>
              <a:rPr lang="en-US" sz="2000" baseline="30000" dirty="0"/>
              <a:t>+</a:t>
            </a:r>
          </a:p>
          <a:p>
            <a:r>
              <a:rPr lang="en-US" sz="2000" dirty="0"/>
              <a:t>				</a:t>
            </a:r>
          </a:p>
          <a:p>
            <a:r>
              <a:rPr lang="en-US" sz="2000" dirty="0"/>
              <a:t>peroxide 	O</a:t>
            </a:r>
            <a:r>
              <a:rPr lang="en-US" sz="2000" baseline="-25000" dirty="0"/>
              <a:t>2</a:t>
            </a:r>
            <a:r>
              <a:rPr lang="en-US" sz="2000" baseline="30000" dirty="0"/>
              <a:t>2−</a:t>
            </a:r>
          </a:p>
          <a:p>
            <a:r>
              <a:rPr lang="en-US" sz="2000" dirty="0"/>
              <a:t>		</a:t>
            </a:r>
          </a:p>
          <a:p>
            <a:r>
              <a:rPr lang="en-US" sz="2000" dirty="0"/>
              <a:t>hydroxide 	OH</a:t>
            </a:r>
            <a:r>
              <a:rPr lang="en-US" sz="2000" baseline="30000" dirty="0"/>
              <a:t>−</a:t>
            </a:r>
          </a:p>
          <a:p>
            <a:r>
              <a:rPr lang="en-US" sz="2000" dirty="0"/>
              <a:t>		</a:t>
            </a:r>
          </a:p>
          <a:p>
            <a:r>
              <a:rPr lang="en-US" sz="2000" dirty="0"/>
              <a:t>acetate 		CH</a:t>
            </a:r>
            <a:r>
              <a:rPr lang="en-US" sz="2000" baseline="-25000" dirty="0"/>
              <a:t>3</a:t>
            </a:r>
            <a:r>
              <a:rPr lang="en-US" sz="2000" dirty="0"/>
              <a:t>COO</a:t>
            </a:r>
            <a:r>
              <a:rPr lang="en-US" sz="2000" baseline="30000" dirty="0"/>
              <a:t>−</a:t>
            </a:r>
          </a:p>
          <a:p>
            <a:r>
              <a:rPr lang="en-US" sz="2000" dirty="0"/>
              <a:t>	</a:t>
            </a:r>
          </a:p>
          <a:p>
            <a:r>
              <a:rPr lang="en-US" sz="2000" dirty="0"/>
              <a:t>cyanide 	CN</a:t>
            </a:r>
            <a:r>
              <a:rPr lang="en-US" sz="2000" baseline="30000" dirty="0"/>
              <a:t>−</a:t>
            </a:r>
            <a:r>
              <a:rPr lang="en-US" sz="2000" dirty="0"/>
              <a:t> </a:t>
            </a:r>
          </a:p>
          <a:p>
            <a:r>
              <a:rPr lang="en-US" sz="2000" dirty="0"/>
              <a:t>	</a:t>
            </a:r>
          </a:p>
          <a:p>
            <a:r>
              <a:rPr lang="en-US" sz="2000" dirty="0" err="1"/>
              <a:t>azide</a:t>
            </a:r>
            <a:r>
              <a:rPr lang="en-US" sz="2000" dirty="0"/>
              <a:t> 		N</a:t>
            </a:r>
            <a:r>
              <a:rPr lang="en-US" sz="2000" baseline="-25000" dirty="0"/>
              <a:t>3</a:t>
            </a:r>
            <a:r>
              <a:rPr lang="en-US" sz="2000" baseline="30000" dirty="0"/>
              <a:t>−</a:t>
            </a:r>
          </a:p>
          <a:p>
            <a:r>
              <a:rPr lang="en-US" sz="2000" dirty="0"/>
              <a:t>	</a:t>
            </a:r>
          </a:p>
          <a:p>
            <a:r>
              <a:rPr lang="en-US" sz="2000" dirty="0"/>
              <a:t>carbonate 	CO</a:t>
            </a:r>
            <a:r>
              <a:rPr lang="en-US" sz="2000" baseline="-25000" dirty="0"/>
              <a:t>3</a:t>
            </a:r>
            <a:r>
              <a:rPr lang="en-US" sz="2000" baseline="30000" dirty="0"/>
              <a:t>2−</a:t>
            </a:r>
          </a:p>
          <a:p>
            <a:r>
              <a:rPr lang="en-US" sz="2000" dirty="0"/>
              <a:t>	</a:t>
            </a:r>
          </a:p>
          <a:p>
            <a:r>
              <a:rPr lang="en-US" sz="2000" dirty="0"/>
              <a:t>bicarbonate 	HCO</a:t>
            </a:r>
            <a:r>
              <a:rPr lang="en-US" sz="2000" baseline="-25000" dirty="0"/>
              <a:t>3</a:t>
            </a:r>
            <a:r>
              <a:rPr lang="en-US" sz="2000" baseline="30000" dirty="0"/>
              <a:t>−</a:t>
            </a:r>
          </a:p>
          <a:p>
            <a:r>
              <a:rPr lang="en-US" sz="2000" dirty="0"/>
              <a:t>			</a:t>
            </a:r>
          </a:p>
        </p:txBody>
      </p:sp>
      <p:sp>
        <p:nvSpPr>
          <p:cNvPr id="6" name="Rectangle 5"/>
          <p:cNvSpPr/>
          <p:nvPr/>
        </p:nvSpPr>
        <p:spPr>
          <a:xfrm>
            <a:off x="6372729" y="1006870"/>
            <a:ext cx="4314321" cy="5324535"/>
          </a:xfrm>
          <a:prstGeom prst="rect">
            <a:avLst/>
          </a:prstGeom>
        </p:spPr>
        <p:txBody>
          <a:bodyPr wrap="square">
            <a:spAutoFit/>
          </a:bodyPr>
          <a:lstStyle/>
          <a:p>
            <a:r>
              <a:rPr lang="en-US" sz="2000" b="1" dirty="0"/>
              <a:t>Name 			Formula </a:t>
            </a:r>
            <a:endParaRPr lang="en-US" sz="2000" dirty="0"/>
          </a:p>
          <a:p>
            <a:r>
              <a:rPr lang="en-US" sz="2000" dirty="0"/>
              <a:t>nitrate 			NO</a:t>
            </a:r>
            <a:r>
              <a:rPr lang="en-US" sz="2000" baseline="-25000" dirty="0"/>
              <a:t>3</a:t>
            </a:r>
            <a:r>
              <a:rPr lang="en-US" sz="2000" baseline="30000" dirty="0"/>
              <a:t>−</a:t>
            </a:r>
          </a:p>
          <a:p>
            <a:endParaRPr lang="en-US" sz="2000" dirty="0"/>
          </a:p>
          <a:p>
            <a:r>
              <a:rPr lang="en-US" sz="2000" dirty="0"/>
              <a:t>nitrite 			NO</a:t>
            </a:r>
            <a:r>
              <a:rPr lang="en-US" sz="2000" baseline="-25000" dirty="0"/>
              <a:t>2</a:t>
            </a:r>
            <a:r>
              <a:rPr lang="en-US" sz="2000" baseline="30000" dirty="0"/>
              <a:t>−</a:t>
            </a:r>
          </a:p>
          <a:p>
            <a:endParaRPr lang="en-US" sz="2000" dirty="0"/>
          </a:p>
          <a:p>
            <a:r>
              <a:rPr lang="en-US" sz="2000" dirty="0"/>
              <a:t>sulfate 			SO</a:t>
            </a:r>
            <a:r>
              <a:rPr lang="en-US" sz="2000" baseline="-25000" dirty="0"/>
              <a:t>4</a:t>
            </a:r>
            <a:r>
              <a:rPr lang="en-US" sz="2000" baseline="30000" dirty="0"/>
              <a:t>2−</a:t>
            </a:r>
          </a:p>
          <a:p>
            <a:endParaRPr lang="en-US" sz="2000" dirty="0"/>
          </a:p>
          <a:p>
            <a:r>
              <a:rPr lang="en-US" sz="2000" dirty="0"/>
              <a:t>hydrogen sulfate 	HSO</a:t>
            </a:r>
            <a:r>
              <a:rPr lang="en-US" sz="2000" baseline="-25000" dirty="0"/>
              <a:t>4</a:t>
            </a:r>
            <a:r>
              <a:rPr lang="en-US" sz="2000" baseline="30000" dirty="0"/>
              <a:t>−</a:t>
            </a:r>
            <a:r>
              <a:rPr lang="en-US" sz="2000" dirty="0"/>
              <a:t> </a:t>
            </a:r>
          </a:p>
          <a:p>
            <a:endParaRPr lang="en-US" sz="2000" dirty="0"/>
          </a:p>
          <a:p>
            <a:r>
              <a:rPr lang="en-US" sz="2000" dirty="0"/>
              <a:t>sulfite 			SO</a:t>
            </a:r>
            <a:r>
              <a:rPr lang="en-US" sz="2000" baseline="-25000" dirty="0"/>
              <a:t>3</a:t>
            </a:r>
            <a:r>
              <a:rPr lang="en-US" sz="2000" baseline="30000" dirty="0"/>
              <a:t>2−</a:t>
            </a:r>
          </a:p>
          <a:p>
            <a:endParaRPr lang="en-US" sz="2000" dirty="0"/>
          </a:p>
          <a:p>
            <a:r>
              <a:rPr lang="en-US" sz="2000" dirty="0"/>
              <a:t>hydrogen sulfite 	HSO</a:t>
            </a:r>
            <a:r>
              <a:rPr lang="en-US" sz="2000" baseline="-25000" dirty="0"/>
              <a:t>3</a:t>
            </a:r>
            <a:r>
              <a:rPr lang="en-US" sz="2000" baseline="30000" dirty="0"/>
              <a:t>−</a:t>
            </a:r>
            <a:r>
              <a:rPr lang="en-US" sz="2000" dirty="0"/>
              <a:t> </a:t>
            </a:r>
          </a:p>
          <a:p>
            <a:endParaRPr lang="en-US" sz="2000" dirty="0"/>
          </a:p>
          <a:p>
            <a:r>
              <a:rPr lang="en-US" sz="2000" dirty="0"/>
              <a:t>phosphate 		PO</a:t>
            </a:r>
            <a:r>
              <a:rPr lang="en-US" sz="2000" baseline="-25000" dirty="0"/>
              <a:t>4</a:t>
            </a:r>
            <a:r>
              <a:rPr lang="en-US" sz="2000" baseline="30000" dirty="0"/>
              <a:t>3−</a:t>
            </a:r>
          </a:p>
          <a:p>
            <a:endParaRPr lang="en-US" sz="2000" dirty="0"/>
          </a:p>
          <a:p>
            <a:r>
              <a:rPr lang="en-US" sz="2000" dirty="0"/>
              <a:t>hydrogen phosphate 	HPO</a:t>
            </a:r>
            <a:r>
              <a:rPr lang="en-US" sz="2000" baseline="-25000" dirty="0"/>
              <a:t>4</a:t>
            </a:r>
            <a:r>
              <a:rPr lang="en-US" sz="2000" baseline="30000" dirty="0"/>
              <a:t>2−</a:t>
            </a:r>
          </a:p>
          <a:p>
            <a:r>
              <a:rPr lang="en-US" sz="2000" dirty="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599" y="188200"/>
            <a:ext cx="2192594" cy="473159"/>
          </a:xfrm>
        </p:spPr>
        <p:txBody>
          <a:bodyPr/>
          <a:lstStyle/>
          <a:p>
            <a:r>
              <a:rPr lang="en-US" dirty="0"/>
              <a:t>Figure 2.2</a:t>
            </a:r>
          </a:p>
        </p:txBody>
      </p:sp>
      <p:pic>
        <p:nvPicPr>
          <p:cNvPr id="2" name="Picture Placeholder 1" descr="CNX_Chem_02_01_Dalton1.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238" b="-3238"/>
          <a:stretch>
            <a:fillRect/>
          </a:stretch>
        </p:blipFill>
        <p:spPr>
          <a:xfrm>
            <a:off x="508442" y="779487"/>
            <a:ext cx="10750551" cy="3500071"/>
          </a:xfrm>
        </p:spPr>
      </p:pic>
      <p:sp>
        <p:nvSpPr>
          <p:cNvPr id="7" name="Text Placeholder 6"/>
          <p:cNvSpPr>
            <a:spLocks noGrp="1"/>
          </p:cNvSpPr>
          <p:nvPr>
            <p:ph type="body" sz="quarter" idx="14"/>
          </p:nvPr>
        </p:nvSpPr>
        <p:spPr>
          <a:xfrm>
            <a:off x="464695" y="4401068"/>
            <a:ext cx="11262610" cy="1996868"/>
          </a:xfrm>
        </p:spPr>
        <p:txBody>
          <a:bodyPr>
            <a:noAutofit/>
          </a:bodyPr>
          <a:lstStyle/>
          <a:p>
            <a:pPr algn="just"/>
            <a:r>
              <a:rPr lang="en-US" sz="2800" dirty="0"/>
              <a:t>A pre-1982 copper penny (left) contains approximately 3 × 10</a:t>
            </a:r>
            <a:r>
              <a:rPr lang="en-US" sz="2800" baseline="30000" dirty="0"/>
              <a:t>22</a:t>
            </a:r>
            <a:r>
              <a:rPr lang="en-US" sz="2800" dirty="0"/>
              <a:t> copper atoms (several dozen are represented as brown spheres at the right), each of which has the same chemical properties. </a:t>
            </a:r>
          </a:p>
          <a:p>
            <a:r>
              <a:rPr lang="en-US" sz="2800" dirty="0"/>
              <a:t>(credit: modification of work by “</a:t>
            </a:r>
            <a:r>
              <a:rPr lang="en-US" sz="2800" dirty="0" err="1"/>
              <a:t>slgckgc</a:t>
            </a:r>
            <a:r>
              <a:rPr lang="en-US" sz="2800" dirty="0"/>
              <a:t>”/Flickr)</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760076" y="77133"/>
            <a:ext cx="1226434" cy="833592"/>
          </a:xfrm>
          <a:prstGeom prst="rect">
            <a:avLst/>
          </a:prstGeom>
        </p:spPr>
      </p:pic>
    </p:spTree>
    <p:extLst>
      <p:ext uri="{BB962C8B-B14F-4D97-AF65-F5344CB8AC3E}">
        <p14:creationId xmlns:p14="http://schemas.microsoft.com/office/powerpoint/2010/main" val="253727890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1257300" y="243917"/>
            <a:ext cx="5975555" cy="508000"/>
          </a:xfrm>
        </p:spPr>
        <p:txBody>
          <a:bodyPr>
            <a:normAutofit fontScale="90000"/>
          </a:bodyPr>
          <a:lstStyle/>
          <a:p>
            <a:pPr eaLnBrk="1" hangingPunct="1"/>
            <a:r>
              <a:rPr lang="en-US" sz="3200" b="1" dirty="0">
                <a:solidFill>
                  <a:srgbClr val="000090"/>
                </a:solidFill>
                <a:latin typeface="Arial" pitchFamily="-110" charset="0"/>
              </a:rPr>
              <a:t>Common Polyatomic ions</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982200" y="644755"/>
            <a:ext cx="1226434" cy="833592"/>
          </a:xfrm>
          <a:prstGeom prst="rect">
            <a:avLst/>
          </a:prstGeom>
        </p:spPr>
      </p:pic>
      <p:sp>
        <p:nvSpPr>
          <p:cNvPr id="5" name="Rectangle 4"/>
          <p:cNvSpPr/>
          <p:nvPr/>
        </p:nvSpPr>
        <p:spPr>
          <a:xfrm>
            <a:off x="2928169" y="766732"/>
            <a:ext cx="6092602" cy="5324535"/>
          </a:xfrm>
          <a:prstGeom prst="rect">
            <a:avLst/>
          </a:prstGeom>
        </p:spPr>
        <p:txBody>
          <a:bodyPr wrap="square">
            <a:spAutoFit/>
          </a:bodyPr>
          <a:lstStyle/>
          <a:p>
            <a:r>
              <a:rPr lang="en-US" sz="2000" b="1" dirty="0"/>
              <a:t>Name 				Formula	</a:t>
            </a:r>
          </a:p>
          <a:p>
            <a:r>
              <a:rPr lang="en-US" sz="2000" dirty="0" err="1"/>
              <a:t>dihydrogen</a:t>
            </a:r>
            <a:r>
              <a:rPr lang="en-US" sz="2000" dirty="0"/>
              <a:t> phosphate 		H</a:t>
            </a:r>
            <a:r>
              <a:rPr lang="en-US" sz="2000" baseline="-25000" dirty="0"/>
              <a:t>2</a:t>
            </a:r>
            <a:r>
              <a:rPr lang="en-US" sz="2000" dirty="0"/>
              <a:t>PO</a:t>
            </a:r>
            <a:r>
              <a:rPr lang="en-US" sz="2000" baseline="-25000" dirty="0"/>
              <a:t>4</a:t>
            </a:r>
            <a:r>
              <a:rPr lang="en-US" sz="2000" baseline="30000" dirty="0"/>
              <a:t>−</a:t>
            </a:r>
            <a:r>
              <a:rPr lang="en-US" sz="2000" dirty="0"/>
              <a:t> </a:t>
            </a:r>
          </a:p>
          <a:p>
            <a:endParaRPr lang="en-US" sz="2000" dirty="0"/>
          </a:p>
          <a:p>
            <a:r>
              <a:rPr lang="en-US" sz="2000" dirty="0" err="1"/>
              <a:t>perchlorate</a:t>
            </a:r>
            <a:r>
              <a:rPr lang="en-US" sz="2000" dirty="0"/>
              <a:t> 			ClO</a:t>
            </a:r>
            <a:r>
              <a:rPr lang="en-US" sz="2000" baseline="-25000" dirty="0"/>
              <a:t>4</a:t>
            </a:r>
            <a:r>
              <a:rPr lang="en-US" sz="2000" baseline="30000" dirty="0"/>
              <a:t>−</a:t>
            </a:r>
          </a:p>
          <a:p>
            <a:endParaRPr lang="en-US" sz="2000" dirty="0"/>
          </a:p>
          <a:p>
            <a:r>
              <a:rPr lang="en-US" sz="2000" dirty="0"/>
              <a:t>chlorate 			ClO</a:t>
            </a:r>
            <a:r>
              <a:rPr lang="en-US" sz="2000" baseline="-25000" dirty="0"/>
              <a:t>3</a:t>
            </a:r>
            <a:r>
              <a:rPr lang="en-US" sz="2000" baseline="30000" dirty="0"/>
              <a:t>−</a:t>
            </a:r>
          </a:p>
          <a:p>
            <a:endParaRPr lang="en-US" sz="2000" dirty="0"/>
          </a:p>
          <a:p>
            <a:r>
              <a:rPr lang="en-US" sz="2000" dirty="0"/>
              <a:t>chlorite 				ClO</a:t>
            </a:r>
            <a:r>
              <a:rPr lang="en-US" sz="2000" baseline="-25000" dirty="0"/>
              <a:t>2</a:t>
            </a:r>
            <a:r>
              <a:rPr lang="en-US" sz="2000" baseline="30000" dirty="0"/>
              <a:t>−</a:t>
            </a:r>
          </a:p>
          <a:p>
            <a:endParaRPr lang="en-US" sz="2000" dirty="0"/>
          </a:p>
          <a:p>
            <a:r>
              <a:rPr lang="en-US" sz="2000" dirty="0"/>
              <a:t>hypochlorite 			</a:t>
            </a:r>
            <a:r>
              <a:rPr lang="en-US" sz="2000" dirty="0" err="1"/>
              <a:t>ClO</a:t>
            </a:r>
            <a:r>
              <a:rPr lang="en-US" sz="2000" baseline="30000" dirty="0"/>
              <a:t>−</a:t>
            </a:r>
            <a:r>
              <a:rPr lang="en-US" sz="2000" dirty="0"/>
              <a:t>   </a:t>
            </a:r>
          </a:p>
          <a:p>
            <a:endParaRPr lang="en-US" sz="2000" dirty="0"/>
          </a:p>
          <a:p>
            <a:r>
              <a:rPr lang="en-US" sz="2000" dirty="0"/>
              <a:t>chromate 			CrO</a:t>
            </a:r>
            <a:r>
              <a:rPr lang="en-US" sz="2000" baseline="-25000" dirty="0"/>
              <a:t>4</a:t>
            </a:r>
            <a:r>
              <a:rPr lang="en-US" sz="2000" baseline="30000" dirty="0"/>
              <a:t>2−</a:t>
            </a:r>
          </a:p>
          <a:p>
            <a:endParaRPr lang="en-US" sz="2000" dirty="0"/>
          </a:p>
          <a:p>
            <a:r>
              <a:rPr lang="en-US" sz="2000" dirty="0"/>
              <a:t>dichromate 			Cr</a:t>
            </a:r>
            <a:r>
              <a:rPr lang="en-US" sz="2000" baseline="-25000" dirty="0"/>
              <a:t>2</a:t>
            </a:r>
            <a:r>
              <a:rPr lang="en-US" sz="2000" dirty="0"/>
              <a:t>O</a:t>
            </a:r>
            <a:r>
              <a:rPr lang="en-US" sz="2000" baseline="-25000" dirty="0"/>
              <a:t>7</a:t>
            </a:r>
            <a:r>
              <a:rPr lang="en-US" sz="2000" baseline="30000" dirty="0"/>
              <a:t>2−</a:t>
            </a:r>
          </a:p>
          <a:p>
            <a:endParaRPr lang="en-US" sz="2000" dirty="0"/>
          </a:p>
          <a:p>
            <a:r>
              <a:rPr lang="en-US" sz="2000" dirty="0"/>
              <a:t>permanganate 			MnO</a:t>
            </a:r>
            <a:r>
              <a:rPr lang="en-US" sz="2000" baseline="-25000" dirty="0"/>
              <a:t>4</a:t>
            </a:r>
            <a:r>
              <a:rPr lang="en-US" sz="2000" baseline="30000" dirty="0"/>
              <a:t>−</a:t>
            </a:r>
            <a:r>
              <a:rPr lang="en-US" sz="2000" dirty="0"/>
              <a:t>	</a:t>
            </a:r>
          </a:p>
          <a:p>
            <a:r>
              <a:rPr lang="en-US" sz="2000" dirty="0"/>
              <a:t>			</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946355" y="200740"/>
            <a:ext cx="4191000" cy="508000"/>
          </a:xfrm>
        </p:spPr>
        <p:txBody>
          <a:bodyPr>
            <a:normAutofit fontScale="90000"/>
          </a:bodyPr>
          <a:lstStyle/>
          <a:p>
            <a:pPr eaLnBrk="1" hangingPunct="1"/>
            <a:r>
              <a:rPr lang="en-US" sz="3200" b="1" dirty="0">
                <a:solidFill>
                  <a:srgbClr val="000090"/>
                </a:solidFill>
                <a:latin typeface="Arial" pitchFamily="-110" charset="0"/>
              </a:rPr>
              <a:t>Naming oxyanions</a:t>
            </a:r>
          </a:p>
        </p:txBody>
      </p:sp>
      <p:sp>
        <p:nvSpPr>
          <p:cNvPr id="22530" name="Rectangle 3"/>
          <p:cNvSpPr>
            <a:spLocks noGrp="1" noChangeArrowheads="1"/>
          </p:cNvSpPr>
          <p:nvPr>
            <p:ph idx="1"/>
          </p:nvPr>
        </p:nvSpPr>
        <p:spPr>
          <a:xfrm>
            <a:off x="530942" y="951566"/>
            <a:ext cx="10456605" cy="5496144"/>
          </a:xfrm>
        </p:spPr>
        <p:txBody>
          <a:bodyPr>
            <a:normAutofit/>
          </a:bodyPr>
          <a:lstStyle/>
          <a:p>
            <a:pPr>
              <a:buClrTx/>
              <a:buFont typeface="Arial"/>
              <a:buChar char="•"/>
            </a:pPr>
            <a:r>
              <a:rPr lang="en-US" sz="2400" dirty="0"/>
              <a:t> There is a system for naming </a:t>
            </a:r>
            <a:r>
              <a:rPr lang="en-US" sz="2400" dirty="0" err="1"/>
              <a:t>oxyanions</a:t>
            </a:r>
            <a:r>
              <a:rPr lang="en-US" sz="2400" dirty="0"/>
              <a:t>.</a:t>
            </a:r>
          </a:p>
          <a:p>
            <a:pPr>
              <a:buClrTx/>
            </a:pPr>
            <a:endParaRPr lang="en-US" sz="2400" b="1" dirty="0"/>
          </a:p>
          <a:p>
            <a:pPr>
              <a:buClrTx/>
              <a:buFont typeface="Arial"/>
              <a:buChar char="•"/>
            </a:pPr>
            <a:r>
              <a:rPr lang="en-US" sz="2400" b="1" dirty="0"/>
              <a:t> When a nonmetal forms two </a:t>
            </a:r>
            <a:r>
              <a:rPr lang="en-US" sz="2400" b="1" dirty="0" err="1"/>
              <a:t>oxyanions</a:t>
            </a:r>
            <a:endParaRPr lang="en-US" sz="2400" b="1" dirty="0"/>
          </a:p>
          <a:p>
            <a:pPr lvl="1"/>
            <a:r>
              <a:rPr lang="en-US" sz="2400" b="1" i="1" dirty="0">
                <a:solidFill>
                  <a:srgbClr val="0000FF"/>
                </a:solidFill>
                <a:cs typeface="MS PGothic" pitchFamily="34" charset="-128"/>
              </a:rPr>
              <a:t>-ate </a:t>
            </a:r>
            <a:r>
              <a:rPr lang="en-US" sz="2400" dirty="0">
                <a:solidFill>
                  <a:schemeClr val="tx1"/>
                </a:solidFill>
                <a:cs typeface="MS PGothic" pitchFamily="34" charset="-128"/>
              </a:rPr>
              <a:t>is the suffix used for the ion with the larger number of oxygen atoms. </a:t>
            </a:r>
          </a:p>
          <a:p>
            <a:pPr lvl="1"/>
            <a:r>
              <a:rPr lang="en-US" sz="2400" b="1" i="1" dirty="0">
                <a:solidFill>
                  <a:srgbClr val="0000FF"/>
                </a:solidFill>
                <a:cs typeface="MS PGothic" pitchFamily="34" charset="-128"/>
              </a:rPr>
              <a:t>-</a:t>
            </a:r>
            <a:r>
              <a:rPr lang="en-US" sz="2400" b="1" i="1" dirty="0" err="1">
                <a:solidFill>
                  <a:srgbClr val="0000FF"/>
                </a:solidFill>
                <a:cs typeface="MS PGothic" pitchFamily="34" charset="-128"/>
              </a:rPr>
              <a:t>ite</a:t>
            </a:r>
            <a:r>
              <a:rPr lang="en-US" sz="2400" b="1" i="1" dirty="0">
                <a:solidFill>
                  <a:srgbClr val="0000FF"/>
                </a:solidFill>
                <a:cs typeface="MS PGothic" pitchFamily="34" charset="-128"/>
              </a:rPr>
              <a:t> </a:t>
            </a:r>
            <a:r>
              <a:rPr lang="en-US" sz="2400" dirty="0">
                <a:solidFill>
                  <a:schemeClr val="tx1"/>
                </a:solidFill>
                <a:cs typeface="MS PGothic" pitchFamily="34" charset="-128"/>
              </a:rPr>
              <a:t>is the suffix used for the ion with the smaller number of oxygen atoms. </a:t>
            </a:r>
          </a:p>
          <a:p>
            <a:pPr lvl="1">
              <a:buNone/>
            </a:pPr>
            <a:endParaRPr lang="en-US" sz="2400" dirty="0">
              <a:solidFill>
                <a:schemeClr val="tx1"/>
              </a:solidFill>
              <a:cs typeface="MS PGothic" pitchFamily="34" charset="-128"/>
            </a:endParaRPr>
          </a:p>
          <a:p>
            <a:pPr>
              <a:buClrTx/>
              <a:buFont typeface="Arial"/>
              <a:buChar char="•"/>
            </a:pPr>
            <a:r>
              <a:rPr lang="en-US" sz="2400" b="1" dirty="0"/>
              <a:t> When a nonmetal forms more than two </a:t>
            </a:r>
            <a:r>
              <a:rPr lang="en-US" sz="2400" b="1" dirty="0" err="1"/>
              <a:t>oxyanions</a:t>
            </a:r>
            <a:r>
              <a:rPr lang="en-US" sz="2400" b="1" dirty="0"/>
              <a:t>, prefixes are used in addition to </a:t>
            </a:r>
            <a:r>
              <a:rPr lang="en-US" sz="2400" b="1" i="1" dirty="0">
                <a:solidFill>
                  <a:srgbClr val="0000FF"/>
                </a:solidFill>
              </a:rPr>
              <a:t>-ate </a:t>
            </a:r>
            <a:r>
              <a:rPr lang="en-US" sz="2400" b="1" dirty="0"/>
              <a:t>and </a:t>
            </a:r>
            <a:r>
              <a:rPr lang="en-US" sz="2400" b="1" i="1" dirty="0">
                <a:solidFill>
                  <a:srgbClr val="0000FF"/>
                </a:solidFill>
              </a:rPr>
              <a:t>-</a:t>
            </a:r>
            <a:r>
              <a:rPr lang="en-US" sz="2400" b="1" i="1" dirty="0" err="1">
                <a:solidFill>
                  <a:srgbClr val="0000FF"/>
                </a:solidFill>
              </a:rPr>
              <a:t>ite</a:t>
            </a:r>
            <a:r>
              <a:rPr lang="en-US" sz="2400" b="1" i="1" dirty="0">
                <a:solidFill>
                  <a:srgbClr val="0000FF"/>
                </a:solidFill>
              </a:rPr>
              <a:t> </a:t>
            </a:r>
          </a:p>
          <a:p>
            <a:pPr lvl="1"/>
            <a:r>
              <a:rPr lang="en-US" sz="2400" b="1" i="1" dirty="0">
                <a:solidFill>
                  <a:srgbClr val="0000FF"/>
                </a:solidFill>
                <a:cs typeface="MS PGothic" pitchFamily="34" charset="-128"/>
              </a:rPr>
              <a:t>per- </a:t>
            </a:r>
            <a:r>
              <a:rPr lang="en-US" sz="2400" dirty="0">
                <a:solidFill>
                  <a:schemeClr val="tx1"/>
                </a:solidFill>
                <a:cs typeface="MS PGothic" pitchFamily="34" charset="-128"/>
              </a:rPr>
              <a:t>(largest number of </a:t>
            </a:r>
            <a:r>
              <a:rPr lang="en-US" sz="2400" dirty="0" err="1">
                <a:solidFill>
                  <a:schemeClr val="tx1"/>
                </a:solidFill>
                <a:cs typeface="MS PGothic" pitchFamily="34" charset="-128"/>
              </a:rPr>
              <a:t>oxygens</a:t>
            </a:r>
            <a:r>
              <a:rPr lang="en-US" sz="2400" dirty="0">
                <a:solidFill>
                  <a:schemeClr val="tx1"/>
                </a:solidFill>
                <a:cs typeface="MS PGothic" pitchFamily="34" charset="-128"/>
              </a:rPr>
              <a:t>)</a:t>
            </a:r>
          </a:p>
          <a:p>
            <a:pPr lvl="1"/>
            <a:r>
              <a:rPr lang="en-US" sz="2400" b="1" i="1" dirty="0">
                <a:solidFill>
                  <a:srgbClr val="0000FF"/>
                </a:solidFill>
                <a:cs typeface="MS PGothic" pitchFamily="34" charset="-128"/>
              </a:rPr>
              <a:t>hypo- </a:t>
            </a:r>
            <a:r>
              <a:rPr lang="en-US" sz="2400" dirty="0">
                <a:solidFill>
                  <a:schemeClr val="tx1"/>
                </a:solidFill>
                <a:cs typeface="MS PGothic" pitchFamily="34" charset="-128"/>
              </a:rPr>
              <a:t>(smallest number of </a:t>
            </a:r>
            <a:r>
              <a:rPr lang="en-US" sz="2400" dirty="0" err="1">
                <a:solidFill>
                  <a:schemeClr val="tx1"/>
                </a:solidFill>
                <a:cs typeface="MS PGothic" pitchFamily="34" charset="-128"/>
              </a:rPr>
              <a:t>oxygens</a:t>
            </a:r>
            <a:r>
              <a:rPr lang="en-US" sz="2400" dirty="0">
                <a:solidFill>
                  <a:schemeClr val="tx1"/>
                </a:solidFill>
                <a:cs typeface="MS PGothic" pitchFamily="34" charset="-128"/>
              </a:rPr>
              <a:t>)</a:t>
            </a:r>
          </a:p>
          <a:p>
            <a:pPr>
              <a:buClrTx/>
              <a:buFont typeface="Arial"/>
              <a:buChar char="•"/>
            </a:pPr>
            <a:endParaRPr lang="en-US" sz="2400" b="1" i="1" dirty="0">
              <a:solidFill>
                <a:srgbClr val="000090"/>
              </a:solidFill>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499472" y="200740"/>
            <a:ext cx="1226434" cy="833592"/>
          </a:xfrm>
          <a:prstGeom prst="rect">
            <a:avLst/>
          </a:prstGeom>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1162665" y="818782"/>
            <a:ext cx="6553200" cy="508000"/>
          </a:xfrm>
        </p:spPr>
        <p:txBody>
          <a:bodyPr>
            <a:normAutofit fontScale="90000"/>
          </a:bodyPr>
          <a:lstStyle/>
          <a:p>
            <a:pPr eaLnBrk="1" hangingPunct="1"/>
            <a:r>
              <a:rPr lang="en-US" sz="3200" b="1" dirty="0">
                <a:solidFill>
                  <a:srgbClr val="000090"/>
                </a:solidFill>
                <a:latin typeface="Arial" pitchFamily="-110" charset="0"/>
              </a:rPr>
              <a:t>Types of chemical bonds</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747304" y="625805"/>
            <a:ext cx="1226434" cy="833592"/>
          </a:xfrm>
          <a:prstGeom prst="rect">
            <a:avLst/>
          </a:prstGeom>
        </p:spPr>
      </p:pic>
      <p:sp>
        <p:nvSpPr>
          <p:cNvPr id="6" name="Rectangle 3"/>
          <p:cNvSpPr>
            <a:spLocks noGrp="1" noChangeArrowheads="1"/>
          </p:cNvSpPr>
          <p:nvPr>
            <p:ph idx="1"/>
          </p:nvPr>
        </p:nvSpPr>
        <p:spPr>
          <a:xfrm>
            <a:off x="1032387" y="1592012"/>
            <a:ext cx="9719187" cy="4948455"/>
          </a:xfrm>
        </p:spPr>
        <p:txBody>
          <a:bodyPr>
            <a:normAutofit/>
          </a:bodyPr>
          <a:lstStyle/>
          <a:p>
            <a:pPr eaLnBrk="1" hangingPunct="1">
              <a:buClrTx/>
              <a:buFont typeface="Arial"/>
              <a:buChar char="•"/>
            </a:pPr>
            <a:r>
              <a:rPr lang="en-US" sz="2400" dirty="0">
                <a:solidFill>
                  <a:srgbClr val="000000"/>
                </a:solidFill>
              </a:rPr>
              <a:t> When electrons are </a:t>
            </a:r>
            <a:r>
              <a:rPr lang="en-US" sz="2400" b="1" i="1" dirty="0">
                <a:solidFill>
                  <a:srgbClr val="000090"/>
                </a:solidFill>
              </a:rPr>
              <a:t>transferred</a:t>
            </a:r>
            <a:r>
              <a:rPr lang="en-US" sz="2400" dirty="0">
                <a:solidFill>
                  <a:srgbClr val="000000"/>
                </a:solidFill>
              </a:rPr>
              <a:t> ions, form and an</a:t>
            </a:r>
            <a:r>
              <a:rPr lang="en-US" sz="2400" dirty="0">
                <a:solidFill>
                  <a:srgbClr val="000090"/>
                </a:solidFill>
              </a:rPr>
              <a:t> </a:t>
            </a:r>
            <a:r>
              <a:rPr lang="en-US" sz="2400" b="1" i="1" dirty="0">
                <a:solidFill>
                  <a:srgbClr val="000090"/>
                </a:solidFill>
              </a:rPr>
              <a:t>ionic bond </a:t>
            </a:r>
            <a:r>
              <a:rPr lang="en-US" sz="2400" dirty="0">
                <a:solidFill>
                  <a:srgbClr val="000000"/>
                </a:solidFill>
              </a:rPr>
              <a:t>results.</a:t>
            </a:r>
          </a:p>
          <a:p>
            <a:pPr eaLnBrk="1" hangingPunct="1">
              <a:buClrTx/>
            </a:pPr>
            <a:endParaRPr lang="en-US" sz="2400" dirty="0">
              <a:solidFill>
                <a:srgbClr val="000000"/>
              </a:solidFill>
            </a:endParaRPr>
          </a:p>
          <a:p>
            <a:pPr eaLnBrk="1" hangingPunct="1">
              <a:buClrTx/>
              <a:buFont typeface="Arial"/>
              <a:buChar char="•"/>
            </a:pPr>
            <a:r>
              <a:rPr lang="en-US" sz="2400" b="1" i="1" dirty="0">
                <a:solidFill>
                  <a:srgbClr val="000090"/>
                </a:solidFill>
              </a:rPr>
              <a:t> Ionic bonds</a:t>
            </a:r>
            <a:r>
              <a:rPr lang="en-US" sz="2400" b="1" i="1" dirty="0">
                <a:solidFill>
                  <a:srgbClr val="000000"/>
                </a:solidFill>
              </a:rPr>
              <a:t> </a:t>
            </a:r>
            <a:r>
              <a:rPr lang="en-US" sz="2400" dirty="0">
                <a:solidFill>
                  <a:srgbClr val="000000"/>
                </a:solidFill>
              </a:rPr>
              <a:t>are electrostatic forces of attraction.</a:t>
            </a:r>
            <a:endParaRPr lang="en-US" sz="2400" b="1" dirty="0">
              <a:solidFill>
                <a:srgbClr val="000000"/>
              </a:solidFill>
            </a:endParaRPr>
          </a:p>
          <a:p>
            <a:pPr eaLnBrk="1" hangingPunct="1">
              <a:buClrTx/>
              <a:buFont typeface="Arial"/>
              <a:buChar char="•"/>
            </a:pPr>
            <a:endParaRPr lang="en-US" sz="2400" b="1" dirty="0">
              <a:solidFill>
                <a:srgbClr val="000000"/>
              </a:solidFill>
            </a:endParaRPr>
          </a:p>
          <a:p>
            <a:pPr>
              <a:buClrTx/>
              <a:buFont typeface="Arial"/>
              <a:buChar char="•"/>
            </a:pPr>
            <a:r>
              <a:rPr lang="en-US" sz="2400" dirty="0">
                <a:solidFill>
                  <a:srgbClr val="000000"/>
                </a:solidFill>
              </a:rPr>
              <a:t> When electrons are </a:t>
            </a:r>
            <a:r>
              <a:rPr lang="en-US" sz="2400" b="1" i="1" dirty="0">
                <a:solidFill>
                  <a:srgbClr val="FF0000"/>
                </a:solidFill>
              </a:rPr>
              <a:t>shared</a:t>
            </a:r>
            <a:r>
              <a:rPr lang="en-US" sz="2400" dirty="0">
                <a:solidFill>
                  <a:srgbClr val="000000"/>
                </a:solidFill>
              </a:rPr>
              <a:t> and molecules form a</a:t>
            </a:r>
            <a:r>
              <a:rPr lang="en-US" sz="2400" dirty="0">
                <a:solidFill>
                  <a:srgbClr val="000090"/>
                </a:solidFill>
              </a:rPr>
              <a:t> </a:t>
            </a:r>
            <a:r>
              <a:rPr lang="en-US" sz="2400" b="1" i="1" dirty="0">
                <a:solidFill>
                  <a:srgbClr val="FF0000"/>
                </a:solidFill>
              </a:rPr>
              <a:t>covalent bond </a:t>
            </a:r>
            <a:r>
              <a:rPr lang="en-US" sz="2400" dirty="0">
                <a:solidFill>
                  <a:srgbClr val="000000"/>
                </a:solidFill>
              </a:rPr>
              <a:t>results.</a:t>
            </a:r>
          </a:p>
          <a:p>
            <a:pPr>
              <a:buClrTx/>
              <a:buFont typeface="Arial"/>
              <a:buChar char="•"/>
            </a:pPr>
            <a:endParaRPr lang="en-US" sz="2400" dirty="0">
              <a:solidFill>
                <a:srgbClr val="000000"/>
              </a:solidFill>
            </a:endParaRPr>
          </a:p>
          <a:p>
            <a:pPr>
              <a:buClrTx/>
              <a:buFont typeface="Arial"/>
              <a:buChar char="•"/>
            </a:pPr>
            <a:r>
              <a:rPr lang="en-US" sz="2400" dirty="0"/>
              <a:t> Compounds are classified as ionic or molecular (covalent) on the basis of the bonds present in them. </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530941" y="224209"/>
            <a:ext cx="4087761" cy="508000"/>
          </a:xfrm>
        </p:spPr>
        <p:txBody>
          <a:bodyPr>
            <a:normAutofit fontScale="90000"/>
          </a:bodyPr>
          <a:lstStyle/>
          <a:p>
            <a:pPr eaLnBrk="1" hangingPunct="1"/>
            <a:r>
              <a:rPr lang="en-US" sz="3200" b="1" dirty="0">
                <a:solidFill>
                  <a:srgbClr val="000090"/>
                </a:solidFill>
                <a:latin typeface="Arial" pitchFamily="-110" charset="0"/>
              </a:rPr>
              <a:t>Ionic compounds</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89079" y="224209"/>
            <a:ext cx="1226434" cy="833592"/>
          </a:xfrm>
          <a:prstGeom prst="rect">
            <a:avLst/>
          </a:prstGeom>
        </p:spPr>
      </p:pic>
      <p:sp>
        <p:nvSpPr>
          <p:cNvPr id="6" name="Rectangle 3"/>
          <p:cNvSpPr>
            <a:spLocks noGrp="1" noChangeArrowheads="1"/>
          </p:cNvSpPr>
          <p:nvPr>
            <p:ph idx="1"/>
          </p:nvPr>
        </p:nvSpPr>
        <p:spPr>
          <a:xfrm>
            <a:off x="530941" y="1057801"/>
            <a:ext cx="10471355" cy="5304752"/>
          </a:xfrm>
        </p:spPr>
        <p:txBody>
          <a:bodyPr>
            <a:normAutofit lnSpcReduction="10000"/>
          </a:bodyPr>
          <a:lstStyle/>
          <a:p>
            <a:pPr>
              <a:buClrTx/>
              <a:buFont typeface="Arial"/>
              <a:buChar char="•"/>
            </a:pPr>
            <a:r>
              <a:rPr lang="en-US" sz="2400" dirty="0">
                <a:solidFill>
                  <a:srgbClr val="000000"/>
                </a:solidFill>
              </a:rPr>
              <a:t> Metals readily lose electrons – form </a:t>
            </a:r>
            <a:r>
              <a:rPr lang="en-US" sz="2400" b="1" i="1" dirty="0" err="1">
                <a:solidFill>
                  <a:srgbClr val="FF0000"/>
                </a:solidFill>
              </a:rPr>
              <a:t>cations</a:t>
            </a:r>
            <a:r>
              <a:rPr lang="en-US" sz="2400" dirty="0">
                <a:solidFill>
                  <a:srgbClr val="000000"/>
                </a:solidFill>
              </a:rPr>
              <a:t>.</a:t>
            </a:r>
          </a:p>
          <a:p>
            <a:pPr>
              <a:buClrTx/>
            </a:pPr>
            <a:endParaRPr lang="en-US" sz="2400" dirty="0">
              <a:solidFill>
                <a:srgbClr val="000000"/>
              </a:solidFill>
            </a:endParaRPr>
          </a:p>
          <a:p>
            <a:pPr>
              <a:buClrTx/>
              <a:buFont typeface="Arial"/>
              <a:buChar char="•"/>
            </a:pPr>
            <a:r>
              <a:rPr lang="en-US" sz="2400" dirty="0">
                <a:solidFill>
                  <a:srgbClr val="000000"/>
                </a:solidFill>
              </a:rPr>
              <a:t> Nonmetals readily gain electrons – form </a:t>
            </a:r>
            <a:r>
              <a:rPr lang="en-US" sz="2400" b="1" i="1" dirty="0">
                <a:solidFill>
                  <a:srgbClr val="FF0000"/>
                </a:solidFill>
              </a:rPr>
              <a:t>anions</a:t>
            </a:r>
            <a:r>
              <a:rPr lang="en-US" sz="2400" dirty="0">
                <a:solidFill>
                  <a:srgbClr val="000000"/>
                </a:solidFill>
              </a:rPr>
              <a:t>.</a:t>
            </a:r>
          </a:p>
          <a:p>
            <a:pPr>
              <a:buClrTx/>
            </a:pPr>
            <a:endParaRPr lang="en-US" sz="2400" dirty="0">
              <a:solidFill>
                <a:srgbClr val="000000"/>
              </a:solidFill>
            </a:endParaRPr>
          </a:p>
          <a:p>
            <a:pPr>
              <a:buClrTx/>
              <a:buFont typeface="Arial"/>
              <a:buChar char="•"/>
            </a:pPr>
            <a:r>
              <a:rPr lang="en-US" sz="2400" dirty="0">
                <a:solidFill>
                  <a:srgbClr val="000000"/>
                </a:solidFill>
              </a:rPr>
              <a:t> When a metal and nonmetal react, a transfer of electrons usually takes place. </a:t>
            </a:r>
          </a:p>
          <a:p>
            <a:pPr>
              <a:buClrTx/>
              <a:buFont typeface="Arial"/>
              <a:buChar char="•"/>
            </a:pPr>
            <a:endParaRPr lang="en-US" sz="2400" dirty="0">
              <a:solidFill>
                <a:srgbClr val="000000"/>
              </a:solidFill>
            </a:endParaRPr>
          </a:p>
          <a:p>
            <a:pPr>
              <a:buClrTx/>
              <a:buFont typeface="Arial"/>
              <a:buChar char="•"/>
            </a:pPr>
            <a:r>
              <a:rPr lang="en-US" sz="2400" dirty="0">
                <a:solidFill>
                  <a:srgbClr val="000000"/>
                </a:solidFill>
              </a:rPr>
              <a:t> Metals and nonmetals generally form ionic compounds.</a:t>
            </a:r>
          </a:p>
          <a:p>
            <a:pPr>
              <a:buClrTx/>
            </a:pPr>
            <a:endParaRPr lang="en-US" sz="2400" dirty="0">
              <a:solidFill>
                <a:srgbClr val="000000"/>
              </a:solidFill>
            </a:endParaRPr>
          </a:p>
          <a:p>
            <a:pPr>
              <a:buClrTx/>
              <a:buFont typeface="Arial"/>
              <a:buChar char="•"/>
            </a:pPr>
            <a:r>
              <a:rPr lang="en-US" sz="2400" dirty="0">
                <a:solidFill>
                  <a:srgbClr val="000000"/>
                </a:solidFill>
              </a:rPr>
              <a:t> </a:t>
            </a:r>
            <a:r>
              <a:rPr lang="en-US" sz="2400" dirty="0"/>
              <a:t>A compound, that contains ions and is held together by ionic bonds, is called an </a:t>
            </a:r>
            <a:r>
              <a:rPr lang="en-US" sz="2400" b="1" i="1" dirty="0">
                <a:solidFill>
                  <a:srgbClr val="000090"/>
                </a:solidFill>
              </a:rPr>
              <a:t>ionic compound. </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720213" y="672319"/>
            <a:ext cx="5798574" cy="508000"/>
          </a:xfrm>
        </p:spPr>
        <p:txBody>
          <a:bodyPr>
            <a:normAutofit fontScale="90000"/>
          </a:bodyPr>
          <a:lstStyle/>
          <a:p>
            <a:pPr eaLnBrk="1" hangingPunct="1"/>
            <a:r>
              <a:rPr lang="en-US" sz="3200" b="1" dirty="0">
                <a:solidFill>
                  <a:srgbClr val="000090"/>
                </a:solidFill>
                <a:latin typeface="Arial" pitchFamily="-110" charset="0"/>
              </a:rPr>
              <a:t>Ionic compound Examples</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107480" y="926319"/>
            <a:ext cx="1226434" cy="833592"/>
          </a:xfrm>
          <a:prstGeom prst="rect">
            <a:avLst/>
          </a:prstGeom>
        </p:spPr>
      </p:pic>
      <p:sp>
        <p:nvSpPr>
          <p:cNvPr id="6" name="Rectangle 3"/>
          <p:cNvSpPr>
            <a:spLocks noGrp="1" noChangeArrowheads="1"/>
          </p:cNvSpPr>
          <p:nvPr>
            <p:ph idx="1"/>
          </p:nvPr>
        </p:nvSpPr>
        <p:spPr>
          <a:xfrm>
            <a:off x="811383" y="1592012"/>
            <a:ext cx="8910484" cy="4339669"/>
          </a:xfrm>
        </p:spPr>
        <p:txBody>
          <a:bodyPr>
            <a:normAutofit/>
          </a:bodyPr>
          <a:lstStyle/>
          <a:p>
            <a:pPr>
              <a:buClrTx/>
              <a:buFont typeface="Arial"/>
              <a:buChar char="•"/>
            </a:pPr>
            <a:r>
              <a:rPr lang="en-US" sz="2400" dirty="0">
                <a:solidFill>
                  <a:srgbClr val="000000"/>
                </a:solidFill>
              </a:rPr>
              <a:t>  Na and </a:t>
            </a:r>
            <a:r>
              <a:rPr lang="en-US" sz="2400" dirty="0" err="1">
                <a:solidFill>
                  <a:srgbClr val="000000"/>
                </a:solidFill>
              </a:rPr>
              <a:t>Cl</a:t>
            </a:r>
            <a:endParaRPr lang="en-US" sz="2400" dirty="0">
              <a:solidFill>
                <a:srgbClr val="000000"/>
              </a:solidFill>
            </a:endParaRPr>
          </a:p>
          <a:p>
            <a:pPr lvl="1">
              <a:buClrTx/>
              <a:buFont typeface="Arial"/>
              <a:buChar char="•"/>
            </a:pPr>
            <a:r>
              <a:rPr lang="en-US" sz="2400" dirty="0"/>
              <a:t>One Na atom gives up one electron forming a Na</a:t>
            </a:r>
            <a:r>
              <a:rPr lang="en-US" sz="2400" baseline="30000" dirty="0"/>
              <a:t>+</a:t>
            </a:r>
            <a:r>
              <a:rPr lang="en-US" sz="2400" dirty="0"/>
              <a:t> ion.</a:t>
            </a:r>
            <a:endParaRPr lang="en-US" sz="2400" baseline="30000" dirty="0"/>
          </a:p>
          <a:p>
            <a:pPr lvl="1">
              <a:buClrTx/>
              <a:buFont typeface="Arial"/>
              <a:buChar char="•"/>
            </a:pPr>
            <a:r>
              <a:rPr lang="en-US" sz="2400" dirty="0"/>
              <a:t>One </a:t>
            </a:r>
            <a:r>
              <a:rPr lang="en-US" sz="2400" dirty="0" err="1"/>
              <a:t>Cl</a:t>
            </a:r>
            <a:r>
              <a:rPr lang="en-US" sz="2400" dirty="0"/>
              <a:t> atom accepts that electron forming a </a:t>
            </a:r>
            <a:r>
              <a:rPr lang="en-US" sz="2400" dirty="0" err="1"/>
              <a:t>Cl</a:t>
            </a:r>
            <a:r>
              <a:rPr lang="en-US" sz="2400" baseline="30000" dirty="0"/>
              <a:t>-</a:t>
            </a:r>
            <a:r>
              <a:rPr lang="en-US" sz="2400" dirty="0"/>
              <a:t> ion.</a:t>
            </a:r>
            <a:endParaRPr lang="en-US" sz="2400" baseline="30000" dirty="0"/>
          </a:p>
          <a:p>
            <a:pPr lvl="1">
              <a:buClrTx/>
              <a:buFont typeface="Arial"/>
              <a:buChar char="•"/>
            </a:pPr>
            <a:r>
              <a:rPr lang="en-US" sz="2400" dirty="0"/>
              <a:t>The ionic compound, </a:t>
            </a:r>
            <a:r>
              <a:rPr lang="en-US" sz="2400" dirty="0" err="1"/>
              <a:t>NaCl</a:t>
            </a:r>
            <a:r>
              <a:rPr lang="en-US" sz="2400" dirty="0"/>
              <a:t> forms.</a:t>
            </a:r>
          </a:p>
          <a:p>
            <a:pPr>
              <a:buClrTx/>
            </a:pPr>
            <a:r>
              <a:rPr lang="en-US" sz="2400" dirty="0">
                <a:solidFill>
                  <a:srgbClr val="000000"/>
                </a:solidFill>
              </a:rPr>
              <a:t> </a:t>
            </a:r>
          </a:p>
          <a:p>
            <a:pPr>
              <a:buClrTx/>
              <a:buFont typeface="Arial"/>
              <a:buChar char="•"/>
            </a:pPr>
            <a:r>
              <a:rPr lang="en-US" sz="2400" dirty="0">
                <a:solidFill>
                  <a:srgbClr val="000000"/>
                </a:solidFill>
              </a:rPr>
              <a:t> Ca and </a:t>
            </a:r>
            <a:r>
              <a:rPr lang="en-US" sz="2400" dirty="0" err="1">
                <a:solidFill>
                  <a:srgbClr val="000000"/>
                </a:solidFill>
              </a:rPr>
              <a:t>Cl</a:t>
            </a:r>
            <a:endParaRPr lang="en-US" sz="2400" dirty="0">
              <a:solidFill>
                <a:srgbClr val="000000"/>
              </a:solidFill>
            </a:endParaRPr>
          </a:p>
          <a:p>
            <a:pPr lvl="1">
              <a:buClrTx/>
              <a:buFont typeface="Arial"/>
              <a:buChar char="•"/>
            </a:pPr>
            <a:r>
              <a:rPr lang="en-US" sz="2400" dirty="0"/>
              <a:t>One Ca atom gives up two electrons forming a Ca</a:t>
            </a:r>
            <a:r>
              <a:rPr lang="en-US" sz="2400" baseline="30000" dirty="0"/>
              <a:t>2+</a:t>
            </a:r>
            <a:r>
              <a:rPr lang="en-US" sz="2400" dirty="0"/>
              <a:t> ion.</a:t>
            </a:r>
            <a:endParaRPr lang="en-US" sz="2400" baseline="30000" dirty="0"/>
          </a:p>
          <a:p>
            <a:pPr lvl="1">
              <a:buClrTx/>
              <a:buFont typeface="Arial"/>
              <a:buChar char="•"/>
            </a:pPr>
            <a:r>
              <a:rPr lang="en-US" sz="2400" dirty="0"/>
              <a:t>Two </a:t>
            </a:r>
            <a:r>
              <a:rPr lang="en-US" sz="2400" dirty="0" err="1"/>
              <a:t>Cl</a:t>
            </a:r>
            <a:r>
              <a:rPr lang="en-US" sz="2400" dirty="0"/>
              <a:t> atoms each accept one electron forming two </a:t>
            </a:r>
            <a:r>
              <a:rPr lang="en-US" sz="2400" dirty="0" err="1"/>
              <a:t>Cl</a:t>
            </a:r>
            <a:r>
              <a:rPr lang="en-US" sz="2400" baseline="30000" dirty="0"/>
              <a:t>-</a:t>
            </a:r>
            <a:r>
              <a:rPr lang="en-US" sz="2400" dirty="0"/>
              <a:t> ions. </a:t>
            </a:r>
            <a:endParaRPr lang="en-US" sz="2400" baseline="30000" dirty="0"/>
          </a:p>
          <a:p>
            <a:pPr lvl="1">
              <a:buClrTx/>
              <a:buFont typeface="Arial"/>
              <a:buChar char="•"/>
            </a:pPr>
            <a:r>
              <a:rPr lang="en-US" sz="2400" dirty="0"/>
              <a:t>The ionic compound, CaCl</a:t>
            </a:r>
            <a:r>
              <a:rPr lang="en-US" sz="2400" baseline="-25000" dirty="0"/>
              <a:t>2</a:t>
            </a:r>
            <a:r>
              <a:rPr lang="en-US" sz="2400" dirty="0"/>
              <a:t> forms.</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1185233" y="1466350"/>
            <a:ext cx="6869844" cy="508000"/>
          </a:xfrm>
        </p:spPr>
        <p:txBody>
          <a:bodyPr>
            <a:normAutofit fontScale="90000"/>
          </a:bodyPr>
          <a:lstStyle/>
          <a:p>
            <a:pPr eaLnBrk="1" hangingPunct="1"/>
            <a:r>
              <a:rPr lang="en-US" sz="3200" b="1" dirty="0">
                <a:solidFill>
                  <a:srgbClr val="000090"/>
                </a:solidFill>
                <a:latin typeface="Arial" pitchFamily="-110" charset="0"/>
              </a:rPr>
              <a:t>Properties of ionic compounds</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919959" y="1443870"/>
            <a:ext cx="1226434" cy="833592"/>
          </a:xfrm>
          <a:prstGeom prst="rect">
            <a:avLst/>
          </a:prstGeom>
        </p:spPr>
      </p:pic>
      <p:sp>
        <p:nvSpPr>
          <p:cNvPr id="6" name="Rectangle 3"/>
          <p:cNvSpPr>
            <a:spLocks noGrp="1" noChangeArrowheads="1"/>
          </p:cNvSpPr>
          <p:nvPr>
            <p:ph idx="1"/>
          </p:nvPr>
        </p:nvSpPr>
        <p:spPr>
          <a:xfrm>
            <a:off x="1373104" y="2624145"/>
            <a:ext cx="7933638" cy="2935998"/>
          </a:xfrm>
        </p:spPr>
        <p:txBody>
          <a:bodyPr>
            <a:normAutofit/>
          </a:bodyPr>
          <a:lstStyle/>
          <a:p>
            <a:pPr>
              <a:buClrTx/>
              <a:buFont typeface="Arial"/>
              <a:buChar char="•"/>
            </a:pPr>
            <a:r>
              <a:rPr lang="en-US" sz="2400" dirty="0">
                <a:solidFill>
                  <a:srgbClr val="000000"/>
                </a:solidFill>
              </a:rPr>
              <a:t> Typically solids with high melting and boiling points.</a:t>
            </a:r>
          </a:p>
          <a:p>
            <a:pPr>
              <a:buClrTx/>
              <a:buFont typeface="Arial"/>
              <a:buChar char="•"/>
            </a:pPr>
            <a:endParaRPr lang="en-US" sz="2400" dirty="0">
              <a:solidFill>
                <a:srgbClr val="000000"/>
              </a:solidFill>
            </a:endParaRPr>
          </a:p>
          <a:p>
            <a:pPr>
              <a:buClrTx/>
              <a:buFont typeface="Arial"/>
              <a:buChar char="•"/>
            </a:pPr>
            <a:r>
              <a:rPr lang="en-US" sz="2400" dirty="0">
                <a:solidFill>
                  <a:srgbClr val="000000"/>
                </a:solidFill>
              </a:rPr>
              <a:t> Non-conductive in solid form.</a:t>
            </a:r>
          </a:p>
          <a:p>
            <a:pPr>
              <a:buClrTx/>
              <a:buFont typeface="Arial"/>
              <a:buChar char="•"/>
            </a:pPr>
            <a:endParaRPr lang="en-US" sz="2400" dirty="0">
              <a:solidFill>
                <a:srgbClr val="000000"/>
              </a:solidFill>
            </a:endParaRPr>
          </a:p>
          <a:p>
            <a:pPr>
              <a:buClrTx/>
              <a:buFont typeface="Arial"/>
              <a:buChar char="•"/>
            </a:pPr>
            <a:r>
              <a:rPr lang="en-US" sz="2400" dirty="0">
                <a:solidFill>
                  <a:srgbClr val="000000"/>
                </a:solidFill>
              </a:rPr>
              <a:t> Conductive in molten form. </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87588" y="816435"/>
            <a:ext cx="2694039" cy="478461"/>
          </a:xfrm>
        </p:spPr>
        <p:txBody>
          <a:bodyPr/>
          <a:lstStyle/>
          <a:p>
            <a:r>
              <a:rPr lang="en-US" dirty="0"/>
              <a:t>Figure 2.30</a:t>
            </a:r>
          </a:p>
        </p:txBody>
      </p:sp>
      <p:pic>
        <p:nvPicPr>
          <p:cNvPr id="2" name="Picture Placeholder 1" descr="CNX_Chem_02_06_NaClMolten.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240" b="-1240"/>
          <a:stretch>
            <a:fillRect/>
          </a:stretch>
        </p:blipFill>
        <p:spPr>
          <a:xfrm>
            <a:off x="1953416" y="1472462"/>
            <a:ext cx="8062913" cy="3500071"/>
          </a:xfrm>
        </p:spPr>
      </p:pic>
      <p:sp>
        <p:nvSpPr>
          <p:cNvPr id="7" name="Text Placeholder 6"/>
          <p:cNvSpPr>
            <a:spLocks noGrp="1"/>
          </p:cNvSpPr>
          <p:nvPr>
            <p:ph type="body" sz="quarter" idx="14"/>
          </p:nvPr>
        </p:nvSpPr>
        <p:spPr>
          <a:xfrm>
            <a:off x="881932" y="5116631"/>
            <a:ext cx="10205883" cy="1166382"/>
          </a:xfrm>
        </p:spPr>
        <p:txBody>
          <a:bodyPr>
            <a:noAutofit/>
          </a:bodyPr>
          <a:lstStyle/>
          <a:p>
            <a:r>
              <a:rPr lang="en-US" sz="2800" dirty="0"/>
              <a:t>Sodium chloride melts at 801 °C and conducts electricity when molten. (credit: modification of work by Mark </a:t>
            </a:r>
            <a:r>
              <a:rPr lang="en-US" sz="2800" dirty="0" err="1"/>
              <a:t>Blaser</a:t>
            </a:r>
            <a:r>
              <a:rPr lang="en-US" sz="2800" dirty="0"/>
              <a:t> and Matt Evans)</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360521" y="1055666"/>
            <a:ext cx="1226434" cy="833592"/>
          </a:xfrm>
          <a:prstGeom prst="rect">
            <a:avLst/>
          </a:prstGeom>
        </p:spPr>
      </p:pic>
    </p:spTree>
    <p:extLst>
      <p:ext uri="{BB962C8B-B14F-4D97-AF65-F5344CB8AC3E}">
        <p14:creationId xmlns:p14="http://schemas.microsoft.com/office/powerpoint/2010/main" val="216870990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675337" y="224209"/>
            <a:ext cx="6869844" cy="508000"/>
          </a:xfrm>
        </p:spPr>
        <p:txBody>
          <a:bodyPr>
            <a:normAutofit fontScale="90000"/>
          </a:bodyPr>
          <a:lstStyle/>
          <a:p>
            <a:pPr eaLnBrk="1" hangingPunct="1"/>
            <a:r>
              <a:rPr lang="en-US" sz="3200" b="1" dirty="0">
                <a:solidFill>
                  <a:srgbClr val="000090"/>
                </a:solidFill>
                <a:latin typeface="Arial" pitchFamily="-110" charset="0"/>
              </a:rPr>
              <a:t>formulas of ionic compounds</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556929" y="149672"/>
            <a:ext cx="1226434" cy="833592"/>
          </a:xfrm>
          <a:prstGeom prst="rect">
            <a:avLst/>
          </a:prstGeom>
        </p:spPr>
      </p:pic>
      <p:sp>
        <p:nvSpPr>
          <p:cNvPr id="6" name="Rectangle 3"/>
          <p:cNvSpPr>
            <a:spLocks noGrp="1" noChangeArrowheads="1"/>
          </p:cNvSpPr>
          <p:nvPr>
            <p:ph idx="1"/>
          </p:nvPr>
        </p:nvSpPr>
        <p:spPr>
          <a:xfrm>
            <a:off x="547857" y="1161903"/>
            <a:ext cx="11235506" cy="4948455"/>
          </a:xfrm>
        </p:spPr>
        <p:txBody>
          <a:bodyPr>
            <a:normAutofit/>
          </a:bodyPr>
          <a:lstStyle/>
          <a:p>
            <a:pPr algn="just">
              <a:buClrTx/>
              <a:buFont typeface="Arial"/>
              <a:buChar char="•"/>
            </a:pPr>
            <a:r>
              <a:rPr lang="en-US" sz="2400" dirty="0">
                <a:solidFill>
                  <a:srgbClr val="000000"/>
                </a:solidFill>
              </a:rPr>
              <a:t> </a:t>
            </a:r>
            <a:r>
              <a:rPr lang="en-US" sz="2400" dirty="0"/>
              <a:t>Ionic compounds are electrically neutral overall.</a:t>
            </a:r>
          </a:p>
          <a:p>
            <a:pPr algn="just">
              <a:buClrTx/>
            </a:pPr>
            <a:endParaRPr lang="en-US" sz="2400" dirty="0">
              <a:solidFill>
                <a:srgbClr val="000000"/>
              </a:solidFill>
            </a:endParaRPr>
          </a:p>
          <a:p>
            <a:pPr algn="just">
              <a:buClrTx/>
              <a:buFont typeface="Arial"/>
              <a:buChar char="•"/>
            </a:pPr>
            <a:r>
              <a:rPr lang="en-US" sz="2400" dirty="0">
                <a:solidFill>
                  <a:srgbClr val="000000"/>
                </a:solidFill>
              </a:rPr>
              <a:t> </a:t>
            </a:r>
            <a:r>
              <a:rPr lang="en-US" sz="2400" dirty="0"/>
              <a:t>The formula of an ionic compound, must have a ratio of ions, such that the numbers of positive and negative charges are equal.</a:t>
            </a:r>
          </a:p>
          <a:p>
            <a:pPr algn="just">
              <a:buClrTx/>
              <a:buFont typeface="Arial"/>
              <a:buChar char="•"/>
            </a:pPr>
            <a:endParaRPr lang="en-US" sz="2400" dirty="0"/>
          </a:p>
          <a:p>
            <a:pPr algn="just">
              <a:buClrTx/>
              <a:buFont typeface="Arial"/>
              <a:buChar char="•"/>
            </a:pPr>
            <a:r>
              <a:rPr lang="en-US" sz="2400" dirty="0"/>
              <a:t> These formulas are not molecular formulas. </a:t>
            </a:r>
          </a:p>
          <a:p>
            <a:pPr algn="just">
              <a:buClrTx/>
              <a:buFont typeface="Arial"/>
              <a:buChar char="•"/>
            </a:pPr>
            <a:endParaRPr lang="en-US" sz="2400" dirty="0">
              <a:solidFill>
                <a:srgbClr val="000000"/>
              </a:solidFill>
            </a:endParaRPr>
          </a:p>
          <a:p>
            <a:pPr algn="just">
              <a:buClrTx/>
              <a:buFont typeface="Arial"/>
              <a:buChar char="•"/>
            </a:pPr>
            <a:r>
              <a:rPr lang="en-US" sz="2400" b="1" dirty="0">
                <a:solidFill>
                  <a:srgbClr val="000000"/>
                </a:solidFill>
              </a:rPr>
              <a:t> Example: </a:t>
            </a:r>
            <a:r>
              <a:rPr lang="en-US" sz="2400" dirty="0">
                <a:solidFill>
                  <a:srgbClr val="000000"/>
                </a:solidFill>
              </a:rPr>
              <a:t>Al</a:t>
            </a:r>
            <a:r>
              <a:rPr lang="en-US" sz="2400" baseline="30000" dirty="0">
                <a:solidFill>
                  <a:srgbClr val="000000"/>
                </a:solidFill>
              </a:rPr>
              <a:t>3+ </a:t>
            </a:r>
            <a:r>
              <a:rPr lang="en-US" sz="2400" dirty="0">
                <a:solidFill>
                  <a:srgbClr val="000000"/>
                </a:solidFill>
              </a:rPr>
              <a:t>and O</a:t>
            </a:r>
            <a:r>
              <a:rPr lang="en-US" sz="2400" baseline="30000" dirty="0">
                <a:solidFill>
                  <a:srgbClr val="000000"/>
                </a:solidFill>
              </a:rPr>
              <a:t>2- </a:t>
            </a:r>
            <a:r>
              <a:rPr lang="en-US" sz="2400" dirty="0">
                <a:solidFill>
                  <a:srgbClr val="000000"/>
                </a:solidFill>
              </a:rPr>
              <a:t>forms Al</a:t>
            </a:r>
            <a:r>
              <a:rPr lang="en-US" sz="2400" baseline="-25000" dirty="0">
                <a:solidFill>
                  <a:srgbClr val="000000"/>
                </a:solidFill>
              </a:rPr>
              <a:t>2</a:t>
            </a:r>
            <a:r>
              <a:rPr lang="en-US" sz="2400" dirty="0">
                <a:solidFill>
                  <a:srgbClr val="000000"/>
                </a:solidFill>
              </a:rPr>
              <a:t>O</a:t>
            </a:r>
            <a:r>
              <a:rPr lang="en-US" sz="2400" baseline="-25000" dirty="0">
                <a:solidFill>
                  <a:srgbClr val="000000"/>
                </a:solidFill>
              </a:rPr>
              <a:t>3</a:t>
            </a:r>
            <a:endParaRPr lang="en-US" sz="2400" dirty="0">
              <a:solidFill>
                <a:srgbClr val="000000"/>
              </a:solidFill>
            </a:endParaRPr>
          </a:p>
          <a:p>
            <a:pPr lvl="1" algn="just">
              <a:buClrTx/>
              <a:buFont typeface="Arial"/>
              <a:buChar char="•"/>
            </a:pPr>
            <a:r>
              <a:rPr lang="en-US" sz="2400" dirty="0"/>
              <a:t>Two Al</a:t>
            </a:r>
            <a:r>
              <a:rPr lang="en-US" sz="2400" baseline="30000" dirty="0"/>
              <a:t>3+</a:t>
            </a:r>
            <a:r>
              <a:rPr lang="en-US" sz="2400" dirty="0"/>
              <a:t> ions gives six positive charges.</a:t>
            </a:r>
          </a:p>
          <a:p>
            <a:pPr lvl="1" algn="just">
              <a:buClrTx/>
              <a:buFont typeface="Arial"/>
              <a:buChar char="•"/>
            </a:pPr>
            <a:r>
              <a:rPr lang="en-US" sz="2400" dirty="0"/>
              <a:t>Three O</a:t>
            </a:r>
            <a:r>
              <a:rPr lang="en-US" sz="2400" baseline="30000" dirty="0"/>
              <a:t>2- </a:t>
            </a:r>
            <a:r>
              <a:rPr lang="en-US" sz="2400" dirty="0"/>
              <a:t>ions gives six negative charges. </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2.31</a:t>
            </a:r>
          </a:p>
        </p:txBody>
      </p:sp>
      <p:pic>
        <p:nvPicPr>
          <p:cNvPr id="2" name="Picture Placeholder 1" descr="CNX_Chem_02_06_Sapphire.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7893" r="-37893"/>
          <a:stretch>
            <a:fillRect/>
          </a:stretch>
        </p:blipFill>
        <p:spPr>
          <a:xfrm>
            <a:off x="1981200" y="1535891"/>
            <a:ext cx="8062913" cy="3500071"/>
          </a:xfrm>
        </p:spPr>
      </p:pic>
      <p:sp>
        <p:nvSpPr>
          <p:cNvPr id="7" name="Text Placeholder 6"/>
          <p:cNvSpPr>
            <a:spLocks noGrp="1"/>
          </p:cNvSpPr>
          <p:nvPr>
            <p:ph type="body" sz="quarter" idx="14"/>
          </p:nvPr>
        </p:nvSpPr>
        <p:spPr>
          <a:xfrm>
            <a:off x="1177413" y="5322109"/>
            <a:ext cx="9837174" cy="1166382"/>
          </a:xfrm>
        </p:spPr>
        <p:txBody>
          <a:bodyPr>
            <a:noAutofit/>
          </a:bodyPr>
          <a:lstStyle/>
          <a:p>
            <a:r>
              <a:rPr lang="en-US" sz="2400" dirty="0"/>
              <a:t>Although pure aluminum oxide is colorless, trace amounts of iron, and titanium give blue sapphire its characteristic color. (credit: modification of work by </a:t>
            </a:r>
            <a:r>
              <a:rPr lang="en-US" sz="2400" dirty="0" err="1"/>
              <a:t>Stanislav</a:t>
            </a:r>
            <a:r>
              <a:rPr lang="en-US" sz="2400" dirty="0"/>
              <a:t> </a:t>
            </a:r>
            <a:r>
              <a:rPr lang="en-US" sz="2400" dirty="0" err="1"/>
              <a:t>Doronenko</a:t>
            </a:r>
            <a:r>
              <a:rPr lang="en-US" sz="2400" dirty="0"/>
              <a:t>)</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134087" y="227959"/>
            <a:ext cx="1226434" cy="833592"/>
          </a:xfrm>
          <a:prstGeom prst="rect">
            <a:avLst/>
          </a:prstGeom>
        </p:spPr>
      </p:pic>
    </p:spTree>
    <p:extLst>
      <p:ext uri="{BB962C8B-B14F-4D97-AF65-F5344CB8AC3E}">
        <p14:creationId xmlns:p14="http://schemas.microsoft.com/office/powerpoint/2010/main" val="59722895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693173" y="367084"/>
            <a:ext cx="6869844" cy="508000"/>
          </a:xfrm>
        </p:spPr>
        <p:txBody>
          <a:bodyPr>
            <a:normAutofit fontScale="90000"/>
          </a:bodyPr>
          <a:lstStyle/>
          <a:p>
            <a:pPr eaLnBrk="1" hangingPunct="1"/>
            <a:r>
              <a:rPr lang="en-US" sz="3200" b="1" dirty="0">
                <a:solidFill>
                  <a:srgbClr val="000090"/>
                </a:solidFill>
                <a:latin typeface="Arial" pitchFamily="-110" charset="0"/>
              </a:rPr>
              <a:t>formulas of ionic compounds</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59345" y="204288"/>
            <a:ext cx="1226434" cy="833592"/>
          </a:xfrm>
          <a:prstGeom prst="rect">
            <a:avLst/>
          </a:prstGeom>
        </p:spPr>
      </p:pic>
      <p:sp>
        <p:nvSpPr>
          <p:cNvPr id="6" name="Rectangle 3"/>
          <p:cNvSpPr>
            <a:spLocks noGrp="1" noChangeArrowheads="1"/>
          </p:cNvSpPr>
          <p:nvPr>
            <p:ph idx="1"/>
          </p:nvPr>
        </p:nvSpPr>
        <p:spPr>
          <a:xfrm>
            <a:off x="371475" y="1280467"/>
            <a:ext cx="11315700" cy="4948455"/>
          </a:xfrm>
        </p:spPr>
        <p:txBody>
          <a:bodyPr>
            <a:normAutofit/>
          </a:bodyPr>
          <a:lstStyle/>
          <a:p>
            <a:pPr>
              <a:buClrTx/>
              <a:buFont typeface="Arial"/>
              <a:buChar char="•"/>
            </a:pPr>
            <a:r>
              <a:rPr lang="en-US" sz="2400" dirty="0">
                <a:solidFill>
                  <a:srgbClr val="000000"/>
                </a:solidFill>
              </a:rPr>
              <a:t> </a:t>
            </a:r>
            <a:r>
              <a:rPr lang="en-US" sz="2400" dirty="0"/>
              <a:t>Many ionic compounds contain polyatomic ions as the </a:t>
            </a:r>
            <a:r>
              <a:rPr lang="en-US" sz="2400" dirty="0" err="1"/>
              <a:t>cation</a:t>
            </a:r>
            <a:r>
              <a:rPr lang="en-US" sz="2400" dirty="0"/>
              <a:t>, the anion, or both.</a:t>
            </a:r>
          </a:p>
          <a:p>
            <a:pPr>
              <a:buClrTx/>
              <a:buFont typeface="Arial"/>
              <a:buChar char="•"/>
            </a:pPr>
            <a:endParaRPr lang="en-US" sz="2400" dirty="0">
              <a:solidFill>
                <a:srgbClr val="000000"/>
              </a:solidFill>
            </a:endParaRPr>
          </a:p>
          <a:p>
            <a:pPr>
              <a:buClrTx/>
              <a:buFont typeface="Arial"/>
              <a:buChar char="•"/>
            </a:pPr>
            <a:r>
              <a:rPr lang="en-US" sz="2400" dirty="0">
                <a:solidFill>
                  <a:srgbClr val="000000"/>
                </a:solidFill>
              </a:rPr>
              <a:t> Treat polyatomic ions as discrete units. </a:t>
            </a:r>
          </a:p>
          <a:p>
            <a:pPr>
              <a:buClrTx/>
              <a:buFont typeface="Arial"/>
              <a:buChar char="•"/>
            </a:pPr>
            <a:endParaRPr lang="en-US" sz="2400" dirty="0">
              <a:solidFill>
                <a:srgbClr val="000000"/>
              </a:solidFill>
            </a:endParaRPr>
          </a:p>
          <a:p>
            <a:pPr>
              <a:buClrTx/>
              <a:buFont typeface="Arial"/>
              <a:buChar char="•"/>
            </a:pPr>
            <a:r>
              <a:rPr lang="en-US" sz="2400" dirty="0">
                <a:solidFill>
                  <a:srgbClr val="000000"/>
                </a:solidFill>
              </a:rPr>
              <a:t> </a:t>
            </a:r>
            <a:r>
              <a:rPr lang="en-US" sz="2400" dirty="0"/>
              <a:t>Parentheses in a formula are used to indicate a group of atoms, that behave as a unit.</a:t>
            </a:r>
          </a:p>
          <a:p>
            <a:pPr>
              <a:buClrTx/>
              <a:buFont typeface="Arial"/>
              <a:buChar char="•"/>
            </a:pPr>
            <a:endParaRPr lang="en-US" sz="2400" dirty="0">
              <a:solidFill>
                <a:srgbClr val="000000"/>
              </a:solidFill>
            </a:endParaRPr>
          </a:p>
          <a:p>
            <a:pPr>
              <a:buClrTx/>
              <a:buFont typeface="Arial"/>
              <a:buChar char="•"/>
            </a:pPr>
            <a:r>
              <a:rPr lang="en-US" sz="2400" dirty="0">
                <a:solidFill>
                  <a:srgbClr val="000000"/>
                </a:solidFill>
              </a:rPr>
              <a:t> </a:t>
            </a:r>
            <a:r>
              <a:rPr lang="en-US" sz="2400" b="1" dirty="0">
                <a:solidFill>
                  <a:srgbClr val="000000"/>
                </a:solidFill>
              </a:rPr>
              <a:t>Example: </a:t>
            </a:r>
            <a:r>
              <a:rPr lang="en-US" sz="2400" dirty="0">
                <a:solidFill>
                  <a:srgbClr val="000000"/>
                </a:solidFill>
              </a:rPr>
              <a:t>Ca</a:t>
            </a:r>
            <a:r>
              <a:rPr lang="en-US" sz="2400" baseline="30000" dirty="0">
                <a:solidFill>
                  <a:srgbClr val="000000"/>
                </a:solidFill>
              </a:rPr>
              <a:t>2+ </a:t>
            </a:r>
            <a:r>
              <a:rPr lang="en-US" sz="2400" dirty="0">
                <a:solidFill>
                  <a:srgbClr val="000000"/>
                </a:solidFill>
              </a:rPr>
              <a:t>and PO</a:t>
            </a:r>
            <a:r>
              <a:rPr lang="en-US" sz="2400" baseline="-25000" dirty="0">
                <a:solidFill>
                  <a:srgbClr val="000000"/>
                </a:solidFill>
              </a:rPr>
              <a:t>4</a:t>
            </a:r>
            <a:r>
              <a:rPr lang="en-US" sz="2400" baseline="30000" dirty="0">
                <a:solidFill>
                  <a:srgbClr val="000000"/>
                </a:solidFill>
              </a:rPr>
              <a:t>3-</a:t>
            </a:r>
            <a:r>
              <a:rPr lang="en-US" sz="2400" dirty="0">
                <a:solidFill>
                  <a:srgbClr val="000000"/>
                </a:solidFill>
              </a:rPr>
              <a:t> (</a:t>
            </a:r>
            <a:r>
              <a:rPr lang="en-US" sz="2400" dirty="0"/>
              <a:t>phosphate) </a:t>
            </a:r>
            <a:r>
              <a:rPr lang="en-US" sz="2400" dirty="0">
                <a:solidFill>
                  <a:srgbClr val="000000"/>
                </a:solidFill>
              </a:rPr>
              <a:t>forms </a:t>
            </a:r>
            <a:r>
              <a:rPr lang="en-US" sz="2400" dirty="0"/>
              <a:t>Ca</a:t>
            </a:r>
            <a:r>
              <a:rPr lang="en-US" sz="2400" baseline="-25000" dirty="0"/>
              <a:t>3</a:t>
            </a:r>
            <a:r>
              <a:rPr lang="en-US" sz="2400" dirty="0"/>
              <a:t>(PO</a:t>
            </a:r>
            <a:r>
              <a:rPr lang="en-US" sz="2400" baseline="-25000" dirty="0"/>
              <a:t>4</a:t>
            </a:r>
            <a:r>
              <a:rPr lang="en-US" sz="2400" dirty="0"/>
              <a:t>)</a:t>
            </a:r>
            <a:r>
              <a:rPr lang="en-US" sz="2400" baseline="-25000" dirty="0"/>
              <a:t>2</a:t>
            </a:r>
            <a:endParaRPr lang="en-US" sz="2400" dirty="0">
              <a:solidFill>
                <a:srgbClr val="000000"/>
              </a:solidFill>
            </a:endParaRPr>
          </a:p>
          <a:p>
            <a:pPr lvl="1">
              <a:buClrTx/>
              <a:buFont typeface="Arial"/>
              <a:buChar char="•"/>
            </a:pPr>
            <a:r>
              <a:rPr lang="en-US" sz="2400" dirty="0"/>
              <a:t>Three Ca</a:t>
            </a:r>
            <a:r>
              <a:rPr lang="en-US" sz="2400" baseline="30000" dirty="0"/>
              <a:t>2+</a:t>
            </a:r>
            <a:r>
              <a:rPr lang="en-US" sz="2400" dirty="0"/>
              <a:t> ions gives six positive charges.</a:t>
            </a:r>
          </a:p>
          <a:p>
            <a:pPr lvl="1">
              <a:buClrTx/>
              <a:buFont typeface="Arial"/>
              <a:buChar char="•"/>
            </a:pPr>
            <a:r>
              <a:rPr lang="en-US" sz="2400" dirty="0"/>
              <a:t>Two PO</a:t>
            </a:r>
            <a:r>
              <a:rPr lang="en-US" sz="2400" baseline="-25000" dirty="0"/>
              <a:t>4</a:t>
            </a:r>
            <a:r>
              <a:rPr lang="en-US" sz="2400" baseline="30000" dirty="0"/>
              <a:t>3-</a:t>
            </a:r>
            <a:r>
              <a:rPr lang="en-US" sz="2400" dirty="0"/>
              <a:t> ions gives six negative charges. </a:t>
            </a:r>
          </a:p>
          <a:p>
            <a:pPr>
              <a:buClrTx/>
              <a:buFont typeface="Arial"/>
              <a:buChar char="•"/>
            </a:pPr>
            <a:endParaRPr lang="en-US" sz="2400" dirty="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645745" y="516789"/>
            <a:ext cx="5031155" cy="508000"/>
          </a:xfrm>
        </p:spPr>
        <p:txBody>
          <a:bodyPr>
            <a:normAutofit fontScale="90000"/>
          </a:bodyPr>
          <a:lstStyle/>
          <a:p>
            <a:pPr eaLnBrk="1" hangingPunct="1"/>
            <a:r>
              <a:rPr lang="en-US" sz="3200" b="1" dirty="0">
                <a:solidFill>
                  <a:srgbClr val="000090"/>
                </a:solidFill>
                <a:latin typeface="Arial" pitchFamily="-110" charset="0"/>
              </a:rPr>
              <a:t>Dalton’s Atomic Theory</a:t>
            </a:r>
          </a:p>
        </p:txBody>
      </p:sp>
      <p:sp>
        <p:nvSpPr>
          <p:cNvPr id="22530" name="Rectangle 3"/>
          <p:cNvSpPr>
            <a:spLocks noGrp="1" noChangeArrowheads="1"/>
          </p:cNvSpPr>
          <p:nvPr>
            <p:ph idx="1"/>
          </p:nvPr>
        </p:nvSpPr>
        <p:spPr>
          <a:xfrm>
            <a:off x="440559" y="1950109"/>
            <a:ext cx="11356258" cy="4410808"/>
          </a:xfrm>
        </p:spPr>
        <p:txBody>
          <a:bodyPr>
            <a:normAutofit/>
          </a:bodyPr>
          <a:lstStyle/>
          <a:p>
            <a:pPr algn="just"/>
            <a:r>
              <a:rPr lang="en-US" sz="2400" b="1" dirty="0">
                <a:latin typeface="Arial" pitchFamily="-110" charset="0"/>
              </a:rPr>
              <a:t>3) </a:t>
            </a:r>
            <a:r>
              <a:rPr lang="en-US" sz="2400" dirty="0">
                <a:latin typeface="Arial" pitchFamily="-110" charset="0"/>
              </a:rPr>
              <a:t>Atoms of one element differ in properties from atoms of all other elements. </a:t>
            </a:r>
          </a:p>
          <a:p>
            <a:pPr algn="just"/>
            <a:endParaRPr lang="en-US" sz="2400" dirty="0">
              <a:latin typeface="Arial" pitchFamily="-110" charset="0"/>
            </a:endParaRPr>
          </a:p>
          <a:p>
            <a:pPr algn="just"/>
            <a:r>
              <a:rPr lang="en-US" sz="2400" b="1" dirty="0">
                <a:latin typeface="Arial" pitchFamily="-110" charset="0"/>
              </a:rPr>
              <a:t>4) </a:t>
            </a:r>
            <a:r>
              <a:rPr lang="en-US" sz="2400" dirty="0">
                <a:latin typeface="Arial" pitchFamily="-110" charset="0"/>
              </a:rPr>
              <a:t>A</a:t>
            </a:r>
            <a:r>
              <a:rPr lang="en-US" sz="2400" b="1" dirty="0">
                <a:latin typeface="Arial" pitchFamily="-110" charset="0"/>
              </a:rPr>
              <a:t> </a:t>
            </a:r>
            <a:r>
              <a:rPr lang="en-US" sz="2400" b="1" i="1" dirty="0">
                <a:solidFill>
                  <a:srgbClr val="000090"/>
                </a:solidFill>
                <a:latin typeface="Arial" pitchFamily="-110" charset="0"/>
              </a:rPr>
              <a:t>Compound </a:t>
            </a:r>
            <a:r>
              <a:rPr lang="en-US" sz="2400" dirty="0">
                <a:latin typeface="Arial" pitchFamily="-110" charset="0"/>
              </a:rPr>
              <a:t>consists of atoms of two or more elements combined in a small, whole-number ratio.</a:t>
            </a:r>
          </a:p>
          <a:p>
            <a:pPr algn="just"/>
            <a:r>
              <a:rPr lang="en-US" sz="2400" dirty="0">
                <a:latin typeface="Arial" pitchFamily="-110" charset="0"/>
              </a:rPr>
              <a:t> In a given compound, the number of atoms of each of its elements, are always present in the same ratio. </a:t>
            </a:r>
          </a:p>
          <a:p>
            <a:pPr algn="just"/>
            <a:endParaRPr lang="en-US" sz="2400" dirty="0">
              <a:latin typeface="Arial" pitchFamily="-110" charset="0"/>
            </a:endParaRPr>
          </a:p>
          <a:p>
            <a:pPr algn="just"/>
            <a:r>
              <a:rPr lang="en-US" sz="2400" b="1" dirty="0">
                <a:latin typeface="Arial" pitchFamily="-110" charset="0"/>
              </a:rPr>
              <a:t>5) </a:t>
            </a:r>
            <a:r>
              <a:rPr lang="en-US" sz="2400" dirty="0">
                <a:latin typeface="Arial" pitchFamily="-110" charset="0"/>
              </a:rPr>
              <a:t>Atoms are neither created nor destroyed during a chemical change, but instead rearrange to yield a different type(s) of matter. </a:t>
            </a:r>
            <a:endParaRPr lang="en-US" dirty="0">
              <a:solidFill>
                <a:schemeClr val="tx1"/>
              </a:solidFill>
              <a:latin typeface="Arial" pitchFamily="-110" charset="0"/>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568651" y="353993"/>
            <a:ext cx="1226434" cy="833592"/>
          </a:xfrm>
          <a:prstGeom prst="rect">
            <a:avLst/>
          </a:prstGeom>
        </p:spPr>
      </p:pic>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573343" y="361885"/>
            <a:ext cx="5156574" cy="508000"/>
          </a:xfrm>
        </p:spPr>
        <p:txBody>
          <a:bodyPr>
            <a:normAutofit fontScale="90000"/>
          </a:bodyPr>
          <a:lstStyle/>
          <a:p>
            <a:pPr eaLnBrk="1" hangingPunct="1"/>
            <a:r>
              <a:rPr lang="en-US" sz="3200" b="1" dirty="0">
                <a:solidFill>
                  <a:srgbClr val="000090"/>
                </a:solidFill>
                <a:latin typeface="Arial" pitchFamily="-110" charset="0"/>
              </a:rPr>
              <a:t>Molecular compounds</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138866" y="361885"/>
            <a:ext cx="1226434" cy="833592"/>
          </a:xfrm>
          <a:prstGeom prst="rect">
            <a:avLst/>
          </a:prstGeom>
        </p:spPr>
      </p:pic>
      <p:sp>
        <p:nvSpPr>
          <p:cNvPr id="6" name="Rectangle 3"/>
          <p:cNvSpPr>
            <a:spLocks noGrp="1" noChangeArrowheads="1"/>
          </p:cNvSpPr>
          <p:nvPr>
            <p:ph idx="1"/>
          </p:nvPr>
        </p:nvSpPr>
        <p:spPr>
          <a:xfrm>
            <a:off x="381000" y="1785504"/>
            <a:ext cx="11410950" cy="4291511"/>
          </a:xfrm>
        </p:spPr>
        <p:txBody>
          <a:bodyPr>
            <a:normAutofit/>
          </a:bodyPr>
          <a:lstStyle/>
          <a:p>
            <a:pPr algn="just">
              <a:buClrTx/>
              <a:buFont typeface="Arial"/>
              <a:buChar char="•"/>
            </a:pPr>
            <a:r>
              <a:rPr lang="en-US" sz="2400" dirty="0">
                <a:solidFill>
                  <a:srgbClr val="000000"/>
                </a:solidFill>
              </a:rPr>
              <a:t> </a:t>
            </a:r>
            <a:r>
              <a:rPr lang="en-US" sz="2400" dirty="0"/>
              <a:t>Molecular compounds (covalent compounds) result when atoms share electrons.</a:t>
            </a:r>
          </a:p>
          <a:p>
            <a:pPr algn="just">
              <a:buClrTx/>
              <a:buFont typeface="Arial"/>
              <a:buChar char="•"/>
            </a:pPr>
            <a:endParaRPr lang="en-US" sz="2400" dirty="0"/>
          </a:p>
          <a:p>
            <a:pPr algn="just">
              <a:buClrTx/>
              <a:buFont typeface="Arial"/>
              <a:buChar char="•"/>
            </a:pPr>
            <a:r>
              <a:rPr lang="en-US" sz="2400" dirty="0"/>
              <a:t> Exist as discrete, neutral molecules.</a:t>
            </a:r>
          </a:p>
          <a:p>
            <a:pPr algn="just">
              <a:buClrTx/>
              <a:buFont typeface="Arial"/>
              <a:buChar char="•"/>
            </a:pPr>
            <a:endParaRPr lang="en-US" sz="2400" dirty="0">
              <a:solidFill>
                <a:srgbClr val="000000"/>
              </a:solidFill>
            </a:endParaRPr>
          </a:p>
          <a:p>
            <a:pPr algn="just">
              <a:buClrTx/>
              <a:buFont typeface="Arial"/>
              <a:buChar char="•"/>
            </a:pPr>
            <a:r>
              <a:rPr lang="en-US" sz="2400" dirty="0"/>
              <a:t> Usually formed by a combination of nonmetals.</a:t>
            </a:r>
          </a:p>
          <a:p>
            <a:pPr algn="just">
              <a:buClrTx/>
            </a:pPr>
            <a:endParaRPr lang="en-US" sz="2400" dirty="0"/>
          </a:p>
          <a:p>
            <a:pPr algn="just">
              <a:buClrTx/>
              <a:buFont typeface="Arial"/>
              <a:buChar char="•"/>
            </a:pPr>
            <a:r>
              <a:rPr lang="en-US" sz="2400" dirty="0"/>
              <a:t> Often exist as gases, low-boiling liquids, and low-melting solids.</a:t>
            </a:r>
          </a:p>
          <a:p>
            <a:pPr algn="just">
              <a:buClrTx/>
              <a:buFont typeface="Arial"/>
              <a:buChar char="•"/>
            </a:pPr>
            <a:endParaRPr lang="en-US" sz="2400" dirty="0">
              <a:solidFill>
                <a:srgbClr val="000000"/>
              </a:solidFill>
            </a:endParaRPr>
          </a:p>
          <a:p>
            <a:pPr>
              <a:buClrTx/>
            </a:pPr>
            <a:endParaRPr lang="en-US" sz="2400" dirty="0">
              <a:solidFill>
                <a:srgbClr val="000000"/>
              </a:solidFill>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DBC82-D658-4434-92C9-CEC3D58E12AD}"/>
              </a:ext>
            </a:extLst>
          </p:cNvPr>
          <p:cNvSpPr>
            <a:spLocks noGrp="1"/>
          </p:cNvSpPr>
          <p:nvPr>
            <p:ph type="title"/>
          </p:nvPr>
        </p:nvSpPr>
        <p:spPr>
          <a:xfrm>
            <a:off x="609600" y="721601"/>
            <a:ext cx="5157019" cy="462434"/>
          </a:xfrm>
        </p:spPr>
        <p:txBody>
          <a:bodyPr/>
          <a:lstStyle/>
          <a:p>
            <a:r>
              <a:rPr lang="en-US" sz="2400" b="1" dirty="0">
                <a:solidFill>
                  <a:srgbClr val="000090"/>
                </a:solidFill>
                <a:latin typeface="Arial" pitchFamily="-110" charset="0"/>
              </a:rPr>
              <a:t>2.7 chemical nomenclature</a:t>
            </a:r>
            <a:endParaRPr lang="en-US" dirty="0"/>
          </a:p>
        </p:txBody>
      </p:sp>
      <p:sp>
        <p:nvSpPr>
          <p:cNvPr id="3" name="Content Placeholder 2">
            <a:extLst>
              <a:ext uri="{FF2B5EF4-FFF2-40B4-BE49-F238E27FC236}">
                <a16:creationId xmlns:a16="http://schemas.microsoft.com/office/drawing/2014/main" id="{22C5CADF-F29E-47E4-A129-7FB04A554568}"/>
              </a:ext>
            </a:extLst>
          </p:cNvPr>
          <p:cNvSpPr>
            <a:spLocks noGrp="1"/>
          </p:cNvSpPr>
          <p:nvPr>
            <p:ph idx="1"/>
          </p:nvPr>
        </p:nvSpPr>
        <p:spPr>
          <a:xfrm>
            <a:off x="532581" y="2095505"/>
            <a:ext cx="10160000" cy="2081980"/>
          </a:xfrm>
        </p:spPr>
        <p:txBody>
          <a:bodyPr>
            <a:normAutofit/>
          </a:bodyPr>
          <a:lstStyle/>
          <a:p>
            <a:pPr algn="just"/>
            <a:r>
              <a:rPr lang="en-US" sz="2800" b="0" i="0" u="none" strike="noStrike" baseline="0" dirty="0"/>
              <a:t>By the end of this module, you will be able to:</a:t>
            </a:r>
          </a:p>
          <a:p>
            <a:pPr algn="just"/>
            <a:r>
              <a:rPr lang="en-US" sz="2800" b="0" i="0" u="none" strike="noStrike" baseline="0" dirty="0"/>
              <a:t>• Derive names for common types of inorganic compounds using a systematic approach</a:t>
            </a:r>
            <a:endParaRPr lang="en-US" sz="2800" dirty="0"/>
          </a:p>
        </p:txBody>
      </p:sp>
      <p:pic>
        <p:nvPicPr>
          <p:cNvPr id="4" name="Picture 3" descr="OSX-Stacked-TM-RGB-300dpi-2016.jpg">
            <a:extLst>
              <a:ext uri="{FF2B5EF4-FFF2-40B4-BE49-F238E27FC236}">
                <a16:creationId xmlns:a16="http://schemas.microsoft.com/office/drawing/2014/main" id="{6B5762C0-D567-473C-BE26-3DAEF18C042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192181" y="350443"/>
            <a:ext cx="1226434" cy="833592"/>
          </a:xfrm>
          <a:prstGeom prst="rect">
            <a:avLst/>
          </a:prstGeom>
        </p:spPr>
      </p:pic>
    </p:spTree>
    <p:extLst>
      <p:ext uri="{BB962C8B-B14F-4D97-AF65-F5344CB8AC3E}">
        <p14:creationId xmlns:p14="http://schemas.microsoft.com/office/powerpoint/2010/main" val="131579671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902556" y="553551"/>
            <a:ext cx="5879244" cy="508000"/>
          </a:xfrm>
        </p:spPr>
        <p:txBody>
          <a:bodyPr>
            <a:normAutofit fontScale="90000"/>
          </a:bodyPr>
          <a:lstStyle/>
          <a:p>
            <a:pPr eaLnBrk="1" hangingPunct="1"/>
            <a:r>
              <a:rPr lang="en-US" sz="3200" b="1" dirty="0">
                <a:solidFill>
                  <a:srgbClr val="000090"/>
                </a:solidFill>
                <a:latin typeface="Arial" pitchFamily="-110" charset="0"/>
              </a:rPr>
              <a:t>2.7 chemical nomenclature</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063010" y="317909"/>
            <a:ext cx="1226434" cy="833592"/>
          </a:xfrm>
          <a:prstGeom prst="rect">
            <a:avLst/>
          </a:prstGeom>
        </p:spPr>
      </p:pic>
      <p:sp>
        <p:nvSpPr>
          <p:cNvPr id="6" name="Rectangle 3"/>
          <p:cNvSpPr>
            <a:spLocks noGrp="1" noChangeArrowheads="1"/>
          </p:cNvSpPr>
          <p:nvPr>
            <p:ph idx="1"/>
          </p:nvPr>
        </p:nvSpPr>
        <p:spPr>
          <a:xfrm>
            <a:off x="764458" y="1393679"/>
            <a:ext cx="10663084" cy="4632062"/>
          </a:xfrm>
        </p:spPr>
        <p:txBody>
          <a:bodyPr>
            <a:normAutofit/>
          </a:bodyPr>
          <a:lstStyle/>
          <a:p>
            <a:pPr marL="342900" indent="-342900">
              <a:lnSpc>
                <a:spcPct val="90000"/>
              </a:lnSpc>
              <a:buClrTx/>
              <a:buFont typeface="Arial"/>
              <a:buChar char="•"/>
            </a:pPr>
            <a:r>
              <a:rPr lang="en-US" sz="2400" b="1" dirty="0">
                <a:solidFill>
                  <a:srgbClr val="000090"/>
                </a:solidFill>
                <a:latin typeface="Arial" pitchFamily="-110" charset="0"/>
              </a:rPr>
              <a:t>Nomenclature – </a:t>
            </a:r>
            <a:r>
              <a:rPr lang="en-US" sz="2400" dirty="0">
                <a:latin typeface="Arial" pitchFamily="-110" charset="0"/>
              </a:rPr>
              <a:t>A collection of rules for naming things. </a:t>
            </a:r>
          </a:p>
          <a:p>
            <a:pPr marL="342900" indent="-342900">
              <a:buClrTx/>
              <a:buFont typeface="Arial"/>
              <a:buChar char="•"/>
            </a:pPr>
            <a:endParaRPr lang="en-US" sz="2400" dirty="0"/>
          </a:p>
          <a:p>
            <a:pPr marL="342900" indent="-342900">
              <a:buClrTx/>
              <a:buFont typeface="Arial"/>
              <a:buChar char="•"/>
            </a:pPr>
            <a:r>
              <a:rPr lang="en-US" sz="2400" dirty="0"/>
              <a:t>Compounds are identified by both their formula and name.</a:t>
            </a:r>
          </a:p>
          <a:p>
            <a:pPr marL="342900" indent="-342900">
              <a:buClrTx/>
              <a:buFont typeface="Arial"/>
              <a:buChar char="•"/>
            </a:pPr>
            <a:endParaRPr lang="en-US" sz="2400" dirty="0">
              <a:solidFill>
                <a:srgbClr val="000000"/>
              </a:solidFill>
            </a:endParaRPr>
          </a:p>
          <a:p>
            <a:pPr marL="342900" indent="-342900">
              <a:buClrTx/>
              <a:buFont typeface="Arial"/>
              <a:buChar char="•"/>
            </a:pPr>
            <a:r>
              <a:rPr lang="en-US" sz="2400" b="1" dirty="0"/>
              <a:t>We will learn how to name the following types of inorganic compounds: </a:t>
            </a:r>
          </a:p>
          <a:p>
            <a:pPr marL="800100" lvl="1" indent="-342900">
              <a:buClrTx/>
              <a:buFont typeface="Arial"/>
              <a:buChar char="•"/>
            </a:pPr>
            <a:r>
              <a:rPr lang="en-US" sz="2400" dirty="0">
                <a:solidFill>
                  <a:schemeClr val="tx1"/>
                </a:solidFill>
              </a:rPr>
              <a:t>Ionic and molecular </a:t>
            </a:r>
            <a:r>
              <a:rPr lang="en-US" sz="2400" b="1" dirty="0">
                <a:solidFill>
                  <a:srgbClr val="000090"/>
                </a:solidFill>
              </a:rPr>
              <a:t>binary compounds </a:t>
            </a:r>
            <a:r>
              <a:rPr lang="mr-IN" sz="2400" b="1" dirty="0">
                <a:solidFill>
                  <a:srgbClr val="000090"/>
                </a:solidFill>
              </a:rPr>
              <a:t>–</a:t>
            </a:r>
            <a:r>
              <a:rPr lang="en-US" sz="2400" b="1" dirty="0">
                <a:solidFill>
                  <a:srgbClr val="000090"/>
                </a:solidFill>
              </a:rPr>
              <a:t> </a:t>
            </a:r>
            <a:r>
              <a:rPr lang="en-US" sz="2400" dirty="0"/>
              <a:t>composed of two elements. </a:t>
            </a:r>
          </a:p>
          <a:p>
            <a:pPr marL="800100" lvl="1" indent="-342900">
              <a:buClrTx/>
              <a:buFont typeface="Arial"/>
              <a:buChar char="•"/>
            </a:pPr>
            <a:r>
              <a:rPr lang="en-US" sz="2400" dirty="0"/>
              <a:t>Ionic compounds containing polyatomic ions.</a:t>
            </a:r>
          </a:p>
          <a:p>
            <a:pPr marL="800100" lvl="1" indent="-342900">
              <a:buClrTx/>
              <a:buFont typeface="Arial"/>
              <a:buChar char="•"/>
            </a:pPr>
            <a:r>
              <a:rPr lang="en-US" sz="2400" dirty="0"/>
              <a:t>Acids</a:t>
            </a:r>
          </a:p>
          <a:p>
            <a:pPr marL="342900" indent="-342900">
              <a:buClrTx/>
              <a:buFont typeface="Arial"/>
              <a:buChar char="•"/>
            </a:pPr>
            <a:endParaRPr lang="en-US" sz="2400" dirty="0">
              <a:solidFill>
                <a:srgbClr val="000000"/>
              </a:solidFill>
            </a:endParaRPr>
          </a:p>
          <a:p>
            <a:pPr marL="342900" indent="-342900">
              <a:buClrTx/>
              <a:buFont typeface="Arial"/>
              <a:buChar char="•"/>
            </a:pPr>
            <a:endParaRPr lang="en-US" sz="2400" dirty="0">
              <a:solidFill>
                <a:srgbClr val="000000"/>
              </a:solidFill>
            </a:endParaRPr>
          </a:p>
        </p:txBody>
      </p:sp>
    </p:spTree>
    <p:extLst>
      <p:ext uri="{BB962C8B-B14F-4D97-AF65-F5344CB8AC3E}">
        <p14:creationId xmlns:p14="http://schemas.microsoft.com/office/powerpoint/2010/main" val="164614505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986843" y="553551"/>
            <a:ext cx="5337757" cy="508000"/>
          </a:xfrm>
        </p:spPr>
        <p:txBody>
          <a:bodyPr>
            <a:normAutofit fontScale="90000"/>
          </a:bodyPr>
          <a:lstStyle/>
          <a:p>
            <a:pPr eaLnBrk="1" hangingPunct="1"/>
            <a:r>
              <a:rPr lang="en-US" sz="3200" b="1" dirty="0">
                <a:solidFill>
                  <a:srgbClr val="000090"/>
                </a:solidFill>
                <a:latin typeface="Arial" pitchFamily="-110" charset="0"/>
              </a:rPr>
              <a:t>Naming ionic compounds</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125916" y="390755"/>
            <a:ext cx="1226434" cy="833592"/>
          </a:xfrm>
          <a:prstGeom prst="rect">
            <a:avLst/>
          </a:prstGeom>
        </p:spPr>
      </p:pic>
      <p:sp>
        <p:nvSpPr>
          <p:cNvPr id="6" name="Rectangle 3"/>
          <p:cNvSpPr>
            <a:spLocks noGrp="1" noChangeArrowheads="1"/>
          </p:cNvSpPr>
          <p:nvPr>
            <p:ph idx="1"/>
          </p:nvPr>
        </p:nvSpPr>
        <p:spPr>
          <a:xfrm>
            <a:off x="575187" y="1462841"/>
            <a:ext cx="10692581" cy="4200123"/>
          </a:xfrm>
        </p:spPr>
        <p:txBody>
          <a:bodyPr>
            <a:normAutofit/>
          </a:bodyPr>
          <a:lstStyle/>
          <a:p>
            <a:pPr marL="342900" indent="-342900" algn="just">
              <a:buClrTx/>
              <a:buFont typeface="Arial"/>
              <a:buChar char="•"/>
            </a:pPr>
            <a:r>
              <a:rPr lang="en-US" sz="2400" dirty="0">
                <a:solidFill>
                  <a:srgbClr val="000000"/>
                </a:solidFill>
              </a:rPr>
              <a:t>Name the </a:t>
            </a:r>
            <a:r>
              <a:rPr lang="en-US" sz="2400" dirty="0" err="1">
                <a:solidFill>
                  <a:srgbClr val="000000"/>
                </a:solidFill>
              </a:rPr>
              <a:t>cation</a:t>
            </a:r>
            <a:r>
              <a:rPr lang="en-US" sz="2400" dirty="0">
                <a:solidFill>
                  <a:srgbClr val="000000"/>
                </a:solidFill>
              </a:rPr>
              <a:t> first, followed by the name of the anion.</a:t>
            </a:r>
          </a:p>
          <a:p>
            <a:pPr marL="342900" indent="-342900" algn="just">
              <a:buClrTx/>
              <a:buFont typeface="Arial"/>
              <a:buChar char="•"/>
            </a:pPr>
            <a:endParaRPr lang="en-US" sz="2400" dirty="0">
              <a:solidFill>
                <a:srgbClr val="000000"/>
              </a:solidFill>
            </a:endParaRPr>
          </a:p>
          <a:p>
            <a:pPr marL="342900" indent="-342900" algn="just">
              <a:buClrTx/>
              <a:buFont typeface="Arial"/>
              <a:buChar char="•"/>
            </a:pPr>
            <a:r>
              <a:rPr lang="en-US" sz="2400" dirty="0">
                <a:solidFill>
                  <a:srgbClr val="000000"/>
                </a:solidFill>
              </a:rPr>
              <a:t>A monoatomic </a:t>
            </a:r>
            <a:r>
              <a:rPr lang="en-US" sz="2400" dirty="0" err="1">
                <a:solidFill>
                  <a:srgbClr val="000000"/>
                </a:solidFill>
              </a:rPr>
              <a:t>cation</a:t>
            </a:r>
            <a:r>
              <a:rPr lang="en-US" sz="2400" dirty="0">
                <a:solidFill>
                  <a:srgbClr val="000000"/>
                </a:solidFill>
              </a:rPr>
              <a:t> is just given the name of the element.</a:t>
            </a:r>
          </a:p>
          <a:p>
            <a:pPr marL="342900" indent="-342900" algn="just">
              <a:buClrTx/>
              <a:buFont typeface="Arial"/>
              <a:buChar char="•"/>
            </a:pPr>
            <a:endParaRPr lang="en-US" sz="2400" dirty="0">
              <a:solidFill>
                <a:srgbClr val="000000"/>
              </a:solidFill>
            </a:endParaRPr>
          </a:p>
          <a:p>
            <a:pPr marL="342900" indent="-342900" algn="just">
              <a:buClrTx/>
              <a:buFont typeface="Arial"/>
              <a:buChar char="•"/>
            </a:pPr>
            <a:r>
              <a:rPr lang="en-US" sz="2400" dirty="0">
                <a:solidFill>
                  <a:srgbClr val="000000"/>
                </a:solidFill>
              </a:rPr>
              <a:t>A monoatomic anion is given the name of the element with its ending replaced by the suffix </a:t>
            </a:r>
            <a:r>
              <a:rPr lang="mr-IN" sz="2400" i="1" dirty="0">
                <a:solidFill>
                  <a:srgbClr val="000000"/>
                </a:solidFill>
              </a:rPr>
              <a:t>–</a:t>
            </a:r>
            <a:r>
              <a:rPr lang="en-US" sz="2400" i="1" dirty="0">
                <a:solidFill>
                  <a:srgbClr val="000000"/>
                </a:solidFill>
              </a:rPr>
              <a:t>ide</a:t>
            </a:r>
            <a:r>
              <a:rPr lang="en-US" sz="2400" dirty="0">
                <a:solidFill>
                  <a:srgbClr val="000000"/>
                </a:solidFill>
              </a:rPr>
              <a:t>. </a:t>
            </a:r>
          </a:p>
          <a:p>
            <a:pPr marL="342900" indent="-342900" algn="just">
              <a:buClrTx/>
              <a:buFont typeface="Arial"/>
              <a:buChar char="•"/>
            </a:pPr>
            <a:endParaRPr lang="en-US" sz="2400" dirty="0">
              <a:solidFill>
                <a:srgbClr val="000000"/>
              </a:solidFill>
            </a:endParaRPr>
          </a:p>
          <a:p>
            <a:pPr marL="342900" indent="-342900" algn="just">
              <a:buClrTx/>
              <a:buFont typeface="Arial"/>
              <a:buChar char="•"/>
            </a:pPr>
            <a:r>
              <a:rPr lang="en-US" sz="2400" dirty="0">
                <a:solidFill>
                  <a:srgbClr val="000000"/>
                </a:solidFill>
              </a:rPr>
              <a:t>A polyatomic ion is just given the name of the ion. </a:t>
            </a:r>
          </a:p>
          <a:p>
            <a:pPr marL="342900" indent="-342900">
              <a:buClrTx/>
              <a:buFont typeface="Arial"/>
              <a:buChar char="•"/>
            </a:pPr>
            <a:endParaRPr lang="en-US" sz="2400" dirty="0">
              <a:solidFill>
                <a:srgbClr val="000000"/>
              </a:solidFill>
            </a:endParaRPr>
          </a:p>
        </p:txBody>
      </p:sp>
    </p:spTree>
    <p:extLst>
      <p:ext uri="{BB962C8B-B14F-4D97-AF65-F5344CB8AC3E}">
        <p14:creationId xmlns:p14="http://schemas.microsoft.com/office/powerpoint/2010/main" val="121247763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626428" y="485775"/>
            <a:ext cx="7861895" cy="925083"/>
          </a:xfrm>
        </p:spPr>
        <p:txBody>
          <a:bodyPr>
            <a:normAutofit fontScale="90000"/>
          </a:bodyPr>
          <a:lstStyle/>
          <a:p>
            <a:pPr eaLnBrk="1" hangingPunct="1"/>
            <a:r>
              <a:rPr lang="en-US" sz="3200" b="1" dirty="0">
                <a:solidFill>
                  <a:srgbClr val="000090"/>
                </a:solidFill>
                <a:latin typeface="Arial" pitchFamily="-110" charset="0"/>
              </a:rPr>
              <a:t>Names of some ionic compounds containing only monoatomic ions</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057004" y="882755"/>
            <a:ext cx="1226434" cy="833592"/>
          </a:xfrm>
          <a:prstGeom prst="rect">
            <a:avLst/>
          </a:prstGeom>
        </p:spPr>
      </p:pic>
      <p:sp>
        <p:nvSpPr>
          <p:cNvPr id="2" name="Rectangle 1"/>
          <p:cNvSpPr/>
          <p:nvPr/>
        </p:nvSpPr>
        <p:spPr>
          <a:xfrm>
            <a:off x="2216220" y="2394781"/>
            <a:ext cx="7861895" cy="3416320"/>
          </a:xfrm>
          <a:prstGeom prst="rect">
            <a:avLst/>
          </a:prstGeom>
        </p:spPr>
        <p:txBody>
          <a:bodyPr wrap="square">
            <a:spAutoFit/>
          </a:bodyPr>
          <a:lstStyle/>
          <a:p>
            <a:r>
              <a:rPr lang="en-US" sz="2400" dirty="0" err="1"/>
              <a:t>NaCl</a:t>
            </a:r>
            <a:r>
              <a:rPr lang="en-US" sz="2400" dirty="0"/>
              <a:t>, sodium chloride 	Na</a:t>
            </a:r>
            <a:r>
              <a:rPr lang="en-US" sz="2400" baseline="-25000" dirty="0"/>
              <a:t>2</a:t>
            </a:r>
            <a:r>
              <a:rPr lang="en-US" sz="2400" dirty="0"/>
              <a:t>O, sodium oxide</a:t>
            </a:r>
          </a:p>
          <a:p>
            <a:endParaRPr lang="en-US" sz="2400" dirty="0"/>
          </a:p>
          <a:p>
            <a:r>
              <a:rPr lang="en-US" sz="2400" dirty="0" err="1"/>
              <a:t>KBr</a:t>
            </a:r>
            <a:r>
              <a:rPr lang="en-US" sz="2400" dirty="0"/>
              <a:t>, potassium bromide 	</a:t>
            </a:r>
            <a:r>
              <a:rPr lang="en-US" sz="2400" dirty="0" err="1"/>
              <a:t>CdS</a:t>
            </a:r>
            <a:r>
              <a:rPr lang="en-US" sz="2400" dirty="0"/>
              <a:t>, cadmium sulfide</a:t>
            </a:r>
          </a:p>
          <a:p>
            <a:endParaRPr lang="en-US" sz="2400" dirty="0"/>
          </a:p>
          <a:p>
            <a:r>
              <a:rPr lang="en-US" sz="2400" dirty="0"/>
              <a:t>CaI</a:t>
            </a:r>
            <a:r>
              <a:rPr lang="en-US" sz="2400" baseline="-25000" dirty="0"/>
              <a:t>2</a:t>
            </a:r>
            <a:r>
              <a:rPr lang="en-US" sz="2400" dirty="0"/>
              <a:t>, calcium iodide 	Mg</a:t>
            </a:r>
            <a:r>
              <a:rPr lang="en-US" sz="2400" baseline="-25000" dirty="0"/>
              <a:t>3</a:t>
            </a:r>
            <a:r>
              <a:rPr lang="en-US" sz="2400" dirty="0"/>
              <a:t>N</a:t>
            </a:r>
            <a:r>
              <a:rPr lang="en-US" sz="2400" baseline="-25000" dirty="0"/>
              <a:t>2</a:t>
            </a:r>
            <a:r>
              <a:rPr lang="en-US" sz="2400" dirty="0"/>
              <a:t>, magnesium nitride</a:t>
            </a:r>
          </a:p>
          <a:p>
            <a:endParaRPr lang="en-US" sz="2400" dirty="0"/>
          </a:p>
          <a:p>
            <a:r>
              <a:rPr lang="en-US" sz="2400" dirty="0" err="1"/>
              <a:t>CsF</a:t>
            </a:r>
            <a:r>
              <a:rPr lang="en-US" sz="2400" dirty="0"/>
              <a:t>, cesium fluoride 	Ca</a:t>
            </a:r>
            <a:r>
              <a:rPr lang="en-US" sz="2400" baseline="-25000" dirty="0"/>
              <a:t>3</a:t>
            </a:r>
            <a:r>
              <a:rPr lang="en-US" sz="2400" dirty="0"/>
              <a:t>P</a:t>
            </a:r>
            <a:r>
              <a:rPr lang="en-US" sz="2400" baseline="-25000" dirty="0"/>
              <a:t>2</a:t>
            </a:r>
            <a:r>
              <a:rPr lang="en-US" sz="2400" dirty="0"/>
              <a:t>, calcium phosphide</a:t>
            </a:r>
          </a:p>
          <a:p>
            <a:endParaRPr lang="en-US" sz="2400" dirty="0"/>
          </a:p>
          <a:p>
            <a:r>
              <a:rPr lang="en-US" sz="2400" dirty="0" err="1"/>
              <a:t>LiCl</a:t>
            </a:r>
            <a:r>
              <a:rPr lang="en-US" sz="2400" dirty="0"/>
              <a:t>, lithium chloride 	Al</a:t>
            </a:r>
            <a:r>
              <a:rPr lang="en-US" sz="2400" baseline="-25000" dirty="0"/>
              <a:t>4</a:t>
            </a:r>
            <a:r>
              <a:rPr lang="en-US" sz="2400" dirty="0"/>
              <a:t>C</a:t>
            </a:r>
            <a:r>
              <a:rPr lang="en-US" sz="2400" baseline="-25000" dirty="0"/>
              <a:t>3</a:t>
            </a:r>
            <a:r>
              <a:rPr lang="en-US" sz="2400" dirty="0"/>
              <a:t>, aluminum carbide</a:t>
            </a:r>
          </a:p>
        </p:txBody>
      </p:sp>
    </p:spTree>
    <p:extLst>
      <p:ext uri="{BB962C8B-B14F-4D97-AF65-F5344CB8AC3E}">
        <p14:creationId xmlns:p14="http://schemas.microsoft.com/office/powerpoint/2010/main" val="397774962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621583" y="296197"/>
            <a:ext cx="9105593" cy="1014788"/>
          </a:xfrm>
        </p:spPr>
        <p:txBody>
          <a:bodyPr>
            <a:normAutofit fontScale="90000"/>
          </a:bodyPr>
          <a:lstStyle/>
          <a:p>
            <a:pPr eaLnBrk="1" hangingPunct="1"/>
            <a:r>
              <a:rPr lang="en-US" sz="3200" b="1" dirty="0">
                <a:solidFill>
                  <a:srgbClr val="000090"/>
                </a:solidFill>
                <a:latin typeface="Arial" pitchFamily="-110" charset="0"/>
              </a:rPr>
              <a:t>Names of some ionic compounds containing polyatomic ions</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43983" y="200297"/>
            <a:ext cx="1226434" cy="833592"/>
          </a:xfrm>
          <a:prstGeom prst="rect">
            <a:avLst/>
          </a:prstGeom>
        </p:spPr>
      </p:pic>
      <p:sp>
        <p:nvSpPr>
          <p:cNvPr id="3" name="Rectangle 2"/>
          <p:cNvSpPr/>
          <p:nvPr/>
        </p:nvSpPr>
        <p:spPr>
          <a:xfrm>
            <a:off x="3309902" y="1712565"/>
            <a:ext cx="5572195" cy="4154983"/>
          </a:xfrm>
          <a:prstGeom prst="rect">
            <a:avLst/>
          </a:prstGeom>
        </p:spPr>
        <p:txBody>
          <a:bodyPr wrap="square">
            <a:spAutoFit/>
          </a:bodyPr>
          <a:lstStyle/>
          <a:p>
            <a:r>
              <a:rPr lang="en-US" sz="2400" dirty="0"/>
              <a:t>KC</a:t>
            </a:r>
            <a:r>
              <a:rPr lang="en-US" sz="2400" baseline="-25000" dirty="0"/>
              <a:t>2</a:t>
            </a:r>
            <a:r>
              <a:rPr lang="en-US" sz="2400" dirty="0"/>
              <a:t>H</a:t>
            </a:r>
            <a:r>
              <a:rPr lang="en-US" sz="2400" baseline="-25000" dirty="0"/>
              <a:t>3</a:t>
            </a:r>
            <a:r>
              <a:rPr lang="en-US" sz="2400" dirty="0"/>
              <a:t>O</a:t>
            </a:r>
            <a:r>
              <a:rPr lang="en-US" sz="2400" baseline="-25000" dirty="0"/>
              <a:t>2</a:t>
            </a:r>
            <a:r>
              <a:rPr lang="en-US" sz="2400" dirty="0"/>
              <a:t>, potassium acetate </a:t>
            </a:r>
          </a:p>
          <a:p>
            <a:r>
              <a:rPr lang="en-US" sz="2400" dirty="0"/>
              <a:t>	</a:t>
            </a:r>
          </a:p>
          <a:p>
            <a:r>
              <a:rPr lang="en-US" sz="2400" dirty="0"/>
              <a:t>NH</a:t>
            </a:r>
            <a:r>
              <a:rPr lang="en-US" sz="2400" baseline="-25000" dirty="0"/>
              <a:t>4</a:t>
            </a:r>
            <a:r>
              <a:rPr lang="en-US" sz="2400" dirty="0"/>
              <a:t>Cl, ammonium chloride</a:t>
            </a:r>
          </a:p>
          <a:p>
            <a:endParaRPr lang="en-US" sz="2400" dirty="0"/>
          </a:p>
          <a:p>
            <a:r>
              <a:rPr lang="en-US" sz="2400" dirty="0"/>
              <a:t>NaHCO</a:t>
            </a:r>
            <a:r>
              <a:rPr lang="en-US" sz="2400" baseline="-25000" dirty="0"/>
              <a:t>3</a:t>
            </a:r>
            <a:r>
              <a:rPr lang="en-US" sz="2400" dirty="0"/>
              <a:t>, sodium bicarbonate </a:t>
            </a:r>
          </a:p>
          <a:p>
            <a:r>
              <a:rPr lang="en-US" sz="2400" dirty="0"/>
              <a:t>	</a:t>
            </a:r>
          </a:p>
          <a:p>
            <a:r>
              <a:rPr lang="en-US" sz="2400" dirty="0"/>
              <a:t>CaSO</a:t>
            </a:r>
            <a:r>
              <a:rPr lang="en-US" sz="2400" baseline="-25000" dirty="0"/>
              <a:t>4</a:t>
            </a:r>
            <a:r>
              <a:rPr lang="en-US" sz="2400" dirty="0"/>
              <a:t>, calcium sulfate</a:t>
            </a:r>
          </a:p>
          <a:p>
            <a:endParaRPr lang="en-US" sz="2400" dirty="0"/>
          </a:p>
          <a:p>
            <a:r>
              <a:rPr lang="en-US" sz="2400" dirty="0"/>
              <a:t>Al</a:t>
            </a:r>
            <a:r>
              <a:rPr lang="en-US" sz="2400" baseline="-25000" dirty="0"/>
              <a:t>2</a:t>
            </a:r>
            <a:r>
              <a:rPr lang="en-US" sz="2400" dirty="0"/>
              <a:t>(CO</a:t>
            </a:r>
            <a:r>
              <a:rPr lang="en-US" sz="2400" baseline="-25000" dirty="0"/>
              <a:t>3</a:t>
            </a:r>
            <a:r>
              <a:rPr lang="en-US" sz="2400" dirty="0"/>
              <a:t>)</a:t>
            </a:r>
            <a:r>
              <a:rPr lang="en-US" sz="2400" baseline="-25000" dirty="0"/>
              <a:t>3</a:t>
            </a:r>
            <a:r>
              <a:rPr lang="en-US" sz="2400" dirty="0"/>
              <a:t>, aluminum carbonate </a:t>
            </a:r>
          </a:p>
          <a:p>
            <a:r>
              <a:rPr lang="en-US" sz="2400" dirty="0"/>
              <a:t>	</a:t>
            </a:r>
          </a:p>
          <a:p>
            <a:r>
              <a:rPr lang="en-US" sz="2400" dirty="0"/>
              <a:t>Mg</a:t>
            </a:r>
            <a:r>
              <a:rPr lang="en-US" sz="2400" baseline="-25000" dirty="0"/>
              <a:t>3</a:t>
            </a:r>
            <a:r>
              <a:rPr lang="en-US" sz="2400" dirty="0"/>
              <a:t>(PO</a:t>
            </a:r>
            <a:r>
              <a:rPr lang="en-US" sz="2400" baseline="-25000" dirty="0"/>
              <a:t>4</a:t>
            </a:r>
            <a:r>
              <a:rPr lang="en-US" sz="2400" dirty="0"/>
              <a:t>)</a:t>
            </a:r>
            <a:r>
              <a:rPr lang="en-US" sz="2400" baseline="-25000" dirty="0"/>
              <a:t>2</a:t>
            </a:r>
            <a:r>
              <a:rPr lang="en-US" sz="2400" dirty="0"/>
              <a:t>, magnesium phosphate</a:t>
            </a:r>
          </a:p>
        </p:txBody>
      </p:sp>
    </p:spTree>
    <p:extLst>
      <p:ext uri="{BB962C8B-B14F-4D97-AF65-F5344CB8AC3E}">
        <p14:creationId xmlns:p14="http://schemas.microsoft.com/office/powerpoint/2010/main" val="268782373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501445" y="226571"/>
            <a:ext cx="9040762" cy="1113260"/>
          </a:xfrm>
        </p:spPr>
        <p:txBody>
          <a:bodyPr>
            <a:normAutofit/>
          </a:bodyPr>
          <a:lstStyle/>
          <a:p>
            <a:pPr eaLnBrk="1" hangingPunct="1"/>
            <a:r>
              <a:rPr lang="en-US" sz="3200" b="1" dirty="0">
                <a:solidFill>
                  <a:srgbClr val="000090"/>
                </a:solidFill>
                <a:latin typeface="Arial" pitchFamily="-110" charset="0"/>
              </a:rPr>
              <a:t>Naming ionic compounds containing a metal ion with a variable charge</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424792" y="366405"/>
            <a:ext cx="1226434" cy="833592"/>
          </a:xfrm>
          <a:prstGeom prst="rect">
            <a:avLst/>
          </a:prstGeom>
        </p:spPr>
      </p:pic>
      <p:sp>
        <p:nvSpPr>
          <p:cNvPr id="3" name="Rectangle 2"/>
          <p:cNvSpPr/>
          <p:nvPr/>
        </p:nvSpPr>
        <p:spPr>
          <a:xfrm>
            <a:off x="521109" y="1675595"/>
            <a:ext cx="11149781" cy="1938992"/>
          </a:xfrm>
          <a:prstGeom prst="rect">
            <a:avLst/>
          </a:prstGeom>
        </p:spPr>
        <p:txBody>
          <a:bodyPr wrap="square">
            <a:spAutoFit/>
          </a:bodyPr>
          <a:lstStyle/>
          <a:p>
            <a:pPr marL="342900" indent="-342900">
              <a:buFont typeface="Arial"/>
              <a:buChar char="•"/>
            </a:pPr>
            <a:r>
              <a:rPr lang="en-US" sz="2400" dirty="0"/>
              <a:t>Most of the transition metals can form two or more </a:t>
            </a:r>
            <a:r>
              <a:rPr lang="en-US" sz="2400" dirty="0" err="1"/>
              <a:t>cations</a:t>
            </a:r>
            <a:r>
              <a:rPr lang="en-US" sz="2400" dirty="0"/>
              <a:t> with different charges.</a:t>
            </a:r>
          </a:p>
          <a:p>
            <a:pPr marL="342900" indent="-342900">
              <a:buFont typeface="Arial"/>
              <a:buChar char="•"/>
            </a:pPr>
            <a:endParaRPr lang="en-US" sz="2400" dirty="0"/>
          </a:p>
          <a:p>
            <a:pPr marL="342900" indent="-342900">
              <a:buFont typeface="Arial"/>
              <a:buChar char="•"/>
            </a:pPr>
            <a:r>
              <a:rPr lang="en-US" sz="2400" dirty="0"/>
              <a:t>The charge of the metal ion is specified by a Roman numeral in parentheses after the name of the metal.</a:t>
            </a:r>
          </a:p>
        </p:txBody>
      </p:sp>
      <p:sp>
        <p:nvSpPr>
          <p:cNvPr id="2" name="Rectangle 1"/>
          <p:cNvSpPr/>
          <p:nvPr/>
        </p:nvSpPr>
        <p:spPr>
          <a:xfrm>
            <a:off x="712837" y="3926903"/>
            <a:ext cx="10766323" cy="1938992"/>
          </a:xfrm>
          <a:prstGeom prst="rect">
            <a:avLst/>
          </a:prstGeom>
        </p:spPr>
        <p:txBody>
          <a:bodyPr wrap="square">
            <a:spAutoFit/>
          </a:bodyPr>
          <a:lstStyle/>
          <a:p>
            <a:r>
              <a:rPr lang="en-US" sz="2400" b="1" dirty="0"/>
              <a:t>Transition Metal Ionic Compound 	Name</a:t>
            </a:r>
          </a:p>
          <a:p>
            <a:r>
              <a:rPr lang="en-US" sz="2400" dirty="0"/>
              <a:t>FeCl</a:t>
            </a:r>
            <a:r>
              <a:rPr lang="en-US" sz="2400" baseline="-25000" dirty="0"/>
              <a:t>3</a:t>
            </a:r>
            <a:r>
              <a:rPr lang="en-US" sz="2400" dirty="0"/>
              <a:t> 						iron(III) chloride</a:t>
            </a:r>
          </a:p>
          <a:p>
            <a:r>
              <a:rPr lang="en-US" sz="2400" dirty="0"/>
              <a:t>Hg</a:t>
            </a:r>
            <a:r>
              <a:rPr lang="en-US" sz="2400" baseline="-25000" dirty="0"/>
              <a:t>2</a:t>
            </a:r>
            <a:r>
              <a:rPr lang="en-US" sz="2400" dirty="0"/>
              <a:t>O 						mercury(I) oxide</a:t>
            </a:r>
          </a:p>
          <a:p>
            <a:r>
              <a:rPr lang="en-US" sz="2400" dirty="0" err="1"/>
              <a:t>HgO</a:t>
            </a:r>
            <a:r>
              <a:rPr lang="en-US" sz="2400" dirty="0"/>
              <a:t> 						mercury(II) oxide</a:t>
            </a:r>
          </a:p>
          <a:p>
            <a:r>
              <a:rPr lang="en-US" sz="2400" dirty="0"/>
              <a:t>Cu</a:t>
            </a:r>
            <a:r>
              <a:rPr lang="en-US" sz="2400" baseline="-25000" dirty="0"/>
              <a:t>3</a:t>
            </a:r>
            <a:r>
              <a:rPr lang="en-US" sz="2400" dirty="0"/>
              <a:t>(PO</a:t>
            </a:r>
            <a:r>
              <a:rPr lang="en-US" sz="2400" baseline="-25000" dirty="0"/>
              <a:t>4</a:t>
            </a:r>
            <a:r>
              <a:rPr lang="en-US" sz="2400" dirty="0"/>
              <a:t>)</a:t>
            </a:r>
            <a:r>
              <a:rPr lang="en-US" sz="2400" baseline="-25000" dirty="0"/>
              <a:t>2</a:t>
            </a:r>
            <a:r>
              <a:rPr lang="en-US" sz="2400" dirty="0"/>
              <a:t> 					copper(II) phosphate</a:t>
            </a:r>
          </a:p>
        </p:txBody>
      </p:sp>
    </p:spTree>
    <p:extLst>
      <p:ext uri="{BB962C8B-B14F-4D97-AF65-F5344CB8AC3E}">
        <p14:creationId xmlns:p14="http://schemas.microsoft.com/office/powerpoint/2010/main" val="42661282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1075930" y="806621"/>
            <a:ext cx="6869844" cy="508000"/>
          </a:xfrm>
        </p:spPr>
        <p:txBody>
          <a:bodyPr>
            <a:normAutofit fontScale="90000"/>
          </a:bodyPr>
          <a:lstStyle/>
          <a:p>
            <a:pPr eaLnBrk="1" hangingPunct="1"/>
            <a:r>
              <a:rPr lang="en-US" sz="3200" b="1" dirty="0">
                <a:solidFill>
                  <a:srgbClr val="000090"/>
                </a:solidFill>
                <a:latin typeface="Arial" pitchFamily="-110" charset="0"/>
              </a:rPr>
              <a:t>Naming binary molecular (covalent) compounds</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013461" y="433520"/>
            <a:ext cx="1226434" cy="833592"/>
          </a:xfrm>
          <a:prstGeom prst="rect">
            <a:avLst/>
          </a:prstGeom>
        </p:spPr>
      </p:pic>
      <p:sp>
        <p:nvSpPr>
          <p:cNvPr id="6" name="Rectangle 3"/>
          <p:cNvSpPr>
            <a:spLocks noGrp="1" noChangeArrowheads="1"/>
          </p:cNvSpPr>
          <p:nvPr>
            <p:ph idx="1"/>
          </p:nvPr>
        </p:nvSpPr>
        <p:spPr>
          <a:xfrm>
            <a:off x="1209280" y="1815069"/>
            <a:ext cx="9935365" cy="3860910"/>
          </a:xfrm>
        </p:spPr>
        <p:txBody>
          <a:bodyPr>
            <a:normAutofit/>
          </a:bodyPr>
          <a:lstStyle/>
          <a:p>
            <a:pPr marL="342900" indent="-342900">
              <a:buClrTx/>
              <a:buFont typeface="Arial"/>
              <a:buChar char="•"/>
            </a:pPr>
            <a:r>
              <a:rPr lang="en-US" sz="2400" dirty="0">
                <a:solidFill>
                  <a:srgbClr val="000000"/>
                </a:solidFill>
              </a:rPr>
              <a:t>Molecular compounds are name using a different set of rules.</a:t>
            </a:r>
          </a:p>
          <a:p>
            <a:pPr marL="342900" indent="-342900">
              <a:buClrTx/>
              <a:buFont typeface="Arial"/>
              <a:buChar char="•"/>
            </a:pPr>
            <a:endParaRPr lang="en-US" sz="2400" dirty="0">
              <a:solidFill>
                <a:srgbClr val="000000"/>
              </a:solidFill>
            </a:endParaRPr>
          </a:p>
          <a:p>
            <a:pPr marL="342900" indent="-342900">
              <a:buClrTx/>
              <a:buFont typeface="Arial"/>
              <a:buChar char="•"/>
            </a:pPr>
            <a:r>
              <a:rPr lang="en-US" sz="2400" dirty="0">
                <a:solidFill>
                  <a:srgbClr val="000000"/>
                </a:solidFill>
              </a:rPr>
              <a:t>Covalent bonding allows for significant variation in the ratios of the atoms in a molecule. </a:t>
            </a:r>
          </a:p>
          <a:p>
            <a:pPr marL="342900" indent="-342900">
              <a:buClrTx/>
              <a:buFont typeface="Arial"/>
              <a:buChar char="•"/>
            </a:pPr>
            <a:endParaRPr lang="en-US" sz="2400" dirty="0">
              <a:solidFill>
                <a:srgbClr val="000000"/>
              </a:solidFill>
            </a:endParaRPr>
          </a:p>
          <a:p>
            <a:pPr marL="342900" indent="-342900">
              <a:buClrTx/>
              <a:buFont typeface="Arial"/>
              <a:buChar char="•"/>
            </a:pPr>
            <a:r>
              <a:rPr lang="en-US" sz="2400" dirty="0">
                <a:solidFill>
                  <a:srgbClr val="000000"/>
                </a:solidFill>
              </a:rPr>
              <a:t>The names for molecular compounds must explicitly identify these ratios.</a:t>
            </a:r>
          </a:p>
          <a:p>
            <a:pPr marL="342900" indent="-342900">
              <a:buClrTx/>
              <a:buFont typeface="Arial"/>
              <a:buChar char="•"/>
            </a:pPr>
            <a:endParaRPr lang="en-US" sz="2400" dirty="0">
              <a:solidFill>
                <a:srgbClr val="000000"/>
              </a:solidFill>
            </a:endParaRPr>
          </a:p>
        </p:txBody>
      </p:sp>
    </p:spTree>
    <p:extLst>
      <p:ext uri="{BB962C8B-B14F-4D97-AF65-F5344CB8AC3E}">
        <p14:creationId xmlns:p14="http://schemas.microsoft.com/office/powerpoint/2010/main" val="351501283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969022" y="264899"/>
            <a:ext cx="8498828" cy="1073590"/>
          </a:xfrm>
        </p:spPr>
        <p:txBody>
          <a:bodyPr>
            <a:normAutofit/>
          </a:bodyPr>
          <a:lstStyle/>
          <a:p>
            <a:pPr eaLnBrk="1" hangingPunct="1"/>
            <a:r>
              <a:rPr lang="en-US" sz="3200" b="1" dirty="0">
                <a:solidFill>
                  <a:srgbClr val="000090"/>
                </a:solidFill>
                <a:latin typeface="Arial" pitchFamily="-110" charset="0"/>
              </a:rPr>
              <a:t>Naming binary molecular (covalent) compounds</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15423" y="384898"/>
            <a:ext cx="1226434" cy="833592"/>
          </a:xfrm>
          <a:prstGeom prst="rect">
            <a:avLst/>
          </a:prstGeom>
        </p:spPr>
      </p:pic>
      <p:sp>
        <p:nvSpPr>
          <p:cNvPr id="6" name="Rectangle 3"/>
          <p:cNvSpPr>
            <a:spLocks noGrp="1" noChangeArrowheads="1"/>
          </p:cNvSpPr>
          <p:nvPr>
            <p:ph idx="1"/>
          </p:nvPr>
        </p:nvSpPr>
        <p:spPr>
          <a:xfrm>
            <a:off x="678425" y="2094413"/>
            <a:ext cx="10908529" cy="3630112"/>
          </a:xfrm>
        </p:spPr>
        <p:txBody>
          <a:bodyPr>
            <a:normAutofit/>
          </a:bodyPr>
          <a:lstStyle/>
          <a:p>
            <a:pPr marL="342900" indent="-342900">
              <a:buClrTx/>
              <a:buFont typeface="Arial"/>
              <a:buChar char="•"/>
            </a:pPr>
            <a:r>
              <a:rPr lang="en-US" sz="2400" dirty="0"/>
              <a:t>The name of the more metallic element (the one farther to the left and/or bottom of the periodic table) is named first.</a:t>
            </a:r>
          </a:p>
          <a:p>
            <a:pPr>
              <a:buClrTx/>
            </a:pPr>
            <a:endParaRPr lang="en-US" sz="2400" dirty="0"/>
          </a:p>
          <a:p>
            <a:pPr marL="342900" indent="-342900">
              <a:buClrTx/>
              <a:buFont typeface="Arial"/>
              <a:buChar char="•"/>
            </a:pPr>
            <a:r>
              <a:rPr lang="en-US" sz="2400" dirty="0"/>
              <a:t>Followed by the name of the more nonmetallic element (the one farther to the right and/or top) with its ending changed to the suffix –</a:t>
            </a:r>
            <a:r>
              <a:rPr lang="en-US" sz="2400" i="1" dirty="0"/>
              <a:t>ide</a:t>
            </a:r>
            <a:r>
              <a:rPr lang="en-US" sz="2400" dirty="0"/>
              <a:t>.</a:t>
            </a:r>
          </a:p>
          <a:p>
            <a:pPr marL="342900" indent="-342900">
              <a:buClrTx/>
              <a:buFont typeface="Arial"/>
              <a:buChar char="•"/>
            </a:pPr>
            <a:endParaRPr lang="en-US" sz="2400" dirty="0">
              <a:solidFill>
                <a:srgbClr val="000000"/>
              </a:solidFill>
            </a:endParaRPr>
          </a:p>
          <a:p>
            <a:pPr marL="342900" indent="-342900">
              <a:buClrTx/>
              <a:buFont typeface="Arial"/>
              <a:buChar char="•"/>
            </a:pPr>
            <a:r>
              <a:rPr lang="en-US" sz="2400" dirty="0"/>
              <a:t>The numbers of atoms of each element are designated by Greek prefixes.</a:t>
            </a:r>
          </a:p>
          <a:p>
            <a:pPr marL="800100" lvl="1" indent="-342900">
              <a:buClrTx/>
              <a:buFont typeface="Arial"/>
              <a:buChar char="•"/>
            </a:pPr>
            <a:endParaRPr lang="en-US" sz="2400" dirty="0"/>
          </a:p>
        </p:txBody>
      </p:sp>
    </p:spTree>
    <p:extLst>
      <p:ext uri="{BB962C8B-B14F-4D97-AF65-F5344CB8AC3E}">
        <p14:creationId xmlns:p14="http://schemas.microsoft.com/office/powerpoint/2010/main" val="180386056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954980" y="390755"/>
            <a:ext cx="6869844" cy="508000"/>
          </a:xfrm>
        </p:spPr>
        <p:txBody>
          <a:bodyPr>
            <a:normAutofit fontScale="90000"/>
          </a:bodyPr>
          <a:lstStyle/>
          <a:p>
            <a:pPr eaLnBrk="1" hangingPunct="1"/>
            <a:r>
              <a:rPr lang="en-US" sz="3200" b="1" dirty="0">
                <a:solidFill>
                  <a:srgbClr val="000090"/>
                </a:solidFill>
                <a:latin typeface="Arial" pitchFamily="-110" charset="0"/>
              </a:rPr>
              <a:t>Nomenclature prefixes</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134087" y="227959"/>
            <a:ext cx="1226434" cy="833592"/>
          </a:xfrm>
          <a:prstGeom prst="rect">
            <a:avLst/>
          </a:prstGeom>
        </p:spPr>
      </p:pic>
      <p:sp>
        <p:nvSpPr>
          <p:cNvPr id="3" name="Rectangle 2"/>
          <p:cNvSpPr/>
          <p:nvPr/>
        </p:nvSpPr>
        <p:spPr>
          <a:xfrm>
            <a:off x="2241485" y="1351508"/>
            <a:ext cx="7196912" cy="4154984"/>
          </a:xfrm>
          <a:prstGeom prst="rect">
            <a:avLst/>
          </a:prstGeom>
        </p:spPr>
        <p:txBody>
          <a:bodyPr wrap="square">
            <a:spAutoFit/>
          </a:bodyPr>
          <a:lstStyle/>
          <a:p>
            <a:r>
              <a:rPr lang="en-US" sz="2400" b="1" dirty="0"/>
              <a:t>Number 			Prefix </a:t>
            </a:r>
            <a:r>
              <a:rPr lang="en-US" sz="2400" dirty="0"/>
              <a:t>		</a:t>
            </a:r>
          </a:p>
          <a:p>
            <a:r>
              <a:rPr lang="en-US" sz="2400" dirty="0"/>
              <a:t>1 (sometimes omitted) 	mono- 		</a:t>
            </a:r>
          </a:p>
          <a:p>
            <a:pPr marL="457200" indent="-457200">
              <a:buAutoNum type="arabicPlain" startAt="2"/>
            </a:pPr>
            <a:r>
              <a:rPr lang="en-US" sz="2400" dirty="0"/>
              <a:t>  				di- 	</a:t>
            </a:r>
          </a:p>
          <a:p>
            <a:pPr marL="457200" indent="-457200">
              <a:buAutoNum type="arabicPlain" startAt="2"/>
            </a:pPr>
            <a:r>
              <a:rPr lang="en-US" sz="2400" dirty="0"/>
              <a:t>   				tri- 	</a:t>
            </a:r>
          </a:p>
          <a:p>
            <a:pPr marL="457200" indent="-457200">
              <a:buAutoNum type="arabicPlain" startAt="2"/>
            </a:pPr>
            <a:r>
              <a:rPr lang="en-US" sz="2400" dirty="0"/>
              <a:t>  				tetra- 	</a:t>
            </a:r>
          </a:p>
          <a:p>
            <a:pPr marL="457200" indent="-457200">
              <a:buAutoNum type="arabicPlain" startAt="5"/>
            </a:pPr>
            <a:r>
              <a:rPr lang="en-US" sz="2400" dirty="0"/>
              <a:t>  				</a:t>
            </a:r>
            <a:r>
              <a:rPr lang="en-US" sz="2400" dirty="0" err="1"/>
              <a:t>penta</a:t>
            </a:r>
            <a:r>
              <a:rPr lang="en-US" sz="2400" dirty="0"/>
              <a:t>- 	</a:t>
            </a:r>
          </a:p>
          <a:p>
            <a:pPr marL="457200" indent="-457200">
              <a:buAutoNum type="arabicPlain" startAt="5"/>
            </a:pPr>
            <a:r>
              <a:rPr lang="en-US" sz="2400" dirty="0"/>
              <a:t>  				</a:t>
            </a:r>
            <a:r>
              <a:rPr lang="en-US" sz="2400" dirty="0" err="1"/>
              <a:t>hexa</a:t>
            </a:r>
            <a:r>
              <a:rPr lang="en-US" sz="2400" dirty="0"/>
              <a:t>-</a:t>
            </a:r>
          </a:p>
          <a:p>
            <a:pPr marL="457200" indent="-457200">
              <a:buFontTx/>
              <a:buAutoNum type="arabicPlain" startAt="5"/>
            </a:pPr>
            <a:r>
              <a:rPr lang="en-US" sz="2400" dirty="0"/>
              <a:t>  				</a:t>
            </a:r>
            <a:r>
              <a:rPr lang="en-US" sz="2400" dirty="0" err="1"/>
              <a:t>hepta</a:t>
            </a:r>
            <a:r>
              <a:rPr lang="en-US" sz="2400" dirty="0"/>
              <a:t>-</a:t>
            </a:r>
          </a:p>
          <a:p>
            <a:pPr marL="457200" indent="-457200">
              <a:buFontTx/>
              <a:buAutoNum type="arabicPlain" startAt="5"/>
            </a:pPr>
            <a:r>
              <a:rPr lang="en-US" sz="2400" dirty="0"/>
              <a:t>  				</a:t>
            </a:r>
            <a:r>
              <a:rPr lang="en-US" sz="2400" dirty="0" err="1"/>
              <a:t>octa</a:t>
            </a:r>
            <a:r>
              <a:rPr lang="en-US" sz="2400" dirty="0"/>
              <a:t>-</a:t>
            </a:r>
          </a:p>
          <a:p>
            <a:pPr marL="457200" indent="-457200">
              <a:buFontTx/>
              <a:buAutoNum type="arabicPlain" startAt="5"/>
            </a:pPr>
            <a:r>
              <a:rPr lang="en-US" sz="2400" dirty="0"/>
              <a:t>   				</a:t>
            </a:r>
            <a:r>
              <a:rPr lang="en-US" sz="2400" dirty="0" err="1"/>
              <a:t>nona</a:t>
            </a:r>
            <a:r>
              <a:rPr lang="en-US" sz="2400" dirty="0"/>
              <a:t>-</a:t>
            </a:r>
          </a:p>
          <a:p>
            <a:r>
              <a:rPr lang="en-US" sz="2400" dirty="0"/>
              <a:t>10    				</a:t>
            </a:r>
            <a:r>
              <a:rPr lang="en-US" sz="2400" dirty="0" err="1"/>
              <a:t>deca</a:t>
            </a:r>
            <a:r>
              <a:rPr lang="en-US" sz="2400" dirty="0"/>
              <a:t>-</a:t>
            </a:r>
          </a:p>
        </p:txBody>
      </p:sp>
    </p:spTree>
    <p:extLst>
      <p:ext uri="{BB962C8B-B14F-4D97-AF65-F5344CB8AC3E}">
        <p14:creationId xmlns:p14="http://schemas.microsoft.com/office/powerpoint/2010/main" val="3429280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598" y="385622"/>
            <a:ext cx="2328472" cy="567633"/>
          </a:xfrm>
        </p:spPr>
        <p:txBody>
          <a:bodyPr/>
          <a:lstStyle/>
          <a:p>
            <a:r>
              <a:rPr lang="en-US" dirty="0"/>
              <a:t>Figure 2.3</a:t>
            </a:r>
          </a:p>
        </p:txBody>
      </p:sp>
      <p:pic>
        <p:nvPicPr>
          <p:cNvPr id="2" name="Picture Placeholder 1" descr="CNX_Chem_02_01_Dalton2.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8300" r="-8300"/>
          <a:stretch>
            <a:fillRect/>
          </a:stretch>
        </p:blipFill>
        <p:spPr>
          <a:xfrm>
            <a:off x="720724" y="1358445"/>
            <a:ext cx="10750551" cy="3500071"/>
          </a:xfrm>
        </p:spPr>
      </p:pic>
      <p:sp>
        <p:nvSpPr>
          <p:cNvPr id="7" name="Text Placeholder 6"/>
          <p:cNvSpPr>
            <a:spLocks noGrp="1"/>
          </p:cNvSpPr>
          <p:nvPr>
            <p:ph type="body" sz="quarter" idx="14"/>
          </p:nvPr>
        </p:nvSpPr>
        <p:spPr>
          <a:xfrm>
            <a:off x="304800" y="5263707"/>
            <a:ext cx="11582400" cy="1166382"/>
          </a:xfrm>
        </p:spPr>
        <p:txBody>
          <a:bodyPr>
            <a:noAutofit/>
          </a:bodyPr>
          <a:lstStyle/>
          <a:p>
            <a:r>
              <a:rPr lang="en-US" sz="2400" dirty="0"/>
              <a:t>Copper(II) oxide, a powdery, black compound, results from the combination of two types of atoms—copper (brown spheres) and oxygen (red spheres)—in a 1:1 ratio. (credit: modification of work by “</a:t>
            </a:r>
            <a:r>
              <a:rPr lang="en-US" sz="2400" dirty="0" err="1"/>
              <a:t>Chemicalinterest</a:t>
            </a:r>
            <a:r>
              <a:rPr lang="en-US" sz="2400" dirty="0"/>
              <a:t>”/Wikimedia Commons)</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328787" y="174399"/>
            <a:ext cx="1406013" cy="955650"/>
          </a:xfrm>
          <a:prstGeom prst="rect">
            <a:avLst/>
          </a:prstGeom>
        </p:spPr>
      </p:pic>
    </p:spTree>
    <p:extLst>
      <p:ext uri="{BB962C8B-B14F-4D97-AF65-F5344CB8AC3E}">
        <p14:creationId xmlns:p14="http://schemas.microsoft.com/office/powerpoint/2010/main" val="332757097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1133189" y="711979"/>
            <a:ext cx="6869844" cy="508000"/>
          </a:xfrm>
        </p:spPr>
        <p:txBody>
          <a:bodyPr>
            <a:normAutofit fontScale="90000"/>
          </a:bodyPr>
          <a:lstStyle/>
          <a:p>
            <a:pPr eaLnBrk="1" hangingPunct="1"/>
            <a:r>
              <a:rPr lang="en-US" sz="3200" b="1" dirty="0">
                <a:solidFill>
                  <a:srgbClr val="000090"/>
                </a:solidFill>
                <a:latin typeface="Arial" pitchFamily="-110" charset="0"/>
              </a:rPr>
              <a:t>Nomenclature prefixes</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108859" y="401299"/>
            <a:ext cx="1226434" cy="833592"/>
          </a:xfrm>
          <a:prstGeom prst="rect">
            <a:avLst/>
          </a:prstGeom>
        </p:spPr>
      </p:pic>
      <p:sp>
        <p:nvSpPr>
          <p:cNvPr id="2" name="Content Placeholder 1"/>
          <p:cNvSpPr>
            <a:spLocks noGrp="1"/>
          </p:cNvSpPr>
          <p:nvPr>
            <p:ph idx="1"/>
          </p:nvPr>
        </p:nvSpPr>
        <p:spPr>
          <a:xfrm>
            <a:off x="514350" y="2137232"/>
            <a:ext cx="11163300" cy="3000178"/>
          </a:xfrm>
        </p:spPr>
        <p:txBody>
          <a:bodyPr>
            <a:normAutofit/>
          </a:bodyPr>
          <a:lstStyle/>
          <a:p>
            <a:pPr marL="342900" indent="-342900">
              <a:buClrTx/>
              <a:buFont typeface="Arial"/>
              <a:buChar char="•"/>
            </a:pPr>
            <a:r>
              <a:rPr lang="en-US" sz="2400" dirty="0"/>
              <a:t>When only one atom of the first element is present, the prefix </a:t>
            </a:r>
            <a:r>
              <a:rPr lang="en-US" sz="2400" i="1" dirty="0"/>
              <a:t>mono</a:t>
            </a:r>
            <a:r>
              <a:rPr lang="en-US" sz="2400" dirty="0"/>
              <a:t>- is usually not used. </a:t>
            </a:r>
          </a:p>
          <a:p>
            <a:pPr marL="342900" indent="-342900">
              <a:buClrTx/>
              <a:buFont typeface="Arial"/>
              <a:buChar char="•"/>
            </a:pPr>
            <a:endParaRPr lang="en-US" sz="2400" dirty="0"/>
          </a:p>
          <a:p>
            <a:pPr marL="342900" indent="-342900">
              <a:buClrTx/>
              <a:buFont typeface="Arial"/>
              <a:buChar char="•"/>
            </a:pPr>
            <a:r>
              <a:rPr lang="en-US" sz="2400" dirty="0"/>
              <a:t>When two vowels are adjacent, the </a:t>
            </a:r>
            <a:r>
              <a:rPr lang="en-US" sz="2400" i="1" dirty="0"/>
              <a:t>a</a:t>
            </a:r>
            <a:r>
              <a:rPr lang="en-US" sz="2400" dirty="0"/>
              <a:t> in the Greek prefix is usually dropped.</a:t>
            </a:r>
          </a:p>
        </p:txBody>
      </p:sp>
    </p:spTree>
    <p:extLst>
      <p:ext uri="{BB962C8B-B14F-4D97-AF65-F5344CB8AC3E}">
        <p14:creationId xmlns:p14="http://schemas.microsoft.com/office/powerpoint/2010/main" val="131712549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2195761" y="725441"/>
            <a:ext cx="6869844" cy="508000"/>
          </a:xfrm>
        </p:spPr>
        <p:txBody>
          <a:bodyPr>
            <a:normAutofit fontScale="90000"/>
          </a:bodyPr>
          <a:lstStyle/>
          <a:p>
            <a:pPr eaLnBrk="1" hangingPunct="1"/>
            <a:r>
              <a:rPr lang="en-US" sz="3200" b="1" dirty="0">
                <a:solidFill>
                  <a:srgbClr val="000090"/>
                </a:solidFill>
                <a:latin typeface="Arial" pitchFamily="-110" charset="0"/>
              </a:rPr>
              <a:t>Names of some binary molecular compounds</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134087" y="227959"/>
            <a:ext cx="1226434" cy="833592"/>
          </a:xfrm>
          <a:prstGeom prst="rect">
            <a:avLst/>
          </a:prstGeom>
        </p:spPr>
      </p:pic>
      <p:sp>
        <p:nvSpPr>
          <p:cNvPr id="5" name="Rectangle 4"/>
          <p:cNvSpPr/>
          <p:nvPr/>
        </p:nvSpPr>
        <p:spPr>
          <a:xfrm>
            <a:off x="2022057" y="1596320"/>
            <a:ext cx="8338465" cy="4154983"/>
          </a:xfrm>
          <a:prstGeom prst="rect">
            <a:avLst/>
          </a:prstGeom>
        </p:spPr>
        <p:txBody>
          <a:bodyPr wrap="square">
            <a:spAutoFit/>
          </a:bodyPr>
          <a:lstStyle/>
          <a:p>
            <a:r>
              <a:rPr lang="en-US" sz="2400" b="1" dirty="0"/>
              <a:t>Compound 			Name 		</a:t>
            </a:r>
          </a:p>
          <a:p>
            <a:r>
              <a:rPr lang="en-US" sz="2400" dirty="0"/>
              <a:t>SO</a:t>
            </a:r>
            <a:r>
              <a:rPr lang="en-US" sz="2400" baseline="-25000" dirty="0"/>
              <a:t>2</a:t>
            </a:r>
            <a:r>
              <a:rPr lang="en-US" sz="2400" dirty="0"/>
              <a:t> 			sulfur dioxide 	</a:t>
            </a:r>
          </a:p>
          <a:p>
            <a:r>
              <a:rPr lang="en-US" sz="2400" dirty="0"/>
              <a:t>BCl</a:t>
            </a:r>
            <a:r>
              <a:rPr lang="en-US" sz="2400" baseline="-25000" dirty="0"/>
              <a:t>3</a:t>
            </a:r>
            <a:r>
              <a:rPr lang="en-US" sz="2400" dirty="0"/>
              <a:t> 			boron </a:t>
            </a:r>
            <a:r>
              <a:rPr lang="en-US" sz="2400" dirty="0" err="1"/>
              <a:t>trichloride</a:t>
            </a:r>
            <a:endParaRPr lang="en-US" sz="2400" dirty="0"/>
          </a:p>
          <a:p>
            <a:r>
              <a:rPr lang="en-US" sz="2400" dirty="0"/>
              <a:t>SO</a:t>
            </a:r>
            <a:r>
              <a:rPr lang="en-US" sz="2400" baseline="-25000" dirty="0"/>
              <a:t>3</a:t>
            </a:r>
            <a:r>
              <a:rPr lang="en-US" sz="2400" dirty="0"/>
              <a:t> 			sulfur trioxide 	</a:t>
            </a:r>
          </a:p>
          <a:p>
            <a:r>
              <a:rPr lang="en-US" sz="2400" dirty="0"/>
              <a:t>SF</a:t>
            </a:r>
            <a:r>
              <a:rPr lang="en-US" sz="2400" baseline="-25000" dirty="0"/>
              <a:t>6</a:t>
            </a:r>
            <a:r>
              <a:rPr lang="en-US" sz="2400" dirty="0"/>
              <a:t> 			sulfur hexafluoride</a:t>
            </a:r>
          </a:p>
          <a:p>
            <a:r>
              <a:rPr lang="en-US" sz="2400" dirty="0"/>
              <a:t>NO</a:t>
            </a:r>
            <a:r>
              <a:rPr lang="en-US" sz="2400" baseline="-25000" dirty="0"/>
              <a:t>2</a:t>
            </a:r>
            <a:r>
              <a:rPr lang="en-US" sz="2400" dirty="0"/>
              <a:t> 			nitrogen dioxide 	</a:t>
            </a:r>
          </a:p>
          <a:p>
            <a:r>
              <a:rPr lang="en-US" sz="2400" dirty="0"/>
              <a:t>PF</a:t>
            </a:r>
            <a:r>
              <a:rPr lang="en-US" sz="2400" baseline="-25000" dirty="0"/>
              <a:t>5</a:t>
            </a:r>
            <a:r>
              <a:rPr lang="en-US" sz="2400" dirty="0"/>
              <a:t> 			phosphorus </a:t>
            </a:r>
            <a:r>
              <a:rPr lang="en-US" sz="2400" dirty="0" err="1"/>
              <a:t>pentafluoride</a:t>
            </a:r>
            <a:endParaRPr lang="en-US" sz="2400" dirty="0"/>
          </a:p>
          <a:p>
            <a:r>
              <a:rPr lang="en-US" sz="2400" dirty="0"/>
              <a:t>N</a:t>
            </a:r>
            <a:r>
              <a:rPr lang="en-US" sz="2400" baseline="-25000" dirty="0"/>
              <a:t>2</a:t>
            </a:r>
            <a:r>
              <a:rPr lang="en-US" sz="2400" dirty="0"/>
              <a:t>O</a:t>
            </a:r>
            <a:r>
              <a:rPr lang="en-US" sz="2400" baseline="-25000" dirty="0"/>
              <a:t>4</a:t>
            </a:r>
            <a:r>
              <a:rPr lang="en-US" sz="2400" dirty="0"/>
              <a:t> 			</a:t>
            </a:r>
            <a:r>
              <a:rPr lang="en-US" sz="2400" dirty="0" err="1"/>
              <a:t>dinitrogen</a:t>
            </a:r>
            <a:r>
              <a:rPr lang="en-US" sz="2400" dirty="0"/>
              <a:t> tetroxide 	</a:t>
            </a:r>
          </a:p>
          <a:p>
            <a:r>
              <a:rPr lang="en-US" sz="2400" dirty="0"/>
              <a:t>P</a:t>
            </a:r>
            <a:r>
              <a:rPr lang="en-US" sz="2400" baseline="-25000" dirty="0"/>
              <a:t>4</a:t>
            </a:r>
            <a:r>
              <a:rPr lang="en-US" sz="2400" dirty="0"/>
              <a:t>O</a:t>
            </a:r>
            <a:r>
              <a:rPr lang="en-US" sz="2400" baseline="-25000" dirty="0"/>
              <a:t>10</a:t>
            </a:r>
            <a:r>
              <a:rPr lang="en-US" sz="2400" dirty="0"/>
              <a:t> 			</a:t>
            </a:r>
            <a:r>
              <a:rPr lang="en-US" sz="2400" dirty="0" err="1"/>
              <a:t>tetraphosphorus</a:t>
            </a:r>
            <a:r>
              <a:rPr lang="en-US" sz="2400" dirty="0"/>
              <a:t> </a:t>
            </a:r>
            <a:r>
              <a:rPr lang="en-US" sz="2400" dirty="0" err="1"/>
              <a:t>decaoxide</a:t>
            </a:r>
            <a:endParaRPr lang="en-US" sz="2400" dirty="0"/>
          </a:p>
          <a:p>
            <a:r>
              <a:rPr lang="en-US" sz="2400" dirty="0"/>
              <a:t>N</a:t>
            </a:r>
            <a:r>
              <a:rPr lang="en-US" sz="2400" baseline="-25000" dirty="0"/>
              <a:t>2</a:t>
            </a:r>
            <a:r>
              <a:rPr lang="en-US" sz="2400" dirty="0"/>
              <a:t>O</a:t>
            </a:r>
            <a:r>
              <a:rPr lang="en-US" sz="2400" baseline="-25000" dirty="0"/>
              <a:t>5</a:t>
            </a:r>
            <a:r>
              <a:rPr lang="en-US" sz="2400" dirty="0"/>
              <a:t> 			</a:t>
            </a:r>
            <a:r>
              <a:rPr lang="en-US" sz="2400" dirty="0" err="1"/>
              <a:t>dinitrogen</a:t>
            </a:r>
            <a:r>
              <a:rPr lang="en-US" sz="2400" dirty="0"/>
              <a:t> </a:t>
            </a:r>
            <a:r>
              <a:rPr lang="en-US" sz="2400" dirty="0" err="1"/>
              <a:t>pentoxide</a:t>
            </a:r>
            <a:r>
              <a:rPr lang="en-US" sz="2400" dirty="0"/>
              <a:t> 	</a:t>
            </a:r>
          </a:p>
          <a:p>
            <a:r>
              <a:rPr lang="en-US" sz="2400" dirty="0"/>
              <a:t>IF</a:t>
            </a:r>
            <a:r>
              <a:rPr lang="en-US" sz="2400" baseline="-25000" dirty="0"/>
              <a:t>7</a:t>
            </a:r>
            <a:r>
              <a:rPr lang="en-US" sz="2400" dirty="0"/>
              <a:t> 			iodine </a:t>
            </a:r>
            <a:r>
              <a:rPr lang="en-US" sz="2400" dirty="0" err="1"/>
              <a:t>heptafluoride</a:t>
            </a:r>
            <a:endParaRPr lang="en-US" sz="2400" dirty="0"/>
          </a:p>
        </p:txBody>
      </p:sp>
    </p:spTree>
    <p:extLst>
      <p:ext uri="{BB962C8B-B14F-4D97-AF65-F5344CB8AC3E}">
        <p14:creationId xmlns:p14="http://schemas.microsoft.com/office/powerpoint/2010/main" val="166199180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1112512" y="448345"/>
            <a:ext cx="2926088" cy="508000"/>
          </a:xfrm>
        </p:spPr>
        <p:txBody>
          <a:bodyPr>
            <a:normAutofit fontScale="90000"/>
          </a:bodyPr>
          <a:lstStyle/>
          <a:p>
            <a:pPr eaLnBrk="1" hangingPunct="1"/>
            <a:r>
              <a:rPr lang="en-US" sz="3200" b="1" dirty="0">
                <a:solidFill>
                  <a:srgbClr val="000090"/>
                </a:solidFill>
                <a:latin typeface="Arial" pitchFamily="-110" charset="0"/>
              </a:rPr>
              <a:t>Naming acids</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054939" y="300726"/>
            <a:ext cx="1226434" cy="833592"/>
          </a:xfrm>
          <a:prstGeom prst="rect">
            <a:avLst/>
          </a:prstGeom>
        </p:spPr>
      </p:pic>
      <p:sp>
        <p:nvSpPr>
          <p:cNvPr id="6" name="Rectangle 3"/>
          <p:cNvSpPr>
            <a:spLocks noGrp="1" noChangeArrowheads="1"/>
          </p:cNvSpPr>
          <p:nvPr>
            <p:ph idx="1"/>
          </p:nvPr>
        </p:nvSpPr>
        <p:spPr>
          <a:xfrm>
            <a:off x="884902" y="1576217"/>
            <a:ext cx="10766323" cy="3960313"/>
          </a:xfrm>
        </p:spPr>
        <p:txBody>
          <a:bodyPr>
            <a:normAutofit/>
          </a:bodyPr>
          <a:lstStyle/>
          <a:p>
            <a:pPr marL="342900" indent="-342900">
              <a:buClrTx/>
              <a:buFont typeface="Arial"/>
              <a:buChar char="•"/>
            </a:pPr>
            <a:r>
              <a:rPr lang="en-US" sz="2400" dirty="0"/>
              <a:t>Some compounds containing hydrogen, are members of an important class of substances known as acids.</a:t>
            </a:r>
          </a:p>
          <a:p>
            <a:pPr marL="342900" indent="-342900">
              <a:buClrTx/>
              <a:buFont typeface="Arial"/>
              <a:buChar char="•"/>
            </a:pPr>
            <a:endParaRPr lang="en-US" sz="2400" dirty="0">
              <a:solidFill>
                <a:srgbClr val="000000"/>
              </a:solidFill>
            </a:endParaRPr>
          </a:p>
          <a:p>
            <a:pPr marL="342900" indent="-342900">
              <a:buClrTx/>
              <a:buFont typeface="Arial"/>
              <a:buChar char="•"/>
            </a:pPr>
            <a:r>
              <a:rPr lang="en-US" sz="2400" dirty="0"/>
              <a:t>Many acids release hydrogen ions, H</a:t>
            </a:r>
            <a:r>
              <a:rPr lang="en-US" sz="2400" baseline="30000" dirty="0"/>
              <a:t>+</a:t>
            </a:r>
            <a:r>
              <a:rPr lang="en-US" sz="2400" dirty="0"/>
              <a:t>, when dissolved in water. </a:t>
            </a:r>
          </a:p>
          <a:p>
            <a:pPr marL="342900" indent="-342900">
              <a:buClrTx/>
              <a:buFont typeface="Arial"/>
              <a:buChar char="•"/>
            </a:pPr>
            <a:endParaRPr lang="en-US" sz="2400" dirty="0"/>
          </a:p>
          <a:p>
            <a:pPr marL="342900" indent="-342900">
              <a:buClrTx/>
              <a:buFont typeface="Arial"/>
              <a:buChar char="•"/>
            </a:pPr>
            <a:r>
              <a:rPr lang="en-US" sz="2400" dirty="0"/>
              <a:t>A mixture of an acid with water</a:t>
            </a:r>
            <a:r>
              <a:rPr lang="ka-GE" sz="2400" dirty="0"/>
              <a:t>,</a:t>
            </a:r>
            <a:r>
              <a:rPr lang="en-US" sz="2400" dirty="0"/>
              <a:t> is given a special name to denote this property. </a:t>
            </a:r>
          </a:p>
          <a:p>
            <a:pPr marL="342900" indent="-342900">
              <a:buClrTx/>
              <a:buFont typeface="Arial"/>
              <a:buChar char="•"/>
            </a:pPr>
            <a:endParaRPr lang="en-US" sz="2400" dirty="0">
              <a:solidFill>
                <a:srgbClr val="000000"/>
              </a:solidFill>
            </a:endParaRPr>
          </a:p>
          <a:p>
            <a:pPr marL="342900" indent="-342900">
              <a:buClrTx/>
              <a:buFont typeface="Arial"/>
              <a:buChar char="•"/>
            </a:pPr>
            <a:endParaRPr lang="en-US" sz="2400" dirty="0">
              <a:solidFill>
                <a:srgbClr val="000000"/>
              </a:solidFill>
            </a:endParaRPr>
          </a:p>
        </p:txBody>
      </p:sp>
    </p:spTree>
    <p:extLst>
      <p:ext uri="{BB962C8B-B14F-4D97-AF65-F5344CB8AC3E}">
        <p14:creationId xmlns:p14="http://schemas.microsoft.com/office/powerpoint/2010/main" val="277176712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604684" y="262974"/>
            <a:ext cx="6869844" cy="508000"/>
          </a:xfrm>
        </p:spPr>
        <p:txBody>
          <a:bodyPr>
            <a:normAutofit fontScale="90000"/>
          </a:bodyPr>
          <a:lstStyle/>
          <a:p>
            <a:pPr eaLnBrk="1" hangingPunct="1"/>
            <a:r>
              <a:rPr lang="en-US" sz="3200" b="1" dirty="0">
                <a:solidFill>
                  <a:srgbClr val="000090"/>
                </a:solidFill>
                <a:latin typeface="Arial" pitchFamily="-110" charset="0"/>
              </a:rPr>
              <a:t>Naming binary acids</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435783" y="179140"/>
            <a:ext cx="1226434" cy="833592"/>
          </a:xfrm>
          <a:prstGeom prst="rect">
            <a:avLst/>
          </a:prstGeom>
        </p:spPr>
      </p:pic>
      <p:sp>
        <p:nvSpPr>
          <p:cNvPr id="6" name="Rectangle 3"/>
          <p:cNvSpPr>
            <a:spLocks noGrp="1" noChangeArrowheads="1"/>
          </p:cNvSpPr>
          <p:nvPr>
            <p:ph idx="1"/>
          </p:nvPr>
        </p:nvSpPr>
        <p:spPr>
          <a:xfrm>
            <a:off x="671359" y="1220483"/>
            <a:ext cx="10377641" cy="2027384"/>
          </a:xfrm>
        </p:spPr>
        <p:txBody>
          <a:bodyPr>
            <a:normAutofit/>
          </a:bodyPr>
          <a:lstStyle/>
          <a:p>
            <a:r>
              <a:rPr lang="en-US" sz="2400" dirty="0"/>
              <a:t>1) The word “hydrogen” is changed to the prefix </a:t>
            </a:r>
            <a:r>
              <a:rPr lang="en-US" sz="2400" i="1" dirty="0"/>
              <a:t>hydro-</a:t>
            </a:r>
            <a:endParaRPr lang="en-US" sz="2400" dirty="0"/>
          </a:p>
          <a:p>
            <a:r>
              <a:rPr lang="en-US" sz="2400" dirty="0"/>
              <a:t>2) The other nonmetallic element name is modified by adding the suffix </a:t>
            </a:r>
            <a:r>
              <a:rPr lang="mr-IN" sz="2400" dirty="0"/>
              <a:t>–</a:t>
            </a:r>
            <a:r>
              <a:rPr lang="en-US" sz="2400" i="1" dirty="0" err="1"/>
              <a:t>ic</a:t>
            </a:r>
            <a:endParaRPr lang="en-US" sz="2400" dirty="0"/>
          </a:p>
          <a:p>
            <a:r>
              <a:rPr lang="en-US" sz="2400" dirty="0"/>
              <a:t>3) The word “acid” is added as a second word </a:t>
            </a:r>
          </a:p>
          <a:p>
            <a:pPr marL="342900" indent="-342900">
              <a:buClrTx/>
              <a:buFont typeface="Arial"/>
              <a:buChar char="•"/>
            </a:pPr>
            <a:endParaRPr lang="en-US" sz="2400" dirty="0">
              <a:solidFill>
                <a:srgbClr val="000000"/>
              </a:solidFill>
            </a:endParaRPr>
          </a:p>
          <a:p>
            <a:pPr marL="342900" indent="-342900">
              <a:buClrTx/>
              <a:buFont typeface="Arial"/>
              <a:buChar char="•"/>
            </a:pPr>
            <a:endParaRPr lang="en-US" sz="2400" dirty="0">
              <a:solidFill>
                <a:srgbClr val="000000"/>
              </a:solidFill>
            </a:endParaRPr>
          </a:p>
        </p:txBody>
      </p:sp>
      <p:sp>
        <p:nvSpPr>
          <p:cNvPr id="2" name="Rectangle 1"/>
          <p:cNvSpPr/>
          <p:nvPr/>
        </p:nvSpPr>
        <p:spPr>
          <a:xfrm>
            <a:off x="704166" y="3101395"/>
            <a:ext cx="8735109" cy="2677656"/>
          </a:xfrm>
          <a:prstGeom prst="rect">
            <a:avLst/>
          </a:prstGeom>
        </p:spPr>
        <p:txBody>
          <a:bodyPr wrap="square">
            <a:spAutoFit/>
          </a:bodyPr>
          <a:lstStyle/>
          <a:p>
            <a:r>
              <a:rPr lang="en-US" sz="2400" b="1" dirty="0"/>
              <a:t>Names of Some Simple Acids</a:t>
            </a:r>
          </a:p>
          <a:p>
            <a:r>
              <a:rPr lang="en-US" sz="2400" b="1" dirty="0"/>
              <a:t>Name of Gas 			Name of Acid</a:t>
            </a:r>
          </a:p>
          <a:p>
            <a:r>
              <a:rPr lang="en-US" sz="2400" dirty="0"/>
              <a:t>HF(g), hydrogen fluoride 		HF(</a:t>
            </a:r>
            <a:r>
              <a:rPr lang="en-US" sz="2400" dirty="0" err="1"/>
              <a:t>aq</a:t>
            </a:r>
            <a:r>
              <a:rPr lang="en-US" sz="2400" dirty="0"/>
              <a:t>), hydrofluoric acid</a:t>
            </a:r>
          </a:p>
          <a:p>
            <a:r>
              <a:rPr lang="en-US" sz="2400" dirty="0" err="1"/>
              <a:t>HCl</a:t>
            </a:r>
            <a:r>
              <a:rPr lang="en-US" sz="2400" dirty="0"/>
              <a:t>(g), hydrogen chloride 		</a:t>
            </a:r>
            <a:r>
              <a:rPr lang="en-US" sz="2400" dirty="0" err="1"/>
              <a:t>HCl</a:t>
            </a:r>
            <a:r>
              <a:rPr lang="en-US" sz="2400" dirty="0"/>
              <a:t>(</a:t>
            </a:r>
            <a:r>
              <a:rPr lang="en-US" sz="2400" dirty="0" err="1"/>
              <a:t>aq</a:t>
            </a:r>
            <a:r>
              <a:rPr lang="en-US" sz="2400" dirty="0"/>
              <a:t>), hydrochloric acid</a:t>
            </a:r>
          </a:p>
          <a:p>
            <a:r>
              <a:rPr lang="en-US" sz="2400" dirty="0" err="1"/>
              <a:t>HBr</a:t>
            </a:r>
            <a:r>
              <a:rPr lang="en-US" sz="2400" dirty="0"/>
              <a:t>(g), hydrogen bromide 		</a:t>
            </a:r>
            <a:r>
              <a:rPr lang="en-US" sz="2400" dirty="0" err="1"/>
              <a:t>HBr</a:t>
            </a:r>
            <a:r>
              <a:rPr lang="en-US" sz="2400" dirty="0"/>
              <a:t>(</a:t>
            </a:r>
            <a:r>
              <a:rPr lang="en-US" sz="2400" dirty="0" err="1"/>
              <a:t>aq</a:t>
            </a:r>
            <a:r>
              <a:rPr lang="en-US" sz="2400" dirty="0"/>
              <a:t>), </a:t>
            </a:r>
            <a:r>
              <a:rPr lang="en-US" sz="2400" dirty="0" err="1"/>
              <a:t>hydrobromic</a:t>
            </a:r>
            <a:r>
              <a:rPr lang="en-US" sz="2400" dirty="0"/>
              <a:t> acid</a:t>
            </a:r>
          </a:p>
          <a:p>
            <a:r>
              <a:rPr lang="en-US" sz="2400" dirty="0"/>
              <a:t>HI(g), hydrogen iodide 		HI(</a:t>
            </a:r>
            <a:r>
              <a:rPr lang="en-US" sz="2400" dirty="0" err="1"/>
              <a:t>aq</a:t>
            </a:r>
            <a:r>
              <a:rPr lang="en-US" sz="2400" dirty="0"/>
              <a:t>), </a:t>
            </a:r>
            <a:r>
              <a:rPr lang="en-US" sz="2400" dirty="0" err="1"/>
              <a:t>hydroiodic</a:t>
            </a:r>
            <a:r>
              <a:rPr lang="en-US" sz="2400" dirty="0"/>
              <a:t> acid</a:t>
            </a:r>
          </a:p>
          <a:p>
            <a:r>
              <a:rPr lang="en-US" sz="2400" dirty="0"/>
              <a:t>H</a:t>
            </a:r>
            <a:r>
              <a:rPr lang="en-US" sz="2400" baseline="-25000" dirty="0"/>
              <a:t>2</a:t>
            </a:r>
            <a:r>
              <a:rPr lang="en-US" sz="2400" dirty="0"/>
              <a:t>S(g), hydrogen sulfide 		H</a:t>
            </a:r>
            <a:r>
              <a:rPr lang="en-US" sz="2400" baseline="-25000" dirty="0"/>
              <a:t>2</a:t>
            </a:r>
            <a:r>
              <a:rPr lang="en-US" sz="2400" dirty="0"/>
              <a:t>S(</a:t>
            </a:r>
            <a:r>
              <a:rPr lang="en-US" sz="2400" dirty="0" err="1"/>
              <a:t>aq</a:t>
            </a:r>
            <a:r>
              <a:rPr lang="en-US" sz="2400" dirty="0"/>
              <a:t>), </a:t>
            </a:r>
            <a:r>
              <a:rPr lang="en-US" sz="2400" dirty="0" err="1"/>
              <a:t>hydrosulfuric</a:t>
            </a:r>
            <a:r>
              <a:rPr lang="en-US" sz="2400" dirty="0"/>
              <a:t> acid</a:t>
            </a:r>
          </a:p>
        </p:txBody>
      </p:sp>
    </p:spTree>
    <p:extLst>
      <p:ext uri="{BB962C8B-B14F-4D97-AF65-F5344CB8AC3E}">
        <p14:creationId xmlns:p14="http://schemas.microsoft.com/office/powerpoint/2010/main" val="295072457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1044915" y="375606"/>
            <a:ext cx="4097356" cy="508000"/>
          </a:xfrm>
        </p:spPr>
        <p:txBody>
          <a:bodyPr>
            <a:normAutofit fontScale="90000"/>
          </a:bodyPr>
          <a:lstStyle/>
          <a:p>
            <a:pPr eaLnBrk="1" hangingPunct="1"/>
            <a:r>
              <a:rPr lang="en-US" sz="3200" b="1" dirty="0">
                <a:solidFill>
                  <a:srgbClr val="000090"/>
                </a:solidFill>
                <a:latin typeface="Arial" pitchFamily="-110" charset="0"/>
              </a:rPr>
              <a:t>Naming </a:t>
            </a:r>
            <a:r>
              <a:rPr lang="en-US" sz="3200" b="1" dirty="0" err="1">
                <a:solidFill>
                  <a:srgbClr val="000090"/>
                </a:solidFill>
                <a:latin typeface="Arial" pitchFamily="-110" charset="0"/>
              </a:rPr>
              <a:t>oxyacids</a:t>
            </a:r>
            <a:r>
              <a:rPr lang="en-US" sz="3200" b="1" dirty="0">
                <a:solidFill>
                  <a:srgbClr val="000090"/>
                </a:solidFill>
                <a:latin typeface="Arial" pitchFamily="-110" charset="0"/>
              </a:rPr>
              <a:t> </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34976" y="212810"/>
            <a:ext cx="1226434" cy="833592"/>
          </a:xfrm>
          <a:prstGeom prst="rect">
            <a:avLst/>
          </a:prstGeom>
        </p:spPr>
      </p:pic>
      <p:sp>
        <p:nvSpPr>
          <p:cNvPr id="6" name="Rectangle 3"/>
          <p:cNvSpPr>
            <a:spLocks noGrp="1" noChangeArrowheads="1"/>
          </p:cNvSpPr>
          <p:nvPr>
            <p:ph idx="1"/>
          </p:nvPr>
        </p:nvSpPr>
        <p:spPr>
          <a:xfrm>
            <a:off x="333375" y="1270116"/>
            <a:ext cx="11468099" cy="5359925"/>
          </a:xfrm>
        </p:spPr>
        <p:txBody>
          <a:bodyPr>
            <a:normAutofit lnSpcReduction="10000"/>
          </a:bodyPr>
          <a:lstStyle/>
          <a:p>
            <a:pPr marL="342900" indent="-342900" algn="just">
              <a:buClrTx/>
              <a:buFont typeface="Arial"/>
              <a:buChar char="•"/>
            </a:pPr>
            <a:r>
              <a:rPr lang="en-US" sz="2400" b="1" dirty="0" err="1">
                <a:solidFill>
                  <a:srgbClr val="000090"/>
                </a:solidFill>
              </a:rPr>
              <a:t>Oxyacids</a:t>
            </a:r>
            <a:r>
              <a:rPr lang="en-US" sz="2400" dirty="0">
                <a:solidFill>
                  <a:srgbClr val="000000"/>
                </a:solidFill>
              </a:rPr>
              <a:t> - </a:t>
            </a:r>
            <a:r>
              <a:rPr lang="en-US" sz="2400" dirty="0"/>
              <a:t>compounds that contain hydrogen, oxygen, and at least one other element, and are bonded in such a way as to impart acidic properties to the compound. </a:t>
            </a:r>
          </a:p>
          <a:p>
            <a:pPr marL="342900" indent="-342900" algn="just">
              <a:buClrTx/>
              <a:buFont typeface="Arial"/>
              <a:buChar char="•"/>
            </a:pPr>
            <a:endParaRPr lang="en-US" sz="2400" dirty="0">
              <a:solidFill>
                <a:srgbClr val="000000"/>
              </a:solidFill>
            </a:endParaRPr>
          </a:p>
          <a:p>
            <a:pPr marL="342900" indent="-342900" algn="just">
              <a:buClrTx/>
              <a:buFont typeface="Arial"/>
              <a:buChar char="•"/>
            </a:pPr>
            <a:r>
              <a:rPr lang="en-US" sz="2400" dirty="0"/>
              <a:t>Typical </a:t>
            </a:r>
            <a:r>
              <a:rPr lang="en-US" sz="2400" dirty="0" err="1"/>
              <a:t>oxyacids</a:t>
            </a:r>
            <a:r>
              <a:rPr lang="en-US" sz="2400" dirty="0"/>
              <a:t> consist of hydrogen combined with a polyatomic, oxygen-containing ion. </a:t>
            </a:r>
          </a:p>
          <a:p>
            <a:pPr marL="342900" indent="-342900" algn="just">
              <a:buClrTx/>
              <a:buFont typeface="Arial"/>
              <a:buChar char="•"/>
            </a:pPr>
            <a:endParaRPr lang="en-US" sz="2400" dirty="0"/>
          </a:p>
          <a:p>
            <a:pPr marL="342900" indent="-342900" algn="just">
              <a:buClrTx/>
              <a:buFont typeface="Arial"/>
              <a:buChar char="•"/>
            </a:pPr>
            <a:r>
              <a:rPr lang="en-US" sz="2400" b="1" dirty="0"/>
              <a:t>To name </a:t>
            </a:r>
            <a:r>
              <a:rPr lang="en-US" sz="2400" b="1" dirty="0" err="1"/>
              <a:t>oxyacids</a:t>
            </a:r>
            <a:r>
              <a:rPr lang="en-US" sz="2400" b="1" dirty="0"/>
              <a:t>:</a:t>
            </a:r>
          </a:p>
          <a:p>
            <a:pPr algn="just"/>
            <a:r>
              <a:rPr lang="en-US" sz="2400" dirty="0"/>
              <a:t>1) Omit “hydrogen”</a:t>
            </a:r>
          </a:p>
          <a:p>
            <a:pPr algn="just"/>
            <a:r>
              <a:rPr lang="en-US" sz="2400" dirty="0"/>
              <a:t>2) Start with the root name of the anion</a:t>
            </a:r>
          </a:p>
          <a:p>
            <a:pPr algn="just"/>
            <a:r>
              <a:rPr lang="en-US" sz="2400" dirty="0"/>
              <a:t>3) Replace –</a:t>
            </a:r>
            <a:r>
              <a:rPr lang="en-US" sz="2400" i="1" dirty="0"/>
              <a:t>ate</a:t>
            </a:r>
            <a:r>
              <a:rPr lang="en-US" sz="2400" dirty="0"/>
              <a:t> with –</a:t>
            </a:r>
            <a:r>
              <a:rPr lang="en-US" sz="2400" i="1" dirty="0" err="1"/>
              <a:t>ic</a:t>
            </a:r>
            <a:r>
              <a:rPr lang="en-US" sz="2400" dirty="0"/>
              <a:t>, or –</a:t>
            </a:r>
            <a:r>
              <a:rPr lang="en-US" sz="2400" i="1" dirty="0" err="1"/>
              <a:t>ite</a:t>
            </a:r>
            <a:r>
              <a:rPr lang="en-US" sz="2400" dirty="0"/>
              <a:t> with –</a:t>
            </a:r>
            <a:r>
              <a:rPr lang="en-US" sz="2400" i="1" dirty="0" err="1"/>
              <a:t>ous</a:t>
            </a:r>
            <a:endParaRPr lang="en-US" sz="2400" dirty="0"/>
          </a:p>
          <a:p>
            <a:pPr algn="just"/>
            <a:r>
              <a:rPr lang="en-US" sz="2400" dirty="0"/>
              <a:t>4) Add “acid”</a:t>
            </a:r>
          </a:p>
          <a:p>
            <a:pPr marL="342900" indent="-342900">
              <a:buClrTx/>
              <a:buFont typeface="Arial"/>
              <a:buChar char="•"/>
            </a:pPr>
            <a:endParaRPr lang="en-US" sz="2400" dirty="0">
              <a:solidFill>
                <a:srgbClr val="000000"/>
              </a:solidFill>
            </a:endParaRPr>
          </a:p>
          <a:p>
            <a:pPr marL="342900" indent="-342900">
              <a:buClrTx/>
              <a:buFont typeface="Arial"/>
              <a:buChar char="•"/>
            </a:pPr>
            <a:endParaRPr lang="en-US" sz="2400" dirty="0">
              <a:solidFill>
                <a:srgbClr val="000000"/>
              </a:solidFill>
            </a:endParaRPr>
          </a:p>
        </p:txBody>
      </p:sp>
    </p:spTree>
    <p:extLst>
      <p:ext uri="{BB962C8B-B14F-4D97-AF65-F5344CB8AC3E}">
        <p14:creationId xmlns:p14="http://schemas.microsoft.com/office/powerpoint/2010/main" val="61127192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1299939" y="308457"/>
            <a:ext cx="4126853" cy="508000"/>
          </a:xfrm>
        </p:spPr>
        <p:txBody>
          <a:bodyPr>
            <a:normAutofit fontScale="90000"/>
          </a:bodyPr>
          <a:lstStyle/>
          <a:p>
            <a:pPr eaLnBrk="1" hangingPunct="1"/>
            <a:r>
              <a:rPr lang="en-US" sz="3200" b="1" dirty="0">
                <a:solidFill>
                  <a:srgbClr val="000090"/>
                </a:solidFill>
                <a:latin typeface="Arial" pitchFamily="-110" charset="0"/>
              </a:rPr>
              <a:t>Naming </a:t>
            </a:r>
            <a:r>
              <a:rPr lang="en-US" sz="3200" b="1" dirty="0" err="1">
                <a:solidFill>
                  <a:srgbClr val="000090"/>
                </a:solidFill>
                <a:latin typeface="Arial" pitchFamily="-110" charset="0"/>
              </a:rPr>
              <a:t>oxyacids</a:t>
            </a:r>
            <a:r>
              <a:rPr lang="en-US" sz="3200" b="1" dirty="0">
                <a:solidFill>
                  <a:srgbClr val="000090"/>
                </a:solidFill>
                <a:latin typeface="Arial" pitchFamily="-110" charset="0"/>
              </a:rPr>
              <a:t> </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747304" y="219068"/>
            <a:ext cx="1226434" cy="833592"/>
          </a:xfrm>
          <a:prstGeom prst="rect">
            <a:avLst/>
          </a:prstGeom>
        </p:spPr>
      </p:pic>
      <p:sp>
        <p:nvSpPr>
          <p:cNvPr id="3" name="Rectangle 2"/>
          <p:cNvSpPr/>
          <p:nvPr/>
        </p:nvSpPr>
        <p:spPr>
          <a:xfrm>
            <a:off x="1423283" y="1536174"/>
            <a:ext cx="9273292" cy="3785652"/>
          </a:xfrm>
          <a:prstGeom prst="rect">
            <a:avLst/>
          </a:prstGeom>
        </p:spPr>
        <p:txBody>
          <a:bodyPr wrap="square">
            <a:spAutoFit/>
          </a:bodyPr>
          <a:lstStyle/>
          <a:p>
            <a:r>
              <a:rPr lang="en-US" sz="2400" b="1" dirty="0"/>
              <a:t>Names of Common </a:t>
            </a:r>
            <a:r>
              <a:rPr lang="en-US" sz="2400" b="1" dirty="0" err="1"/>
              <a:t>Oxyacids</a:t>
            </a:r>
            <a:endParaRPr lang="en-US" sz="2400" b="1" dirty="0"/>
          </a:p>
          <a:p>
            <a:r>
              <a:rPr lang="en-US" sz="2400" b="1" dirty="0"/>
              <a:t>Formula 		Anion Name 		Acid Name</a:t>
            </a:r>
          </a:p>
          <a:p>
            <a:r>
              <a:rPr lang="en-US" sz="2400" dirty="0"/>
              <a:t>HC</a:t>
            </a:r>
            <a:r>
              <a:rPr lang="en-US" sz="2400" baseline="-25000" dirty="0"/>
              <a:t>2</a:t>
            </a:r>
            <a:r>
              <a:rPr lang="en-US" sz="2400" dirty="0"/>
              <a:t>H</a:t>
            </a:r>
            <a:r>
              <a:rPr lang="en-US" sz="2400" baseline="-25000" dirty="0"/>
              <a:t>3</a:t>
            </a:r>
            <a:r>
              <a:rPr lang="en-US" sz="2400" dirty="0"/>
              <a:t>O</a:t>
            </a:r>
            <a:r>
              <a:rPr lang="en-US" sz="2400" baseline="-25000" dirty="0"/>
              <a:t>2</a:t>
            </a:r>
            <a:r>
              <a:rPr lang="en-US" sz="2400" dirty="0"/>
              <a:t> 		acetate 			acetic acid</a:t>
            </a:r>
          </a:p>
          <a:p>
            <a:r>
              <a:rPr lang="en-US" sz="2400" dirty="0"/>
              <a:t>HNO</a:t>
            </a:r>
            <a:r>
              <a:rPr lang="en-US" sz="2400" baseline="-25000" dirty="0"/>
              <a:t>3</a:t>
            </a:r>
            <a:r>
              <a:rPr lang="en-US" sz="2400" dirty="0"/>
              <a:t> 			nitrate 			nitric acid</a:t>
            </a:r>
          </a:p>
          <a:p>
            <a:r>
              <a:rPr lang="en-US" sz="2400" dirty="0"/>
              <a:t>HNO</a:t>
            </a:r>
            <a:r>
              <a:rPr lang="en-US" sz="2400" baseline="-25000" dirty="0"/>
              <a:t>2</a:t>
            </a:r>
            <a:r>
              <a:rPr lang="en-US" sz="2400" dirty="0"/>
              <a:t> 			nitrite 				nitrous acid</a:t>
            </a:r>
          </a:p>
          <a:p>
            <a:r>
              <a:rPr lang="en-US" sz="2400" dirty="0"/>
              <a:t>HClO</a:t>
            </a:r>
            <a:r>
              <a:rPr lang="en-US" sz="2400" baseline="-25000" dirty="0"/>
              <a:t>4</a:t>
            </a:r>
            <a:r>
              <a:rPr lang="en-US" sz="2400" dirty="0"/>
              <a:t> 		perchlorate 			</a:t>
            </a:r>
            <a:r>
              <a:rPr lang="en-US" sz="2400" dirty="0" err="1"/>
              <a:t>perchloric</a:t>
            </a:r>
            <a:r>
              <a:rPr lang="en-US" sz="2400" dirty="0"/>
              <a:t> acid</a:t>
            </a:r>
          </a:p>
          <a:p>
            <a:r>
              <a:rPr lang="en-US" sz="2400" dirty="0"/>
              <a:t>H</a:t>
            </a:r>
            <a:r>
              <a:rPr lang="en-US" sz="2400" baseline="-25000" dirty="0"/>
              <a:t>2</a:t>
            </a:r>
            <a:r>
              <a:rPr lang="en-US" sz="2400" dirty="0"/>
              <a:t>CO</a:t>
            </a:r>
            <a:r>
              <a:rPr lang="en-US" sz="2400" baseline="-25000" dirty="0"/>
              <a:t>3</a:t>
            </a:r>
            <a:r>
              <a:rPr lang="en-US" sz="2400" dirty="0"/>
              <a:t> 		carbonate 			carbonic acid</a:t>
            </a:r>
          </a:p>
          <a:p>
            <a:r>
              <a:rPr lang="en-US" sz="2400" dirty="0"/>
              <a:t>H</a:t>
            </a:r>
            <a:r>
              <a:rPr lang="en-US" sz="2400" baseline="-25000" dirty="0"/>
              <a:t>2</a:t>
            </a:r>
            <a:r>
              <a:rPr lang="en-US" sz="2400" dirty="0"/>
              <a:t>SO</a:t>
            </a:r>
            <a:r>
              <a:rPr lang="en-US" sz="2400" baseline="-25000" dirty="0"/>
              <a:t>4</a:t>
            </a:r>
            <a:r>
              <a:rPr lang="en-US" sz="2400" dirty="0"/>
              <a:t> 		sulfate 			sulfuric acid</a:t>
            </a:r>
          </a:p>
          <a:p>
            <a:r>
              <a:rPr lang="en-US" sz="2400" dirty="0"/>
              <a:t>H</a:t>
            </a:r>
            <a:r>
              <a:rPr lang="en-US" sz="2400" baseline="-25000" dirty="0"/>
              <a:t>2</a:t>
            </a:r>
            <a:r>
              <a:rPr lang="en-US" sz="2400" dirty="0"/>
              <a:t>SO</a:t>
            </a:r>
            <a:r>
              <a:rPr lang="en-US" sz="2400" baseline="-25000" dirty="0"/>
              <a:t>3</a:t>
            </a:r>
            <a:r>
              <a:rPr lang="en-US" sz="2400" dirty="0"/>
              <a:t> 		sulfite 				sulfurous acid</a:t>
            </a:r>
          </a:p>
          <a:p>
            <a:r>
              <a:rPr lang="en-US" sz="2400" dirty="0"/>
              <a:t>H</a:t>
            </a:r>
            <a:r>
              <a:rPr lang="en-US" sz="2400" baseline="-25000" dirty="0"/>
              <a:t>3</a:t>
            </a:r>
            <a:r>
              <a:rPr lang="en-US" sz="2400" dirty="0"/>
              <a:t>PO</a:t>
            </a:r>
            <a:r>
              <a:rPr lang="en-US" sz="2400" baseline="-25000" dirty="0"/>
              <a:t>4</a:t>
            </a:r>
            <a:r>
              <a:rPr lang="en-US" sz="2400" dirty="0"/>
              <a:t> 		phosphate 			phosphoric acid</a:t>
            </a:r>
          </a:p>
        </p:txBody>
      </p:sp>
    </p:spTree>
    <p:extLst>
      <p:ext uri="{BB962C8B-B14F-4D97-AF65-F5344CB8AC3E}">
        <p14:creationId xmlns:p14="http://schemas.microsoft.com/office/powerpoint/2010/main" val="82358311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4"/>
          </p:nvPr>
        </p:nvSpPr>
        <p:spPr>
          <a:xfrm>
            <a:off x="1981200" y="1107618"/>
            <a:ext cx="8062912" cy="5256973"/>
          </a:xfrm>
        </p:spPr>
        <p:txBody>
          <a:bodyPr anchor="ctr">
            <a:noAutofit/>
          </a:bodyPr>
          <a:lstStyle/>
          <a:p>
            <a:pPr algn="ctr"/>
            <a:r>
              <a:rPr lang="en-US" sz="1600" dirty="0">
                <a:solidFill>
                  <a:schemeClr val="tx1"/>
                </a:solidFill>
              </a:rPr>
              <a:t>This file is copyright 2017, Rice University. All Rights Reserved.</a:t>
            </a:r>
          </a:p>
          <a:p>
            <a:endParaRPr lang="en-US" sz="1600" dirty="0"/>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68087" y="227959"/>
            <a:ext cx="1226434" cy="833592"/>
          </a:xfrm>
          <a:prstGeom prst="rect">
            <a:avLst/>
          </a:prstGeom>
        </p:spPr>
      </p:pic>
    </p:spTree>
    <p:extLst>
      <p:ext uri="{BB962C8B-B14F-4D97-AF65-F5344CB8AC3E}">
        <p14:creationId xmlns:p14="http://schemas.microsoft.com/office/powerpoint/2010/main" val="674073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0220" y="85319"/>
            <a:ext cx="1853380" cy="443662"/>
          </a:xfrm>
        </p:spPr>
        <p:txBody>
          <a:bodyPr>
            <a:normAutofit/>
          </a:bodyPr>
          <a:lstStyle/>
          <a:p>
            <a:r>
              <a:rPr lang="en-US" sz="2000" dirty="0"/>
              <a:t>Figure 2.4</a:t>
            </a:r>
          </a:p>
        </p:txBody>
      </p:sp>
      <p:pic>
        <p:nvPicPr>
          <p:cNvPr id="2" name="Picture Placeholder 1" descr="CNX_Chem_02_01_Dalton3.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2966" r="-12966"/>
          <a:stretch>
            <a:fillRect/>
          </a:stretch>
        </p:blipFill>
        <p:spPr>
          <a:xfrm>
            <a:off x="1070161" y="261773"/>
            <a:ext cx="10647169" cy="4621884"/>
          </a:xfrm>
        </p:spPr>
      </p:pic>
      <p:sp>
        <p:nvSpPr>
          <p:cNvPr id="7" name="Text Placeholder 6"/>
          <p:cNvSpPr>
            <a:spLocks noGrp="1"/>
          </p:cNvSpPr>
          <p:nvPr>
            <p:ph type="body" sz="quarter" idx="14"/>
          </p:nvPr>
        </p:nvSpPr>
        <p:spPr>
          <a:xfrm>
            <a:off x="280220" y="4866866"/>
            <a:ext cx="11911780" cy="1638709"/>
          </a:xfrm>
        </p:spPr>
        <p:txBody>
          <a:bodyPr>
            <a:noAutofit/>
          </a:bodyPr>
          <a:lstStyle/>
          <a:p>
            <a:r>
              <a:rPr lang="en-US" sz="2400" dirty="0"/>
              <a:t>When the elements copper (a shiny, red-brown solid, shown here as brown spheres) and oxygen (a clear and colorless gas, shown here as red spheres) react, their atoms rearrange to form a compound containing copper and oxygen (a powdery, black solid). (credit copper: modification of work by http://</a:t>
            </a:r>
            <a:r>
              <a:rPr lang="en-US" sz="2400" dirty="0" err="1"/>
              <a:t>imagesof</a:t>
            </a:r>
            <a:r>
              <a:rPr lang="en-US" sz="2400" dirty="0"/>
              <a:t>-</a:t>
            </a:r>
            <a:r>
              <a:rPr lang="fr-FR" sz="2400" dirty="0" err="1"/>
              <a:t>elements.com</a:t>
            </a:r>
            <a:r>
              <a:rPr lang="fr-FR" sz="2400" dirty="0"/>
              <a:t>/</a:t>
            </a:r>
            <a:r>
              <a:rPr lang="fr-FR" sz="2400" dirty="0" err="1"/>
              <a:t>copper.php</a:t>
            </a:r>
            <a:r>
              <a:rPr lang="fr-FR" sz="2400" dirty="0"/>
              <a:t>)</a:t>
            </a:r>
            <a:endParaRPr lang="en-US" sz="2400" dirty="0"/>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807513" y="174972"/>
            <a:ext cx="1165598" cy="792243"/>
          </a:xfrm>
          <a:prstGeom prst="rect">
            <a:avLst/>
          </a:prstGeom>
        </p:spPr>
      </p:pic>
    </p:spTree>
    <p:extLst>
      <p:ext uri="{BB962C8B-B14F-4D97-AF65-F5344CB8AC3E}">
        <p14:creationId xmlns:p14="http://schemas.microsoft.com/office/powerpoint/2010/main" val="1283936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FF7F717-0839-47F7-B696-2CCF33AB26A9}"/>
              </a:ext>
            </a:extLst>
          </p:cNvPr>
          <p:cNvSpPr txBox="1">
            <a:spLocks noChangeArrowheads="1"/>
          </p:cNvSpPr>
          <p:nvPr/>
        </p:nvSpPr>
        <p:spPr>
          <a:xfrm>
            <a:off x="645745" y="516789"/>
            <a:ext cx="5031155" cy="508000"/>
          </a:xfrm>
          <a:prstGeom prst="rect">
            <a:avLst/>
          </a:prstGeom>
        </p:spPr>
        <p:txBody>
          <a:bodyPr>
            <a:normAutofit fontScale="90000" lnSpcReduction="10000"/>
          </a:bodyPr>
          <a:lstStyle>
            <a:lvl1pPr algn="l" defTabSz="914400" rtl="0" eaLnBrk="1" latinLnBrk="0" hangingPunct="1">
              <a:spcBef>
                <a:spcPct val="0"/>
              </a:spcBef>
              <a:buNone/>
              <a:defRPr sz="2400" kern="1200" cap="all" spc="-60" baseline="0">
                <a:solidFill>
                  <a:srgbClr val="6CB255"/>
                </a:solidFill>
                <a:latin typeface="+mj-lt"/>
                <a:ea typeface="+mj-ea"/>
                <a:cs typeface="+mj-cs"/>
              </a:defRPr>
            </a:lvl1pPr>
          </a:lstStyle>
          <a:p>
            <a:r>
              <a:rPr lang="en-US" sz="3200" b="1">
                <a:solidFill>
                  <a:srgbClr val="000090"/>
                </a:solidFill>
                <a:latin typeface="Arial" pitchFamily="-110" charset="0"/>
              </a:rPr>
              <a:t>Dalton’s Atomic Theory</a:t>
            </a:r>
            <a:endParaRPr lang="en-US" sz="3200" b="1" dirty="0">
              <a:solidFill>
                <a:srgbClr val="000090"/>
              </a:solidFill>
              <a:latin typeface="Arial" pitchFamily="-110" charset="0"/>
            </a:endParaRPr>
          </a:p>
        </p:txBody>
      </p:sp>
      <p:pic>
        <p:nvPicPr>
          <p:cNvPr id="3" name="Picture 2" descr="OSX-Stacked-TM-RGB-300dpi-2016.jpg">
            <a:extLst>
              <a:ext uri="{FF2B5EF4-FFF2-40B4-BE49-F238E27FC236}">
                <a16:creationId xmlns:a16="http://schemas.microsoft.com/office/drawing/2014/main" id="{1A4502F0-5504-4C7E-8E63-1BD8858817E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559863" y="374667"/>
            <a:ext cx="1165598" cy="792243"/>
          </a:xfrm>
          <a:prstGeom prst="rect">
            <a:avLst/>
          </a:prstGeom>
        </p:spPr>
      </p:pic>
      <p:sp>
        <p:nvSpPr>
          <p:cNvPr id="4" name="Rectangle 3">
            <a:extLst>
              <a:ext uri="{FF2B5EF4-FFF2-40B4-BE49-F238E27FC236}">
                <a16:creationId xmlns:a16="http://schemas.microsoft.com/office/drawing/2014/main" id="{8A400F4A-BDE3-458C-BA96-3C8A0AC51394}"/>
              </a:ext>
            </a:extLst>
          </p:cNvPr>
          <p:cNvSpPr/>
          <p:nvPr/>
        </p:nvSpPr>
        <p:spPr>
          <a:xfrm>
            <a:off x="676275" y="1858060"/>
            <a:ext cx="10839450" cy="3385542"/>
          </a:xfrm>
          <a:prstGeom prst="rect">
            <a:avLst/>
          </a:prstGeom>
        </p:spPr>
        <p:txBody>
          <a:bodyPr wrap="square">
            <a:spAutoFit/>
          </a:bodyPr>
          <a:lstStyle/>
          <a:p>
            <a:pPr algn="just">
              <a:buClrTx/>
              <a:buFont typeface="Arial"/>
              <a:buChar char="•"/>
            </a:pPr>
            <a:r>
              <a:rPr lang="en-US" sz="2800" dirty="0"/>
              <a:t>Dalton’s atomic theory provides a microscopic explanation of the many macroscopic properties of matter.</a:t>
            </a:r>
          </a:p>
          <a:p>
            <a:pPr algn="just">
              <a:buClrTx/>
              <a:buFont typeface="Arial"/>
              <a:buChar char="•"/>
            </a:pPr>
            <a:endParaRPr lang="en-US" sz="2800" dirty="0"/>
          </a:p>
          <a:p>
            <a:pPr algn="just">
              <a:buFont typeface="Arial" panose="020B0604020202020204" pitchFamily="34" charset="0"/>
              <a:buChar char="•"/>
            </a:pPr>
            <a:r>
              <a:rPr lang="en-US" sz="2800" dirty="0"/>
              <a:t>For example, if an element such as copper consists of only one kind of atom, then it cannot be broken down into simpler substances, that is, into substances composed of fewer types of atoms. </a:t>
            </a:r>
          </a:p>
          <a:p>
            <a:pPr>
              <a:buClrTx/>
              <a:buFont typeface="Arial"/>
              <a:buChar char="•"/>
            </a:pPr>
            <a:endParaRPr lang="ru-RU" dirty="0"/>
          </a:p>
        </p:txBody>
      </p:sp>
    </p:spTree>
    <p:extLst>
      <p:ext uri="{BB962C8B-B14F-4D97-AF65-F5344CB8AC3E}">
        <p14:creationId xmlns:p14="http://schemas.microsoft.com/office/powerpoint/2010/main" val="780957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650727" y="394740"/>
            <a:ext cx="6702573" cy="508000"/>
          </a:xfrm>
        </p:spPr>
        <p:txBody>
          <a:bodyPr>
            <a:normAutofit fontScale="90000"/>
          </a:bodyPr>
          <a:lstStyle/>
          <a:p>
            <a:pPr eaLnBrk="1" hangingPunct="1"/>
            <a:r>
              <a:rPr lang="en-US" sz="3200" b="1" dirty="0">
                <a:solidFill>
                  <a:srgbClr val="000090"/>
                </a:solidFill>
                <a:latin typeface="Arial" pitchFamily="-110" charset="0"/>
              </a:rPr>
              <a:t>Law of conservation of matter</a:t>
            </a:r>
          </a:p>
        </p:txBody>
      </p:sp>
      <p:sp>
        <p:nvSpPr>
          <p:cNvPr id="22530" name="Rectangle 3"/>
          <p:cNvSpPr>
            <a:spLocks noGrp="1" noChangeArrowheads="1"/>
          </p:cNvSpPr>
          <p:nvPr>
            <p:ph idx="1"/>
          </p:nvPr>
        </p:nvSpPr>
        <p:spPr>
          <a:xfrm>
            <a:off x="755502" y="1829372"/>
            <a:ext cx="10788798" cy="3926851"/>
          </a:xfrm>
        </p:spPr>
        <p:txBody>
          <a:bodyPr>
            <a:normAutofit/>
          </a:bodyPr>
          <a:lstStyle/>
          <a:p>
            <a:pPr>
              <a:buClrTx/>
            </a:pPr>
            <a:endParaRPr lang="en-US" sz="2800" dirty="0">
              <a:latin typeface="Arial" pitchFamily="-110" charset="0"/>
            </a:endParaRPr>
          </a:p>
          <a:p>
            <a:pPr algn="just">
              <a:buClrTx/>
              <a:buFont typeface="Arial"/>
              <a:buChar char="•"/>
            </a:pPr>
            <a:r>
              <a:rPr lang="en-US" sz="2800" dirty="0">
                <a:latin typeface="Arial" pitchFamily="-110" charset="0"/>
              </a:rPr>
              <a:t> If</a:t>
            </a:r>
            <a:r>
              <a:rPr lang="en-US" sz="2800" dirty="0"/>
              <a:t> atoms are neither created</a:t>
            </a:r>
            <a:r>
              <a:rPr lang="ka-GE" sz="2800" dirty="0"/>
              <a:t>,</a:t>
            </a:r>
            <a:r>
              <a:rPr lang="en-US" sz="2800" dirty="0"/>
              <a:t> nor destroyed during a chemical change, then </a:t>
            </a:r>
            <a:r>
              <a:rPr lang="en-US" sz="2800" dirty="0">
                <a:solidFill>
                  <a:srgbClr val="FF0000"/>
                </a:solidFill>
              </a:rPr>
              <a:t>the total mass of matter present</a:t>
            </a:r>
            <a:r>
              <a:rPr lang="ka-GE" sz="2800" dirty="0"/>
              <a:t>,</a:t>
            </a:r>
            <a:r>
              <a:rPr lang="en-US" sz="2800" dirty="0"/>
              <a:t> when matter changes from one type to another</a:t>
            </a:r>
            <a:r>
              <a:rPr lang="ka-GE" sz="2800" dirty="0"/>
              <a:t>,</a:t>
            </a:r>
            <a:r>
              <a:rPr lang="en-US" sz="2800" dirty="0"/>
              <a:t> </a:t>
            </a:r>
            <a:r>
              <a:rPr lang="en-US" sz="2800" dirty="0">
                <a:solidFill>
                  <a:srgbClr val="FF0000"/>
                </a:solidFill>
              </a:rPr>
              <a:t>will remain constant </a:t>
            </a:r>
            <a:r>
              <a:rPr lang="en-US" sz="2800" b="1" i="1" dirty="0">
                <a:solidFill>
                  <a:srgbClr val="000090"/>
                </a:solidFill>
              </a:rPr>
              <a:t>(the law of conservation of matter).</a:t>
            </a:r>
            <a:endParaRPr lang="en-US" sz="2800" b="1" i="1" dirty="0">
              <a:solidFill>
                <a:srgbClr val="000090"/>
              </a:solidFill>
              <a:latin typeface="Arial" pitchFamily="-110" charset="0"/>
            </a:endParaRPr>
          </a:p>
          <a:p>
            <a:pPr>
              <a:buClrTx/>
              <a:buFont typeface="Arial"/>
              <a:buChar char="•"/>
            </a:pPr>
            <a:endParaRPr lang="en-US" sz="2400" dirty="0">
              <a:latin typeface="Arial" pitchFamily="-110" charset="0"/>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438664" y="231944"/>
            <a:ext cx="1226434" cy="83359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B682C0-6089-42B2-8DDE-B055E6986E62}"/>
              </a:ext>
            </a:extLst>
          </p:cNvPr>
          <p:cNvPicPr>
            <a:picLocks noChangeAspect="1"/>
          </p:cNvPicPr>
          <p:nvPr/>
        </p:nvPicPr>
        <p:blipFill>
          <a:blip r:embed="rId2"/>
          <a:stretch>
            <a:fillRect/>
          </a:stretch>
        </p:blipFill>
        <p:spPr>
          <a:xfrm>
            <a:off x="332736" y="1000125"/>
            <a:ext cx="11170037" cy="5372100"/>
          </a:xfrm>
          <a:prstGeom prst="rect">
            <a:avLst/>
          </a:prstGeom>
        </p:spPr>
      </p:pic>
      <p:pic>
        <p:nvPicPr>
          <p:cNvPr id="3" name="Picture 2">
            <a:extLst>
              <a:ext uri="{FF2B5EF4-FFF2-40B4-BE49-F238E27FC236}">
                <a16:creationId xmlns:a16="http://schemas.microsoft.com/office/drawing/2014/main" id="{825252A6-FD43-4449-A3F3-6E2044C7B48E}"/>
              </a:ext>
            </a:extLst>
          </p:cNvPr>
          <p:cNvPicPr>
            <a:picLocks noChangeAspect="1"/>
          </p:cNvPicPr>
          <p:nvPr/>
        </p:nvPicPr>
        <p:blipFill>
          <a:blip r:embed="rId3"/>
          <a:stretch>
            <a:fillRect/>
          </a:stretch>
        </p:blipFill>
        <p:spPr>
          <a:xfrm>
            <a:off x="10738051" y="326826"/>
            <a:ext cx="992748" cy="673299"/>
          </a:xfrm>
          <a:prstGeom prst="rect">
            <a:avLst/>
          </a:prstGeom>
        </p:spPr>
      </p:pic>
    </p:spTree>
    <p:extLst>
      <p:ext uri="{BB962C8B-B14F-4D97-AF65-F5344CB8AC3E}">
        <p14:creationId xmlns:p14="http://schemas.microsoft.com/office/powerpoint/2010/main" val="1324278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0B344-ADBF-41D6-907F-59A35EB49F6F}"/>
              </a:ext>
            </a:extLst>
          </p:cNvPr>
          <p:cNvSpPr>
            <a:spLocks noGrp="1"/>
          </p:cNvSpPr>
          <p:nvPr>
            <p:ph type="title"/>
          </p:nvPr>
        </p:nvSpPr>
        <p:spPr>
          <a:xfrm>
            <a:off x="1366603" y="206991"/>
            <a:ext cx="6258393" cy="551820"/>
          </a:xfrm>
        </p:spPr>
        <p:txBody>
          <a:bodyPr>
            <a:noAutofit/>
          </a:bodyPr>
          <a:lstStyle/>
          <a:p>
            <a:r>
              <a:rPr lang="en-US" sz="3200" b="1" dirty="0">
                <a:solidFill>
                  <a:srgbClr val="354DA2"/>
                </a:solidFill>
                <a:latin typeface="LiberationSans-Bold"/>
              </a:rPr>
              <a:t>Atoms, Molecules, and Ions</a:t>
            </a:r>
            <a:endParaRPr lang="en-US" sz="3200" dirty="0"/>
          </a:p>
        </p:txBody>
      </p:sp>
      <p:pic>
        <p:nvPicPr>
          <p:cNvPr id="5" name="Content Placeholder 4">
            <a:extLst>
              <a:ext uri="{FF2B5EF4-FFF2-40B4-BE49-F238E27FC236}">
                <a16:creationId xmlns:a16="http://schemas.microsoft.com/office/drawing/2014/main" id="{BEF83A9B-A086-4318-AE8E-A2B77794914E}"/>
              </a:ext>
            </a:extLst>
          </p:cNvPr>
          <p:cNvPicPr>
            <a:picLocks noGrp="1" noChangeAspect="1"/>
          </p:cNvPicPr>
          <p:nvPr>
            <p:ph idx="1"/>
          </p:nvPr>
        </p:nvPicPr>
        <p:blipFill>
          <a:blip r:embed="rId2"/>
          <a:stretch>
            <a:fillRect/>
          </a:stretch>
        </p:blipFill>
        <p:spPr>
          <a:xfrm>
            <a:off x="1823339" y="899697"/>
            <a:ext cx="8545321" cy="3943993"/>
          </a:xfrm>
        </p:spPr>
      </p:pic>
      <p:pic>
        <p:nvPicPr>
          <p:cNvPr id="6" name="Picture 5" descr="OSX-Stacked-TM-RGB-300dpi-2016.jpg">
            <a:extLst>
              <a:ext uri="{FF2B5EF4-FFF2-40B4-BE49-F238E27FC236}">
                <a16:creationId xmlns:a16="http://schemas.microsoft.com/office/drawing/2014/main" id="{B147F832-37AD-40A8-ABC2-3D996A24ECC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88132" y="482901"/>
            <a:ext cx="1226434" cy="833592"/>
          </a:xfrm>
          <a:prstGeom prst="rect">
            <a:avLst/>
          </a:prstGeom>
        </p:spPr>
      </p:pic>
      <p:sp>
        <p:nvSpPr>
          <p:cNvPr id="8" name="TextBox 7">
            <a:extLst>
              <a:ext uri="{FF2B5EF4-FFF2-40B4-BE49-F238E27FC236}">
                <a16:creationId xmlns:a16="http://schemas.microsoft.com/office/drawing/2014/main" id="{BC04AE00-7C6F-4EA7-A55C-934D065F06E2}"/>
              </a:ext>
            </a:extLst>
          </p:cNvPr>
          <p:cNvSpPr txBox="1"/>
          <p:nvPr/>
        </p:nvSpPr>
        <p:spPr>
          <a:xfrm>
            <a:off x="202366" y="4971625"/>
            <a:ext cx="11787266" cy="1815882"/>
          </a:xfrm>
          <a:prstGeom prst="rect">
            <a:avLst/>
          </a:prstGeom>
          <a:noFill/>
        </p:spPr>
        <p:txBody>
          <a:bodyPr wrap="square">
            <a:spAutoFit/>
          </a:bodyPr>
          <a:lstStyle/>
          <a:p>
            <a:pPr algn="just"/>
            <a:r>
              <a:rPr lang="en-US" sz="2800" b="1" i="1" dirty="0">
                <a:solidFill>
                  <a:srgbClr val="FF0000"/>
                </a:solidFill>
                <a:latin typeface="LiberationSans"/>
              </a:rPr>
              <a:t>Analysis of molecules </a:t>
            </a:r>
            <a:r>
              <a:rPr lang="en-US" sz="2800" dirty="0">
                <a:solidFill>
                  <a:srgbClr val="000000"/>
                </a:solidFill>
                <a:latin typeface="LiberationSans"/>
              </a:rPr>
              <a:t>in an exhaled breath can provide valuable information, leading to early diagnosis of diseases</a:t>
            </a:r>
            <a:r>
              <a:rPr lang="ka-GE" sz="2800" dirty="0">
                <a:solidFill>
                  <a:srgbClr val="000000"/>
                </a:solidFill>
                <a:latin typeface="LiberationSans"/>
              </a:rPr>
              <a:t>,</a:t>
            </a:r>
            <a:r>
              <a:rPr lang="en-US" sz="2800" dirty="0">
                <a:solidFill>
                  <a:srgbClr val="000000"/>
                </a:solidFill>
                <a:latin typeface="LiberationSans"/>
              </a:rPr>
              <a:t> or detection of</a:t>
            </a:r>
            <a:r>
              <a:rPr lang="ka-GE" sz="2800" dirty="0">
                <a:solidFill>
                  <a:srgbClr val="000000"/>
                </a:solidFill>
                <a:latin typeface="LiberationSans"/>
              </a:rPr>
              <a:t> </a:t>
            </a:r>
            <a:r>
              <a:rPr lang="en-US" sz="2800" dirty="0">
                <a:solidFill>
                  <a:srgbClr val="000000"/>
                </a:solidFill>
                <a:latin typeface="LiberationSans"/>
              </a:rPr>
              <a:t>environmental exposure to harmful substances. </a:t>
            </a:r>
            <a:endParaRPr lang="ka-GE" sz="2800" dirty="0">
              <a:solidFill>
                <a:srgbClr val="000000"/>
              </a:solidFill>
              <a:latin typeface="LiberationSans"/>
            </a:endParaRPr>
          </a:p>
          <a:p>
            <a:pPr algn="l"/>
            <a:r>
              <a:rPr lang="en-US" sz="2800" dirty="0">
                <a:solidFill>
                  <a:srgbClr val="000000"/>
                </a:solidFill>
                <a:latin typeface="LiberationSans"/>
              </a:rPr>
              <a:t>(credit: modification of work by Paul Flowers)</a:t>
            </a:r>
            <a:endParaRPr lang="en-US" sz="2800" dirty="0"/>
          </a:p>
        </p:txBody>
      </p:sp>
    </p:spTree>
    <p:extLst>
      <p:ext uri="{BB962C8B-B14F-4D97-AF65-F5344CB8AC3E}">
        <p14:creationId xmlns:p14="http://schemas.microsoft.com/office/powerpoint/2010/main" val="3844865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929615-A277-49F1-9F28-81F3EBAFB213}"/>
              </a:ext>
            </a:extLst>
          </p:cNvPr>
          <p:cNvPicPr>
            <a:picLocks noChangeAspect="1"/>
          </p:cNvPicPr>
          <p:nvPr/>
        </p:nvPicPr>
        <p:blipFill>
          <a:blip r:embed="rId2"/>
          <a:stretch>
            <a:fillRect/>
          </a:stretch>
        </p:blipFill>
        <p:spPr>
          <a:xfrm>
            <a:off x="319976" y="1590675"/>
            <a:ext cx="11608126" cy="3943349"/>
          </a:xfrm>
          <a:prstGeom prst="rect">
            <a:avLst/>
          </a:prstGeom>
        </p:spPr>
      </p:pic>
      <p:pic>
        <p:nvPicPr>
          <p:cNvPr id="3" name="Picture 2">
            <a:extLst>
              <a:ext uri="{FF2B5EF4-FFF2-40B4-BE49-F238E27FC236}">
                <a16:creationId xmlns:a16="http://schemas.microsoft.com/office/drawing/2014/main" id="{A4314B1C-A025-44CE-B587-44AFFF1D61A6}"/>
              </a:ext>
            </a:extLst>
          </p:cNvPr>
          <p:cNvPicPr>
            <a:picLocks noChangeAspect="1"/>
          </p:cNvPicPr>
          <p:nvPr/>
        </p:nvPicPr>
        <p:blipFill>
          <a:blip r:embed="rId3"/>
          <a:stretch>
            <a:fillRect/>
          </a:stretch>
        </p:blipFill>
        <p:spPr>
          <a:xfrm>
            <a:off x="10499926" y="450651"/>
            <a:ext cx="992748" cy="673299"/>
          </a:xfrm>
          <a:prstGeom prst="rect">
            <a:avLst/>
          </a:prstGeom>
        </p:spPr>
      </p:pic>
    </p:spTree>
    <p:extLst>
      <p:ext uri="{BB962C8B-B14F-4D97-AF65-F5344CB8AC3E}">
        <p14:creationId xmlns:p14="http://schemas.microsoft.com/office/powerpoint/2010/main" val="1907328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D910FF8-F6A3-4161-B214-9E98F3EA5775}"/>
              </a:ext>
            </a:extLst>
          </p:cNvPr>
          <p:cNvSpPr txBox="1">
            <a:spLocks noChangeArrowheads="1"/>
          </p:cNvSpPr>
          <p:nvPr/>
        </p:nvSpPr>
        <p:spPr>
          <a:xfrm>
            <a:off x="771591" y="397235"/>
            <a:ext cx="6553200" cy="508000"/>
          </a:xfrm>
          <a:prstGeom prst="rect">
            <a:avLst/>
          </a:prstGeom>
        </p:spPr>
        <p:txBody>
          <a:bodyPr>
            <a:normAutofit fontScale="90000" lnSpcReduction="10000"/>
          </a:bodyPr>
          <a:lstStyle>
            <a:lvl1pPr algn="l" defTabSz="914400" rtl="0" eaLnBrk="1" latinLnBrk="0" hangingPunct="1">
              <a:spcBef>
                <a:spcPct val="0"/>
              </a:spcBef>
              <a:buNone/>
              <a:defRPr sz="2400" kern="1200" cap="all" spc="-60" baseline="0">
                <a:solidFill>
                  <a:srgbClr val="6CB255"/>
                </a:solidFill>
                <a:latin typeface="+mj-lt"/>
                <a:ea typeface="+mj-ea"/>
                <a:cs typeface="+mj-cs"/>
              </a:defRPr>
            </a:lvl1pPr>
          </a:lstStyle>
          <a:p>
            <a:r>
              <a:rPr lang="en-US" sz="3200" b="1">
                <a:solidFill>
                  <a:srgbClr val="000090"/>
                </a:solidFill>
                <a:latin typeface="Arial" pitchFamily="-110" charset="0"/>
              </a:rPr>
              <a:t>Law of definite proportions</a:t>
            </a:r>
            <a:endParaRPr lang="en-US" sz="3200" b="1" dirty="0">
              <a:solidFill>
                <a:srgbClr val="000090"/>
              </a:solidFill>
              <a:latin typeface="Arial" pitchFamily="-110" charset="0"/>
            </a:endParaRPr>
          </a:p>
        </p:txBody>
      </p:sp>
      <p:pic>
        <p:nvPicPr>
          <p:cNvPr id="3" name="Picture 2" descr="OSX-Stacked-TM-RGB-300dpi-2016.jpg">
            <a:extLst>
              <a:ext uri="{FF2B5EF4-FFF2-40B4-BE49-F238E27FC236}">
                <a16:creationId xmlns:a16="http://schemas.microsoft.com/office/drawing/2014/main" id="{AE158054-94C3-4530-8245-5B131AE04D8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92101" y="397235"/>
            <a:ext cx="1226434" cy="833592"/>
          </a:xfrm>
          <a:prstGeom prst="rect">
            <a:avLst/>
          </a:prstGeom>
        </p:spPr>
      </p:pic>
      <p:sp>
        <p:nvSpPr>
          <p:cNvPr id="4" name="Rectangle 3">
            <a:extLst>
              <a:ext uri="{FF2B5EF4-FFF2-40B4-BE49-F238E27FC236}">
                <a16:creationId xmlns:a16="http://schemas.microsoft.com/office/drawing/2014/main" id="{9115DE97-80AE-4C3F-98E9-39562D5AA195}"/>
              </a:ext>
            </a:extLst>
          </p:cNvPr>
          <p:cNvSpPr/>
          <p:nvPr/>
        </p:nvSpPr>
        <p:spPr>
          <a:xfrm>
            <a:off x="540115" y="1266516"/>
            <a:ext cx="10978420" cy="4401205"/>
          </a:xfrm>
          <a:prstGeom prst="rect">
            <a:avLst/>
          </a:prstGeom>
        </p:spPr>
        <p:txBody>
          <a:bodyPr wrap="square">
            <a:spAutoFit/>
          </a:bodyPr>
          <a:lstStyle/>
          <a:p>
            <a:pPr marL="342900" indent="-342900" algn="just">
              <a:buFont typeface="Arial" panose="020B0604020202020204" pitchFamily="34" charset="0"/>
              <a:buChar char="•"/>
            </a:pPr>
            <a:r>
              <a:rPr lang="en-US" sz="2800" dirty="0"/>
              <a:t>Dalton knew of the experiments of French chemist Joseph Proust, who demonstrated</a:t>
            </a:r>
            <a:r>
              <a:rPr lang="ka-GE" sz="2800" dirty="0"/>
              <a:t>,</a:t>
            </a:r>
            <a:r>
              <a:rPr lang="en-US" sz="2800" dirty="0"/>
              <a:t> that all samples of a pure</a:t>
            </a:r>
            <a:r>
              <a:rPr lang="ka-GE" sz="2800" dirty="0"/>
              <a:t> </a:t>
            </a:r>
            <a:r>
              <a:rPr lang="en-US" sz="2800" dirty="0"/>
              <a:t>compound contain </a:t>
            </a:r>
            <a:r>
              <a:rPr lang="en-US" sz="2800" b="1" dirty="0">
                <a:solidFill>
                  <a:srgbClr val="FF0000"/>
                </a:solidFill>
              </a:rPr>
              <a:t>the same elements in the same proportion by mass. </a:t>
            </a:r>
          </a:p>
          <a:p>
            <a:pPr marL="342900" indent="-342900" algn="just">
              <a:buFont typeface="Arial" panose="020B0604020202020204" pitchFamily="34" charset="0"/>
              <a:buChar char="•"/>
            </a:pPr>
            <a:endParaRPr lang="ka-GE" sz="2800" b="1" dirty="0">
              <a:solidFill>
                <a:srgbClr val="FF0000"/>
              </a:solidFill>
            </a:endParaRPr>
          </a:p>
          <a:p>
            <a:pPr marL="457200" indent="-457200" algn="just">
              <a:buFont typeface="Arial" panose="020B0604020202020204" pitchFamily="34" charset="0"/>
              <a:buChar char="•"/>
            </a:pPr>
            <a:r>
              <a:rPr lang="en-US" sz="2800" dirty="0"/>
              <a:t>The suggestion that the numbers of atoms of the elements in a given compound always exist in the same ratio is consistent with these observations.</a:t>
            </a:r>
          </a:p>
          <a:p>
            <a:pPr marL="457200" indent="-457200" algn="just">
              <a:buFont typeface="Arial" panose="020B0604020202020204" pitchFamily="34" charset="0"/>
              <a:buChar char="•"/>
            </a:pPr>
            <a:endParaRPr lang="ka-GE" sz="2800" dirty="0">
              <a:solidFill>
                <a:srgbClr val="FF0000"/>
              </a:solidFill>
            </a:endParaRPr>
          </a:p>
          <a:p>
            <a:pPr marL="342900" indent="-342900" algn="just">
              <a:buFont typeface="Arial" panose="020B0604020202020204" pitchFamily="34" charset="0"/>
              <a:buChar char="•"/>
            </a:pPr>
            <a:r>
              <a:rPr lang="en-US" sz="2800" dirty="0"/>
              <a:t>This statement is known as the </a:t>
            </a:r>
            <a:r>
              <a:rPr lang="en-US" sz="2800" b="1" dirty="0">
                <a:solidFill>
                  <a:srgbClr val="FF0000"/>
                </a:solidFill>
              </a:rPr>
              <a:t>law of definite</a:t>
            </a:r>
            <a:r>
              <a:rPr lang="ka-GE" sz="2800" b="1" dirty="0">
                <a:solidFill>
                  <a:srgbClr val="FF0000"/>
                </a:solidFill>
              </a:rPr>
              <a:t> </a:t>
            </a:r>
            <a:r>
              <a:rPr lang="en-US" sz="2800" b="1" dirty="0">
                <a:solidFill>
                  <a:srgbClr val="FF0000"/>
                </a:solidFill>
              </a:rPr>
              <a:t>proportions </a:t>
            </a:r>
            <a:r>
              <a:rPr lang="en-US" sz="2800" dirty="0">
                <a:solidFill>
                  <a:srgbClr val="FF0000"/>
                </a:solidFill>
              </a:rPr>
              <a:t>or the </a:t>
            </a:r>
            <a:r>
              <a:rPr lang="en-US" sz="2800" b="1" dirty="0">
                <a:solidFill>
                  <a:srgbClr val="FF0000"/>
                </a:solidFill>
              </a:rPr>
              <a:t>law of constant composition</a:t>
            </a:r>
            <a:r>
              <a:rPr lang="en-US" dirty="0">
                <a:solidFill>
                  <a:srgbClr val="FF0000"/>
                </a:solidFill>
              </a:rPr>
              <a:t>.</a:t>
            </a:r>
            <a:endParaRPr lang="ka-GE" b="1" dirty="0">
              <a:solidFill>
                <a:srgbClr val="FF0000"/>
              </a:solidFill>
            </a:endParaRPr>
          </a:p>
        </p:txBody>
      </p:sp>
    </p:spTree>
    <p:extLst>
      <p:ext uri="{BB962C8B-B14F-4D97-AF65-F5344CB8AC3E}">
        <p14:creationId xmlns:p14="http://schemas.microsoft.com/office/powerpoint/2010/main" val="2550414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771591" y="397235"/>
            <a:ext cx="6553200" cy="508000"/>
          </a:xfrm>
        </p:spPr>
        <p:txBody>
          <a:bodyPr>
            <a:normAutofit fontScale="90000"/>
          </a:bodyPr>
          <a:lstStyle/>
          <a:p>
            <a:pPr eaLnBrk="1" hangingPunct="1"/>
            <a:r>
              <a:rPr lang="en-US" sz="3200" b="1" dirty="0">
                <a:solidFill>
                  <a:srgbClr val="000090"/>
                </a:solidFill>
                <a:latin typeface="Arial" pitchFamily="-110" charset="0"/>
              </a:rPr>
              <a:t>Law of definite proportions</a:t>
            </a:r>
          </a:p>
        </p:txBody>
      </p:sp>
      <p:sp>
        <p:nvSpPr>
          <p:cNvPr id="22530" name="Rectangle 3"/>
          <p:cNvSpPr>
            <a:spLocks noGrp="1" noChangeArrowheads="1"/>
          </p:cNvSpPr>
          <p:nvPr>
            <p:ph idx="1"/>
          </p:nvPr>
        </p:nvSpPr>
        <p:spPr>
          <a:xfrm>
            <a:off x="504891" y="1363587"/>
            <a:ext cx="11258484" cy="4951487"/>
          </a:xfrm>
        </p:spPr>
        <p:txBody>
          <a:bodyPr>
            <a:noAutofit/>
          </a:bodyPr>
          <a:lstStyle/>
          <a:p>
            <a:pPr algn="just"/>
            <a:r>
              <a:rPr lang="en-US" dirty="0"/>
              <a:t>For example, when different samples of </a:t>
            </a:r>
            <a:r>
              <a:rPr lang="en-US" b="1" i="1" dirty="0">
                <a:solidFill>
                  <a:srgbClr val="FF0000"/>
                </a:solidFill>
              </a:rPr>
              <a:t>isooctane</a:t>
            </a:r>
            <a:r>
              <a:rPr lang="en-US" dirty="0"/>
              <a:t> (a component of gasoline and one of the standards used in the octane rating system) are analyzed, they are found to have a carbon-to-hydrogen mass ratio of 5.33:1</a:t>
            </a:r>
            <a:r>
              <a:rPr lang="en-US" b="1" i="1" dirty="0">
                <a:solidFill>
                  <a:srgbClr val="000090"/>
                </a:solidFill>
              </a:rPr>
              <a:t> </a:t>
            </a:r>
          </a:p>
          <a:p>
            <a:pPr marL="342900" indent="-342900" algn="just">
              <a:buFont typeface="Arial" panose="020B0604020202020204" pitchFamily="34" charset="0"/>
              <a:buChar char="•"/>
            </a:pPr>
            <a:endParaRPr lang="ka-GE" b="1" i="1" dirty="0">
              <a:solidFill>
                <a:srgbClr val="FF0000"/>
              </a:solidFill>
            </a:endParaRPr>
          </a:p>
          <a:p>
            <a:pPr>
              <a:buClrTx/>
            </a:pPr>
            <a:r>
              <a:rPr lang="ka-GE" b="1" dirty="0"/>
              <a:t>                           </a:t>
            </a:r>
            <a:endParaRPr lang="en-US" dirty="0">
              <a:latin typeface="Arial" pitchFamily="-110" charset="0"/>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487595" y="397235"/>
            <a:ext cx="983381" cy="668392"/>
          </a:xfrm>
          <a:prstGeom prst="rect">
            <a:avLst/>
          </a:prstGeom>
        </p:spPr>
      </p:pic>
      <p:pic>
        <p:nvPicPr>
          <p:cNvPr id="3" name="Picture 2">
            <a:extLst>
              <a:ext uri="{FF2B5EF4-FFF2-40B4-BE49-F238E27FC236}">
                <a16:creationId xmlns:a16="http://schemas.microsoft.com/office/drawing/2014/main" id="{725BB02D-4DA7-4B76-AE90-B57CBA5A0D1B}"/>
              </a:ext>
            </a:extLst>
          </p:cNvPr>
          <p:cNvPicPr>
            <a:picLocks noChangeAspect="1"/>
          </p:cNvPicPr>
          <p:nvPr/>
        </p:nvPicPr>
        <p:blipFill rotWithShape="1">
          <a:blip r:embed="rId3"/>
          <a:srcRect b="6901"/>
          <a:stretch/>
        </p:blipFill>
        <p:spPr>
          <a:xfrm>
            <a:off x="1847849" y="2582465"/>
            <a:ext cx="7762153" cy="1799035"/>
          </a:xfrm>
          <a:prstGeom prst="rect">
            <a:avLst/>
          </a:prstGeom>
        </p:spPr>
      </p:pic>
      <p:pic>
        <p:nvPicPr>
          <p:cNvPr id="5" name="Picture 4">
            <a:extLst>
              <a:ext uri="{FF2B5EF4-FFF2-40B4-BE49-F238E27FC236}">
                <a16:creationId xmlns:a16="http://schemas.microsoft.com/office/drawing/2014/main" id="{D46A511D-0A22-458A-9170-965574D513EC}"/>
              </a:ext>
            </a:extLst>
          </p:cNvPr>
          <p:cNvPicPr>
            <a:picLocks noChangeAspect="1"/>
          </p:cNvPicPr>
          <p:nvPr/>
        </p:nvPicPr>
        <p:blipFill rotWithShape="1">
          <a:blip r:embed="rId4"/>
          <a:srcRect t="23434"/>
          <a:stretch/>
        </p:blipFill>
        <p:spPr>
          <a:xfrm>
            <a:off x="1890349" y="4384184"/>
            <a:ext cx="7719653" cy="162730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B5DCA-7BAC-4790-9F79-120506705743}"/>
              </a:ext>
            </a:extLst>
          </p:cNvPr>
          <p:cNvSpPr>
            <a:spLocks noGrp="1"/>
          </p:cNvSpPr>
          <p:nvPr>
            <p:ph type="title"/>
          </p:nvPr>
        </p:nvSpPr>
        <p:spPr>
          <a:xfrm>
            <a:off x="757084" y="661787"/>
            <a:ext cx="6363325" cy="433588"/>
          </a:xfrm>
        </p:spPr>
        <p:txBody>
          <a:bodyPr>
            <a:normAutofit fontScale="90000"/>
          </a:bodyPr>
          <a:lstStyle/>
          <a:p>
            <a:r>
              <a:rPr lang="en-US" b="1" dirty="0">
                <a:solidFill>
                  <a:srgbClr val="000090"/>
                </a:solidFill>
              </a:rPr>
              <a:t>law of constant composition</a:t>
            </a:r>
            <a:endParaRPr lang="en-US" dirty="0"/>
          </a:p>
        </p:txBody>
      </p:sp>
      <p:sp>
        <p:nvSpPr>
          <p:cNvPr id="3" name="Content Placeholder 2">
            <a:extLst>
              <a:ext uri="{FF2B5EF4-FFF2-40B4-BE49-F238E27FC236}">
                <a16:creationId xmlns:a16="http://schemas.microsoft.com/office/drawing/2014/main" id="{37A7321C-138A-468E-BF18-34B270B2595A}"/>
              </a:ext>
            </a:extLst>
          </p:cNvPr>
          <p:cNvSpPr>
            <a:spLocks noGrp="1"/>
          </p:cNvSpPr>
          <p:nvPr>
            <p:ph idx="1"/>
          </p:nvPr>
        </p:nvSpPr>
        <p:spPr>
          <a:xfrm>
            <a:off x="609599" y="1752601"/>
            <a:ext cx="11101557" cy="4373563"/>
          </a:xfrm>
        </p:spPr>
        <p:txBody>
          <a:bodyPr>
            <a:normAutofit/>
          </a:bodyPr>
          <a:lstStyle/>
          <a:p>
            <a:pPr algn="just"/>
            <a:r>
              <a:rPr lang="en-US" sz="2800" dirty="0"/>
              <a:t>It is worth noting</a:t>
            </a:r>
            <a:r>
              <a:rPr lang="ka-GE" sz="2800" dirty="0"/>
              <a:t>,</a:t>
            </a:r>
            <a:r>
              <a:rPr lang="en-US" sz="2800" dirty="0"/>
              <a:t> that although </a:t>
            </a:r>
            <a:r>
              <a:rPr lang="en-US" sz="2800" b="1" dirty="0">
                <a:solidFill>
                  <a:srgbClr val="FF0000"/>
                </a:solidFill>
              </a:rPr>
              <a:t>all samples of a particular compound</a:t>
            </a:r>
            <a:r>
              <a:rPr lang="ka-GE" sz="2800" b="1" dirty="0">
                <a:solidFill>
                  <a:srgbClr val="FF0000"/>
                </a:solidFill>
              </a:rPr>
              <a:t>,</a:t>
            </a:r>
            <a:r>
              <a:rPr lang="en-US" sz="2800" b="1" dirty="0">
                <a:solidFill>
                  <a:srgbClr val="FF0000"/>
                </a:solidFill>
              </a:rPr>
              <a:t> have the same mass ratio.</a:t>
            </a:r>
            <a:endParaRPr lang="ru-RU" sz="2800" b="1" dirty="0">
              <a:solidFill>
                <a:srgbClr val="FF0000"/>
              </a:solidFill>
            </a:endParaRPr>
          </a:p>
          <a:p>
            <a:pPr algn="just"/>
            <a:endParaRPr lang="ka-GE" sz="2800" dirty="0"/>
          </a:p>
          <a:p>
            <a:pPr algn="just"/>
            <a:r>
              <a:rPr lang="en-US" sz="2800" dirty="0"/>
              <a:t>That is </a:t>
            </a:r>
            <a:r>
              <a:rPr lang="en-US" sz="2800" dirty="0">
                <a:solidFill>
                  <a:srgbClr val="FF0000"/>
                </a:solidFill>
              </a:rPr>
              <a:t>samples</a:t>
            </a:r>
            <a:r>
              <a:rPr lang="ka-GE" sz="2800" dirty="0">
                <a:solidFill>
                  <a:srgbClr val="FF0000"/>
                </a:solidFill>
              </a:rPr>
              <a:t>,</a:t>
            </a:r>
            <a:r>
              <a:rPr lang="en-US" sz="2800" dirty="0"/>
              <a:t> </a:t>
            </a:r>
            <a:r>
              <a:rPr lang="en-US" sz="2800" dirty="0">
                <a:solidFill>
                  <a:srgbClr val="FF0000"/>
                </a:solidFill>
              </a:rPr>
              <a:t>that have the same mass ratio</a:t>
            </a:r>
            <a:r>
              <a:rPr lang="ka-GE" sz="2800" dirty="0">
                <a:solidFill>
                  <a:srgbClr val="FF0000"/>
                </a:solidFill>
              </a:rPr>
              <a:t>,</a:t>
            </a:r>
            <a:r>
              <a:rPr lang="en-US" sz="2800" dirty="0">
                <a:solidFill>
                  <a:srgbClr val="FF0000"/>
                </a:solidFill>
              </a:rPr>
              <a:t> are not necessarily the same substance</a:t>
            </a:r>
            <a:r>
              <a:rPr lang="en-US" sz="2800" dirty="0"/>
              <a:t>. </a:t>
            </a:r>
            <a:endParaRPr lang="ru-RU" sz="2800" dirty="0"/>
          </a:p>
          <a:p>
            <a:pPr algn="just"/>
            <a:endParaRPr lang="ka-GE" sz="2800" dirty="0"/>
          </a:p>
          <a:p>
            <a:pPr algn="just"/>
            <a:r>
              <a:rPr lang="en-US" sz="2800" dirty="0"/>
              <a:t>For example,</a:t>
            </a:r>
            <a:r>
              <a:rPr lang="ka-GE" sz="2800" dirty="0"/>
              <a:t> </a:t>
            </a:r>
            <a:r>
              <a:rPr lang="en-US" sz="2800" dirty="0">
                <a:solidFill>
                  <a:srgbClr val="FF0000"/>
                </a:solidFill>
              </a:rPr>
              <a:t>there are many compounds </a:t>
            </a:r>
            <a:r>
              <a:rPr lang="en-US" sz="2800" dirty="0"/>
              <a:t>other than isooctane</a:t>
            </a:r>
            <a:r>
              <a:rPr lang="ka-GE" sz="2800" dirty="0"/>
              <a:t>,</a:t>
            </a:r>
            <a:r>
              <a:rPr lang="en-US" sz="2800" dirty="0"/>
              <a:t> that also have </a:t>
            </a:r>
            <a:r>
              <a:rPr lang="en-US" sz="2800" dirty="0">
                <a:solidFill>
                  <a:srgbClr val="FF0000"/>
                </a:solidFill>
              </a:rPr>
              <a:t>a carbon-to-hydrogen mass ratio of 5.33:1.00</a:t>
            </a:r>
            <a:r>
              <a:rPr lang="en-US" sz="2800" dirty="0"/>
              <a:t>.</a:t>
            </a:r>
          </a:p>
        </p:txBody>
      </p:sp>
      <p:pic>
        <p:nvPicPr>
          <p:cNvPr id="4" name="Picture 3" descr="OSX-Stacked-TM-RGB-300dpi-2016.jpg">
            <a:extLst>
              <a:ext uri="{FF2B5EF4-FFF2-40B4-BE49-F238E27FC236}">
                <a16:creationId xmlns:a16="http://schemas.microsoft.com/office/drawing/2014/main" id="{55395D01-14EC-4254-BE53-5164A20B3662}"/>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484723" y="244991"/>
            <a:ext cx="1226434" cy="833592"/>
          </a:xfrm>
          <a:prstGeom prst="rect">
            <a:avLst/>
          </a:prstGeom>
        </p:spPr>
      </p:pic>
    </p:spTree>
    <p:extLst>
      <p:ext uri="{BB962C8B-B14F-4D97-AF65-F5344CB8AC3E}">
        <p14:creationId xmlns:p14="http://schemas.microsoft.com/office/powerpoint/2010/main" val="37481836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794480" y="480583"/>
            <a:ext cx="6553200" cy="508000"/>
          </a:xfrm>
        </p:spPr>
        <p:txBody>
          <a:bodyPr>
            <a:normAutofit fontScale="90000"/>
          </a:bodyPr>
          <a:lstStyle/>
          <a:p>
            <a:pPr eaLnBrk="1" hangingPunct="1"/>
            <a:r>
              <a:rPr lang="en-US" sz="3200" b="1" dirty="0">
                <a:solidFill>
                  <a:srgbClr val="000090"/>
                </a:solidFill>
                <a:latin typeface="Arial" pitchFamily="-110" charset="0"/>
              </a:rPr>
              <a:t>Law of multiple proportions</a:t>
            </a:r>
          </a:p>
        </p:txBody>
      </p:sp>
      <p:sp>
        <p:nvSpPr>
          <p:cNvPr id="22530" name="Rectangle 3"/>
          <p:cNvSpPr>
            <a:spLocks noGrp="1" noChangeArrowheads="1"/>
          </p:cNvSpPr>
          <p:nvPr>
            <p:ph idx="1"/>
          </p:nvPr>
        </p:nvSpPr>
        <p:spPr>
          <a:xfrm>
            <a:off x="899254" y="1629213"/>
            <a:ext cx="10778395" cy="3599574"/>
          </a:xfrm>
        </p:spPr>
        <p:txBody>
          <a:bodyPr>
            <a:normAutofit/>
          </a:bodyPr>
          <a:lstStyle/>
          <a:p>
            <a:pPr>
              <a:buClrTx/>
              <a:buFont typeface="Arial"/>
              <a:buChar char="•"/>
            </a:pPr>
            <a:endParaRPr lang="ka-GE" sz="2400" dirty="0"/>
          </a:p>
          <a:p>
            <a:pPr algn="just">
              <a:buClrTx/>
              <a:buFont typeface="Arial"/>
              <a:buChar char="•"/>
            </a:pPr>
            <a:r>
              <a:rPr lang="en-US" sz="2400" b="1" dirty="0">
                <a:solidFill>
                  <a:srgbClr val="002060"/>
                </a:solidFill>
              </a:rPr>
              <a:t>Dalton also used data from Proust, as well as results from his own experiments, to formulate another interesting law.</a:t>
            </a:r>
            <a:endParaRPr lang="ka-GE" sz="2400" b="1" dirty="0">
              <a:solidFill>
                <a:srgbClr val="002060"/>
              </a:solidFill>
            </a:endParaRPr>
          </a:p>
          <a:p>
            <a:pPr algn="just">
              <a:buClrTx/>
              <a:buFont typeface="Arial"/>
              <a:buChar char="•"/>
            </a:pPr>
            <a:endParaRPr lang="ka-GE" sz="2400" b="1" dirty="0">
              <a:solidFill>
                <a:srgbClr val="002060"/>
              </a:solidFill>
            </a:endParaRPr>
          </a:p>
          <a:p>
            <a:pPr algn="just">
              <a:buClrTx/>
              <a:buFont typeface="Arial"/>
              <a:buChar char="•"/>
            </a:pPr>
            <a:r>
              <a:rPr lang="en-US" sz="2400" b="1" i="1" dirty="0">
                <a:solidFill>
                  <a:srgbClr val="000090"/>
                </a:solidFill>
              </a:rPr>
              <a:t>The law of multiple proportions </a:t>
            </a:r>
            <a:r>
              <a:rPr lang="en-US" sz="2400" dirty="0"/>
              <a:t>states</a:t>
            </a:r>
            <a:r>
              <a:rPr lang="ka-GE" sz="2400" dirty="0"/>
              <a:t>,</a:t>
            </a:r>
            <a:r>
              <a:rPr lang="en-US" sz="2400" dirty="0"/>
              <a:t> that when two elements react to form more than one compound, a fixed mass of one element will react with masses of the other element in a ratio of small, whole numbers.</a:t>
            </a:r>
            <a:endParaRPr lang="ka-GE" sz="2400" dirty="0"/>
          </a:p>
          <a:p>
            <a:pPr>
              <a:buClrTx/>
              <a:buFont typeface="Arial"/>
              <a:buChar char="•"/>
            </a:pPr>
            <a:endParaRPr lang="en-US" sz="2400" dirty="0"/>
          </a:p>
          <a:p>
            <a:pPr>
              <a:buClrTx/>
              <a:buFont typeface="Arial"/>
              <a:buChar char="•"/>
            </a:pPr>
            <a:endParaRPr lang="en-US" sz="2400" dirty="0"/>
          </a:p>
          <a:p>
            <a:pPr>
              <a:buClrTx/>
              <a:buFont typeface="Arial"/>
              <a:buChar char="•"/>
            </a:pPr>
            <a:endParaRPr lang="en-US" sz="2400" dirty="0">
              <a:latin typeface="Arial" pitchFamily="-110" charset="0"/>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79528" y="239809"/>
            <a:ext cx="1226434" cy="83359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793E1-DBD8-473E-964B-0E1A05F73B87}"/>
              </a:ext>
            </a:extLst>
          </p:cNvPr>
          <p:cNvSpPr>
            <a:spLocks noGrp="1"/>
          </p:cNvSpPr>
          <p:nvPr>
            <p:ph type="title"/>
          </p:nvPr>
        </p:nvSpPr>
        <p:spPr>
          <a:xfrm>
            <a:off x="609158" y="239920"/>
            <a:ext cx="6858002" cy="558041"/>
          </a:xfrm>
        </p:spPr>
        <p:txBody>
          <a:bodyPr>
            <a:noAutofit/>
          </a:bodyPr>
          <a:lstStyle/>
          <a:p>
            <a:r>
              <a:rPr lang="en-US" sz="3200" b="1" dirty="0">
                <a:solidFill>
                  <a:srgbClr val="000090"/>
                </a:solidFill>
                <a:latin typeface="Arial" pitchFamily="-110" charset="0"/>
              </a:rPr>
              <a:t>Law of multiple proportions</a:t>
            </a:r>
            <a:endParaRPr lang="en-US" sz="3200" dirty="0"/>
          </a:p>
        </p:txBody>
      </p:sp>
      <p:sp>
        <p:nvSpPr>
          <p:cNvPr id="3" name="Content Placeholder 2">
            <a:extLst>
              <a:ext uri="{FF2B5EF4-FFF2-40B4-BE49-F238E27FC236}">
                <a16:creationId xmlns:a16="http://schemas.microsoft.com/office/drawing/2014/main" id="{C6F3BE4A-8164-41CF-9EF9-B7A19F0E6BF8}"/>
              </a:ext>
            </a:extLst>
          </p:cNvPr>
          <p:cNvSpPr>
            <a:spLocks noGrp="1"/>
          </p:cNvSpPr>
          <p:nvPr>
            <p:ph idx="1"/>
          </p:nvPr>
        </p:nvSpPr>
        <p:spPr>
          <a:xfrm>
            <a:off x="285749" y="1147385"/>
            <a:ext cx="11420918" cy="2735872"/>
          </a:xfrm>
        </p:spPr>
        <p:txBody>
          <a:bodyPr>
            <a:normAutofit/>
          </a:bodyPr>
          <a:lstStyle/>
          <a:p>
            <a:pPr marL="457200" indent="-457200" algn="just">
              <a:buFont typeface="Arial" panose="020B0604020202020204" pitchFamily="34" charset="0"/>
              <a:buChar char="•"/>
            </a:pPr>
            <a:r>
              <a:rPr lang="en-US" sz="2600" dirty="0"/>
              <a:t>For example, copper and chlorine can form a green, crystalline solid with a mass ratio of </a:t>
            </a:r>
            <a:r>
              <a:rPr lang="en-US" sz="2600" dirty="0">
                <a:solidFill>
                  <a:srgbClr val="FF0000"/>
                </a:solidFill>
              </a:rPr>
              <a:t>0.558 g</a:t>
            </a:r>
            <a:r>
              <a:rPr lang="en-US" sz="2600" dirty="0"/>
              <a:t> chlorine to </a:t>
            </a:r>
            <a:r>
              <a:rPr lang="en-US" sz="2600" dirty="0">
                <a:solidFill>
                  <a:srgbClr val="FF0000"/>
                </a:solidFill>
              </a:rPr>
              <a:t>1 g </a:t>
            </a:r>
            <a:r>
              <a:rPr lang="en-US" sz="2600" dirty="0"/>
              <a:t>copper, as well as a brown crystalline solid with a mass ratio of </a:t>
            </a:r>
            <a:r>
              <a:rPr lang="en-US" sz="2600" dirty="0">
                <a:solidFill>
                  <a:srgbClr val="FF0000"/>
                </a:solidFill>
              </a:rPr>
              <a:t>1.116 g</a:t>
            </a:r>
            <a:r>
              <a:rPr lang="en-US" sz="2600" dirty="0"/>
              <a:t> chlorine to </a:t>
            </a:r>
            <a:r>
              <a:rPr lang="en-US" sz="2600" dirty="0">
                <a:solidFill>
                  <a:srgbClr val="FF0000"/>
                </a:solidFill>
              </a:rPr>
              <a:t>1 g</a:t>
            </a:r>
            <a:r>
              <a:rPr lang="en-US" sz="2600" dirty="0"/>
              <a:t> copper. </a:t>
            </a:r>
          </a:p>
          <a:p>
            <a:pPr marL="457200" indent="-457200" algn="just">
              <a:buFont typeface="Arial" panose="020B0604020202020204" pitchFamily="34" charset="0"/>
              <a:buChar char="•"/>
            </a:pPr>
            <a:r>
              <a:rPr lang="en-US" sz="2600" dirty="0"/>
              <a:t>These ratios by themselves may not seem particularly interesting or informative; however, if we take a ratio of these ratios, we obtain a useful and possibly surprising result: a small, whole-number ratio.</a:t>
            </a:r>
          </a:p>
        </p:txBody>
      </p:sp>
      <p:graphicFrame>
        <p:nvGraphicFramePr>
          <p:cNvPr id="4" name="Object 3">
            <a:extLst>
              <a:ext uri="{FF2B5EF4-FFF2-40B4-BE49-F238E27FC236}">
                <a16:creationId xmlns:a16="http://schemas.microsoft.com/office/drawing/2014/main" id="{311B58C7-4842-4B39-AF44-B0D33AB56282}"/>
              </a:ext>
            </a:extLst>
          </p:cNvPr>
          <p:cNvGraphicFramePr>
            <a:graphicFrameLocks noChangeAspect="1"/>
          </p:cNvGraphicFramePr>
          <p:nvPr>
            <p:extLst>
              <p:ext uri="{D42A27DB-BD31-4B8C-83A1-F6EECF244321}">
                <p14:modId xmlns:p14="http://schemas.microsoft.com/office/powerpoint/2010/main" val="3281214763"/>
              </p:ext>
            </p:extLst>
          </p:nvPr>
        </p:nvGraphicFramePr>
        <p:xfrm>
          <a:off x="4503454" y="4023666"/>
          <a:ext cx="1792571" cy="1485947"/>
        </p:xfrm>
        <a:graphic>
          <a:graphicData uri="http://schemas.openxmlformats.org/presentationml/2006/ole">
            <mc:AlternateContent xmlns:mc="http://schemas.openxmlformats.org/markup-compatibility/2006">
              <mc:Choice xmlns:v="urn:schemas-microsoft-com:vml" Requires="v">
                <p:oleObj spid="_x0000_s1517" name="Equation" r:id="rId3" imgW="965200" imgH="800100" progId="Equation.3">
                  <p:embed/>
                </p:oleObj>
              </mc:Choice>
              <mc:Fallback>
                <p:oleObj name="Equation" r:id="rId3" imgW="965200" imgH="800100" progId="Equation.3">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3454" y="4023666"/>
                        <a:ext cx="1792571" cy="1485947"/>
                      </a:xfrm>
                      <a:prstGeom prst="rect">
                        <a:avLst/>
                      </a:prstGeom>
                      <a:noFill/>
                    </p:spPr>
                  </p:pic>
                </p:oleObj>
              </mc:Fallback>
            </mc:AlternateContent>
          </a:graphicData>
        </a:graphic>
      </p:graphicFrame>
      <p:pic>
        <p:nvPicPr>
          <p:cNvPr id="5" name="Picture 4" descr="OSX-Stacked-TM-RGB-300dpi-2016.jpg">
            <a:extLst>
              <a:ext uri="{FF2B5EF4-FFF2-40B4-BE49-F238E27FC236}">
                <a16:creationId xmlns:a16="http://schemas.microsoft.com/office/drawing/2014/main" id="{F8E22C1D-8477-43E9-B62C-5BD0E747C1C7}"/>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0546908" y="239921"/>
            <a:ext cx="1226434" cy="833592"/>
          </a:xfrm>
          <a:prstGeom prst="rect">
            <a:avLst/>
          </a:prstGeom>
        </p:spPr>
      </p:pic>
      <p:sp>
        <p:nvSpPr>
          <p:cNvPr id="6" name="Rectangle 5">
            <a:extLst>
              <a:ext uri="{FF2B5EF4-FFF2-40B4-BE49-F238E27FC236}">
                <a16:creationId xmlns:a16="http://schemas.microsoft.com/office/drawing/2014/main" id="{A8253760-400B-4EFE-85F7-6B51E3AECB93}"/>
              </a:ext>
            </a:extLst>
          </p:cNvPr>
          <p:cNvSpPr/>
          <p:nvPr/>
        </p:nvSpPr>
        <p:spPr>
          <a:xfrm>
            <a:off x="486218" y="5790431"/>
            <a:ext cx="11287124" cy="830997"/>
          </a:xfrm>
          <a:prstGeom prst="rect">
            <a:avLst/>
          </a:prstGeom>
        </p:spPr>
        <p:txBody>
          <a:bodyPr wrap="square">
            <a:spAutoFit/>
          </a:bodyPr>
          <a:lstStyle/>
          <a:p>
            <a:pPr algn="just"/>
            <a:r>
              <a:rPr lang="en-US" sz="2400" dirty="0"/>
              <a:t>This 2-to-1 ratio means that the brown compound has twice the amount of chlorine per amount of copper as the green compound.</a:t>
            </a:r>
          </a:p>
        </p:txBody>
      </p:sp>
    </p:spTree>
    <p:extLst>
      <p:ext uri="{BB962C8B-B14F-4D97-AF65-F5344CB8AC3E}">
        <p14:creationId xmlns:p14="http://schemas.microsoft.com/office/powerpoint/2010/main" val="1933486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79D36-9B74-4143-B241-E9084FC95145}"/>
              </a:ext>
            </a:extLst>
          </p:cNvPr>
          <p:cNvSpPr txBox="1">
            <a:spLocks/>
          </p:cNvSpPr>
          <p:nvPr/>
        </p:nvSpPr>
        <p:spPr>
          <a:xfrm>
            <a:off x="685358" y="329776"/>
            <a:ext cx="6858002" cy="558041"/>
          </a:xfrm>
          <a:prstGeom prst="rect">
            <a:avLst/>
          </a:prstGeom>
        </p:spPr>
        <p:txBody>
          <a:bodyPr>
            <a:noAutofit/>
          </a:bodyPr>
          <a:lstStyle>
            <a:lvl1pPr algn="l" defTabSz="914400" rtl="0" eaLnBrk="1" latinLnBrk="0" hangingPunct="1">
              <a:spcBef>
                <a:spcPct val="0"/>
              </a:spcBef>
              <a:buNone/>
              <a:defRPr sz="2400" kern="1200" cap="all" spc="-60" baseline="0">
                <a:solidFill>
                  <a:srgbClr val="6CB255"/>
                </a:solidFill>
                <a:latin typeface="+mj-lt"/>
                <a:ea typeface="+mj-ea"/>
                <a:cs typeface="+mj-cs"/>
              </a:defRPr>
            </a:lvl1pPr>
          </a:lstStyle>
          <a:p>
            <a:r>
              <a:rPr lang="en-US" sz="3200" b="1" dirty="0">
                <a:solidFill>
                  <a:srgbClr val="000090"/>
                </a:solidFill>
                <a:latin typeface="Arial" pitchFamily="-110" charset="0"/>
              </a:rPr>
              <a:t>Law of multiple proportions</a:t>
            </a:r>
            <a:endParaRPr lang="en-US" sz="3200" dirty="0"/>
          </a:p>
        </p:txBody>
      </p:sp>
      <p:pic>
        <p:nvPicPr>
          <p:cNvPr id="3" name="Picture 2" descr="OSX-Stacked-TM-RGB-300dpi-2016.jpg">
            <a:extLst>
              <a:ext uri="{FF2B5EF4-FFF2-40B4-BE49-F238E27FC236}">
                <a16:creationId xmlns:a16="http://schemas.microsoft.com/office/drawing/2014/main" id="{82E426C2-25D1-4C51-AAF3-2642532FD00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706100" y="277791"/>
            <a:ext cx="876742" cy="595911"/>
          </a:xfrm>
          <a:prstGeom prst="rect">
            <a:avLst/>
          </a:prstGeom>
        </p:spPr>
      </p:pic>
      <p:sp>
        <p:nvSpPr>
          <p:cNvPr id="4" name="Rectangle 3">
            <a:extLst>
              <a:ext uri="{FF2B5EF4-FFF2-40B4-BE49-F238E27FC236}">
                <a16:creationId xmlns:a16="http://schemas.microsoft.com/office/drawing/2014/main" id="{3A19D78E-568F-43DE-8A17-5DB6238C5566}"/>
              </a:ext>
            </a:extLst>
          </p:cNvPr>
          <p:cNvSpPr/>
          <p:nvPr/>
        </p:nvSpPr>
        <p:spPr>
          <a:xfrm>
            <a:off x="295718" y="1413063"/>
            <a:ext cx="11287124" cy="4401205"/>
          </a:xfrm>
          <a:prstGeom prst="rect">
            <a:avLst/>
          </a:prstGeom>
        </p:spPr>
        <p:txBody>
          <a:bodyPr wrap="square">
            <a:spAutoFit/>
          </a:bodyPr>
          <a:lstStyle/>
          <a:p>
            <a:pPr marL="457200" indent="-457200" algn="just">
              <a:buFont typeface="Arial" panose="020B0604020202020204" pitchFamily="34" charset="0"/>
              <a:buChar char="•"/>
            </a:pPr>
            <a:r>
              <a:rPr lang="en-US" sz="2800" dirty="0"/>
              <a:t>This 2-to-1 ratio means that the brown compound has twice the amount of chlorine per amount of copper as the green compound.</a:t>
            </a:r>
          </a:p>
          <a:p>
            <a:pPr marL="457200" indent="-457200" algn="just">
              <a:buFont typeface="Arial" panose="020B0604020202020204" pitchFamily="34" charset="0"/>
              <a:buChar char="•"/>
            </a:pPr>
            <a:endParaRPr lang="en-US" sz="2800" dirty="0"/>
          </a:p>
          <a:p>
            <a:pPr marL="457200" indent="-457200" algn="just">
              <a:buFont typeface="Arial" panose="020B0604020202020204" pitchFamily="34" charset="0"/>
              <a:buChar char="•"/>
            </a:pPr>
            <a:r>
              <a:rPr lang="en-US" sz="2800" dirty="0"/>
              <a:t>This can be explained by atomic theory if the copper-to-chlorine ratio in the brown compound is 1 copper atom to 2 chlorine atoms, and the ratio in the green compound is 1 copper atom to 1 chlorine atom. </a:t>
            </a:r>
          </a:p>
          <a:p>
            <a:pPr marL="457200" indent="-457200" algn="just">
              <a:buFont typeface="Arial" panose="020B0604020202020204" pitchFamily="34" charset="0"/>
              <a:buChar char="•"/>
            </a:pPr>
            <a:endParaRPr lang="en-US" sz="2800" dirty="0"/>
          </a:p>
          <a:p>
            <a:pPr marL="457200" indent="-457200" algn="just">
              <a:buFont typeface="Arial" panose="020B0604020202020204" pitchFamily="34" charset="0"/>
              <a:buChar char="•"/>
            </a:pPr>
            <a:r>
              <a:rPr lang="en-US" sz="2800" dirty="0"/>
              <a:t>The ratio of chlorine atoms (and thus the ratio of their masses) is therefore 2 to 1.</a:t>
            </a:r>
          </a:p>
        </p:txBody>
      </p:sp>
    </p:spTree>
    <p:extLst>
      <p:ext uri="{BB962C8B-B14F-4D97-AF65-F5344CB8AC3E}">
        <p14:creationId xmlns:p14="http://schemas.microsoft.com/office/powerpoint/2010/main" val="36055803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6380" y="212112"/>
            <a:ext cx="2463384" cy="511118"/>
          </a:xfrm>
        </p:spPr>
        <p:txBody>
          <a:bodyPr/>
          <a:lstStyle/>
          <a:p>
            <a:r>
              <a:rPr lang="en-US" dirty="0"/>
              <a:t>Figure 2.5</a:t>
            </a:r>
          </a:p>
        </p:txBody>
      </p:sp>
      <p:pic>
        <p:nvPicPr>
          <p:cNvPr id="2" name="Picture Placeholder 1" descr="CNX_Chem_02_01_MultProp.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8058" b="-8058"/>
          <a:stretch>
            <a:fillRect/>
          </a:stretch>
        </p:blipFill>
        <p:spPr>
          <a:xfrm>
            <a:off x="1571273" y="900862"/>
            <a:ext cx="8062913" cy="3500071"/>
          </a:xfrm>
        </p:spPr>
      </p:pic>
      <p:sp>
        <p:nvSpPr>
          <p:cNvPr id="7" name="Text Placeholder 6"/>
          <p:cNvSpPr>
            <a:spLocks noGrp="1"/>
          </p:cNvSpPr>
          <p:nvPr>
            <p:ph type="body" sz="quarter" idx="14"/>
          </p:nvPr>
        </p:nvSpPr>
        <p:spPr>
          <a:xfrm>
            <a:off x="334169" y="4578565"/>
            <a:ext cx="11523662" cy="1881229"/>
          </a:xfrm>
        </p:spPr>
        <p:txBody>
          <a:bodyPr>
            <a:noAutofit/>
          </a:bodyPr>
          <a:lstStyle/>
          <a:p>
            <a:r>
              <a:rPr lang="en-US" dirty="0"/>
              <a:t>Compared to the copper chlorine compound in </a:t>
            </a:r>
            <a:r>
              <a:rPr lang="en-US" dirty="0">
                <a:solidFill>
                  <a:srgbClr val="6CB255"/>
                </a:solidFill>
              </a:rPr>
              <a:t>(a)</a:t>
            </a:r>
            <a:r>
              <a:rPr lang="en-US" dirty="0"/>
              <a:t>, where copper is represented by brown spheres and chlorine by green spheres, the copper chlorine compound in </a:t>
            </a:r>
            <a:r>
              <a:rPr lang="en-US" dirty="0">
                <a:solidFill>
                  <a:srgbClr val="6CB255"/>
                </a:solidFill>
              </a:rPr>
              <a:t>(b)</a:t>
            </a:r>
            <a:r>
              <a:rPr lang="en-US" dirty="0"/>
              <a:t> has twice as many chlorine atoms per copper atom.</a:t>
            </a:r>
            <a:endParaRPr lang="ka-GE" dirty="0"/>
          </a:p>
          <a:p>
            <a:r>
              <a:rPr lang="en-US" dirty="0"/>
              <a:t> (credit a: modification of work by “Benjah-bmm27”/Wikimedia Commons; credit b: modification of work by “</a:t>
            </a:r>
            <a:r>
              <a:rPr lang="en-US" dirty="0" err="1"/>
              <a:t>Walkerma</a:t>
            </a:r>
            <a:r>
              <a:rPr lang="en-US" dirty="0"/>
              <a:t>”/Wikimedia Commons)</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823132" y="211442"/>
            <a:ext cx="1226434" cy="833592"/>
          </a:xfrm>
          <a:prstGeom prst="rect">
            <a:avLst/>
          </a:prstGeom>
        </p:spPr>
      </p:pic>
    </p:spTree>
    <p:extLst>
      <p:ext uri="{BB962C8B-B14F-4D97-AF65-F5344CB8AC3E}">
        <p14:creationId xmlns:p14="http://schemas.microsoft.com/office/powerpoint/2010/main" val="35920544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85F36B-9C1A-4560-999A-D13593CCD5A0}"/>
              </a:ext>
            </a:extLst>
          </p:cNvPr>
          <p:cNvPicPr>
            <a:picLocks noChangeAspect="1"/>
          </p:cNvPicPr>
          <p:nvPr/>
        </p:nvPicPr>
        <p:blipFill>
          <a:blip r:embed="rId2"/>
          <a:stretch>
            <a:fillRect/>
          </a:stretch>
        </p:blipFill>
        <p:spPr>
          <a:xfrm>
            <a:off x="1123950" y="132810"/>
            <a:ext cx="9153525" cy="6420929"/>
          </a:xfrm>
          <a:prstGeom prst="rect">
            <a:avLst/>
          </a:prstGeom>
        </p:spPr>
      </p:pic>
      <p:pic>
        <p:nvPicPr>
          <p:cNvPr id="3" name="Picture 2" descr="OSX-Stacked-TM-RGB-300dpi-2016.jpg">
            <a:extLst>
              <a:ext uri="{FF2B5EF4-FFF2-40B4-BE49-F238E27FC236}">
                <a16:creationId xmlns:a16="http://schemas.microsoft.com/office/drawing/2014/main" id="{A2F6B4C8-45F0-4FAC-B07F-BA5A0629F08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744199" y="325742"/>
            <a:ext cx="1010091" cy="686546"/>
          </a:xfrm>
          <a:prstGeom prst="rect">
            <a:avLst/>
          </a:prstGeom>
        </p:spPr>
      </p:pic>
    </p:spTree>
    <p:extLst>
      <p:ext uri="{BB962C8B-B14F-4D97-AF65-F5344CB8AC3E}">
        <p14:creationId xmlns:p14="http://schemas.microsoft.com/office/powerpoint/2010/main" val="26820311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DBAFB-9C44-4201-8448-894361E5B088}"/>
              </a:ext>
            </a:extLst>
          </p:cNvPr>
          <p:cNvSpPr>
            <a:spLocks noGrp="1"/>
          </p:cNvSpPr>
          <p:nvPr>
            <p:ph type="title"/>
          </p:nvPr>
        </p:nvSpPr>
        <p:spPr>
          <a:xfrm>
            <a:off x="724525" y="124967"/>
            <a:ext cx="5371475" cy="659535"/>
          </a:xfrm>
        </p:spPr>
        <p:txBody>
          <a:bodyPr/>
          <a:lstStyle/>
          <a:p>
            <a:r>
              <a:rPr lang="en-US" b="1" dirty="0">
                <a:solidFill>
                  <a:srgbClr val="000090"/>
                </a:solidFill>
                <a:latin typeface="Arial" pitchFamily="-110" charset="0"/>
                <a:ea typeface="Osaka" pitchFamily="-110" charset="-128"/>
                <a:cs typeface="Osaka" pitchFamily="-110" charset="-128"/>
              </a:rPr>
              <a:t>2.2 Evolution of Atomic Theory</a:t>
            </a:r>
            <a:endParaRPr lang="en-US" dirty="0"/>
          </a:p>
        </p:txBody>
      </p:sp>
      <p:sp>
        <p:nvSpPr>
          <p:cNvPr id="4" name="Text Placeholder 3">
            <a:extLst>
              <a:ext uri="{FF2B5EF4-FFF2-40B4-BE49-F238E27FC236}">
                <a16:creationId xmlns:a16="http://schemas.microsoft.com/office/drawing/2014/main" id="{AD53C411-3BF6-407C-9334-D79B4482E39D}"/>
              </a:ext>
            </a:extLst>
          </p:cNvPr>
          <p:cNvSpPr>
            <a:spLocks noGrp="1"/>
          </p:cNvSpPr>
          <p:nvPr>
            <p:ph type="body" sz="quarter" idx="14"/>
          </p:nvPr>
        </p:nvSpPr>
        <p:spPr>
          <a:xfrm>
            <a:off x="764498" y="1727618"/>
            <a:ext cx="10373194" cy="3402764"/>
          </a:xfrm>
        </p:spPr>
        <p:txBody>
          <a:bodyPr>
            <a:normAutofit/>
          </a:bodyPr>
          <a:lstStyle/>
          <a:p>
            <a:pPr algn="just"/>
            <a:r>
              <a:rPr lang="en-US" sz="2800" b="1" dirty="0"/>
              <a:t>By the end of this section, you will be able to:</a:t>
            </a:r>
          </a:p>
          <a:p>
            <a:pPr indent="854075" algn="just"/>
            <a:r>
              <a:rPr lang="en-US" sz="2800" dirty="0"/>
              <a:t>• </a:t>
            </a:r>
            <a:r>
              <a:rPr lang="en-US" sz="2400" dirty="0"/>
              <a:t>Outline milestones in the development of modern atomic theory;</a:t>
            </a:r>
          </a:p>
          <a:p>
            <a:pPr indent="854075" algn="just"/>
            <a:r>
              <a:rPr lang="en-US" sz="2400" dirty="0"/>
              <a:t>• Summarize and interpret the results of the experiments of Thomson, Millikan, and Rutherford;</a:t>
            </a:r>
          </a:p>
          <a:p>
            <a:pPr indent="854075" algn="just"/>
            <a:r>
              <a:rPr lang="en-US" sz="2400" dirty="0"/>
              <a:t>• Describe the three subatomic particles</a:t>
            </a:r>
            <a:r>
              <a:rPr lang="ka-GE" sz="2400" dirty="0"/>
              <a:t>,</a:t>
            </a:r>
            <a:r>
              <a:rPr lang="en-US" sz="2400" dirty="0"/>
              <a:t> that compose atoms;</a:t>
            </a:r>
          </a:p>
          <a:p>
            <a:pPr indent="854075" algn="just"/>
            <a:r>
              <a:rPr lang="en-US" sz="2400" dirty="0"/>
              <a:t>• Define isotopes and give examples for several elements.</a:t>
            </a:r>
          </a:p>
        </p:txBody>
      </p:sp>
      <p:pic>
        <p:nvPicPr>
          <p:cNvPr id="5" name="Picture 4" descr="OSX-Stacked-TM-RGB-300dpi-2016.jpg">
            <a:extLst>
              <a:ext uri="{FF2B5EF4-FFF2-40B4-BE49-F238E27FC236}">
                <a16:creationId xmlns:a16="http://schemas.microsoft.com/office/drawing/2014/main" id="{1EE32E8A-CEFD-4DED-B6E2-F665BD261B8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575067" y="287976"/>
            <a:ext cx="1226434" cy="833592"/>
          </a:xfrm>
          <a:prstGeom prst="rect">
            <a:avLst/>
          </a:prstGeom>
        </p:spPr>
      </p:pic>
    </p:spTree>
    <p:extLst>
      <p:ext uri="{BB962C8B-B14F-4D97-AF65-F5344CB8AC3E}">
        <p14:creationId xmlns:p14="http://schemas.microsoft.com/office/powerpoint/2010/main" val="1929039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499421"/>
            <a:ext cx="3067050" cy="542925"/>
          </a:xfrm>
        </p:spPr>
        <p:txBody>
          <a:bodyPr wrap="square" numCol="1" anchorCtr="0" compatLnSpc="1">
            <a:prstTxWarp prst="textNoShape">
              <a:avLst/>
            </a:prstTxWarp>
            <a:normAutofit/>
          </a:bodyPr>
          <a:lstStyle/>
          <a:p>
            <a:pPr eaLnBrk="1" hangingPunct="1">
              <a:defRPr/>
            </a:pPr>
            <a:r>
              <a:rPr lang="en-US" sz="2800" b="1" dirty="0">
                <a:solidFill>
                  <a:srgbClr val="000090"/>
                </a:solidFill>
                <a:ea typeface="ＭＳ Ｐゴシック" charset="0"/>
                <a:cs typeface="ＭＳ Ｐゴシック" charset="0"/>
              </a:rPr>
              <a:t>Ch. 2 Outline</a:t>
            </a:r>
          </a:p>
        </p:txBody>
      </p:sp>
      <p:sp>
        <p:nvSpPr>
          <p:cNvPr id="20483" name="Content Placeholder 2"/>
          <p:cNvSpPr>
            <a:spLocks noGrp="1"/>
          </p:cNvSpPr>
          <p:nvPr>
            <p:ph idx="1"/>
          </p:nvPr>
        </p:nvSpPr>
        <p:spPr>
          <a:xfrm>
            <a:off x="1162050" y="2152650"/>
            <a:ext cx="9448800" cy="3790950"/>
          </a:xfrm>
        </p:spPr>
        <p:txBody>
          <a:bodyPr>
            <a:normAutofit lnSpcReduction="10000"/>
          </a:bodyPr>
          <a:lstStyle/>
          <a:p>
            <a:pPr marL="514350" indent="-514350" algn="just">
              <a:lnSpc>
                <a:spcPct val="90000"/>
              </a:lnSpc>
            </a:pPr>
            <a:r>
              <a:rPr lang="en-US" sz="2800" dirty="0">
                <a:latin typeface="Arial" pitchFamily="-110" charset="0"/>
              </a:rPr>
              <a:t>2.1: Early Ideas in Atomic Theory</a:t>
            </a:r>
          </a:p>
          <a:p>
            <a:pPr marL="514350" indent="-514350" algn="just">
              <a:lnSpc>
                <a:spcPct val="90000"/>
              </a:lnSpc>
            </a:pPr>
            <a:r>
              <a:rPr lang="en-US" sz="2800" dirty="0">
                <a:latin typeface="Arial" pitchFamily="-110" charset="0"/>
              </a:rPr>
              <a:t>2.2: Evolution of Atomic Theory</a:t>
            </a:r>
          </a:p>
          <a:p>
            <a:pPr marL="514350" indent="-514350" algn="just">
              <a:lnSpc>
                <a:spcPct val="90000"/>
              </a:lnSpc>
            </a:pPr>
            <a:r>
              <a:rPr lang="en-US" sz="2800" dirty="0">
                <a:latin typeface="Arial" pitchFamily="-110" charset="0"/>
              </a:rPr>
              <a:t>2.3: Atomic Structure and Symbolism</a:t>
            </a:r>
          </a:p>
          <a:p>
            <a:pPr marL="514350" indent="-514350" algn="just">
              <a:lnSpc>
                <a:spcPct val="90000"/>
              </a:lnSpc>
            </a:pPr>
            <a:r>
              <a:rPr lang="en-US" sz="2800" dirty="0">
                <a:latin typeface="Arial" pitchFamily="-110" charset="0"/>
              </a:rPr>
              <a:t>2.4: Chemical Formulas</a:t>
            </a:r>
          </a:p>
          <a:p>
            <a:pPr marL="514350" indent="-514350" algn="just">
              <a:lnSpc>
                <a:spcPct val="90000"/>
              </a:lnSpc>
            </a:pPr>
            <a:r>
              <a:rPr lang="en-US" sz="2800" dirty="0">
                <a:latin typeface="Arial" pitchFamily="-110" charset="0"/>
              </a:rPr>
              <a:t>2.5: The Periodic Table</a:t>
            </a:r>
          </a:p>
          <a:p>
            <a:pPr marL="514350" indent="-514350" algn="just">
              <a:lnSpc>
                <a:spcPct val="90000"/>
              </a:lnSpc>
            </a:pPr>
            <a:r>
              <a:rPr lang="en-US" sz="2800" dirty="0">
                <a:latin typeface="Arial" pitchFamily="-110" charset="0"/>
              </a:rPr>
              <a:t>2.6: Molecular and Ionic Compounds</a:t>
            </a:r>
          </a:p>
          <a:p>
            <a:pPr marL="514350" indent="-514350" algn="just">
              <a:lnSpc>
                <a:spcPct val="90000"/>
              </a:lnSpc>
            </a:pPr>
            <a:r>
              <a:rPr lang="en-US" sz="2800" dirty="0">
                <a:latin typeface="Arial" pitchFamily="-110" charset="0"/>
              </a:rPr>
              <a:t>2.7: Chemical Nomenclature</a:t>
            </a:r>
          </a:p>
          <a:p>
            <a:endParaRPr lang="en-US" sz="2800" dirty="0">
              <a:latin typeface="Arial" charset="0"/>
              <a:ea typeface="MS PGothic" charset="0"/>
            </a:endParaRPr>
          </a:p>
          <a:p>
            <a:endParaRPr lang="en-US" sz="2800" dirty="0">
              <a:latin typeface="Arial" charset="0"/>
              <a:ea typeface="MS PGothic" charset="0"/>
            </a:endParaRPr>
          </a:p>
        </p:txBody>
      </p:sp>
      <p:sp>
        <p:nvSpPr>
          <p:cNvPr id="20484" name="Slide Number Placeholder 3"/>
          <p:cNvSpPr>
            <a:spLocks noGrp="1"/>
          </p:cNvSpPr>
          <p:nvPr>
            <p:ph type="sldNum" sz="quarter" idx="12"/>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37931725" indent="-37474525">
              <a:defRPr sz="24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400">
                <a:solidFill>
                  <a:schemeClr val="tx1"/>
                </a:solidFill>
                <a:latin typeface="Arial" charset="0"/>
                <a:ea typeface="MS PGothic" charset="0"/>
                <a:cs typeface="MS PGothic" charset="0"/>
              </a:defRPr>
            </a:lvl4pPr>
            <a:lvl5pPr>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9C4F7D93-D11A-E34C-9953-463F5D9E91E6}" type="slidenum">
              <a:rPr lang="en-US" sz="1400">
                <a:solidFill>
                  <a:srgbClr val="FFFFFF"/>
                </a:solidFill>
              </a:rPr>
              <a:pPr/>
              <a:t>3</a:t>
            </a:fld>
            <a:endParaRPr lang="en-US" sz="1400">
              <a:solidFill>
                <a:srgbClr val="FFFFFF"/>
              </a:solidFill>
            </a:endParaRPr>
          </a:p>
        </p:txBody>
      </p:sp>
      <p:pic>
        <p:nvPicPr>
          <p:cNvPr id="5" name="Picture 4"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677012" y="449661"/>
            <a:ext cx="1226434" cy="83359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516194" y="208135"/>
            <a:ext cx="6841942" cy="714429"/>
          </a:xfrm>
        </p:spPr>
        <p:txBody>
          <a:bodyPr>
            <a:normAutofit/>
          </a:bodyPr>
          <a:lstStyle/>
          <a:p>
            <a:pPr eaLnBrk="1" hangingPunct="1"/>
            <a:r>
              <a:rPr lang="en-US" sz="3000" b="1" dirty="0">
                <a:solidFill>
                  <a:srgbClr val="000090"/>
                </a:solidFill>
                <a:latin typeface="Arial" pitchFamily="-110" charset="0"/>
                <a:ea typeface="Osaka" pitchFamily="-110" charset="-128"/>
                <a:cs typeface="Osaka" pitchFamily="-110" charset="-128"/>
              </a:rPr>
              <a:t>2.2 Evolution of Atomic Theory</a:t>
            </a:r>
          </a:p>
        </p:txBody>
      </p:sp>
      <p:sp>
        <p:nvSpPr>
          <p:cNvPr id="30722" name="Rectangle 3"/>
          <p:cNvSpPr>
            <a:spLocks noGrp="1" noChangeArrowheads="1"/>
          </p:cNvSpPr>
          <p:nvPr>
            <p:ph type="body" idx="1"/>
          </p:nvPr>
        </p:nvSpPr>
        <p:spPr>
          <a:xfrm>
            <a:off x="516194" y="1674218"/>
            <a:ext cx="11444747" cy="4598765"/>
          </a:xfrm>
        </p:spPr>
        <p:txBody>
          <a:bodyPr>
            <a:normAutofit/>
          </a:bodyPr>
          <a:lstStyle/>
          <a:p>
            <a:pPr algn="just">
              <a:buClr>
                <a:schemeClr val="tx1"/>
              </a:buClr>
              <a:buFont typeface="Arial"/>
              <a:buChar char="•"/>
            </a:pPr>
            <a:r>
              <a:rPr lang="en-US" sz="2800" dirty="0"/>
              <a:t>In the two centuries since, Dalton developed his ideas, scientists have made significant progress in furthering our understanding of atomic theory. </a:t>
            </a:r>
          </a:p>
          <a:p>
            <a:pPr>
              <a:buClr>
                <a:schemeClr val="tx1"/>
              </a:buClr>
              <a:buFont typeface="Arial"/>
              <a:buChar char="•"/>
            </a:pPr>
            <a:endParaRPr lang="en-US" sz="2800" dirty="0"/>
          </a:p>
          <a:p>
            <a:pPr>
              <a:buClr>
                <a:schemeClr val="tx1"/>
              </a:buClr>
              <a:buFont typeface="Arial"/>
              <a:buChar char="•"/>
            </a:pPr>
            <a:r>
              <a:rPr lang="en-US" sz="2800" dirty="0"/>
              <a:t>If matter is composed of atoms</a:t>
            </a:r>
            <a:r>
              <a:rPr lang="ka-GE" sz="2800" dirty="0"/>
              <a:t>,</a:t>
            </a:r>
            <a:r>
              <a:rPr lang="en-US" sz="2800" dirty="0"/>
              <a:t> what</a:t>
            </a:r>
            <a:r>
              <a:rPr lang="en-US" sz="1800" b="0" i="0" u="none" strike="noStrike" baseline="0" dirty="0">
                <a:latin typeface="LiberationSerif"/>
              </a:rPr>
              <a:t>, </a:t>
            </a:r>
            <a:r>
              <a:rPr lang="en-US" sz="2800" dirty="0"/>
              <a:t>are atoms composed of?</a:t>
            </a:r>
          </a:p>
          <a:p>
            <a:pPr>
              <a:buClr>
                <a:schemeClr val="tx1"/>
              </a:buClr>
              <a:buFont typeface="Arial"/>
              <a:buChar char="•"/>
            </a:pPr>
            <a:endParaRPr lang="en-US" sz="2800" dirty="0"/>
          </a:p>
          <a:p>
            <a:pPr>
              <a:buClr>
                <a:schemeClr val="tx1"/>
              </a:buClr>
              <a:buFont typeface="Arial"/>
              <a:buChar char="•"/>
            </a:pPr>
            <a:r>
              <a:rPr lang="en-US" sz="2800" dirty="0"/>
              <a:t> Was there something smaller than an atom?</a:t>
            </a:r>
          </a:p>
          <a:p>
            <a:pPr>
              <a:buClr>
                <a:schemeClr val="tx1"/>
              </a:buClr>
              <a:buFont typeface="Arial"/>
              <a:buChar char="•"/>
            </a:pPr>
            <a:endParaRPr lang="en-US" sz="2800" dirty="0">
              <a:latin typeface="Arial" pitchFamily="-110" charset="0"/>
              <a:ea typeface="Osaka" pitchFamily="-110" charset="-128"/>
              <a:cs typeface="Osaka" pitchFamily="-110" charset="-128"/>
            </a:endParaRPr>
          </a:p>
          <a:p>
            <a:pPr>
              <a:buClr>
                <a:schemeClr val="tx1"/>
              </a:buClr>
            </a:pPr>
            <a:endParaRPr lang="en-US" sz="2800" dirty="0">
              <a:solidFill>
                <a:schemeClr val="tx1"/>
              </a:solidFill>
              <a:latin typeface="Arial" pitchFamily="-110" charset="0"/>
              <a:ea typeface="Osaka" pitchFamily="-110" charset="-128"/>
              <a:cs typeface="Osaka" pitchFamily="-110" charset="-128"/>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60521" y="635866"/>
            <a:ext cx="1226434" cy="833592"/>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6453BA-7A82-40A8-8E06-81BE579B25A3}"/>
              </a:ext>
            </a:extLst>
          </p:cNvPr>
          <p:cNvSpPr/>
          <p:nvPr/>
        </p:nvSpPr>
        <p:spPr>
          <a:xfrm>
            <a:off x="466725" y="2305615"/>
            <a:ext cx="11115675" cy="1815882"/>
          </a:xfrm>
          <a:prstGeom prst="rect">
            <a:avLst/>
          </a:prstGeom>
        </p:spPr>
        <p:txBody>
          <a:bodyPr wrap="square">
            <a:spAutoFit/>
          </a:bodyPr>
          <a:lstStyle/>
          <a:p>
            <a:pPr algn="just"/>
            <a:r>
              <a:rPr lang="en-US" sz="2800" dirty="0"/>
              <a:t>In the late 1800s, a number of scientists interested in questions like these investigated the electrical discharges that could be produced in low-pressure gases, with the most significant discovery made by English physicist J. J. Thomson using a cathode ray tube.</a:t>
            </a:r>
          </a:p>
        </p:txBody>
      </p:sp>
      <p:sp>
        <p:nvSpPr>
          <p:cNvPr id="3" name="Rectangle 2">
            <a:extLst>
              <a:ext uri="{FF2B5EF4-FFF2-40B4-BE49-F238E27FC236}">
                <a16:creationId xmlns:a16="http://schemas.microsoft.com/office/drawing/2014/main" id="{C925887A-5E21-4343-A69E-A8885129F3C6}"/>
              </a:ext>
            </a:extLst>
          </p:cNvPr>
          <p:cNvSpPr txBox="1">
            <a:spLocks noChangeArrowheads="1"/>
          </p:cNvSpPr>
          <p:nvPr/>
        </p:nvSpPr>
        <p:spPr>
          <a:xfrm>
            <a:off x="620969" y="722485"/>
            <a:ext cx="6841942" cy="714429"/>
          </a:xfrm>
          <a:prstGeom prst="rect">
            <a:avLst/>
          </a:prstGeom>
        </p:spPr>
        <p:txBody>
          <a:bodyPr>
            <a:normAutofit/>
          </a:bodyPr>
          <a:lstStyle>
            <a:lvl1pPr algn="l" defTabSz="914400" rtl="0" eaLnBrk="1" latinLnBrk="0" hangingPunct="1">
              <a:spcBef>
                <a:spcPct val="0"/>
              </a:spcBef>
              <a:buNone/>
              <a:defRPr sz="2400" kern="1200" cap="all" spc="-60" baseline="0">
                <a:solidFill>
                  <a:srgbClr val="6CB255"/>
                </a:solidFill>
                <a:latin typeface="+mj-lt"/>
                <a:ea typeface="+mj-ea"/>
                <a:cs typeface="+mj-cs"/>
              </a:defRPr>
            </a:lvl1pPr>
          </a:lstStyle>
          <a:p>
            <a:r>
              <a:rPr lang="en-US" sz="3000" b="1">
                <a:solidFill>
                  <a:srgbClr val="000090"/>
                </a:solidFill>
                <a:latin typeface="Arial" pitchFamily="-110" charset="0"/>
                <a:ea typeface="Osaka" pitchFamily="-110" charset="-128"/>
                <a:cs typeface="Osaka" pitchFamily="-110" charset="-128"/>
              </a:rPr>
              <a:t>2.2 Evolution of Atomic Theory</a:t>
            </a:r>
            <a:endParaRPr lang="en-US" sz="3000" b="1" dirty="0">
              <a:solidFill>
                <a:srgbClr val="000090"/>
              </a:solidFill>
              <a:latin typeface="Arial" pitchFamily="-110" charset="0"/>
              <a:ea typeface="Osaka" pitchFamily="-110" charset="-128"/>
              <a:cs typeface="Osaka" pitchFamily="-110" charset="-128"/>
            </a:endParaRPr>
          </a:p>
        </p:txBody>
      </p:sp>
      <p:pic>
        <p:nvPicPr>
          <p:cNvPr id="4" name="Picture 3" descr="OSX-Stacked-TM-RGB-300dpi-2016.jpg">
            <a:extLst>
              <a:ext uri="{FF2B5EF4-FFF2-40B4-BE49-F238E27FC236}">
                <a16:creationId xmlns:a16="http://schemas.microsoft.com/office/drawing/2014/main" id="{CC9B8DF3-B0EC-44C7-BF8F-7AA13A2A844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65271" y="512041"/>
            <a:ext cx="1226434" cy="833592"/>
          </a:xfrm>
          <a:prstGeom prst="rect">
            <a:avLst/>
          </a:prstGeom>
        </p:spPr>
      </p:pic>
    </p:spTree>
    <p:extLst>
      <p:ext uri="{BB962C8B-B14F-4D97-AF65-F5344CB8AC3E}">
        <p14:creationId xmlns:p14="http://schemas.microsoft.com/office/powerpoint/2010/main" val="11951930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566158" y="490544"/>
            <a:ext cx="6553200" cy="508000"/>
          </a:xfrm>
        </p:spPr>
        <p:txBody>
          <a:bodyPr>
            <a:normAutofit fontScale="90000"/>
          </a:bodyPr>
          <a:lstStyle/>
          <a:p>
            <a:pPr eaLnBrk="1" hangingPunct="1"/>
            <a:r>
              <a:rPr lang="en-US" sz="3200" b="1" dirty="0">
                <a:solidFill>
                  <a:srgbClr val="000090"/>
                </a:solidFill>
                <a:latin typeface="Arial" pitchFamily="-110" charset="0"/>
              </a:rPr>
              <a:t>Discovery of the Electron</a:t>
            </a:r>
          </a:p>
        </p:txBody>
      </p:sp>
      <p:sp>
        <p:nvSpPr>
          <p:cNvPr id="31746" name="Rectangle 3"/>
          <p:cNvSpPr>
            <a:spLocks noGrp="1" noChangeArrowheads="1"/>
          </p:cNvSpPr>
          <p:nvPr>
            <p:ph idx="1"/>
          </p:nvPr>
        </p:nvSpPr>
        <p:spPr>
          <a:xfrm>
            <a:off x="449705" y="1177326"/>
            <a:ext cx="10957810" cy="5449785"/>
          </a:xfrm>
        </p:spPr>
        <p:txBody>
          <a:bodyPr>
            <a:normAutofit fontScale="92500" lnSpcReduction="10000"/>
          </a:bodyPr>
          <a:lstStyle/>
          <a:p>
            <a:pPr eaLnBrk="1" hangingPunct="1">
              <a:buClrTx/>
              <a:buFont typeface="Arial"/>
              <a:buChar char="•"/>
            </a:pPr>
            <a:r>
              <a:rPr lang="en-US" sz="2595" b="1" dirty="0">
                <a:latin typeface="Arial" pitchFamily="-110" charset="0"/>
              </a:rPr>
              <a:t> </a:t>
            </a:r>
            <a:r>
              <a:rPr lang="en-US" sz="2600" dirty="0">
                <a:latin typeface="Arial" pitchFamily="-110" charset="0"/>
              </a:rPr>
              <a:t>J.J. Thomson experimented with cathode ray tubes.</a:t>
            </a:r>
          </a:p>
          <a:p>
            <a:pPr eaLnBrk="1" hangingPunct="1">
              <a:buClrTx/>
              <a:buFont typeface="Arial"/>
              <a:buChar char="•"/>
            </a:pPr>
            <a:r>
              <a:rPr lang="en-US" dirty="0">
                <a:latin typeface="Arial" pitchFamily="-110" charset="0"/>
                <a:cs typeface="MS PGothic" pitchFamily="34" charset="-128"/>
              </a:rPr>
              <a:t> </a:t>
            </a:r>
            <a:r>
              <a:rPr lang="en-US" sz="2400" dirty="0">
                <a:latin typeface="Arial" pitchFamily="-110" charset="0"/>
                <a:cs typeface="MS PGothic" pitchFamily="34" charset="-128"/>
              </a:rPr>
              <a:t>Cathode ray tube:</a:t>
            </a:r>
          </a:p>
          <a:p>
            <a:pPr lvl="1">
              <a:buClrTx/>
              <a:buFont typeface="Arial"/>
              <a:buChar char="•"/>
            </a:pPr>
            <a:r>
              <a:rPr lang="en-US" sz="2400" dirty="0"/>
              <a:t>A sealed glass tube</a:t>
            </a:r>
            <a:r>
              <a:rPr lang="ka-GE" sz="2400" dirty="0"/>
              <a:t>,</a:t>
            </a:r>
            <a:r>
              <a:rPr lang="en-US" sz="2400" dirty="0"/>
              <a:t> from which almost all the air had been removed.</a:t>
            </a:r>
          </a:p>
          <a:p>
            <a:pPr lvl="1">
              <a:buClrTx/>
              <a:buFont typeface="Arial"/>
              <a:buChar char="•"/>
            </a:pPr>
            <a:endParaRPr lang="en-US" sz="2400" dirty="0">
              <a:solidFill>
                <a:schemeClr val="tx1"/>
              </a:solidFill>
              <a:latin typeface="Arial" pitchFamily="-110" charset="0"/>
              <a:cs typeface="MS PGothic" pitchFamily="34" charset="-128"/>
            </a:endParaRPr>
          </a:p>
          <a:p>
            <a:pPr lvl="1">
              <a:buClrTx/>
              <a:buFont typeface="Arial"/>
              <a:buChar char="•"/>
            </a:pPr>
            <a:r>
              <a:rPr lang="en-US" sz="2400" dirty="0"/>
              <a:t>Contained two metal electrodes. </a:t>
            </a:r>
          </a:p>
          <a:p>
            <a:pPr lvl="1">
              <a:buClrTx/>
              <a:buFont typeface="Arial"/>
              <a:buChar char="•"/>
            </a:pPr>
            <a:endParaRPr lang="en-US" sz="2400" dirty="0">
              <a:solidFill>
                <a:schemeClr val="tx1"/>
              </a:solidFill>
              <a:latin typeface="Arial" pitchFamily="-110" charset="0"/>
              <a:cs typeface="MS PGothic" pitchFamily="34" charset="-128"/>
            </a:endParaRPr>
          </a:p>
          <a:p>
            <a:pPr lvl="1">
              <a:buClrTx/>
              <a:buFont typeface="Arial"/>
              <a:buChar char="•"/>
            </a:pPr>
            <a:r>
              <a:rPr lang="en-US" sz="2400" dirty="0"/>
              <a:t>When a high voltage was applied across the electrodes, a visible beam called a cathode ray appeared between them. </a:t>
            </a:r>
          </a:p>
          <a:p>
            <a:pPr lvl="1">
              <a:buClrTx/>
              <a:buFont typeface="Arial"/>
              <a:buChar char="•"/>
            </a:pPr>
            <a:endParaRPr lang="en-US" sz="2400" dirty="0">
              <a:solidFill>
                <a:schemeClr val="tx1"/>
              </a:solidFill>
              <a:latin typeface="Arial" pitchFamily="-110" charset="0"/>
              <a:cs typeface="MS PGothic" pitchFamily="34" charset="-128"/>
            </a:endParaRPr>
          </a:p>
          <a:p>
            <a:pPr lvl="1">
              <a:buClrTx/>
              <a:buFont typeface="Arial"/>
              <a:buChar char="•"/>
            </a:pPr>
            <a:r>
              <a:rPr lang="en-US" sz="2400" dirty="0">
                <a:solidFill>
                  <a:schemeClr val="tx1"/>
                </a:solidFill>
                <a:latin typeface="Arial" pitchFamily="-110" charset="0"/>
                <a:cs typeface="MS PGothic" pitchFamily="34" charset="-128"/>
              </a:rPr>
              <a:t>Regardless of the metals used, this beam was always deflected toward the positive charge and away from the negative charge.</a:t>
            </a:r>
          </a:p>
          <a:p>
            <a:pPr lvl="1">
              <a:buClrTx/>
              <a:buFont typeface="Arial"/>
              <a:buChar char="•"/>
            </a:pPr>
            <a:endParaRPr lang="en-US" sz="2400" dirty="0">
              <a:solidFill>
                <a:schemeClr val="tx1"/>
              </a:solidFill>
              <a:latin typeface="Arial" pitchFamily="-110" charset="0"/>
              <a:cs typeface="MS PGothic" pitchFamily="34" charset="-128"/>
            </a:endParaRPr>
          </a:p>
          <a:p>
            <a:pPr lvl="1">
              <a:buClrTx/>
              <a:buFont typeface="Arial"/>
              <a:buChar char="•"/>
            </a:pPr>
            <a:r>
              <a:rPr lang="en-US" sz="2400" dirty="0">
                <a:solidFill>
                  <a:schemeClr val="tx1"/>
                </a:solidFill>
                <a:latin typeface="Arial" pitchFamily="-110" charset="0"/>
                <a:cs typeface="MS PGothic" pitchFamily="34" charset="-128"/>
              </a:rPr>
              <a:t>Thompson was able to </a:t>
            </a:r>
            <a:r>
              <a:rPr lang="en-US" sz="2400" dirty="0"/>
              <a:t>calculate the charge-to-mass ratio of the cathode ray particles.</a:t>
            </a:r>
            <a:endParaRPr lang="en-US" sz="2400" dirty="0">
              <a:solidFill>
                <a:schemeClr val="tx1"/>
              </a:solidFill>
              <a:latin typeface="Arial" pitchFamily="-110" charset="0"/>
              <a:cs typeface="MS PGothic" pitchFamily="34" charset="-128"/>
            </a:endParaRPr>
          </a:p>
          <a:p>
            <a:pPr lvl="1" eaLnBrk="1" hangingPunct="1">
              <a:buFont typeface="Arial" pitchFamily="-110" charset="0"/>
              <a:buNone/>
            </a:pPr>
            <a:endParaRPr lang="en-US" dirty="0">
              <a:latin typeface="Arial" pitchFamily="-110" charset="0"/>
              <a:cs typeface="MS PGothic" pitchFamily="34" charset="-128"/>
            </a:endParaRPr>
          </a:p>
          <a:p>
            <a:pPr lvl="1" eaLnBrk="1" hangingPunct="1"/>
            <a:endParaRPr lang="en-US" dirty="0">
              <a:latin typeface="Arial" pitchFamily="-110" charset="0"/>
              <a:cs typeface="MS PGothic" pitchFamily="34" charset="-128"/>
            </a:endParaRPr>
          </a:p>
        </p:txBody>
      </p:sp>
      <p:pic>
        <p:nvPicPr>
          <p:cNvPr id="5" name="Picture 4"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181081" y="490544"/>
            <a:ext cx="1226434" cy="833592"/>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9531" y="123910"/>
            <a:ext cx="2127886" cy="554426"/>
          </a:xfrm>
        </p:spPr>
        <p:txBody>
          <a:bodyPr/>
          <a:lstStyle/>
          <a:p>
            <a:r>
              <a:rPr lang="en-US" dirty="0"/>
              <a:t>Figure 2.6</a:t>
            </a:r>
          </a:p>
        </p:txBody>
      </p:sp>
      <p:pic>
        <p:nvPicPr>
          <p:cNvPr id="2" name="Picture Placeholder 1" descr="CNX_Chem_02_02_CathodeRay.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157" r="3157"/>
          <a:stretch>
            <a:fillRect/>
          </a:stretch>
        </p:blipFill>
        <p:spPr>
          <a:xfrm>
            <a:off x="3126249" y="123910"/>
            <a:ext cx="6034088" cy="4334145"/>
          </a:xfrm>
        </p:spPr>
      </p:pic>
      <p:sp>
        <p:nvSpPr>
          <p:cNvPr id="7" name="Text Placeholder 6"/>
          <p:cNvSpPr>
            <a:spLocks noGrp="1"/>
          </p:cNvSpPr>
          <p:nvPr>
            <p:ph type="body" sz="quarter" idx="14"/>
          </p:nvPr>
        </p:nvSpPr>
        <p:spPr>
          <a:xfrm>
            <a:off x="354767" y="5900498"/>
            <a:ext cx="11482466" cy="833592"/>
          </a:xfrm>
        </p:spPr>
        <p:txBody>
          <a:bodyPr>
            <a:noAutofit/>
          </a:bodyPr>
          <a:lstStyle/>
          <a:p>
            <a:r>
              <a:rPr lang="en-US" sz="1800" dirty="0"/>
              <a:t>(credit a: modification of work by Nobel Foundation; credit b: modification of work by Eugen </a:t>
            </a:r>
            <a:r>
              <a:rPr lang="en-US" sz="1800" dirty="0" err="1"/>
              <a:t>Nesper</a:t>
            </a:r>
            <a:r>
              <a:rPr lang="en-US" sz="1800" dirty="0"/>
              <a:t>; credit c: modification of work by “</a:t>
            </a:r>
            <a:r>
              <a:rPr lang="en-US" sz="1800" dirty="0" err="1"/>
              <a:t>Kurzon</a:t>
            </a:r>
            <a:r>
              <a:rPr lang="en-US" sz="1800" dirty="0"/>
              <a:t>”/Wikimedia Commons)</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610799" y="244903"/>
            <a:ext cx="1226434" cy="833592"/>
          </a:xfrm>
          <a:prstGeom prst="rect">
            <a:avLst/>
          </a:prstGeom>
        </p:spPr>
      </p:pic>
      <p:sp>
        <p:nvSpPr>
          <p:cNvPr id="3" name="Rectangle 2">
            <a:extLst>
              <a:ext uri="{FF2B5EF4-FFF2-40B4-BE49-F238E27FC236}">
                <a16:creationId xmlns:a16="http://schemas.microsoft.com/office/drawing/2014/main" id="{500A2059-5D55-4F9F-AE3F-6E18D022D96D}"/>
              </a:ext>
            </a:extLst>
          </p:cNvPr>
          <p:cNvSpPr/>
          <p:nvPr/>
        </p:nvSpPr>
        <p:spPr>
          <a:xfrm>
            <a:off x="348807" y="4490200"/>
            <a:ext cx="11488425" cy="1477328"/>
          </a:xfrm>
          <a:prstGeom prst="rect">
            <a:avLst/>
          </a:prstGeom>
        </p:spPr>
        <p:txBody>
          <a:bodyPr wrap="square">
            <a:spAutoFit/>
          </a:bodyPr>
          <a:lstStyle/>
          <a:p>
            <a:pPr algn="just"/>
            <a:r>
              <a:rPr lang="en-US" dirty="0"/>
              <a:t>(a) J. J. Thomson produced a visible beam in a cathode ray tube. (b) This is an early cathode ray tube, invented in 1897 by Ferdinand Braun. (c) In the cathode ray, the beam (shown in yellow) comes from the cathode and is accelerated past the anode toward a fluorescent scale at the end of the tube. Simultaneous deflections by applied electric and magnetic fields permitted Thomson to calculate the mass-to-charge ratio of the particles composing the cathode ray. </a:t>
            </a:r>
          </a:p>
        </p:txBody>
      </p:sp>
    </p:spTree>
    <p:extLst>
      <p:ext uri="{BB962C8B-B14F-4D97-AF65-F5344CB8AC3E}">
        <p14:creationId xmlns:p14="http://schemas.microsoft.com/office/powerpoint/2010/main" val="34330010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817803" y="390755"/>
            <a:ext cx="6553200" cy="508000"/>
          </a:xfrm>
        </p:spPr>
        <p:txBody>
          <a:bodyPr>
            <a:normAutofit fontScale="90000"/>
          </a:bodyPr>
          <a:lstStyle/>
          <a:p>
            <a:pPr eaLnBrk="1" hangingPunct="1"/>
            <a:r>
              <a:rPr lang="en-US" sz="3200" b="1" dirty="0">
                <a:solidFill>
                  <a:srgbClr val="000090"/>
                </a:solidFill>
                <a:latin typeface="Arial" pitchFamily="-110" charset="0"/>
              </a:rPr>
              <a:t>Discovery of the Electron</a:t>
            </a:r>
          </a:p>
        </p:txBody>
      </p:sp>
      <p:sp>
        <p:nvSpPr>
          <p:cNvPr id="31746" name="Rectangle 3"/>
          <p:cNvSpPr>
            <a:spLocks noGrp="1" noChangeArrowheads="1"/>
          </p:cNvSpPr>
          <p:nvPr>
            <p:ph idx="1"/>
          </p:nvPr>
        </p:nvSpPr>
        <p:spPr>
          <a:xfrm>
            <a:off x="539645" y="1260536"/>
            <a:ext cx="11092721" cy="5449785"/>
          </a:xfrm>
        </p:spPr>
        <p:txBody>
          <a:bodyPr>
            <a:normAutofit/>
          </a:bodyPr>
          <a:lstStyle/>
          <a:p>
            <a:pPr eaLnBrk="1" hangingPunct="1">
              <a:buClrTx/>
              <a:buFont typeface="Arial"/>
              <a:buChar char="•"/>
            </a:pPr>
            <a:r>
              <a:rPr lang="en-US" sz="2595" b="1" dirty="0">
                <a:latin typeface="Arial" pitchFamily="-110" charset="0"/>
              </a:rPr>
              <a:t> Thompson’s results:</a:t>
            </a:r>
          </a:p>
          <a:p>
            <a:pPr marL="457200" indent="-457200" algn="just">
              <a:buFont typeface="Arial" panose="020B0604020202020204" pitchFamily="34" charset="0"/>
              <a:buChar char="•"/>
            </a:pPr>
            <a:r>
              <a:rPr lang="en-US" sz="2400" b="0" i="0" u="none" strike="noStrike" baseline="0" dirty="0"/>
              <a:t>Based on his observations, </a:t>
            </a:r>
            <a:r>
              <a:rPr lang="en-US" sz="2400" b="1" i="1" u="none" strike="noStrike" baseline="0" dirty="0">
                <a:solidFill>
                  <a:srgbClr val="FF0000"/>
                </a:solidFill>
              </a:rPr>
              <a:t>here is what Thomson proposed and why: </a:t>
            </a:r>
          </a:p>
          <a:p>
            <a:pPr marL="457200" indent="-457200" algn="just">
              <a:buFont typeface="Arial" panose="020B0604020202020204" pitchFamily="34" charset="0"/>
              <a:buChar char="•"/>
            </a:pPr>
            <a:r>
              <a:rPr lang="en-US" sz="2400" b="0" i="0" u="none" strike="noStrike" baseline="0" dirty="0"/>
              <a:t>The particles are attracted by positive (+) charges and repelled by negative (−) charges, so they must be negatively charged (like charges repel and unlike charges attract); </a:t>
            </a:r>
          </a:p>
          <a:p>
            <a:pPr marL="457200" indent="-457200" algn="just">
              <a:buFont typeface="Arial" panose="020B0604020202020204" pitchFamily="34" charset="0"/>
              <a:buChar char="•"/>
            </a:pPr>
            <a:r>
              <a:rPr lang="en-US" sz="2400" dirty="0"/>
              <a:t>The cathode ray particles were much lighter than atoms. </a:t>
            </a:r>
          </a:p>
          <a:p>
            <a:pPr lvl="1">
              <a:buClrTx/>
              <a:buFont typeface="Arial"/>
              <a:buChar char="•"/>
            </a:pPr>
            <a:r>
              <a:rPr lang="en-US" sz="2400" dirty="0"/>
              <a:t>These particles are negatively charged. </a:t>
            </a:r>
          </a:p>
          <a:p>
            <a:pPr lvl="1">
              <a:buClrTx/>
              <a:buFont typeface="Arial"/>
              <a:buChar char="•"/>
            </a:pPr>
            <a:endParaRPr lang="en-US" sz="2400" dirty="0">
              <a:solidFill>
                <a:schemeClr val="tx1"/>
              </a:solidFill>
              <a:latin typeface="Arial" pitchFamily="-110" charset="0"/>
              <a:cs typeface="MS PGothic" pitchFamily="34" charset="-128"/>
            </a:endParaRPr>
          </a:p>
          <a:p>
            <a:pPr marL="342900" indent="-342900" algn="just">
              <a:buFont typeface="Arial" panose="020B0604020202020204" pitchFamily="34" charset="0"/>
              <a:buChar char="•"/>
            </a:pPr>
            <a:r>
              <a:rPr lang="en-US" sz="2400" dirty="0">
                <a:solidFill>
                  <a:schemeClr val="tx1"/>
                </a:solidFill>
                <a:cs typeface="MS PGothic" pitchFamily="34" charset="-128"/>
              </a:rPr>
              <a:t>These particles are </a:t>
            </a:r>
            <a:r>
              <a:rPr lang="en-US" sz="2400" b="0" i="0" u="none" strike="noStrike" baseline="0" dirty="0"/>
              <a:t>less massive</a:t>
            </a:r>
            <a:r>
              <a:rPr lang="ka-GE" sz="2400" dirty="0"/>
              <a:t>,</a:t>
            </a:r>
            <a:r>
              <a:rPr lang="en-US" sz="2400" b="0" i="0" u="none" strike="noStrike" baseline="0" dirty="0"/>
              <a:t> than atoms </a:t>
            </a:r>
            <a:r>
              <a:rPr lang="en-US" sz="2400" dirty="0">
                <a:solidFill>
                  <a:schemeClr val="tx1"/>
                </a:solidFill>
                <a:cs typeface="MS PGothic" pitchFamily="34" charset="-128"/>
              </a:rPr>
              <a:t>indistinguishable, regardless of the source material, </a:t>
            </a:r>
            <a:r>
              <a:rPr lang="en-US" sz="2400" b="0" i="0" u="none" strike="noStrike" baseline="0" dirty="0"/>
              <a:t>so they must be fundamental, subatomic constituents of all atoms.</a:t>
            </a:r>
            <a:endParaRPr lang="en-US" sz="2400" b="1" dirty="0"/>
          </a:p>
          <a:p>
            <a:pPr lvl="1" eaLnBrk="1" hangingPunct="1"/>
            <a:endParaRPr lang="en-US" dirty="0">
              <a:latin typeface="Arial" pitchFamily="-110" charset="0"/>
              <a:cs typeface="MS PGothic" pitchFamily="34" charset="-128"/>
            </a:endParaRPr>
          </a:p>
        </p:txBody>
      </p:sp>
      <p:pic>
        <p:nvPicPr>
          <p:cNvPr id="5" name="Picture 4"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134087" y="227959"/>
            <a:ext cx="1226434" cy="833592"/>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99396-4F17-460C-9502-6EBE594B81CD}"/>
              </a:ext>
            </a:extLst>
          </p:cNvPr>
          <p:cNvSpPr>
            <a:spLocks noGrp="1"/>
          </p:cNvSpPr>
          <p:nvPr>
            <p:ph type="title"/>
          </p:nvPr>
        </p:nvSpPr>
        <p:spPr>
          <a:xfrm>
            <a:off x="462731" y="621417"/>
            <a:ext cx="6750570" cy="415046"/>
          </a:xfrm>
        </p:spPr>
        <p:txBody>
          <a:bodyPr>
            <a:noAutofit/>
          </a:bodyPr>
          <a:lstStyle/>
          <a:p>
            <a:r>
              <a:rPr lang="en-US" sz="3200" b="1" dirty="0">
                <a:solidFill>
                  <a:srgbClr val="000090"/>
                </a:solidFill>
                <a:latin typeface="+mn-lt"/>
              </a:rPr>
              <a:t>Discovery of the Electron</a:t>
            </a:r>
            <a:endParaRPr lang="en-US" sz="3200" dirty="0">
              <a:latin typeface="+mn-lt"/>
            </a:endParaRPr>
          </a:p>
        </p:txBody>
      </p:sp>
      <p:sp>
        <p:nvSpPr>
          <p:cNvPr id="3" name="Content Placeholder 2">
            <a:extLst>
              <a:ext uri="{FF2B5EF4-FFF2-40B4-BE49-F238E27FC236}">
                <a16:creationId xmlns:a16="http://schemas.microsoft.com/office/drawing/2014/main" id="{F4F5F4FE-0A1A-4639-9AAB-8541A5BF6DDA}"/>
              </a:ext>
            </a:extLst>
          </p:cNvPr>
          <p:cNvSpPr>
            <a:spLocks noGrp="1"/>
          </p:cNvSpPr>
          <p:nvPr>
            <p:ph idx="1"/>
          </p:nvPr>
        </p:nvSpPr>
        <p:spPr>
          <a:xfrm>
            <a:off x="475496" y="1736129"/>
            <a:ext cx="11005369" cy="3750271"/>
          </a:xfrm>
        </p:spPr>
        <p:txBody>
          <a:bodyPr>
            <a:normAutofit fontScale="92500" lnSpcReduction="20000"/>
          </a:bodyPr>
          <a:lstStyle/>
          <a:p>
            <a:pPr marL="457200" indent="-457200" algn="just">
              <a:buFont typeface="Arial" panose="020B0604020202020204" pitchFamily="34" charset="0"/>
              <a:buChar char="•"/>
            </a:pPr>
            <a:r>
              <a:rPr lang="en-US" sz="2800" b="0" i="0" u="none" strike="noStrike" baseline="0" dirty="0"/>
              <a:t>Although controversial at the time, Thomson’s idea was gradually accepted. </a:t>
            </a:r>
          </a:p>
          <a:p>
            <a:pPr marL="457200" indent="-457200" algn="just">
              <a:buFont typeface="Arial" panose="020B0604020202020204" pitchFamily="34" charset="0"/>
              <a:buChar char="•"/>
            </a:pPr>
            <a:endParaRPr lang="en-US" sz="2800" b="0" i="0" u="none" strike="noStrike" baseline="0" dirty="0"/>
          </a:p>
          <a:p>
            <a:pPr marL="457200" indent="-457200" algn="just">
              <a:buFont typeface="Arial" panose="020B0604020202020204" pitchFamily="34" charset="0"/>
              <a:buChar char="•"/>
            </a:pPr>
            <a:r>
              <a:rPr lang="en-US" sz="2800" b="0" i="0" u="none" strike="noStrike" baseline="0" dirty="0"/>
              <a:t>T</a:t>
            </a:r>
            <a:r>
              <a:rPr lang="en-US" sz="2800" dirty="0">
                <a:solidFill>
                  <a:schemeClr val="tx1"/>
                </a:solidFill>
                <a:cs typeface="MS PGothic" pitchFamily="34" charset="-128"/>
              </a:rPr>
              <a:t>his cathode ray particle is what, we now call an </a:t>
            </a:r>
            <a:r>
              <a:rPr lang="en-US" sz="2800" b="1" dirty="0">
                <a:solidFill>
                  <a:srgbClr val="000090"/>
                </a:solidFill>
                <a:cs typeface="MS PGothic" pitchFamily="34" charset="-128"/>
              </a:rPr>
              <a:t>electron -  </a:t>
            </a:r>
            <a:r>
              <a:rPr lang="en-US" sz="2800" dirty="0">
                <a:solidFill>
                  <a:schemeClr val="tx1"/>
                </a:solidFill>
                <a:cs typeface="MS PGothic" pitchFamily="34" charset="-128"/>
              </a:rPr>
              <a:t>a negatively charged, subatomic particle with a mass more than one thousand times less</a:t>
            </a:r>
            <a:r>
              <a:rPr lang="ka-GE" sz="2800" dirty="0">
                <a:solidFill>
                  <a:schemeClr val="tx1"/>
                </a:solidFill>
                <a:cs typeface="MS PGothic" pitchFamily="34" charset="-128"/>
              </a:rPr>
              <a:t>,</a:t>
            </a:r>
            <a:r>
              <a:rPr lang="en-US" sz="2800" dirty="0">
                <a:solidFill>
                  <a:schemeClr val="tx1"/>
                </a:solidFill>
                <a:cs typeface="MS PGothic" pitchFamily="34" charset="-128"/>
              </a:rPr>
              <a:t> than that of an atom. </a:t>
            </a:r>
          </a:p>
          <a:p>
            <a:pPr marL="457200" indent="-457200" algn="just">
              <a:buFont typeface="Arial" panose="020B0604020202020204" pitchFamily="34" charset="0"/>
              <a:buChar char="•"/>
            </a:pPr>
            <a:endParaRPr lang="en-US" sz="2800" dirty="0">
              <a:solidFill>
                <a:schemeClr val="tx1"/>
              </a:solidFill>
              <a:cs typeface="MS PGothic" pitchFamily="34" charset="-128"/>
            </a:endParaRPr>
          </a:p>
          <a:p>
            <a:pPr marL="457200" indent="-457200">
              <a:buFont typeface="Arial" panose="020B0604020202020204" pitchFamily="34" charset="0"/>
              <a:buChar char="•"/>
            </a:pPr>
            <a:r>
              <a:rPr lang="en-US" sz="2800" dirty="0"/>
              <a:t>The term “electron” was coined in 1891 by Irish physicist George Stoney, from “</a:t>
            </a:r>
            <a:r>
              <a:rPr lang="en-US" sz="2800" i="1" dirty="0"/>
              <a:t>electr</a:t>
            </a:r>
            <a:r>
              <a:rPr lang="en-US" sz="2800" dirty="0"/>
              <a:t>ic i</a:t>
            </a:r>
            <a:r>
              <a:rPr lang="en-US" sz="2800" i="1" dirty="0"/>
              <a:t>on</a:t>
            </a:r>
            <a:r>
              <a:rPr lang="en-US" sz="2800" dirty="0"/>
              <a:t>.”</a:t>
            </a:r>
            <a:endParaRPr lang="en-US" sz="2800" dirty="0">
              <a:cs typeface="MS PGothic" pitchFamily="34" charset="-128"/>
            </a:endParaRPr>
          </a:p>
          <a:p>
            <a:endParaRPr lang="en-US" dirty="0"/>
          </a:p>
        </p:txBody>
      </p:sp>
      <p:pic>
        <p:nvPicPr>
          <p:cNvPr id="4" name="Picture 3" descr="OSX-Stacked-TM-RGB-300dpi-2016.jpg">
            <a:extLst>
              <a:ext uri="{FF2B5EF4-FFF2-40B4-BE49-F238E27FC236}">
                <a16:creationId xmlns:a16="http://schemas.microsoft.com/office/drawing/2014/main" id="{CDCFA007-B0F1-4669-8A24-2B7406E21F22}"/>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33364" y="396562"/>
            <a:ext cx="1226434" cy="833592"/>
          </a:xfrm>
          <a:prstGeom prst="rect">
            <a:avLst/>
          </a:prstGeom>
        </p:spPr>
      </p:pic>
    </p:spTree>
    <p:extLst>
      <p:ext uri="{BB962C8B-B14F-4D97-AF65-F5344CB8AC3E}">
        <p14:creationId xmlns:p14="http://schemas.microsoft.com/office/powerpoint/2010/main" val="38525550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1079292" y="553551"/>
            <a:ext cx="6553200" cy="508000"/>
          </a:xfrm>
        </p:spPr>
        <p:txBody>
          <a:bodyPr>
            <a:normAutofit fontScale="90000"/>
          </a:bodyPr>
          <a:lstStyle/>
          <a:p>
            <a:pPr eaLnBrk="1" hangingPunct="1"/>
            <a:r>
              <a:rPr lang="en-US" sz="3200" b="1" dirty="0">
                <a:solidFill>
                  <a:srgbClr val="000090"/>
                </a:solidFill>
                <a:latin typeface="Arial" pitchFamily="-110" charset="0"/>
              </a:rPr>
              <a:t>Discovery of the Electron</a:t>
            </a:r>
          </a:p>
        </p:txBody>
      </p:sp>
      <p:sp>
        <p:nvSpPr>
          <p:cNvPr id="31746" name="Rectangle 3"/>
          <p:cNvSpPr>
            <a:spLocks noGrp="1" noChangeArrowheads="1"/>
          </p:cNvSpPr>
          <p:nvPr>
            <p:ph idx="1"/>
          </p:nvPr>
        </p:nvSpPr>
        <p:spPr>
          <a:xfrm>
            <a:off x="342900" y="1260537"/>
            <a:ext cx="11525249" cy="5170244"/>
          </a:xfrm>
        </p:spPr>
        <p:txBody>
          <a:bodyPr>
            <a:normAutofit/>
          </a:bodyPr>
          <a:lstStyle/>
          <a:p>
            <a:pPr eaLnBrk="1" hangingPunct="1">
              <a:buClrTx/>
              <a:buFont typeface="Arial"/>
              <a:buChar char="•"/>
            </a:pPr>
            <a:r>
              <a:rPr lang="en-US" sz="2595" b="1" dirty="0">
                <a:latin typeface="Arial" pitchFamily="-110" charset="0"/>
              </a:rPr>
              <a:t> Robert A. Millikan’s Oil Drop Experiment (1909)</a:t>
            </a:r>
          </a:p>
          <a:p>
            <a:pPr marL="342900" indent="-342900" algn="just">
              <a:buFont typeface="Arial" panose="020B0604020202020204" pitchFamily="34" charset="0"/>
              <a:buChar char="•"/>
            </a:pPr>
            <a:r>
              <a:rPr lang="en-US" sz="2400" b="0" i="0" u="none" strike="noStrike" baseline="0" dirty="0"/>
              <a:t>In 1909, more information about the electron was uncovered by American physicist Robert A. Millikan via his “oil drop” experiments.</a:t>
            </a:r>
            <a:endParaRPr lang="en-US" sz="2400" b="1" dirty="0"/>
          </a:p>
          <a:p>
            <a:pPr lvl="1" algn="just">
              <a:buClrTx/>
              <a:buFont typeface="Arial"/>
              <a:buChar char="•"/>
            </a:pPr>
            <a:r>
              <a:rPr lang="en-US" sz="2400" dirty="0"/>
              <a:t>Millikan created microscopic oil droplets, which were electrically charged </a:t>
            </a:r>
            <a:r>
              <a:rPr lang="en-US" sz="2400" b="0" i="0" u="none" strike="noStrike" baseline="0" dirty="0"/>
              <a:t>by friction as they formed or by using X-rays (</a:t>
            </a:r>
            <a:r>
              <a:rPr lang="en-US" sz="2400" b="0" i="0" u="none" strike="noStrike" baseline="0" dirty="0" err="1"/>
              <a:t>Röntgen</a:t>
            </a:r>
            <a:r>
              <a:rPr lang="en-US" sz="2400" b="0" i="0" u="none" strike="noStrike" baseline="0" dirty="0"/>
              <a:t>).</a:t>
            </a:r>
            <a:endParaRPr lang="en-US" sz="2400" dirty="0"/>
          </a:p>
          <a:p>
            <a:pPr lvl="1">
              <a:buClrTx/>
              <a:buFont typeface="Arial"/>
              <a:buChar char="•"/>
            </a:pPr>
            <a:endParaRPr lang="en-US" sz="2400" dirty="0">
              <a:latin typeface="Arial" pitchFamily="-110" charset="0"/>
              <a:cs typeface="MS PGothic" pitchFamily="34" charset="-128"/>
            </a:endParaRPr>
          </a:p>
          <a:p>
            <a:pPr lvl="1">
              <a:buClrTx/>
              <a:buFont typeface="Arial"/>
              <a:buChar char="•"/>
            </a:pPr>
            <a:r>
              <a:rPr lang="en-US" sz="2400" dirty="0">
                <a:latin typeface="Arial" pitchFamily="-110" charset="0"/>
                <a:cs typeface="MS PGothic" pitchFamily="34" charset="-128"/>
              </a:rPr>
              <a:t>These drops could be slowed or reversed by an electric field.</a:t>
            </a:r>
          </a:p>
          <a:p>
            <a:pPr lvl="1">
              <a:buClrTx/>
              <a:buFont typeface="Arial"/>
              <a:buChar char="•"/>
            </a:pPr>
            <a:endParaRPr lang="en-US" sz="2400" dirty="0">
              <a:latin typeface="Arial" pitchFamily="-110" charset="0"/>
              <a:cs typeface="MS PGothic" pitchFamily="34" charset="-128"/>
            </a:endParaRPr>
          </a:p>
          <a:p>
            <a:pPr marL="342900" indent="-342900" algn="l">
              <a:buFont typeface="Arial" panose="020B0604020202020204" pitchFamily="34" charset="0"/>
              <a:buChar char="•"/>
            </a:pPr>
            <a:r>
              <a:rPr lang="en-US" sz="2400" b="0" i="0" u="none" strike="noStrike" baseline="0" dirty="0"/>
              <a:t>By adjusting the electric field strength</a:t>
            </a:r>
            <a:r>
              <a:rPr lang="ka-GE" sz="2400" b="0" i="0" u="none" strike="noStrike" baseline="0" dirty="0"/>
              <a:t>,</a:t>
            </a:r>
            <a:r>
              <a:rPr lang="en-US" sz="2400" b="0" i="0" u="none" strike="noStrike" baseline="0" dirty="0"/>
              <a:t> and making careful measurements and appropriate calculations, </a:t>
            </a:r>
            <a:r>
              <a:rPr lang="en-US" sz="2400" dirty="0">
                <a:cs typeface="MS PGothic" pitchFamily="34" charset="-128"/>
              </a:rPr>
              <a:t>Millikan was able to determine the charge on individual drops. </a:t>
            </a:r>
          </a:p>
          <a:p>
            <a:pPr lvl="1" eaLnBrk="1" hangingPunct="1"/>
            <a:endParaRPr lang="en-US" dirty="0">
              <a:latin typeface="Arial" pitchFamily="-110" charset="0"/>
              <a:cs typeface="MS PGothic" pitchFamily="34" charset="-128"/>
            </a:endParaRPr>
          </a:p>
        </p:txBody>
      </p:sp>
      <p:pic>
        <p:nvPicPr>
          <p:cNvPr id="5" name="Picture 4"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134087" y="227959"/>
            <a:ext cx="1226434" cy="833592"/>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1" y="76031"/>
            <a:ext cx="2114550" cy="572611"/>
          </a:xfrm>
        </p:spPr>
        <p:txBody>
          <a:bodyPr/>
          <a:lstStyle/>
          <a:p>
            <a:r>
              <a:rPr lang="en-US" dirty="0"/>
              <a:t>Figure 2.7</a:t>
            </a:r>
          </a:p>
        </p:txBody>
      </p:sp>
      <p:pic>
        <p:nvPicPr>
          <p:cNvPr id="2" name="Picture Placeholder 1" descr="CNX_Chem_02_02_Millikan.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846" r="-308"/>
          <a:stretch>
            <a:fillRect/>
          </a:stretch>
        </p:blipFill>
        <p:spPr>
          <a:xfrm>
            <a:off x="800101" y="616414"/>
            <a:ext cx="10215757" cy="5307892"/>
          </a:xfrm>
        </p:spPr>
      </p:pic>
      <p:sp>
        <p:nvSpPr>
          <p:cNvPr id="7" name="Text Placeholder 6"/>
          <p:cNvSpPr>
            <a:spLocks noGrp="1"/>
          </p:cNvSpPr>
          <p:nvPr>
            <p:ph type="body" sz="quarter" idx="14"/>
          </p:nvPr>
        </p:nvSpPr>
        <p:spPr>
          <a:xfrm>
            <a:off x="495300" y="5892078"/>
            <a:ext cx="10637274" cy="659535"/>
          </a:xfrm>
        </p:spPr>
        <p:txBody>
          <a:bodyPr>
            <a:noAutofit/>
          </a:bodyPr>
          <a:lstStyle/>
          <a:p>
            <a:r>
              <a:rPr lang="en-US" dirty="0"/>
              <a:t>Millikan’s experiment measured the charge of individual oil drops. The tabulated data are examples of a few possible values.</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736965" y="107852"/>
            <a:ext cx="1226434" cy="833592"/>
          </a:xfrm>
          <a:prstGeom prst="rect">
            <a:avLst/>
          </a:prstGeom>
        </p:spPr>
      </p:pic>
    </p:spTree>
    <p:extLst>
      <p:ext uri="{BB962C8B-B14F-4D97-AF65-F5344CB8AC3E}">
        <p14:creationId xmlns:p14="http://schemas.microsoft.com/office/powerpoint/2010/main" val="5718537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371475" y="227959"/>
            <a:ext cx="6553200" cy="508000"/>
          </a:xfrm>
        </p:spPr>
        <p:txBody>
          <a:bodyPr>
            <a:normAutofit fontScale="90000"/>
          </a:bodyPr>
          <a:lstStyle/>
          <a:p>
            <a:pPr eaLnBrk="1" hangingPunct="1"/>
            <a:r>
              <a:rPr lang="en-US" sz="3200" b="1" dirty="0">
                <a:solidFill>
                  <a:srgbClr val="000090"/>
                </a:solidFill>
                <a:latin typeface="Arial" pitchFamily="-110" charset="0"/>
              </a:rPr>
              <a:t>Discovery of the Electron</a:t>
            </a:r>
          </a:p>
        </p:txBody>
      </p:sp>
      <p:sp>
        <p:nvSpPr>
          <p:cNvPr id="31746" name="Rectangle 3"/>
          <p:cNvSpPr>
            <a:spLocks noGrp="1" noChangeArrowheads="1"/>
          </p:cNvSpPr>
          <p:nvPr>
            <p:ph idx="1"/>
          </p:nvPr>
        </p:nvSpPr>
        <p:spPr>
          <a:xfrm>
            <a:off x="207259" y="740791"/>
            <a:ext cx="11744325" cy="4658569"/>
          </a:xfrm>
        </p:spPr>
        <p:txBody>
          <a:bodyPr>
            <a:normAutofit lnSpcReduction="10000"/>
          </a:bodyPr>
          <a:lstStyle/>
          <a:p>
            <a:pPr eaLnBrk="1" hangingPunct="1">
              <a:buClrTx/>
              <a:buFont typeface="Arial"/>
              <a:buChar char="•"/>
            </a:pPr>
            <a:r>
              <a:rPr lang="en-US" sz="2595" b="1" dirty="0">
                <a:latin typeface="Arial" pitchFamily="-110" charset="0"/>
              </a:rPr>
              <a:t> Millikan’s results:</a:t>
            </a:r>
          </a:p>
          <a:p>
            <a:pPr marL="457200" indent="-457200" algn="just">
              <a:buFont typeface="Arial" panose="020B0604020202020204" pitchFamily="34" charset="0"/>
              <a:buChar char="•"/>
            </a:pPr>
            <a:r>
              <a:rPr lang="en-US" sz="2400" dirty="0"/>
              <a:t>Looking at the charge data that Millikan gathered, you may have recognized that the charge of an oil droplet is always a multiple of a specific charge, 1.6 x 10</a:t>
            </a:r>
            <a:r>
              <a:rPr lang="en-US" sz="2400" baseline="30000" dirty="0"/>
              <a:t>-19</a:t>
            </a:r>
            <a:r>
              <a:rPr lang="en-US" sz="2400" dirty="0"/>
              <a:t> C.</a:t>
            </a:r>
          </a:p>
          <a:p>
            <a:endParaRPr lang="en-US" sz="2595" b="1" dirty="0">
              <a:latin typeface="Arial" pitchFamily="-110" charset="0"/>
            </a:endParaRPr>
          </a:p>
          <a:p>
            <a:pPr marL="342900" indent="-342900" algn="just">
              <a:buFont typeface="Arial" panose="020B0604020202020204" pitchFamily="34" charset="0"/>
              <a:buChar char="•"/>
            </a:pPr>
            <a:r>
              <a:rPr lang="en-US" sz="2400" dirty="0"/>
              <a:t>Millikan concluded </a:t>
            </a:r>
            <a:r>
              <a:rPr lang="en-US" sz="2400" dirty="0" err="1"/>
              <a:t>thathat</a:t>
            </a:r>
            <a:r>
              <a:rPr lang="en-US" sz="2400" dirty="0"/>
              <a:t> this value must therefore be a fundamental charge—the charge of a single electron—with his measured charges due to an excess of one electron (1 times 1.6 x 10</a:t>
            </a:r>
            <a:r>
              <a:rPr lang="en-US" sz="2400" baseline="30000" dirty="0"/>
              <a:t>-19</a:t>
            </a:r>
            <a:r>
              <a:rPr lang="en-US" sz="2400" dirty="0"/>
              <a:t> C), two electrons (2 times 1.6 x 10</a:t>
            </a:r>
            <a:r>
              <a:rPr lang="en-US" sz="2400" baseline="30000" dirty="0"/>
              <a:t>-19</a:t>
            </a:r>
            <a:r>
              <a:rPr lang="en-US" sz="2400" dirty="0"/>
              <a:t> C), three electrons (3 times 1.6 x 10</a:t>
            </a:r>
            <a:r>
              <a:rPr lang="en-US" sz="2400" baseline="30000" dirty="0"/>
              <a:t>-19</a:t>
            </a:r>
            <a:r>
              <a:rPr lang="en-US" sz="2400" dirty="0"/>
              <a:t> C), and so on, on a given oil droplet.</a:t>
            </a:r>
            <a:endParaRPr lang="en-US" sz="2400" dirty="0">
              <a:cs typeface="MS PGothic" pitchFamily="34" charset="-128"/>
            </a:endParaRPr>
          </a:p>
          <a:p>
            <a:pPr marL="274320" lvl="1" indent="0" algn="just">
              <a:buClrTx/>
              <a:buNone/>
            </a:pPr>
            <a:endParaRPr lang="en-US" sz="2400" dirty="0">
              <a:latin typeface="Arial" pitchFamily="-110" charset="0"/>
              <a:cs typeface="MS PGothic" pitchFamily="34" charset="-128"/>
            </a:endParaRPr>
          </a:p>
          <a:p>
            <a:pPr lvl="1" algn="just">
              <a:buClrTx/>
              <a:buFont typeface="Arial"/>
              <a:buChar char="•"/>
            </a:pPr>
            <a:r>
              <a:rPr lang="en-US" sz="2400" dirty="0">
                <a:latin typeface="Arial" pitchFamily="-110" charset="0"/>
                <a:cs typeface="MS PGothic" pitchFamily="34" charset="-128"/>
              </a:rPr>
              <a:t>Thompson already showed, the </a:t>
            </a:r>
            <a:r>
              <a:rPr lang="ka-GE" sz="2400" dirty="0">
                <a:latin typeface="Arial" pitchFamily="-110" charset="0"/>
                <a:cs typeface="MS PGothic" pitchFamily="34" charset="-128"/>
              </a:rPr>
              <a:t>c</a:t>
            </a:r>
            <a:r>
              <a:rPr lang="en-US" sz="2400" dirty="0">
                <a:latin typeface="Arial" pitchFamily="-110" charset="0"/>
                <a:cs typeface="MS PGothic" pitchFamily="34" charset="-128"/>
              </a:rPr>
              <a:t>h</a:t>
            </a:r>
            <a:r>
              <a:rPr lang="ka-GE" sz="2400" dirty="0">
                <a:latin typeface="Arial" pitchFamily="-110" charset="0"/>
                <a:cs typeface="MS PGothic" pitchFamily="34" charset="-128"/>
              </a:rPr>
              <a:t>a</a:t>
            </a:r>
            <a:r>
              <a:rPr lang="en-US" sz="2400" dirty="0">
                <a:latin typeface="Arial" pitchFamily="-110" charset="0"/>
                <a:cs typeface="MS PGothic" pitchFamily="34" charset="-128"/>
              </a:rPr>
              <a:t>r</a:t>
            </a:r>
            <a:r>
              <a:rPr lang="ka-GE" sz="2400" dirty="0">
                <a:latin typeface="Arial" pitchFamily="-110" charset="0"/>
                <a:cs typeface="MS PGothic" pitchFamily="34" charset="-128"/>
              </a:rPr>
              <a:t>g</a:t>
            </a:r>
            <a:r>
              <a:rPr lang="en-US" sz="2400" dirty="0">
                <a:latin typeface="Arial" pitchFamily="-110" charset="0"/>
                <a:cs typeface="MS PGothic" pitchFamily="34" charset="-128"/>
              </a:rPr>
              <a:t>e</a:t>
            </a:r>
            <a:r>
              <a:rPr lang="ka-GE" sz="2400" dirty="0">
                <a:latin typeface="Arial" pitchFamily="-110" charset="0"/>
                <a:cs typeface="MS PGothic" pitchFamily="34" charset="-128"/>
              </a:rPr>
              <a:t>-</a:t>
            </a:r>
            <a:r>
              <a:rPr lang="en-US" sz="2400" dirty="0">
                <a:latin typeface="Arial" pitchFamily="-110" charset="0"/>
                <a:cs typeface="MS PGothic" pitchFamily="34" charset="-128"/>
              </a:rPr>
              <a:t>t</a:t>
            </a:r>
            <a:r>
              <a:rPr lang="ka-GE" sz="2400" dirty="0">
                <a:latin typeface="Arial" pitchFamily="-110" charset="0"/>
                <a:cs typeface="MS PGothic" pitchFamily="34" charset="-128"/>
              </a:rPr>
              <a:t>o-</a:t>
            </a:r>
            <a:r>
              <a:rPr lang="en-US" sz="2400" dirty="0">
                <a:latin typeface="Arial" pitchFamily="-110" charset="0"/>
                <a:cs typeface="MS PGothic" pitchFamily="34" charset="-128"/>
              </a:rPr>
              <a:t>m</a:t>
            </a:r>
            <a:r>
              <a:rPr lang="ka-GE" sz="2400" dirty="0">
                <a:latin typeface="Arial" pitchFamily="-110" charset="0"/>
                <a:cs typeface="MS PGothic" pitchFamily="34" charset="-128"/>
              </a:rPr>
              <a:t>a</a:t>
            </a:r>
            <a:r>
              <a:rPr lang="en-US" sz="2400" dirty="0">
                <a:latin typeface="Arial" pitchFamily="-110" charset="0"/>
                <a:cs typeface="MS PGothic" pitchFamily="34" charset="-128"/>
              </a:rPr>
              <a:t>s</a:t>
            </a:r>
            <a:r>
              <a:rPr lang="ka-GE" sz="2400" dirty="0">
                <a:latin typeface="Arial" pitchFamily="-110" charset="0"/>
                <a:cs typeface="MS PGothic" pitchFamily="34" charset="-128"/>
              </a:rPr>
              <a:t>s</a:t>
            </a:r>
            <a:r>
              <a:rPr lang="en-US" sz="2400" dirty="0">
                <a:latin typeface="Arial" pitchFamily="-110" charset="0"/>
                <a:cs typeface="MS PGothic" pitchFamily="34" charset="-128"/>
              </a:rPr>
              <a:t> ratio of an electron to be 1.759 x 10</a:t>
            </a:r>
            <a:r>
              <a:rPr lang="en-US" sz="2400" baseline="30000" dirty="0">
                <a:latin typeface="Arial" pitchFamily="-110" charset="0"/>
                <a:cs typeface="MS PGothic" pitchFamily="34" charset="-128"/>
              </a:rPr>
              <a:t>11</a:t>
            </a:r>
            <a:r>
              <a:rPr lang="en-US" sz="2400" dirty="0">
                <a:latin typeface="Arial" pitchFamily="-110" charset="0"/>
                <a:cs typeface="MS PGothic" pitchFamily="34" charset="-128"/>
              </a:rPr>
              <a:t> C/kg</a:t>
            </a:r>
            <a:r>
              <a:rPr lang="ka-GE" sz="2400" dirty="0">
                <a:latin typeface="Arial" pitchFamily="-110" charset="0"/>
                <a:cs typeface="MS PGothic" pitchFamily="34" charset="-128"/>
              </a:rPr>
              <a:t> (</a:t>
            </a:r>
            <a:r>
              <a:rPr lang="en-US" dirty="0"/>
              <a:t>Coulomb Per Kilogram</a:t>
            </a:r>
            <a:r>
              <a:rPr lang="ka-GE" dirty="0"/>
              <a:t>).</a:t>
            </a:r>
            <a:endParaRPr lang="en-US" dirty="0"/>
          </a:p>
          <a:p>
            <a:pPr lvl="1" algn="just">
              <a:buClrTx/>
              <a:buFont typeface="Arial"/>
              <a:buChar char="•"/>
            </a:pPr>
            <a:endParaRPr lang="en-US" sz="2400" dirty="0">
              <a:latin typeface="Arial" pitchFamily="-110" charset="0"/>
              <a:cs typeface="MS PGothic" pitchFamily="34" charset="-128"/>
            </a:endParaRPr>
          </a:p>
          <a:p>
            <a:pPr lvl="1" eaLnBrk="1" hangingPunct="1"/>
            <a:endParaRPr lang="en-US" dirty="0">
              <a:latin typeface="Arial" pitchFamily="-110" charset="0"/>
              <a:cs typeface="MS PGothic" pitchFamily="34" charset="-128"/>
            </a:endParaRPr>
          </a:p>
        </p:txBody>
      </p:sp>
      <p:pic>
        <p:nvPicPr>
          <p:cNvPr id="5" name="Picture 4"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668000" y="172171"/>
            <a:ext cx="1226434" cy="833592"/>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1579612719"/>
              </p:ext>
            </p:extLst>
          </p:nvPr>
        </p:nvGraphicFramePr>
        <p:xfrm>
          <a:off x="1310320" y="5399360"/>
          <a:ext cx="8938580" cy="945167"/>
        </p:xfrm>
        <a:graphic>
          <a:graphicData uri="http://schemas.openxmlformats.org/presentationml/2006/ole">
            <mc:AlternateContent xmlns:mc="http://schemas.openxmlformats.org/markup-compatibility/2006">
              <mc:Choice xmlns:v="urn:schemas-microsoft-com:vml" Requires="v">
                <p:oleObj spid="_x0000_s2541" name="Equation" r:id="rId4" imgW="4191000" imgH="444500" progId="Equation.3">
                  <p:embed/>
                </p:oleObj>
              </mc:Choice>
              <mc:Fallback>
                <p:oleObj name="Equation" r:id="rId4" imgW="4191000" imgH="444500" progId="Equation.3">
                  <p:embed/>
                  <p:pic>
                    <p:nvPicPr>
                      <p:cNvPr id="0"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0320" y="5399360"/>
                        <a:ext cx="8938580" cy="9451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FA65D-7B01-4835-B4C5-7FD9B977CB69}"/>
              </a:ext>
            </a:extLst>
          </p:cNvPr>
          <p:cNvSpPr>
            <a:spLocks noGrp="1"/>
          </p:cNvSpPr>
          <p:nvPr>
            <p:ph type="title"/>
          </p:nvPr>
        </p:nvSpPr>
        <p:spPr>
          <a:xfrm>
            <a:off x="897694" y="278351"/>
            <a:ext cx="3217106" cy="536830"/>
          </a:xfrm>
        </p:spPr>
        <p:txBody>
          <a:bodyPr/>
          <a:lstStyle/>
          <a:p>
            <a:r>
              <a:rPr lang="en-US" dirty="0"/>
              <a:t>model of atoms</a:t>
            </a:r>
          </a:p>
        </p:txBody>
      </p:sp>
      <p:sp>
        <p:nvSpPr>
          <p:cNvPr id="3" name="Content Placeholder 2">
            <a:extLst>
              <a:ext uri="{FF2B5EF4-FFF2-40B4-BE49-F238E27FC236}">
                <a16:creationId xmlns:a16="http://schemas.microsoft.com/office/drawing/2014/main" id="{381D8DAC-97FB-49B2-822B-51C44FB6C07E}"/>
              </a:ext>
            </a:extLst>
          </p:cNvPr>
          <p:cNvSpPr>
            <a:spLocks noGrp="1"/>
          </p:cNvSpPr>
          <p:nvPr>
            <p:ph idx="1"/>
          </p:nvPr>
        </p:nvSpPr>
        <p:spPr>
          <a:xfrm>
            <a:off x="333375" y="1177147"/>
            <a:ext cx="11046657" cy="4785503"/>
          </a:xfrm>
        </p:spPr>
        <p:txBody>
          <a:bodyPr>
            <a:noAutofit/>
          </a:bodyPr>
          <a:lstStyle/>
          <a:p>
            <a:pPr marL="342900" indent="-342900" algn="just">
              <a:buFont typeface="Arial" panose="020B0604020202020204" pitchFamily="34" charset="0"/>
              <a:buChar char="•"/>
            </a:pPr>
            <a:r>
              <a:rPr lang="en-US" sz="2400" dirty="0">
                <a:solidFill>
                  <a:srgbClr val="000000"/>
                </a:solidFill>
              </a:rPr>
              <a:t>Scientists had now established, that the atom was not indivisible, as Dalton had believed, and due to the work of</a:t>
            </a:r>
            <a:r>
              <a:rPr lang="ka-GE" sz="2400" dirty="0">
                <a:solidFill>
                  <a:srgbClr val="000000"/>
                </a:solidFill>
              </a:rPr>
              <a:t> </a:t>
            </a:r>
            <a:r>
              <a:rPr lang="en-US" sz="2400" b="1" i="1" dirty="0">
                <a:solidFill>
                  <a:srgbClr val="FF0000"/>
                </a:solidFill>
              </a:rPr>
              <a:t>Thomson, Millikan</a:t>
            </a:r>
            <a:r>
              <a:rPr lang="en-US" sz="2400" dirty="0">
                <a:solidFill>
                  <a:srgbClr val="000000"/>
                </a:solidFill>
              </a:rPr>
              <a:t>, and others, the charge and mass of the negative, subatomic particles—the electrons—were</a:t>
            </a:r>
            <a:r>
              <a:rPr lang="ka-GE" sz="2400" dirty="0">
                <a:solidFill>
                  <a:srgbClr val="000000"/>
                </a:solidFill>
              </a:rPr>
              <a:t> </a:t>
            </a:r>
            <a:r>
              <a:rPr lang="en-US" sz="2400" dirty="0">
                <a:solidFill>
                  <a:srgbClr val="000000"/>
                </a:solidFill>
              </a:rPr>
              <a:t>known. </a:t>
            </a:r>
            <a:endParaRPr lang="ka-GE" sz="2400" dirty="0">
              <a:solidFill>
                <a:srgbClr val="000000"/>
              </a:solidFill>
            </a:endParaRPr>
          </a:p>
          <a:p>
            <a:pPr marL="342900" indent="-342900" algn="just">
              <a:buFont typeface="Arial" panose="020B0604020202020204" pitchFamily="34" charset="0"/>
              <a:buChar char="•"/>
            </a:pPr>
            <a:r>
              <a:rPr lang="en-US" sz="2400" dirty="0">
                <a:solidFill>
                  <a:srgbClr val="000000"/>
                </a:solidFill>
              </a:rPr>
              <a:t>However, the positively charged part of an atom, was not yet well understood. In 1904, </a:t>
            </a:r>
            <a:r>
              <a:rPr lang="en-US" sz="2400" b="1" i="1" dirty="0">
                <a:solidFill>
                  <a:srgbClr val="FF0000"/>
                </a:solidFill>
              </a:rPr>
              <a:t>Thomson</a:t>
            </a:r>
            <a:r>
              <a:rPr lang="en-US" sz="2400" dirty="0">
                <a:solidFill>
                  <a:srgbClr val="000000"/>
                </a:solidFill>
              </a:rPr>
              <a:t> proposed</a:t>
            </a:r>
            <a:r>
              <a:rPr lang="ka-GE" sz="2400" dirty="0">
                <a:solidFill>
                  <a:srgbClr val="000000"/>
                </a:solidFill>
              </a:rPr>
              <a:t> </a:t>
            </a:r>
            <a:r>
              <a:rPr lang="en-US" sz="2400" dirty="0">
                <a:solidFill>
                  <a:srgbClr val="000000"/>
                </a:solidFill>
              </a:rPr>
              <a:t>the “plum pudding” model of atoms, which described, a positively charged mass with an equal amount of negative</a:t>
            </a:r>
            <a:r>
              <a:rPr lang="ka-GE" sz="2400" dirty="0">
                <a:solidFill>
                  <a:srgbClr val="000000"/>
                </a:solidFill>
              </a:rPr>
              <a:t> </a:t>
            </a:r>
            <a:r>
              <a:rPr lang="en-US" sz="2400" dirty="0">
                <a:solidFill>
                  <a:srgbClr val="000000"/>
                </a:solidFill>
              </a:rPr>
              <a:t>charge in the form of electrons embedded in it, since all atoms are electrically neutral. </a:t>
            </a:r>
            <a:endParaRPr lang="ka-GE" sz="2400" dirty="0">
              <a:solidFill>
                <a:srgbClr val="000000"/>
              </a:solidFill>
            </a:endParaRPr>
          </a:p>
          <a:p>
            <a:pPr marL="342900" indent="-342900" algn="just">
              <a:buFont typeface="Arial" panose="020B0604020202020204" pitchFamily="34" charset="0"/>
              <a:buChar char="•"/>
            </a:pPr>
            <a:r>
              <a:rPr lang="en-US" sz="2400" dirty="0">
                <a:solidFill>
                  <a:srgbClr val="000000"/>
                </a:solidFill>
              </a:rPr>
              <a:t>A competing model had been</a:t>
            </a:r>
            <a:r>
              <a:rPr lang="ka-GE" sz="2400" dirty="0">
                <a:solidFill>
                  <a:srgbClr val="000000"/>
                </a:solidFill>
              </a:rPr>
              <a:t> </a:t>
            </a:r>
            <a:r>
              <a:rPr lang="en-US" sz="2400" dirty="0">
                <a:solidFill>
                  <a:srgbClr val="000000"/>
                </a:solidFill>
              </a:rPr>
              <a:t>proposed in 1903 by </a:t>
            </a:r>
            <a:r>
              <a:rPr lang="en-US" sz="2400" b="1" i="1" dirty="0" err="1">
                <a:solidFill>
                  <a:srgbClr val="FF0000"/>
                </a:solidFill>
              </a:rPr>
              <a:t>Hantaro</a:t>
            </a:r>
            <a:r>
              <a:rPr lang="en-US" sz="2400" b="1" i="1" dirty="0">
                <a:solidFill>
                  <a:srgbClr val="FF0000"/>
                </a:solidFill>
              </a:rPr>
              <a:t> Nagaoka</a:t>
            </a:r>
            <a:r>
              <a:rPr lang="en-US" sz="2400" dirty="0">
                <a:solidFill>
                  <a:srgbClr val="000000"/>
                </a:solidFill>
              </a:rPr>
              <a:t>, who</a:t>
            </a:r>
            <a:r>
              <a:rPr lang="ka-GE" sz="2400" dirty="0">
                <a:solidFill>
                  <a:srgbClr val="000000"/>
                </a:solidFill>
              </a:rPr>
              <a:t> </a:t>
            </a:r>
            <a:r>
              <a:rPr lang="en-US" sz="2400" dirty="0">
                <a:solidFill>
                  <a:srgbClr val="000000"/>
                </a:solidFill>
              </a:rPr>
              <a:t>postulated a Saturn-like atom, consisting of a positively charged sphere</a:t>
            </a:r>
            <a:r>
              <a:rPr lang="ka-GE" sz="2400" dirty="0">
                <a:solidFill>
                  <a:srgbClr val="000000"/>
                </a:solidFill>
              </a:rPr>
              <a:t> </a:t>
            </a:r>
            <a:r>
              <a:rPr lang="en-US" sz="2400" dirty="0">
                <a:solidFill>
                  <a:srgbClr val="000000"/>
                </a:solidFill>
              </a:rPr>
              <a:t>surrounded by a halo of electrons</a:t>
            </a:r>
            <a:r>
              <a:rPr lang="ka-GE" sz="2400" dirty="0">
                <a:solidFill>
                  <a:srgbClr val="000000"/>
                </a:solidFill>
              </a:rPr>
              <a:t>.</a:t>
            </a:r>
            <a:endParaRPr lang="en-US" sz="2400" dirty="0"/>
          </a:p>
        </p:txBody>
      </p:sp>
      <p:pic>
        <p:nvPicPr>
          <p:cNvPr id="4" name="Picture 3" descr="OSX-Stacked-TM-RGB-300dpi-2016.jpg">
            <a:extLst>
              <a:ext uri="{FF2B5EF4-FFF2-40B4-BE49-F238E27FC236}">
                <a16:creationId xmlns:a16="http://schemas.microsoft.com/office/drawing/2014/main" id="{551B543F-8E6E-462F-9813-CEEE24913B5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96472" y="129970"/>
            <a:ext cx="1226434" cy="833592"/>
          </a:xfrm>
          <a:prstGeom prst="rect">
            <a:avLst/>
          </a:prstGeom>
        </p:spPr>
      </p:pic>
    </p:spTree>
    <p:extLst>
      <p:ext uri="{BB962C8B-B14F-4D97-AF65-F5344CB8AC3E}">
        <p14:creationId xmlns:p14="http://schemas.microsoft.com/office/powerpoint/2010/main" val="1233004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4FF2D-FEF5-4730-914E-AB98E6446764}"/>
              </a:ext>
            </a:extLst>
          </p:cNvPr>
          <p:cNvSpPr>
            <a:spLocks noGrp="1"/>
          </p:cNvSpPr>
          <p:nvPr>
            <p:ph type="title"/>
          </p:nvPr>
        </p:nvSpPr>
        <p:spPr>
          <a:xfrm>
            <a:off x="733425" y="731836"/>
            <a:ext cx="3602636" cy="475007"/>
          </a:xfrm>
        </p:spPr>
        <p:txBody>
          <a:bodyPr>
            <a:noAutofit/>
          </a:bodyPr>
          <a:lstStyle/>
          <a:p>
            <a:r>
              <a:rPr lang="en-US" sz="2800" dirty="0">
                <a:solidFill>
                  <a:srgbClr val="0070C0"/>
                </a:solidFill>
              </a:rPr>
              <a:t>Introduction</a:t>
            </a:r>
          </a:p>
        </p:txBody>
      </p:sp>
      <p:sp>
        <p:nvSpPr>
          <p:cNvPr id="3" name="Content Placeholder 2">
            <a:extLst>
              <a:ext uri="{FF2B5EF4-FFF2-40B4-BE49-F238E27FC236}">
                <a16:creationId xmlns:a16="http://schemas.microsoft.com/office/drawing/2014/main" id="{559E9480-3B48-48D0-9AF9-7D2F1BBE8F0E}"/>
              </a:ext>
            </a:extLst>
          </p:cNvPr>
          <p:cNvSpPr>
            <a:spLocks noGrp="1"/>
          </p:cNvSpPr>
          <p:nvPr>
            <p:ph idx="1"/>
          </p:nvPr>
        </p:nvSpPr>
        <p:spPr>
          <a:xfrm>
            <a:off x="532151" y="1757518"/>
            <a:ext cx="11127698" cy="4368646"/>
          </a:xfrm>
        </p:spPr>
        <p:txBody>
          <a:bodyPr>
            <a:noAutofit/>
          </a:bodyPr>
          <a:lstStyle/>
          <a:p>
            <a:pPr marL="457200" indent="-457200" algn="just">
              <a:buFont typeface="Arial" panose="020B0604020202020204" pitchFamily="34" charset="0"/>
              <a:buChar char="•"/>
            </a:pPr>
            <a:r>
              <a:rPr lang="en-US" sz="3200" b="0" i="0" u="none" strike="noStrike" baseline="0" dirty="0"/>
              <a:t>Your overall health and </a:t>
            </a:r>
            <a:r>
              <a:rPr lang="en-US" sz="3200" b="0" i="0" dirty="0">
                <a:effectLst/>
                <a:latin typeface="Roboto" panose="02000000000000000000" pitchFamily="2" charset="0"/>
              </a:rPr>
              <a:t>sensibility</a:t>
            </a:r>
            <a:r>
              <a:rPr lang="ka-GE" sz="3200" b="0" i="0" dirty="0">
                <a:solidFill>
                  <a:srgbClr val="5F6368"/>
                </a:solidFill>
                <a:effectLst/>
                <a:latin typeface="Roboto" panose="02000000000000000000" pitchFamily="2" charset="0"/>
              </a:rPr>
              <a:t> </a:t>
            </a:r>
            <a:r>
              <a:rPr lang="en-US" sz="3200" b="0" i="0" u="none" strike="noStrike" baseline="0" dirty="0"/>
              <a:t>to disease depend upon the complex interaction between your genetic makeup and environmental exposure, with the outcome difficult to predict. </a:t>
            </a:r>
          </a:p>
          <a:p>
            <a:pPr marL="457200" indent="-457200" algn="just">
              <a:buFont typeface="Arial" panose="020B0604020202020204" pitchFamily="34" charset="0"/>
              <a:buChar char="•"/>
            </a:pPr>
            <a:r>
              <a:rPr lang="en-US" sz="3200" b="0" i="0" u="none" strike="noStrike" baseline="0" dirty="0"/>
              <a:t>Early detection of biomarkers, substances</a:t>
            </a:r>
            <a:r>
              <a:rPr lang="ka-GE" sz="3200" b="0" i="0" u="none" strike="noStrike" baseline="0" dirty="0"/>
              <a:t>,</a:t>
            </a:r>
            <a:r>
              <a:rPr lang="en-US" sz="3200" b="0" i="0" u="none" strike="noStrike" baseline="0" dirty="0"/>
              <a:t> that indicate an organism’s disease or physiological state, could allow diagnosis and treatment before a condition, becomes serious or irreversible.</a:t>
            </a:r>
            <a:endParaRPr lang="ka-GE" sz="3200" b="0" i="0" u="none" strike="noStrike" baseline="0" dirty="0"/>
          </a:p>
        </p:txBody>
      </p:sp>
      <p:pic>
        <p:nvPicPr>
          <p:cNvPr id="4" name="Picture 3" descr="OSX-Stacked-TM-RGB-300dpi-2016.jpg">
            <a:extLst>
              <a:ext uri="{FF2B5EF4-FFF2-40B4-BE49-F238E27FC236}">
                <a16:creationId xmlns:a16="http://schemas.microsoft.com/office/drawing/2014/main" id="{482C968B-97CE-4F91-AC75-C1778A39ADDC}"/>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156383" y="632514"/>
            <a:ext cx="1226434" cy="833592"/>
          </a:xfrm>
          <a:prstGeom prst="rect">
            <a:avLst/>
          </a:prstGeom>
        </p:spPr>
      </p:pic>
    </p:spTree>
    <p:extLst>
      <p:ext uri="{BB962C8B-B14F-4D97-AF65-F5344CB8AC3E}">
        <p14:creationId xmlns:p14="http://schemas.microsoft.com/office/powerpoint/2010/main" val="8149724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7669" y="162233"/>
            <a:ext cx="2163580" cy="659535"/>
          </a:xfrm>
        </p:spPr>
        <p:txBody>
          <a:bodyPr/>
          <a:lstStyle/>
          <a:p>
            <a:r>
              <a:rPr lang="en-US" dirty="0"/>
              <a:t>Figure 2.8</a:t>
            </a:r>
          </a:p>
        </p:txBody>
      </p:sp>
      <p:pic>
        <p:nvPicPr>
          <p:cNvPr id="2" name="Picture Placeholder 1" descr="CNX_Chem_02_02_AtomModels.jpg"/>
          <p:cNvPicPr>
            <a:picLocks noGrp="1" noChangeAspect="1"/>
          </p:cNvPicPr>
          <p:nvPr>
            <p:ph type="pic" sz="quarter" idx="13"/>
          </p:nvPr>
        </p:nvPicPr>
        <p:blipFill rotWithShape="1">
          <a:blip r:embed="rId2" cstate="email">
            <a:extLst>
              <a:ext uri="{28A0092B-C50C-407E-A947-70E740481C1C}">
                <a14:useLocalDpi xmlns:a14="http://schemas.microsoft.com/office/drawing/2010/main" val="0"/>
              </a:ext>
            </a:extLst>
          </a:blip>
          <a:srcRect t="-1640" b="-1876"/>
          <a:stretch/>
        </p:blipFill>
        <p:spPr>
          <a:xfrm>
            <a:off x="654574" y="942975"/>
            <a:ext cx="10882852" cy="3414309"/>
          </a:xfrm>
        </p:spPr>
      </p:pic>
      <p:sp>
        <p:nvSpPr>
          <p:cNvPr id="7" name="Text Placeholder 6"/>
          <p:cNvSpPr>
            <a:spLocks noGrp="1"/>
          </p:cNvSpPr>
          <p:nvPr>
            <p:ph type="body" sz="quarter" idx="14"/>
          </p:nvPr>
        </p:nvSpPr>
        <p:spPr>
          <a:xfrm>
            <a:off x="428625" y="4357284"/>
            <a:ext cx="11448139" cy="2226643"/>
          </a:xfrm>
        </p:spPr>
        <p:txBody>
          <a:bodyPr>
            <a:noAutofit/>
          </a:bodyPr>
          <a:lstStyle/>
          <a:p>
            <a:pPr marL="342900" indent="-342900">
              <a:buAutoNum type="alphaLcParenBoth"/>
            </a:pPr>
            <a:r>
              <a:rPr lang="en-US" dirty="0"/>
              <a:t>Thomson suggested, that atoms resembled plum pudding, an English dessert consisting of moist cake with embedded raisins (“plums”). </a:t>
            </a:r>
          </a:p>
          <a:p>
            <a:pPr marL="342900" indent="-342900">
              <a:buAutoNum type="alphaLcParenBoth"/>
            </a:pPr>
            <a:r>
              <a:rPr lang="en-US" dirty="0"/>
              <a:t>Nagaoka proposed, that atoms resembled the planet Saturn, with a ring of electrons surrounding a positive “planet.” </a:t>
            </a:r>
          </a:p>
          <a:p>
            <a:pPr marL="342900" indent="-342900">
              <a:buAutoNum type="alphaLcParenBoth"/>
            </a:pPr>
            <a:r>
              <a:rPr lang="en-US" dirty="0"/>
              <a:t>(credit a: modification of work by “Man </a:t>
            </a:r>
            <a:r>
              <a:rPr lang="en-US" dirty="0" err="1"/>
              <a:t>vyi</a:t>
            </a:r>
            <a:r>
              <a:rPr lang="en-US" dirty="0"/>
              <a:t>”/Wikimedia Commons; credit b: modification of work by “NASA”/Wikimedia Commons)</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906414" y="162233"/>
            <a:ext cx="970350" cy="659535"/>
          </a:xfrm>
          <a:prstGeom prst="rect">
            <a:avLst/>
          </a:prstGeom>
        </p:spPr>
      </p:pic>
    </p:spTree>
    <p:extLst>
      <p:ext uri="{BB962C8B-B14F-4D97-AF65-F5344CB8AC3E}">
        <p14:creationId xmlns:p14="http://schemas.microsoft.com/office/powerpoint/2010/main" val="31780095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482365" y="208754"/>
            <a:ext cx="5943600" cy="508000"/>
          </a:xfrm>
        </p:spPr>
        <p:txBody>
          <a:bodyPr>
            <a:normAutofit fontScale="90000"/>
          </a:bodyPr>
          <a:lstStyle/>
          <a:p>
            <a:pPr eaLnBrk="1" hangingPunct="1"/>
            <a:r>
              <a:rPr lang="en-US" sz="3200" b="1" dirty="0">
                <a:solidFill>
                  <a:srgbClr val="000090"/>
                </a:solidFill>
                <a:latin typeface="Arial" pitchFamily="-110" charset="0"/>
              </a:rPr>
              <a:t>Discovery of the Nucleus</a:t>
            </a:r>
          </a:p>
        </p:txBody>
      </p:sp>
      <p:sp>
        <p:nvSpPr>
          <p:cNvPr id="34818" name="Rectangle 3"/>
          <p:cNvSpPr>
            <a:spLocks noGrp="1" noChangeArrowheads="1"/>
          </p:cNvSpPr>
          <p:nvPr>
            <p:ph idx="1"/>
          </p:nvPr>
        </p:nvSpPr>
        <p:spPr>
          <a:xfrm>
            <a:off x="374755" y="1571277"/>
            <a:ext cx="11055246" cy="5077969"/>
          </a:xfrm>
        </p:spPr>
        <p:txBody>
          <a:bodyPr>
            <a:normAutofit/>
          </a:bodyPr>
          <a:lstStyle/>
          <a:p>
            <a:pPr eaLnBrk="1" hangingPunct="1">
              <a:buClrTx/>
              <a:buFont typeface="Arial"/>
              <a:buChar char="•"/>
            </a:pPr>
            <a:r>
              <a:rPr lang="en-US" b="1" dirty="0">
                <a:solidFill>
                  <a:schemeClr val="tx1"/>
                </a:solidFill>
                <a:latin typeface="Arial" pitchFamily="-110" charset="0"/>
              </a:rPr>
              <a:t> </a:t>
            </a:r>
            <a:r>
              <a:rPr lang="en-US" sz="3100" b="1" dirty="0">
                <a:latin typeface="Arial" pitchFamily="-110" charset="0"/>
              </a:rPr>
              <a:t>Ernest Rutherford’s Gold Foil Scattering Experiment:</a:t>
            </a:r>
            <a:endParaRPr lang="ru-RU" sz="3100" b="1" dirty="0">
              <a:latin typeface="Arial" pitchFamily="-110" charset="0"/>
            </a:endParaRPr>
          </a:p>
          <a:p>
            <a:pPr marL="457200" indent="-457200" algn="just">
              <a:buFont typeface="Arial" panose="020B0604020202020204" pitchFamily="34" charset="0"/>
              <a:buChar char="•"/>
            </a:pPr>
            <a:r>
              <a:rPr lang="en-US" sz="2800" b="0" i="0" u="none" strike="noStrike" baseline="0" dirty="0"/>
              <a:t>The next major development in understanding the atom, came from Ernest Rutherford, a physicist from New Zealand,</a:t>
            </a:r>
            <a:r>
              <a:rPr lang="ru-RU" sz="2800" b="0" i="0" u="none" strike="noStrike" baseline="0" dirty="0"/>
              <a:t> </a:t>
            </a:r>
            <a:r>
              <a:rPr lang="en-US" sz="2800" b="0" i="0" u="none" strike="noStrike" baseline="0" dirty="0"/>
              <a:t>who largely spent his scientific career in Canada and England.</a:t>
            </a:r>
            <a:endParaRPr lang="ru-RU" sz="2800" dirty="0">
              <a:cs typeface="MS PGothic" pitchFamily="34" charset="-128"/>
            </a:endParaRPr>
          </a:p>
          <a:p>
            <a:pPr marL="457200" indent="-457200" algn="just">
              <a:buFont typeface="Arial" panose="020B0604020202020204" pitchFamily="34" charset="0"/>
              <a:buChar char="•"/>
            </a:pPr>
            <a:r>
              <a:rPr lang="en-US" sz="2800" b="0" i="0" u="none" strike="noStrike" baseline="0" dirty="0"/>
              <a:t>He performed a series of experiments, using a beam of</a:t>
            </a:r>
            <a:r>
              <a:rPr lang="ru-RU" sz="2800" b="0" i="0" u="none" strike="noStrike" baseline="0" dirty="0"/>
              <a:t> </a:t>
            </a:r>
            <a:r>
              <a:rPr lang="en-US" sz="2800" b="0" i="0" u="none" strike="noStrike" baseline="0" dirty="0"/>
              <a:t>high-speed, positively charged </a:t>
            </a:r>
            <a:r>
              <a:rPr lang="en-US" sz="2800" b="1" i="0" u="none" strike="noStrike" baseline="0" dirty="0"/>
              <a:t>alpha particles (α particles) </a:t>
            </a:r>
            <a:r>
              <a:rPr lang="en-US" sz="2800" b="0" i="0" u="none" strike="noStrike" baseline="0" dirty="0"/>
              <a:t>that were produced by the radioactive decay of radium;</a:t>
            </a:r>
          </a:p>
          <a:p>
            <a:pPr marL="457200" indent="-457200" algn="just">
              <a:buFont typeface="Arial" panose="020B0604020202020204" pitchFamily="34" charset="0"/>
              <a:buChar char="•"/>
            </a:pPr>
            <a:r>
              <a:rPr lang="en-US" sz="2800" b="0" i="0" u="none" strike="noStrike" baseline="0" dirty="0"/>
              <a:t>α particles consist of two protons and two neutrons.</a:t>
            </a:r>
            <a:endParaRPr lang="en-US" dirty="0">
              <a:solidFill>
                <a:schemeClr val="tx1"/>
              </a:solidFill>
              <a:latin typeface="Arial" pitchFamily="-110" charset="0"/>
              <a:cs typeface="MS PGothic" pitchFamily="34" charset="-128"/>
            </a:endParaRPr>
          </a:p>
        </p:txBody>
      </p:sp>
      <p:pic>
        <p:nvPicPr>
          <p:cNvPr id="5" name="Picture 4"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607026" y="299958"/>
            <a:ext cx="1226434" cy="833592"/>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A7AB4-9C2D-499E-AC0B-A3663508D811}"/>
              </a:ext>
            </a:extLst>
          </p:cNvPr>
          <p:cNvSpPr>
            <a:spLocks noGrp="1"/>
          </p:cNvSpPr>
          <p:nvPr>
            <p:ph type="title"/>
          </p:nvPr>
        </p:nvSpPr>
        <p:spPr>
          <a:xfrm>
            <a:off x="819150" y="412625"/>
            <a:ext cx="4681928" cy="579938"/>
          </a:xfrm>
        </p:spPr>
        <p:txBody>
          <a:bodyPr/>
          <a:lstStyle/>
          <a:p>
            <a:r>
              <a:rPr lang="en-US" sz="2400" b="1" dirty="0">
                <a:solidFill>
                  <a:srgbClr val="000090"/>
                </a:solidFill>
                <a:latin typeface="Arial" pitchFamily="-110" charset="0"/>
              </a:rPr>
              <a:t>Discovery of the Nucleus</a:t>
            </a:r>
            <a:endParaRPr lang="en-US" dirty="0"/>
          </a:p>
        </p:txBody>
      </p:sp>
      <p:sp>
        <p:nvSpPr>
          <p:cNvPr id="3" name="Content Placeholder 2">
            <a:extLst>
              <a:ext uri="{FF2B5EF4-FFF2-40B4-BE49-F238E27FC236}">
                <a16:creationId xmlns:a16="http://schemas.microsoft.com/office/drawing/2014/main" id="{0D810190-5D1A-487D-9075-D8FE3159BC0B}"/>
              </a:ext>
            </a:extLst>
          </p:cNvPr>
          <p:cNvSpPr>
            <a:spLocks noGrp="1"/>
          </p:cNvSpPr>
          <p:nvPr>
            <p:ph idx="1"/>
          </p:nvPr>
        </p:nvSpPr>
        <p:spPr>
          <a:xfrm>
            <a:off x="514350" y="1946380"/>
            <a:ext cx="10160000" cy="3553917"/>
          </a:xfrm>
        </p:spPr>
        <p:txBody>
          <a:bodyPr>
            <a:normAutofit/>
          </a:bodyPr>
          <a:lstStyle/>
          <a:p>
            <a:pPr marL="457200" indent="-457200" algn="just">
              <a:buFont typeface="Arial" panose="020B0604020202020204" pitchFamily="34" charset="0"/>
              <a:buChar char="•"/>
            </a:pPr>
            <a:r>
              <a:rPr lang="en-US" sz="2800" b="0" i="0" u="none" strike="noStrike" baseline="0" dirty="0"/>
              <a:t>Rutherford and his colleagues- Hans Geiger (later famous for the Geiger counter) and Ernest</a:t>
            </a:r>
            <a:r>
              <a:rPr lang="ru-RU" sz="2800" b="0" i="0" u="none" strike="noStrike" baseline="0" dirty="0"/>
              <a:t> </a:t>
            </a:r>
            <a:r>
              <a:rPr lang="en-US" sz="2800" b="0" i="0" u="none" strike="noStrike" baseline="0" dirty="0"/>
              <a:t>Marsden, aimed a beam of </a:t>
            </a:r>
            <a:r>
              <a:rPr lang="en-US" sz="2800" b="1" i="1" u="none" strike="noStrike" baseline="0" dirty="0">
                <a:solidFill>
                  <a:srgbClr val="FF0000"/>
                </a:solidFill>
              </a:rPr>
              <a:t>α particles</a:t>
            </a:r>
            <a:r>
              <a:rPr lang="en-US" sz="2800" b="0" i="0" u="none" strike="noStrike" baseline="0" dirty="0"/>
              <a:t>, the source of which was embedded in a lead block to absorb most of the</a:t>
            </a:r>
            <a:r>
              <a:rPr lang="ru-RU" sz="2800" b="0" i="0" u="none" strike="noStrike" baseline="0" dirty="0"/>
              <a:t> </a:t>
            </a:r>
            <a:r>
              <a:rPr lang="en-US" sz="2800" b="0" i="0" u="none" strike="noStrike" baseline="0" dirty="0"/>
              <a:t>radiation, at a very thin piece of gold foil, and examined the resultant scattering of the α particles</a:t>
            </a:r>
            <a:r>
              <a:rPr lang="en-US" sz="2800" dirty="0"/>
              <a:t>,</a:t>
            </a:r>
            <a:r>
              <a:rPr lang="en-US" sz="2800" b="0" i="0" u="none" strike="noStrike" baseline="0" dirty="0"/>
              <a:t> using a luminescent</a:t>
            </a:r>
            <a:r>
              <a:rPr lang="ru-RU" sz="2800" b="0" i="0" u="none" strike="noStrike" baseline="0" dirty="0"/>
              <a:t> </a:t>
            </a:r>
            <a:r>
              <a:rPr lang="en-US" sz="2800" b="0" i="0" u="none" strike="noStrike" baseline="0" dirty="0"/>
              <a:t>screen, that glowed briefly, where hit by an α particle.</a:t>
            </a:r>
            <a:endParaRPr lang="en-US" sz="2800" dirty="0"/>
          </a:p>
        </p:txBody>
      </p:sp>
      <p:pic>
        <p:nvPicPr>
          <p:cNvPr id="4" name="Picture 3" descr="OSX-Stacked-TM-RGB-300dpi-2016.jpg">
            <a:extLst>
              <a:ext uri="{FF2B5EF4-FFF2-40B4-BE49-F238E27FC236}">
                <a16:creationId xmlns:a16="http://schemas.microsoft.com/office/drawing/2014/main" id="{A334F9F5-C3FC-4C02-9632-7E547E12CC4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763673" y="992245"/>
            <a:ext cx="1226434" cy="833592"/>
          </a:xfrm>
          <a:prstGeom prst="rect">
            <a:avLst/>
          </a:prstGeom>
        </p:spPr>
      </p:pic>
    </p:spTree>
    <p:extLst>
      <p:ext uri="{BB962C8B-B14F-4D97-AF65-F5344CB8AC3E}">
        <p14:creationId xmlns:p14="http://schemas.microsoft.com/office/powerpoint/2010/main" val="23682636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53295-CAFE-4181-8299-12B9C739D05F}"/>
              </a:ext>
            </a:extLst>
          </p:cNvPr>
          <p:cNvSpPr>
            <a:spLocks noGrp="1"/>
          </p:cNvSpPr>
          <p:nvPr>
            <p:ph type="title"/>
          </p:nvPr>
        </p:nvSpPr>
        <p:spPr>
          <a:xfrm>
            <a:off x="752187" y="366174"/>
            <a:ext cx="4591987" cy="460016"/>
          </a:xfrm>
        </p:spPr>
        <p:txBody>
          <a:bodyPr/>
          <a:lstStyle/>
          <a:p>
            <a:r>
              <a:rPr lang="en-US" sz="2400" b="1" dirty="0">
                <a:solidFill>
                  <a:srgbClr val="000090"/>
                </a:solidFill>
                <a:latin typeface="Arial" pitchFamily="-110" charset="0"/>
              </a:rPr>
              <a:t>Discovery of the Nucleus</a:t>
            </a:r>
            <a:endParaRPr lang="en-US" dirty="0"/>
          </a:p>
        </p:txBody>
      </p:sp>
      <p:sp>
        <p:nvSpPr>
          <p:cNvPr id="3" name="Content Placeholder 2">
            <a:extLst>
              <a:ext uri="{FF2B5EF4-FFF2-40B4-BE49-F238E27FC236}">
                <a16:creationId xmlns:a16="http://schemas.microsoft.com/office/drawing/2014/main" id="{3F8C59E8-8763-403E-ACFD-A6A9EF8FF5A4}"/>
              </a:ext>
            </a:extLst>
          </p:cNvPr>
          <p:cNvSpPr>
            <a:spLocks noGrp="1"/>
          </p:cNvSpPr>
          <p:nvPr>
            <p:ph idx="1"/>
          </p:nvPr>
        </p:nvSpPr>
        <p:spPr>
          <a:xfrm>
            <a:off x="164893" y="1609535"/>
            <a:ext cx="11617376" cy="4516629"/>
          </a:xfrm>
        </p:spPr>
        <p:txBody>
          <a:bodyPr>
            <a:noAutofit/>
          </a:bodyPr>
          <a:lstStyle/>
          <a:p>
            <a:pPr marL="457200" indent="-457200" algn="just">
              <a:buFont typeface="Arial" panose="020B0604020202020204" pitchFamily="34" charset="0"/>
              <a:buChar char="•"/>
            </a:pPr>
            <a:r>
              <a:rPr lang="en-US" sz="2800" b="0" i="0" u="none" strike="noStrike" baseline="0" dirty="0">
                <a:solidFill>
                  <a:srgbClr val="000000"/>
                </a:solidFill>
              </a:rPr>
              <a:t>What did they discover? </a:t>
            </a:r>
            <a:endParaRPr lang="ka-GE" sz="2800" b="0" i="0" u="none" strike="noStrike" baseline="0" dirty="0">
              <a:solidFill>
                <a:srgbClr val="000000"/>
              </a:solidFill>
            </a:endParaRPr>
          </a:p>
          <a:p>
            <a:pPr marL="457200" indent="-457200" algn="just">
              <a:buFont typeface="Arial" panose="020B0604020202020204" pitchFamily="34" charset="0"/>
              <a:buChar char="•"/>
            </a:pPr>
            <a:r>
              <a:rPr lang="en-US" sz="2800" b="0" i="0" u="none" strike="noStrike" baseline="0" dirty="0">
                <a:solidFill>
                  <a:srgbClr val="000000"/>
                </a:solidFill>
              </a:rPr>
              <a:t>Most particles passed right through the foil</a:t>
            </a:r>
            <a:r>
              <a:rPr lang="ka-GE" sz="2800" b="0" i="0" u="none" strike="noStrike" baseline="0" dirty="0">
                <a:solidFill>
                  <a:srgbClr val="000000"/>
                </a:solidFill>
              </a:rPr>
              <a:t>,</a:t>
            </a:r>
            <a:r>
              <a:rPr lang="en-US" sz="2800" b="0" i="0" u="none" strike="noStrike" baseline="0" dirty="0">
                <a:solidFill>
                  <a:srgbClr val="000000"/>
                </a:solidFill>
              </a:rPr>
              <a:t> without being deflected at all. </a:t>
            </a:r>
            <a:endParaRPr lang="ka-GE" sz="2800" b="0" i="0" u="none" strike="noStrike" baseline="0" dirty="0">
              <a:solidFill>
                <a:srgbClr val="000000"/>
              </a:solidFill>
            </a:endParaRPr>
          </a:p>
          <a:p>
            <a:pPr marL="457200" indent="-457200" algn="just">
              <a:buFont typeface="Arial" panose="020B0604020202020204" pitchFamily="34" charset="0"/>
              <a:buChar char="•"/>
            </a:pPr>
            <a:r>
              <a:rPr lang="en-US" sz="2800" b="0" i="0" u="none" strike="noStrike" baseline="0" dirty="0">
                <a:solidFill>
                  <a:srgbClr val="000000"/>
                </a:solidFill>
              </a:rPr>
              <a:t>However, some were diverted slightly, and a very small number were deflected almost straight back toward the source.</a:t>
            </a:r>
          </a:p>
          <a:p>
            <a:pPr marL="457200" indent="-457200" algn="just">
              <a:buFont typeface="Arial" panose="020B0604020202020204" pitchFamily="34" charset="0"/>
              <a:buChar char="•"/>
            </a:pPr>
            <a:r>
              <a:rPr lang="en-US" sz="2800" b="0" i="0" u="none" strike="noStrike" baseline="0" dirty="0">
                <a:solidFill>
                  <a:srgbClr val="000000"/>
                </a:solidFill>
              </a:rPr>
              <a:t>Rutherford described finding these results: </a:t>
            </a:r>
            <a:endParaRPr lang="ka-GE" sz="2800" b="0" i="0" u="none" strike="noStrike" baseline="0" dirty="0">
              <a:solidFill>
                <a:srgbClr val="000000"/>
              </a:solidFill>
            </a:endParaRPr>
          </a:p>
          <a:p>
            <a:pPr marL="457200" indent="-457200" algn="just">
              <a:buFont typeface="Arial" panose="020B0604020202020204" pitchFamily="34" charset="0"/>
              <a:buChar char="•"/>
            </a:pPr>
            <a:r>
              <a:rPr lang="en-US" sz="2800" b="0" i="0" u="none" strike="noStrike" baseline="0" dirty="0">
                <a:solidFill>
                  <a:srgbClr val="000000"/>
                </a:solidFill>
              </a:rPr>
              <a:t>“It was quite the most incredible event</a:t>
            </a:r>
            <a:r>
              <a:rPr lang="ka-GE" sz="2800" b="0" i="0" u="none" strike="noStrike" baseline="0" dirty="0">
                <a:solidFill>
                  <a:srgbClr val="000000"/>
                </a:solidFill>
              </a:rPr>
              <a:t>,</a:t>
            </a:r>
            <a:r>
              <a:rPr lang="en-US" sz="2800" b="0" i="0" u="none" strike="noStrike" baseline="0" dirty="0">
                <a:solidFill>
                  <a:srgbClr val="000000"/>
                </a:solidFill>
              </a:rPr>
              <a:t> that has ever happened to me in my life. It was almost as incredible</a:t>
            </a:r>
            <a:r>
              <a:rPr lang="ka-GE" sz="2800" b="0" i="0" u="none" strike="noStrike" baseline="0" dirty="0">
                <a:solidFill>
                  <a:srgbClr val="000000"/>
                </a:solidFill>
              </a:rPr>
              <a:t>,</a:t>
            </a:r>
            <a:r>
              <a:rPr lang="en-US" sz="2800" b="0" i="0" u="none" strike="noStrike" baseline="0" dirty="0">
                <a:solidFill>
                  <a:srgbClr val="000000"/>
                </a:solidFill>
              </a:rPr>
              <a:t> as if you fired a 15-inch shell at a piece of tissue paper</a:t>
            </a:r>
            <a:r>
              <a:rPr lang="ka-GE" sz="2800" b="0" i="0" u="none" strike="noStrike" baseline="0" dirty="0">
                <a:solidFill>
                  <a:srgbClr val="000000"/>
                </a:solidFill>
              </a:rPr>
              <a:t>,</a:t>
            </a:r>
            <a:r>
              <a:rPr lang="en-US" sz="2800" b="0" i="0" u="none" strike="noStrike" baseline="0" dirty="0">
                <a:solidFill>
                  <a:srgbClr val="000000"/>
                </a:solidFill>
              </a:rPr>
              <a:t> and it came back and hit you.”</a:t>
            </a:r>
            <a:endParaRPr lang="en-US" sz="2800" dirty="0"/>
          </a:p>
        </p:txBody>
      </p:sp>
      <p:pic>
        <p:nvPicPr>
          <p:cNvPr id="4" name="Picture 3" descr="OSX-Stacked-TM-RGB-300dpi-2016.jpg">
            <a:extLst>
              <a:ext uri="{FF2B5EF4-FFF2-40B4-BE49-F238E27FC236}">
                <a16:creationId xmlns:a16="http://schemas.microsoft.com/office/drawing/2014/main" id="{630A1229-0037-47FC-8D44-9593C04B61A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13379" y="731836"/>
            <a:ext cx="1226434" cy="833592"/>
          </a:xfrm>
          <a:prstGeom prst="rect">
            <a:avLst/>
          </a:prstGeom>
        </p:spPr>
      </p:pic>
    </p:spTree>
    <p:extLst>
      <p:ext uri="{BB962C8B-B14F-4D97-AF65-F5344CB8AC3E}">
        <p14:creationId xmlns:p14="http://schemas.microsoft.com/office/powerpoint/2010/main" val="6165675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8625" y="241328"/>
            <a:ext cx="2219325" cy="415898"/>
          </a:xfrm>
        </p:spPr>
        <p:txBody>
          <a:bodyPr>
            <a:normAutofit fontScale="90000"/>
          </a:bodyPr>
          <a:lstStyle/>
          <a:p>
            <a:r>
              <a:rPr lang="en-US" dirty="0"/>
              <a:t>Figure 2.9</a:t>
            </a:r>
          </a:p>
        </p:txBody>
      </p:sp>
      <p:pic>
        <p:nvPicPr>
          <p:cNvPr id="2" name="Picture Placeholder 1" descr="CNX_Chem_02_02_Rutherford.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03" r="-503"/>
          <a:stretch>
            <a:fillRect/>
          </a:stretch>
        </p:blipFill>
        <p:spPr>
          <a:xfrm>
            <a:off x="1152525" y="582110"/>
            <a:ext cx="9476530" cy="4113715"/>
          </a:xfrm>
        </p:spPr>
      </p:pic>
      <p:sp>
        <p:nvSpPr>
          <p:cNvPr id="7" name="Text Placeholder 6"/>
          <p:cNvSpPr>
            <a:spLocks noGrp="1"/>
          </p:cNvSpPr>
          <p:nvPr>
            <p:ph type="body" sz="quarter" idx="14"/>
          </p:nvPr>
        </p:nvSpPr>
        <p:spPr>
          <a:xfrm>
            <a:off x="239844" y="4973272"/>
            <a:ext cx="11707318" cy="1656769"/>
          </a:xfrm>
        </p:spPr>
        <p:txBody>
          <a:bodyPr>
            <a:noAutofit/>
          </a:bodyPr>
          <a:lstStyle/>
          <a:p>
            <a:pPr algn="just"/>
            <a:r>
              <a:rPr lang="en-US" sz="2400" dirty="0"/>
              <a:t>Geiger and Rutherford fired α particles at a piece of gold foil</a:t>
            </a:r>
            <a:r>
              <a:rPr lang="ka-GE" sz="2400" dirty="0"/>
              <a:t>,</a:t>
            </a:r>
            <a:r>
              <a:rPr lang="en-US" sz="2400" dirty="0"/>
              <a:t> and detected where those particles went, as shown in this schematic diagram of their experiment. </a:t>
            </a:r>
            <a:endParaRPr lang="ka-GE" sz="2400" dirty="0"/>
          </a:p>
          <a:p>
            <a:pPr algn="just"/>
            <a:r>
              <a:rPr lang="en-US" sz="2400" dirty="0">
                <a:solidFill>
                  <a:srgbClr val="FF0000"/>
                </a:solidFill>
              </a:rPr>
              <a:t>Most of the particles passed straight through the foil, but a few were deflected slightly and a very small number were significantly deflected.</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943837" y="139394"/>
            <a:ext cx="911839" cy="619766"/>
          </a:xfrm>
          <a:prstGeom prst="rect">
            <a:avLst/>
          </a:prstGeom>
        </p:spPr>
      </p:pic>
    </p:spTree>
    <p:extLst>
      <p:ext uri="{BB962C8B-B14F-4D97-AF65-F5344CB8AC3E}">
        <p14:creationId xmlns:p14="http://schemas.microsoft.com/office/powerpoint/2010/main" val="23983902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559A7-3544-4C46-9D15-096ABEC9FF9B}"/>
              </a:ext>
            </a:extLst>
          </p:cNvPr>
          <p:cNvSpPr>
            <a:spLocks noGrp="1"/>
          </p:cNvSpPr>
          <p:nvPr>
            <p:ph type="title"/>
          </p:nvPr>
        </p:nvSpPr>
        <p:spPr>
          <a:xfrm>
            <a:off x="830549" y="227804"/>
            <a:ext cx="4576997" cy="659535"/>
          </a:xfrm>
        </p:spPr>
        <p:txBody>
          <a:bodyPr/>
          <a:lstStyle/>
          <a:p>
            <a:r>
              <a:rPr lang="en-US" sz="2400" b="1" dirty="0">
                <a:solidFill>
                  <a:srgbClr val="000090"/>
                </a:solidFill>
                <a:latin typeface="Arial" pitchFamily="-110" charset="0"/>
              </a:rPr>
              <a:t>Discovery of the Nucleus</a:t>
            </a:r>
            <a:endParaRPr lang="en-US" dirty="0"/>
          </a:p>
        </p:txBody>
      </p:sp>
      <p:sp>
        <p:nvSpPr>
          <p:cNvPr id="4" name="Text Placeholder 3">
            <a:extLst>
              <a:ext uri="{FF2B5EF4-FFF2-40B4-BE49-F238E27FC236}">
                <a16:creationId xmlns:a16="http://schemas.microsoft.com/office/drawing/2014/main" id="{CF1EE885-17DD-4F20-8EF0-52C64788D708}"/>
              </a:ext>
            </a:extLst>
          </p:cNvPr>
          <p:cNvSpPr>
            <a:spLocks noGrp="1"/>
          </p:cNvSpPr>
          <p:nvPr>
            <p:ph type="body" sz="quarter" idx="14"/>
          </p:nvPr>
        </p:nvSpPr>
        <p:spPr>
          <a:xfrm>
            <a:off x="480882" y="1037137"/>
            <a:ext cx="11451288" cy="5593059"/>
          </a:xfrm>
        </p:spPr>
        <p:txBody>
          <a:bodyPr>
            <a:noAutofit/>
          </a:bodyPr>
          <a:lstStyle/>
          <a:p>
            <a:pPr marL="342900" indent="-342900" algn="just">
              <a:buFont typeface="Arial" panose="020B0604020202020204" pitchFamily="34" charset="0"/>
              <a:buChar char="•"/>
            </a:pPr>
            <a:r>
              <a:rPr lang="en-US" sz="2400" dirty="0"/>
              <a:t>Here is what Rutherford deduced: </a:t>
            </a:r>
            <a:endParaRPr lang="ka-GE" sz="2400" dirty="0"/>
          </a:p>
          <a:p>
            <a:pPr marL="342900" indent="-342900" algn="just">
              <a:buFont typeface="Arial" panose="020B0604020202020204" pitchFamily="34" charset="0"/>
              <a:buChar char="•"/>
            </a:pPr>
            <a:r>
              <a:rPr lang="en-US" sz="2400" dirty="0"/>
              <a:t>Because most of the fast-moving </a:t>
            </a:r>
            <a:r>
              <a:rPr lang="en-US" sz="2400" i="1" dirty="0">
                <a:solidFill>
                  <a:srgbClr val="FF0000"/>
                </a:solidFill>
              </a:rPr>
              <a:t>α particles </a:t>
            </a:r>
            <a:r>
              <a:rPr lang="en-US" sz="2400" dirty="0"/>
              <a:t>passed through the gold atoms</a:t>
            </a:r>
            <a:r>
              <a:rPr lang="ka-GE" sz="2400" dirty="0"/>
              <a:t> </a:t>
            </a:r>
            <a:r>
              <a:rPr lang="en-US" sz="2400" dirty="0"/>
              <a:t>undeflected, they must have traveled through essentially empty space inside the atom.</a:t>
            </a:r>
            <a:endParaRPr lang="ka-GE" sz="2400" dirty="0"/>
          </a:p>
          <a:p>
            <a:pPr marL="342900" indent="-342900" algn="just">
              <a:buFont typeface="Arial" panose="020B0604020202020204" pitchFamily="34" charset="0"/>
              <a:buChar char="•"/>
            </a:pPr>
            <a:endParaRPr lang="ka-GE" sz="2400" dirty="0"/>
          </a:p>
          <a:p>
            <a:pPr marL="342900" indent="-342900" algn="just">
              <a:buFont typeface="Arial" panose="020B0604020202020204" pitchFamily="34" charset="0"/>
              <a:buChar char="•"/>
            </a:pPr>
            <a:r>
              <a:rPr lang="en-US" sz="2400" b="0" i="0" u="none" strike="noStrike" baseline="0" dirty="0"/>
              <a:t>Alpha particles are positively</a:t>
            </a:r>
            <a:r>
              <a:rPr lang="ka-GE" sz="2400" b="0" i="0" u="none" strike="noStrike" baseline="0" dirty="0"/>
              <a:t> </a:t>
            </a:r>
            <a:r>
              <a:rPr lang="en-US" sz="2400" b="0" i="0" u="none" strike="noStrike" baseline="0" dirty="0"/>
              <a:t>charged, so deflections arose when they encountered another positive charge (like charges repel each other).</a:t>
            </a:r>
            <a:endParaRPr lang="ka-GE" sz="2400" b="0" i="0" u="none" strike="noStrike" baseline="0" dirty="0"/>
          </a:p>
          <a:p>
            <a:pPr marL="342900" indent="-342900" algn="just">
              <a:buFont typeface="Arial" panose="020B0604020202020204" pitchFamily="34" charset="0"/>
              <a:buChar char="•"/>
            </a:pPr>
            <a:endParaRPr lang="ka-GE" sz="2400" b="0" i="0" u="none" strike="noStrike" baseline="0" dirty="0"/>
          </a:p>
          <a:p>
            <a:pPr marL="342900" indent="-342900" algn="just">
              <a:buFont typeface="Arial" panose="020B0604020202020204" pitchFamily="34" charset="0"/>
              <a:buChar char="•"/>
            </a:pPr>
            <a:r>
              <a:rPr lang="en-US" sz="2400" b="0" i="0" u="none" strike="noStrike" baseline="0" dirty="0"/>
              <a:t>Since the deflections occurred</a:t>
            </a:r>
            <a:r>
              <a:rPr lang="ka-GE" sz="2400" b="0" i="0" u="none" strike="noStrike" baseline="0" dirty="0"/>
              <a:t> </a:t>
            </a:r>
            <a:r>
              <a:rPr lang="en-US" sz="2400" b="0" i="0" u="none" strike="noStrike" baseline="0" dirty="0"/>
              <a:t>a small fraction of the time, this charge only occupied a small amount of the space in the gold foil.</a:t>
            </a:r>
            <a:endParaRPr lang="ka-GE" sz="2400" b="0" i="0" u="none" strike="noStrike" baseline="0" dirty="0"/>
          </a:p>
          <a:p>
            <a:pPr marL="342900" indent="-342900" algn="just">
              <a:buFont typeface="Arial" panose="020B0604020202020204" pitchFamily="34" charset="0"/>
              <a:buChar char="•"/>
            </a:pPr>
            <a:endParaRPr lang="en-US" sz="2400" dirty="0">
              <a:cs typeface="MS PGothic" pitchFamily="34" charset="-128"/>
            </a:endParaRPr>
          </a:p>
          <a:p>
            <a:pPr marL="342900" indent="-342900" algn="just">
              <a:buFont typeface="Arial" panose="020B0604020202020204" pitchFamily="34" charset="0"/>
              <a:buChar char="•"/>
            </a:pPr>
            <a:r>
              <a:rPr lang="en-US" sz="2400" b="0" i="0" u="none" strike="noStrike" baseline="0" dirty="0"/>
              <a:t>Analyzing a series</a:t>
            </a:r>
            <a:r>
              <a:rPr lang="ka-GE" sz="2400" b="0" i="0" u="none" strike="noStrike" baseline="0" dirty="0"/>
              <a:t> </a:t>
            </a:r>
            <a:r>
              <a:rPr lang="en-US" sz="2400" b="0" i="0" u="none" strike="noStrike" baseline="0" dirty="0"/>
              <a:t>of such experiments in detail, Rutherford drew conclusions</a:t>
            </a:r>
            <a:r>
              <a:rPr lang="en-US" sz="2400" dirty="0"/>
              <a:t>!</a:t>
            </a:r>
          </a:p>
        </p:txBody>
      </p:sp>
      <p:pic>
        <p:nvPicPr>
          <p:cNvPr id="5" name="Picture 4" descr="OSX-Stacked-TM-RGB-300dpi-2016.jpg">
            <a:extLst>
              <a:ext uri="{FF2B5EF4-FFF2-40B4-BE49-F238E27FC236}">
                <a16:creationId xmlns:a16="http://schemas.microsoft.com/office/drawing/2014/main" id="{C59A5E73-99CD-48A8-9155-8B5250C1B85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484684" y="203545"/>
            <a:ext cx="1226434" cy="833592"/>
          </a:xfrm>
          <a:prstGeom prst="rect">
            <a:avLst/>
          </a:prstGeom>
        </p:spPr>
      </p:pic>
    </p:spTree>
    <p:extLst>
      <p:ext uri="{BB962C8B-B14F-4D97-AF65-F5344CB8AC3E}">
        <p14:creationId xmlns:p14="http://schemas.microsoft.com/office/powerpoint/2010/main" val="40272747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537148" y="195513"/>
            <a:ext cx="5943600" cy="508000"/>
          </a:xfrm>
        </p:spPr>
        <p:txBody>
          <a:bodyPr>
            <a:normAutofit/>
          </a:bodyPr>
          <a:lstStyle/>
          <a:p>
            <a:pPr eaLnBrk="1" hangingPunct="1"/>
            <a:r>
              <a:rPr lang="en-US" b="1" dirty="0">
                <a:solidFill>
                  <a:srgbClr val="000090"/>
                </a:solidFill>
                <a:latin typeface="Arial" pitchFamily="-110" charset="0"/>
              </a:rPr>
              <a:t>Discovery of the Nucleus</a:t>
            </a:r>
          </a:p>
        </p:txBody>
      </p:sp>
      <p:sp>
        <p:nvSpPr>
          <p:cNvPr id="34818" name="Rectangle 3"/>
          <p:cNvSpPr>
            <a:spLocks noGrp="1" noChangeArrowheads="1"/>
          </p:cNvSpPr>
          <p:nvPr>
            <p:ph idx="1"/>
          </p:nvPr>
        </p:nvSpPr>
        <p:spPr>
          <a:xfrm>
            <a:off x="689548" y="878138"/>
            <a:ext cx="11369102" cy="5463731"/>
          </a:xfrm>
        </p:spPr>
        <p:txBody>
          <a:bodyPr>
            <a:normAutofit fontScale="92500" lnSpcReduction="20000"/>
          </a:bodyPr>
          <a:lstStyle/>
          <a:p>
            <a:pPr marL="350838" lvl="1" indent="0">
              <a:buNone/>
            </a:pPr>
            <a:endParaRPr lang="en-US" dirty="0">
              <a:solidFill>
                <a:schemeClr val="tx1"/>
              </a:solidFill>
              <a:latin typeface="Arial" pitchFamily="-110" charset="0"/>
              <a:cs typeface="MS PGothic" pitchFamily="34" charset="-128"/>
            </a:endParaRPr>
          </a:p>
          <a:p>
            <a:pPr eaLnBrk="1" hangingPunct="1">
              <a:buClrTx/>
              <a:buFont typeface="Arial"/>
              <a:buChar char="•"/>
            </a:pPr>
            <a:r>
              <a:rPr lang="en-US" sz="2400" b="1" dirty="0">
                <a:latin typeface="Arial" pitchFamily="-110" charset="0"/>
              </a:rPr>
              <a:t> Rutherford’s results:</a:t>
            </a:r>
          </a:p>
          <a:p>
            <a:pPr algn="just">
              <a:lnSpc>
                <a:spcPct val="170000"/>
              </a:lnSpc>
              <a:buClrTx/>
              <a:buFont typeface="Arial"/>
              <a:buChar char="•"/>
            </a:pPr>
            <a:r>
              <a:rPr lang="en-US" sz="2400" b="0" i="0" u="none" strike="noStrike" baseline="0" dirty="0">
                <a:solidFill>
                  <a:srgbClr val="000000"/>
                </a:solidFill>
              </a:rPr>
              <a:t>This analysis led Rutherford to </a:t>
            </a:r>
            <a:r>
              <a:rPr lang="en-US" sz="2400" b="0" i="1" u="none" strike="noStrike" baseline="0" dirty="0">
                <a:solidFill>
                  <a:srgbClr val="FF0000"/>
                </a:solidFill>
              </a:rPr>
              <a:t>propose a model</a:t>
            </a:r>
            <a:r>
              <a:rPr lang="ka-GE" sz="2400" b="0" i="1" u="none" strike="noStrike" baseline="0" dirty="0">
                <a:solidFill>
                  <a:srgbClr val="FF0000"/>
                </a:solidFill>
              </a:rPr>
              <a:t>,</a:t>
            </a:r>
            <a:r>
              <a:rPr lang="en-US" sz="2400" b="0" i="1" u="none" strike="noStrike" baseline="0" dirty="0">
                <a:solidFill>
                  <a:srgbClr val="FF0000"/>
                </a:solidFill>
              </a:rPr>
              <a:t> in which an atom consists of a very small, positively charged nucleus,</a:t>
            </a:r>
            <a:r>
              <a:rPr lang="ka-GE" sz="2400" b="0" i="1" u="none" strike="noStrike" baseline="0" dirty="0">
                <a:solidFill>
                  <a:srgbClr val="FF0000"/>
                </a:solidFill>
              </a:rPr>
              <a:t> </a:t>
            </a:r>
            <a:r>
              <a:rPr lang="en-US" sz="2400" b="0" i="1" u="none" strike="noStrike" baseline="0" dirty="0">
                <a:solidFill>
                  <a:srgbClr val="FF0000"/>
                </a:solidFill>
              </a:rPr>
              <a:t>in which most of the mass of the atom is concentrated, surrounded by the negatively charged electrons, so that</a:t>
            </a:r>
            <a:r>
              <a:rPr lang="ka-GE" sz="2400" b="0" i="1" u="none" strike="noStrike" baseline="0" dirty="0">
                <a:solidFill>
                  <a:srgbClr val="FF0000"/>
                </a:solidFill>
              </a:rPr>
              <a:t>,</a:t>
            </a:r>
            <a:r>
              <a:rPr lang="en-US" sz="2400" b="0" i="1" u="none" strike="noStrike" baseline="0" dirty="0">
                <a:solidFill>
                  <a:srgbClr val="FF0000"/>
                </a:solidFill>
              </a:rPr>
              <a:t> the</a:t>
            </a:r>
            <a:r>
              <a:rPr lang="ka-GE" sz="2400" b="0" i="1" u="none" strike="noStrike" baseline="0" dirty="0">
                <a:solidFill>
                  <a:srgbClr val="FF0000"/>
                </a:solidFill>
              </a:rPr>
              <a:t> </a:t>
            </a:r>
            <a:r>
              <a:rPr lang="en-US" sz="2400" b="0" i="1" u="none" strike="noStrike" baseline="0" dirty="0">
                <a:solidFill>
                  <a:srgbClr val="FF0000"/>
                </a:solidFill>
              </a:rPr>
              <a:t>atom is electrically neutral</a:t>
            </a:r>
            <a:r>
              <a:rPr lang="ka-GE" sz="2400" b="0" i="1" u="none" strike="noStrike" baseline="0" dirty="0">
                <a:solidFill>
                  <a:srgbClr val="FF0000"/>
                </a:solidFill>
              </a:rPr>
              <a:t>.</a:t>
            </a:r>
            <a:endParaRPr lang="en-US" sz="2400" i="1" dirty="0">
              <a:solidFill>
                <a:srgbClr val="FF0000"/>
              </a:solidFill>
            </a:endParaRPr>
          </a:p>
          <a:p>
            <a:pPr algn="l"/>
            <a:r>
              <a:rPr lang="en-US" sz="2200" i="1" dirty="0">
                <a:solidFill>
                  <a:srgbClr val="FF0000"/>
                </a:solidFill>
                <a:latin typeface="Arial" pitchFamily="-110" charset="0"/>
                <a:cs typeface="MS PGothic" pitchFamily="34" charset="-128"/>
              </a:rPr>
              <a:t>The volume occupied by an atom</a:t>
            </a:r>
            <a:r>
              <a:rPr lang="ka-GE" sz="2200" i="1" dirty="0">
                <a:solidFill>
                  <a:srgbClr val="FF0000"/>
                </a:solidFill>
                <a:latin typeface="Arial" pitchFamily="-110" charset="0"/>
                <a:cs typeface="MS PGothic" pitchFamily="34" charset="-128"/>
              </a:rPr>
              <a:t>,</a:t>
            </a:r>
            <a:r>
              <a:rPr lang="en-US" sz="2200" i="1" dirty="0">
                <a:solidFill>
                  <a:srgbClr val="FF0000"/>
                </a:solidFill>
                <a:latin typeface="Arial" pitchFamily="-110" charset="0"/>
                <a:cs typeface="MS PGothic" pitchFamily="34" charset="-128"/>
              </a:rPr>
              <a:t> must consist of a large amount of empty space. </a:t>
            </a:r>
          </a:p>
          <a:p>
            <a:pPr marL="350838" lvl="1" indent="0">
              <a:buClrTx/>
            </a:pPr>
            <a:endParaRPr lang="en-US" sz="2200" dirty="0">
              <a:solidFill>
                <a:schemeClr val="tx1"/>
              </a:solidFill>
              <a:latin typeface="Arial" pitchFamily="-110" charset="0"/>
              <a:cs typeface="MS PGothic" pitchFamily="34" charset="-128"/>
            </a:endParaRPr>
          </a:p>
          <a:p>
            <a:pPr marL="58738" lvl="1" indent="0">
              <a:buClrTx/>
            </a:pPr>
            <a:r>
              <a:rPr lang="en-US" sz="2200" dirty="0">
                <a:solidFill>
                  <a:schemeClr val="tx1"/>
                </a:solidFill>
                <a:latin typeface="Arial" pitchFamily="-110" charset="0"/>
                <a:cs typeface="MS PGothic" pitchFamily="34" charset="-128"/>
              </a:rPr>
              <a:t> A small, relatively heavy, positively charged body, the </a:t>
            </a:r>
            <a:r>
              <a:rPr lang="en-US" sz="2200" b="1" i="1" dirty="0">
                <a:solidFill>
                  <a:srgbClr val="000090"/>
                </a:solidFill>
                <a:latin typeface="Arial" pitchFamily="-110" charset="0"/>
                <a:cs typeface="MS PGothic" pitchFamily="34" charset="-128"/>
              </a:rPr>
              <a:t>nucleus</a:t>
            </a:r>
            <a:r>
              <a:rPr lang="en-US" sz="2200" dirty="0">
                <a:solidFill>
                  <a:schemeClr val="tx1"/>
                </a:solidFill>
                <a:latin typeface="Arial" pitchFamily="-110" charset="0"/>
                <a:cs typeface="MS PGothic" pitchFamily="34" charset="-128"/>
              </a:rPr>
              <a:t>, must be at the center of each atom. </a:t>
            </a:r>
          </a:p>
          <a:p>
            <a:pPr marL="58738" lvl="1" indent="0">
              <a:buClrTx/>
            </a:pPr>
            <a:endParaRPr lang="en-US" sz="2200" dirty="0">
              <a:solidFill>
                <a:schemeClr val="tx1"/>
              </a:solidFill>
              <a:latin typeface="Arial" pitchFamily="-110" charset="0"/>
              <a:cs typeface="MS PGothic" pitchFamily="34" charset="-128"/>
            </a:endParaRPr>
          </a:p>
          <a:p>
            <a:pPr marL="58738" lvl="1" indent="0">
              <a:buClrTx/>
            </a:pPr>
            <a:r>
              <a:rPr lang="en-US" sz="2200" dirty="0">
                <a:solidFill>
                  <a:schemeClr val="tx1"/>
                </a:solidFill>
                <a:latin typeface="Arial" pitchFamily="-110" charset="0"/>
                <a:cs typeface="MS PGothic" pitchFamily="34" charset="-128"/>
              </a:rPr>
              <a:t> The nucleus contains most of the atom’s mass.</a:t>
            </a:r>
          </a:p>
          <a:p>
            <a:pPr marL="58738" lvl="1" indent="0">
              <a:buClrTx/>
            </a:pPr>
            <a:endParaRPr lang="en-US" sz="2200" dirty="0">
              <a:solidFill>
                <a:schemeClr val="tx1"/>
              </a:solidFill>
              <a:latin typeface="Arial" pitchFamily="-110" charset="0"/>
              <a:cs typeface="MS PGothic" pitchFamily="34" charset="-128"/>
            </a:endParaRPr>
          </a:p>
          <a:p>
            <a:pPr marL="58738" lvl="1" indent="0">
              <a:buClrTx/>
            </a:pPr>
            <a:r>
              <a:rPr lang="en-US" sz="2200" dirty="0">
                <a:solidFill>
                  <a:schemeClr val="tx1"/>
                </a:solidFill>
                <a:latin typeface="Arial" pitchFamily="-110" charset="0"/>
                <a:cs typeface="MS PGothic" pitchFamily="34" charset="-128"/>
              </a:rPr>
              <a:t> Negatively charged electrons surround the nucleus. </a:t>
            </a:r>
          </a:p>
          <a:p>
            <a:pPr marL="58738" lvl="1" indent="0">
              <a:buClrTx/>
            </a:pPr>
            <a:endParaRPr lang="en-US" sz="2200" dirty="0">
              <a:solidFill>
                <a:schemeClr val="tx1"/>
              </a:solidFill>
              <a:latin typeface="Arial" pitchFamily="-110" charset="0"/>
              <a:cs typeface="MS PGothic" pitchFamily="34" charset="-128"/>
            </a:endParaRPr>
          </a:p>
          <a:p>
            <a:pPr marL="58738" lvl="1" indent="0">
              <a:buClrTx/>
            </a:pPr>
            <a:r>
              <a:rPr lang="en-US" sz="2200" dirty="0">
                <a:solidFill>
                  <a:schemeClr val="tx1"/>
                </a:solidFill>
                <a:latin typeface="Arial" pitchFamily="-110" charset="0"/>
                <a:cs typeface="MS PGothic" pitchFamily="34" charset="-128"/>
              </a:rPr>
              <a:t> The </a:t>
            </a:r>
            <a:r>
              <a:rPr lang="en-US" sz="2200" b="1" i="1" dirty="0">
                <a:solidFill>
                  <a:srgbClr val="000090"/>
                </a:solidFill>
                <a:latin typeface="Arial" pitchFamily="-110" charset="0"/>
                <a:cs typeface="MS PGothic" pitchFamily="34" charset="-128"/>
              </a:rPr>
              <a:t>proton</a:t>
            </a:r>
            <a:r>
              <a:rPr lang="en-US" sz="2200" dirty="0">
                <a:solidFill>
                  <a:schemeClr val="tx1"/>
                </a:solidFill>
                <a:latin typeface="Arial" pitchFamily="-110" charset="0"/>
                <a:cs typeface="MS PGothic" pitchFamily="34" charset="-128"/>
              </a:rPr>
              <a:t>, a positively charged, subatomic particle is located in the nucleus. </a:t>
            </a:r>
          </a:p>
          <a:p>
            <a:pPr marL="58738" lvl="1" indent="0">
              <a:buNone/>
            </a:pPr>
            <a:endParaRPr lang="en-US" dirty="0">
              <a:solidFill>
                <a:schemeClr val="tx1"/>
              </a:solidFill>
              <a:latin typeface="Arial" pitchFamily="-110" charset="0"/>
              <a:cs typeface="MS PGothic" pitchFamily="34" charset="-128"/>
            </a:endParaRPr>
          </a:p>
          <a:p>
            <a:pPr marL="350838" lvl="1" indent="0">
              <a:buNone/>
            </a:pPr>
            <a:endParaRPr lang="en-US" dirty="0">
              <a:solidFill>
                <a:schemeClr val="tx1"/>
              </a:solidFill>
              <a:latin typeface="Arial" pitchFamily="-110" charset="0"/>
              <a:cs typeface="MS PGothic" pitchFamily="34" charset="-128"/>
            </a:endParaRPr>
          </a:p>
        </p:txBody>
      </p:sp>
      <p:pic>
        <p:nvPicPr>
          <p:cNvPr id="5" name="Picture 4"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672320" y="289698"/>
            <a:ext cx="982532" cy="667815"/>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6307" y="769224"/>
            <a:ext cx="2283502" cy="659535"/>
          </a:xfrm>
        </p:spPr>
        <p:txBody>
          <a:bodyPr/>
          <a:lstStyle/>
          <a:p>
            <a:r>
              <a:rPr lang="en-US" dirty="0"/>
              <a:t>Figure 2.10</a:t>
            </a:r>
          </a:p>
        </p:txBody>
      </p:sp>
      <p:pic>
        <p:nvPicPr>
          <p:cNvPr id="2" name="Picture Placeholder 1" descr="CNX_Chem_02_02_GoldFoil3.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938" r="-3600"/>
          <a:stretch>
            <a:fillRect/>
          </a:stretch>
        </p:blipFill>
        <p:spPr>
          <a:xfrm>
            <a:off x="2606626" y="563828"/>
            <a:ext cx="7242155" cy="4016960"/>
          </a:xfrm>
        </p:spPr>
      </p:pic>
      <p:sp>
        <p:nvSpPr>
          <p:cNvPr id="7" name="Text Placeholder 6"/>
          <p:cNvSpPr>
            <a:spLocks noGrp="1"/>
          </p:cNvSpPr>
          <p:nvPr>
            <p:ph type="body" sz="quarter" idx="14"/>
          </p:nvPr>
        </p:nvSpPr>
        <p:spPr>
          <a:xfrm>
            <a:off x="478267" y="4459477"/>
            <a:ext cx="11498874" cy="2280535"/>
          </a:xfrm>
        </p:spPr>
        <p:txBody>
          <a:bodyPr>
            <a:noAutofit/>
          </a:bodyPr>
          <a:lstStyle/>
          <a:p>
            <a:pPr algn="just"/>
            <a:r>
              <a:rPr lang="en-US" dirty="0"/>
              <a:t>The </a:t>
            </a:r>
            <a:r>
              <a:rPr lang="en-US" b="1" i="1" dirty="0">
                <a:solidFill>
                  <a:srgbClr val="FF0000"/>
                </a:solidFill>
              </a:rPr>
              <a:t>α particles </a:t>
            </a:r>
            <a:r>
              <a:rPr lang="en-US" dirty="0"/>
              <a:t>are deflected</a:t>
            </a:r>
            <a:r>
              <a:rPr lang="ka-GE" dirty="0"/>
              <a:t>,</a:t>
            </a:r>
            <a:r>
              <a:rPr lang="en-US" dirty="0"/>
              <a:t> only when they collide with or pass close to the much heavier, positively charged gold nucleus. </a:t>
            </a:r>
          </a:p>
          <a:p>
            <a:pPr algn="just"/>
            <a:r>
              <a:rPr lang="en-US" dirty="0"/>
              <a:t>Because the nucleus is very small compared to the size of an atom, very few </a:t>
            </a:r>
            <a:r>
              <a:rPr lang="en-US" i="1" dirty="0">
                <a:solidFill>
                  <a:srgbClr val="FF0000"/>
                </a:solidFill>
              </a:rPr>
              <a:t>α particles </a:t>
            </a:r>
            <a:r>
              <a:rPr lang="en-US" dirty="0"/>
              <a:t>are deflected. </a:t>
            </a:r>
          </a:p>
          <a:p>
            <a:pPr algn="just"/>
            <a:r>
              <a:rPr lang="en-US" dirty="0"/>
              <a:t>Most pass through the relatively large region occupied by electrons, which are too light to deflect the rapidly moving particles.</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189756" y="814550"/>
            <a:ext cx="1226434" cy="833592"/>
          </a:xfrm>
          <a:prstGeom prst="rect">
            <a:avLst/>
          </a:prstGeom>
        </p:spPr>
      </p:pic>
    </p:spTree>
    <p:extLst>
      <p:ext uri="{BB962C8B-B14F-4D97-AF65-F5344CB8AC3E}">
        <p14:creationId xmlns:p14="http://schemas.microsoft.com/office/powerpoint/2010/main" val="24903265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314793" y="284389"/>
            <a:ext cx="9668656" cy="933474"/>
          </a:xfrm>
        </p:spPr>
        <p:txBody>
          <a:bodyPr>
            <a:normAutofit fontScale="90000"/>
          </a:bodyPr>
          <a:lstStyle/>
          <a:p>
            <a:pPr eaLnBrk="1" hangingPunct="1"/>
            <a:r>
              <a:rPr lang="en-US" sz="3200" b="1" dirty="0">
                <a:solidFill>
                  <a:srgbClr val="000090"/>
                </a:solidFill>
                <a:latin typeface="Arial" pitchFamily="-110" charset="0"/>
              </a:rPr>
              <a:t>Other important Discoveries of the 20</a:t>
            </a:r>
            <a:r>
              <a:rPr lang="en-US" sz="3200" b="1" baseline="30000" dirty="0">
                <a:solidFill>
                  <a:srgbClr val="000090"/>
                </a:solidFill>
                <a:latin typeface="Arial" pitchFamily="-110" charset="0"/>
              </a:rPr>
              <a:t>th</a:t>
            </a:r>
            <a:r>
              <a:rPr lang="en-US" sz="3200" b="1" dirty="0">
                <a:solidFill>
                  <a:srgbClr val="000090"/>
                </a:solidFill>
                <a:latin typeface="Arial" pitchFamily="-110" charset="0"/>
              </a:rPr>
              <a:t> Century</a:t>
            </a:r>
          </a:p>
        </p:txBody>
      </p:sp>
      <p:sp>
        <p:nvSpPr>
          <p:cNvPr id="34818" name="Rectangle 3"/>
          <p:cNvSpPr>
            <a:spLocks noGrp="1" noChangeArrowheads="1"/>
          </p:cNvSpPr>
          <p:nvPr>
            <p:ph idx="1"/>
          </p:nvPr>
        </p:nvSpPr>
        <p:spPr>
          <a:xfrm>
            <a:off x="314793" y="1465513"/>
            <a:ext cx="11542427" cy="5392487"/>
          </a:xfrm>
        </p:spPr>
        <p:txBody>
          <a:bodyPr>
            <a:normAutofit/>
          </a:bodyPr>
          <a:lstStyle/>
          <a:p>
            <a:pPr marL="342900" indent="-342900" algn="l">
              <a:buFont typeface="Arial" panose="020B0604020202020204" pitchFamily="34" charset="0"/>
              <a:buChar char="•"/>
            </a:pPr>
            <a:r>
              <a:rPr lang="en-US" sz="2400" b="0" i="0" u="none" strike="noStrike" baseline="0" dirty="0"/>
              <a:t>Another important finding was the discovery </a:t>
            </a:r>
            <a:r>
              <a:rPr lang="en-US" sz="2400" b="1" i="0" u="none" strike="noStrike" baseline="0" dirty="0">
                <a:solidFill>
                  <a:srgbClr val="0070C0"/>
                </a:solidFill>
              </a:rPr>
              <a:t>of isotopes. </a:t>
            </a:r>
          </a:p>
          <a:p>
            <a:pPr marL="342900" indent="-342900" algn="just">
              <a:buFont typeface="Arial" panose="020B0604020202020204" pitchFamily="34" charset="0"/>
              <a:buChar char="•"/>
            </a:pPr>
            <a:r>
              <a:rPr lang="en-US" sz="2400" b="0" i="0" u="none" strike="noStrike" baseline="0" dirty="0"/>
              <a:t>During the early 1900s, scientists identified several substances, that appeared to be new elements, isolating them from radioactive ores.</a:t>
            </a:r>
          </a:p>
          <a:p>
            <a:pPr marL="342900" indent="-342900" algn="just">
              <a:buFont typeface="Arial" panose="020B0604020202020204" pitchFamily="34" charset="0"/>
              <a:buChar char="•"/>
            </a:pPr>
            <a:r>
              <a:rPr lang="en-US" sz="2400" b="0" i="0" u="none" strike="noStrike" baseline="0" dirty="0"/>
              <a:t>For example, a “new element” produced by the radioactive decay of thorium was initially given the name </a:t>
            </a:r>
            <a:r>
              <a:rPr lang="en-US" sz="2400" b="0" i="0" u="none" strike="noStrike" baseline="0" dirty="0" err="1"/>
              <a:t>mesothorium</a:t>
            </a:r>
            <a:r>
              <a:rPr lang="en-US" sz="2400" b="0" i="0" u="none" strike="noStrike" baseline="0" dirty="0"/>
              <a:t>.</a:t>
            </a:r>
          </a:p>
          <a:p>
            <a:pPr marL="342900" indent="-342900" algn="just">
              <a:buFont typeface="Arial" panose="020B0604020202020204" pitchFamily="34" charset="0"/>
              <a:buChar char="•"/>
            </a:pPr>
            <a:r>
              <a:rPr lang="en-US" sz="2400" b="0" i="0" u="none" strike="noStrike" baseline="0" dirty="0"/>
              <a:t>However, a more detailed analysis showed</a:t>
            </a:r>
            <a:r>
              <a:rPr lang="ka-GE" sz="2400" b="0" i="0" u="none" strike="noStrike" baseline="0" dirty="0"/>
              <a:t>,</a:t>
            </a:r>
            <a:r>
              <a:rPr lang="en-US" sz="2400" b="0" i="0" u="none" strike="noStrike" baseline="0" dirty="0"/>
              <a:t> that </a:t>
            </a:r>
            <a:r>
              <a:rPr lang="en-US" sz="2400" b="0" i="0" u="none" strike="noStrike" baseline="0" dirty="0" err="1"/>
              <a:t>mesothorium</a:t>
            </a:r>
            <a:r>
              <a:rPr lang="en-US" sz="2400" b="0" i="0" u="none" strike="noStrike" baseline="0" dirty="0"/>
              <a:t> was chemically identical to radium (another decay product), despite having a different atomic mass.</a:t>
            </a:r>
            <a:endParaRPr lang="en-US" sz="2400" b="1" dirty="0"/>
          </a:p>
          <a:p>
            <a:pPr algn="just">
              <a:buClrTx/>
              <a:buFont typeface="Arial"/>
              <a:buChar char="•"/>
            </a:pPr>
            <a:r>
              <a:rPr lang="en-US" sz="2400" b="0" i="0" u="none" strike="noStrike" baseline="0" dirty="0"/>
              <a:t>   These different types are called </a:t>
            </a:r>
            <a:r>
              <a:rPr lang="en-US" sz="2400" b="1" i="1" dirty="0">
                <a:solidFill>
                  <a:srgbClr val="000090"/>
                </a:solidFill>
              </a:rPr>
              <a:t>Isotopes — </a:t>
            </a:r>
            <a:r>
              <a:rPr lang="en-US" sz="2400" dirty="0"/>
              <a:t>atoms of the same element that differ in mass.</a:t>
            </a:r>
          </a:p>
          <a:p>
            <a:pPr marL="342900" indent="-342900" algn="just">
              <a:buFont typeface="Arial" panose="020B0604020202020204" pitchFamily="34" charset="0"/>
              <a:buChar char="•"/>
            </a:pPr>
            <a:r>
              <a:rPr lang="en-US" sz="2400" b="0" i="0" u="none" strike="noStrike" baseline="0" dirty="0"/>
              <a:t>Soddy was awarded the </a:t>
            </a:r>
            <a:r>
              <a:rPr lang="en-US" sz="2400" b="1" i="1" u="none" strike="noStrike" baseline="0" dirty="0">
                <a:solidFill>
                  <a:srgbClr val="FF0000"/>
                </a:solidFill>
              </a:rPr>
              <a:t>Nobel Prize </a:t>
            </a:r>
            <a:r>
              <a:rPr lang="en-US" sz="2400" b="0" i="0" u="none" strike="noStrike" baseline="0" dirty="0"/>
              <a:t>in Chemistry in 1921 for this discovery.</a:t>
            </a:r>
            <a:endParaRPr lang="en-US" sz="2400" dirty="0">
              <a:cs typeface="MS PGothic" pitchFamily="34" charset="-128"/>
            </a:endParaRPr>
          </a:p>
          <a:p>
            <a:pPr marL="350838" lvl="1" indent="0" algn="just">
              <a:buNone/>
            </a:pPr>
            <a:endParaRPr lang="en-US" sz="2400" dirty="0">
              <a:solidFill>
                <a:schemeClr val="tx1"/>
              </a:solidFill>
              <a:latin typeface="Arial" pitchFamily="-110" charset="0"/>
              <a:cs typeface="MS PGothic" pitchFamily="34" charset="-128"/>
            </a:endParaRPr>
          </a:p>
          <a:p>
            <a:pPr marL="350838" lvl="1" indent="0">
              <a:buNone/>
            </a:pPr>
            <a:endParaRPr lang="en-US" dirty="0">
              <a:solidFill>
                <a:schemeClr val="tx1"/>
              </a:solidFill>
              <a:latin typeface="Arial" pitchFamily="-110" charset="0"/>
              <a:cs typeface="MS PGothic" pitchFamily="34" charset="-128"/>
            </a:endParaRPr>
          </a:p>
        </p:txBody>
      </p:sp>
      <p:pic>
        <p:nvPicPr>
          <p:cNvPr id="5" name="Picture 4"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630786" y="263978"/>
            <a:ext cx="1226434" cy="833592"/>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0B366-888E-475F-9508-850377147F42}"/>
              </a:ext>
            </a:extLst>
          </p:cNvPr>
          <p:cNvSpPr>
            <a:spLocks noGrp="1"/>
          </p:cNvSpPr>
          <p:nvPr>
            <p:ph type="title"/>
          </p:nvPr>
        </p:nvSpPr>
        <p:spPr>
          <a:xfrm>
            <a:off x="298924" y="228590"/>
            <a:ext cx="4636957" cy="571521"/>
          </a:xfrm>
        </p:spPr>
        <p:txBody>
          <a:bodyPr>
            <a:normAutofit fontScale="90000"/>
          </a:bodyPr>
          <a:lstStyle/>
          <a:p>
            <a:r>
              <a:rPr lang="en-US" sz="3600" b="1" i="0" dirty="0">
                <a:solidFill>
                  <a:srgbClr val="002060"/>
                </a:solidFill>
                <a:effectLst/>
                <a:latin typeface="+mn-lt"/>
              </a:rPr>
              <a:t>Nobel Peace Prize</a:t>
            </a:r>
            <a:endParaRPr lang="en-US" dirty="0"/>
          </a:p>
        </p:txBody>
      </p:sp>
      <p:pic>
        <p:nvPicPr>
          <p:cNvPr id="8" name="Content Placeholder 7">
            <a:extLst>
              <a:ext uri="{FF2B5EF4-FFF2-40B4-BE49-F238E27FC236}">
                <a16:creationId xmlns:a16="http://schemas.microsoft.com/office/drawing/2014/main" id="{0D3ACA58-E72D-4950-AD45-5936672224DD}"/>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5566115" y="277763"/>
            <a:ext cx="2393662" cy="2355364"/>
          </a:xfrm>
        </p:spPr>
      </p:pic>
      <p:pic>
        <p:nvPicPr>
          <p:cNvPr id="6" name="Picture 5" descr="OSX-Stacked-TM-RGB-300dpi-2016.jpg">
            <a:extLst>
              <a:ext uri="{FF2B5EF4-FFF2-40B4-BE49-F238E27FC236}">
                <a16:creationId xmlns:a16="http://schemas.microsoft.com/office/drawing/2014/main" id="{7B55C2EF-663B-40C7-9751-9F17D82017C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206377" y="147489"/>
            <a:ext cx="1226434" cy="833592"/>
          </a:xfrm>
          <a:prstGeom prst="rect">
            <a:avLst/>
          </a:prstGeom>
        </p:spPr>
      </p:pic>
      <p:sp>
        <p:nvSpPr>
          <p:cNvPr id="10" name="TextBox 9">
            <a:extLst>
              <a:ext uri="{FF2B5EF4-FFF2-40B4-BE49-F238E27FC236}">
                <a16:creationId xmlns:a16="http://schemas.microsoft.com/office/drawing/2014/main" id="{A71D87CA-C5C1-4785-9447-34BF77B32154}"/>
              </a:ext>
            </a:extLst>
          </p:cNvPr>
          <p:cNvSpPr txBox="1"/>
          <p:nvPr/>
        </p:nvSpPr>
        <p:spPr>
          <a:xfrm>
            <a:off x="381653" y="3070712"/>
            <a:ext cx="11257243" cy="2308324"/>
          </a:xfrm>
          <a:prstGeom prst="rect">
            <a:avLst/>
          </a:prstGeom>
          <a:noFill/>
        </p:spPr>
        <p:txBody>
          <a:bodyPr wrap="square">
            <a:spAutoFit/>
          </a:bodyPr>
          <a:lstStyle/>
          <a:p>
            <a:pPr marL="342900" indent="-342900" algn="just">
              <a:buFont typeface="Arial" panose="020B0604020202020204" pitchFamily="34" charset="0"/>
              <a:buChar char="•"/>
            </a:pPr>
            <a:r>
              <a:rPr lang="en-US" sz="2400" i="0" dirty="0">
                <a:effectLst/>
                <a:latin typeface="arial" panose="020B0604020202020204" pitchFamily="34" charset="0"/>
              </a:rPr>
              <a:t>The Nobel Peace Prize is one of the five Nobel Prizes, established by the will of Swedish scientist </a:t>
            </a:r>
            <a:r>
              <a:rPr lang="en-US" sz="2400" b="1" i="1" dirty="0">
                <a:solidFill>
                  <a:srgbClr val="FF0000"/>
                </a:solidFill>
                <a:effectLst/>
                <a:latin typeface="arial" panose="020B0604020202020204" pitchFamily="34" charset="0"/>
              </a:rPr>
              <a:t>Alfred Nobel</a:t>
            </a:r>
            <a:r>
              <a:rPr lang="en-US" sz="2400" i="0" dirty="0">
                <a:solidFill>
                  <a:srgbClr val="4D5156"/>
                </a:solidFill>
                <a:effectLst/>
                <a:latin typeface="arial" panose="020B0604020202020204" pitchFamily="34" charset="0"/>
              </a:rPr>
              <a:t>, </a:t>
            </a:r>
            <a:r>
              <a:rPr lang="en-US" sz="2400" i="0" dirty="0">
                <a:effectLst/>
                <a:latin typeface="arial" panose="020B0604020202020204" pitchFamily="34" charset="0"/>
              </a:rPr>
              <a:t>along with the prizes in Chemistry, Physics, Physiology or Medicine, and Literature.</a:t>
            </a:r>
            <a:endParaRPr lang="ru-RU" sz="2400" i="0" dirty="0">
              <a:effectLst/>
              <a:latin typeface="arial" panose="020B0604020202020204" pitchFamily="34" charset="0"/>
            </a:endParaRPr>
          </a:p>
          <a:p>
            <a:pPr marL="342900" indent="-342900" algn="just">
              <a:buFont typeface="Arial" panose="020B0604020202020204" pitchFamily="34" charset="0"/>
              <a:buChar char="•"/>
            </a:pPr>
            <a:r>
              <a:rPr lang="en-US" sz="2400" b="1" i="1" dirty="0">
                <a:solidFill>
                  <a:srgbClr val="FF0000"/>
                </a:solidFill>
                <a:effectLst/>
                <a:latin typeface="arial" panose="020B0604020202020204" pitchFamily="34" charset="0"/>
              </a:rPr>
              <a:t>Alfred Nobel</a:t>
            </a:r>
            <a:r>
              <a:rPr lang="en-US" sz="2400" b="0" i="0" dirty="0">
                <a:solidFill>
                  <a:srgbClr val="000000"/>
                </a:solidFill>
                <a:effectLst/>
                <a:latin typeface="Roboto" panose="02000000000000000000" pitchFamily="2" charset="0"/>
              </a:rPr>
              <a:t> was chemist, engineer, inventor, businessman, and philanthropist. He held 355 different patents, </a:t>
            </a:r>
            <a:r>
              <a:rPr lang="en-US" sz="2400" b="1" i="1" dirty="0">
                <a:solidFill>
                  <a:srgbClr val="FF0000"/>
                </a:solidFill>
                <a:effectLst/>
                <a:latin typeface="Roboto" panose="02000000000000000000" pitchFamily="2" charset="0"/>
              </a:rPr>
              <a:t>dynamite</a:t>
            </a:r>
            <a:r>
              <a:rPr lang="en-US" sz="2400" b="0" i="0" dirty="0">
                <a:solidFill>
                  <a:srgbClr val="000000"/>
                </a:solidFill>
                <a:effectLst/>
                <a:latin typeface="Roboto" panose="02000000000000000000" pitchFamily="2" charset="0"/>
              </a:rPr>
              <a:t> being the most famous. He owned </a:t>
            </a:r>
            <a:r>
              <a:rPr lang="en-US" sz="2400" b="1" i="1" dirty="0" err="1">
                <a:solidFill>
                  <a:srgbClr val="FF0000"/>
                </a:solidFill>
                <a:effectLst/>
                <a:latin typeface="Roboto" panose="02000000000000000000" pitchFamily="2" charset="0"/>
              </a:rPr>
              <a:t>Bofors</a:t>
            </a:r>
            <a:r>
              <a:rPr lang="en-US" sz="2400" dirty="0">
                <a:solidFill>
                  <a:srgbClr val="000000"/>
                </a:solidFill>
                <a:latin typeface="Roboto" panose="02000000000000000000" pitchFamily="2" charset="0"/>
              </a:rPr>
              <a:t> </a:t>
            </a:r>
            <a:r>
              <a:rPr lang="en-US" sz="2400" b="0" i="0" dirty="0">
                <a:effectLst/>
                <a:latin typeface="Roboto" panose="02000000000000000000" pitchFamily="2" charset="0"/>
              </a:rPr>
              <a:t>(</a:t>
            </a:r>
            <a:r>
              <a:rPr lang="en-US" sz="2400" b="1" i="1" dirty="0">
                <a:solidFill>
                  <a:srgbClr val="FF0000"/>
                </a:solidFill>
                <a:effectLst/>
                <a:latin typeface="arial" panose="020B0604020202020204" pitchFamily="34" charset="0"/>
              </a:rPr>
              <a:t>Arms industry company</a:t>
            </a:r>
            <a:r>
              <a:rPr lang="en-US" sz="2400" b="0" i="0" dirty="0">
                <a:effectLst/>
                <a:latin typeface="arial" panose="020B0604020202020204" pitchFamily="34" charset="0"/>
              </a:rPr>
              <a:t>)</a:t>
            </a:r>
            <a:endParaRPr lang="en-US" sz="2400" dirty="0"/>
          </a:p>
        </p:txBody>
      </p:sp>
    </p:spTree>
    <p:extLst>
      <p:ext uri="{BB962C8B-B14F-4D97-AF65-F5344CB8AC3E}">
        <p14:creationId xmlns:p14="http://schemas.microsoft.com/office/powerpoint/2010/main" val="874866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59CDC-D509-4A1C-8654-7BC6D409A30A}"/>
              </a:ext>
            </a:extLst>
          </p:cNvPr>
          <p:cNvSpPr>
            <a:spLocks noGrp="1"/>
          </p:cNvSpPr>
          <p:nvPr>
            <p:ph type="title"/>
          </p:nvPr>
        </p:nvSpPr>
        <p:spPr>
          <a:xfrm>
            <a:off x="609601" y="241327"/>
            <a:ext cx="2781300" cy="659535"/>
          </a:xfrm>
        </p:spPr>
        <p:txBody>
          <a:bodyPr/>
          <a:lstStyle/>
          <a:p>
            <a:r>
              <a:rPr lang="en-US" dirty="0">
                <a:solidFill>
                  <a:srgbClr val="0070C0"/>
                </a:solidFill>
              </a:rPr>
              <a:t>Introduction</a:t>
            </a:r>
            <a:endParaRPr lang="en-US" dirty="0"/>
          </a:p>
        </p:txBody>
      </p:sp>
      <p:sp>
        <p:nvSpPr>
          <p:cNvPr id="5" name="Rectangle 4">
            <a:extLst>
              <a:ext uri="{FF2B5EF4-FFF2-40B4-BE49-F238E27FC236}">
                <a16:creationId xmlns:a16="http://schemas.microsoft.com/office/drawing/2014/main" id="{F677D80E-26A5-4957-83FE-5024AE5F84FA}"/>
              </a:ext>
            </a:extLst>
          </p:cNvPr>
          <p:cNvSpPr/>
          <p:nvPr/>
        </p:nvSpPr>
        <p:spPr>
          <a:xfrm>
            <a:off x="474661" y="1890236"/>
            <a:ext cx="11020425" cy="2862322"/>
          </a:xfrm>
          <a:prstGeom prst="rect">
            <a:avLst/>
          </a:prstGeom>
        </p:spPr>
        <p:txBody>
          <a:bodyPr wrap="square">
            <a:spAutoFit/>
          </a:bodyPr>
          <a:lstStyle/>
          <a:p>
            <a:pPr marL="457200" indent="-457200" algn="just">
              <a:buFont typeface="Arial" panose="020B0604020202020204" pitchFamily="34" charset="0"/>
              <a:buChar char="•"/>
            </a:pPr>
            <a:r>
              <a:rPr lang="en-US" sz="3600" dirty="0"/>
              <a:t>Recent studies have shown</a:t>
            </a:r>
            <a:r>
              <a:rPr lang="ka-GE" sz="3600" dirty="0"/>
              <a:t>,</a:t>
            </a:r>
            <a:r>
              <a:rPr lang="en-US" sz="3600" dirty="0"/>
              <a:t> that your exhaled breath can contain </a:t>
            </a:r>
            <a:r>
              <a:rPr lang="en-US" sz="3600" b="1" i="1" dirty="0">
                <a:solidFill>
                  <a:srgbClr val="FF0000"/>
                </a:solidFill>
              </a:rPr>
              <a:t>molecules</a:t>
            </a:r>
            <a:r>
              <a:rPr lang="ka-GE" sz="3600" b="1" i="1" dirty="0">
                <a:solidFill>
                  <a:srgbClr val="FF0000"/>
                </a:solidFill>
              </a:rPr>
              <a:t>,</a:t>
            </a:r>
            <a:r>
              <a:rPr lang="en-US" sz="3600" b="1" i="1" dirty="0">
                <a:solidFill>
                  <a:srgbClr val="FF0000"/>
                </a:solidFill>
              </a:rPr>
              <a:t> </a:t>
            </a:r>
            <a:r>
              <a:rPr lang="en-US" sz="3600" dirty="0"/>
              <a:t>that may be</a:t>
            </a:r>
            <a:r>
              <a:rPr lang="ka-GE" sz="3600" dirty="0"/>
              <a:t> </a:t>
            </a:r>
            <a:r>
              <a:rPr lang="en-US" sz="3600" dirty="0"/>
              <a:t>biomarkers for recent exposure to environmental contaminants</a:t>
            </a:r>
            <a:r>
              <a:rPr lang="ka-GE" sz="3600" dirty="0"/>
              <a:t>,</a:t>
            </a:r>
            <a:r>
              <a:rPr lang="en-US" sz="3600" dirty="0"/>
              <a:t> or pathological conditions</a:t>
            </a:r>
            <a:r>
              <a:rPr lang="ka-GE" sz="3600" dirty="0"/>
              <a:t>,</a:t>
            </a:r>
            <a:r>
              <a:rPr lang="en-US" sz="3600" dirty="0"/>
              <a:t> ranging from asthma</a:t>
            </a:r>
            <a:r>
              <a:rPr lang="ka-GE" sz="3600" dirty="0"/>
              <a:t> </a:t>
            </a:r>
            <a:r>
              <a:rPr lang="en-US" sz="3600" dirty="0"/>
              <a:t>to lung cancer.</a:t>
            </a:r>
          </a:p>
        </p:txBody>
      </p:sp>
      <p:pic>
        <p:nvPicPr>
          <p:cNvPr id="6" name="Picture 5" descr="OSX-Stacked-TM-RGB-300dpi-2016.jpg">
            <a:extLst>
              <a:ext uri="{FF2B5EF4-FFF2-40B4-BE49-F238E27FC236}">
                <a16:creationId xmlns:a16="http://schemas.microsoft.com/office/drawing/2014/main" id="{E121E0C8-B004-46B8-8BC8-4EA528899D3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156383" y="484066"/>
            <a:ext cx="1226434" cy="833592"/>
          </a:xfrm>
          <a:prstGeom prst="rect">
            <a:avLst/>
          </a:prstGeom>
        </p:spPr>
      </p:pic>
    </p:spTree>
    <p:extLst>
      <p:ext uri="{BB962C8B-B14F-4D97-AF65-F5344CB8AC3E}">
        <p14:creationId xmlns:p14="http://schemas.microsoft.com/office/powerpoint/2010/main" val="34540181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F2703-2F3E-4925-8E80-CAE424AF0114}"/>
              </a:ext>
            </a:extLst>
          </p:cNvPr>
          <p:cNvSpPr>
            <a:spLocks noGrp="1"/>
          </p:cNvSpPr>
          <p:nvPr>
            <p:ph type="title"/>
          </p:nvPr>
        </p:nvSpPr>
        <p:spPr>
          <a:xfrm>
            <a:off x="1134256" y="512594"/>
            <a:ext cx="3557666" cy="594928"/>
          </a:xfrm>
        </p:spPr>
        <p:txBody>
          <a:bodyPr>
            <a:noAutofit/>
          </a:bodyPr>
          <a:lstStyle/>
          <a:p>
            <a:r>
              <a:rPr lang="en-US" sz="3200" b="1" i="1" dirty="0">
                <a:solidFill>
                  <a:srgbClr val="FF0000"/>
                </a:solidFill>
                <a:effectLst/>
                <a:latin typeface="arial" panose="020B0604020202020204" pitchFamily="34" charset="0"/>
              </a:rPr>
              <a:t>Alfred Nobel</a:t>
            </a:r>
            <a:endParaRPr lang="en-US" sz="3200" dirty="0"/>
          </a:p>
        </p:txBody>
      </p:sp>
      <p:sp>
        <p:nvSpPr>
          <p:cNvPr id="3" name="Content Placeholder 2">
            <a:extLst>
              <a:ext uri="{FF2B5EF4-FFF2-40B4-BE49-F238E27FC236}">
                <a16:creationId xmlns:a16="http://schemas.microsoft.com/office/drawing/2014/main" id="{FB6D563D-206B-49B2-A2DE-B520A5DF19EA}"/>
              </a:ext>
            </a:extLst>
          </p:cNvPr>
          <p:cNvSpPr>
            <a:spLocks noGrp="1"/>
          </p:cNvSpPr>
          <p:nvPr>
            <p:ph idx="1"/>
          </p:nvPr>
        </p:nvSpPr>
        <p:spPr>
          <a:xfrm>
            <a:off x="860323" y="1821782"/>
            <a:ext cx="10160000" cy="3214437"/>
          </a:xfrm>
        </p:spPr>
        <p:txBody>
          <a:bodyPr>
            <a:normAutofit/>
          </a:bodyPr>
          <a:lstStyle/>
          <a:p>
            <a:pPr marL="457200" indent="-457200" algn="just">
              <a:buFont typeface="Arial" panose="020B0604020202020204" pitchFamily="34" charset="0"/>
              <a:buChar char="•"/>
            </a:pPr>
            <a:r>
              <a:rPr lang="en-US" sz="2800" b="0" i="0" dirty="0">
                <a:solidFill>
                  <a:srgbClr val="202124"/>
                </a:solidFill>
                <a:effectLst/>
                <a:latin typeface="arial" panose="020B0604020202020204" pitchFamily="34" charset="0"/>
              </a:rPr>
              <a:t>The prize ceremonies take place annually. Each recipient (known as a "laureate") receives a gold medal, a diploma, and a monetary award. </a:t>
            </a:r>
            <a:endParaRPr lang="ka-GE" sz="2800" b="0" i="0" dirty="0">
              <a:solidFill>
                <a:srgbClr val="202124"/>
              </a:solidFill>
              <a:effectLst/>
              <a:latin typeface="arial" panose="020B0604020202020204" pitchFamily="34" charset="0"/>
            </a:endParaRPr>
          </a:p>
          <a:p>
            <a:pPr marL="457200" indent="-457200" algn="just">
              <a:buFont typeface="Arial" panose="020B0604020202020204" pitchFamily="34" charset="0"/>
              <a:buChar char="•"/>
            </a:pPr>
            <a:r>
              <a:rPr lang="en-US" sz="2800" b="0" i="0" dirty="0">
                <a:solidFill>
                  <a:srgbClr val="202124"/>
                </a:solidFill>
                <a:effectLst/>
                <a:latin typeface="arial" panose="020B0604020202020204" pitchFamily="34" charset="0"/>
              </a:rPr>
              <a:t>In 2020, the Nobel Prize monetary award is 10,000,000 Swedish Krona, or </a:t>
            </a:r>
            <a:r>
              <a:rPr lang="en-US" sz="2800" b="1" i="0" dirty="0">
                <a:solidFill>
                  <a:srgbClr val="202124"/>
                </a:solidFill>
                <a:effectLst/>
                <a:latin typeface="arial" panose="020B0604020202020204" pitchFamily="34" charset="0"/>
              </a:rPr>
              <a:t>US$1,145,000</a:t>
            </a:r>
            <a:r>
              <a:rPr lang="en-US" sz="2800" b="0" i="0" dirty="0">
                <a:solidFill>
                  <a:srgbClr val="202124"/>
                </a:solidFill>
                <a:effectLst/>
                <a:latin typeface="arial" panose="020B0604020202020204" pitchFamily="34" charset="0"/>
              </a:rPr>
              <a:t>, or €968,000 or £880,000.</a:t>
            </a:r>
            <a:endParaRPr lang="en-US" sz="2800" b="0" i="0" dirty="0">
              <a:effectLst/>
              <a:highlight>
                <a:srgbClr val="E5D419"/>
              </a:highlight>
            </a:endParaRPr>
          </a:p>
          <a:p>
            <a:pPr marL="457200" indent="-457200" algn="just">
              <a:buFont typeface="Arial" panose="020B0604020202020204" pitchFamily="34" charset="0"/>
              <a:buChar char="•"/>
            </a:pPr>
            <a:endParaRPr lang="en-US" sz="3200" dirty="0">
              <a:highlight>
                <a:srgbClr val="E5D419"/>
              </a:highlight>
            </a:endParaRPr>
          </a:p>
        </p:txBody>
      </p:sp>
      <p:pic>
        <p:nvPicPr>
          <p:cNvPr id="4" name="Picture 3" descr="OSX-Stacked-TM-RGB-300dpi-2016.jpg">
            <a:extLst>
              <a:ext uri="{FF2B5EF4-FFF2-40B4-BE49-F238E27FC236}">
                <a16:creationId xmlns:a16="http://schemas.microsoft.com/office/drawing/2014/main" id="{11384144-B6C8-45A2-B5C4-784AD8DCD0C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034927" y="988190"/>
            <a:ext cx="1226434" cy="833592"/>
          </a:xfrm>
          <a:prstGeom prst="rect">
            <a:avLst/>
          </a:prstGeom>
        </p:spPr>
      </p:pic>
    </p:spTree>
    <p:extLst>
      <p:ext uri="{BB962C8B-B14F-4D97-AF65-F5344CB8AC3E}">
        <p14:creationId xmlns:p14="http://schemas.microsoft.com/office/powerpoint/2010/main" val="22562710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7DAF6-C738-426A-8BBB-B2FEB1CCC60A}"/>
              </a:ext>
            </a:extLst>
          </p:cNvPr>
          <p:cNvSpPr>
            <a:spLocks noGrp="1"/>
          </p:cNvSpPr>
          <p:nvPr>
            <p:ph type="title"/>
          </p:nvPr>
        </p:nvSpPr>
        <p:spPr>
          <a:xfrm>
            <a:off x="257331" y="256601"/>
            <a:ext cx="7721600" cy="952924"/>
          </a:xfrm>
        </p:spPr>
        <p:txBody>
          <a:bodyPr/>
          <a:lstStyle/>
          <a:p>
            <a:r>
              <a:rPr lang="en-US" sz="2400" b="1" dirty="0">
                <a:solidFill>
                  <a:srgbClr val="000090"/>
                </a:solidFill>
                <a:latin typeface="Arial" pitchFamily="-110" charset="0"/>
              </a:rPr>
              <a:t>Other important Discoveries of the 20</a:t>
            </a:r>
            <a:r>
              <a:rPr lang="en-US" sz="2400" b="1" baseline="30000" dirty="0">
                <a:solidFill>
                  <a:srgbClr val="000090"/>
                </a:solidFill>
                <a:latin typeface="Arial" pitchFamily="-110" charset="0"/>
              </a:rPr>
              <a:t>th</a:t>
            </a:r>
            <a:r>
              <a:rPr lang="en-US" sz="2400" b="1" dirty="0">
                <a:solidFill>
                  <a:srgbClr val="000090"/>
                </a:solidFill>
                <a:latin typeface="Arial" pitchFamily="-110" charset="0"/>
              </a:rPr>
              <a:t> Century</a:t>
            </a:r>
            <a:endParaRPr lang="en-US" dirty="0"/>
          </a:p>
        </p:txBody>
      </p:sp>
      <p:sp>
        <p:nvSpPr>
          <p:cNvPr id="3" name="Content Placeholder 2">
            <a:extLst>
              <a:ext uri="{FF2B5EF4-FFF2-40B4-BE49-F238E27FC236}">
                <a16:creationId xmlns:a16="http://schemas.microsoft.com/office/drawing/2014/main" id="{05553DC4-6FB2-4EBB-A664-9A688C9F8B06}"/>
              </a:ext>
            </a:extLst>
          </p:cNvPr>
          <p:cNvSpPr>
            <a:spLocks noGrp="1"/>
          </p:cNvSpPr>
          <p:nvPr>
            <p:ph idx="1"/>
          </p:nvPr>
        </p:nvSpPr>
        <p:spPr>
          <a:xfrm>
            <a:off x="362262" y="1380831"/>
            <a:ext cx="11677337" cy="5099468"/>
          </a:xfrm>
        </p:spPr>
        <p:txBody>
          <a:bodyPr>
            <a:normAutofit fontScale="77500" lnSpcReduction="20000"/>
          </a:bodyPr>
          <a:lstStyle/>
          <a:p>
            <a:pPr algn="l">
              <a:lnSpc>
                <a:spcPct val="120000"/>
              </a:lnSpc>
              <a:buFont typeface="Arial" panose="020B0604020202020204" pitchFamily="34" charset="0"/>
              <a:buChar char="•"/>
            </a:pPr>
            <a:r>
              <a:rPr lang="en-US" sz="2400" dirty="0">
                <a:latin typeface="Arial" pitchFamily="-110" charset="0"/>
                <a:cs typeface="MS PGothic" pitchFamily="34" charset="-128"/>
              </a:rPr>
              <a:t> </a:t>
            </a:r>
            <a:r>
              <a:rPr lang="en-US" sz="3100" b="0" i="0" u="none" strike="noStrike" baseline="0" dirty="0"/>
              <a:t>One puzzle remained: The nucleus</a:t>
            </a:r>
            <a:r>
              <a:rPr lang="ka-GE" sz="3100" b="0" i="0" u="none" strike="noStrike" baseline="0" dirty="0"/>
              <a:t>,</a:t>
            </a:r>
            <a:r>
              <a:rPr lang="en-US" sz="3100" b="0" i="0" u="none" strike="noStrike" baseline="0" dirty="0"/>
              <a:t> was known to contain almost all of the mass of an atom, with the number of</a:t>
            </a:r>
            <a:r>
              <a:rPr lang="ka-GE" sz="3100" b="0" i="0" u="none" strike="noStrike" baseline="0" dirty="0"/>
              <a:t> </a:t>
            </a:r>
            <a:r>
              <a:rPr lang="en-US" sz="3100" b="0" i="0" u="none" strike="noStrike" baseline="0" dirty="0"/>
              <a:t>protons only providing half, or less of that mass.</a:t>
            </a:r>
            <a:endParaRPr lang="ka-GE" sz="3100" b="0" i="0" u="none" strike="noStrike" baseline="0" dirty="0"/>
          </a:p>
          <a:p>
            <a:pPr algn="l">
              <a:lnSpc>
                <a:spcPct val="120000"/>
              </a:lnSpc>
              <a:buFont typeface="Arial" panose="020B0604020202020204" pitchFamily="34" charset="0"/>
              <a:buChar char="•"/>
            </a:pPr>
            <a:endParaRPr lang="ka-GE" sz="3100" dirty="0">
              <a:cs typeface="MS PGothic" pitchFamily="34" charset="-128"/>
            </a:endParaRPr>
          </a:p>
          <a:p>
            <a:pPr algn="just">
              <a:lnSpc>
                <a:spcPct val="120000"/>
              </a:lnSpc>
              <a:spcBef>
                <a:spcPts val="0"/>
              </a:spcBef>
              <a:spcAft>
                <a:spcPts val="0"/>
              </a:spcAft>
              <a:buClrTx/>
              <a:buFont typeface="Arial"/>
              <a:buChar char="•"/>
            </a:pPr>
            <a:r>
              <a:rPr lang="en-US" sz="3100" dirty="0"/>
              <a:t>Different proposals were made to explain, what constituted the</a:t>
            </a:r>
            <a:r>
              <a:rPr lang="ka-GE" sz="3100" dirty="0"/>
              <a:t> </a:t>
            </a:r>
            <a:r>
              <a:rPr lang="en-US" sz="3100" dirty="0"/>
              <a:t>remaining mass, including the existence of neutral particles in the nucleus. </a:t>
            </a:r>
            <a:endParaRPr lang="ka-GE" sz="3100" dirty="0"/>
          </a:p>
          <a:p>
            <a:pPr algn="just">
              <a:lnSpc>
                <a:spcPct val="120000"/>
              </a:lnSpc>
              <a:spcBef>
                <a:spcPts val="0"/>
              </a:spcBef>
              <a:spcAft>
                <a:spcPts val="0"/>
              </a:spcAft>
              <a:buClrTx/>
              <a:buFont typeface="Arial"/>
              <a:buChar char="•"/>
            </a:pPr>
            <a:endParaRPr lang="en-US" sz="3100" dirty="0"/>
          </a:p>
          <a:p>
            <a:pPr algn="just">
              <a:lnSpc>
                <a:spcPct val="120000"/>
              </a:lnSpc>
              <a:spcBef>
                <a:spcPts val="0"/>
              </a:spcBef>
              <a:spcAft>
                <a:spcPts val="0"/>
              </a:spcAft>
              <a:buClrTx/>
              <a:buFont typeface="Arial"/>
              <a:buChar char="•"/>
            </a:pPr>
            <a:r>
              <a:rPr lang="en-US" sz="3100" dirty="0"/>
              <a:t>1932  James Chadwick found evidence of </a:t>
            </a:r>
            <a:r>
              <a:rPr lang="en-US" sz="3100" b="1" i="1" dirty="0">
                <a:solidFill>
                  <a:srgbClr val="FF0000"/>
                </a:solidFill>
              </a:rPr>
              <a:t>neutrons</a:t>
            </a:r>
            <a:r>
              <a:rPr lang="en-US" sz="3100" dirty="0"/>
              <a:t>, uncharged,</a:t>
            </a:r>
            <a:r>
              <a:rPr lang="ka-GE" sz="3100" dirty="0"/>
              <a:t> </a:t>
            </a:r>
            <a:r>
              <a:rPr lang="en-US" sz="3100" dirty="0"/>
              <a:t>subatomic particles with a mass approximately the same as that of protons. </a:t>
            </a:r>
            <a:endParaRPr lang="ka-GE" sz="3100" dirty="0"/>
          </a:p>
          <a:p>
            <a:pPr algn="just">
              <a:lnSpc>
                <a:spcPct val="120000"/>
              </a:lnSpc>
              <a:spcBef>
                <a:spcPts val="0"/>
              </a:spcBef>
              <a:spcAft>
                <a:spcPts val="0"/>
              </a:spcAft>
              <a:buClrTx/>
              <a:buFont typeface="Arial"/>
              <a:buChar char="•"/>
            </a:pPr>
            <a:endParaRPr lang="ka-GE" sz="3100" dirty="0"/>
          </a:p>
          <a:p>
            <a:pPr algn="just">
              <a:lnSpc>
                <a:spcPct val="120000"/>
              </a:lnSpc>
              <a:spcBef>
                <a:spcPts val="0"/>
              </a:spcBef>
              <a:spcAft>
                <a:spcPts val="0"/>
              </a:spcAft>
              <a:buClrTx/>
              <a:buFont typeface="Arial"/>
              <a:buChar char="•"/>
            </a:pPr>
            <a:r>
              <a:rPr lang="en-US" sz="3100" dirty="0"/>
              <a:t>The existence of the </a:t>
            </a:r>
            <a:r>
              <a:rPr lang="en-US" sz="3100" b="1" i="1" dirty="0">
                <a:solidFill>
                  <a:srgbClr val="FF0000"/>
                </a:solidFill>
              </a:rPr>
              <a:t>neutron</a:t>
            </a:r>
            <a:r>
              <a:rPr lang="en-US" sz="3100" dirty="0"/>
              <a:t> also</a:t>
            </a:r>
            <a:r>
              <a:rPr lang="ka-GE" sz="3100" dirty="0"/>
              <a:t> </a:t>
            </a:r>
            <a:r>
              <a:rPr lang="en-US" sz="3100" dirty="0"/>
              <a:t>explained isotopes: They differ in mass</a:t>
            </a:r>
            <a:r>
              <a:rPr lang="ka-GE" sz="3100" dirty="0"/>
              <a:t>,</a:t>
            </a:r>
            <a:r>
              <a:rPr lang="en-US" sz="3100" dirty="0"/>
              <a:t> because they have different numbers of neutrons, but they are chemically identical</a:t>
            </a:r>
            <a:r>
              <a:rPr lang="ka-GE" sz="3100" dirty="0"/>
              <a:t>,</a:t>
            </a:r>
            <a:r>
              <a:rPr lang="en-US" sz="3100" dirty="0"/>
              <a:t> because they have the same number of protons. </a:t>
            </a:r>
            <a:endParaRPr lang="ka-GE" sz="3100" i="1" dirty="0">
              <a:solidFill>
                <a:srgbClr val="000090"/>
              </a:solidFill>
            </a:endParaRPr>
          </a:p>
          <a:p>
            <a:pPr lvl="1">
              <a:buClrTx/>
              <a:buFont typeface="Arial"/>
              <a:buChar char="•"/>
            </a:pPr>
            <a:endParaRPr lang="en-US" sz="3800" dirty="0">
              <a:solidFill>
                <a:schemeClr val="tx1"/>
              </a:solidFill>
              <a:latin typeface="Arial" pitchFamily="-110" charset="0"/>
              <a:cs typeface="MS PGothic" pitchFamily="34" charset="-128"/>
            </a:endParaRPr>
          </a:p>
        </p:txBody>
      </p:sp>
      <p:pic>
        <p:nvPicPr>
          <p:cNvPr id="4" name="Picture 3" descr="OSX-Stacked-TM-RGB-300dpi-2016.jpg">
            <a:extLst>
              <a:ext uri="{FF2B5EF4-FFF2-40B4-BE49-F238E27FC236}">
                <a16:creationId xmlns:a16="http://schemas.microsoft.com/office/drawing/2014/main" id="{3B6AD6C3-283A-43BC-9D7A-E1B4281BCF2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76305" y="377701"/>
            <a:ext cx="1226434" cy="833592"/>
          </a:xfrm>
          <a:prstGeom prst="rect">
            <a:avLst/>
          </a:prstGeom>
        </p:spPr>
      </p:pic>
    </p:spTree>
    <p:extLst>
      <p:ext uri="{BB962C8B-B14F-4D97-AF65-F5344CB8AC3E}">
        <p14:creationId xmlns:p14="http://schemas.microsoft.com/office/powerpoint/2010/main" val="42585930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86BF4-3FA3-4F7D-BFC1-E19549F9D9CF}"/>
              </a:ext>
            </a:extLst>
          </p:cNvPr>
          <p:cNvSpPr>
            <a:spLocks noGrp="1"/>
          </p:cNvSpPr>
          <p:nvPr>
            <p:ph type="title"/>
          </p:nvPr>
        </p:nvSpPr>
        <p:spPr>
          <a:xfrm>
            <a:off x="523875" y="484363"/>
            <a:ext cx="6150964" cy="519977"/>
          </a:xfrm>
        </p:spPr>
        <p:txBody>
          <a:bodyPr>
            <a:normAutofit fontScale="90000"/>
          </a:bodyPr>
          <a:lstStyle/>
          <a:p>
            <a:r>
              <a:rPr lang="en-US" sz="2400" b="1" dirty="0">
                <a:solidFill>
                  <a:srgbClr val="000090"/>
                </a:solidFill>
                <a:latin typeface="Arial" pitchFamily="-110" charset="0"/>
              </a:rPr>
              <a:t>2.3 Atomic Structure and symbolism</a:t>
            </a:r>
            <a:endParaRPr lang="en-US" dirty="0"/>
          </a:p>
        </p:txBody>
      </p:sp>
      <p:sp>
        <p:nvSpPr>
          <p:cNvPr id="3" name="Content Placeholder 2">
            <a:extLst>
              <a:ext uri="{FF2B5EF4-FFF2-40B4-BE49-F238E27FC236}">
                <a16:creationId xmlns:a16="http://schemas.microsoft.com/office/drawing/2014/main" id="{32A2BCE3-B4DC-464C-BD58-AB167670976F}"/>
              </a:ext>
            </a:extLst>
          </p:cNvPr>
          <p:cNvSpPr>
            <a:spLocks noGrp="1"/>
          </p:cNvSpPr>
          <p:nvPr>
            <p:ph idx="1"/>
          </p:nvPr>
        </p:nvSpPr>
        <p:spPr>
          <a:xfrm>
            <a:off x="705158" y="1765900"/>
            <a:ext cx="10160000" cy="3630560"/>
          </a:xfrm>
        </p:spPr>
        <p:txBody>
          <a:bodyPr>
            <a:normAutofit/>
          </a:bodyPr>
          <a:lstStyle/>
          <a:p>
            <a:pPr algn="l"/>
            <a:r>
              <a:rPr lang="en-US" sz="2800" b="0" i="0" u="none" strike="noStrike" baseline="0" dirty="0"/>
              <a:t>By the end of this section, you will be able to:</a:t>
            </a:r>
          </a:p>
          <a:p>
            <a:pPr indent="974725" algn="just"/>
            <a:r>
              <a:rPr lang="en-US" sz="2800" b="0" i="0" u="none" strike="noStrike" baseline="0" dirty="0"/>
              <a:t>• Write and interpret symbols</a:t>
            </a:r>
            <a:r>
              <a:rPr lang="ka-GE" sz="2800" b="0" i="0" u="none" strike="noStrike" baseline="0" dirty="0"/>
              <a:t>,</a:t>
            </a:r>
            <a:r>
              <a:rPr lang="en-US" sz="2800" b="0" i="0" u="none" strike="noStrike" baseline="0" dirty="0"/>
              <a:t> that depict the atomic number, mass number, and charge of an atom or ion</a:t>
            </a:r>
            <a:r>
              <a:rPr lang="ka-GE" sz="2800" b="0" i="0" u="none" strike="noStrike" baseline="0" dirty="0"/>
              <a:t>;</a:t>
            </a:r>
            <a:endParaRPr lang="en-US" sz="2800" b="0" i="0" u="none" strike="noStrike" baseline="0" dirty="0"/>
          </a:p>
          <a:p>
            <a:pPr indent="974725" algn="just"/>
            <a:r>
              <a:rPr lang="en-US" sz="2800" b="0" i="0" u="none" strike="noStrike" baseline="0" dirty="0"/>
              <a:t>• Define the atomic mass unit and average atomic mass</a:t>
            </a:r>
            <a:r>
              <a:rPr lang="ka-GE" sz="2800" b="0" i="0" u="none" strike="noStrike" baseline="0" dirty="0"/>
              <a:t>;</a:t>
            </a:r>
            <a:endParaRPr lang="en-US" sz="2800" b="0" i="0" u="none" strike="noStrike" baseline="0" dirty="0"/>
          </a:p>
          <a:p>
            <a:pPr indent="974725" algn="just"/>
            <a:r>
              <a:rPr lang="en-US" sz="2800" b="0" i="0" u="none" strike="noStrike" baseline="0" dirty="0"/>
              <a:t>• Calculate average atomic mass and isotopic abundance</a:t>
            </a:r>
            <a:r>
              <a:rPr lang="ka-GE" sz="2800" b="0" i="0" u="none" strike="noStrike" baseline="0" dirty="0"/>
              <a:t>.</a:t>
            </a:r>
            <a:endParaRPr lang="en-US" sz="2800" dirty="0"/>
          </a:p>
        </p:txBody>
      </p:sp>
      <p:pic>
        <p:nvPicPr>
          <p:cNvPr id="4" name="Picture 3" descr="OSX-Stacked-TM-RGB-300dpi-2016.jpg">
            <a:extLst>
              <a:ext uri="{FF2B5EF4-FFF2-40B4-BE49-F238E27FC236}">
                <a16:creationId xmlns:a16="http://schemas.microsoft.com/office/drawing/2014/main" id="{931290B6-65B4-4784-AFB4-C934F431AB0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441691" y="184488"/>
            <a:ext cx="1226434" cy="833592"/>
          </a:xfrm>
          <a:prstGeom prst="rect">
            <a:avLst/>
          </a:prstGeom>
        </p:spPr>
      </p:pic>
    </p:spTree>
    <p:extLst>
      <p:ext uri="{BB962C8B-B14F-4D97-AF65-F5344CB8AC3E}">
        <p14:creationId xmlns:p14="http://schemas.microsoft.com/office/powerpoint/2010/main" val="35231488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idx="4294967295"/>
          </p:nvPr>
        </p:nvSpPr>
        <p:spPr>
          <a:xfrm>
            <a:off x="755548" y="363465"/>
            <a:ext cx="8283676" cy="833592"/>
          </a:xfrm>
        </p:spPr>
        <p:txBody>
          <a:bodyPr>
            <a:normAutofit fontScale="90000"/>
          </a:bodyPr>
          <a:lstStyle/>
          <a:p>
            <a:pPr eaLnBrk="1" hangingPunct="1"/>
            <a:r>
              <a:rPr lang="en-US" sz="3200" b="1" dirty="0">
                <a:solidFill>
                  <a:srgbClr val="000090"/>
                </a:solidFill>
                <a:latin typeface="Arial" pitchFamily="-110" charset="0"/>
              </a:rPr>
              <a:t>2.3 Atomic Structure and symbolism</a:t>
            </a:r>
          </a:p>
        </p:txBody>
      </p:sp>
      <p:sp>
        <p:nvSpPr>
          <p:cNvPr id="39938" name="Content Placeholder 2"/>
          <p:cNvSpPr>
            <a:spLocks noGrp="1"/>
          </p:cNvSpPr>
          <p:nvPr>
            <p:ph idx="4294967295"/>
          </p:nvPr>
        </p:nvSpPr>
        <p:spPr>
          <a:xfrm>
            <a:off x="569627" y="1688620"/>
            <a:ext cx="11062740" cy="4419600"/>
          </a:xfrm>
        </p:spPr>
        <p:txBody>
          <a:bodyPr>
            <a:normAutofit lnSpcReduction="10000"/>
          </a:bodyPr>
          <a:lstStyle/>
          <a:p>
            <a:pPr marL="342900" indent="-342900" algn="l">
              <a:buFont typeface="Arial" panose="020B0604020202020204" pitchFamily="34" charset="0"/>
              <a:buChar char="•"/>
            </a:pPr>
            <a:r>
              <a:rPr lang="en-US" sz="2400" dirty="0">
                <a:latin typeface="Arial" pitchFamily="-110" charset="0"/>
              </a:rPr>
              <a:t> </a:t>
            </a:r>
            <a:r>
              <a:rPr lang="en-US" sz="2400" b="0" i="0" u="none" strike="noStrike" baseline="0" dirty="0">
                <a:solidFill>
                  <a:srgbClr val="000000"/>
                </a:solidFill>
              </a:rPr>
              <a:t>The development of modern atomic theory</a:t>
            </a:r>
            <a:r>
              <a:rPr lang="ka-GE" sz="2400" b="0" i="0" u="none" strike="noStrike" baseline="0" dirty="0">
                <a:solidFill>
                  <a:srgbClr val="000000"/>
                </a:solidFill>
              </a:rPr>
              <a:t>,</a:t>
            </a:r>
            <a:r>
              <a:rPr lang="en-US" sz="2400" b="0" i="0" u="none" strike="noStrike" baseline="0" dirty="0">
                <a:solidFill>
                  <a:srgbClr val="000000"/>
                </a:solidFill>
              </a:rPr>
              <a:t> revealed much about the inner structure of atoms.</a:t>
            </a:r>
            <a:endParaRPr lang="ka-GE" sz="2400" b="0" i="0" u="none" strike="noStrike" baseline="0" dirty="0">
              <a:solidFill>
                <a:srgbClr val="000000"/>
              </a:solidFill>
            </a:endParaRPr>
          </a:p>
          <a:p>
            <a:pPr algn="l"/>
            <a:r>
              <a:rPr lang="en-US" sz="2400" b="0" i="0" u="none" strike="noStrike" baseline="0" dirty="0">
                <a:solidFill>
                  <a:srgbClr val="000000"/>
                </a:solidFill>
              </a:rPr>
              <a:t> </a:t>
            </a:r>
            <a:endParaRPr lang="ru-RU" sz="2400" b="0" i="0" u="none" strike="noStrike" baseline="0" dirty="0">
              <a:solidFill>
                <a:srgbClr val="000000"/>
              </a:solidFill>
            </a:endParaRPr>
          </a:p>
          <a:p>
            <a:pPr marL="342900" indent="-342900" algn="l">
              <a:buFont typeface="Arial" panose="020B0604020202020204" pitchFamily="34" charset="0"/>
              <a:buChar char="•"/>
            </a:pPr>
            <a:r>
              <a:rPr lang="en-US" sz="2400" b="0" i="0" u="none" strike="noStrike" baseline="0" dirty="0">
                <a:solidFill>
                  <a:srgbClr val="000000"/>
                </a:solidFill>
              </a:rPr>
              <a:t>It was learned</a:t>
            </a:r>
            <a:r>
              <a:rPr lang="ka-GE" sz="2400" b="0" i="0" u="none" strike="noStrike" baseline="0" dirty="0">
                <a:solidFill>
                  <a:srgbClr val="000000"/>
                </a:solidFill>
              </a:rPr>
              <a:t>,</a:t>
            </a:r>
            <a:r>
              <a:rPr lang="en-US" sz="2400" b="0" i="0" u="none" strike="noStrike" baseline="0" dirty="0">
                <a:solidFill>
                  <a:srgbClr val="000000"/>
                </a:solidFill>
              </a:rPr>
              <a:t> that an</a:t>
            </a:r>
            <a:r>
              <a:rPr lang="ru-RU" sz="2400" b="0" i="0" u="none" strike="noStrike" baseline="0" dirty="0">
                <a:solidFill>
                  <a:srgbClr val="000000"/>
                </a:solidFill>
              </a:rPr>
              <a:t> </a:t>
            </a:r>
            <a:r>
              <a:rPr lang="en-US" sz="2400" b="0" i="0" u="none" strike="noStrike" baseline="0" dirty="0">
                <a:solidFill>
                  <a:srgbClr val="000000"/>
                </a:solidFill>
              </a:rPr>
              <a:t>atom contains a very small nucleus composed of positively charged </a:t>
            </a:r>
            <a:r>
              <a:rPr lang="en-US" sz="2400" b="1" i="1" u="none" strike="noStrike" baseline="0" dirty="0">
                <a:solidFill>
                  <a:srgbClr val="FF0000"/>
                </a:solidFill>
              </a:rPr>
              <a:t>protons</a:t>
            </a:r>
            <a:r>
              <a:rPr lang="en-US" sz="2400" b="0" i="0" u="none" strike="noStrike" baseline="0" dirty="0">
                <a:solidFill>
                  <a:srgbClr val="000000"/>
                </a:solidFill>
              </a:rPr>
              <a:t> and uncharged </a:t>
            </a:r>
            <a:r>
              <a:rPr lang="en-US" sz="2400" b="1" i="1" u="none" strike="noStrike" baseline="0" dirty="0">
                <a:solidFill>
                  <a:srgbClr val="FF0000"/>
                </a:solidFill>
              </a:rPr>
              <a:t>neutrons</a:t>
            </a:r>
            <a:r>
              <a:rPr lang="en-US" sz="2400" b="0" i="0" u="none" strike="noStrike" baseline="0" dirty="0">
                <a:solidFill>
                  <a:srgbClr val="000000"/>
                </a:solidFill>
              </a:rPr>
              <a:t>, surrounded by a</a:t>
            </a:r>
            <a:r>
              <a:rPr lang="ru-RU" sz="2400" b="0" i="0" u="none" strike="noStrike" baseline="0" dirty="0">
                <a:solidFill>
                  <a:srgbClr val="000000"/>
                </a:solidFill>
              </a:rPr>
              <a:t> </a:t>
            </a:r>
            <a:r>
              <a:rPr lang="en-US" sz="2400" b="0" i="0" u="none" strike="noStrike" baseline="0" dirty="0">
                <a:solidFill>
                  <a:srgbClr val="000000"/>
                </a:solidFill>
              </a:rPr>
              <a:t>much larger volume of space</a:t>
            </a:r>
            <a:r>
              <a:rPr lang="ka-GE" sz="2400" b="0" i="0" u="none" strike="noStrike" baseline="0" dirty="0">
                <a:solidFill>
                  <a:srgbClr val="000000"/>
                </a:solidFill>
              </a:rPr>
              <a:t>,</a:t>
            </a:r>
            <a:r>
              <a:rPr lang="en-US" sz="2400" b="0" i="0" u="none" strike="noStrike" baseline="0" dirty="0">
                <a:solidFill>
                  <a:srgbClr val="000000"/>
                </a:solidFill>
              </a:rPr>
              <a:t> containing negatively charged </a:t>
            </a:r>
            <a:r>
              <a:rPr lang="en-US" sz="2400" b="1" i="1" u="none" strike="noStrike" baseline="0" dirty="0">
                <a:solidFill>
                  <a:srgbClr val="FF0000"/>
                </a:solidFill>
              </a:rPr>
              <a:t>electrons.</a:t>
            </a:r>
            <a:r>
              <a:rPr lang="en-US" sz="2400" b="0" i="0" u="none" strike="noStrike" baseline="0" dirty="0">
                <a:solidFill>
                  <a:srgbClr val="000000"/>
                </a:solidFill>
              </a:rPr>
              <a:t> </a:t>
            </a:r>
            <a:endParaRPr lang="ka-GE" sz="2400" b="0" i="0" u="none" strike="noStrike" baseline="0" dirty="0">
              <a:solidFill>
                <a:srgbClr val="000000"/>
              </a:solidFill>
            </a:endParaRPr>
          </a:p>
          <a:p>
            <a:pPr marL="342900" indent="-342900" algn="l">
              <a:buFont typeface="Arial" panose="020B0604020202020204" pitchFamily="34" charset="0"/>
              <a:buChar char="•"/>
            </a:pPr>
            <a:endParaRPr lang="ru-RU" sz="2400" b="0" i="0" u="none" strike="noStrike" baseline="0" dirty="0">
              <a:solidFill>
                <a:srgbClr val="000000"/>
              </a:solidFill>
            </a:endParaRPr>
          </a:p>
          <a:p>
            <a:pPr marL="342900" indent="-342900" algn="l">
              <a:buFont typeface="Arial" panose="020B0604020202020204" pitchFamily="34" charset="0"/>
              <a:buChar char="•"/>
            </a:pPr>
            <a:r>
              <a:rPr lang="en-US" sz="2400" b="1" i="1" u="none" strike="noStrike" baseline="0" dirty="0">
                <a:solidFill>
                  <a:srgbClr val="FF0000"/>
                </a:solidFill>
              </a:rPr>
              <a:t>The nucleus </a:t>
            </a:r>
            <a:r>
              <a:rPr lang="en-US" sz="2400" b="0" i="0" u="none" strike="noStrike" baseline="0" dirty="0">
                <a:solidFill>
                  <a:srgbClr val="000000"/>
                </a:solidFill>
              </a:rPr>
              <a:t>contains the majority of an atom’s</a:t>
            </a:r>
            <a:r>
              <a:rPr lang="ru-RU" sz="2400" b="0" i="0" u="none" strike="noStrike" baseline="0" dirty="0">
                <a:solidFill>
                  <a:srgbClr val="000000"/>
                </a:solidFill>
              </a:rPr>
              <a:t> </a:t>
            </a:r>
            <a:r>
              <a:rPr lang="en-US" sz="2400" b="0" i="0" u="none" strike="noStrike" baseline="0" dirty="0">
                <a:solidFill>
                  <a:srgbClr val="000000"/>
                </a:solidFill>
              </a:rPr>
              <a:t>mass</a:t>
            </a:r>
            <a:r>
              <a:rPr lang="ka-GE" sz="2400" dirty="0">
                <a:solidFill>
                  <a:srgbClr val="000000"/>
                </a:solidFill>
              </a:rPr>
              <a:t>,</a:t>
            </a:r>
            <a:r>
              <a:rPr lang="en-US" sz="2400" b="0" i="0" u="none" strike="noStrike" baseline="0" dirty="0">
                <a:solidFill>
                  <a:srgbClr val="000000"/>
                </a:solidFill>
              </a:rPr>
              <a:t> because protons and neutrons are much heavier than electrons, whereas electrons occupy almost all of an atom’s</a:t>
            </a:r>
            <a:r>
              <a:rPr lang="ru-RU" sz="2400" b="0" i="0" u="none" strike="noStrike" baseline="0" dirty="0">
                <a:solidFill>
                  <a:srgbClr val="000000"/>
                </a:solidFill>
              </a:rPr>
              <a:t> </a:t>
            </a:r>
            <a:r>
              <a:rPr lang="en-US" sz="2400" b="0" i="0" u="none" strike="noStrike" baseline="0" dirty="0">
                <a:solidFill>
                  <a:srgbClr val="000000"/>
                </a:solidFill>
              </a:rPr>
              <a:t>volume. </a:t>
            </a:r>
            <a:endParaRPr lang="ru-RU" sz="2400" b="0" i="0" u="none" strike="noStrike" baseline="0" dirty="0">
              <a:solidFill>
                <a:srgbClr val="000000"/>
              </a:solidFill>
            </a:endParaRPr>
          </a:p>
          <a:p>
            <a:pPr eaLnBrk="1" hangingPunct="1">
              <a:buClrTx/>
              <a:buFont typeface="Arial"/>
              <a:buChar char="•"/>
            </a:pPr>
            <a:endParaRPr lang="en-US" sz="2400" dirty="0">
              <a:latin typeface="Arial" pitchFamily="-110" charset="0"/>
            </a:endParaRPr>
          </a:p>
        </p:txBody>
      </p:sp>
      <p:pic>
        <p:nvPicPr>
          <p:cNvPr id="5" name="Picture 4"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930447" y="582458"/>
            <a:ext cx="1226434" cy="833592"/>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41328"/>
            <a:ext cx="2257425" cy="451022"/>
          </a:xfrm>
        </p:spPr>
        <p:txBody>
          <a:bodyPr>
            <a:normAutofit fontScale="90000"/>
          </a:bodyPr>
          <a:lstStyle/>
          <a:p>
            <a:r>
              <a:rPr lang="en-US" dirty="0"/>
              <a:t>Figure 2.11</a:t>
            </a:r>
          </a:p>
        </p:txBody>
      </p:sp>
      <p:pic>
        <p:nvPicPr>
          <p:cNvPr id="2" name="Picture Placeholder 1" descr="CNX_Chem_02_03_AtomSize.jpg"/>
          <p:cNvPicPr>
            <a:picLocks noGrp="1" noChangeAspect="1"/>
          </p:cNvPicPr>
          <p:nvPr>
            <p:ph type="pic" sz="quarter" idx="13"/>
          </p:nvPr>
        </p:nvPicPr>
        <p:blipFill rotWithShape="1">
          <a:blip r:embed="rId2" cstate="email">
            <a:extLst>
              <a:ext uri="{28A0092B-C50C-407E-A947-70E740481C1C}">
                <a14:useLocalDpi xmlns:a14="http://schemas.microsoft.com/office/drawing/2010/main" val="0"/>
              </a:ext>
            </a:extLst>
          </a:blip>
          <a:srcRect t="-324" b="-2583"/>
          <a:stretch/>
        </p:blipFill>
        <p:spPr>
          <a:xfrm>
            <a:off x="494936" y="790575"/>
            <a:ext cx="10981519" cy="3477186"/>
          </a:xfrm>
        </p:spPr>
      </p:pic>
      <p:sp>
        <p:nvSpPr>
          <p:cNvPr id="7" name="Text Placeholder 6"/>
          <p:cNvSpPr>
            <a:spLocks noGrp="1"/>
          </p:cNvSpPr>
          <p:nvPr>
            <p:ph type="body" sz="quarter" idx="14"/>
          </p:nvPr>
        </p:nvSpPr>
        <p:spPr>
          <a:xfrm>
            <a:off x="609600" y="4429045"/>
            <a:ext cx="11142689" cy="1638380"/>
          </a:xfrm>
        </p:spPr>
        <p:txBody>
          <a:bodyPr>
            <a:noAutofit/>
          </a:bodyPr>
          <a:lstStyle/>
          <a:p>
            <a:r>
              <a:rPr lang="en-US" sz="2400" dirty="0"/>
              <a:t>If an atom could be expanded to the size of a football stadium, the nucleus would be the size of a single blueberry.</a:t>
            </a:r>
            <a:endParaRPr lang="ru-RU" sz="2400" dirty="0"/>
          </a:p>
          <a:p>
            <a:r>
              <a:rPr lang="en-US" sz="2400" dirty="0"/>
              <a:t> (credit middle: modification of work by “</a:t>
            </a:r>
            <a:r>
              <a:rPr lang="en-US" sz="2400" dirty="0" err="1"/>
              <a:t>babyknight</a:t>
            </a:r>
            <a:r>
              <a:rPr lang="en-US" sz="2400" dirty="0"/>
              <a:t>”/Wikimedia Commons; credit right: modification of work </a:t>
            </a:r>
            <a:r>
              <a:rPr lang="nl-NL" sz="2400" dirty="0" err="1"/>
              <a:t>by</a:t>
            </a:r>
            <a:r>
              <a:rPr lang="nl-NL" sz="2400" dirty="0"/>
              <a:t> </a:t>
            </a:r>
            <a:r>
              <a:rPr lang="nl-NL" sz="2400" dirty="0" err="1"/>
              <a:t>Paxson</a:t>
            </a:r>
            <a:r>
              <a:rPr lang="nl-NL" sz="2400" dirty="0"/>
              <a:t> </a:t>
            </a:r>
            <a:r>
              <a:rPr lang="nl-NL" sz="2400" dirty="0" err="1"/>
              <a:t>Woelber</a:t>
            </a:r>
            <a:r>
              <a:rPr lang="nl-NL" sz="2400" dirty="0"/>
              <a:t>)</a:t>
            </a:r>
            <a:endParaRPr lang="en-US" sz="2400" dirty="0"/>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659204" y="201820"/>
            <a:ext cx="1226434" cy="833592"/>
          </a:xfrm>
          <a:prstGeom prst="rect">
            <a:avLst/>
          </a:prstGeom>
        </p:spPr>
      </p:pic>
    </p:spTree>
    <p:extLst>
      <p:ext uri="{BB962C8B-B14F-4D97-AF65-F5344CB8AC3E}">
        <p14:creationId xmlns:p14="http://schemas.microsoft.com/office/powerpoint/2010/main" val="2824840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TextBox 2"/>
          <p:cNvSpPr txBox="1">
            <a:spLocks noChangeArrowheads="1"/>
          </p:cNvSpPr>
          <p:nvPr/>
        </p:nvSpPr>
        <p:spPr bwMode="auto">
          <a:xfrm>
            <a:off x="512164" y="1720840"/>
            <a:ext cx="11167672" cy="3416320"/>
          </a:xfrm>
          <a:prstGeom prst="rect">
            <a:avLst/>
          </a:prstGeom>
          <a:noFill/>
          <a:ln w="9525">
            <a:noFill/>
            <a:miter lim="800000"/>
            <a:headEnd/>
            <a:tailEnd/>
          </a:ln>
        </p:spPr>
        <p:txBody>
          <a:bodyPr wrap="square">
            <a:prstTxWarp prst="textNoShape">
              <a:avLst/>
            </a:prstTxWarp>
            <a:spAutoFit/>
          </a:bodyPr>
          <a:lstStyle/>
          <a:p>
            <a:pPr marL="285750" indent="-285750" algn="just">
              <a:buFont typeface="Arial" pitchFamily="-110" charset="0"/>
              <a:buChar char="•"/>
            </a:pPr>
            <a:r>
              <a:rPr lang="en-US" sz="2400" dirty="0"/>
              <a:t>Atoms—and the protons, neutrons, and electrons that compose them(subatomic particles)—are extremely small.</a:t>
            </a:r>
          </a:p>
          <a:p>
            <a:pPr marL="742950" lvl="1" indent="-285750" algn="just">
              <a:buFont typeface="Arial" pitchFamily="-110" charset="0"/>
              <a:buChar char="•"/>
            </a:pPr>
            <a:r>
              <a:rPr lang="en-US" sz="2400" dirty="0"/>
              <a:t>Example: A carbon atom weighs less than 2 x 10</a:t>
            </a:r>
            <a:r>
              <a:rPr lang="en-US" sz="2400" baseline="30000" dirty="0"/>
              <a:t>-23 </a:t>
            </a:r>
            <a:r>
              <a:rPr lang="en-US" sz="2400" dirty="0"/>
              <a:t>g.</a:t>
            </a:r>
          </a:p>
          <a:p>
            <a:pPr marL="285750" indent="-285750" algn="just">
              <a:buFont typeface="Arial" pitchFamily="-110" charset="0"/>
              <a:buChar char="•"/>
            </a:pPr>
            <a:endParaRPr lang="en-US" sz="2400" dirty="0"/>
          </a:p>
          <a:p>
            <a:pPr marL="285750" indent="-285750" algn="just">
              <a:buFont typeface="Arial" pitchFamily="-110" charset="0"/>
              <a:buChar char="•"/>
            </a:pPr>
            <a:r>
              <a:rPr lang="en-US" sz="2400" dirty="0"/>
              <a:t>Electrons have a charge of less than 2 x 10</a:t>
            </a:r>
            <a:r>
              <a:rPr lang="en-US" sz="2400" baseline="30000" dirty="0"/>
              <a:t>-19</a:t>
            </a:r>
            <a:r>
              <a:rPr lang="en-US" sz="2400" dirty="0"/>
              <a:t> C.</a:t>
            </a:r>
            <a:r>
              <a:rPr lang="en-US" dirty="0"/>
              <a:t> (coulomb)</a:t>
            </a:r>
            <a:endParaRPr lang="en-US" sz="2400" dirty="0"/>
          </a:p>
          <a:p>
            <a:pPr marL="285750" indent="-285750" algn="just"/>
            <a:endParaRPr lang="en-US" sz="2400" dirty="0"/>
          </a:p>
          <a:p>
            <a:pPr marL="342900" indent="-342900" algn="just">
              <a:buFont typeface="Arial" panose="020B0604020202020204" pitchFamily="34" charset="0"/>
              <a:buChar char="•"/>
            </a:pPr>
            <a:r>
              <a:rPr lang="en-US" sz="2400" dirty="0"/>
              <a:t>When describing the properties of tiny objects such as atoms, we use appropriately small units of measure, such as the </a:t>
            </a:r>
            <a:r>
              <a:rPr lang="en-US" sz="2400" b="1" dirty="0"/>
              <a:t>atomic mass unit (</a:t>
            </a:r>
            <a:r>
              <a:rPr lang="en-US" sz="2400" b="1" dirty="0" err="1"/>
              <a:t>amu</a:t>
            </a:r>
            <a:r>
              <a:rPr lang="en-US" sz="2400" b="1" dirty="0"/>
              <a:t>) </a:t>
            </a:r>
            <a:r>
              <a:rPr lang="en-US" sz="2400" dirty="0"/>
              <a:t>and the </a:t>
            </a:r>
            <a:r>
              <a:rPr lang="en-US" sz="2400" b="1" dirty="0"/>
              <a:t>fundamental unit of charge (e)</a:t>
            </a:r>
            <a:r>
              <a:rPr lang="en-US" sz="2400" dirty="0"/>
              <a:t>.</a:t>
            </a:r>
          </a:p>
        </p:txBody>
      </p:sp>
      <p:sp>
        <p:nvSpPr>
          <p:cNvPr id="6" name="Title 1"/>
          <p:cNvSpPr txBox="1">
            <a:spLocks/>
          </p:cNvSpPr>
          <p:nvPr/>
        </p:nvSpPr>
        <p:spPr>
          <a:xfrm>
            <a:off x="768923" y="493340"/>
            <a:ext cx="1776171" cy="513183"/>
          </a:xfrm>
          <a:prstGeom prst="rect">
            <a:avLst/>
          </a:prstGeom>
        </p:spPr>
        <p:txBody>
          <a:bodyPr vert="horz" lIns="91440" tIns="45720" rIns="91440" bIns="45720" rtlCol="0" anchor="b">
            <a:normAutofit fontScale="92500" lnSpcReduction="10000"/>
          </a:bodyPr>
          <a:lstStyle/>
          <a:p>
            <a:pPr>
              <a:spcBef>
                <a:spcPct val="0"/>
              </a:spcBef>
              <a:defRPr/>
            </a:pPr>
            <a:r>
              <a:rPr lang="en-US" sz="3200" b="1" cap="all" spc="-60" dirty="0">
                <a:solidFill>
                  <a:srgbClr val="000090"/>
                </a:solidFill>
                <a:latin typeface="Arial" pitchFamily="-110" charset="0"/>
                <a:ea typeface="+mj-ea"/>
                <a:cs typeface="+mj-cs"/>
              </a:rPr>
              <a:t>Units</a:t>
            </a:r>
          </a:p>
        </p:txBody>
      </p:sp>
      <p:pic>
        <p:nvPicPr>
          <p:cNvPr id="7" name="Picture 6"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520493" y="306257"/>
            <a:ext cx="1226434" cy="833592"/>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92B03B-5A66-48EC-891F-60EA33309D04}"/>
              </a:ext>
            </a:extLst>
          </p:cNvPr>
          <p:cNvSpPr/>
          <p:nvPr/>
        </p:nvSpPr>
        <p:spPr>
          <a:xfrm>
            <a:off x="790574" y="1071146"/>
            <a:ext cx="10788610" cy="5447645"/>
          </a:xfrm>
          <a:prstGeom prst="rect">
            <a:avLst/>
          </a:prstGeom>
        </p:spPr>
        <p:txBody>
          <a:bodyPr wrap="square">
            <a:spAutoFit/>
          </a:bodyPr>
          <a:lstStyle/>
          <a:p>
            <a:pPr marL="342900" indent="-342900" algn="just">
              <a:buFont typeface="Arial" panose="020B0604020202020204" pitchFamily="34" charset="0"/>
              <a:buChar char="•"/>
            </a:pPr>
            <a:r>
              <a:rPr lang="en-US" sz="2400" dirty="0"/>
              <a:t>The </a:t>
            </a:r>
            <a:r>
              <a:rPr lang="en-US" sz="2400" dirty="0" err="1"/>
              <a:t>amu</a:t>
            </a:r>
            <a:r>
              <a:rPr lang="en-US" sz="2400" dirty="0"/>
              <a:t> was originally defined based on hydrogen, the lightest element, then later in terms of oxygen.</a:t>
            </a:r>
            <a:endParaRPr lang="ka-GE" sz="2400" dirty="0"/>
          </a:p>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r>
              <a:rPr lang="en-US" sz="2400" dirty="0"/>
              <a:t>Since 1961, it has been defined with regard to the</a:t>
            </a:r>
            <a:r>
              <a:rPr lang="ka-GE" sz="2400" dirty="0"/>
              <a:t> </a:t>
            </a:r>
            <a:r>
              <a:rPr lang="en-US" sz="2400" dirty="0"/>
              <a:t>most abundant isotope of carbon, atoms of which are assigned masses of exactly 12 </a:t>
            </a:r>
            <a:r>
              <a:rPr lang="en-US" sz="2400" dirty="0" err="1"/>
              <a:t>amu</a:t>
            </a:r>
            <a:r>
              <a:rPr lang="en-US" sz="2400" dirty="0"/>
              <a:t>. (This isotope is known as</a:t>
            </a:r>
            <a:r>
              <a:rPr lang="ka-GE" sz="2400" dirty="0"/>
              <a:t> </a:t>
            </a:r>
            <a:r>
              <a:rPr lang="en-US" sz="2400" dirty="0"/>
              <a:t>“carbon-12” as will be discussed later in this module.) </a:t>
            </a:r>
            <a:endParaRPr lang="ka-GE" sz="2400" dirty="0"/>
          </a:p>
          <a:p>
            <a:pPr marL="342900" indent="-342900" algn="just">
              <a:buFont typeface="Arial" panose="020B0604020202020204" pitchFamily="34" charset="0"/>
              <a:buChar char="•"/>
            </a:pPr>
            <a:endParaRPr lang="ka-GE" sz="2400" dirty="0"/>
          </a:p>
          <a:p>
            <a:pPr marL="342900" indent="-342900" algn="just">
              <a:buFont typeface="Arial" panose="020B0604020202020204" pitchFamily="34" charset="0"/>
              <a:buChar char="•"/>
            </a:pPr>
            <a:r>
              <a:rPr lang="en-US" sz="2400" dirty="0"/>
              <a:t>Thus, one </a:t>
            </a:r>
            <a:r>
              <a:rPr lang="en-US" sz="2400" dirty="0" err="1"/>
              <a:t>amu</a:t>
            </a:r>
            <a:r>
              <a:rPr lang="en-US" sz="2400" dirty="0"/>
              <a:t> is exactly 112 of the mass of one carbon-12atom: 1 </a:t>
            </a:r>
            <a:r>
              <a:rPr lang="en-US" sz="2400" dirty="0" err="1"/>
              <a:t>amu</a:t>
            </a:r>
            <a:r>
              <a:rPr lang="en-US" sz="2400" dirty="0"/>
              <a:t> = 1.6605 × 10</a:t>
            </a:r>
            <a:r>
              <a:rPr lang="en-US" sz="2400" baseline="30000" dirty="0"/>
              <a:t>−24 </a:t>
            </a:r>
            <a:r>
              <a:rPr lang="en-US" sz="2400" dirty="0"/>
              <a:t>g. (The </a:t>
            </a:r>
            <a:r>
              <a:rPr lang="en-US" sz="2400" b="1" dirty="0"/>
              <a:t>Dalton (Da) </a:t>
            </a:r>
            <a:r>
              <a:rPr lang="en-US" sz="2400" dirty="0"/>
              <a:t>and the </a:t>
            </a:r>
            <a:r>
              <a:rPr lang="en-US" sz="2400" b="1" dirty="0"/>
              <a:t>unified atomic mass unit (u) </a:t>
            </a:r>
            <a:r>
              <a:rPr lang="en-US" sz="2400" dirty="0"/>
              <a:t>are alternative units that</a:t>
            </a:r>
            <a:r>
              <a:rPr lang="ka-GE" sz="2400" dirty="0"/>
              <a:t> </a:t>
            </a:r>
            <a:r>
              <a:rPr lang="en-US" sz="2400" dirty="0"/>
              <a:t>are equivalent to the </a:t>
            </a:r>
            <a:r>
              <a:rPr lang="en-US" sz="2400" dirty="0" err="1"/>
              <a:t>amu</a:t>
            </a:r>
            <a:r>
              <a:rPr lang="en-US" sz="2400" dirty="0"/>
              <a:t>.) </a:t>
            </a:r>
            <a:endParaRPr lang="ka-GE" sz="2400" dirty="0"/>
          </a:p>
          <a:p>
            <a:pPr marL="342900" indent="-342900" algn="just">
              <a:buFont typeface="Arial" panose="020B0604020202020204" pitchFamily="34" charset="0"/>
              <a:buChar char="•"/>
            </a:pPr>
            <a:endParaRPr lang="ka-GE" sz="2400" dirty="0"/>
          </a:p>
          <a:p>
            <a:pPr marL="342900" indent="-342900" algn="just">
              <a:buFont typeface="Arial" panose="020B0604020202020204" pitchFamily="34" charset="0"/>
              <a:buChar char="•"/>
            </a:pPr>
            <a:r>
              <a:rPr lang="en-US" sz="2400" dirty="0"/>
              <a:t>The fundamental unit of charge (also called the elementary charge) equals the magnitude</a:t>
            </a:r>
            <a:r>
              <a:rPr lang="ka-GE" sz="2400" dirty="0"/>
              <a:t> </a:t>
            </a:r>
            <a:r>
              <a:rPr lang="en-US" sz="2400" dirty="0"/>
              <a:t>of the charge of an electron (e) with e = 1.602 × 10</a:t>
            </a:r>
            <a:r>
              <a:rPr lang="en-US" sz="2400" baseline="30000" dirty="0"/>
              <a:t>−19 </a:t>
            </a:r>
            <a:r>
              <a:rPr lang="en-US" sz="2400" dirty="0"/>
              <a:t>C.</a:t>
            </a:r>
          </a:p>
          <a:p>
            <a:endParaRPr lang="en-US" dirty="0">
              <a:latin typeface="LiberationSerif"/>
            </a:endParaRPr>
          </a:p>
          <a:p>
            <a:endParaRPr lang="en-US" dirty="0"/>
          </a:p>
        </p:txBody>
      </p:sp>
      <p:sp>
        <p:nvSpPr>
          <p:cNvPr id="3" name="Rectangle 2">
            <a:extLst>
              <a:ext uri="{FF2B5EF4-FFF2-40B4-BE49-F238E27FC236}">
                <a16:creationId xmlns:a16="http://schemas.microsoft.com/office/drawing/2014/main" id="{A8053F66-1145-4486-952A-502EBDB3340A}"/>
              </a:ext>
            </a:extLst>
          </p:cNvPr>
          <p:cNvSpPr/>
          <p:nvPr/>
        </p:nvSpPr>
        <p:spPr>
          <a:xfrm>
            <a:off x="1085604" y="339209"/>
            <a:ext cx="1295646" cy="523220"/>
          </a:xfrm>
          <a:prstGeom prst="rect">
            <a:avLst/>
          </a:prstGeom>
        </p:spPr>
        <p:txBody>
          <a:bodyPr wrap="square">
            <a:spAutoFit/>
          </a:bodyPr>
          <a:lstStyle/>
          <a:p>
            <a:pPr>
              <a:spcBef>
                <a:spcPct val="0"/>
              </a:spcBef>
              <a:defRPr/>
            </a:pPr>
            <a:r>
              <a:rPr lang="en-US" sz="2800" b="1" cap="all" spc="-60" dirty="0">
                <a:solidFill>
                  <a:srgbClr val="000090"/>
                </a:solidFill>
                <a:latin typeface="Arial" pitchFamily="-110" charset="0"/>
              </a:rPr>
              <a:t>Units</a:t>
            </a:r>
          </a:p>
        </p:txBody>
      </p:sp>
      <p:pic>
        <p:nvPicPr>
          <p:cNvPr id="4" name="Picture 3" descr="OSX-Stacked-TM-RGB-300dpi-2016.jpg">
            <a:extLst>
              <a:ext uri="{FF2B5EF4-FFF2-40B4-BE49-F238E27FC236}">
                <a16:creationId xmlns:a16="http://schemas.microsoft.com/office/drawing/2014/main" id="{315B7448-B4A0-4C91-B836-1B44400A9CA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633607" y="387192"/>
            <a:ext cx="945577" cy="642697"/>
          </a:xfrm>
          <a:prstGeom prst="rect">
            <a:avLst/>
          </a:prstGeom>
        </p:spPr>
      </p:pic>
    </p:spTree>
    <p:extLst>
      <p:ext uri="{BB962C8B-B14F-4D97-AF65-F5344CB8AC3E}">
        <p14:creationId xmlns:p14="http://schemas.microsoft.com/office/powerpoint/2010/main" val="40695318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742794" y="237576"/>
            <a:ext cx="8701504" cy="598307"/>
          </a:xfrm>
        </p:spPr>
        <p:txBody>
          <a:bodyPr>
            <a:normAutofit/>
          </a:bodyPr>
          <a:lstStyle/>
          <a:p>
            <a:pPr eaLnBrk="1" hangingPunct="1"/>
            <a:r>
              <a:rPr lang="en-US" sz="3200" b="1" dirty="0">
                <a:solidFill>
                  <a:srgbClr val="000090"/>
                </a:solidFill>
                <a:latin typeface="Arial" pitchFamily="-110" charset="0"/>
              </a:rPr>
              <a:t>Properties of subatomic particles</a:t>
            </a:r>
          </a:p>
        </p:txBody>
      </p:sp>
      <p:sp>
        <p:nvSpPr>
          <p:cNvPr id="41986" name="Content Placeholder 2"/>
          <p:cNvSpPr>
            <a:spLocks noGrp="1"/>
          </p:cNvSpPr>
          <p:nvPr>
            <p:ph idx="1"/>
          </p:nvPr>
        </p:nvSpPr>
        <p:spPr>
          <a:xfrm>
            <a:off x="742794" y="1111867"/>
            <a:ext cx="11137692" cy="5011249"/>
          </a:xfrm>
        </p:spPr>
        <p:txBody>
          <a:bodyPr>
            <a:normAutofit lnSpcReduction="10000"/>
          </a:bodyPr>
          <a:lstStyle/>
          <a:p>
            <a:pPr eaLnBrk="1" hangingPunct="1">
              <a:buClrTx/>
              <a:buFont typeface="Arial"/>
              <a:buChar char="•"/>
            </a:pPr>
            <a:r>
              <a:rPr lang="en-US" sz="2400" b="1" dirty="0">
                <a:latin typeface="Arial" pitchFamily="-110" charset="0"/>
              </a:rPr>
              <a:t> Proton</a:t>
            </a:r>
          </a:p>
          <a:p>
            <a:pPr lvl="1">
              <a:buClrTx/>
              <a:buFont typeface="Arial"/>
              <a:buChar char="•"/>
            </a:pPr>
            <a:r>
              <a:rPr lang="en-US" sz="2400" dirty="0"/>
              <a:t>Has a Mass = 1.0073 </a:t>
            </a:r>
            <a:r>
              <a:rPr lang="en-US" sz="2400" dirty="0" err="1"/>
              <a:t>amu</a:t>
            </a:r>
            <a:endParaRPr lang="en-US" sz="2400" dirty="0"/>
          </a:p>
          <a:p>
            <a:pPr lvl="1">
              <a:buClrTx/>
              <a:buFont typeface="Arial"/>
              <a:buChar char="•"/>
            </a:pPr>
            <a:r>
              <a:rPr lang="en-US" sz="2400" dirty="0"/>
              <a:t>and a Charge = +1</a:t>
            </a:r>
          </a:p>
          <a:p>
            <a:pPr eaLnBrk="1" hangingPunct="1">
              <a:buClrTx/>
              <a:buFont typeface="Arial"/>
              <a:buChar char="•"/>
            </a:pPr>
            <a:endParaRPr lang="en-US" sz="2400" dirty="0">
              <a:latin typeface="Arial" pitchFamily="-110" charset="0"/>
            </a:endParaRPr>
          </a:p>
          <a:p>
            <a:pPr eaLnBrk="1" hangingPunct="1">
              <a:buClrTx/>
              <a:buFont typeface="Arial"/>
              <a:buChar char="•"/>
            </a:pPr>
            <a:r>
              <a:rPr lang="en-US" sz="2400" b="1" dirty="0">
                <a:latin typeface="Arial" pitchFamily="-110" charset="0"/>
              </a:rPr>
              <a:t> Neutron</a:t>
            </a:r>
          </a:p>
          <a:p>
            <a:pPr lvl="1">
              <a:buClrTx/>
              <a:buFont typeface="Arial"/>
              <a:buChar char="•"/>
            </a:pPr>
            <a:r>
              <a:rPr lang="en-US" sz="2400" dirty="0">
                <a:latin typeface="Arial" pitchFamily="-110" charset="0"/>
              </a:rPr>
              <a:t>Mass = 1.0087 amu (slightly heavier than a proton)</a:t>
            </a:r>
          </a:p>
          <a:p>
            <a:pPr lvl="1">
              <a:buClrTx/>
              <a:buFont typeface="Arial"/>
              <a:buChar char="•"/>
            </a:pPr>
            <a:r>
              <a:rPr lang="en-US" sz="2400" dirty="0">
                <a:latin typeface="Arial" pitchFamily="-110" charset="0"/>
              </a:rPr>
              <a:t>Charge = 0</a:t>
            </a:r>
          </a:p>
          <a:p>
            <a:pPr>
              <a:buClrTx/>
            </a:pPr>
            <a:r>
              <a:rPr lang="en-US" sz="2400" dirty="0"/>
              <a:t>      As its name suggests, it is neutral</a:t>
            </a:r>
            <a:endParaRPr lang="en-US" sz="2400" dirty="0">
              <a:latin typeface="Arial" pitchFamily="-110" charset="0"/>
            </a:endParaRPr>
          </a:p>
          <a:p>
            <a:pPr eaLnBrk="1" hangingPunct="1">
              <a:buClrTx/>
              <a:buFont typeface="Arial"/>
              <a:buChar char="•"/>
            </a:pPr>
            <a:r>
              <a:rPr lang="en-US" sz="2400" b="1" dirty="0">
                <a:latin typeface="Arial" pitchFamily="-110" charset="0"/>
              </a:rPr>
              <a:t> Electron</a:t>
            </a:r>
          </a:p>
          <a:p>
            <a:pPr lvl="1">
              <a:buClrTx/>
              <a:buFont typeface="Arial"/>
              <a:buChar char="•"/>
            </a:pPr>
            <a:r>
              <a:rPr lang="en-US" sz="2400" dirty="0">
                <a:latin typeface="Arial" pitchFamily="-110" charset="0"/>
              </a:rPr>
              <a:t>Mass = 0.00055 </a:t>
            </a:r>
            <a:r>
              <a:rPr lang="en-US" sz="2400" dirty="0" err="1">
                <a:latin typeface="Arial" pitchFamily="-110" charset="0"/>
              </a:rPr>
              <a:t>amu</a:t>
            </a:r>
            <a:endParaRPr lang="en-US" sz="2400" dirty="0">
              <a:latin typeface="Arial" pitchFamily="-110" charset="0"/>
            </a:endParaRPr>
          </a:p>
          <a:p>
            <a:pPr lvl="1">
              <a:buClrTx/>
              <a:buFont typeface="Arial"/>
              <a:buChar char="•"/>
            </a:pPr>
            <a:r>
              <a:rPr lang="en-US" sz="2400" dirty="0">
                <a:latin typeface="Arial" pitchFamily="-110" charset="0"/>
              </a:rPr>
              <a:t>Charge = -1</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654052" y="227852"/>
            <a:ext cx="1226434" cy="833592"/>
          </a:xfrm>
          <a:prstGeom prst="rect">
            <a:avLst/>
          </a:prstGeom>
        </p:spPr>
      </p:pic>
      <p:sp>
        <p:nvSpPr>
          <p:cNvPr id="2" name="Rectangle 1">
            <a:extLst>
              <a:ext uri="{FF2B5EF4-FFF2-40B4-BE49-F238E27FC236}">
                <a16:creationId xmlns:a16="http://schemas.microsoft.com/office/drawing/2014/main" id="{D8D75AEB-EE10-439A-B8B8-7EDCA0517E1E}"/>
              </a:ext>
            </a:extLst>
          </p:cNvPr>
          <p:cNvSpPr/>
          <p:nvPr/>
        </p:nvSpPr>
        <p:spPr>
          <a:xfrm>
            <a:off x="1091134" y="5914574"/>
            <a:ext cx="10176135" cy="461665"/>
          </a:xfrm>
          <a:prstGeom prst="rect">
            <a:avLst/>
          </a:prstGeom>
        </p:spPr>
        <p:txBody>
          <a:bodyPr wrap="square">
            <a:spAutoFit/>
          </a:bodyPr>
          <a:lstStyle/>
          <a:p>
            <a:r>
              <a:rPr lang="en-US" sz="2400" dirty="0"/>
              <a:t>(it would take about 1800 electrons to equal the mass of one proton).</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693D5C-8F01-4B87-8192-C60BF722EE9D}"/>
              </a:ext>
            </a:extLst>
          </p:cNvPr>
          <p:cNvPicPr>
            <a:picLocks noChangeAspect="1"/>
          </p:cNvPicPr>
          <p:nvPr/>
        </p:nvPicPr>
        <p:blipFill rotWithShape="1">
          <a:blip r:embed="rId2"/>
          <a:srcRect l="1567" r="1895" b="3486"/>
          <a:stretch/>
        </p:blipFill>
        <p:spPr>
          <a:xfrm>
            <a:off x="466725" y="1898885"/>
            <a:ext cx="11220450" cy="2606440"/>
          </a:xfrm>
          <a:prstGeom prst="rect">
            <a:avLst/>
          </a:prstGeom>
        </p:spPr>
      </p:pic>
      <p:pic>
        <p:nvPicPr>
          <p:cNvPr id="3" name="Picture 2" descr="OSX-Stacked-TM-RGB-300dpi-2016.jpg">
            <a:extLst>
              <a:ext uri="{FF2B5EF4-FFF2-40B4-BE49-F238E27FC236}">
                <a16:creationId xmlns:a16="http://schemas.microsoft.com/office/drawing/2014/main" id="{C20AF613-DD8F-4061-BDD9-1513FB90559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339727" y="465977"/>
            <a:ext cx="1226434" cy="833592"/>
          </a:xfrm>
          <a:prstGeom prst="rect">
            <a:avLst/>
          </a:prstGeom>
        </p:spPr>
      </p:pic>
    </p:spTree>
    <p:extLst>
      <p:ext uri="{BB962C8B-B14F-4D97-AF65-F5344CB8AC3E}">
        <p14:creationId xmlns:p14="http://schemas.microsoft.com/office/powerpoint/2010/main" val="1220887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936280" y="286287"/>
            <a:ext cx="4462497" cy="623780"/>
          </a:xfrm>
        </p:spPr>
        <p:txBody>
          <a:bodyPr>
            <a:normAutofit/>
          </a:bodyPr>
          <a:lstStyle/>
          <a:p>
            <a:pPr eaLnBrk="1" hangingPunct="1"/>
            <a:r>
              <a:rPr lang="en-US" sz="3200" b="1" dirty="0">
                <a:solidFill>
                  <a:srgbClr val="000090"/>
                </a:solidFill>
                <a:latin typeface="Arial" charset="0"/>
              </a:rPr>
              <a:t> Atomic Number (Z)</a:t>
            </a:r>
          </a:p>
        </p:txBody>
      </p:sp>
      <p:sp>
        <p:nvSpPr>
          <p:cNvPr id="41986" name="Content Placeholder 2"/>
          <p:cNvSpPr>
            <a:spLocks noGrp="1"/>
          </p:cNvSpPr>
          <p:nvPr>
            <p:ph idx="1"/>
          </p:nvPr>
        </p:nvSpPr>
        <p:spPr>
          <a:xfrm>
            <a:off x="583855" y="1696045"/>
            <a:ext cx="11198570" cy="4419600"/>
          </a:xfrm>
        </p:spPr>
        <p:txBody>
          <a:bodyPr>
            <a:normAutofit/>
          </a:bodyPr>
          <a:lstStyle/>
          <a:p>
            <a:pPr algn="just">
              <a:buClr>
                <a:schemeClr val="tx1"/>
              </a:buClr>
              <a:buFont typeface="Arial"/>
              <a:buChar char="•"/>
            </a:pPr>
            <a:r>
              <a:rPr lang="en-US" sz="2400" dirty="0"/>
              <a:t> The number of protons in the nucleus of an atom is its </a:t>
            </a:r>
            <a:r>
              <a:rPr lang="en-US" sz="2400" b="1" i="1" dirty="0">
                <a:solidFill>
                  <a:srgbClr val="000090"/>
                </a:solidFill>
              </a:rPr>
              <a:t>atomic number (Z). </a:t>
            </a:r>
          </a:p>
          <a:p>
            <a:pPr algn="just">
              <a:buClr>
                <a:schemeClr val="tx1"/>
              </a:buClr>
              <a:buFont typeface="Arial"/>
              <a:buChar char="•"/>
            </a:pPr>
            <a:endParaRPr lang="en-US" sz="2400" dirty="0"/>
          </a:p>
          <a:p>
            <a:pPr algn="just">
              <a:buClr>
                <a:schemeClr val="tx1"/>
              </a:buClr>
              <a:buFont typeface="Arial"/>
              <a:buChar char="•"/>
            </a:pPr>
            <a:r>
              <a:rPr lang="en-US" sz="2400" dirty="0"/>
              <a:t> This is the defining trait of an element: Its value determines the identity of the atom.</a:t>
            </a:r>
          </a:p>
          <a:p>
            <a:pPr algn="just">
              <a:buClr>
                <a:schemeClr val="tx1"/>
              </a:buClr>
              <a:buFont typeface="Arial"/>
              <a:buChar char="•"/>
            </a:pPr>
            <a:endParaRPr lang="en-US" sz="2400" dirty="0">
              <a:latin typeface="Arial" charset="0"/>
            </a:endParaRPr>
          </a:p>
          <a:p>
            <a:pPr algn="just">
              <a:buClr>
                <a:schemeClr val="tx1"/>
              </a:buClr>
              <a:buFont typeface="Arial"/>
              <a:buChar char="•"/>
            </a:pPr>
            <a:r>
              <a:rPr lang="en-US" sz="2400" dirty="0"/>
              <a:t> For example, any atom</a:t>
            </a:r>
            <a:r>
              <a:rPr lang="ka-GE" sz="2400" dirty="0"/>
              <a:t>,</a:t>
            </a:r>
            <a:r>
              <a:rPr lang="en-US" sz="2400" dirty="0"/>
              <a:t> that contains six protons is the element carbon and has the atomic number 6, regardless of how many neutrons or electrons it may have. </a:t>
            </a:r>
            <a:endParaRPr lang="en-US" sz="2400" dirty="0">
              <a:latin typeface="Arial" charset="0"/>
            </a:endParaRPr>
          </a:p>
        </p:txBody>
      </p:sp>
      <p:sp>
        <p:nvSpPr>
          <p:cNvPr id="4" name="TextBox 3"/>
          <p:cNvSpPr txBox="1"/>
          <p:nvPr/>
        </p:nvSpPr>
        <p:spPr>
          <a:xfrm>
            <a:off x="1775026" y="413511"/>
            <a:ext cx="184666" cy="369332"/>
          </a:xfrm>
          <a:prstGeom prst="rect">
            <a:avLst/>
          </a:prstGeom>
          <a:noFill/>
        </p:spPr>
        <p:txBody>
          <a:bodyPr wrap="none" rtlCol="0">
            <a:spAutoFit/>
          </a:bodyPr>
          <a:lstStyle/>
          <a:p>
            <a:endParaRPr lang="en-US" dirty="0"/>
          </a:p>
        </p:txBody>
      </p:sp>
      <p:pic>
        <p:nvPicPr>
          <p:cNvPr id="5" name="Picture 4"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16223" y="366047"/>
            <a:ext cx="1226434" cy="83359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4473C-B686-41B2-9439-210409E9D641}"/>
              </a:ext>
            </a:extLst>
          </p:cNvPr>
          <p:cNvSpPr>
            <a:spLocks noGrp="1"/>
          </p:cNvSpPr>
          <p:nvPr>
            <p:ph type="title"/>
          </p:nvPr>
        </p:nvSpPr>
        <p:spPr>
          <a:xfrm>
            <a:off x="609600" y="592952"/>
            <a:ext cx="3512695" cy="569098"/>
          </a:xfrm>
        </p:spPr>
        <p:txBody>
          <a:bodyPr/>
          <a:lstStyle/>
          <a:p>
            <a:r>
              <a:rPr lang="en-US" sz="2400" dirty="0">
                <a:solidFill>
                  <a:srgbClr val="0070C0"/>
                </a:solidFill>
              </a:rPr>
              <a:t>Introduction</a:t>
            </a:r>
            <a:endParaRPr lang="en-US" dirty="0"/>
          </a:p>
        </p:txBody>
      </p:sp>
      <p:sp>
        <p:nvSpPr>
          <p:cNvPr id="3" name="Content Placeholder 2">
            <a:extLst>
              <a:ext uri="{FF2B5EF4-FFF2-40B4-BE49-F238E27FC236}">
                <a16:creationId xmlns:a16="http://schemas.microsoft.com/office/drawing/2014/main" id="{7D738C41-D665-40F8-AFEB-7124A4ACDB7D}"/>
              </a:ext>
            </a:extLst>
          </p:cNvPr>
          <p:cNvSpPr>
            <a:spLocks noGrp="1"/>
          </p:cNvSpPr>
          <p:nvPr>
            <p:ph idx="1"/>
          </p:nvPr>
        </p:nvSpPr>
        <p:spPr>
          <a:xfrm>
            <a:off x="644577" y="1703370"/>
            <a:ext cx="10902846" cy="3675273"/>
          </a:xfrm>
        </p:spPr>
        <p:txBody>
          <a:bodyPr>
            <a:normAutofit/>
          </a:bodyPr>
          <a:lstStyle/>
          <a:p>
            <a:pPr marL="285750" indent="-285750" algn="just">
              <a:buFont typeface="Arial" panose="020B0604020202020204" pitchFamily="34" charset="0"/>
              <a:buChar char="•"/>
            </a:pPr>
            <a:r>
              <a:rPr lang="en-US" sz="2800" i="0" u="none" strike="noStrike" baseline="0" dirty="0"/>
              <a:t>Scientists are working to develop biomarker “fingerprints”</a:t>
            </a:r>
            <a:r>
              <a:rPr lang="ka-GE" sz="2800" i="0" u="none" strike="noStrike" baseline="0" dirty="0"/>
              <a:t>,</a:t>
            </a:r>
            <a:r>
              <a:rPr lang="en-US" sz="2800" i="0" u="none" strike="noStrike" baseline="0" dirty="0"/>
              <a:t> that could be used to diagnose a specific</a:t>
            </a:r>
            <a:r>
              <a:rPr lang="ka-GE" sz="2800" i="0" u="none" strike="noStrike" baseline="0" dirty="0"/>
              <a:t> </a:t>
            </a:r>
            <a:r>
              <a:rPr lang="en-US" sz="2800" i="0" u="none" strike="noStrike" baseline="0" dirty="0"/>
              <a:t>disease</a:t>
            </a:r>
            <a:r>
              <a:rPr lang="ka-GE" sz="2800" i="0" u="none" strike="noStrike" baseline="0" dirty="0"/>
              <a:t>,</a:t>
            </a:r>
            <a:r>
              <a:rPr lang="en-US" sz="2800" i="0" u="none" strike="noStrike" baseline="0" dirty="0"/>
              <a:t> based on the amounts and identities of certain </a:t>
            </a:r>
            <a:r>
              <a:rPr lang="en-US" sz="2800" b="1" i="1" u="none" strike="noStrike" baseline="0" dirty="0">
                <a:solidFill>
                  <a:srgbClr val="FF0000"/>
                </a:solidFill>
              </a:rPr>
              <a:t>molecules</a:t>
            </a:r>
            <a:r>
              <a:rPr lang="en-US" sz="2800" i="0" u="none" strike="noStrike" baseline="0" dirty="0"/>
              <a:t> in a patient’s exhaled breath.</a:t>
            </a:r>
            <a:endParaRPr lang="ka-GE" sz="2800" i="0" u="none" strike="noStrike" baseline="0" dirty="0"/>
          </a:p>
          <a:p>
            <a:pPr marL="457200" indent="-457200" algn="l">
              <a:buFont typeface="Arial" panose="020B0604020202020204" pitchFamily="34" charset="0"/>
              <a:buChar char="•"/>
            </a:pPr>
            <a:r>
              <a:rPr lang="en-US" sz="2800" b="0" i="0" u="none" strike="noStrike" baseline="0" dirty="0"/>
              <a:t>An essential concept</a:t>
            </a:r>
            <a:r>
              <a:rPr lang="ka-GE" sz="2800" b="0" i="0" u="none" strike="noStrike" baseline="0" dirty="0"/>
              <a:t> </a:t>
            </a:r>
            <a:r>
              <a:rPr lang="en-US" sz="2800" b="0" i="0" u="none" strike="noStrike" baseline="0" dirty="0"/>
              <a:t>underlying this goal is, that of </a:t>
            </a:r>
            <a:r>
              <a:rPr lang="en-US" sz="2800" b="1" i="1" u="none" strike="noStrike" baseline="0" dirty="0">
                <a:solidFill>
                  <a:srgbClr val="FF0000"/>
                </a:solidFill>
              </a:rPr>
              <a:t>a molecule’s </a:t>
            </a:r>
            <a:r>
              <a:rPr lang="en-US" sz="2800" b="0" i="0" u="none" strike="noStrike" baseline="0" dirty="0"/>
              <a:t>identity, which is determined by the numbers and types of </a:t>
            </a:r>
            <a:r>
              <a:rPr lang="en-US" sz="2800" b="1" i="1" u="none" strike="noStrike" baseline="0" dirty="0">
                <a:solidFill>
                  <a:srgbClr val="FF0000"/>
                </a:solidFill>
              </a:rPr>
              <a:t>atoms</a:t>
            </a:r>
            <a:r>
              <a:rPr lang="en-US" sz="2800" b="0" i="0" u="none" strike="noStrike" baseline="0" dirty="0"/>
              <a:t> it</a:t>
            </a:r>
            <a:r>
              <a:rPr lang="ka-GE" sz="2800" b="0" i="0" u="none" strike="noStrike" baseline="0" dirty="0"/>
              <a:t> </a:t>
            </a:r>
            <a:r>
              <a:rPr lang="en-US" sz="2800" b="0" i="0" u="none" strike="noStrike" baseline="0" dirty="0"/>
              <a:t>contains, and how they are bonded together.</a:t>
            </a:r>
            <a:endParaRPr lang="en-US" sz="2800" dirty="0"/>
          </a:p>
        </p:txBody>
      </p:sp>
      <p:pic>
        <p:nvPicPr>
          <p:cNvPr id="4" name="Picture 3" descr="OSX-Stacked-TM-RGB-300dpi-2016.jpg">
            <a:extLst>
              <a:ext uri="{FF2B5EF4-FFF2-40B4-BE49-F238E27FC236}">
                <a16:creationId xmlns:a16="http://schemas.microsoft.com/office/drawing/2014/main" id="{F7157813-401C-45A5-8AB6-6ECD6F71E402}"/>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55966" y="558358"/>
            <a:ext cx="1226434" cy="833592"/>
          </a:xfrm>
          <a:prstGeom prst="rect">
            <a:avLst/>
          </a:prstGeom>
        </p:spPr>
      </p:pic>
    </p:spTree>
    <p:extLst>
      <p:ext uri="{BB962C8B-B14F-4D97-AF65-F5344CB8AC3E}">
        <p14:creationId xmlns:p14="http://schemas.microsoft.com/office/powerpoint/2010/main" val="8953881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893969" y="297843"/>
            <a:ext cx="3994628" cy="638798"/>
          </a:xfrm>
        </p:spPr>
        <p:txBody>
          <a:bodyPr>
            <a:normAutofit/>
          </a:bodyPr>
          <a:lstStyle/>
          <a:p>
            <a:pPr eaLnBrk="1" hangingPunct="1"/>
            <a:r>
              <a:rPr lang="en-US" sz="3200" b="1" dirty="0">
                <a:solidFill>
                  <a:srgbClr val="000090"/>
                </a:solidFill>
                <a:latin typeface="Arial" charset="0"/>
              </a:rPr>
              <a:t> Neutral atoms</a:t>
            </a:r>
          </a:p>
        </p:txBody>
      </p:sp>
      <p:sp>
        <p:nvSpPr>
          <p:cNvPr id="41986" name="Content Placeholder 2"/>
          <p:cNvSpPr>
            <a:spLocks noGrp="1"/>
          </p:cNvSpPr>
          <p:nvPr>
            <p:ph idx="1"/>
          </p:nvPr>
        </p:nvSpPr>
        <p:spPr>
          <a:xfrm>
            <a:off x="730402" y="1629795"/>
            <a:ext cx="10812255" cy="3598410"/>
          </a:xfrm>
        </p:spPr>
        <p:txBody>
          <a:bodyPr>
            <a:normAutofit/>
          </a:bodyPr>
          <a:lstStyle/>
          <a:p>
            <a:pPr algn="just">
              <a:buClr>
                <a:schemeClr val="tx1"/>
              </a:buClr>
              <a:buFont typeface="Arial"/>
              <a:buChar char="•"/>
            </a:pPr>
            <a:r>
              <a:rPr lang="en-US" sz="2400" dirty="0"/>
              <a:t> A neutral atom must contain the same number of positive and negative charges.</a:t>
            </a:r>
            <a:endParaRPr lang="en-US" sz="2400" b="1" i="1" dirty="0">
              <a:solidFill>
                <a:srgbClr val="000090"/>
              </a:solidFill>
            </a:endParaRPr>
          </a:p>
          <a:p>
            <a:pPr algn="just">
              <a:buClr>
                <a:schemeClr val="tx1"/>
              </a:buClr>
              <a:buFont typeface="Arial"/>
              <a:buChar char="•"/>
            </a:pPr>
            <a:endParaRPr lang="en-US" sz="2400" dirty="0"/>
          </a:p>
          <a:p>
            <a:pPr algn="just">
              <a:buClr>
                <a:schemeClr val="tx1"/>
              </a:buClr>
              <a:buFont typeface="Arial"/>
              <a:buChar char="•"/>
            </a:pPr>
            <a:r>
              <a:rPr lang="en-US" sz="2400" dirty="0"/>
              <a:t> The number of protons equals the number of electrons.</a:t>
            </a:r>
          </a:p>
          <a:p>
            <a:pPr algn="just">
              <a:buClr>
                <a:schemeClr val="tx1"/>
              </a:buClr>
              <a:buFont typeface="Arial"/>
              <a:buChar char="•"/>
            </a:pPr>
            <a:endParaRPr lang="en-US" sz="2400" dirty="0">
              <a:latin typeface="Arial" charset="0"/>
            </a:endParaRPr>
          </a:p>
          <a:p>
            <a:pPr algn="just">
              <a:buClr>
                <a:schemeClr val="tx1"/>
              </a:buClr>
              <a:buFont typeface="Arial"/>
              <a:buChar char="•"/>
            </a:pPr>
            <a:r>
              <a:rPr lang="en-US" sz="2400" dirty="0"/>
              <a:t> Therefore, the atomic number also indicates the number of electrons in a neutral atom.</a:t>
            </a:r>
            <a:endParaRPr lang="en-US" sz="2400" dirty="0">
              <a:latin typeface="Arial" charset="0"/>
            </a:endParaRPr>
          </a:p>
        </p:txBody>
      </p:sp>
      <p:sp>
        <p:nvSpPr>
          <p:cNvPr id="4" name="TextBox 3"/>
          <p:cNvSpPr txBox="1"/>
          <p:nvPr/>
        </p:nvSpPr>
        <p:spPr>
          <a:xfrm>
            <a:off x="1775026" y="413511"/>
            <a:ext cx="184666" cy="369332"/>
          </a:xfrm>
          <a:prstGeom prst="rect">
            <a:avLst/>
          </a:prstGeom>
          <a:noFill/>
        </p:spPr>
        <p:txBody>
          <a:bodyPr wrap="none" rtlCol="0">
            <a:spAutoFit/>
          </a:bodyPr>
          <a:lstStyle/>
          <a:p>
            <a:endParaRPr lang="en-US" dirty="0"/>
          </a:p>
        </p:txBody>
      </p:sp>
      <p:pic>
        <p:nvPicPr>
          <p:cNvPr id="5" name="Picture 4"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16223" y="288211"/>
            <a:ext cx="1226434" cy="833592"/>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809468" y="240122"/>
            <a:ext cx="4329761" cy="634564"/>
          </a:xfrm>
        </p:spPr>
        <p:txBody>
          <a:bodyPr>
            <a:normAutofit/>
          </a:bodyPr>
          <a:lstStyle/>
          <a:p>
            <a:pPr eaLnBrk="1" hangingPunct="1"/>
            <a:r>
              <a:rPr lang="en-US" sz="3200" b="1" dirty="0">
                <a:solidFill>
                  <a:srgbClr val="000090"/>
                </a:solidFill>
                <a:latin typeface="Arial" charset="0"/>
              </a:rPr>
              <a:t> mass number (a)</a:t>
            </a:r>
          </a:p>
        </p:txBody>
      </p:sp>
      <p:sp>
        <p:nvSpPr>
          <p:cNvPr id="41986" name="Content Placeholder 2"/>
          <p:cNvSpPr>
            <a:spLocks noGrp="1"/>
          </p:cNvSpPr>
          <p:nvPr>
            <p:ph idx="1"/>
          </p:nvPr>
        </p:nvSpPr>
        <p:spPr>
          <a:xfrm>
            <a:off x="809468" y="945652"/>
            <a:ext cx="10772932" cy="5498837"/>
          </a:xfrm>
        </p:spPr>
        <p:txBody>
          <a:bodyPr>
            <a:normAutofit/>
          </a:bodyPr>
          <a:lstStyle/>
          <a:p>
            <a:pPr>
              <a:buClr>
                <a:schemeClr val="tx1"/>
              </a:buClr>
              <a:buFont typeface="Arial"/>
              <a:buChar char="•"/>
            </a:pPr>
            <a:r>
              <a:rPr lang="en-US" sz="2400" dirty="0"/>
              <a:t> The total number of protons and neutrons in an atom is called its </a:t>
            </a:r>
            <a:r>
              <a:rPr lang="en-US" sz="2400" b="1" i="1" dirty="0">
                <a:solidFill>
                  <a:srgbClr val="000090"/>
                </a:solidFill>
              </a:rPr>
              <a:t>mass number (A). </a:t>
            </a:r>
          </a:p>
          <a:p>
            <a:pPr>
              <a:buClr>
                <a:schemeClr val="tx1"/>
              </a:buClr>
              <a:buFont typeface="Arial"/>
              <a:buChar char="•"/>
            </a:pPr>
            <a:endParaRPr lang="en-US" sz="2400" dirty="0"/>
          </a:p>
          <a:p>
            <a:pPr>
              <a:buClr>
                <a:schemeClr val="tx1"/>
              </a:buClr>
              <a:buFont typeface="Arial"/>
              <a:buChar char="•"/>
            </a:pPr>
            <a:r>
              <a:rPr lang="en-US" sz="2400" dirty="0"/>
              <a:t> The number of neutrons is therefore the difference between the mass number and the atomic number. </a:t>
            </a:r>
          </a:p>
          <a:p>
            <a:pPr>
              <a:buClr>
                <a:schemeClr val="tx1"/>
              </a:buClr>
            </a:pPr>
            <a:endParaRPr lang="en-US" sz="2400" dirty="0">
              <a:latin typeface="Arial" charset="0"/>
            </a:endParaRPr>
          </a:p>
          <a:p>
            <a:pPr>
              <a:buClr>
                <a:schemeClr val="tx1"/>
              </a:buClr>
            </a:pPr>
            <a:r>
              <a:rPr lang="en-US" sz="2400" dirty="0">
                <a:latin typeface="Arial" charset="0"/>
              </a:rPr>
              <a:t>atomic number (Z) = number of protons</a:t>
            </a:r>
          </a:p>
          <a:p>
            <a:pPr>
              <a:buClr>
                <a:schemeClr val="tx1"/>
              </a:buClr>
            </a:pPr>
            <a:endParaRPr lang="en-US" sz="2400" dirty="0">
              <a:latin typeface="Arial" charset="0"/>
            </a:endParaRPr>
          </a:p>
          <a:p>
            <a:pPr>
              <a:buClr>
                <a:schemeClr val="tx1"/>
              </a:buClr>
            </a:pPr>
            <a:r>
              <a:rPr lang="en-US" sz="2400" dirty="0">
                <a:latin typeface="Arial" charset="0"/>
              </a:rPr>
              <a:t>mass number (A) = number of protons + number of neutrons</a:t>
            </a:r>
          </a:p>
          <a:p>
            <a:pPr>
              <a:buClr>
                <a:schemeClr val="tx1"/>
              </a:buClr>
            </a:pPr>
            <a:endParaRPr lang="en-US" sz="2400" dirty="0">
              <a:latin typeface="Arial" charset="0"/>
            </a:endParaRPr>
          </a:p>
          <a:p>
            <a:pPr>
              <a:buClr>
                <a:schemeClr val="tx1"/>
              </a:buClr>
            </a:pPr>
            <a:r>
              <a:rPr lang="en-US" sz="2400" dirty="0">
                <a:latin typeface="Arial" charset="0"/>
              </a:rPr>
              <a:t>A – Z = number of neutrons</a:t>
            </a:r>
          </a:p>
        </p:txBody>
      </p:sp>
      <p:sp>
        <p:nvSpPr>
          <p:cNvPr id="4" name="TextBox 3"/>
          <p:cNvSpPr txBox="1"/>
          <p:nvPr/>
        </p:nvSpPr>
        <p:spPr>
          <a:xfrm>
            <a:off x="1775026" y="413511"/>
            <a:ext cx="184666" cy="369332"/>
          </a:xfrm>
          <a:prstGeom prst="rect">
            <a:avLst/>
          </a:prstGeom>
          <a:noFill/>
        </p:spPr>
        <p:txBody>
          <a:bodyPr wrap="none" rtlCol="0">
            <a:spAutoFit/>
          </a:bodyPr>
          <a:lstStyle/>
          <a:p>
            <a:endParaRPr lang="en-US" dirty="0"/>
          </a:p>
        </p:txBody>
      </p:sp>
      <p:pic>
        <p:nvPicPr>
          <p:cNvPr id="5" name="Picture 4"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769315" y="181381"/>
            <a:ext cx="1226434" cy="833592"/>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1538868" y="413511"/>
            <a:ext cx="2323981" cy="700173"/>
          </a:xfrm>
        </p:spPr>
        <p:txBody>
          <a:bodyPr>
            <a:normAutofit/>
          </a:bodyPr>
          <a:lstStyle/>
          <a:p>
            <a:pPr eaLnBrk="1" hangingPunct="1"/>
            <a:r>
              <a:rPr lang="en-US" sz="3200" b="1" dirty="0" err="1">
                <a:solidFill>
                  <a:srgbClr val="000090"/>
                </a:solidFill>
                <a:latin typeface="Arial" charset="0"/>
              </a:rPr>
              <a:t>IOns</a:t>
            </a:r>
            <a:endParaRPr lang="en-US" sz="3200" b="1" dirty="0">
              <a:solidFill>
                <a:srgbClr val="000090"/>
              </a:solidFill>
              <a:latin typeface="Arial" charset="0"/>
            </a:endParaRPr>
          </a:p>
        </p:txBody>
      </p:sp>
      <p:sp>
        <p:nvSpPr>
          <p:cNvPr id="41986" name="Content Placeholder 2"/>
          <p:cNvSpPr>
            <a:spLocks noGrp="1"/>
          </p:cNvSpPr>
          <p:nvPr>
            <p:ph idx="1"/>
          </p:nvPr>
        </p:nvSpPr>
        <p:spPr>
          <a:xfrm>
            <a:off x="1221351" y="1844640"/>
            <a:ext cx="10338619" cy="4085499"/>
          </a:xfrm>
        </p:spPr>
        <p:txBody>
          <a:bodyPr>
            <a:normAutofit/>
          </a:bodyPr>
          <a:lstStyle/>
          <a:p>
            <a:pPr>
              <a:buClr>
                <a:schemeClr val="tx1"/>
              </a:buClr>
              <a:buFont typeface="Arial"/>
              <a:buChar char="•"/>
            </a:pPr>
            <a:r>
              <a:rPr lang="en-US" sz="2400" dirty="0"/>
              <a:t> When the number of protons and electrons are </a:t>
            </a:r>
            <a:r>
              <a:rPr lang="en-US" sz="2400" b="1" i="1" dirty="0"/>
              <a:t>NOT equal</a:t>
            </a:r>
            <a:r>
              <a:rPr lang="en-US" sz="2400" dirty="0"/>
              <a:t>, the atom is electrically charged and called an </a:t>
            </a:r>
            <a:r>
              <a:rPr lang="en-US" sz="2400" b="1" i="1" dirty="0">
                <a:solidFill>
                  <a:srgbClr val="000090"/>
                </a:solidFill>
              </a:rPr>
              <a:t>ion</a:t>
            </a:r>
            <a:r>
              <a:rPr lang="en-US" sz="2400" dirty="0"/>
              <a:t>. </a:t>
            </a:r>
          </a:p>
          <a:p>
            <a:pPr>
              <a:buClr>
                <a:schemeClr val="tx1"/>
              </a:buClr>
              <a:buFont typeface="Arial"/>
              <a:buChar char="•"/>
            </a:pPr>
            <a:endParaRPr lang="en-US" sz="2400" dirty="0">
              <a:latin typeface="Arial" charset="0"/>
            </a:endParaRPr>
          </a:p>
          <a:p>
            <a:pPr>
              <a:buClr>
                <a:schemeClr val="tx1"/>
              </a:buClr>
            </a:pPr>
            <a:r>
              <a:rPr lang="en-US" sz="2400" dirty="0">
                <a:latin typeface="Arial" charset="0"/>
              </a:rPr>
              <a:t>Charge of an atom = number of protons – number of electrons</a:t>
            </a:r>
          </a:p>
          <a:p>
            <a:pPr>
              <a:buClr>
                <a:schemeClr val="tx1"/>
              </a:buClr>
              <a:buFont typeface="Arial"/>
              <a:buChar char="•"/>
            </a:pPr>
            <a:endParaRPr lang="en-US" sz="2400" dirty="0">
              <a:latin typeface="Arial" charset="0"/>
            </a:endParaRPr>
          </a:p>
          <a:p>
            <a:pPr>
              <a:buClr>
                <a:schemeClr val="tx1"/>
              </a:buClr>
              <a:buFont typeface="Arial"/>
              <a:buChar char="•"/>
            </a:pPr>
            <a:r>
              <a:rPr lang="en-US" sz="2400" dirty="0">
                <a:latin typeface="Arial" charset="0"/>
              </a:rPr>
              <a:t> </a:t>
            </a:r>
            <a:r>
              <a:rPr lang="en-US" sz="2400" dirty="0"/>
              <a:t>Atoms (and molecules) acquire charge by losing or gaining electrons. </a:t>
            </a:r>
          </a:p>
          <a:p>
            <a:pPr>
              <a:buClr>
                <a:schemeClr val="tx1"/>
              </a:buClr>
            </a:pPr>
            <a:endParaRPr lang="en-US" sz="2400" dirty="0">
              <a:latin typeface="Arial" charset="0"/>
            </a:endParaRPr>
          </a:p>
        </p:txBody>
      </p:sp>
      <p:sp>
        <p:nvSpPr>
          <p:cNvPr id="4" name="TextBox 3"/>
          <p:cNvSpPr txBox="1"/>
          <p:nvPr/>
        </p:nvSpPr>
        <p:spPr>
          <a:xfrm>
            <a:off x="1775026" y="413511"/>
            <a:ext cx="184666" cy="369332"/>
          </a:xfrm>
          <a:prstGeom prst="rect">
            <a:avLst/>
          </a:prstGeom>
          <a:noFill/>
        </p:spPr>
        <p:txBody>
          <a:bodyPr wrap="none" rtlCol="0">
            <a:spAutoFit/>
          </a:bodyPr>
          <a:lstStyle/>
          <a:p>
            <a:endParaRPr lang="en-US" dirty="0"/>
          </a:p>
        </p:txBody>
      </p:sp>
      <p:pic>
        <p:nvPicPr>
          <p:cNvPr id="5" name="Picture 4"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039915" y="413511"/>
            <a:ext cx="1226434" cy="833592"/>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938788" y="410664"/>
            <a:ext cx="4713220" cy="642639"/>
          </a:xfrm>
        </p:spPr>
        <p:txBody>
          <a:bodyPr>
            <a:normAutofit/>
          </a:bodyPr>
          <a:lstStyle/>
          <a:p>
            <a:pPr eaLnBrk="1" hangingPunct="1"/>
            <a:r>
              <a:rPr lang="en-US" sz="3200" b="1" dirty="0" err="1">
                <a:solidFill>
                  <a:schemeClr val="tx1"/>
                </a:solidFill>
                <a:latin typeface="Arial" charset="0"/>
              </a:rPr>
              <a:t>Cations</a:t>
            </a:r>
            <a:r>
              <a:rPr lang="en-US" sz="3200" b="1" dirty="0">
                <a:solidFill>
                  <a:schemeClr val="tx1"/>
                </a:solidFill>
                <a:latin typeface="Arial" charset="0"/>
              </a:rPr>
              <a:t> and anions</a:t>
            </a:r>
          </a:p>
        </p:txBody>
      </p:sp>
      <p:sp>
        <p:nvSpPr>
          <p:cNvPr id="41986" name="Content Placeholder 2"/>
          <p:cNvSpPr>
            <a:spLocks noGrp="1"/>
          </p:cNvSpPr>
          <p:nvPr>
            <p:ph idx="1"/>
          </p:nvPr>
        </p:nvSpPr>
        <p:spPr>
          <a:xfrm>
            <a:off x="647089" y="1556473"/>
            <a:ext cx="11175814" cy="4230476"/>
          </a:xfrm>
        </p:spPr>
        <p:txBody>
          <a:bodyPr>
            <a:normAutofit/>
          </a:bodyPr>
          <a:lstStyle/>
          <a:p>
            <a:pPr>
              <a:buClr>
                <a:schemeClr val="tx1"/>
              </a:buClr>
              <a:buFont typeface="Arial"/>
              <a:buChar char="•"/>
            </a:pPr>
            <a:r>
              <a:rPr lang="en-US" sz="2400" dirty="0"/>
              <a:t> An atom</a:t>
            </a:r>
            <a:r>
              <a:rPr lang="ka-GE" sz="2400" dirty="0"/>
              <a:t>,</a:t>
            </a:r>
            <a:r>
              <a:rPr lang="en-US" sz="2400" dirty="0"/>
              <a:t> that gains one or more electrons</a:t>
            </a:r>
            <a:r>
              <a:rPr lang="ka-GE" sz="2400" dirty="0"/>
              <a:t>,</a:t>
            </a:r>
            <a:r>
              <a:rPr lang="en-US" sz="2400" dirty="0"/>
              <a:t> will exhibit a </a:t>
            </a:r>
            <a:r>
              <a:rPr lang="en-US" sz="2400" b="1" i="1" dirty="0">
                <a:solidFill>
                  <a:srgbClr val="FF0000"/>
                </a:solidFill>
              </a:rPr>
              <a:t>negative charge </a:t>
            </a:r>
            <a:r>
              <a:rPr lang="en-US" sz="2400" dirty="0"/>
              <a:t>and is called an </a:t>
            </a:r>
            <a:r>
              <a:rPr lang="en-US" sz="2400" b="1" i="1" dirty="0">
                <a:solidFill>
                  <a:srgbClr val="FF0000"/>
                </a:solidFill>
              </a:rPr>
              <a:t>anion.</a:t>
            </a:r>
          </a:p>
          <a:p>
            <a:pPr lvl="1">
              <a:buClr>
                <a:schemeClr val="tx1"/>
              </a:buClr>
              <a:buFont typeface="Arial"/>
              <a:buChar char="•"/>
            </a:pPr>
            <a:r>
              <a:rPr lang="en-US" sz="2400" b="1" i="1" dirty="0">
                <a:solidFill>
                  <a:schemeClr val="tx1"/>
                </a:solidFill>
              </a:rPr>
              <a:t>Example: </a:t>
            </a:r>
            <a:r>
              <a:rPr lang="en-US" sz="2400" dirty="0"/>
              <a:t>A neutral oxygen atom (Z = 8) has eight electrons, and if it gains two electrons</a:t>
            </a:r>
            <a:r>
              <a:rPr lang="ka-GE" sz="2400" dirty="0"/>
              <a:t>,</a:t>
            </a:r>
            <a:r>
              <a:rPr lang="en-US" sz="2400" dirty="0"/>
              <a:t> it will become an anion with a 2</a:t>
            </a:r>
            <a:r>
              <a:rPr lang="en-US" sz="2400" baseline="30000" dirty="0"/>
              <a:t>−</a:t>
            </a:r>
            <a:r>
              <a:rPr lang="en-US" sz="2400" dirty="0"/>
              <a:t> charge (8 − 10 = 2</a:t>
            </a:r>
            <a:r>
              <a:rPr lang="en-US" sz="2400" baseline="30000" dirty="0"/>
              <a:t>−</a:t>
            </a:r>
            <a:r>
              <a:rPr lang="en-US" sz="2400" dirty="0"/>
              <a:t>).</a:t>
            </a:r>
            <a:endParaRPr lang="en-US" sz="2400" b="1" i="1" dirty="0">
              <a:solidFill>
                <a:schemeClr val="tx1"/>
              </a:solidFill>
            </a:endParaRPr>
          </a:p>
          <a:p>
            <a:pPr>
              <a:buClr>
                <a:schemeClr val="tx1"/>
              </a:buClr>
              <a:buFont typeface="Arial"/>
              <a:buChar char="•"/>
            </a:pPr>
            <a:endParaRPr lang="en-US" sz="2400" b="1" i="1" dirty="0">
              <a:solidFill>
                <a:srgbClr val="FF0000"/>
              </a:solidFill>
            </a:endParaRPr>
          </a:p>
          <a:p>
            <a:pPr>
              <a:buClr>
                <a:schemeClr val="tx1"/>
              </a:buClr>
              <a:buFont typeface="Arial"/>
              <a:buChar char="•"/>
            </a:pPr>
            <a:r>
              <a:rPr lang="en-US" sz="2400" dirty="0"/>
              <a:t> An atom that loses one or more electrons will exhibit a </a:t>
            </a:r>
            <a:r>
              <a:rPr lang="en-US" sz="2400" b="1" i="1" dirty="0">
                <a:solidFill>
                  <a:srgbClr val="000090"/>
                </a:solidFill>
              </a:rPr>
              <a:t>positive charge </a:t>
            </a:r>
            <a:r>
              <a:rPr lang="en-US" sz="2400" dirty="0"/>
              <a:t>and is called an </a:t>
            </a:r>
            <a:r>
              <a:rPr lang="en-US" sz="2400" b="1" i="1" dirty="0" err="1">
                <a:solidFill>
                  <a:srgbClr val="000090"/>
                </a:solidFill>
              </a:rPr>
              <a:t>cation</a:t>
            </a:r>
            <a:r>
              <a:rPr lang="en-US" sz="2400" b="1" i="1" dirty="0">
                <a:solidFill>
                  <a:srgbClr val="000090"/>
                </a:solidFill>
              </a:rPr>
              <a:t>. </a:t>
            </a:r>
          </a:p>
          <a:p>
            <a:pPr marL="685800" lvl="2" indent="0">
              <a:spcAft>
                <a:spcPts val="600"/>
              </a:spcAft>
              <a:buClr>
                <a:schemeClr val="tx1"/>
              </a:buClr>
              <a:buFont typeface="Arial"/>
              <a:buChar char="•"/>
            </a:pPr>
            <a:r>
              <a:rPr lang="en-US" sz="2400" b="1" i="1" dirty="0">
                <a:solidFill>
                  <a:schemeClr val="tx1"/>
                </a:solidFill>
              </a:rPr>
              <a:t>Example: </a:t>
            </a:r>
            <a:r>
              <a:rPr lang="en-US" sz="2400" dirty="0"/>
              <a:t>a neutral sodium atom (Z = 11) has 11 electrons. If this atom loses one electron, it will become a </a:t>
            </a:r>
            <a:r>
              <a:rPr lang="en-US" sz="2400" dirty="0" err="1"/>
              <a:t>cation</a:t>
            </a:r>
            <a:r>
              <a:rPr lang="en-US" sz="2400" dirty="0"/>
              <a:t> with a 1</a:t>
            </a:r>
            <a:r>
              <a:rPr lang="en-US" sz="2400" baseline="30000" dirty="0"/>
              <a:t>+</a:t>
            </a:r>
            <a:r>
              <a:rPr lang="en-US" sz="2400" dirty="0"/>
              <a:t> charge (11 − 10 = 1</a:t>
            </a:r>
            <a:r>
              <a:rPr lang="en-US" sz="2400" baseline="30000" dirty="0"/>
              <a:t>+</a:t>
            </a:r>
            <a:r>
              <a:rPr lang="en-US" sz="2400" dirty="0"/>
              <a:t>).</a:t>
            </a:r>
            <a:endParaRPr lang="en-US" sz="2400" b="1" i="1" dirty="0">
              <a:solidFill>
                <a:schemeClr val="tx1"/>
              </a:solidFill>
            </a:endParaRPr>
          </a:p>
          <a:p>
            <a:pPr>
              <a:buClr>
                <a:schemeClr val="tx1"/>
              </a:buClr>
              <a:buFont typeface="Arial"/>
              <a:buChar char="•"/>
            </a:pPr>
            <a:endParaRPr lang="en-US" sz="2400" dirty="0">
              <a:latin typeface="Arial" charset="0"/>
            </a:endParaRPr>
          </a:p>
        </p:txBody>
      </p:sp>
      <p:sp>
        <p:nvSpPr>
          <p:cNvPr id="4" name="TextBox 3"/>
          <p:cNvSpPr txBox="1"/>
          <p:nvPr/>
        </p:nvSpPr>
        <p:spPr>
          <a:xfrm>
            <a:off x="1775026" y="413511"/>
            <a:ext cx="184666" cy="369332"/>
          </a:xfrm>
          <a:prstGeom prst="rect">
            <a:avLst/>
          </a:prstGeom>
          <a:noFill/>
        </p:spPr>
        <p:txBody>
          <a:bodyPr wrap="none" rtlCol="0">
            <a:spAutoFit/>
          </a:bodyPr>
          <a:lstStyle/>
          <a:p>
            <a:endParaRPr lang="en-US" dirty="0"/>
          </a:p>
        </p:txBody>
      </p:sp>
      <p:pic>
        <p:nvPicPr>
          <p:cNvPr id="5" name="Picture 4"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639995" y="219711"/>
            <a:ext cx="1226434" cy="833592"/>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904634" y="173139"/>
            <a:ext cx="5553878" cy="672110"/>
          </a:xfrm>
        </p:spPr>
        <p:txBody>
          <a:bodyPr>
            <a:normAutofit/>
          </a:bodyPr>
          <a:lstStyle/>
          <a:p>
            <a:pPr eaLnBrk="1" hangingPunct="1"/>
            <a:r>
              <a:rPr lang="en-US" sz="3200" b="1" dirty="0">
                <a:solidFill>
                  <a:srgbClr val="000090"/>
                </a:solidFill>
                <a:latin typeface="Arial" charset="0"/>
              </a:rPr>
              <a:t>Chemical symbols</a:t>
            </a:r>
          </a:p>
        </p:txBody>
      </p:sp>
      <p:sp>
        <p:nvSpPr>
          <p:cNvPr id="41986" name="Content Placeholder 2"/>
          <p:cNvSpPr>
            <a:spLocks noGrp="1"/>
          </p:cNvSpPr>
          <p:nvPr>
            <p:ph idx="1"/>
          </p:nvPr>
        </p:nvSpPr>
        <p:spPr>
          <a:xfrm>
            <a:off x="801329" y="1059280"/>
            <a:ext cx="10589342" cy="5498837"/>
          </a:xfrm>
        </p:spPr>
        <p:txBody>
          <a:bodyPr>
            <a:normAutofit fontScale="92500" lnSpcReduction="10000"/>
          </a:bodyPr>
          <a:lstStyle/>
          <a:p>
            <a:pPr>
              <a:buClr>
                <a:schemeClr val="tx1"/>
              </a:buClr>
              <a:buFont typeface="Arial"/>
              <a:buChar char="•"/>
            </a:pPr>
            <a:r>
              <a:rPr lang="en-US" sz="2400" dirty="0"/>
              <a:t> A chemical symbol is an abbreviation</a:t>
            </a:r>
            <a:r>
              <a:rPr lang="ka-GE" sz="2400" dirty="0"/>
              <a:t>,</a:t>
            </a:r>
            <a:r>
              <a:rPr lang="en-US" sz="2400" dirty="0"/>
              <a:t> that we use to indicate an element or an atom of an element. </a:t>
            </a:r>
          </a:p>
          <a:p>
            <a:pPr>
              <a:buClr>
                <a:schemeClr val="tx1"/>
              </a:buClr>
              <a:buFont typeface="Arial"/>
              <a:buChar char="•"/>
            </a:pPr>
            <a:endParaRPr lang="en-US" sz="2400" dirty="0"/>
          </a:p>
          <a:p>
            <a:pPr>
              <a:buClr>
                <a:schemeClr val="tx1"/>
              </a:buClr>
              <a:buFont typeface="Arial"/>
              <a:buChar char="•"/>
            </a:pPr>
            <a:r>
              <a:rPr lang="en-US" sz="2400" dirty="0"/>
              <a:t> For example, the symbol for mercury is Hg. </a:t>
            </a:r>
          </a:p>
          <a:p>
            <a:pPr>
              <a:buClr>
                <a:schemeClr val="tx1"/>
              </a:buClr>
              <a:buFont typeface="Arial"/>
              <a:buChar char="•"/>
            </a:pPr>
            <a:endParaRPr lang="en-US" sz="2400" dirty="0"/>
          </a:p>
          <a:p>
            <a:pPr>
              <a:buClr>
                <a:schemeClr val="tx1"/>
              </a:buClr>
              <a:buFont typeface="Arial"/>
              <a:buChar char="•"/>
            </a:pPr>
            <a:r>
              <a:rPr lang="en-US" sz="2400" dirty="0"/>
              <a:t> Some symbols are derived from the common name of the element; others are abbreviations of the name in another language. </a:t>
            </a:r>
          </a:p>
          <a:p>
            <a:pPr>
              <a:buClr>
                <a:schemeClr val="tx1"/>
              </a:buClr>
              <a:buFont typeface="Arial"/>
              <a:buChar char="•"/>
            </a:pPr>
            <a:endParaRPr lang="en-US" sz="2400" dirty="0"/>
          </a:p>
          <a:p>
            <a:pPr>
              <a:buClr>
                <a:schemeClr val="tx1"/>
              </a:buClr>
              <a:buFont typeface="Arial"/>
              <a:buChar char="•"/>
            </a:pPr>
            <a:r>
              <a:rPr lang="en-US" sz="2400" dirty="0"/>
              <a:t> Most symbols have one or two letters, but three-letter symbols have been used to describe some elements, that have atomic numbers greater than 112. </a:t>
            </a:r>
          </a:p>
          <a:p>
            <a:pPr>
              <a:buClr>
                <a:schemeClr val="tx1"/>
              </a:buClr>
              <a:buFont typeface="Arial"/>
              <a:buChar char="•"/>
            </a:pPr>
            <a:endParaRPr lang="en-US" sz="2400" dirty="0">
              <a:latin typeface="Arial" charset="0"/>
            </a:endParaRPr>
          </a:p>
          <a:p>
            <a:pPr marL="57150" indent="57150" algn="just">
              <a:buFont typeface="Arial" panose="020B0604020202020204" pitchFamily="34" charset="0"/>
              <a:buChar char="•"/>
            </a:pPr>
            <a:r>
              <a:rPr lang="en-US" sz="2400" dirty="0"/>
              <a:t> </a:t>
            </a:r>
            <a:r>
              <a:rPr lang="en-US" sz="2200" dirty="0"/>
              <a:t>To avoid confusion with other notations, only the first letter of a symbol is capitalized. For example, </a:t>
            </a:r>
            <a:r>
              <a:rPr lang="en-US" sz="2200" b="1" i="1" dirty="0">
                <a:solidFill>
                  <a:srgbClr val="FF0000"/>
                </a:solidFill>
              </a:rPr>
              <a:t>Co</a:t>
            </a:r>
            <a:r>
              <a:rPr lang="en-US" sz="2200" dirty="0"/>
              <a:t> is the symbol for the element </a:t>
            </a:r>
            <a:r>
              <a:rPr lang="en-US" sz="2200" b="1" i="1" dirty="0">
                <a:solidFill>
                  <a:srgbClr val="FF0000"/>
                </a:solidFill>
              </a:rPr>
              <a:t>cobalt</a:t>
            </a:r>
            <a:r>
              <a:rPr lang="en-US" sz="2200" dirty="0"/>
              <a:t>, but </a:t>
            </a:r>
            <a:r>
              <a:rPr lang="en-US" sz="2200" b="1" i="1" dirty="0">
                <a:solidFill>
                  <a:srgbClr val="FF0000"/>
                </a:solidFill>
              </a:rPr>
              <a:t>CO</a:t>
            </a:r>
            <a:r>
              <a:rPr lang="en-US" sz="2200" dirty="0"/>
              <a:t> is the notation for the compound </a:t>
            </a:r>
            <a:r>
              <a:rPr lang="en-US" sz="2200" b="1" i="1" dirty="0">
                <a:solidFill>
                  <a:srgbClr val="FF0000"/>
                </a:solidFill>
              </a:rPr>
              <a:t>carbon monoxide</a:t>
            </a:r>
            <a:r>
              <a:rPr lang="en-US" sz="2200" dirty="0"/>
              <a:t>, which contains atoms of the elements </a:t>
            </a:r>
            <a:r>
              <a:rPr lang="en-US" sz="2200" b="1" i="1" dirty="0">
                <a:solidFill>
                  <a:srgbClr val="FF0000"/>
                </a:solidFill>
              </a:rPr>
              <a:t>carbon (C) and oxygen (O).</a:t>
            </a:r>
            <a:endParaRPr lang="en-US" sz="2200" b="1" i="1" dirty="0">
              <a:solidFill>
                <a:srgbClr val="FF0000"/>
              </a:solidFill>
              <a:latin typeface="Arial" charset="0"/>
            </a:endParaRPr>
          </a:p>
        </p:txBody>
      </p:sp>
      <p:sp>
        <p:nvSpPr>
          <p:cNvPr id="4" name="TextBox 3"/>
          <p:cNvSpPr txBox="1"/>
          <p:nvPr/>
        </p:nvSpPr>
        <p:spPr>
          <a:xfrm>
            <a:off x="1775026" y="413511"/>
            <a:ext cx="184666" cy="369332"/>
          </a:xfrm>
          <a:prstGeom prst="rect">
            <a:avLst/>
          </a:prstGeom>
          <a:noFill/>
        </p:spPr>
        <p:txBody>
          <a:bodyPr wrap="none" rtlCol="0">
            <a:spAutoFit/>
          </a:bodyPr>
          <a:lstStyle/>
          <a:p>
            <a:endParaRPr lang="en-US" dirty="0"/>
          </a:p>
        </p:txBody>
      </p:sp>
      <p:pic>
        <p:nvPicPr>
          <p:cNvPr id="5" name="Picture 4"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674149" y="197519"/>
            <a:ext cx="1226434" cy="833592"/>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792239"/>
            <a:ext cx="2303929" cy="659535"/>
          </a:xfrm>
        </p:spPr>
        <p:txBody>
          <a:bodyPr/>
          <a:lstStyle/>
          <a:p>
            <a:r>
              <a:rPr lang="en-US" dirty="0"/>
              <a:t>Figure 2.13</a:t>
            </a:r>
          </a:p>
        </p:txBody>
      </p:sp>
      <p:pic>
        <p:nvPicPr>
          <p:cNvPr id="2" name="Picture Placeholder 1" descr="CNX_Chem_02_03_SiSymbol.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382" r="-3382"/>
          <a:stretch>
            <a:fillRect/>
          </a:stretch>
        </p:blipFill>
        <p:spPr>
          <a:xfrm>
            <a:off x="3007906" y="705210"/>
            <a:ext cx="5959319" cy="4465434"/>
          </a:xfrm>
        </p:spPr>
      </p:pic>
      <p:sp>
        <p:nvSpPr>
          <p:cNvPr id="7" name="Text Placeholder 6"/>
          <p:cNvSpPr>
            <a:spLocks noGrp="1"/>
          </p:cNvSpPr>
          <p:nvPr>
            <p:ph type="body" sz="quarter" idx="14"/>
          </p:nvPr>
        </p:nvSpPr>
        <p:spPr>
          <a:xfrm>
            <a:off x="619432" y="5609893"/>
            <a:ext cx="10953135" cy="833592"/>
          </a:xfrm>
        </p:spPr>
        <p:txBody>
          <a:bodyPr>
            <a:noAutofit/>
          </a:bodyPr>
          <a:lstStyle/>
          <a:p>
            <a:r>
              <a:rPr lang="en-US" sz="2400" dirty="0"/>
              <a:t>The symbol Hg represents the element mercury</a:t>
            </a:r>
            <a:r>
              <a:rPr lang="ka-GE" sz="2400" dirty="0"/>
              <a:t>,</a:t>
            </a:r>
            <a:r>
              <a:rPr lang="en-US" sz="2400" dirty="0"/>
              <a:t> regardless of the amount; it could represent one atom of mercury or a large amount of mercury.</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561791" y="705210"/>
            <a:ext cx="1226434" cy="833592"/>
          </a:xfrm>
          <a:prstGeom prst="rect">
            <a:avLst/>
          </a:prstGeom>
        </p:spPr>
      </p:pic>
    </p:spTree>
    <p:extLst>
      <p:ext uri="{BB962C8B-B14F-4D97-AF65-F5344CB8AC3E}">
        <p14:creationId xmlns:p14="http://schemas.microsoft.com/office/powerpoint/2010/main" val="37014243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197484" y="174551"/>
            <a:ext cx="3971560" cy="694520"/>
          </a:xfrm>
        </p:spPr>
        <p:txBody>
          <a:bodyPr>
            <a:normAutofit fontScale="90000"/>
          </a:bodyPr>
          <a:lstStyle/>
          <a:p>
            <a:pPr eaLnBrk="1" hangingPunct="1"/>
            <a:r>
              <a:rPr lang="en-US" b="1" dirty="0">
                <a:solidFill>
                  <a:srgbClr val="000090"/>
                </a:solidFill>
                <a:latin typeface="Arial" charset="0"/>
              </a:rPr>
              <a:t>Some common elements </a:t>
            </a:r>
            <a:br>
              <a:rPr lang="ka-GE" b="1" dirty="0">
                <a:solidFill>
                  <a:srgbClr val="000090"/>
                </a:solidFill>
                <a:latin typeface="Arial" charset="0"/>
              </a:rPr>
            </a:br>
            <a:r>
              <a:rPr lang="en-US" b="1" dirty="0">
                <a:solidFill>
                  <a:srgbClr val="000090"/>
                </a:solidFill>
                <a:latin typeface="Arial" charset="0"/>
              </a:rPr>
              <a:t>and their symbols</a:t>
            </a:r>
          </a:p>
        </p:txBody>
      </p:sp>
      <p:sp>
        <p:nvSpPr>
          <p:cNvPr id="4" name="TextBox 3"/>
          <p:cNvSpPr txBox="1"/>
          <p:nvPr/>
        </p:nvSpPr>
        <p:spPr>
          <a:xfrm>
            <a:off x="1775026" y="413511"/>
            <a:ext cx="184666" cy="369332"/>
          </a:xfrm>
          <a:prstGeom prst="rect">
            <a:avLst/>
          </a:prstGeom>
          <a:noFill/>
        </p:spPr>
        <p:txBody>
          <a:bodyPr wrap="none" rtlCol="0">
            <a:spAutoFit/>
          </a:bodyPr>
          <a:lstStyle/>
          <a:p>
            <a:endParaRPr lang="en-US" dirty="0"/>
          </a:p>
        </p:txBody>
      </p:sp>
      <p:pic>
        <p:nvPicPr>
          <p:cNvPr id="5" name="Picture 4"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11848" y="250917"/>
            <a:ext cx="1021822" cy="694520"/>
          </a:xfrm>
          <a:prstGeom prst="rect">
            <a:avLst/>
          </a:prstGeom>
        </p:spPr>
      </p:pic>
      <p:pic>
        <p:nvPicPr>
          <p:cNvPr id="3" name="Picture 2">
            <a:extLst>
              <a:ext uri="{FF2B5EF4-FFF2-40B4-BE49-F238E27FC236}">
                <a16:creationId xmlns:a16="http://schemas.microsoft.com/office/drawing/2014/main" id="{7EB1FB7B-3460-46F5-B030-0D07B25FB458}"/>
              </a:ext>
            </a:extLst>
          </p:cNvPr>
          <p:cNvPicPr>
            <a:picLocks noChangeAspect="1"/>
          </p:cNvPicPr>
          <p:nvPr/>
        </p:nvPicPr>
        <p:blipFill>
          <a:blip r:embed="rId3"/>
          <a:stretch>
            <a:fillRect/>
          </a:stretch>
        </p:blipFill>
        <p:spPr>
          <a:xfrm>
            <a:off x="3722817" y="413511"/>
            <a:ext cx="6822331" cy="6189198"/>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7D2700-4C5A-4E01-AC7A-FC3D25D2DE56}"/>
              </a:ext>
            </a:extLst>
          </p:cNvPr>
          <p:cNvSpPr/>
          <p:nvPr/>
        </p:nvSpPr>
        <p:spPr>
          <a:xfrm>
            <a:off x="590550" y="1351508"/>
            <a:ext cx="11068050" cy="4893647"/>
          </a:xfrm>
          <a:prstGeom prst="rect">
            <a:avLst/>
          </a:prstGeom>
        </p:spPr>
        <p:txBody>
          <a:bodyPr wrap="square">
            <a:spAutoFit/>
          </a:bodyPr>
          <a:lstStyle/>
          <a:p>
            <a:pPr marL="285750" indent="-285750" algn="just">
              <a:buFont typeface="Arial" panose="020B0604020202020204" pitchFamily="34" charset="0"/>
              <a:buChar char="•"/>
            </a:pPr>
            <a:r>
              <a:rPr lang="en-US" sz="2400" dirty="0"/>
              <a:t>Traditionally, the discoverer (or discoverers) of a new element names the element. However, until the name is recognized by the International Union of Pure and Applied Chemistry (IUPAC), the recommended name of the new element is based on the Latin word(s) for its atomic number. </a:t>
            </a:r>
          </a:p>
          <a:p>
            <a:pPr marL="285750" indent="-285750" algn="just">
              <a:buFont typeface="Arial" panose="020B0604020202020204" pitchFamily="34" charset="0"/>
              <a:buChar char="•"/>
            </a:pPr>
            <a:endParaRPr lang="en-US" sz="2400" dirty="0"/>
          </a:p>
          <a:p>
            <a:pPr marL="285750" indent="-285750" algn="just">
              <a:buFont typeface="Arial" panose="020B0604020202020204" pitchFamily="34" charset="0"/>
              <a:buChar char="•"/>
            </a:pPr>
            <a:r>
              <a:rPr lang="en-US" sz="2400" dirty="0"/>
              <a:t>For example, element 106 was called </a:t>
            </a:r>
            <a:r>
              <a:rPr lang="en-US" sz="2400" dirty="0" err="1"/>
              <a:t>unnilhexium</a:t>
            </a:r>
            <a:r>
              <a:rPr lang="en-US" sz="2400" dirty="0"/>
              <a:t> (</a:t>
            </a:r>
            <a:r>
              <a:rPr lang="en-US" sz="2400" dirty="0" err="1"/>
              <a:t>Unh</a:t>
            </a:r>
            <a:r>
              <a:rPr lang="en-US" sz="2400" dirty="0"/>
              <a:t>), element 107 was called </a:t>
            </a:r>
            <a:r>
              <a:rPr lang="en-US" sz="2400" dirty="0" err="1"/>
              <a:t>unnilseptium</a:t>
            </a:r>
            <a:r>
              <a:rPr lang="en-US" sz="2400" dirty="0"/>
              <a:t> (</a:t>
            </a:r>
            <a:r>
              <a:rPr lang="en-US" sz="2400" dirty="0" err="1"/>
              <a:t>Uns</a:t>
            </a:r>
            <a:r>
              <a:rPr lang="en-US" sz="2400" dirty="0"/>
              <a:t>), and element 108 was called </a:t>
            </a:r>
            <a:r>
              <a:rPr lang="en-US" sz="2400" dirty="0" err="1"/>
              <a:t>unniloctium</a:t>
            </a:r>
            <a:r>
              <a:rPr lang="en-US" sz="2400" dirty="0"/>
              <a:t> (Uno) for several years.</a:t>
            </a:r>
          </a:p>
          <a:p>
            <a:pPr algn="just"/>
            <a:endParaRPr lang="en-US" sz="2400" dirty="0"/>
          </a:p>
          <a:p>
            <a:pPr marL="285750" indent="-285750" algn="just">
              <a:buFont typeface="Arial" panose="020B0604020202020204" pitchFamily="34" charset="0"/>
              <a:buChar char="•"/>
            </a:pPr>
            <a:r>
              <a:rPr lang="en-US" sz="2400" dirty="0"/>
              <a:t>These elements are now named after scientists (or occasionally locations); for example, element 106 is now known as </a:t>
            </a:r>
            <a:r>
              <a:rPr lang="en-US" sz="2400" i="1" dirty="0"/>
              <a:t>seaborgium </a:t>
            </a:r>
            <a:r>
              <a:rPr lang="en-US" sz="2400" dirty="0"/>
              <a:t>(Sg) in honor of Glenn Seaborg, a </a:t>
            </a:r>
            <a:r>
              <a:rPr lang="en-US" sz="2400" b="1" i="1" dirty="0">
                <a:solidFill>
                  <a:srgbClr val="FF0000"/>
                </a:solidFill>
              </a:rPr>
              <a:t>Nobel Prize winner </a:t>
            </a:r>
            <a:r>
              <a:rPr lang="en-US" sz="2400" dirty="0"/>
              <a:t>who was active in the discovery of several heavy elements.</a:t>
            </a:r>
          </a:p>
        </p:txBody>
      </p:sp>
      <p:sp>
        <p:nvSpPr>
          <p:cNvPr id="3" name="Title 1">
            <a:extLst>
              <a:ext uri="{FF2B5EF4-FFF2-40B4-BE49-F238E27FC236}">
                <a16:creationId xmlns:a16="http://schemas.microsoft.com/office/drawing/2014/main" id="{AC45C51F-1158-4A45-8D65-112FE81AF70F}"/>
              </a:ext>
            </a:extLst>
          </p:cNvPr>
          <p:cNvSpPr txBox="1">
            <a:spLocks/>
          </p:cNvSpPr>
          <p:nvPr/>
        </p:nvSpPr>
        <p:spPr>
          <a:xfrm>
            <a:off x="904634" y="439839"/>
            <a:ext cx="5553878" cy="672110"/>
          </a:xfrm>
          <a:prstGeom prst="rect">
            <a:avLst/>
          </a:prstGeom>
        </p:spPr>
        <p:txBody>
          <a:bodyPr>
            <a:normAutofit/>
          </a:bodyPr>
          <a:lstStyle>
            <a:lvl1pPr algn="l" defTabSz="914400" rtl="0" eaLnBrk="1" latinLnBrk="0" hangingPunct="1">
              <a:spcBef>
                <a:spcPct val="0"/>
              </a:spcBef>
              <a:buNone/>
              <a:defRPr sz="2400" kern="1200" cap="all" spc="-60" baseline="0">
                <a:solidFill>
                  <a:srgbClr val="6CB255"/>
                </a:solidFill>
                <a:latin typeface="+mj-lt"/>
                <a:ea typeface="+mj-ea"/>
                <a:cs typeface="+mj-cs"/>
              </a:defRPr>
            </a:lvl1pPr>
          </a:lstStyle>
          <a:p>
            <a:r>
              <a:rPr lang="en-US" sz="3200" b="1">
                <a:solidFill>
                  <a:srgbClr val="000090"/>
                </a:solidFill>
                <a:latin typeface="Arial" charset="0"/>
              </a:rPr>
              <a:t>Chemical symbols</a:t>
            </a:r>
            <a:endParaRPr lang="en-US" sz="3200" b="1" dirty="0">
              <a:solidFill>
                <a:srgbClr val="000090"/>
              </a:solidFill>
              <a:latin typeface="Arial" charset="0"/>
            </a:endParaRPr>
          </a:p>
        </p:txBody>
      </p:sp>
    </p:spTree>
    <p:extLst>
      <p:ext uri="{BB962C8B-B14F-4D97-AF65-F5344CB8AC3E}">
        <p14:creationId xmlns:p14="http://schemas.microsoft.com/office/powerpoint/2010/main" val="15322545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892277" y="495299"/>
            <a:ext cx="2766432" cy="579621"/>
          </a:xfrm>
        </p:spPr>
        <p:txBody>
          <a:bodyPr>
            <a:normAutofit/>
          </a:bodyPr>
          <a:lstStyle/>
          <a:p>
            <a:pPr eaLnBrk="1" hangingPunct="1"/>
            <a:r>
              <a:rPr lang="en-US" sz="3200" b="1" dirty="0">
                <a:solidFill>
                  <a:srgbClr val="000090"/>
                </a:solidFill>
                <a:latin typeface="Arial" charset="0"/>
              </a:rPr>
              <a:t>isotopes</a:t>
            </a:r>
          </a:p>
        </p:txBody>
      </p:sp>
      <p:sp>
        <p:nvSpPr>
          <p:cNvPr id="41986" name="Content Placeholder 2"/>
          <p:cNvSpPr>
            <a:spLocks noGrp="1"/>
          </p:cNvSpPr>
          <p:nvPr>
            <p:ph idx="1"/>
          </p:nvPr>
        </p:nvSpPr>
        <p:spPr>
          <a:xfrm>
            <a:off x="504826" y="1586890"/>
            <a:ext cx="11044698" cy="4394058"/>
          </a:xfrm>
        </p:spPr>
        <p:txBody>
          <a:bodyPr>
            <a:normAutofit/>
          </a:bodyPr>
          <a:lstStyle/>
          <a:p>
            <a:pPr>
              <a:buClr>
                <a:schemeClr val="tx1"/>
              </a:buClr>
              <a:buFont typeface="Arial"/>
              <a:buChar char="•"/>
            </a:pPr>
            <a:r>
              <a:rPr lang="en-US" sz="2400" dirty="0"/>
              <a:t> The symbol for a specific isotope of any element</a:t>
            </a:r>
            <a:r>
              <a:rPr lang="ka-GE" sz="2400" dirty="0"/>
              <a:t>,</a:t>
            </a:r>
            <a:r>
              <a:rPr lang="en-US" sz="2400" dirty="0"/>
              <a:t> is written by placing the mass number as a superscript to the left of the element symbol.</a:t>
            </a:r>
          </a:p>
          <a:p>
            <a:pPr>
              <a:buClr>
                <a:schemeClr val="tx1"/>
              </a:buClr>
              <a:buFont typeface="Arial"/>
              <a:buChar char="•"/>
            </a:pPr>
            <a:endParaRPr lang="en-US" sz="2400" dirty="0">
              <a:latin typeface="Arial" charset="0"/>
            </a:endParaRPr>
          </a:p>
          <a:p>
            <a:pPr algn="just">
              <a:buFont typeface="Arial" panose="020B0604020202020204" pitchFamily="34" charset="0"/>
              <a:buChar char="•"/>
            </a:pPr>
            <a:r>
              <a:rPr lang="en-US" sz="2400" dirty="0"/>
              <a:t>The atomic number is sometimes written as a subscript preceding the</a:t>
            </a:r>
            <a:r>
              <a:rPr lang="ka-GE" sz="2400" dirty="0"/>
              <a:t> </a:t>
            </a:r>
            <a:r>
              <a:rPr lang="en-US" sz="2400" dirty="0"/>
              <a:t>symbol, but since this number defines the element’s identity, as does its symbol, it is often omitted.</a:t>
            </a:r>
          </a:p>
          <a:p>
            <a:pPr marL="57150" algn="just">
              <a:buFont typeface="Arial" panose="020B0604020202020204" pitchFamily="34" charset="0"/>
              <a:buChar char="•"/>
            </a:pPr>
            <a:r>
              <a:rPr lang="en-US" sz="2400" dirty="0">
                <a:latin typeface="Arial" charset="0"/>
              </a:rPr>
              <a:t> </a:t>
            </a:r>
            <a:r>
              <a:rPr lang="en-US" sz="2400" dirty="0"/>
              <a:t>For example,</a:t>
            </a:r>
            <a:r>
              <a:rPr lang="ka-GE" sz="2400" dirty="0"/>
              <a:t> </a:t>
            </a:r>
            <a:r>
              <a:rPr lang="en-US" sz="2400" dirty="0"/>
              <a:t>magnesium exists as a mixture of three isotopes, each with an atomic number of 12 and with mass numbers of</a:t>
            </a:r>
            <a:r>
              <a:rPr lang="ka-GE" sz="2400" dirty="0"/>
              <a:t> </a:t>
            </a:r>
            <a:r>
              <a:rPr lang="en-US" sz="2400" dirty="0"/>
              <a:t>24, 25, and 26, respectively.</a:t>
            </a:r>
            <a:endParaRPr lang="en-US" sz="2400" dirty="0">
              <a:latin typeface="Arial" charset="0"/>
            </a:endParaRPr>
          </a:p>
        </p:txBody>
      </p:sp>
      <p:sp>
        <p:nvSpPr>
          <p:cNvPr id="4" name="TextBox 3"/>
          <p:cNvSpPr txBox="1"/>
          <p:nvPr/>
        </p:nvSpPr>
        <p:spPr>
          <a:xfrm>
            <a:off x="1775026" y="413511"/>
            <a:ext cx="184666" cy="369332"/>
          </a:xfrm>
          <a:prstGeom prst="rect">
            <a:avLst/>
          </a:prstGeom>
          <a:noFill/>
        </p:spPr>
        <p:txBody>
          <a:bodyPr wrap="none" rtlCol="0">
            <a:spAutoFit/>
          </a:bodyPr>
          <a:lstStyle/>
          <a:p>
            <a:endParaRPr lang="en-US" dirty="0"/>
          </a:p>
        </p:txBody>
      </p:sp>
      <p:pic>
        <p:nvPicPr>
          <p:cNvPr id="5" name="Picture 4"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073289" y="323999"/>
            <a:ext cx="1226434" cy="833592"/>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F8E78C-068E-4293-9C80-46655271D8FC}"/>
              </a:ext>
            </a:extLst>
          </p:cNvPr>
          <p:cNvSpPr/>
          <p:nvPr/>
        </p:nvSpPr>
        <p:spPr>
          <a:xfrm>
            <a:off x="457200" y="684721"/>
            <a:ext cx="11525249" cy="5632311"/>
          </a:xfrm>
          <a:prstGeom prst="rect">
            <a:avLst/>
          </a:prstGeom>
        </p:spPr>
        <p:txBody>
          <a:bodyPr wrap="square">
            <a:spAutoFit/>
          </a:bodyPr>
          <a:lstStyle/>
          <a:p>
            <a:pPr marL="342900" indent="-342900" algn="just">
              <a:buFont typeface="Arial" panose="020B0604020202020204" pitchFamily="34" charset="0"/>
              <a:buChar char="•"/>
            </a:pPr>
            <a:r>
              <a:rPr lang="en-US" sz="2400" dirty="0"/>
              <a:t>These isotopes can be identified as </a:t>
            </a:r>
            <a:r>
              <a:rPr lang="en-US" sz="2400" baseline="30000" dirty="0"/>
              <a:t>24</a:t>
            </a:r>
            <a:r>
              <a:rPr lang="en-US" sz="2400" dirty="0"/>
              <a:t>Mg, </a:t>
            </a:r>
            <a:r>
              <a:rPr lang="en-US" sz="2400" baseline="30000" dirty="0"/>
              <a:t>25</a:t>
            </a:r>
            <a:r>
              <a:rPr lang="en-US" sz="2400" dirty="0"/>
              <a:t>Mg, and </a:t>
            </a:r>
            <a:r>
              <a:rPr lang="en-US" sz="2400" baseline="30000" dirty="0"/>
              <a:t>26</a:t>
            </a:r>
            <a:r>
              <a:rPr lang="en-US" sz="2400" dirty="0"/>
              <a:t>Mg. </a:t>
            </a:r>
            <a:endParaRPr lang="ka-GE" sz="2400" dirty="0"/>
          </a:p>
          <a:p>
            <a:pPr marL="342900" indent="-342900" algn="just">
              <a:buFont typeface="Arial" panose="020B0604020202020204" pitchFamily="34" charset="0"/>
              <a:buChar char="•"/>
            </a:pPr>
            <a:endParaRPr lang="ka-GE" sz="2400" dirty="0"/>
          </a:p>
          <a:p>
            <a:pPr marL="342900" indent="-342900" algn="just">
              <a:buFont typeface="Arial" panose="020B0604020202020204" pitchFamily="34" charset="0"/>
              <a:buChar char="•"/>
            </a:pPr>
            <a:r>
              <a:rPr lang="en-US" sz="2400" dirty="0"/>
              <a:t>These isotope symbols are</a:t>
            </a:r>
            <a:r>
              <a:rPr lang="ka-GE" sz="2400" dirty="0"/>
              <a:t> </a:t>
            </a:r>
            <a:r>
              <a:rPr lang="en-US" sz="2400" dirty="0"/>
              <a:t>read as “element, mass number” and can be symbolized consistent with this reading. </a:t>
            </a:r>
            <a:endParaRPr lang="ka-GE" sz="2400" dirty="0"/>
          </a:p>
          <a:p>
            <a:pPr marL="342900" indent="-342900" algn="just">
              <a:buFont typeface="Arial" panose="020B0604020202020204" pitchFamily="34" charset="0"/>
              <a:buChar char="•"/>
            </a:pPr>
            <a:endParaRPr lang="ka-GE" sz="2400" dirty="0"/>
          </a:p>
          <a:p>
            <a:pPr marL="342900" indent="-342900" algn="just">
              <a:buFont typeface="Arial" panose="020B0604020202020204" pitchFamily="34" charset="0"/>
              <a:buChar char="•"/>
            </a:pPr>
            <a:r>
              <a:rPr lang="en-US" sz="2400" dirty="0"/>
              <a:t>For instance, </a:t>
            </a:r>
            <a:r>
              <a:rPr lang="en-US" sz="2400" baseline="30000" dirty="0"/>
              <a:t>24</a:t>
            </a:r>
            <a:r>
              <a:rPr lang="en-US" sz="2400" dirty="0"/>
              <a:t>Mg is read as</a:t>
            </a:r>
            <a:r>
              <a:rPr lang="ka-GE" sz="2400" dirty="0"/>
              <a:t> </a:t>
            </a:r>
            <a:r>
              <a:rPr lang="en-US" sz="2400" dirty="0"/>
              <a:t>“magnesium 24,” and can be written as “magnesium-24” or “Mg-24.” </a:t>
            </a:r>
            <a:endParaRPr lang="ka-GE" sz="2400" dirty="0"/>
          </a:p>
          <a:p>
            <a:pPr marL="342900" indent="-342900" algn="just">
              <a:buFont typeface="Arial" panose="020B0604020202020204" pitchFamily="34" charset="0"/>
              <a:buChar char="•"/>
            </a:pPr>
            <a:endParaRPr lang="ka-GE" sz="2400" dirty="0"/>
          </a:p>
          <a:p>
            <a:pPr marL="342900" indent="-342900" algn="just">
              <a:buFont typeface="Arial" panose="020B0604020202020204" pitchFamily="34" charset="0"/>
              <a:buChar char="•"/>
            </a:pPr>
            <a:r>
              <a:rPr lang="en-US" sz="2400" baseline="30000" dirty="0"/>
              <a:t>25</a:t>
            </a:r>
            <a:r>
              <a:rPr lang="en-US" sz="2400" dirty="0"/>
              <a:t>Mg is read as “magnesium 25,” and can be</a:t>
            </a:r>
            <a:r>
              <a:rPr lang="ka-GE" sz="2400" dirty="0"/>
              <a:t> </a:t>
            </a:r>
            <a:r>
              <a:rPr lang="en-US" sz="2400" dirty="0"/>
              <a:t>written as “magnesium-25” or “Mg-25.” </a:t>
            </a:r>
            <a:endParaRPr lang="ka-GE" sz="2400" dirty="0"/>
          </a:p>
          <a:p>
            <a:pPr marL="342900" indent="-342900" algn="just">
              <a:buFont typeface="Arial" panose="020B0604020202020204" pitchFamily="34" charset="0"/>
              <a:buChar char="•"/>
            </a:pPr>
            <a:endParaRPr lang="ka-GE" sz="2400" dirty="0"/>
          </a:p>
          <a:p>
            <a:pPr marL="342900" indent="-342900" algn="just">
              <a:buFont typeface="Arial" panose="020B0604020202020204" pitchFamily="34" charset="0"/>
              <a:buChar char="•"/>
            </a:pPr>
            <a:r>
              <a:rPr lang="en-US" sz="2400" dirty="0"/>
              <a:t>All magnesium atoms have 12 protons in their nucleus. </a:t>
            </a:r>
            <a:endParaRPr lang="ka-GE" sz="2400" dirty="0"/>
          </a:p>
          <a:p>
            <a:pPr marL="342900" indent="-342900" algn="just">
              <a:buFont typeface="Arial" panose="020B0604020202020204" pitchFamily="34" charset="0"/>
              <a:buChar char="•"/>
            </a:pPr>
            <a:endParaRPr lang="ka-GE" sz="2400" dirty="0"/>
          </a:p>
          <a:p>
            <a:pPr marL="342900" indent="-342900" algn="just">
              <a:buFont typeface="Arial" panose="020B0604020202020204" pitchFamily="34" charset="0"/>
              <a:buChar char="•"/>
            </a:pPr>
            <a:r>
              <a:rPr lang="en-US" sz="2400" dirty="0"/>
              <a:t>They differ only</a:t>
            </a:r>
            <a:r>
              <a:rPr lang="ka-GE" sz="2400" dirty="0"/>
              <a:t> </a:t>
            </a:r>
            <a:r>
              <a:rPr lang="en-US" sz="2400" dirty="0"/>
              <a:t>because a </a:t>
            </a:r>
            <a:r>
              <a:rPr lang="en-US" sz="2400" baseline="30000" dirty="0"/>
              <a:t>24</a:t>
            </a:r>
            <a:r>
              <a:rPr lang="en-US" sz="2400" dirty="0"/>
              <a:t>Mg atom has 12 neutrons in its nucleus, a </a:t>
            </a:r>
            <a:r>
              <a:rPr lang="en-US" sz="2400" baseline="30000" dirty="0"/>
              <a:t>25</a:t>
            </a:r>
            <a:r>
              <a:rPr lang="en-US" sz="2400" dirty="0"/>
              <a:t>Mg atom has 13 neutrons, and a </a:t>
            </a:r>
            <a:r>
              <a:rPr lang="en-US" sz="2400" baseline="30000" dirty="0"/>
              <a:t>26</a:t>
            </a:r>
            <a:r>
              <a:rPr lang="en-US" sz="2400" dirty="0"/>
              <a:t>Mg has 14 neutrons.</a:t>
            </a:r>
          </a:p>
        </p:txBody>
      </p:sp>
      <p:sp>
        <p:nvSpPr>
          <p:cNvPr id="3" name="Title 1">
            <a:extLst>
              <a:ext uri="{FF2B5EF4-FFF2-40B4-BE49-F238E27FC236}">
                <a16:creationId xmlns:a16="http://schemas.microsoft.com/office/drawing/2014/main" id="{BDD1379E-E9F5-447D-9005-9C352759DA18}"/>
              </a:ext>
            </a:extLst>
          </p:cNvPr>
          <p:cNvSpPr txBox="1">
            <a:spLocks/>
          </p:cNvSpPr>
          <p:nvPr/>
        </p:nvSpPr>
        <p:spPr>
          <a:xfrm>
            <a:off x="673202" y="208798"/>
            <a:ext cx="2766432" cy="579621"/>
          </a:xfrm>
          <a:prstGeom prst="rect">
            <a:avLst/>
          </a:prstGeom>
        </p:spPr>
        <p:txBody>
          <a:bodyPr>
            <a:normAutofit/>
          </a:bodyPr>
          <a:lstStyle>
            <a:lvl1pPr algn="l" defTabSz="914400" rtl="0" eaLnBrk="1" latinLnBrk="0" hangingPunct="1">
              <a:spcBef>
                <a:spcPct val="0"/>
              </a:spcBef>
              <a:buNone/>
              <a:defRPr sz="2400" kern="1200" cap="all" spc="-60" baseline="0">
                <a:solidFill>
                  <a:srgbClr val="6CB255"/>
                </a:solidFill>
                <a:latin typeface="+mj-lt"/>
                <a:ea typeface="+mj-ea"/>
                <a:cs typeface="+mj-cs"/>
              </a:defRPr>
            </a:lvl1pPr>
          </a:lstStyle>
          <a:p>
            <a:r>
              <a:rPr lang="en-US" sz="3200" b="1" dirty="0">
                <a:solidFill>
                  <a:srgbClr val="000090"/>
                </a:solidFill>
                <a:latin typeface="Arial" charset="0"/>
              </a:rPr>
              <a:t>isotopes</a:t>
            </a:r>
          </a:p>
        </p:txBody>
      </p:sp>
      <p:pic>
        <p:nvPicPr>
          <p:cNvPr id="4" name="Picture 3" descr="OSX-Stacked-TM-RGB-300dpi-2016.jpg">
            <a:extLst>
              <a:ext uri="{FF2B5EF4-FFF2-40B4-BE49-F238E27FC236}">
                <a16:creationId xmlns:a16="http://schemas.microsoft.com/office/drawing/2014/main" id="{C5A0749B-5C00-406C-87ED-ECD872E31428}"/>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797188" y="323999"/>
            <a:ext cx="1061436" cy="721445"/>
          </a:xfrm>
          <a:prstGeom prst="rect">
            <a:avLst/>
          </a:prstGeom>
        </p:spPr>
      </p:pic>
    </p:spTree>
    <p:extLst>
      <p:ext uri="{BB962C8B-B14F-4D97-AF65-F5344CB8AC3E}">
        <p14:creationId xmlns:p14="http://schemas.microsoft.com/office/powerpoint/2010/main" val="1070244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F2A38F-6B2D-4585-B98E-6E9CE82A311C}"/>
              </a:ext>
            </a:extLst>
          </p:cNvPr>
          <p:cNvSpPr>
            <a:spLocks noGrp="1"/>
          </p:cNvSpPr>
          <p:nvPr>
            <p:ph idx="1"/>
          </p:nvPr>
        </p:nvSpPr>
        <p:spPr>
          <a:xfrm>
            <a:off x="609600" y="1992444"/>
            <a:ext cx="10160000" cy="3508947"/>
          </a:xfrm>
        </p:spPr>
        <p:txBody>
          <a:bodyPr>
            <a:normAutofit/>
          </a:bodyPr>
          <a:lstStyle/>
          <a:p>
            <a:pPr marL="457200" indent="-457200" algn="l">
              <a:buFont typeface="Arial" panose="020B0604020202020204" pitchFamily="34" charset="0"/>
              <a:buChar char="•"/>
            </a:pPr>
            <a:r>
              <a:rPr lang="en-US" sz="4000" b="1" i="1" u="none" strike="noStrike" baseline="0" dirty="0">
                <a:solidFill>
                  <a:srgbClr val="FF0000"/>
                </a:solidFill>
              </a:rPr>
              <a:t>This chapter will describe some of the fundamental chemical principles,</a:t>
            </a:r>
            <a:r>
              <a:rPr lang="ka-GE" sz="4000" b="1" i="1" u="none" strike="noStrike" baseline="0" dirty="0">
                <a:solidFill>
                  <a:srgbClr val="FF0000"/>
                </a:solidFill>
              </a:rPr>
              <a:t> </a:t>
            </a:r>
            <a:r>
              <a:rPr lang="en-US" sz="4000" b="1" i="1" u="none" strike="noStrike" baseline="0" dirty="0">
                <a:solidFill>
                  <a:srgbClr val="FF0000"/>
                </a:solidFill>
              </a:rPr>
              <a:t>related to the composition of matter, including those central to the concept of molecular identity.</a:t>
            </a:r>
            <a:endParaRPr lang="en-US" sz="4000" b="1" i="1" dirty="0">
              <a:solidFill>
                <a:srgbClr val="FF0000"/>
              </a:solidFill>
            </a:endParaRPr>
          </a:p>
        </p:txBody>
      </p:sp>
      <p:pic>
        <p:nvPicPr>
          <p:cNvPr id="4" name="Picture 3" descr="OSX-Stacked-TM-RGB-300dpi-2016.jpg">
            <a:extLst>
              <a:ext uri="{FF2B5EF4-FFF2-40B4-BE49-F238E27FC236}">
                <a16:creationId xmlns:a16="http://schemas.microsoft.com/office/drawing/2014/main" id="{CD48A3FB-3515-45A6-BCF1-0BCBAB78C808}"/>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598834" y="939813"/>
            <a:ext cx="1226434" cy="833592"/>
          </a:xfrm>
          <a:prstGeom prst="rect">
            <a:avLst/>
          </a:prstGeom>
        </p:spPr>
      </p:pic>
    </p:spTree>
    <p:extLst>
      <p:ext uri="{BB962C8B-B14F-4D97-AF65-F5344CB8AC3E}">
        <p14:creationId xmlns:p14="http://schemas.microsoft.com/office/powerpoint/2010/main" val="17054948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7588" y="415492"/>
            <a:ext cx="2448314" cy="659535"/>
          </a:xfrm>
        </p:spPr>
        <p:txBody>
          <a:bodyPr/>
          <a:lstStyle/>
          <a:p>
            <a:r>
              <a:rPr lang="en-US" dirty="0"/>
              <a:t>Figure 2.14</a:t>
            </a:r>
          </a:p>
        </p:txBody>
      </p:sp>
      <p:pic>
        <p:nvPicPr>
          <p:cNvPr id="2" name="Picture Placeholder 1" descr="CNX_Chem_02_03_AtomSym.jpg"/>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278" b="-1505"/>
          <a:stretch/>
        </p:blipFill>
        <p:spPr>
          <a:xfrm>
            <a:off x="452284" y="1628929"/>
            <a:ext cx="10992710" cy="2314575"/>
          </a:xfrm>
        </p:spPr>
      </p:pic>
      <p:sp>
        <p:nvSpPr>
          <p:cNvPr id="7" name="Text Placeholder 6"/>
          <p:cNvSpPr>
            <a:spLocks noGrp="1"/>
          </p:cNvSpPr>
          <p:nvPr>
            <p:ph type="body" sz="quarter" idx="14"/>
          </p:nvPr>
        </p:nvSpPr>
        <p:spPr>
          <a:xfrm>
            <a:off x="609600" y="4325003"/>
            <a:ext cx="11277600" cy="1808135"/>
          </a:xfrm>
        </p:spPr>
        <p:txBody>
          <a:bodyPr>
            <a:noAutofit/>
          </a:bodyPr>
          <a:lstStyle/>
          <a:p>
            <a:r>
              <a:rPr lang="en-US" sz="2800" dirty="0"/>
              <a:t>The symbol for an atom</a:t>
            </a:r>
            <a:r>
              <a:rPr lang="ka-GE" sz="2800" dirty="0"/>
              <a:t>,</a:t>
            </a:r>
            <a:r>
              <a:rPr lang="en-US" sz="2800" dirty="0"/>
              <a:t> indicates the element via its usual two-letter symbol, the mass number as a left superscript, the atomic number as a left subscript (sometimes omitted), and the charge as a right superscript.</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22807" y="241435"/>
            <a:ext cx="1226434" cy="833592"/>
          </a:xfrm>
          <a:prstGeom prst="rect">
            <a:avLst/>
          </a:prstGeom>
        </p:spPr>
      </p:pic>
    </p:spTree>
    <p:extLst>
      <p:ext uri="{BB962C8B-B14F-4D97-AF65-F5344CB8AC3E}">
        <p14:creationId xmlns:p14="http://schemas.microsoft.com/office/powerpoint/2010/main" val="14482364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39880" y="130134"/>
            <a:ext cx="5324663" cy="617997"/>
          </a:xfrm>
        </p:spPr>
        <p:txBody>
          <a:bodyPr>
            <a:normAutofit/>
          </a:bodyPr>
          <a:lstStyle/>
          <a:p>
            <a:pPr eaLnBrk="1" hangingPunct="1"/>
            <a:r>
              <a:rPr lang="en-US" sz="3200" b="1" dirty="0">
                <a:solidFill>
                  <a:srgbClr val="000090"/>
                </a:solidFill>
                <a:latin typeface="Arial" charset="0"/>
              </a:rPr>
              <a:t>Isotopes of hydrogen</a:t>
            </a:r>
          </a:p>
        </p:txBody>
      </p:sp>
      <p:sp>
        <p:nvSpPr>
          <p:cNvPr id="41986" name="Content Placeholder 2"/>
          <p:cNvSpPr>
            <a:spLocks noGrp="1"/>
          </p:cNvSpPr>
          <p:nvPr>
            <p:ph idx="1"/>
          </p:nvPr>
        </p:nvSpPr>
        <p:spPr>
          <a:xfrm>
            <a:off x="1867359" y="736146"/>
            <a:ext cx="6743241" cy="452739"/>
          </a:xfrm>
        </p:spPr>
        <p:txBody>
          <a:bodyPr>
            <a:normAutofit lnSpcReduction="10000"/>
          </a:bodyPr>
          <a:lstStyle/>
          <a:p>
            <a:pPr>
              <a:buClr>
                <a:schemeClr val="tx1"/>
              </a:buClr>
              <a:buFont typeface="Arial"/>
              <a:buChar char="•"/>
            </a:pPr>
            <a:r>
              <a:rPr lang="en-US" sz="2400" dirty="0">
                <a:latin typeface="Arial" charset="0"/>
              </a:rPr>
              <a:t> </a:t>
            </a:r>
            <a:r>
              <a:rPr lang="en-US" sz="2400" dirty="0"/>
              <a:t>Hydrogen exists as a mixture of three isotopes.</a:t>
            </a:r>
          </a:p>
        </p:txBody>
      </p:sp>
      <p:sp>
        <p:nvSpPr>
          <p:cNvPr id="4" name="TextBox 3"/>
          <p:cNvSpPr txBox="1"/>
          <p:nvPr/>
        </p:nvSpPr>
        <p:spPr>
          <a:xfrm>
            <a:off x="1775026" y="413511"/>
            <a:ext cx="184666" cy="369332"/>
          </a:xfrm>
          <a:prstGeom prst="rect">
            <a:avLst/>
          </a:prstGeom>
          <a:noFill/>
        </p:spPr>
        <p:txBody>
          <a:bodyPr wrap="none" rtlCol="0">
            <a:spAutoFit/>
          </a:bodyPr>
          <a:lstStyle/>
          <a:p>
            <a:endParaRPr lang="en-US" dirty="0"/>
          </a:p>
        </p:txBody>
      </p:sp>
      <p:pic>
        <p:nvPicPr>
          <p:cNvPr id="5" name="Picture 4"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613789" y="99519"/>
            <a:ext cx="1226434" cy="833592"/>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935647376"/>
              </p:ext>
            </p:extLst>
          </p:nvPr>
        </p:nvGraphicFramePr>
        <p:xfrm>
          <a:off x="1867359" y="1387823"/>
          <a:ext cx="8516470" cy="4534505"/>
        </p:xfrm>
        <a:graphic>
          <a:graphicData uri="http://schemas.openxmlformats.org/drawingml/2006/table">
            <a:tbl>
              <a:tblPr firstRow="1" bandRow="1">
                <a:tableStyleId>{616DA210-FB5B-4158-B5E0-FEB733F419BA}</a:tableStyleId>
              </a:tblPr>
              <a:tblGrid>
                <a:gridCol w="1481919">
                  <a:extLst>
                    <a:ext uri="{9D8B030D-6E8A-4147-A177-3AD203B41FA5}">
                      <a16:colId xmlns:a16="http://schemas.microsoft.com/office/drawing/2014/main" val="20000"/>
                    </a:ext>
                  </a:extLst>
                </a:gridCol>
                <a:gridCol w="1371846">
                  <a:extLst>
                    <a:ext uri="{9D8B030D-6E8A-4147-A177-3AD203B41FA5}">
                      <a16:colId xmlns:a16="http://schemas.microsoft.com/office/drawing/2014/main" val="20001"/>
                    </a:ext>
                  </a:extLst>
                </a:gridCol>
                <a:gridCol w="1378026">
                  <a:extLst>
                    <a:ext uri="{9D8B030D-6E8A-4147-A177-3AD203B41FA5}">
                      <a16:colId xmlns:a16="http://schemas.microsoft.com/office/drawing/2014/main" val="20002"/>
                    </a:ext>
                  </a:extLst>
                </a:gridCol>
                <a:gridCol w="1374936">
                  <a:extLst>
                    <a:ext uri="{9D8B030D-6E8A-4147-A177-3AD203B41FA5}">
                      <a16:colId xmlns:a16="http://schemas.microsoft.com/office/drawing/2014/main" val="20003"/>
                    </a:ext>
                  </a:extLst>
                </a:gridCol>
                <a:gridCol w="1374936">
                  <a:extLst>
                    <a:ext uri="{9D8B030D-6E8A-4147-A177-3AD203B41FA5}">
                      <a16:colId xmlns:a16="http://schemas.microsoft.com/office/drawing/2014/main" val="20004"/>
                    </a:ext>
                  </a:extLst>
                </a:gridCol>
                <a:gridCol w="1534807">
                  <a:extLst>
                    <a:ext uri="{9D8B030D-6E8A-4147-A177-3AD203B41FA5}">
                      <a16:colId xmlns:a16="http://schemas.microsoft.com/office/drawing/2014/main" val="20005"/>
                    </a:ext>
                  </a:extLst>
                </a:gridCol>
              </a:tblGrid>
              <a:tr h="1516985">
                <a:tc>
                  <a:txBody>
                    <a:bodyPr/>
                    <a:lstStyle/>
                    <a:p>
                      <a:pPr algn="ctr"/>
                      <a:r>
                        <a:rPr lang="en-US" dirty="0"/>
                        <a:t>Symbol</a:t>
                      </a:r>
                    </a:p>
                  </a:txBody>
                  <a:tcPr>
                    <a:solidFill>
                      <a:schemeClr val="bg1">
                        <a:lumMod val="85000"/>
                      </a:schemeClr>
                    </a:solidFill>
                  </a:tcPr>
                </a:tc>
                <a:tc>
                  <a:txBody>
                    <a:bodyPr/>
                    <a:lstStyle/>
                    <a:p>
                      <a:pPr algn="ctr"/>
                      <a:r>
                        <a:rPr lang="en-US" dirty="0"/>
                        <a:t>Atomic Number</a:t>
                      </a:r>
                    </a:p>
                  </a:txBody>
                  <a:tcPr>
                    <a:solidFill>
                      <a:schemeClr val="bg1">
                        <a:lumMod val="85000"/>
                      </a:schemeClr>
                    </a:solidFill>
                  </a:tcPr>
                </a:tc>
                <a:tc>
                  <a:txBody>
                    <a:bodyPr/>
                    <a:lstStyle/>
                    <a:p>
                      <a:pPr algn="ctr"/>
                      <a:r>
                        <a:rPr lang="en-US" dirty="0"/>
                        <a:t>Number</a:t>
                      </a:r>
                      <a:r>
                        <a:rPr lang="en-US" baseline="0" dirty="0"/>
                        <a:t> of Protons</a:t>
                      </a:r>
                      <a:endParaRPr lang="en-US" dirty="0"/>
                    </a:p>
                  </a:txBody>
                  <a:tcPr>
                    <a:solidFill>
                      <a:schemeClr val="bg1">
                        <a:lumMod val="85000"/>
                      </a:schemeClr>
                    </a:solidFill>
                  </a:tcPr>
                </a:tc>
                <a:tc>
                  <a:txBody>
                    <a:bodyPr/>
                    <a:lstStyle/>
                    <a:p>
                      <a:pPr algn="ctr"/>
                      <a:r>
                        <a:rPr lang="en-US" dirty="0"/>
                        <a:t>Number of Neutrons</a:t>
                      </a:r>
                    </a:p>
                  </a:txBody>
                  <a:tcPr>
                    <a:solidFill>
                      <a:schemeClr val="bg1">
                        <a:lumMod val="85000"/>
                      </a:schemeClr>
                    </a:solidFill>
                  </a:tcPr>
                </a:tc>
                <a:tc>
                  <a:txBody>
                    <a:bodyPr/>
                    <a:lstStyle/>
                    <a:p>
                      <a:pPr algn="ctr"/>
                      <a:r>
                        <a:rPr lang="en-US" dirty="0"/>
                        <a:t>Mass (</a:t>
                      </a:r>
                      <a:r>
                        <a:rPr lang="en-US" dirty="0" err="1"/>
                        <a:t>amu</a:t>
                      </a:r>
                      <a:r>
                        <a:rPr lang="en-US" dirty="0"/>
                        <a:t>)</a:t>
                      </a:r>
                    </a:p>
                  </a:txBody>
                  <a:tcPr>
                    <a:solidFill>
                      <a:schemeClr val="bg1">
                        <a:lumMod val="85000"/>
                      </a:schemeClr>
                    </a:solidFill>
                  </a:tcPr>
                </a:tc>
                <a:tc>
                  <a:txBody>
                    <a:bodyPr/>
                    <a:lstStyle/>
                    <a:p>
                      <a:pPr algn="ctr"/>
                      <a:r>
                        <a:rPr lang="en-US" dirty="0"/>
                        <a:t>% Natural Abundance</a:t>
                      </a:r>
                    </a:p>
                  </a:txBody>
                  <a:tcPr>
                    <a:solidFill>
                      <a:schemeClr val="bg1">
                        <a:lumMod val="85000"/>
                      </a:schemeClr>
                    </a:solidFill>
                  </a:tcPr>
                </a:tc>
                <a:extLst>
                  <a:ext uri="{0D108BD9-81ED-4DB2-BD59-A6C34878D82A}">
                    <a16:rowId xmlns:a16="http://schemas.microsoft.com/office/drawing/2014/main" val="10000"/>
                  </a:ext>
                </a:extLst>
              </a:tr>
              <a:tr h="878887">
                <a:tc>
                  <a:txBody>
                    <a:bodyPr/>
                    <a:lstStyle/>
                    <a:p>
                      <a:pPr algn="ctr"/>
                      <a:endParaRPr lang="en-US" sz="2000" dirty="0"/>
                    </a:p>
                    <a:p>
                      <a:pPr algn="ctr"/>
                      <a:endParaRPr lang="en-US" sz="2000" dirty="0"/>
                    </a:p>
                    <a:p>
                      <a:pPr algn="ctr"/>
                      <a:r>
                        <a:rPr lang="en-US" sz="2000" dirty="0"/>
                        <a:t>(</a:t>
                      </a:r>
                      <a:r>
                        <a:rPr lang="en-US" sz="2000" dirty="0" err="1"/>
                        <a:t>protium</a:t>
                      </a:r>
                      <a:r>
                        <a:rPr lang="en-US" sz="2000" dirty="0"/>
                        <a:t>)</a:t>
                      </a:r>
                    </a:p>
                  </a:txBody>
                  <a:tcPr>
                    <a:noFill/>
                  </a:tcPr>
                </a:tc>
                <a:tc>
                  <a:txBody>
                    <a:bodyPr/>
                    <a:lstStyle/>
                    <a:p>
                      <a:pPr algn="ctr"/>
                      <a:r>
                        <a:rPr lang="en-US" sz="2000" dirty="0"/>
                        <a:t>1</a:t>
                      </a:r>
                    </a:p>
                  </a:txBody>
                  <a:tcPr>
                    <a:noFill/>
                  </a:tcPr>
                </a:tc>
                <a:tc>
                  <a:txBody>
                    <a:bodyPr/>
                    <a:lstStyle/>
                    <a:p>
                      <a:pPr algn="ctr"/>
                      <a:r>
                        <a:rPr lang="en-US" sz="2000" dirty="0"/>
                        <a:t>1</a:t>
                      </a:r>
                    </a:p>
                  </a:txBody>
                  <a:tcPr>
                    <a:noFill/>
                  </a:tcPr>
                </a:tc>
                <a:tc>
                  <a:txBody>
                    <a:bodyPr/>
                    <a:lstStyle/>
                    <a:p>
                      <a:pPr algn="ctr"/>
                      <a:r>
                        <a:rPr lang="en-US" sz="2000" dirty="0"/>
                        <a:t>0</a:t>
                      </a:r>
                    </a:p>
                  </a:txBody>
                  <a:tcPr>
                    <a:noFill/>
                  </a:tcPr>
                </a:tc>
                <a:tc>
                  <a:txBody>
                    <a:bodyPr/>
                    <a:lstStyle/>
                    <a:p>
                      <a:pPr algn="ctr"/>
                      <a:r>
                        <a:rPr lang="en-US" sz="2000" dirty="0"/>
                        <a:t>1.0078</a:t>
                      </a:r>
                    </a:p>
                  </a:txBody>
                  <a:tcPr>
                    <a:noFill/>
                  </a:tcPr>
                </a:tc>
                <a:tc>
                  <a:txBody>
                    <a:bodyPr/>
                    <a:lstStyle/>
                    <a:p>
                      <a:pPr algn="ctr"/>
                      <a:r>
                        <a:rPr lang="en-US" sz="2000" dirty="0"/>
                        <a:t>99.989</a:t>
                      </a:r>
                    </a:p>
                  </a:txBody>
                  <a:tcPr>
                    <a:noFill/>
                  </a:tcPr>
                </a:tc>
                <a:extLst>
                  <a:ext uri="{0D108BD9-81ED-4DB2-BD59-A6C34878D82A}">
                    <a16:rowId xmlns:a16="http://schemas.microsoft.com/office/drawing/2014/main" val="10001"/>
                  </a:ext>
                </a:extLst>
              </a:tr>
              <a:tr h="878887">
                <a:tc>
                  <a:txBody>
                    <a:bodyPr/>
                    <a:lstStyle/>
                    <a:p>
                      <a:pPr algn="ctr"/>
                      <a:endParaRPr lang="en-US" sz="2000" dirty="0"/>
                    </a:p>
                    <a:p>
                      <a:pPr algn="ctr"/>
                      <a:endParaRPr lang="en-US" sz="2000" dirty="0"/>
                    </a:p>
                    <a:p>
                      <a:pPr algn="ctr"/>
                      <a:r>
                        <a:rPr lang="en-US" sz="2000" dirty="0"/>
                        <a:t>(deuterium)</a:t>
                      </a:r>
                    </a:p>
                  </a:txBody>
                  <a:tcPr/>
                </a:tc>
                <a:tc>
                  <a:txBody>
                    <a:bodyPr/>
                    <a:lstStyle/>
                    <a:p>
                      <a:pPr algn="ctr"/>
                      <a:r>
                        <a:rPr lang="en-US" sz="2000" dirty="0"/>
                        <a:t>1</a:t>
                      </a:r>
                    </a:p>
                  </a:txBody>
                  <a:tcPr/>
                </a:tc>
                <a:tc>
                  <a:txBody>
                    <a:bodyPr/>
                    <a:lstStyle/>
                    <a:p>
                      <a:pPr algn="ctr"/>
                      <a:r>
                        <a:rPr lang="en-US" sz="2000" dirty="0"/>
                        <a:t>1</a:t>
                      </a:r>
                    </a:p>
                  </a:txBody>
                  <a:tcPr/>
                </a:tc>
                <a:tc>
                  <a:txBody>
                    <a:bodyPr/>
                    <a:lstStyle/>
                    <a:p>
                      <a:pPr algn="ctr"/>
                      <a:r>
                        <a:rPr lang="en-US" sz="2000" dirty="0"/>
                        <a:t>1</a:t>
                      </a:r>
                    </a:p>
                  </a:txBody>
                  <a:tcPr/>
                </a:tc>
                <a:tc>
                  <a:txBody>
                    <a:bodyPr/>
                    <a:lstStyle/>
                    <a:p>
                      <a:pPr algn="ctr"/>
                      <a:r>
                        <a:rPr lang="en-US" sz="2000" dirty="0"/>
                        <a:t>2.0141</a:t>
                      </a:r>
                    </a:p>
                  </a:txBody>
                  <a:tcPr/>
                </a:tc>
                <a:tc>
                  <a:txBody>
                    <a:bodyPr/>
                    <a:lstStyle/>
                    <a:p>
                      <a:pPr algn="ctr"/>
                      <a:r>
                        <a:rPr lang="en-US" sz="2000" dirty="0"/>
                        <a:t>0.0115</a:t>
                      </a:r>
                    </a:p>
                  </a:txBody>
                  <a:tcPr/>
                </a:tc>
                <a:extLst>
                  <a:ext uri="{0D108BD9-81ED-4DB2-BD59-A6C34878D82A}">
                    <a16:rowId xmlns:a16="http://schemas.microsoft.com/office/drawing/2014/main" val="10002"/>
                  </a:ext>
                </a:extLst>
              </a:tr>
              <a:tr h="878887">
                <a:tc>
                  <a:txBody>
                    <a:bodyPr/>
                    <a:lstStyle/>
                    <a:p>
                      <a:pPr algn="ctr"/>
                      <a:endParaRPr lang="en-US" sz="2000" dirty="0"/>
                    </a:p>
                    <a:p>
                      <a:pPr algn="ctr"/>
                      <a:endParaRPr lang="en-US" sz="2000" dirty="0"/>
                    </a:p>
                    <a:p>
                      <a:pPr algn="ctr"/>
                      <a:r>
                        <a:rPr lang="en-US" sz="2000" dirty="0"/>
                        <a:t>(tritium)</a:t>
                      </a:r>
                    </a:p>
                  </a:txBody>
                  <a:tcPr>
                    <a:noFill/>
                  </a:tcPr>
                </a:tc>
                <a:tc>
                  <a:txBody>
                    <a:bodyPr/>
                    <a:lstStyle/>
                    <a:p>
                      <a:pPr algn="ctr"/>
                      <a:r>
                        <a:rPr lang="en-US" sz="2000" dirty="0"/>
                        <a:t>1</a:t>
                      </a:r>
                    </a:p>
                  </a:txBody>
                  <a:tcPr>
                    <a:noFill/>
                  </a:tcPr>
                </a:tc>
                <a:tc>
                  <a:txBody>
                    <a:bodyPr/>
                    <a:lstStyle/>
                    <a:p>
                      <a:pPr algn="ctr"/>
                      <a:r>
                        <a:rPr lang="en-US" sz="2000" dirty="0"/>
                        <a:t>1</a:t>
                      </a:r>
                    </a:p>
                  </a:txBody>
                  <a:tcPr>
                    <a:noFill/>
                  </a:tcPr>
                </a:tc>
                <a:tc>
                  <a:txBody>
                    <a:bodyPr/>
                    <a:lstStyle/>
                    <a:p>
                      <a:pPr algn="ctr"/>
                      <a:r>
                        <a:rPr lang="en-US" sz="2000" dirty="0"/>
                        <a:t>2</a:t>
                      </a:r>
                    </a:p>
                  </a:txBody>
                  <a:tcPr>
                    <a:noFill/>
                  </a:tcPr>
                </a:tc>
                <a:tc>
                  <a:txBody>
                    <a:bodyPr/>
                    <a:lstStyle/>
                    <a:p>
                      <a:pPr algn="ctr"/>
                      <a:r>
                        <a:rPr lang="en-US" sz="2000" dirty="0"/>
                        <a:t>3.01605</a:t>
                      </a:r>
                    </a:p>
                  </a:txBody>
                  <a:tcPr>
                    <a:noFill/>
                  </a:tcPr>
                </a:tc>
                <a:tc>
                  <a:txBody>
                    <a:bodyPr/>
                    <a:lstStyle/>
                    <a:p>
                      <a:pPr algn="ctr"/>
                      <a:r>
                        <a:rPr lang="en-US" sz="2000" dirty="0"/>
                        <a:t>trace</a:t>
                      </a:r>
                    </a:p>
                  </a:txBody>
                  <a:tcPr>
                    <a:noFill/>
                  </a:tcPr>
                </a:tc>
                <a:extLst>
                  <a:ext uri="{0D108BD9-81ED-4DB2-BD59-A6C34878D82A}">
                    <a16:rowId xmlns:a16="http://schemas.microsoft.com/office/drawing/2014/main" val="10003"/>
                  </a:ext>
                </a:extLst>
              </a:tr>
            </a:tbl>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491524751"/>
              </p:ext>
            </p:extLst>
          </p:nvPr>
        </p:nvGraphicFramePr>
        <p:xfrm>
          <a:off x="2502459" y="3040850"/>
          <a:ext cx="437777" cy="437777"/>
        </p:xfrm>
        <a:graphic>
          <a:graphicData uri="http://schemas.openxmlformats.org/presentationml/2006/ole">
            <mc:AlternateContent xmlns:mc="http://schemas.openxmlformats.org/markup-compatibility/2006">
              <mc:Choice xmlns:v="urn:schemas-microsoft-com:vml" Requires="v">
                <p:oleObj spid="_x0000_s5571" name="Equation" r:id="rId4" imgW="203200" imgH="203200" progId="Equation.3">
                  <p:embed/>
                </p:oleObj>
              </mc:Choice>
              <mc:Fallback>
                <p:oleObj name="Equation" r:id="rId4" imgW="203200" imgH="203200" progId="Equation.3">
                  <p:embed/>
                  <p:pic>
                    <p:nvPicPr>
                      <p:cNvPr id="0" name="Picture 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2459" y="3040850"/>
                        <a:ext cx="437777" cy="437777"/>
                      </a:xfrm>
                      <a:prstGeom prst="rect">
                        <a:avLst/>
                      </a:prstGeom>
                      <a:noFill/>
                    </p:spPr>
                  </p:pic>
                </p:oleObj>
              </mc:Fallback>
            </mc:AlternateContent>
          </a:graphicData>
        </a:graphic>
      </p:graphicFrame>
      <p:graphicFrame>
        <p:nvGraphicFramePr>
          <p:cNvPr id="228356" name="Object 4"/>
          <p:cNvGraphicFramePr>
            <a:graphicFrameLocks noChangeAspect="1"/>
          </p:cNvGraphicFramePr>
          <p:nvPr>
            <p:extLst>
              <p:ext uri="{D42A27DB-BD31-4B8C-83A1-F6EECF244321}">
                <p14:modId xmlns:p14="http://schemas.microsoft.com/office/powerpoint/2010/main" val="1914439595"/>
              </p:ext>
            </p:extLst>
          </p:nvPr>
        </p:nvGraphicFramePr>
        <p:xfrm>
          <a:off x="2368736" y="3952927"/>
          <a:ext cx="571500" cy="538162"/>
        </p:xfrm>
        <a:graphic>
          <a:graphicData uri="http://schemas.openxmlformats.org/presentationml/2006/ole">
            <mc:AlternateContent xmlns:mc="http://schemas.openxmlformats.org/markup-compatibility/2006">
              <mc:Choice xmlns:v="urn:schemas-microsoft-com:vml" Requires="v">
                <p:oleObj spid="_x0000_s5572" name="Equation" r:id="rId6" imgW="215900" imgH="203200" progId="Equation.3">
                  <p:embed/>
                </p:oleObj>
              </mc:Choice>
              <mc:Fallback>
                <p:oleObj name="Equation" r:id="rId6" imgW="215900" imgH="203200" progId="Equation.3">
                  <p:embed/>
                  <p:pic>
                    <p:nvPicPr>
                      <p:cNvPr id="0" name="Picture 4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8736" y="3952927"/>
                        <a:ext cx="571500" cy="538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8357" name="Object 5"/>
          <p:cNvGraphicFramePr>
            <a:graphicFrameLocks noChangeAspect="1"/>
          </p:cNvGraphicFramePr>
          <p:nvPr>
            <p:extLst>
              <p:ext uri="{D42A27DB-BD31-4B8C-83A1-F6EECF244321}">
                <p14:modId xmlns:p14="http://schemas.microsoft.com/office/powerpoint/2010/main" val="2794570027"/>
              </p:ext>
            </p:extLst>
          </p:nvPr>
        </p:nvGraphicFramePr>
        <p:xfrm>
          <a:off x="2244961" y="4937627"/>
          <a:ext cx="571500" cy="538163"/>
        </p:xfrm>
        <a:graphic>
          <a:graphicData uri="http://schemas.openxmlformats.org/presentationml/2006/ole">
            <mc:AlternateContent xmlns:mc="http://schemas.openxmlformats.org/markup-compatibility/2006">
              <mc:Choice xmlns:v="urn:schemas-microsoft-com:vml" Requires="v">
                <p:oleObj spid="_x0000_s5573" name="Equation" r:id="rId8" imgW="215900" imgH="203200" progId="Equation.3">
                  <p:embed/>
                </p:oleObj>
              </mc:Choice>
              <mc:Fallback>
                <p:oleObj name="Equation" r:id="rId8" imgW="215900" imgH="203200" progId="Equation.3">
                  <p:embed/>
                  <p:pic>
                    <p:nvPicPr>
                      <p:cNvPr id="0" name="Picture 4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44961" y="4937627"/>
                        <a:ext cx="571500" cy="538163"/>
                      </a:xfrm>
                      <a:prstGeom prst="rect">
                        <a:avLst/>
                      </a:prstGeom>
                      <a:noFill/>
                    </p:spPr>
                  </p:pic>
                </p:oleObj>
              </mc:Fallback>
            </mc:AlternateContent>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1DC886-438E-4CE3-A3E7-4BF45D22EC08}"/>
              </a:ext>
            </a:extLst>
          </p:cNvPr>
          <p:cNvSpPr/>
          <p:nvPr/>
        </p:nvSpPr>
        <p:spPr>
          <a:xfrm>
            <a:off x="581024" y="1712863"/>
            <a:ext cx="10887075" cy="3046988"/>
          </a:xfrm>
          <a:prstGeom prst="rect">
            <a:avLst/>
          </a:prstGeom>
        </p:spPr>
        <p:txBody>
          <a:bodyPr wrap="square">
            <a:spAutoFit/>
          </a:bodyPr>
          <a:lstStyle/>
          <a:p>
            <a:pPr marL="342900" indent="-342900" algn="just">
              <a:buFont typeface="Arial" panose="020B0604020202020204" pitchFamily="34" charset="0"/>
              <a:buChar char="•"/>
            </a:pPr>
            <a:r>
              <a:rPr lang="en-US" sz="2400" dirty="0"/>
              <a:t>Because each proton and each neutron contribute approximately one </a:t>
            </a:r>
            <a:r>
              <a:rPr lang="en-US" sz="2400" dirty="0" err="1"/>
              <a:t>amu</a:t>
            </a:r>
            <a:r>
              <a:rPr lang="en-US" sz="2400" dirty="0"/>
              <a:t> to the mass of an atom, and each electron</a:t>
            </a:r>
            <a:r>
              <a:rPr lang="ka-GE" sz="2400" dirty="0"/>
              <a:t> </a:t>
            </a:r>
            <a:r>
              <a:rPr lang="en-US" sz="2400" dirty="0"/>
              <a:t>contributes far less, the </a:t>
            </a:r>
            <a:r>
              <a:rPr lang="en-US" sz="2400" b="1" dirty="0"/>
              <a:t>atomic mass </a:t>
            </a:r>
            <a:r>
              <a:rPr lang="en-US" sz="2400" dirty="0"/>
              <a:t>of a single atom is approximately equal to its mass number (a whole number).</a:t>
            </a:r>
            <a:endParaRPr lang="ka-GE" sz="2400" dirty="0"/>
          </a:p>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r>
              <a:rPr lang="en-US" sz="2400" dirty="0"/>
              <a:t>However, the average masses of atoms of most elements are not whole numbers because most elements exist naturally</a:t>
            </a:r>
            <a:r>
              <a:rPr lang="ka-GE" sz="2400" dirty="0"/>
              <a:t> </a:t>
            </a:r>
            <a:r>
              <a:rPr lang="en-US" sz="2400" dirty="0"/>
              <a:t>as mixtures of two or more isotopes.</a:t>
            </a:r>
          </a:p>
        </p:txBody>
      </p:sp>
      <p:sp>
        <p:nvSpPr>
          <p:cNvPr id="3" name="Title 1">
            <a:extLst>
              <a:ext uri="{FF2B5EF4-FFF2-40B4-BE49-F238E27FC236}">
                <a16:creationId xmlns:a16="http://schemas.microsoft.com/office/drawing/2014/main" id="{4353A86B-18EB-4F12-BDCA-E84A100FAEAC}"/>
              </a:ext>
            </a:extLst>
          </p:cNvPr>
          <p:cNvSpPr txBox="1">
            <a:spLocks/>
          </p:cNvSpPr>
          <p:nvPr/>
        </p:nvSpPr>
        <p:spPr>
          <a:xfrm>
            <a:off x="950161" y="561975"/>
            <a:ext cx="3297374" cy="595009"/>
          </a:xfrm>
          <a:prstGeom prst="rect">
            <a:avLst/>
          </a:prstGeom>
        </p:spPr>
        <p:txBody>
          <a:bodyPr>
            <a:normAutofit/>
          </a:bodyPr>
          <a:lstStyle>
            <a:lvl1pPr algn="l" defTabSz="914400" rtl="0" eaLnBrk="1" latinLnBrk="0" hangingPunct="1">
              <a:spcBef>
                <a:spcPct val="0"/>
              </a:spcBef>
              <a:buNone/>
              <a:defRPr sz="2400" kern="1200" cap="all" spc="-60" baseline="0">
                <a:solidFill>
                  <a:srgbClr val="6CB255"/>
                </a:solidFill>
                <a:latin typeface="+mj-lt"/>
                <a:ea typeface="+mj-ea"/>
                <a:cs typeface="+mj-cs"/>
              </a:defRPr>
            </a:lvl1pPr>
          </a:lstStyle>
          <a:p>
            <a:r>
              <a:rPr lang="en-US" sz="3200" b="1">
                <a:solidFill>
                  <a:srgbClr val="000090"/>
                </a:solidFill>
                <a:latin typeface="Arial" charset="0"/>
              </a:rPr>
              <a:t>Atomic mass</a:t>
            </a:r>
            <a:endParaRPr lang="en-US" sz="3200" b="1" dirty="0">
              <a:solidFill>
                <a:srgbClr val="000090"/>
              </a:solidFill>
              <a:latin typeface="Arial" charset="0"/>
            </a:endParaRPr>
          </a:p>
        </p:txBody>
      </p:sp>
      <p:pic>
        <p:nvPicPr>
          <p:cNvPr id="4" name="Picture 3" descr="OSX-Stacked-TM-RGB-300dpi-2016.jpg">
            <a:extLst>
              <a:ext uri="{FF2B5EF4-FFF2-40B4-BE49-F238E27FC236}">
                <a16:creationId xmlns:a16="http://schemas.microsoft.com/office/drawing/2014/main" id="{1CA0A66C-4CCD-4384-98A8-A05773FCC053}"/>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46440" y="442683"/>
            <a:ext cx="1226434" cy="833592"/>
          </a:xfrm>
          <a:prstGeom prst="rect">
            <a:avLst/>
          </a:prstGeom>
        </p:spPr>
      </p:pic>
    </p:spTree>
    <p:extLst>
      <p:ext uri="{BB962C8B-B14F-4D97-AF65-F5344CB8AC3E}">
        <p14:creationId xmlns:p14="http://schemas.microsoft.com/office/powerpoint/2010/main" val="23472561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607261" y="165977"/>
            <a:ext cx="3297374" cy="595009"/>
          </a:xfrm>
        </p:spPr>
        <p:txBody>
          <a:bodyPr>
            <a:normAutofit/>
          </a:bodyPr>
          <a:lstStyle/>
          <a:p>
            <a:pPr eaLnBrk="1" hangingPunct="1"/>
            <a:r>
              <a:rPr lang="en-US" sz="3200" b="1" dirty="0">
                <a:solidFill>
                  <a:srgbClr val="000090"/>
                </a:solidFill>
                <a:latin typeface="Arial" charset="0"/>
              </a:rPr>
              <a:t>Atomic mass</a:t>
            </a:r>
          </a:p>
        </p:txBody>
      </p:sp>
      <p:sp>
        <p:nvSpPr>
          <p:cNvPr id="41986" name="Content Placeholder 2"/>
          <p:cNvSpPr>
            <a:spLocks noGrp="1"/>
          </p:cNvSpPr>
          <p:nvPr>
            <p:ph idx="1"/>
          </p:nvPr>
        </p:nvSpPr>
        <p:spPr>
          <a:xfrm>
            <a:off x="336944" y="895681"/>
            <a:ext cx="11388331" cy="5498837"/>
          </a:xfrm>
        </p:spPr>
        <p:txBody>
          <a:bodyPr>
            <a:normAutofit fontScale="92500" lnSpcReduction="10000"/>
          </a:bodyPr>
          <a:lstStyle/>
          <a:p>
            <a:pPr algn="just">
              <a:buClrTx/>
              <a:buFont typeface="Arial"/>
              <a:buChar char="•"/>
            </a:pPr>
            <a:r>
              <a:rPr lang="en-US" sz="2400" dirty="0">
                <a:latin typeface="Times New Roman"/>
                <a:ea typeface="Osaka" pitchFamily="-110" charset="-128"/>
                <a:cs typeface="Osaka" pitchFamily="-110" charset="-128"/>
              </a:rPr>
              <a:t> </a:t>
            </a:r>
            <a:r>
              <a:rPr lang="en-US" sz="2400" dirty="0">
                <a:ea typeface="Osaka" pitchFamily="-110" charset="-128"/>
                <a:cs typeface="Osaka" pitchFamily="-110" charset="-128"/>
              </a:rPr>
              <a:t>Each proton and each neutron has a mass of ~ 1 </a:t>
            </a:r>
            <a:r>
              <a:rPr lang="en-US" sz="2400" dirty="0" err="1">
                <a:ea typeface="Osaka" pitchFamily="-110" charset="-128"/>
                <a:cs typeface="Osaka" pitchFamily="-110" charset="-128"/>
              </a:rPr>
              <a:t>amu</a:t>
            </a:r>
            <a:r>
              <a:rPr lang="en-US" sz="2400" dirty="0">
                <a:ea typeface="Osaka" pitchFamily="-110" charset="-128"/>
                <a:cs typeface="Osaka" pitchFamily="-110" charset="-128"/>
              </a:rPr>
              <a:t>.</a:t>
            </a:r>
          </a:p>
          <a:p>
            <a:pPr algn="just">
              <a:buClrTx/>
            </a:pPr>
            <a:endParaRPr lang="en-US" sz="2400" dirty="0">
              <a:ea typeface="Osaka" pitchFamily="-110" charset="-128"/>
              <a:cs typeface="Osaka" pitchFamily="-110" charset="-128"/>
            </a:endParaRPr>
          </a:p>
          <a:p>
            <a:pPr algn="just">
              <a:buClrTx/>
              <a:buFont typeface="Arial"/>
              <a:buChar char="•"/>
            </a:pPr>
            <a:r>
              <a:rPr lang="en-US" sz="2400" dirty="0">
                <a:ea typeface="Osaka" pitchFamily="-110" charset="-128"/>
                <a:cs typeface="Osaka" pitchFamily="-110" charset="-128"/>
              </a:rPr>
              <a:t> Each electron weighs far less.</a:t>
            </a:r>
          </a:p>
          <a:p>
            <a:pPr algn="just">
              <a:buClrTx/>
            </a:pPr>
            <a:endParaRPr lang="en-US" sz="2400" dirty="0">
              <a:ea typeface="Osaka" pitchFamily="-110" charset="-128"/>
              <a:cs typeface="Osaka" pitchFamily="-110" charset="-128"/>
            </a:endParaRPr>
          </a:p>
          <a:p>
            <a:pPr algn="just">
              <a:buClrTx/>
              <a:buFont typeface="Arial"/>
              <a:buChar char="•"/>
            </a:pPr>
            <a:r>
              <a:rPr lang="en-US" sz="2400" dirty="0">
                <a:ea typeface="Osaka" pitchFamily="-110" charset="-128"/>
                <a:cs typeface="Osaka" pitchFamily="-110" charset="-128"/>
              </a:rPr>
              <a:t> Therefore, the </a:t>
            </a:r>
            <a:r>
              <a:rPr lang="en-US" sz="2400" b="1" dirty="0">
                <a:solidFill>
                  <a:srgbClr val="000090"/>
                </a:solidFill>
                <a:ea typeface="Osaka" pitchFamily="-110" charset="-128"/>
                <a:cs typeface="Osaka" pitchFamily="-110" charset="-128"/>
              </a:rPr>
              <a:t>atomic mass </a:t>
            </a:r>
            <a:r>
              <a:rPr lang="en-US" sz="2400" dirty="0">
                <a:ea typeface="Osaka" pitchFamily="-110" charset="-128"/>
                <a:cs typeface="Osaka" pitchFamily="-110" charset="-128"/>
              </a:rPr>
              <a:t>of a single atom in amu is </a:t>
            </a:r>
            <a:r>
              <a:rPr lang="en-US" sz="2400" b="1" i="1" dirty="0">
                <a:ea typeface="Osaka" pitchFamily="-110" charset="-128"/>
                <a:cs typeface="Osaka" pitchFamily="-110" charset="-128"/>
              </a:rPr>
              <a:t>approx. </a:t>
            </a:r>
            <a:r>
              <a:rPr lang="en-US" sz="2400" dirty="0">
                <a:ea typeface="Osaka" pitchFamily="-110" charset="-128"/>
                <a:cs typeface="Osaka" pitchFamily="-110" charset="-128"/>
              </a:rPr>
              <a:t>equal to its mass number. </a:t>
            </a:r>
          </a:p>
          <a:p>
            <a:pPr algn="just">
              <a:buClrTx/>
              <a:buFont typeface="Arial"/>
              <a:buChar char="•"/>
            </a:pPr>
            <a:endParaRPr lang="en-US" sz="2400" dirty="0">
              <a:ea typeface="Osaka" pitchFamily="-110" charset="-128"/>
              <a:cs typeface="Osaka" pitchFamily="-110" charset="-128"/>
            </a:endParaRPr>
          </a:p>
          <a:p>
            <a:pPr algn="just">
              <a:buClrTx/>
              <a:buFont typeface="Arial"/>
              <a:buChar char="•"/>
            </a:pPr>
            <a:r>
              <a:rPr lang="en-US" sz="2400" dirty="0">
                <a:ea typeface="Osaka" pitchFamily="-110" charset="-128"/>
                <a:cs typeface="Osaka" pitchFamily="-110" charset="-128"/>
              </a:rPr>
              <a:t> </a:t>
            </a:r>
            <a:r>
              <a:rPr lang="en-US" sz="2400" dirty="0">
                <a:ea typeface="Times New Roman" pitchFamily="-110" charset="0"/>
                <a:cs typeface="Times New Roman" pitchFamily="-110" charset="0"/>
              </a:rPr>
              <a:t>However, most elements exist naturally as a mixture of two or more isotopes. </a:t>
            </a:r>
            <a:endParaRPr lang="en-US" sz="2400" dirty="0">
              <a:ea typeface="Osaka" pitchFamily="-110" charset="-128"/>
              <a:cs typeface="Osaka" pitchFamily="-110" charset="-128"/>
            </a:endParaRPr>
          </a:p>
          <a:p>
            <a:pPr algn="just">
              <a:buClr>
                <a:schemeClr val="tx1"/>
              </a:buClr>
            </a:pPr>
            <a:endParaRPr lang="en-US" sz="2400" dirty="0"/>
          </a:p>
          <a:p>
            <a:pPr algn="just">
              <a:buFont typeface="Arial" panose="020B0604020202020204" pitchFamily="34" charset="0"/>
              <a:buChar char="•"/>
            </a:pPr>
            <a:r>
              <a:rPr lang="en-US" sz="2200" dirty="0"/>
              <a:t>The mass of an element shown in a periodic table or listed in a table of atomic masses is a weighted, average mass of all the isotopes present in a naturally occurring sample of that element. </a:t>
            </a:r>
          </a:p>
          <a:p>
            <a:pPr algn="just"/>
            <a:endParaRPr lang="en-US" sz="2200" dirty="0"/>
          </a:p>
          <a:p>
            <a:pPr algn="just">
              <a:buFont typeface="Arial" panose="020B0604020202020204" pitchFamily="34" charset="0"/>
              <a:buChar char="•"/>
            </a:pPr>
            <a:r>
              <a:rPr lang="en-US" sz="2200" dirty="0"/>
              <a:t>This is equal to the sum of each individual isotope’s mass multiplied by its fractional abundance.</a:t>
            </a:r>
          </a:p>
          <a:p>
            <a:pPr>
              <a:buClr>
                <a:schemeClr val="tx1"/>
              </a:buClr>
            </a:pPr>
            <a:endParaRPr lang="en-US" sz="2400" dirty="0">
              <a:latin typeface="Times New Roman"/>
            </a:endParaRPr>
          </a:p>
        </p:txBody>
      </p:sp>
      <p:sp>
        <p:nvSpPr>
          <p:cNvPr id="4" name="TextBox 3"/>
          <p:cNvSpPr txBox="1"/>
          <p:nvPr/>
        </p:nvSpPr>
        <p:spPr>
          <a:xfrm>
            <a:off x="1775026" y="413511"/>
            <a:ext cx="184666" cy="369332"/>
          </a:xfrm>
          <a:prstGeom prst="rect">
            <a:avLst/>
          </a:prstGeom>
          <a:noFill/>
        </p:spPr>
        <p:txBody>
          <a:bodyPr wrap="none" rtlCol="0">
            <a:spAutoFit/>
          </a:bodyPr>
          <a:lstStyle/>
          <a:p>
            <a:endParaRPr lang="en-US" dirty="0"/>
          </a:p>
        </p:txBody>
      </p:sp>
      <p:pic>
        <p:nvPicPr>
          <p:cNvPr id="5" name="Picture 4"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628622" y="273890"/>
            <a:ext cx="1226434" cy="833592"/>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530568" y="249781"/>
            <a:ext cx="3598673" cy="653398"/>
          </a:xfrm>
        </p:spPr>
        <p:txBody>
          <a:bodyPr>
            <a:normAutofit/>
          </a:bodyPr>
          <a:lstStyle/>
          <a:p>
            <a:pPr eaLnBrk="1" hangingPunct="1"/>
            <a:r>
              <a:rPr lang="en-US" sz="3200" b="1" dirty="0">
                <a:solidFill>
                  <a:srgbClr val="000090"/>
                </a:solidFill>
                <a:latin typeface="Arial" charset="0"/>
              </a:rPr>
              <a:t>Atomic mass</a:t>
            </a:r>
          </a:p>
        </p:txBody>
      </p:sp>
      <p:pic>
        <p:nvPicPr>
          <p:cNvPr id="5" name="Picture 4"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613075" y="159684"/>
            <a:ext cx="1226434" cy="833592"/>
          </a:xfrm>
          <a:prstGeom prst="rect">
            <a:avLst/>
          </a:prstGeom>
        </p:spPr>
      </p:pic>
      <p:graphicFrame>
        <p:nvGraphicFramePr>
          <p:cNvPr id="231426" name="Object 2"/>
          <p:cNvGraphicFramePr>
            <a:graphicFrameLocks noChangeAspect="1"/>
          </p:cNvGraphicFramePr>
          <p:nvPr>
            <p:extLst>
              <p:ext uri="{D42A27DB-BD31-4B8C-83A1-F6EECF244321}">
                <p14:modId xmlns:p14="http://schemas.microsoft.com/office/powerpoint/2010/main" val="1096786181"/>
              </p:ext>
            </p:extLst>
          </p:nvPr>
        </p:nvGraphicFramePr>
        <p:xfrm>
          <a:off x="1288398" y="1037726"/>
          <a:ext cx="8696325" cy="876300"/>
        </p:xfrm>
        <a:graphic>
          <a:graphicData uri="http://schemas.openxmlformats.org/presentationml/2006/ole">
            <mc:AlternateContent xmlns:mc="http://schemas.openxmlformats.org/markup-compatibility/2006">
              <mc:Choice xmlns:v="urn:schemas-microsoft-com:vml" Requires="v">
                <p:oleObj spid="_x0000_s5080" name="Equation" r:id="rId4" imgW="3657600" imgH="368300" progId="Equation.3">
                  <p:embed/>
                </p:oleObj>
              </mc:Choice>
              <mc:Fallback>
                <p:oleObj name="Equation" r:id="rId4" imgW="3657600" imgH="368300" progId="Equation.3">
                  <p:embed/>
                  <p:pic>
                    <p:nvPicPr>
                      <p:cNvPr id="0" name="Picture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8398" y="1037726"/>
                        <a:ext cx="8696325"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1427" name="Object 2"/>
          <p:cNvGraphicFramePr>
            <a:graphicFrameLocks noChangeAspect="1"/>
          </p:cNvGraphicFramePr>
          <p:nvPr>
            <p:extLst>
              <p:ext uri="{D42A27DB-BD31-4B8C-83A1-F6EECF244321}">
                <p14:modId xmlns:p14="http://schemas.microsoft.com/office/powerpoint/2010/main" val="1524880393"/>
              </p:ext>
            </p:extLst>
          </p:nvPr>
        </p:nvGraphicFramePr>
        <p:xfrm>
          <a:off x="1883491" y="3920036"/>
          <a:ext cx="6904089" cy="1633538"/>
        </p:xfrm>
        <a:graphic>
          <a:graphicData uri="http://schemas.openxmlformats.org/presentationml/2006/ole">
            <mc:AlternateContent xmlns:mc="http://schemas.openxmlformats.org/markup-compatibility/2006">
              <mc:Choice xmlns:v="urn:schemas-microsoft-com:vml" Requires="v">
                <p:oleObj spid="_x0000_s5081" name="Equation" r:id="rId6" imgW="3022600" imgH="685800" progId="Equation.3">
                  <p:embed/>
                </p:oleObj>
              </mc:Choice>
              <mc:Fallback>
                <p:oleObj name="Equation" r:id="rId6" imgW="3022600" imgH="685800" progId="Equation.3">
                  <p:embed/>
                  <p:pic>
                    <p:nvPicPr>
                      <p:cNvPr id="0" name="Picture 3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83491" y="3920036"/>
                        <a:ext cx="6904089" cy="1633538"/>
                      </a:xfrm>
                      <a:prstGeom prst="rect">
                        <a:avLst/>
                      </a:prstGeom>
                      <a:noFill/>
                    </p:spPr>
                  </p:pic>
                </p:oleObj>
              </mc:Fallback>
            </mc:AlternateContent>
          </a:graphicData>
        </a:graphic>
      </p:graphicFrame>
      <p:sp>
        <p:nvSpPr>
          <p:cNvPr id="6" name="Rectangle 5">
            <a:extLst>
              <a:ext uri="{FF2B5EF4-FFF2-40B4-BE49-F238E27FC236}">
                <a16:creationId xmlns:a16="http://schemas.microsoft.com/office/drawing/2014/main" id="{7B025EBE-E536-4655-85C7-FDD7B3FEF7C9}"/>
              </a:ext>
            </a:extLst>
          </p:cNvPr>
          <p:cNvSpPr/>
          <p:nvPr/>
        </p:nvSpPr>
        <p:spPr>
          <a:xfrm>
            <a:off x="530568" y="1793660"/>
            <a:ext cx="10985157" cy="1938992"/>
          </a:xfrm>
          <a:prstGeom prst="rect">
            <a:avLst/>
          </a:prstGeom>
        </p:spPr>
        <p:txBody>
          <a:bodyPr wrap="square">
            <a:spAutoFit/>
          </a:bodyPr>
          <a:lstStyle/>
          <a:p>
            <a:pPr algn="just"/>
            <a:r>
              <a:rPr lang="en-US" sz="2400" dirty="0"/>
              <a:t>For example, the element boron is composed of two isotopes: </a:t>
            </a:r>
            <a:endParaRPr lang="ka-GE" sz="2400" dirty="0"/>
          </a:p>
          <a:p>
            <a:pPr algn="just"/>
            <a:r>
              <a:rPr lang="en-US" sz="2400" dirty="0"/>
              <a:t>About 19.9% of all boron atoms are </a:t>
            </a:r>
            <a:r>
              <a:rPr lang="ka-GE" sz="2400" baseline="30000" dirty="0"/>
              <a:t>10</a:t>
            </a:r>
            <a:r>
              <a:rPr lang="en-US" sz="2400" dirty="0"/>
              <a:t>B with a mass of</a:t>
            </a:r>
            <a:r>
              <a:rPr lang="ka-GE" sz="2400" dirty="0"/>
              <a:t> </a:t>
            </a:r>
            <a:r>
              <a:rPr lang="en-US" sz="2400" dirty="0"/>
              <a:t>10.0129 </a:t>
            </a:r>
            <a:r>
              <a:rPr lang="en-US" sz="2400" dirty="0" err="1"/>
              <a:t>amu</a:t>
            </a:r>
            <a:r>
              <a:rPr lang="en-US" sz="2400" dirty="0"/>
              <a:t>, and the remaining 80.1% are </a:t>
            </a:r>
            <a:r>
              <a:rPr lang="en-US" sz="2400" baseline="30000" dirty="0"/>
              <a:t>11</a:t>
            </a:r>
            <a:r>
              <a:rPr lang="en-US" sz="2400" dirty="0"/>
              <a:t>B with a mass of 11.0093 </a:t>
            </a:r>
            <a:r>
              <a:rPr lang="en-US" sz="2400" dirty="0" err="1"/>
              <a:t>amu</a:t>
            </a:r>
            <a:r>
              <a:rPr lang="en-US" sz="2400" dirty="0"/>
              <a:t>. </a:t>
            </a:r>
            <a:endParaRPr lang="ka-GE" sz="2400" dirty="0"/>
          </a:p>
          <a:p>
            <a:pPr algn="just"/>
            <a:endParaRPr lang="ka-GE" sz="2400" dirty="0"/>
          </a:p>
          <a:p>
            <a:pPr algn="just"/>
            <a:r>
              <a:rPr lang="en-US" sz="2400" dirty="0"/>
              <a:t>The average atomic mass for boron is</a:t>
            </a:r>
            <a:r>
              <a:rPr lang="ka-GE" sz="2400" dirty="0"/>
              <a:t> </a:t>
            </a:r>
            <a:r>
              <a:rPr lang="en-US" sz="2400" dirty="0"/>
              <a:t>calculated to be:</a:t>
            </a:r>
          </a:p>
        </p:txBody>
      </p:sp>
      <p:sp>
        <p:nvSpPr>
          <p:cNvPr id="7" name="Rectangle 6">
            <a:extLst>
              <a:ext uri="{FF2B5EF4-FFF2-40B4-BE49-F238E27FC236}">
                <a16:creationId xmlns:a16="http://schemas.microsoft.com/office/drawing/2014/main" id="{FAC02371-6802-4D81-B5B1-E6A2D6A0307E}"/>
              </a:ext>
            </a:extLst>
          </p:cNvPr>
          <p:cNvSpPr/>
          <p:nvPr/>
        </p:nvSpPr>
        <p:spPr>
          <a:xfrm>
            <a:off x="441160" y="5810458"/>
            <a:ext cx="10985157" cy="646331"/>
          </a:xfrm>
          <a:prstGeom prst="rect">
            <a:avLst/>
          </a:prstGeom>
        </p:spPr>
        <p:txBody>
          <a:bodyPr wrap="square">
            <a:spAutoFit/>
          </a:bodyPr>
          <a:lstStyle/>
          <a:p>
            <a:r>
              <a:rPr lang="en-US" dirty="0"/>
              <a:t>It is important to understand that no single boron atom weighs exactly 10.8 </a:t>
            </a:r>
            <a:r>
              <a:rPr lang="en-US" dirty="0" err="1"/>
              <a:t>amu</a:t>
            </a:r>
            <a:r>
              <a:rPr lang="en-US" dirty="0"/>
              <a:t>; 10.8 </a:t>
            </a:r>
            <a:r>
              <a:rPr lang="en-US" dirty="0" err="1"/>
              <a:t>amu</a:t>
            </a:r>
            <a:r>
              <a:rPr lang="en-US" dirty="0"/>
              <a:t> is the average mass of all</a:t>
            </a:r>
            <a:r>
              <a:rPr lang="ka-GE" dirty="0"/>
              <a:t> </a:t>
            </a:r>
            <a:r>
              <a:rPr lang="en-US" dirty="0"/>
              <a:t>boron atoms, and individual boron atoms weigh either approximately 10 </a:t>
            </a:r>
            <a:r>
              <a:rPr lang="en-US" dirty="0" err="1"/>
              <a:t>amu</a:t>
            </a:r>
            <a:r>
              <a:rPr lang="en-US" dirty="0"/>
              <a:t> or 11 </a:t>
            </a:r>
            <a:r>
              <a:rPr lang="en-US" dirty="0" err="1"/>
              <a:t>amu</a:t>
            </a:r>
            <a:r>
              <a:rPr lang="en-US" dirty="0"/>
              <a:t>.</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2B2AC3-FC16-4D5B-AAB5-D3FFA4207EB2}"/>
              </a:ext>
            </a:extLst>
          </p:cNvPr>
          <p:cNvPicPr>
            <a:picLocks noChangeAspect="1"/>
          </p:cNvPicPr>
          <p:nvPr/>
        </p:nvPicPr>
        <p:blipFill>
          <a:blip r:embed="rId2"/>
          <a:stretch>
            <a:fillRect/>
          </a:stretch>
        </p:blipFill>
        <p:spPr>
          <a:xfrm>
            <a:off x="295500" y="533400"/>
            <a:ext cx="11595323" cy="5495925"/>
          </a:xfrm>
          <a:prstGeom prst="rect">
            <a:avLst/>
          </a:prstGeom>
        </p:spPr>
      </p:pic>
    </p:spTree>
    <p:extLst>
      <p:ext uri="{BB962C8B-B14F-4D97-AF65-F5344CB8AC3E}">
        <p14:creationId xmlns:p14="http://schemas.microsoft.com/office/powerpoint/2010/main" val="29084761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55702C-57DF-4BDC-849A-08EED32DF02D}"/>
              </a:ext>
            </a:extLst>
          </p:cNvPr>
          <p:cNvPicPr>
            <a:picLocks noChangeAspect="1"/>
          </p:cNvPicPr>
          <p:nvPr/>
        </p:nvPicPr>
        <p:blipFill>
          <a:blip r:embed="rId2"/>
          <a:stretch>
            <a:fillRect/>
          </a:stretch>
        </p:blipFill>
        <p:spPr>
          <a:xfrm>
            <a:off x="1190625" y="174761"/>
            <a:ext cx="9530573" cy="6403907"/>
          </a:xfrm>
          <a:prstGeom prst="rect">
            <a:avLst/>
          </a:prstGeom>
        </p:spPr>
      </p:pic>
    </p:spTree>
    <p:extLst>
      <p:ext uri="{BB962C8B-B14F-4D97-AF65-F5344CB8AC3E}">
        <p14:creationId xmlns:p14="http://schemas.microsoft.com/office/powerpoint/2010/main" val="10337581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353259" y="164846"/>
            <a:ext cx="5742741" cy="617997"/>
          </a:xfrm>
        </p:spPr>
        <p:txBody>
          <a:bodyPr>
            <a:normAutofit/>
          </a:bodyPr>
          <a:lstStyle/>
          <a:p>
            <a:pPr eaLnBrk="1" hangingPunct="1"/>
            <a:r>
              <a:rPr lang="en-US" sz="3200" b="1" dirty="0">
                <a:solidFill>
                  <a:srgbClr val="000090"/>
                </a:solidFill>
                <a:latin typeface="Arial" charset="0"/>
              </a:rPr>
              <a:t>Mass spectrometry (MS)</a:t>
            </a:r>
          </a:p>
        </p:txBody>
      </p:sp>
      <p:sp>
        <p:nvSpPr>
          <p:cNvPr id="41986" name="Content Placeholder 2"/>
          <p:cNvSpPr>
            <a:spLocks noGrp="1"/>
          </p:cNvSpPr>
          <p:nvPr>
            <p:ph idx="1"/>
          </p:nvPr>
        </p:nvSpPr>
        <p:spPr>
          <a:xfrm>
            <a:off x="238125" y="1570754"/>
            <a:ext cx="11339359" cy="4306172"/>
          </a:xfrm>
        </p:spPr>
        <p:txBody>
          <a:bodyPr>
            <a:normAutofit/>
          </a:bodyPr>
          <a:lstStyle/>
          <a:p>
            <a:pPr>
              <a:buClr>
                <a:schemeClr val="tx1"/>
              </a:buClr>
              <a:buFont typeface="Arial"/>
              <a:buChar char="•"/>
            </a:pPr>
            <a:r>
              <a:rPr lang="en-US" sz="2400" b="1" dirty="0"/>
              <a:t> </a:t>
            </a:r>
            <a:r>
              <a:rPr lang="en-US" sz="2400" dirty="0"/>
              <a:t>The occurrence and natural abundances of isotopes can be experimentally determined using an instrument</a:t>
            </a:r>
            <a:r>
              <a:rPr lang="ka-GE" sz="2400" dirty="0"/>
              <a:t>,</a:t>
            </a:r>
            <a:r>
              <a:rPr lang="en-US" sz="2400" dirty="0"/>
              <a:t> called a mass spectrometer. </a:t>
            </a:r>
          </a:p>
          <a:p>
            <a:pPr marL="57150" algn="just">
              <a:buClrTx/>
              <a:buFont typeface="Arial" panose="020B0604020202020204" pitchFamily="34" charset="0"/>
              <a:buChar char="•"/>
            </a:pPr>
            <a:r>
              <a:rPr lang="en-US" sz="2400" dirty="0"/>
              <a:t>Mass spectrometry (MS) is widely used in chemistry, forensics, medicine, environmental</a:t>
            </a:r>
            <a:r>
              <a:rPr lang="ka-GE" sz="2400" dirty="0"/>
              <a:t> </a:t>
            </a:r>
            <a:r>
              <a:rPr lang="en-US" sz="2400" dirty="0"/>
              <a:t>science, and many other fields to analyze and help identify the substances in a sample of material.</a:t>
            </a:r>
          </a:p>
          <a:p>
            <a:pPr>
              <a:buClr>
                <a:schemeClr val="tx1"/>
              </a:buClr>
              <a:buFont typeface="Arial"/>
              <a:buChar char="•"/>
            </a:pPr>
            <a:r>
              <a:rPr lang="en-US" sz="2400" dirty="0"/>
              <a:t> The sample is vaporized and exposed to a high-energy electron beam</a:t>
            </a:r>
            <a:r>
              <a:rPr lang="ka-GE" sz="2400" dirty="0"/>
              <a:t>,</a:t>
            </a:r>
            <a:r>
              <a:rPr lang="en-US" sz="2400" dirty="0"/>
              <a:t> that causes the sample’s atoms (or molecules) to become electrically charged, typically by losing one or more electrons. </a:t>
            </a:r>
          </a:p>
          <a:p>
            <a:pPr>
              <a:buClr>
                <a:schemeClr val="tx1"/>
              </a:buClr>
              <a:buFont typeface="Arial"/>
              <a:buChar char="•"/>
            </a:pPr>
            <a:endParaRPr lang="en-US" sz="2400" dirty="0"/>
          </a:p>
          <a:p>
            <a:pPr>
              <a:buClr>
                <a:schemeClr val="tx1"/>
              </a:buClr>
            </a:pPr>
            <a:endParaRPr lang="en-US" sz="2400" dirty="0"/>
          </a:p>
        </p:txBody>
      </p:sp>
      <p:sp>
        <p:nvSpPr>
          <p:cNvPr id="4" name="TextBox 3"/>
          <p:cNvSpPr txBox="1"/>
          <p:nvPr/>
        </p:nvSpPr>
        <p:spPr>
          <a:xfrm>
            <a:off x="1775026" y="413511"/>
            <a:ext cx="184666" cy="369332"/>
          </a:xfrm>
          <a:prstGeom prst="rect">
            <a:avLst/>
          </a:prstGeom>
          <a:noFill/>
        </p:spPr>
        <p:txBody>
          <a:bodyPr wrap="none" rtlCol="0">
            <a:spAutoFit/>
          </a:bodyPr>
          <a:lstStyle/>
          <a:p>
            <a:endParaRPr lang="en-US" dirty="0"/>
          </a:p>
        </p:txBody>
      </p:sp>
      <p:pic>
        <p:nvPicPr>
          <p:cNvPr id="5" name="Picture 4"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16223" y="194236"/>
            <a:ext cx="1226434" cy="833592"/>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C461A6-6CD2-4955-B4CD-E1BE435A56E5}"/>
              </a:ext>
            </a:extLst>
          </p:cNvPr>
          <p:cNvSpPr/>
          <p:nvPr/>
        </p:nvSpPr>
        <p:spPr>
          <a:xfrm>
            <a:off x="429459" y="1114163"/>
            <a:ext cx="11219616" cy="5262979"/>
          </a:xfrm>
          <a:prstGeom prst="rect">
            <a:avLst/>
          </a:prstGeom>
        </p:spPr>
        <p:txBody>
          <a:bodyPr wrap="square">
            <a:spAutoFit/>
          </a:bodyPr>
          <a:lstStyle/>
          <a:p>
            <a:pPr marL="342900" indent="-342900" algn="just">
              <a:buFont typeface="Arial" panose="020B0604020202020204" pitchFamily="34" charset="0"/>
              <a:buChar char="•"/>
            </a:pPr>
            <a:r>
              <a:rPr lang="en-US" sz="2400" dirty="0">
                <a:solidFill>
                  <a:srgbClr val="000000"/>
                </a:solidFill>
              </a:rPr>
              <a:t>These</a:t>
            </a:r>
            <a:r>
              <a:rPr lang="ka-GE" sz="2400" dirty="0">
                <a:solidFill>
                  <a:srgbClr val="000000"/>
                </a:solidFill>
              </a:rPr>
              <a:t> </a:t>
            </a:r>
            <a:r>
              <a:rPr lang="en-US" sz="2400" dirty="0">
                <a:solidFill>
                  <a:srgbClr val="000000"/>
                </a:solidFill>
              </a:rPr>
              <a:t>cations then pass through a (variable) electric or magnetic field that deflects each cation’s path to an extent that</a:t>
            </a:r>
            <a:r>
              <a:rPr lang="ka-GE" sz="2400" dirty="0">
                <a:solidFill>
                  <a:srgbClr val="000000"/>
                </a:solidFill>
              </a:rPr>
              <a:t> </a:t>
            </a:r>
            <a:r>
              <a:rPr lang="en-US" sz="2400" dirty="0">
                <a:solidFill>
                  <a:srgbClr val="000000"/>
                </a:solidFill>
              </a:rPr>
              <a:t>depends on both its mass and charge (similar to how the path of a large steel ball bearing rolling past a magnet is</a:t>
            </a:r>
            <a:r>
              <a:rPr lang="ka-GE" sz="2400" dirty="0">
                <a:solidFill>
                  <a:srgbClr val="000000"/>
                </a:solidFill>
              </a:rPr>
              <a:t> </a:t>
            </a:r>
            <a:r>
              <a:rPr lang="en-US" sz="2400" dirty="0">
                <a:solidFill>
                  <a:srgbClr val="000000"/>
                </a:solidFill>
              </a:rPr>
              <a:t>deflected to a lesser extent that that of a small steel BB). </a:t>
            </a:r>
            <a:endParaRPr lang="ka-GE" sz="2400" dirty="0">
              <a:solidFill>
                <a:srgbClr val="000000"/>
              </a:solidFill>
            </a:endParaRPr>
          </a:p>
          <a:p>
            <a:pPr marL="342900" indent="-342900" algn="just">
              <a:buFont typeface="Arial" panose="020B0604020202020204" pitchFamily="34" charset="0"/>
              <a:buChar char="•"/>
            </a:pPr>
            <a:endParaRPr lang="ka-GE" sz="2400" dirty="0">
              <a:solidFill>
                <a:srgbClr val="000000"/>
              </a:solidFill>
            </a:endParaRPr>
          </a:p>
          <a:p>
            <a:pPr marL="342900" indent="-342900" algn="just">
              <a:buFont typeface="Arial" panose="020B0604020202020204" pitchFamily="34" charset="0"/>
              <a:buChar char="•"/>
            </a:pPr>
            <a:r>
              <a:rPr lang="en-US" sz="2400" dirty="0">
                <a:solidFill>
                  <a:srgbClr val="000000"/>
                </a:solidFill>
              </a:rPr>
              <a:t>The ions are detected, and a plot of the relative number of</a:t>
            </a:r>
            <a:r>
              <a:rPr lang="ka-GE" sz="2400" dirty="0">
                <a:solidFill>
                  <a:srgbClr val="000000"/>
                </a:solidFill>
              </a:rPr>
              <a:t> </a:t>
            </a:r>
            <a:r>
              <a:rPr lang="en-US" sz="2400" dirty="0">
                <a:solidFill>
                  <a:srgbClr val="000000"/>
                </a:solidFill>
              </a:rPr>
              <a:t>ions generated versus their mass-to-charge ratios (a </a:t>
            </a:r>
            <a:r>
              <a:rPr lang="en-US" sz="2400" i="1" dirty="0">
                <a:solidFill>
                  <a:srgbClr val="000000"/>
                </a:solidFill>
              </a:rPr>
              <a:t>mass spectrum</a:t>
            </a:r>
            <a:r>
              <a:rPr lang="en-US" sz="2400" dirty="0">
                <a:solidFill>
                  <a:srgbClr val="000000"/>
                </a:solidFill>
              </a:rPr>
              <a:t>) is made. </a:t>
            </a:r>
            <a:endParaRPr lang="ka-GE" sz="2400" dirty="0">
              <a:solidFill>
                <a:srgbClr val="000000"/>
              </a:solidFill>
            </a:endParaRPr>
          </a:p>
          <a:p>
            <a:pPr marL="342900" indent="-342900" algn="just">
              <a:buFont typeface="Arial" panose="020B0604020202020204" pitchFamily="34" charset="0"/>
              <a:buChar char="•"/>
            </a:pPr>
            <a:endParaRPr lang="ka-GE" sz="2400" dirty="0">
              <a:solidFill>
                <a:srgbClr val="000000"/>
              </a:solidFill>
            </a:endParaRPr>
          </a:p>
          <a:p>
            <a:pPr marL="342900" indent="-342900" algn="just">
              <a:buFont typeface="Arial" panose="020B0604020202020204" pitchFamily="34" charset="0"/>
              <a:buChar char="•"/>
            </a:pPr>
            <a:r>
              <a:rPr lang="en-US" sz="2400" dirty="0">
                <a:solidFill>
                  <a:srgbClr val="000000"/>
                </a:solidFill>
              </a:rPr>
              <a:t>The height of each vertical feature or</a:t>
            </a:r>
            <a:r>
              <a:rPr lang="ka-GE" sz="2400" dirty="0">
                <a:solidFill>
                  <a:srgbClr val="000000"/>
                </a:solidFill>
              </a:rPr>
              <a:t> </a:t>
            </a:r>
            <a:r>
              <a:rPr lang="en-US" sz="2400" dirty="0">
                <a:solidFill>
                  <a:srgbClr val="000000"/>
                </a:solidFill>
              </a:rPr>
              <a:t>peak in a mass spectrum is proportional to the fraction of cations with the specified mass-to-charge ratio. </a:t>
            </a:r>
            <a:endParaRPr lang="ka-GE" sz="2400" dirty="0">
              <a:solidFill>
                <a:srgbClr val="000000"/>
              </a:solidFill>
            </a:endParaRPr>
          </a:p>
          <a:p>
            <a:pPr marL="342900" indent="-342900" algn="just">
              <a:buFont typeface="Arial" panose="020B0604020202020204" pitchFamily="34" charset="0"/>
              <a:buChar char="•"/>
            </a:pPr>
            <a:endParaRPr lang="ka-GE" sz="2400" dirty="0">
              <a:solidFill>
                <a:srgbClr val="000000"/>
              </a:solidFill>
            </a:endParaRPr>
          </a:p>
          <a:p>
            <a:pPr marL="342900" indent="-342900" algn="just">
              <a:buFont typeface="Arial" panose="020B0604020202020204" pitchFamily="34" charset="0"/>
              <a:buChar char="•"/>
            </a:pPr>
            <a:r>
              <a:rPr lang="en-US" sz="2400" dirty="0">
                <a:solidFill>
                  <a:srgbClr val="000000"/>
                </a:solidFill>
              </a:rPr>
              <a:t>Since its</a:t>
            </a:r>
            <a:r>
              <a:rPr lang="ka-GE" sz="2400" dirty="0">
                <a:solidFill>
                  <a:srgbClr val="000000"/>
                </a:solidFill>
              </a:rPr>
              <a:t> </a:t>
            </a:r>
            <a:r>
              <a:rPr lang="en-US" sz="2400" dirty="0">
                <a:solidFill>
                  <a:srgbClr val="000000"/>
                </a:solidFill>
              </a:rPr>
              <a:t>initial use during the development of modern atomic theory, MS has evolved to become a powerful tool for chemical</a:t>
            </a:r>
            <a:r>
              <a:rPr lang="ka-GE" sz="2400" dirty="0">
                <a:solidFill>
                  <a:srgbClr val="000000"/>
                </a:solidFill>
              </a:rPr>
              <a:t> </a:t>
            </a:r>
            <a:r>
              <a:rPr lang="en-US" sz="2400" dirty="0">
                <a:solidFill>
                  <a:srgbClr val="000000"/>
                </a:solidFill>
              </a:rPr>
              <a:t>analysis in a wide range of applications.</a:t>
            </a:r>
          </a:p>
        </p:txBody>
      </p:sp>
      <p:sp>
        <p:nvSpPr>
          <p:cNvPr id="3" name="Title 1">
            <a:extLst>
              <a:ext uri="{FF2B5EF4-FFF2-40B4-BE49-F238E27FC236}">
                <a16:creationId xmlns:a16="http://schemas.microsoft.com/office/drawing/2014/main" id="{8B679FAF-DD62-4F23-8992-44FEA1E0A535}"/>
              </a:ext>
            </a:extLst>
          </p:cNvPr>
          <p:cNvSpPr txBox="1">
            <a:spLocks/>
          </p:cNvSpPr>
          <p:nvPr/>
        </p:nvSpPr>
        <p:spPr>
          <a:xfrm>
            <a:off x="429459" y="287585"/>
            <a:ext cx="5742741" cy="617997"/>
          </a:xfrm>
          <a:prstGeom prst="rect">
            <a:avLst/>
          </a:prstGeom>
        </p:spPr>
        <p:txBody>
          <a:bodyPr>
            <a:normAutofit/>
          </a:bodyPr>
          <a:lstStyle>
            <a:lvl1pPr algn="l" defTabSz="914400" rtl="0" eaLnBrk="1" latinLnBrk="0" hangingPunct="1">
              <a:spcBef>
                <a:spcPct val="0"/>
              </a:spcBef>
              <a:buNone/>
              <a:defRPr sz="2400" kern="1200" cap="all" spc="-60" baseline="0">
                <a:solidFill>
                  <a:srgbClr val="6CB255"/>
                </a:solidFill>
                <a:latin typeface="+mj-lt"/>
                <a:ea typeface="+mj-ea"/>
                <a:cs typeface="+mj-cs"/>
              </a:defRPr>
            </a:lvl1pPr>
          </a:lstStyle>
          <a:p>
            <a:r>
              <a:rPr lang="en-US" sz="3200" b="1" dirty="0">
                <a:solidFill>
                  <a:srgbClr val="000090"/>
                </a:solidFill>
                <a:latin typeface="Arial" charset="0"/>
              </a:rPr>
              <a:t>Mass spectrometry (MS)</a:t>
            </a:r>
          </a:p>
        </p:txBody>
      </p:sp>
      <p:pic>
        <p:nvPicPr>
          <p:cNvPr id="4" name="Picture 3" descr="OSX-Stacked-TM-RGB-300dpi-2016.jpg">
            <a:extLst>
              <a:ext uri="{FF2B5EF4-FFF2-40B4-BE49-F238E27FC236}">
                <a16:creationId xmlns:a16="http://schemas.microsoft.com/office/drawing/2014/main" id="{7A351719-97A3-4D32-A348-7332679C31AC}"/>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497198" y="287585"/>
            <a:ext cx="1226434" cy="833592"/>
          </a:xfrm>
          <a:prstGeom prst="rect">
            <a:avLst/>
          </a:prstGeom>
        </p:spPr>
      </p:pic>
    </p:spTree>
    <p:extLst>
      <p:ext uri="{BB962C8B-B14F-4D97-AF65-F5344CB8AC3E}">
        <p14:creationId xmlns:p14="http://schemas.microsoft.com/office/powerpoint/2010/main" val="121834613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2.15</a:t>
            </a:r>
          </a:p>
        </p:txBody>
      </p:sp>
      <p:pic>
        <p:nvPicPr>
          <p:cNvPr id="2" name="Picture Placeholder 1" descr="CNX_Chem_02_03_MassSpec.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93" r="-3693"/>
          <a:stretch>
            <a:fillRect/>
          </a:stretch>
        </p:blipFill>
        <p:spPr>
          <a:xfrm>
            <a:off x="889306" y="1074919"/>
            <a:ext cx="9306366" cy="4039848"/>
          </a:xfrm>
        </p:spPr>
      </p:pic>
      <p:sp>
        <p:nvSpPr>
          <p:cNvPr id="7" name="Text Placeholder 6"/>
          <p:cNvSpPr>
            <a:spLocks noGrp="1"/>
          </p:cNvSpPr>
          <p:nvPr>
            <p:ph type="body" sz="quarter" idx="14"/>
          </p:nvPr>
        </p:nvSpPr>
        <p:spPr>
          <a:xfrm>
            <a:off x="889305" y="5317325"/>
            <a:ext cx="10750549" cy="1166382"/>
          </a:xfrm>
        </p:spPr>
        <p:txBody>
          <a:bodyPr>
            <a:noAutofit/>
          </a:bodyPr>
          <a:lstStyle/>
          <a:p>
            <a:r>
              <a:rPr lang="en-US" sz="2800" dirty="0"/>
              <a:t>Analysis of zirconium in a mass spectrometer, produces a mass spectrum with peaks showing the different isotopes of Zr.</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355966" y="686624"/>
            <a:ext cx="1226434" cy="833592"/>
          </a:xfrm>
          <a:prstGeom prst="rect">
            <a:avLst/>
          </a:prstGeom>
        </p:spPr>
      </p:pic>
    </p:spTree>
    <p:extLst>
      <p:ext uri="{BB962C8B-B14F-4D97-AF65-F5344CB8AC3E}">
        <p14:creationId xmlns:p14="http://schemas.microsoft.com/office/powerpoint/2010/main" val="2165397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46A1F-2B5A-4B8B-8742-317CDE28E5B4}"/>
              </a:ext>
            </a:extLst>
          </p:cNvPr>
          <p:cNvSpPr>
            <a:spLocks noGrp="1"/>
          </p:cNvSpPr>
          <p:nvPr>
            <p:ph type="title"/>
          </p:nvPr>
        </p:nvSpPr>
        <p:spPr>
          <a:xfrm>
            <a:off x="1090696" y="542656"/>
            <a:ext cx="6660630" cy="644090"/>
          </a:xfrm>
        </p:spPr>
        <p:txBody>
          <a:bodyPr>
            <a:normAutofit fontScale="90000"/>
          </a:bodyPr>
          <a:lstStyle/>
          <a:p>
            <a:r>
              <a:rPr lang="en-US" sz="3600" b="1" dirty="0">
                <a:solidFill>
                  <a:srgbClr val="000090"/>
                </a:solidFill>
                <a:latin typeface="Arial" pitchFamily="-110" charset="0"/>
              </a:rPr>
              <a:t>2.1</a:t>
            </a:r>
            <a:r>
              <a:rPr lang="en-US" b="1" dirty="0">
                <a:solidFill>
                  <a:srgbClr val="000090"/>
                </a:solidFill>
                <a:latin typeface="Arial" pitchFamily="-110" charset="0"/>
              </a:rPr>
              <a:t> </a:t>
            </a:r>
            <a:r>
              <a:rPr lang="en-US" sz="3200" b="1" dirty="0">
                <a:solidFill>
                  <a:srgbClr val="000090"/>
                </a:solidFill>
                <a:latin typeface="Arial" pitchFamily="-110" charset="0"/>
              </a:rPr>
              <a:t>Early Ideas in atomic theory</a:t>
            </a:r>
            <a:endParaRPr lang="en-US" sz="3200" dirty="0"/>
          </a:p>
        </p:txBody>
      </p:sp>
      <p:sp>
        <p:nvSpPr>
          <p:cNvPr id="3" name="Content Placeholder 2">
            <a:extLst>
              <a:ext uri="{FF2B5EF4-FFF2-40B4-BE49-F238E27FC236}">
                <a16:creationId xmlns:a16="http://schemas.microsoft.com/office/drawing/2014/main" id="{E798473C-29A9-4F38-9CC9-39DD0FD46410}"/>
              </a:ext>
            </a:extLst>
          </p:cNvPr>
          <p:cNvSpPr>
            <a:spLocks noGrp="1"/>
          </p:cNvSpPr>
          <p:nvPr>
            <p:ph idx="1"/>
          </p:nvPr>
        </p:nvSpPr>
        <p:spPr>
          <a:xfrm>
            <a:off x="1090696" y="2113184"/>
            <a:ext cx="9561871" cy="2889515"/>
          </a:xfrm>
        </p:spPr>
        <p:txBody>
          <a:bodyPr>
            <a:normAutofit/>
          </a:bodyPr>
          <a:lstStyle/>
          <a:p>
            <a:pPr algn="l"/>
            <a:r>
              <a:rPr lang="en-US" sz="3200" b="1" dirty="0">
                <a:solidFill>
                  <a:srgbClr val="002060"/>
                </a:solidFill>
              </a:rPr>
              <a:t>By the end of this section, you will be able to:</a:t>
            </a:r>
          </a:p>
          <a:p>
            <a:pPr indent="569913" algn="l"/>
            <a:r>
              <a:rPr lang="en-US" sz="3200" b="1" dirty="0"/>
              <a:t>• </a:t>
            </a:r>
            <a:r>
              <a:rPr lang="en-US" sz="3200" dirty="0"/>
              <a:t>State the postulates of Dalton’s atomic theory</a:t>
            </a:r>
          </a:p>
          <a:p>
            <a:pPr indent="569913" algn="l"/>
            <a:r>
              <a:rPr lang="en-US" sz="3200" dirty="0"/>
              <a:t>• Use postulates of Dalton’s atomic theory to explain the laws of definite and multiple proportions.</a:t>
            </a:r>
          </a:p>
        </p:txBody>
      </p:sp>
      <p:pic>
        <p:nvPicPr>
          <p:cNvPr id="4" name="Picture 3" descr="OSX-Stacked-TM-RGB-300dpi-2016.jpg">
            <a:extLst>
              <a:ext uri="{FF2B5EF4-FFF2-40B4-BE49-F238E27FC236}">
                <a16:creationId xmlns:a16="http://schemas.microsoft.com/office/drawing/2014/main" id="{91CB4E4C-9FE5-48D7-ABF0-79AC5A6E6B8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073833" y="569481"/>
            <a:ext cx="1226434" cy="833592"/>
          </a:xfrm>
          <a:prstGeom prst="rect">
            <a:avLst/>
          </a:prstGeom>
        </p:spPr>
      </p:pic>
    </p:spTree>
    <p:extLst>
      <p:ext uri="{BB962C8B-B14F-4D97-AF65-F5344CB8AC3E}">
        <p14:creationId xmlns:p14="http://schemas.microsoft.com/office/powerpoint/2010/main" val="113960219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6F6FB-D0C1-4BEB-932A-5E73432AB789}"/>
              </a:ext>
            </a:extLst>
          </p:cNvPr>
          <p:cNvSpPr>
            <a:spLocks noGrp="1"/>
          </p:cNvSpPr>
          <p:nvPr>
            <p:ph type="title"/>
          </p:nvPr>
        </p:nvSpPr>
        <p:spPr>
          <a:xfrm>
            <a:off x="934064" y="1119412"/>
            <a:ext cx="4632941" cy="659535"/>
          </a:xfrm>
        </p:spPr>
        <p:txBody>
          <a:bodyPr>
            <a:noAutofit/>
          </a:bodyPr>
          <a:lstStyle/>
          <a:p>
            <a:r>
              <a:rPr lang="en-US" sz="2800" b="1" dirty="0">
                <a:solidFill>
                  <a:srgbClr val="000090"/>
                </a:solidFill>
                <a:latin typeface="Arial" pitchFamily="-110" charset="0"/>
              </a:rPr>
              <a:t>2.4 chemical formulas</a:t>
            </a:r>
            <a:endParaRPr lang="en-US" sz="2800" dirty="0"/>
          </a:p>
        </p:txBody>
      </p:sp>
      <p:sp>
        <p:nvSpPr>
          <p:cNvPr id="4" name="Text Placeholder 3">
            <a:extLst>
              <a:ext uri="{FF2B5EF4-FFF2-40B4-BE49-F238E27FC236}">
                <a16:creationId xmlns:a16="http://schemas.microsoft.com/office/drawing/2014/main" id="{FC5BF8FC-A536-4D9C-BFF0-9423CB61B007}"/>
              </a:ext>
            </a:extLst>
          </p:cNvPr>
          <p:cNvSpPr>
            <a:spLocks noGrp="1"/>
          </p:cNvSpPr>
          <p:nvPr>
            <p:ph type="body" sz="quarter" idx="14"/>
          </p:nvPr>
        </p:nvSpPr>
        <p:spPr>
          <a:xfrm>
            <a:off x="720725" y="2209631"/>
            <a:ext cx="10750549" cy="3199189"/>
          </a:xfrm>
        </p:spPr>
        <p:txBody>
          <a:bodyPr>
            <a:normAutofit/>
          </a:bodyPr>
          <a:lstStyle/>
          <a:p>
            <a:pPr algn="l"/>
            <a:r>
              <a:rPr lang="en-US" sz="3200" b="0" i="0" u="none" strike="noStrike" baseline="0" dirty="0"/>
              <a:t>By the end of this section, you will be able to:</a:t>
            </a:r>
          </a:p>
          <a:p>
            <a:pPr indent="973138" algn="just"/>
            <a:r>
              <a:rPr lang="en-US" sz="3200" b="0" i="0" u="none" strike="noStrike" baseline="0" dirty="0"/>
              <a:t>• Symbolize the composition of molecules</a:t>
            </a:r>
            <a:r>
              <a:rPr lang="ka-GE" sz="3200" b="0" i="0" u="none" strike="noStrike" baseline="0" dirty="0"/>
              <a:t>,</a:t>
            </a:r>
            <a:r>
              <a:rPr lang="en-US" sz="3200" b="0" i="0" u="none" strike="noStrike" baseline="0" dirty="0"/>
              <a:t> using molecular formulas and empirical formulas;</a:t>
            </a:r>
          </a:p>
          <a:p>
            <a:pPr indent="973138" algn="just"/>
            <a:r>
              <a:rPr lang="en-US" sz="3200" b="0" i="0" u="none" strike="noStrike" baseline="0" dirty="0"/>
              <a:t>• Represent the bonding arrangement of atoms within molecules, using structural formulas;</a:t>
            </a:r>
            <a:endParaRPr lang="en-US" sz="3200" dirty="0"/>
          </a:p>
        </p:txBody>
      </p:sp>
      <p:pic>
        <p:nvPicPr>
          <p:cNvPr id="5" name="Picture 4" descr="OSX-Stacked-TM-RGB-300dpi-2016.jpg">
            <a:extLst>
              <a:ext uri="{FF2B5EF4-FFF2-40B4-BE49-F238E27FC236}">
                <a16:creationId xmlns:a16="http://schemas.microsoft.com/office/drawing/2014/main" id="{061581AE-7C12-49C6-89BA-E967804E8275}"/>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031502" y="1098898"/>
            <a:ext cx="1226434" cy="833592"/>
          </a:xfrm>
          <a:prstGeom prst="rect">
            <a:avLst/>
          </a:prstGeom>
        </p:spPr>
      </p:pic>
    </p:spTree>
    <p:extLst>
      <p:ext uri="{BB962C8B-B14F-4D97-AF65-F5344CB8AC3E}">
        <p14:creationId xmlns:p14="http://schemas.microsoft.com/office/powerpoint/2010/main" val="28734509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746945" y="287268"/>
            <a:ext cx="4928419" cy="508000"/>
          </a:xfrm>
        </p:spPr>
        <p:txBody>
          <a:bodyPr>
            <a:normAutofit fontScale="90000"/>
          </a:bodyPr>
          <a:lstStyle/>
          <a:p>
            <a:pPr eaLnBrk="1" hangingPunct="1"/>
            <a:r>
              <a:rPr lang="en-US" sz="3200" b="1" dirty="0">
                <a:solidFill>
                  <a:srgbClr val="000090"/>
                </a:solidFill>
                <a:latin typeface="Arial" pitchFamily="-110" charset="0"/>
              </a:rPr>
              <a:t>2.4 chemical formulas</a:t>
            </a:r>
          </a:p>
        </p:txBody>
      </p:sp>
      <p:sp>
        <p:nvSpPr>
          <p:cNvPr id="22530" name="Rectangle 3"/>
          <p:cNvSpPr>
            <a:spLocks noGrp="1" noChangeArrowheads="1"/>
          </p:cNvSpPr>
          <p:nvPr>
            <p:ph idx="1"/>
          </p:nvPr>
        </p:nvSpPr>
        <p:spPr>
          <a:xfrm>
            <a:off x="383458" y="1272805"/>
            <a:ext cx="11429999" cy="5045632"/>
          </a:xfrm>
        </p:spPr>
        <p:txBody>
          <a:bodyPr>
            <a:normAutofit/>
          </a:bodyPr>
          <a:lstStyle/>
          <a:p>
            <a:pPr>
              <a:buClrTx/>
              <a:buFont typeface="Arial"/>
              <a:buChar char="•"/>
            </a:pPr>
            <a:r>
              <a:rPr lang="en-US" sz="2400" dirty="0">
                <a:latin typeface="Arial" pitchFamily="-110" charset="0"/>
              </a:rPr>
              <a:t> </a:t>
            </a:r>
            <a:r>
              <a:rPr lang="en-US" sz="2400" b="1" dirty="0">
                <a:solidFill>
                  <a:srgbClr val="000090"/>
                </a:solidFill>
              </a:rPr>
              <a:t>Molecular Formula – is </a:t>
            </a:r>
            <a:r>
              <a:rPr lang="en-US" sz="2400" dirty="0"/>
              <a:t>a representation of a molecule or compound, which consists of the following:</a:t>
            </a:r>
            <a:endParaRPr lang="en-US" dirty="0"/>
          </a:p>
          <a:p>
            <a:pPr marL="808038" lvl="1" indent="-457200">
              <a:buNone/>
            </a:pPr>
            <a:r>
              <a:rPr lang="en-US" sz="2400" dirty="0">
                <a:solidFill>
                  <a:schemeClr val="tx1"/>
                </a:solidFill>
                <a:cs typeface="MS PGothic" pitchFamily="34" charset="-128"/>
              </a:rPr>
              <a:t>1) Chemical symbols to indicate the types of atoms. </a:t>
            </a:r>
          </a:p>
          <a:p>
            <a:pPr marL="808038" lvl="1" indent="-457200">
              <a:buNone/>
            </a:pPr>
            <a:endParaRPr lang="en-US" sz="2400" dirty="0">
              <a:solidFill>
                <a:schemeClr val="tx1"/>
              </a:solidFill>
              <a:cs typeface="MS PGothic" pitchFamily="34" charset="-128"/>
            </a:endParaRPr>
          </a:p>
          <a:p>
            <a:pPr marL="808038" lvl="1" indent="-457200">
              <a:buNone/>
            </a:pPr>
            <a:r>
              <a:rPr lang="en-US" sz="2400" dirty="0">
                <a:solidFill>
                  <a:schemeClr val="tx1"/>
                </a:solidFill>
                <a:cs typeface="MS PGothic" pitchFamily="34" charset="-128"/>
              </a:rPr>
              <a:t>2) Subscripts after the symbol to indicate the number of each type of atom in the molecule. </a:t>
            </a:r>
          </a:p>
          <a:p>
            <a:pPr marL="808038" lvl="1" indent="-457200">
              <a:buNone/>
            </a:pPr>
            <a:endParaRPr lang="en-US" sz="2400" dirty="0">
              <a:solidFill>
                <a:schemeClr val="tx1"/>
              </a:solidFill>
              <a:cs typeface="MS PGothic" pitchFamily="34" charset="-128"/>
            </a:endParaRPr>
          </a:p>
          <a:p>
            <a:pPr marL="342900" lvl="1" indent="7938">
              <a:buNone/>
            </a:pPr>
            <a:r>
              <a:rPr lang="en-US" sz="2400" dirty="0">
                <a:solidFill>
                  <a:schemeClr val="tx1"/>
                </a:solidFill>
                <a:cs typeface="MS PGothic" pitchFamily="34" charset="-128"/>
              </a:rPr>
              <a:t>Subscripts are used</a:t>
            </a:r>
            <a:r>
              <a:rPr lang="ka-GE" sz="2400" dirty="0">
                <a:solidFill>
                  <a:schemeClr val="tx1"/>
                </a:solidFill>
                <a:cs typeface="MS PGothic" pitchFamily="34" charset="-128"/>
              </a:rPr>
              <a:t>,</a:t>
            </a:r>
            <a:r>
              <a:rPr lang="en-US" sz="2400" dirty="0">
                <a:solidFill>
                  <a:schemeClr val="tx1"/>
                </a:solidFill>
                <a:cs typeface="MS PGothic" pitchFamily="34" charset="-128"/>
              </a:rPr>
              <a:t> only when more than one atom of a given type is present. </a:t>
            </a:r>
          </a:p>
          <a:p>
            <a:pPr marL="342900" lvl="1" indent="7938">
              <a:buNone/>
            </a:pPr>
            <a:endParaRPr lang="en-US" sz="2400" dirty="0">
              <a:solidFill>
                <a:schemeClr val="tx1"/>
              </a:solidFill>
              <a:cs typeface="MS PGothic" pitchFamily="34" charset="-128"/>
            </a:endParaRPr>
          </a:p>
          <a:p>
            <a:pPr marL="60325" lvl="1" indent="0">
              <a:buClrTx/>
              <a:buFont typeface="Arial"/>
              <a:buChar char="•"/>
            </a:pPr>
            <a:r>
              <a:rPr lang="en-US" sz="2400" dirty="0"/>
              <a:t> A </a:t>
            </a:r>
            <a:r>
              <a:rPr lang="en-US" sz="2400" b="1" dirty="0">
                <a:solidFill>
                  <a:srgbClr val="FF0000"/>
                </a:solidFill>
              </a:rPr>
              <a:t>Structural Formula </a:t>
            </a:r>
            <a:r>
              <a:rPr lang="en-US" sz="2400" dirty="0"/>
              <a:t>shows the same information as a molecular formula</a:t>
            </a:r>
            <a:r>
              <a:rPr lang="ka-GE" sz="2400" dirty="0"/>
              <a:t>,</a:t>
            </a:r>
            <a:r>
              <a:rPr lang="en-US" sz="2400" dirty="0"/>
              <a:t> but also shows how the atoms are connected. </a:t>
            </a:r>
            <a:endParaRPr lang="en-US" sz="2400" dirty="0">
              <a:solidFill>
                <a:schemeClr val="tx1"/>
              </a:solidFill>
              <a:cs typeface="MS PGothic" pitchFamily="34" charset="-128"/>
            </a:endParaRPr>
          </a:p>
          <a:p>
            <a:endParaRPr lang="en-US" b="1" dirty="0">
              <a:latin typeface="Arial" pitchFamily="-110" charset="0"/>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114154" y="227959"/>
            <a:ext cx="1226434" cy="833592"/>
          </a:xfrm>
          <a:prstGeom prst="rect">
            <a:avLst/>
          </a:prstGeo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383458"/>
            <a:ext cx="2354826" cy="659535"/>
          </a:xfrm>
        </p:spPr>
        <p:txBody>
          <a:bodyPr/>
          <a:lstStyle/>
          <a:p>
            <a:r>
              <a:rPr lang="en-US" dirty="0"/>
              <a:t>Figure 2.16</a:t>
            </a:r>
          </a:p>
        </p:txBody>
      </p:sp>
      <p:pic>
        <p:nvPicPr>
          <p:cNvPr id="2" name="Picture Placeholder 1" descr="CNX_Chem_02_04_MethaneRep.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5169" t="-36730" r="4431" b="-36730"/>
          <a:stretch>
            <a:fillRect/>
          </a:stretch>
        </p:blipFill>
        <p:spPr>
          <a:xfrm>
            <a:off x="1936723" y="883330"/>
            <a:ext cx="8428259" cy="4047261"/>
          </a:xfrm>
        </p:spPr>
      </p:pic>
      <p:sp>
        <p:nvSpPr>
          <p:cNvPr id="7" name="Text Placeholder 6"/>
          <p:cNvSpPr>
            <a:spLocks noGrp="1"/>
          </p:cNvSpPr>
          <p:nvPr>
            <p:ph type="body" sz="quarter" idx="14"/>
          </p:nvPr>
        </p:nvSpPr>
        <p:spPr>
          <a:xfrm>
            <a:off x="609600" y="4843982"/>
            <a:ext cx="11277600" cy="1630560"/>
          </a:xfrm>
        </p:spPr>
        <p:txBody>
          <a:bodyPr>
            <a:noAutofit/>
          </a:bodyPr>
          <a:lstStyle/>
          <a:p>
            <a:pPr algn="just"/>
            <a:r>
              <a:rPr lang="en-US" sz="2400" dirty="0"/>
              <a:t>A methane molecule can be represented as </a:t>
            </a:r>
            <a:r>
              <a:rPr lang="en-US" sz="2400" dirty="0">
                <a:solidFill>
                  <a:srgbClr val="6CB255"/>
                </a:solidFill>
              </a:rPr>
              <a:t>(a)</a:t>
            </a:r>
            <a:r>
              <a:rPr lang="en-US" sz="2400" dirty="0"/>
              <a:t> a molecular formula, </a:t>
            </a:r>
            <a:r>
              <a:rPr lang="en-US" sz="2400" dirty="0">
                <a:solidFill>
                  <a:srgbClr val="6CB255"/>
                </a:solidFill>
              </a:rPr>
              <a:t>(b) </a:t>
            </a:r>
            <a:r>
              <a:rPr lang="en-US" sz="2400" dirty="0"/>
              <a:t>a structural formula, </a:t>
            </a:r>
            <a:r>
              <a:rPr lang="en-US" sz="2400" dirty="0">
                <a:solidFill>
                  <a:srgbClr val="6CB255"/>
                </a:solidFill>
              </a:rPr>
              <a:t>(c)</a:t>
            </a:r>
            <a:r>
              <a:rPr lang="en-US" sz="2400" dirty="0"/>
              <a:t> a ball-and-stick model, and </a:t>
            </a:r>
            <a:r>
              <a:rPr lang="en-US" sz="2400" dirty="0">
                <a:solidFill>
                  <a:srgbClr val="6CB255"/>
                </a:solidFill>
              </a:rPr>
              <a:t>(d)</a:t>
            </a:r>
            <a:r>
              <a:rPr lang="en-US" sz="2400" dirty="0"/>
              <a:t> a space-filling model. Carbon and hydrogen atoms are represented by black and white spheres, respectively.</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132765" y="209401"/>
            <a:ext cx="1226434" cy="833592"/>
          </a:xfrm>
          <a:prstGeom prst="rect">
            <a:avLst/>
          </a:prstGeom>
        </p:spPr>
      </p:pic>
    </p:spTree>
    <p:extLst>
      <p:ext uri="{BB962C8B-B14F-4D97-AF65-F5344CB8AC3E}">
        <p14:creationId xmlns:p14="http://schemas.microsoft.com/office/powerpoint/2010/main" val="297798647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69C7A-EAE5-403E-AA73-7E4AF49E6EF8}"/>
              </a:ext>
            </a:extLst>
          </p:cNvPr>
          <p:cNvSpPr>
            <a:spLocks noGrp="1"/>
          </p:cNvSpPr>
          <p:nvPr>
            <p:ph type="title"/>
          </p:nvPr>
        </p:nvSpPr>
        <p:spPr>
          <a:xfrm>
            <a:off x="587477" y="674583"/>
            <a:ext cx="4449097" cy="654163"/>
          </a:xfrm>
        </p:spPr>
        <p:txBody>
          <a:bodyPr/>
          <a:lstStyle/>
          <a:p>
            <a:r>
              <a:rPr lang="en-US" sz="2400" b="1" dirty="0">
                <a:solidFill>
                  <a:srgbClr val="FF0000"/>
                </a:solidFill>
              </a:rPr>
              <a:t>Structural Formula</a:t>
            </a:r>
            <a:endParaRPr lang="en-US" dirty="0"/>
          </a:p>
        </p:txBody>
      </p:sp>
      <p:sp>
        <p:nvSpPr>
          <p:cNvPr id="3" name="Content Placeholder 2">
            <a:extLst>
              <a:ext uri="{FF2B5EF4-FFF2-40B4-BE49-F238E27FC236}">
                <a16:creationId xmlns:a16="http://schemas.microsoft.com/office/drawing/2014/main" id="{99FA2562-609F-42A2-AEBE-BF2D24F3B930}"/>
              </a:ext>
            </a:extLst>
          </p:cNvPr>
          <p:cNvSpPr>
            <a:spLocks noGrp="1"/>
          </p:cNvSpPr>
          <p:nvPr>
            <p:ph idx="1"/>
          </p:nvPr>
        </p:nvSpPr>
        <p:spPr>
          <a:xfrm>
            <a:off x="324465" y="1669684"/>
            <a:ext cx="11238270" cy="4495142"/>
          </a:xfrm>
        </p:spPr>
        <p:txBody>
          <a:bodyPr>
            <a:noAutofit/>
          </a:bodyPr>
          <a:lstStyle/>
          <a:p>
            <a:pPr marL="285750" indent="-285750" algn="l">
              <a:buFont typeface="Arial" panose="020B0604020202020204" pitchFamily="34" charset="0"/>
              <a:buChar char="•"/>
            </a:pPr>
            <a:r>
              <a:rPr lang="en-US" sz="2400" b="1" i="0" u="none" strike="noStrike" baseline="0" dirty="0">
                <a:solidFill>
                  <a:srgbClr val="FF0000"/>
                </a:solidFill>
              </a:rPr>
              <a:t>The structural formula </a:t>
            </a:r>
            <a:r>
              <a:rPr lang="en-US" sz="2400" b="0" i="0" u="none" strike="noStrike" baseline="0" dirty="0">
                <a:solidFill>
                  <a:srgbClr val="000000"/>
                </a:solidFill>
              </a:rPr>
              <a:t>for methane contains symbols for one C atom and four H atoms, indicating the number of atoms in the molecule</a:t>
            </a:r>
            <a:r>
              <a:rPr lang="ka-GE" sz="2400" b="0" i="0" u="none" strike="noStrike" baseline="0" dirty="0">
                <a:solidFill>
                  <a:srgbClr val="000000"/>
                </a:solidFill>
              </a:rPr>
              <a:t>.</a:t>
            </a:r>
            <a:endParaRPr lang="en-US" sz="2400" b="0" i="0" u="none" strike="noStrike" baseline="0" dirty="0">
              <a:solidFill>
                <a:srgbClr val="000000"/>
              </a:solidFill>
            </a:endParaRPr>
          </a:p>
          <a:p>
            <a:pPr marL="285750" indent="-285750" algn="l">
              <a:buFont typeface="Arial" panose="020B0604020202020204" pitchFamily="34" charset="0"/>
              <a:buChar char="•"/>
            </a:pPr>
            <a:r>
              <a:rPr lang="en-US" sz="2400" b="0" i="0" u="none" strike="noStrike" baseline="0" dirty="0">
                <a:solidFill>
                  <a:srgbClr val="000000"/>
                </a:solidFill>
              </a:rPr>
              <a:t>The lines represent bonds, that hold the atoms together. (A chemical bond is an attraction between atoms or ions, that holds them together in a molecule or a crystal.) </a:t>
            </a:r>
          </a:p>
          <a:p>
            <a:pPr marL="285750" indent="-285750" algn="l">
              <a:buFont typeface="Arial" panose="020B0604020202020204" pitchFamily="34" charset="0"/>
              <a:buChar char="•"/>
            </a:pPr>
            <a:r>
              <a:rPr lang="en-US" sz="2400" b="0" i="0" u="none" strike="noStrike" baseline="0" dirty="0">
                <a:solidFill>
                  <a:srgbClr val="000000"/>
                </a:solidFill>
              </a:rPr>
              <a:t>For now, simply know, that the lines are an indication</a:t>
            </a:r>
            <a:r>
              <a:rPr lang="ka-GE" sz="2400" b="0" i="0" u="none" strike="noStrike" baseline="0" dirty="0">
                <a:solidFill>
                  <a:srgbClr val="000000"/>
                </a:solidFill>
              </a:rPr>
              <a:t>,</a:t>
            </a:r>
            <a:r>
              <a:rPr lang="en-US" sz="2400" b="0" i="0" u="none" strike="noStrike" baseline="0" dirty="0">
                <a:solidFill>
                  <a:srgbClr val="000000"/>
                </a:solidFill>
              </a:rPr>
              <a:t> of how the atoms are connected in a molecule.</a:t>
            </a:r>
          </a:p>
          <a:p>
            <a:pPr marL="285750" indent="-285750" algn="l">
              <a:buFont typeface="Arial" panose="020B0604020202020204" pitchFamily="34" charset="0"/>
              <a:buChar char="•"/>
            </a:pPr>
            <a:r>
              <a:rPr lang="en-US" sz="2400" b="0" i="0" u="none" strike="noStrike" baseline="0" dirty="0">
                <a:solidFill>
                  <a:srgbClr val="000000"/>
                </a:solidFill>
              </a:rPr>
              <a:t> A ball-and-stick model shows the geometric arrangement of the atoms</a:t>
            </a:r>
            <a:r>
              <a:rPr lang="ka-GE" sz="2400" b="0" i="0" u="none" strike="noStrike" baseline="0" dirty="0">
                <a:solidFill>
                  <a:srgbClr val="000000"/>
                </a:solidFill>
              </a:rPr>
              <a:t>,</a:t>
            </a:r>
            <a:r>
              <a:rPr lang="en-US" sz="2400" b="0" i="0" u="none" strike="noStrike" baseline="0" dirty="0">
                <a:solidFill>
                  <a:srgbClr val="000000"/>
                </a:solidFill>
              </a:rPr>
              <a:t> with atomic sizes not to scale, and a space-filling model shows the relative sizes of the atoms.</a:t>
            </a:r>
            <a:endParaRPr lang="en-US" sz="2400" dirty="0"/>
          </a:p>
        </p:txBody>
      </p:sp>
      <p:pic>
        <p:nvPicPr>
          <p:cNvPr id="4" name="Picture 3" descr="OSX-Stacked-TM-RGB-300dpi-2016.jpg">
            <a:extLst>
              <a:ext uri="{FF2B5EF4-FFF2-40B4-BE49-F238E27FC236}">
                <a16:creationId xmlns:a16="http://schemas.microsoft.com/office/drawing/2014/main" id="{2D1FCBE5-1835-4386-85DC-83F1679172C2}"/>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78089" y="665623"/>
            <a:ext cx="1226434" cy="833592"/>
          </a:xfrm>
          <a:prstGeom prst="rect">
            <a:avLst/>
          </a:prstGeom>
        </p:spPr>
      </p:pic>
    </p:spTree>
    <p:extLst>
      <p:ext uri="{BB962C8B-B14F-4D97-AF65-F5344CB8AC3E}">
        <p14:creationId xmlns:p14="http://schemas.microsoft.com/office/powerpoint/2010/main" val="13619624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899653" y="620695"/>
            <a:ext cx="7966588" cy="508000"/>
          </a:xfrm>
        </p:spPr>
        <p:txBody>
          <a:bodyPr>
            <a:normAutofit fontScale="90000"/>
          </a:bodyPr>
          <a:lstStyle/>
          <a:p>
            <a:pPr eaLnBrk="1" hangingPunct="1"/>
            <a:r>
              <a:rPr lang="en-US" sz="3200" b="1" dirty="0">
                <a:solidFill>
                  <a:srgbClr val="000090"/>
                </a:solidFill>
                <a:latin typeface="Arial" pitchFamily="-110" charset="0"/>
              </a:rPr>
              <a:t>Elements that exist as molecules</a:t>
            </a:r>
          </a:p>
        </p:txBody>
      </p:sp>
      <p:sp>
        <p:nvSpPr>
          <p:cNvPr id="22530" name="Rectangle 3"/>
          <p:cNvSpPr>
            <a:spLocks noGrp="1" noChangeArrowheads="1"/>
          </p:cNvSpPr>
          <p:nvPr>
            <p:ph idx="1"/>
          </p:nvPr>
        </p:nvSpPr>
        <p:spPr>
          <a:xfrm>
            <a:off x="743636" y="1790531"/>
            <a:ext cx="10412360" cy="3721170"/>
          </a:xfrm>
        </p:spPr>
        <p:txBody>
          <a:bodyPr>
            <a:normAutofit/>
          </a:bodyPr>
          <a:lstStyle/>
          <a:p>
            <a:pPr marL="3175" indent="-3175" algn="just">
              <a:buFont typeface="Arial" panose="020B0604020202020204" pitchFamily="34" charset="0"/>
              <a:buChar char="•"/>
            </a:pPr>
            <a:r>
              <a:rPr lang="en-US" sz="2400" dirty="0"/>
              <a:t> </a:t>
            </a:r>
            <a:r>
              <a:rPr lang="en-US" sz="2400" b="0" i="0" u="none" strike="noStrike" baseline="0" dirty="0"/>
              <a:t>Although</a:t>
            </a:r>
            <a:r>
              <a:rPr lang="ka-GE" sz="2400" b="0" i="0" u="none" strike="noStrike" baseline="0" dirty="0"/>
              <a:t>,</a:t>
            </a:r>
            <a:r>
              <a:rPr lang="en-US" sz="2400" b="0" i="0" u="none" strike="noStrike" baseline="0" dirty="0"/>
              <a:t> many elements consist of discrete individual atoms, some exist as molecules</a:t>
            </a:r>
            <a:r>
              <a:rPr lang="ka-GE" sz="2400" b="0" i="0" u="none" strike="noStrike" baseline="0" dirty="0"/>
              <a:t>,</a:t>
            </a:r>
            <a:r>
              <a:rPr lang="en-US" sz="2400" b="0" i="0" u="none" strike="noStrike" baseline="0" dirty="0"/>
              <a:t> made up of two</a:t>
            </a:r>
            <a:r>
              <a:rPr lang="ka-GE" sz="2400" b="0" i="0" u="none" strike="noStrike" baseline="0" dirty="0"/>
              <a:t>,</a:t>
            </a:r>
            <a:r>
              <a:rPr lang="en-US" sz="2400" b="0" i="0" u="none" strike="noStrike" baseline="0" dirty="0"/>
              <a:t> or more atoms of the element</a:t>
            </a:r>
            <a:r>
              <a:rPr lang="ka-GE" sz="2400" b="0" i="0" u="none" strike="noStrike" baseline="0" dirty="0"/>
              <a:t>,</a:t>
            </a:r>
            <a:r>
              <a:rPr lang="en-US" sz="2400" b="0" i="0" u="none" strike="noStrike" baseline="0" dirty="0"/>
              <a:t> chemically bonded together.</a:t>
            </a:r>
            <a:endParaRPr lang="en-US" sz="2400" dirty="0"/>
          </a:p>
          <a:p>
            <a:pPr>
              <a:buClrTx/>
              <a:buFont typeface="Arial"/>
              <a:buChar char="•"/>
            </a:pPr>
            <a:r>
              <a:rPr lang="en-US" sz="2400" dirty="0"/>
              <a:t> Some elements exist as molecules.</a:t>
            </a:r>
          </a:p>
          <a:p>
            <a:pPr>
              <a:buClrTx/>
              <a:buFont typeface="Arial"/>
              <a:buChar char="•"/>
            </a:pPr>
            <a:endParaRPr lang="en-US" sz="2400" b="1" dirty="0"/>
          </a:p>
          <a:p>
            <a:pPr>
              <a:buClrTx/>
              <a:buFont typeface="Arial"/>
              <a:buChar char="•"/>
            </a:pPr>
            <a:r>
              <a:rPr lang="en-US" sz="2400" b="1" dirty="0"/>
              <a:t> Diatomic molecules: </a:t>
            </a:r>
            <a:r>
              <a:rPr lang="en-US" sz="2400" dirty="0"/>
              <a:t>H</a:t>
            </a:r>
            <a:r>
              <a:rPr lang="en-US" sz="2400" baseline="-25000" dirty="0"/>
              <a:t>2</a:t>
            </a:r>
            <a:r>
              <a:rPr lang="en-US" sz="2400" dirty="0"/>
              <a:t>, N</a:t>
            </a:r>
            <a:r>
              <a:rPr lang="en-US" sz="2400" baseline="-25000" dirty="0"/>
              <a:t>2</a:t>
            </a:r>
            <a:r>
              <a:rPr lang="en-US" sz="2400" dirty="0"/>
              <a:t>, O</a:t>
            </a:r>
            <a:r>
              <a:rPr lang="en-US" sz="2400" baseline="-25000" dirty="0"/>
              <a:t>2</a:t>
            </a:r>
            <a:r>
              <a:rPr lang="en-US" sz="2400" dirty="0"/>
              <a:t>, F</a:t>
            </a:r>
            <a:r>
              <a:rPr lang="en-US" sz="2400" baseline="-25000" dirty="0"/>
              <a:t>2</a:t>
            </a:r>
            <a:r>
              <a:rPr lang="en-US" sz="2400" dirty="0"/>
              <a:t>, Cl</a:t>
            </a:r>
            <a:r>
              <a:rPr lang="en-US" sz="2400" baseline="-25000" dirty="0"/>
              <a:t>2</a:t>
            </a:r>
            <a:r>
              <a:rPr lang="en-US" sz="2400" dirty="0"/>
              <a:t>, Br</a:t>
            </a:r>
            <a:r>
              <a:rPr lang="en-US" sz="2400" baseline="-25000" dirty="0"/>
              <a:t>2</a:t>
            </a:r>
            <a:r>
              <a:rPr lang="en-US" sz="2400" dirty="0"/>
              <a:t>, I</a:t>
            </a:r>
            <a:r>
              <a:rPr lang="en-US" sz="2400" baseline="-25000" dirty="0"/>
              <a:t>2</a:t>
            </a:r>
          </a:p>
          <a:p>
            <a:pPr>
              <a:buClrTx/>
              <a:buFont typeface="Arial"/>
              <a:buChar char="•"/>
            </a:pPr>
            <a:endParaRPr lang="en-US" sz="2400" baseline="-25000" dirty="0"/>
          </a:p>
          <a:p>
            <a:pPr>
              <a:buClrTx/>
              <a:buFont typeface="Arial"/>
              <a:buChar char="•"/>
            </a:pPr>
            <a:r>
              <a:rPr lang="en-US" sz="2400" baseline="-25000" dirty="0"/>
              <a:t> </a:t>
            </a:r>
            <a:r>
              <a:rPr lang="en-US" sz="2400" dirty="0"/>
              <a:t>The most common form of elemental sulfur exists as S</a:t>
            </a:r>
            <a:r>
              <a:rPr lang="en-US" sz="2400" baseline="-25000" dirty="0"/>
              <a:t>8</a:t>
            </a:r>
            <a:r>
              <a:rPr lang="en-US" sz="2400" dirty="0"/>
              <a:t>.</a:t>
            </a:r>
          </a:p>
          <a:p>
            <a:pPr>
              <a:buClrTx/>
              <a:buFont typeface="Arial"/>
              <a:buChar char="•"/>
            </a:pPr>
            <a:endParaRPr lang="en-US" sz="2400" dirty="0">
              <a:cs typeface="MS PGothic" pitchFamily="34" charset="-128"/>
            </a:endParaRPr>
          </a:p>
          <a:p>
            <a:endParaRPr lang="en-US" b="1" dirty="0">
              <a:latin typeface="Arial" pitchFamily="-110" charset="0"/>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542779" y="318898"/>
            <a:ext cx="1226434" cy="833592"/>
          </a:xfrm>
          <a:prstGeom prst="rect">
            <a:avLst/>
          </a:prstGeom>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598" y="644755"/>
            <a:ext cx="2841523" cy="659535"/>
          </a:xfrm>
        </p:spPr>
        <p:txBody>
          <a:bodyPr/>
          <a:lstStyle/>
          <a:p>
            <a:r>
              <a:rPr lang="en-US" dirty="0"/>
              <a:t>Figure 2.17</a:t>
            </a:r>
          </a:p>
        </p:txBody>
      </p:sp>
      <p:pic>
        <p:nvPicPr>
          <p:cNvPr id="2" name="Picture Placeholder 1" descr="CNX_Chem_02_04_Sulfur.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4031" t="-39292" r="14031" b="-39292"/>
          <a:stretch>
            <a:fillRect/>
          </a:stretch>
        </p:blipFill>
        <p:spPr>
          <a:xfrm>
            <a:off x="2314742" y="644755"/>
            <a:ext cx="7764075" cy="4685132"/>
          </a:xfrm>
        </p:spPr>
      </p:pic>
      <p:sp>
        <p:nvSpPr>
          <p:cNvPr id="7" name="Text Placeholder 6"/>
          <p:cNvSpPr>
            <a:spLocks noGrp="1"/>
          </p:cNvSpPr>
          <p:nvPr>
            <p:ph type="body" sz="quarter" idx="14"/>
          </p:nvPr>
        </p:nvSpPr>
        <p:spPr>
          <a:xfrm>
            <a:off x="609598" y="5022866"/>
            <a:ext cx="11174361" cy="1349314"/>
          </a:xfrm>
        </p:spPr>
        <p:txBody>
          <a:bodyPr>
            <a:noAutofit/>
          </a:bodyPr>
          <a:lstStyle/>
          <a:p>
            <a:pPr algn="just"/>
            <a:r>
              <a:rPr lang="en-US" sz="2400" dirty="0"/>
              <a:t>A molecule of sulfur is composed of eight sulfur atoms and is therefore written as S</a:t>
            </a:r>
            <a:r>
              <a:rPr lang="en-US" sz="2400" baseline="-25000" dirty="0"/>
              <a:t>8</a:t>
            </a:r>
            <a:r>
              <a:rPr lang="en-US" sz="2400" dirty="0"/>
              <a:t>. It can be represented as </a:t>
            </a:r>
            <a:r>
              <a:rPr lang="en-US" sz="2400" dirty="0">
                <a:solidFill>
                  <a:srgbClr val="6CB255"/>
                </a:solidFill>
              </a:rPr>
              <a:t>(a) </a:t>
            </a:r>
            <a:r>
              <a:rPr lang="en-US" sz="2400" dirty="0"/>
              <a:t>a structural formula, </a:t>
            </a:r>
            <a:r>
              <a:rPr lang="en-US" sz="2400" dirty="0">
                <a:solidFill>
                  <a:srgbClr val="6CB255"/>
                </a:solidFill>
              </a:rPr>
              <a:t>(b)</a:t>
            </a:r>
            <a:r>
              <a:rPr lang="en-US" sz="2400" dirty="0"/>
              <a:t> a ball-and-stick model, and </a:t>
            </a:r>
            <a:r>
              <a:rPr lang="en-US" sz="2400" dirty="0">
                <a:solidFill>
                  <a:srgbClr val="6CB255"/>
                </a:solidFill>
              </a:rPr>
              <a:t>(c)</a:t>
            </a:r>
            <a:r>
              <a:rPr lang="en-US" sz="2400" dirty="0"/>
              <a:t> a space-filling model. Sulfur atoms are represented by yellow spheres.</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318171" y="557726"/>
            <a:ext cx="1226434" cy="833592"/>
          </a:xfrm>
          <a:prstGeom prst="rect">
            <a:avLst/>
          </a:prstGeom>
        </p:spPr>
      </p:pic>
    </p:spTree>
    <p:extLst>
      <p:ext uri="{BB962C8B-B14F-4D97-AF65-F5344CB8AC3E}">
        <p14:creationId xmlns:p14="http://schemas.microsoft.com/office/powerpoint/2010/main" val="278439514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AB25EC-E175-4422-AC54-AC1400B027B8}"/>
              </a:ext>
            </a:extLst>
          </p:cNvPr>
          <p:cNvSpPr/>
          <p:nvPr/>
        </p:nvSpPr>
        <p:spPr>
          <a:xfrm>
            <a:off x="704850" y="1555314"/>
            <a:ext cx="10553700" cy="4401205"/>
          </a:xfrm>
          <a:prstGeom prst="rect">
            <a:avLst/>
          </a:prstGeom>
        </p:spPr>
        <p:txBody>
          <a:bodyPr wrap="square">
            <a:spAutoFit/>
          </a:bodyPr>
          <a:lstStyle/>
          <a:p>
            <a:pPr marL="457200" indent="-457200" algn="just">
              <a:buFont typeface="Arial" panose="020B0604020202020204" pitchFamily="34" charset="0"/>
              <a:buChar char="•"/>
            </a:pPr>
            <a:r>
              <a:rPr lang="en-US" sz="2800" dirty="0"/>
              <a:t>It is important to note that a subscript following a symbol and a number in front of a symbol do not represent the same thing; for example, H</a:t>
            </a:r>
            <a:r>
              <a:rPr lang="en-US" sz="2800" baseline="-25000" dirty="0"/>
              <a:t>2</a:t>
            </a:r>
            <a:r>
              <a:rPr lang="en-US" sz="2800" dirty="0"/>
              <a:t> and 2H represent distinctly different species. </a:t>
            </a:r>
          </a:p>
          <a:p>
            <a:pPr marL="457200" indent="-457200" algn="just">
              <a:buFont typeface="Arial" panose="020B0604020202020204" pitchFamily="34" charset="0"/>
              <a:buChar char="•"/>
            </a:pPr>
            <a:r>
              <a:rPr lang="en-US" sz="2800" dirty="0"/>
              <a:t>H</a:t>
            </a:r>
            <a:r>
              <a:rPr lang="en-US" sz="2800" baseline="-25000" dirty="0"/>
              <a:t>2</a:t>
            </a:r>
            <a:r>
              <a:rPr lang="en-US" sz="2800" dirty="0"/>
              <a:t> is a molecular formula; it represents a diatomic molecule of hydrogen, consisting of two atoms of the element that are chemically bonded together. </a:t>
            </a:r>
          </a:p>
          <a:p>
            <a:pPr marL="457200" indent="-457200" algn="just">
              <a:buFont typeface="Arial" panose="020B0604020202020204" pitchFamily="34" charset="0"/>
              <a:buChar char="•"/>
            </a:pPr>
            <a:r>
              <a:rPr lang="en-US" sz="2800" dirty="0"/>
              <a:t>The expression 2H, on the other hand, indicates two separate hydrogen atoms that are not combined as a unit. </a:t>
            </a:r>
          </a:p>
          <a:p>
            <a:pPr marL="457200" indent="-457200" algn="just">
              <a:buFont typeface="Arial" panose="020B0604020202020204" pitchFamily="34" charset="0"/>
              <a:buChar char="•"/>
            </a:pPr>
            <a:r>
              <a:rPr lang="en-US" sz="2800" dirty="0"/>
              <a:t>The expression 2H</a:t>
            </a:r>
            <a:r>
              <a:rPr lang="en-US" sz="2800" baseline="-25000" dirty="0"/>
              <a:t>2</a:t>
            </a:r>
            <a:r>
              <a:rPr lang="en-US" sz="2800" dirty="0"/>
              <a:t> represents two molecules of diatomic hydrogen.</a:t>
            </a:r>
          </a:p>
        </p:txBody>
      </p:sp>
      <p:sp>
        <p:nvSpPr>
          <p:cNvPr id="3" name="Rectangle 2">
            <a:extLst>
              <a:ext uri="{FF2B5EF4-FFF2-40B4-BE49-F238E27FC236}">
                <a16:creationId xmlns:a16="http://schemas.microsoft.com/office/drawing/2014/main" id="{9662CBB8-1414-4B00-995E-91503502C322}"/>
              </a:ext>
            </a:extLst>
          </p:cNvPr>
          <p:cNvSpPr/>
          <p:nvPr/>
        </p:nvSpPr>
        <p:spPr>
          <a:xfrm>
            <a:off x="1214154" y="639871"/>
            <a:ext cx="5820824" cy="523220"/>
          </a:xfrm>
          <a:prstGeom prst="rect">
            <a:avLst/>
          </a:prstGeom>
        </p:spPr>
        <p:txBody>
          <a:bodyPr wrap="none">
            <a:spAutoFit/>
          </a:bodyPr>
          <a:lstStyle/>
          <a:p>
            <a:r>
              <a:rPr lang="en-US" sz="2800" b="1" dirty="0">
                <a:solidFill>
                  <a:srgbClr val="000090"/>
                </a:solidFill>
                <a:latin typeface="Arial" pitchFamily="-110" charset="0"/>
              </a:rPr>
              <a:t>Elements that exist as molecules</a:t>
            </a:r>
            <a:endParaRPr lang="en-US" sz="2800" dirty="0"/>
          </a:p>
        </p:txBody>
      </p:sp>
      <p:pic>
        <p:nvPicPr>
          <p:cNvPr id="4" name="Picture 3" descr="OSX-Stacked-TM-RGB-300dpi-2016.jpg">
            <a:extLst>
              <a:ext uri="{FF2B5EF4-FFF2-40B4-BE49-F238E27FC236}">
                <a16:creationId xmlns:a16="http://schemas.microsoft.com/office/drawing/2014/main" id="{44421B1D-BFAC-4069-AA78-D7982B9097F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441996" y="470698"/>
            <a:ext cx="1226434" cy="833592"/>
          </a:xfrm>
          <a:prstGeom prst="rect">
            <a:avLst/>
          </a:prstGeom>
        </p:spPr>
      </p:pic>
    </p:spTree>
    <p:extLst>
      <p:ext uri="{BB962C8B-B14F-4D97-AF65-F5344CB8AC3E}">
        <p14:creationId xmlns:p14="http://schemas.microsoft.com/office/powerpoint/2010/main" val="166204131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4342" y="822500"/>
            <a:ext cx="2448314" cy="659535"/>
          </a:xfrm>
        </p:spPr>
        <p:txBody>
          <a:bodyPr/>
          <a:lstStyle/>
          <a:p>
            <a:r>
              <a:rPr lang="en-US" dirty="0"/>
              <a:t>Figure 2.18</a:t>
            </a:r>
          </a:p>
        </p:txBody>
      </p:sp>
      <p:pic>
        <p:nvPicPr>
          <p:cNvPr id="2" name="Picture Placeholder 1" descr="CNX_Chem_02_04_Hydrogen.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9292" b="-39292"/>
          <a:stretch>
            <a:fillRect/>
          </a:stretch>
        </p:blipFill>
        <p:spPr>
          <a:xfrm>
            <a:off x="1555696" y="1152268"/>
            <a:ext cx="9013672" cy="3912791"/>
          </a:xfrm>
        </p:spPr>
      </p:pic>
      <p:sp>
        <p:nvSpPr>
          <p:cNvPr id="7" name="Text Placeholder 6"/>
          <p:cNvSpPr>
            <a:spLocks noGrp="1"/>
          </p:cNvSpPr>
          <p:nvPr>
            <p:ph type="body" sz="quarter" idx="14"/>
          </p:nvPr>
        </p:nvSpPr>
        <p:spPr>
          <a:xfrm>
            <a:off x="1966259" y="5046197"/>
            <a:ext cx="8062912" cy="659535"/>
          </a:xfrm>
        </p:spPr>
        <p:txBody>
          <a:bodyPr>
            <a:normAutofit/>
          </a:bodyPr>
          <a:lstStyle/>
          <a:p>
            <a:r>
              <a:rPr lang="en-US" sz="1800" dirty="0"/>
              <a:t>The symbols H, 2H, H</a:t>
            </a:r>
            <a:r>
              <a:rPr lang="en-US" sz="1800" baseline="-25000" dirty="0"/>
              <a:t>2</a:t>
            </a:r>
            <a:r>
              <a:rPr lang="en-US" sz="1800" dirty="0"/>
              <a:t>, and 2H</a:t>
            </a:r>
            <a:r>
              <a:rPr lang="en-US" sz="1800" baseline="-25000" dirty="0"/>
              <a:t>2</a:t>
            </a:r>
            <a:r>
              <a:rPr lang="en-US" sz="1800" dirty="0"/>
              <a:t> represent very different entities.</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360521" y="484066"/>
            <a:ext cx="1226434" cy="833592"/>
          </a:xfrm>
          <a:prstGeom prst="rect">
            <a:avLst/>
          </a:prstGeom>
        </p:spPr>
      </p:pic>
    </p:spTree>
    <p:extLst>
      <p:ext uri="{BB962C8B-B14F-4D97-AF65-F5344CB8AC3E}">
        <p14:creationId xmlns:p14="http://schemas.microsoft.com/office/powerpoint/2010/main" val="216051710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6C172-FA66-4B80-B019-C0F8CB358492}"/>
              </a:ext>
            </a:extLst>
          </p:cNvPr>
          <p:cNvSpPr>
            <a:spLocks noGrp="1"/>
          </p:cNvSpPr>
          <p:nvPr>
            <p:ph type="title"/>
          </p:nvPr>
        </p:nvSpPr>
        <p:spPr>
          <a:xfrm>
            <a:off x="914400" y="296479"/>
            <a:ext cx="3436374" cy="659535"/>
          </a:xfrm>
        </p:spPr>
        <p:txBody>
          <a:bodyPr/>
          <a:lstStyle/>
          <a:p>
            <a:r>
              <a:rPr lang="en-US" sz="2400" b="1" dirty="0">
                <a:solidFill>
                  <a:srgbClr val="000090"/>
                </a:solidFill>
                <a:latin typeface="Arial" pitchFamily="-110" charset="0"/>
              </a:rPr>
              <a:t>Empirical formula</a:t>
            </a:r>
            <a:endParaRPr lang="en-US" dirty="0"/>
          </a:p>
        </p:txBody>
      </p:sp>
      <p:sp>
        <p:nvSpPr>
          <p:cNvPr id="4" name="Text Placeholder 3">
            <a:extLst>
              <a:ext uri="{FF2B5EF4-FFF2-40B4-BE49-F238E27FC236}">
                <a16:creationId xmlns:a16="http://schemas.microsoft.com/office/drawing/2014/main" id="{DFD96CAD-7FE7-42E4-81D4-680BAAA42E6D}"/>
              </a:ext>
            </a:extLst>
          </p:cNvPr>
          <p:cNvSpPr>
            <a:spLocks noGrp="1"/>
          </p:cNvSpPr>
          <p:nvPr>
            <p:ph type="body" sz="quarter" idx="14"/>
          </p:nvPr>
        </p:nvSpPr>
        <p:spPr>
          <a:xfrm>
            <a:off x="640122" y="1378885"/>
            <a:ext cx="10750549" cy="4786248"/>
          </a:xfrm>
        </p:spPr>
        <p:txBody>
          <a:bodyPr>
            <a:normAutofit fontScale="92500"/>
          </a:bodyPr>
          <a:lstStyle/>
          <a:p>
            <a:pPr marL="342900" indent="-342900" algn="just">
              <a:buFont typeface="Arial" panose="020B0604020202020204" pitchFamily="34" charset="0"/>
              <a:buChar char="•"/>
            </a:pPr>
            <a:r>
              <a:rPr lang="en-US" sz="2400" b="0" i="0" u="none" strike="noStrike" baseline="0" dirty="0">
                <a:solidFill>
                  <a:srgbClr val="000000"/>
                </a:solidFill>
              </a:rPr>
              <a:t>Compounds are formed, when two or more elements chemically combine, resulting in the formation of bonds. </a:t>
            </a:r>
          </a:p>
          <a:p>
            <a:pPr marL="342900" indent="-342900" algn="just">
              <a:buFont typeface="Arial" panose="020B0604020202020204" pitchFamily="34" charset="0"/>
              <a:buChar char="•"/>
            </a:pPr>
            <a:r>
              <a:rPr lang="en-US" sz="2400" b="0" i="0" u="none" strike="noStrike" baseline="0" dirty="0">
                <a:solidFill>
                  <a:srgbClr val="000000"/>
                </a:solidFill>
              </a:rPr>
              <a:t>For example, hydrogen and oxygen</a:t>
            </a:r>
            <a:r>
              <a:rPr lang="ka-GE" sz="2400" b="0" i="0" u="none" strike="noStrike" baseline="0" dirty="0">
                <a:solidFill>
                  <a:srgbClr val="000000"/>
                </a:solidFill>
              </a:rPr>
              <a:t>,</a:t>
            </a:r>
            <a:r>
              <a:rPr lang="en-US" sz="2400" b="0" i="0" u="none" strike="noStrike" baseline="0" dirty="0">
                <a:solidFill>
                  <a:srgbClr val="000000"/>
                </a:solidFill>
              </a:rPr>
              <a:t> can react to form water, and sodium and chlorine can react to form table salt. </a:t>
            </a:r>
          </a:p>
          <a:p>
            <a:pPr marL="342900" indent="-342900" algn="just">
              <a:buFont typeface="Arial" panose="020B0604020202020204" pitchFamily="34" charset="0"/>
              <a:buChar char="•"/>
            </a:pPr>
            <a:r>
              <a:rPr lang="en-US" sz="2400" b="0" i="0" u="none" strike="noStrike" baseline="0" dirty="0">
                <a:solidFill>
                  <a:srgbClr val="000000"/>
                </a:solidFill>
              </a:rPr>
              <a:t>We sometimes describe the composition</a:t>
            </a:r>
            <a:r>
              <a:rPr lang="ka-GE" sz="2400" b="0" i="0" u="none" strike="noStrike" baseline="0" dirty="0">
                <a:solidFill>
                  <a:srgbClr val="000000"/>
                </a:solidFill>
              </a:rPr>
              <a:t>,</a:t>
            </a:r>
            <a:r>
              <a:rPr lang="en-US" sz="2400" b="0" i="0" u="none" strike="noStrike" baseline="0" dirty="0">
                <a:solidFill>
                  <a:srgbClr val="000000"/>
                </a:solidFill>
              </a:rPr>
              <a:t> of these compounds with an </a:t>
            </a:r>
            <a:r>
              <a:rPr lang="en-US" sz="2400" b="1" i="0" u="none" strike="noStrike" baseline="0" dirty="0">
                <a:solidFill>
                  <a:srgbClr val="FF0000"/>
                </a:solidFill>
              </a:rPr>
              <a:t>empirical formula</a:t>
            </a:r>
            <a:r>
              <a:rPr lang="en-US" sz="2400" b="0" i="0" u="none" strike="noStrike" baseline="0" dirty="0">
                <a:solidFill>
                  <a:srgbClr val="FF0000"/>
                </a:solidFill>
              </a:rPr>
              <a:t>, </a:t>
            </a:r>
            <a:r>
              <a:rPr lang="en-US" sz="2400" b="0" i="0" u="none" strike="noStrike" baseline="0" dirty="0">
                <a:solidFill>
                  <a:srgbClr val="000000"/>
                </a:solidFill>
              </a:rPr>
              <a:t>which indicates the types of atoms</a:t>
            </a:r>
            <a:r>
              <a:rPr lang="ka-GE" sz="2400" b="0" i="0" u="none" strike="noStrike" baseline="0" dirty="0">
                <a:solidFill>
                  <a:srgbClr val="000000"/>
                </a:solidFill>
              </a:rPr>
              <a:t>,</a:t>
            </a:r>
            <a:r>
              <a:rPr lang="en-US" sz="2400" b="0" i="0" u="none" strike="noStrike" baseline="0" dirty="0">
                <a:solidFill>
                  <a:srgbClr val="000000"/>
                </a:solidFill>
              </a:rPr>
              <a:t> present and </a:t>
            </a:r>
            <a:r>
              <a:rPr lang="en-US" sz="2400" b="0" i="1" u="none" strike="noStrike" baseline="0" dirty="0">
                <a:solidFill>
                  <a:srgbClr val="000000"/>
                </a:solidFill>
              </a:rPr>
              <a:t>the simplest whole-number ratio of the number of atoms (or ions) in the compound</a:t>
            </a:r>
            <a:r>
              <a:rPr lang="en-US" sz="2400" b="0" i="0" u="none" strike="noStrike" baseline="0" dirty="0">
                <a:solidFill>
                  <a:srgbClr val="000000"/>
                </a:solidFill>
              </a:rPr>
              <a:t>. </a:t>
            </a:r>
          </a:p>
          <a:p>
            <a:pPr marL="342900" indent="-342900" algn="just">
              <a:buFont typeface="Arial" panose="020B0604020202020204" pitchFamily="34" charset="0"/>
              <a:buChar char="•"/>
            </a:pPr>
            <a:r>
              <a:rPr lang="en-US" sz="2400" b="0" i="0" u="none" strike="noStrike" baseline="0" dirty="0">
                <a:solidFill>
                  <a:srgbClr val="000000"/>
                </a:solidFill>
              </a:rPr>
              <a:t>For example, titanium dioxide (used as pigment in white paint</a:t>
            </a:r>
            <a:r>
              <a:rPr lang="ka-GE" sz="2400" b="0" i="0" u="none" strike="noStrike" baseline="0" dirty="0">
                <a:solidFill>
                  <a:srgbClr val="000000"/>
                </a:solidFill>
              </a:rPr>
              <a:t>,</a:t>
            </a:r>
            <a:r>
              <a:rPr lang="en-US" sz="2400" b="0" i="0" u="none" strike="noStrike" baseline="0" dirty="0">
                <a:solidFill>
                  <a:srgbClr val="000000"/>
                </a:solidFill>
              </a:rPr>
              <a:t> and in the thick white blocking type of sunscreen) has an empirical formula of TiO</a:t>
            </a:r>
            <a:r>
              <a:rPr lang="en-US" sz="2400" b="0" i="0" u="none" strike="noStrike" baseline="-25000" dirty="0">
                <a:solidFill>
                  <a:srgbClr val="000000"/>
                </a:solidFill>
              </a:rPr>
              <a:t>2</a:t>
            </a:r>
            <a:r>
              <a:rPr lang="en-US" sz="2400" b="0" i="0" u="none" strike="noStrike" baseline="0" dirty="0">
                <a:solidFill>
                  <a:srgbClr val="000000"/>
                </a:solidFill>
              </a:rPr>
              <a:t>. </a:t>
            </a:r>
            <a:endParaRPr lang="ka-GE" sz="2400" b="0" i="0" u="none" strike="noStrike" baseline="0" dirty="0">
              <a:solidFill>
                <a:srgbClr val="000000"/>
              </a:solidFill>
            </a:endParaRPr>
          </a:p>
          <a:p>
            <a:pPr marL="342900" indent="-342900" algn="just">
              <a:buFont typeface="Arial" panose="020B0604020202020204" pitchFamily="34" charset="0"/>
              <a:buChar char="•"/>
            </a:pPr>
            <a:r>
              <a:rPr lang="en-US" sz="2400" b="0" i="0" u="none" strike="noStrike" baseline="0" dirty="0">
                <a:solidFill>
                  <a:srgbClr val="000000"/>
                </a:solidFill>
              </a:rPr>
              <a:t>This identifies the elements titanium (</a:t>
            </a:r>
            <a:r>
              <a:rPr lang="en-US" sz="2400" b="0" i="0" u="none" strike="noStrike" baseline="0" dirty="0" err="1">
                <a:solidFill>
                  <a:srgbClr val="000000"/>
                </a:solidFill>
              </a:rPr>
              <a:t>Ti</a:t>
            </a:r>
            <a:r>
              <a:rPr lang="en-US" sz="2400" b="0" i="0" u="none" strike="noStrike" baseline="0" dirty="0">
                <a:solidFill>
                  <a:srgbClr val="000000"/>
                </a:solidFill>
              </a:rPr>
              <a:t>) and oxygen (O)</a:t>
            </a:r>
            <a:r>
              <a:rPr lang="ka-GE" sz="2400" b="0" i="0" u="none" strike="noStrike" baseline="0" dirty="0">
                <a:solidFill>
                  <a:srgbClr val="000000"/>
                </a:solidFill>
              </a:rPr>
              <a:t>,</a:t>
            </a:r>
            <a:r>
              <a:rPr lang="en-US" sz="2400" b="0" i="0" u="none" strike="noStrike" baseline="0" dirty="0">
                <a:solidFill>
                  <a:srgbClr val="000000"/>
                </a:solidFill>
              </a:rPr>
              <a:t> as the constituents of titanium dioxide, and indicates the presence of twice as many atoms of the element oxygen</a:t>
            </a:r>
            <a:r>
              <a:rPr lang="ka-GE" sz="2400" b="0" i="0" u="none" strike="noStrike" baseline="0" dirty="0">
                <a:solidFill>
                  <a:srgbClr val="000000"/>
                </a:solidFill>
              </a:rPr>
              <a:t>,</a:t>
            </a:r>
            <a:r>
              <a:rPr lang="en-US" sz="2400" b="0" i="0" u="none" strike="noStrike" baseline="0" dirty="0">
                <a:solidFill>
                  <a:srgbClr val="000000"/>
                </a:solidFill>
              </a:rPr>
              <a:t> as atoms of the element titanium.</a:t>
            </a:r>
          </a:p>
        </p:txBody>
      </p:sp>
      <p:pic>
        <p:nvPicPr>
          <p:cNvPr id="5" name="Picture 4" descr="OSX-Stacked-TM-RGB-300dpi-2016.jpg">
            <a:extLst>
              <a:ext uri="{FF2B5EF4-FFF2-40B4-BE49-F238E27FC236}">
                <a16:creationId xmlns:a16="http://schemas.microsoft.com/office/drawing/2014/main" id="{559CBE5B-71B0-4E61-BBCC-1277C6DD845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164237" y="539218"/>
            <a:ext cx="1226434" cy="833592"/>
          </a:xfrm>
          <a:prstGeom prst="rect">
            <a:avLst/>
          </a:prstGeom>
        </p:spPr>
      </p:pic>
    </p:spTree>
    <p:extLst>
      <p:ext uri="{BB962C8B-B14F-4D97-AF65-F5344CB8AC3E}">
        <p14:creationId xmlns:p14="http://schemas.microsoft.com/office/powerpoint/2010/main" val="307514089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4C40E-5CCA-4236-9382-CC49C1BE9466}"/>
              </a:ext>
            </a:extLst>
          </p:cNvPr>
          <p:cNvSpPr>
            <a:spLocks noGrp="1"/>
          </p:cNvSpPr>
          <p:nvPr>
            <p:ph type="title"/>
          </p:nvPr>
        </p:nvSpPr>
        <p:spPr>
          <a:xfrm>
            <a:off x="934065" y="725181"/>
            <a:ext cx="3962400" cy="659535"/>
          </a:xfrm>
        </p:spPr>
        <p:txBody>
          <a:bodyPr/>
          <a:lstStyle/>
          <a:p>
            <a:r>
              <a:rPr lang="en-US" sz="2400" b="1" dirty="0">
                <a:solidFill>
                  <a:srgbClr val="000090"/>
                </a:solidFill>
                <a:latin typeface="Arial" pitchFamily="-110" charset="0"/>
              </a:rPr>
              <a:t>Empirical formula</a:t>
            </a:r>
            <a:endParaRPr lang="en-US" dirty="0"/>
          </a:p>
        </p:txBody>
      </p:sp>
      <p:pic>
        <p:nvPicPr>
          <p:cNvPr id="6" name="Picture Placeholder 5">
            <a:extLst>
              <a:ext uri="{FF2B5EF4-FFF2-40B4-BE49-F238E27FC236}">
                <a16:creationId xmlns:a16="http://schemas.microsoft.com/office/drawing/2014/main" id="{7C6B5772-D9A9-4431-B395-61D2DE72CDE0}"/>
              </a:ext>
            </a:extLst>
          </p:cNvPr>
          <p:cNvPicPr>
            <a:picLocks noGrp="1" noChangeAspect="1"/>
          </p:cNvPicPr>
          <p:nvPr>
            <p:ph type="pic" sz="quarter" idx="13"/>
          </p:nvPr>
        </p:nvPicPr>
        <p:blipFill rotWithShape="1">
          <a:blip r:embed="rId2"/>
          <a:srcRect t="11089" b="11089"/>
          <a:stretch/>
        </p:blipFill>
        <p:spPr>
          <a:xfrm>
            <a:off x="845575" y="1787307"/>
            <a:ext cx="10009240" cy="3258721"/>
          </a:xfrm>
        </p:spPr>
      </p:pic>
      <p:sp>
        <p:nvSpPr>
          <p:cNvPr id="4" name="Text Placeholder 3">
            <a:extLst>
              <a:ext uri="{FF2B5EF4-FFF2-40B4-BE49-F238E27FC236}">
                <a16:creationId xmlns:a16="http://schemas.microsoft.com/office/drawing/2014/main" id="{FF0922DB-045A-460D-8290-D46AB7944B0C}"/>
              </a:ext>
            </a:extLst>
          </p:cNvPr>
          <p:cNvSpPr>
            <a:spLocks noGrp="1"/>
          </p:cNvSpPr>
          <p:nvPr>
            <p:ph type="body" sz="quarter" idx="14"/>
          </p:nvPr>
        </p:nvSpPr>
        <p:spPr>
          <a:xfrm>
            <a:off x="471949" y="5218044"/>
            <a:ext cx="11312012" cy="1374485"/>
          </a:xfrm>
        </p:spPr>
        <p:txBody>
          <a:bodyPr>
            <a:noAutofit/>
          </a:bodyPr>
          <a:lstStyle/>
          <a:p>
            <a:pPr algn="l"/>
            <a:r>
              <a:rPr lang="en-US" b="1" i="0" u="none" strike="noStrike" baseline="0" dirty="0">
                <a:solidFill>
                  <a:srgbClr val="944B8D"/>
                </a:solidFill>
              </a:rPr>
              <a:t>Figure 2.19 </a:t>
            </a:r>
            <a:r>
              <a:rPr lang="en-US" b="0" i="0" u="none" strike="noStrike" baseline="0" dirty="0">
                <a:solidFill>
                  <a:srgbClr val="000000"/>
                </a:solidFill>
              </a:rPr>
              <a:t>(a) The white compound titanium dioxide provides effective protection from the sun. (b) A crystal of titanium dioxide, TiO</a:t>
            </a:r>
            <a:r>
              <a:rPr lang="en-US" b="0" i="0" u="none" strike="noStrike" baseline="-25000" dirty="0">
                <a:solidFill>
                  <a:srgbClr val="000000"/>
                </a:solidFill>
              </a:rPr>
              <a:t>2</a:t>
            </a:r>
            <a:r>
              <a:rPr lang="en-US" b="0" i="0" u="none" strike="noStrike" baseline="0" dirty="0">
                <a:solidFill>
                  <a:srgbClr val="000000"/>
                </a:solidFill>
              </a:rPr>
              <a:t>, contains titanium and oxygen in a ratio of 1 to 2. The titanium atoms are gray and the oxygen atoms are red. (credit a: modification of work by “osseous”/Flickr)</a:t>
            </a:r>
            <a:endParaRPr lang="en-US" dirty="0"/>
          </a:p>
        </p:txBody>
      </p:sp>
      <p:pic>
        <p:nvPicPr>
          <p:cNvPr id="7" name="Picture 6" descr="OSX-Stacked-TM-RGB-300dpi-2016.jpg">
            <a:extLst>
              <a:ext uri="{FF2B5EF4-FFF2-40B4-BE49-F238E27FC236}">
                <a16:creationId xmlns:a16="http://schemas.microsoft.com/office/drawing/2014/main" id="{A5477C8B-698F-4AC8-B323-3D095A5B13E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164237" y="539218"/>
            <a:ext cx="1226434" cy="833592"/>
          </a:xfrm>
          <a:prstGeom prst="rect">
            <a:avLst/>
          </a:prstGeom>
        </p:spPr>
      </p:pic>
    </p:spTree>
    <p:extLst>
      <p:ext uri="{BB962C8B-B14F-4D97-AF65-F5344CB8AC3E}">
        <p14:creationId xmlns:p14="http://schemas.microsoft.com/office/powerpoint/2010/main" val="1805534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F48E4-F94A-4975-9EE1-C6531ADCE504}"/>
              </a:ext>
            </a:extLst>
          </p:cNvPr>
          <p:cNvSpPr>
            <a:spLocks noGrp="1"/>
          </p:cNvSpPr>
          <p:nvPr>
            <p:ph type="title"/>
          </p:nvPr>
        </p:nvSpPr>
        <p:spPr>
          <a:xfrm>
            <a:off x="609600" y="409575"/>
            <a:ext cx="4981575" cy="491287"/>
          </a:xfrm>
        </p:spPr>
        <p:txBody>
          <a:bodyPr/>
          <a:lstStyle/>
          <a:p>
            <a:r>
              <a:rPr lang="en-US" b="1" dirty="0">
                <a:solidFill>
                  <a:srgbClr val="000090"/>
                </a:solidFill>
                <a:latin typeface="Arial" pitchFamily="-110" charset="0"/>
              </a:rPr>
              <a:t>Early Ideas in atomic theory</a:t>
            </a:r>
            <a:endParaRPr lang="en-US" dirty="0"/>
          </a:p>
        </p:txBody>
      </p:sp>
      <p:sp>
        <p:nvSpPr>
          <p:cNvPr id="5" name="Rectangle 4">
            <a:extLst>
              <a:ext uri="{FF2B5EF4-FFF2-40B4-BE49-F238E27FC236}">
                <a16:creationId xmlns:a16="http://schemas.microsoft.com/office/drawing/2014/main" id="{B952AFEC-E46F-4C76-9939-A89C9FCC0976}"/>
              </a:ext>
            </a:extLst>
          </p:cNvPr>
          <p:cNvSpPr/>
          <p:nvPr/>
        </p:nvSpPr>
        <p:spPr>
          <a:xfrm>
            <a:off x="314325" y="1808113"/>
            <a:ext cx="11068050" cy="3416320"/>
          </a:xfrm>
          <a:prstGeom prst="rect">
            <a:avLst/>
          </a:prstGeom>
        </p:spPr>
        <p:txBody>
          <a:bodyPr wrap="square">
            <a:spAutoFit/>
          </a:bodyPr>
          <a:lstStyle/>
          <a:p>
            <a:pPr marL="342900" indent="-342900" algn="just">
              <a:buFont typeface="Arial" panose="020B0604020202020204" pitchFamily="34" charset="0"/>
              <a:buChar char="•"/>
            </a:pPr>
            <a:r>
              <a:rPr lang="en-US" sz="2400" dirty="0"/>
              <a:t>The earliest recorded discussion of the basic structure of matter comes from ancient Greek philosophers, the scientists of their day. </a:t>
            </a:r>
          </a:p>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r>
              <a:rPr lang="en-US" sz="2400" b="1" i="1" dirty="0"/>
              <a:t>In the fifth century BC</a:t>
            </a:r>
            <a:r>
              <a:rPr lang="en-US" sz="2400" dirty="0"/>
              <a:t>, Leucippus and Democritus argued that all matter was composed of small, finite particles that they called </a:t>
            </a:r>
            <a:r>
              <a:rPr lang="en-US" sz="2400" i="1" dirty="0" err="1"/>
              <a:t>atomos</a:t>
            </a:r>
            <a:r>
              <a:rPr lang="en-US" sz="2400" dirty="0"/>
              <a:t>, a term derived from the Greek word for “indivisible.”</a:t>
            </a:r>
          </a:p>
          <a:p>
            <a:pPr marL="342900" indent="-342900" algn="just">
              <a:buFont typeface="Arial" panose="020B0604020202020204" pitchFamily="34" charset="0"/>
              <a:buChar char="•"/>
            </a:pPr>
            <a:r>
              <a:rPr lang="en-US" sz="2400" dirty="0"/>
              <a:t> </a:t>
            </a:r>
          </a:p>
          <a:p>
            <a:pPr marL="342900" indent="-342900" algn="just">
              <a:buFont typeface="Arial" panose="020B0604020202020204" pitchFamily="34" charset="0"/>
              <a:buChar char="•"/>
            </a:pPr>
            <a:r>
              <a:rPr lang="en-US" sz="2400" dirty="0"/>
              <a:t>They thought of atoms as moving particles that differed in shape and size, and which could join together.</a:t>
            </a:r>
          </a:p>
        </p:txBody>
      </p:sp>
      <p:pic>
        <p:nvPicPr>
          <p:cNvPr id="7" name="Picture 6" descr="OSX-Stacked-TM-RGB-300dpi-2016.jpg">
            <a:extLst>
              <a:ext uri="{FF2B5EF4-FFF2-40B4-BE49-F238E27FC236}">
                <a16:creationId xmlns:a16="http://schemas.microsoft.com/office/drawing/2014/main" id="{39475B41-889D-45DA-9275-EF56E904F4F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51191" y="337462"/>
            <a:ext cx="1226434" cy="833592"/>
          </a:xfrm>
          <a:prstGeom prst="rect">
            <a:avLst/>
          </a:prstGeom>
        </p:spPr>
      </p:pic>
    </p:spTree>
    <p:extLst>
      <p:ext uri="{BB962C8B-B14F-4D97-AF65-F5344CB8AC3E}">
        <p14:creationId xmlns:p14="http://schemas.microsoft.com/office/powerpoint/2010/main" val="142862023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76D99-DB02-44FA-95F0-EBB3348963FB}"/>
              </a:ext>
            </a:extLst>
          </p:cNvPr>
          <p:cNvSpPr>
            <a:spLocks noGrp="1"/>
          </p:cNvSpPr>
          <p:nvPr>
            <p:ph type="title"/>
          </p:nvPr>
        </p:nvSpPr>
        <p:spPr>
          <a:xfrm>
            <a:off x="963561" y="209450"/>
            <a:ext cx="3387213" cy="659535"/>
          </a:xfrm>
        </p:spPr>
        <p:txBody>
          <a:bodyPr/>
          <a:lstStyle/>
          <a:p>
            <a:r>
              <a:rPr lang="en-US" sz="2400" b="1" dirty="0">
                <a:solidFill>
                  <a:srgbClr val="000090"/>
                </a:solidFill>
                <a:latin typeface="Arial" pitchFamily="-110" charset="0"/>
              </a:rPr>
              <a:t>Empirical formula</a:t>
            </a:r>
            <a:endParaRPr lang="en-US" dirty="0"/>
          </a:p>
        </p:txBody>
      </p:sp>
      <p:sp>
        <p:nvSpPr>
          <p:cNvPr id="4" name="Text Placeholder 3">
            <a:extLst>
              <a:ext uri="{FF2B5EF4-FFF2-40B4-BE49-F238E27FC236}">
                <a16:creationId xmlns:a16="http://schemas.microsoft.com/office/drawing/2014/main" id="{8997799B-148E-46EE-AD39-1491E1813CB2}"/>
              </a:ext>
            </a:extLst>
          </p:cNvPr>
          <p:cNvSpPr>
            <a:spLocks noGrp="1"/>
          </p:cNvSpPr>
          <p:nvPr>
            <p:ph type="body" sz="quarter" idx="14"/>
          </p:nvPr>
        </p:nvSpPr>
        <p:spPr>
          <a:xfrm>
            <a:off x="609600" y="1393555"/>
            <a:ext cx="10750549" cy="3913079"/>
          </a:xfrm>
        </p:spPr>
        <p:txBody>
          <a:bodyPr>
            <a:noAutofit/>
          </a:bodyPr>
          <a:lstStyle/>
          <a:p>
            <a:pPr marL="342900" indent="-342900" algn="just">
              <a:buFont typeface="Arial" panose="020B0604020202020204" pitchFamily="34" charset="0"/>
              <a:buChar char="•"/>
            </a:pPr>
            <a:r>
              <a:rPr lang="en-US" sz="2800" b="0" i="0" u="none" strike="noStrike" baseline="0" dirty="0"/>
              <a:t>As discussed previously, we can describe a compound with a molecular formula, in which the subscripts indicate the </a:t>
            </a:r>
            <a:r>
              <a:rPr lang="en-US" sz="2800" b="0" i="1" u="none" strike="noStrike" baseline="0" dirty="0"/>
              <a:t>actual numbers of atoms </a:t>
            </a:r>
            <a:r>
              <a:rPr lang="en-US" sz="2800" b="0" i="0" u="none" strike="noStrike" baseline="0" dirty="0"/>
              <a:t>of each element in a molecule of the compound.</a:t>
            </a:r>
          </a:p>
          <a:p>
            <a:pPr marL="285750" indent="-285750" algn="just">
              <a:buFont typeface="Arial" panose="020B0604020202020204" pitchFamily="34" charset="0"/>
              <a:buChar char="•"/>
            </a:pPr>
            <a:r>
              <a:rPr lang="en-US" sz="2800" b="0" i="0" u="none" strike="noStrike" baseline="0" dirty="0"/>
              <a:t>In many cases, the molecular formula of a substance</a:t>
            </a:r>
            <a:r>
              <a:rPr lang="ka-GE" sz="2800" b="0" i="0" u="none" strike="noStrike" baseline="0" dirty="0"/>
              <a:t>,</a:t>
            </a:r>
            <a:r>
              <a:rPr lang="en-US" sz="2800" b="0" i="0" u="none" strike="noStrike" baseline="0" dirty="0"/>
              <a:t> is derived from experimental determination of both its empirical formula and its molecular mass</a:t>
            </a:r>
            <a:r>
              <a:rPr lang="ka-GE" sz="2800" b="0" i="0" u="none" strike="noStrike" baseline="0" dirty="0"/>
              <a:t>.</a:t>
            </a:r>
            <a:r>
              <a:rPr lang="en-US" sz="2800" b="0" i="0" u="none" strike="noStrike" baseline="0" dirty="0"/>
              <a:t> (the su</a:t>
            </a:r>
            <a:r>
              <a:rPr lang="en-US" sz="2800" dirty="0"/>
              <a:t>m</a:t>
            </a:r>
            <a:r>
              <a:rPr lang="en-US" sz="2800" b="0" i="0" u="none" strike="noStrike" baseline="0" dirty="0"/>
              <a:t> of atomic masses for all atoms</a:t>
            </a:r>
            <a:r>
              <a:rPr lang="ka-GE" sz="2800" b="0" i="0" u="none" strike="noStrike" baseline="0" dirty="0"/>
              <a:t>,</a:t>
            </a:r>
            <a:r>
              <a:rPr lang="en-US" sz="2800" b="0" i="0" u="none" strike="noStrike" baseline="0" dirty="0"/>
              <a:t> composing the molecule)</a:t>
            </a:r>
          </a:p>
        </p:txBody>
      </p:sp>
      <p:pic>
        <p:nvPicPr>
          <p:cNvPr id="7" name="Picture 6" descr="OSX-Stacked-TM-RGB-300dpi-2016.jpg">
            <a:extLst>
              <a:ext uri="{FF2B5EF4-FFF2-40B4-BE49-F238E27FC236}">
                <a16:creationId xmlns:a16="http://schemas.microsoft.com/office/drawing/2014/main" id="{C183B9BA-A1F9-4DF7-BFBD-2625F07F29E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421412" y="297678"/>
            <a:ext cx="1226434" cy="833592"/>
          </a:xfrm>
          <a:prstGeom prst="rect">
            <a:avLst/>
          </a:prstGeom>
        </p:spPr>
      </p:pic>
    </p:spTree>
    <p:extLst>
      <p:ext uri="{BB962C8B-B14F-4D97-AF65-F5344CB8AC3E}">
        <p14:creationId xmlns:p14="http://schemas.microsoft.com/office/powerpoint/2010/main" val="373916232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C6D96F-48AF-4242-9E5E-C72A3AEAD81B}"/>
              </a:ext>
            </a:extLst>
          </p:cNvPr>
          <p:cNvSpPr/>
          <p:nvPr/>
        </p:nvSpPr>
        <p:spPr>
          <a:xfrm>
            <a:off x="361949" y="1583889"/>
            <a:ext cx="10906125" cy="3416320"/>
          </a:xfrm>
          <a:prstGeom prst="rect">
            <a:avLst/>
          </a:prstGeom>
        </p:spPr>
        <p:txBody>
          <a:bodyPr wrap="square">
            <a:spAutoFit/>
          </a:bodyPr>
          <a:lstStyle/>
          <a:p>
            <a:pPr marL="285750" indent="-285750" algn="just">
              <a:buFont typeface="Arial" panose="020B0604020202020204" pitchFamily="34" charset="0"/>
              <a:buChar char="•"/>
            </a:pPr>
            <a:r>
              <a:rPr lang="en-US" sz="2400" dirty="0"/>
              <a:t>For example, it can be determined experimentally, that benzene contains two elements, carbon (C) and hydrogen (H), and that for every carbon atom in benzene, there is one hydrogen atom.</a:t>
            </a:r>
            <a:endParaRPr lang="ka-GE" sz="2400" dirty="0"/>
          </a:p>
          <a:p>
            <a:pPr marL="285750" indent="-285750" algn="just">
              <a:buFont typeface="Arial" panose="020B0604020202020204" pitchFamily="34" charset="0"/>
              <a:buChar char="•"/>
            </a:pPr>
            <a:endParaRPr lang="en-US" sz="2400" dirty="0"/>
          </a:p>
          <a:p>
            <a:pPr marL="285750" indent="-285750" algn="just">
              <a:buFont typeface="Arial" panose="020B0604020202020204" pitchFamily="34" charset="0"/>
              <a:buChar char="•"/>
            </a:pPr>
            <a:r>
              <a:rPr lang="en-US" sz="2400" dirty="0"/>
              <a:t> Thus, the empirical formula is </a:t>
            </a:r>
            <a:r>
              <a:rPr lang="en-US" sz="2400" b="1" i="1" dirty="0">
                <a:solidFill>
                  <a:srgbClr val="FF0000"/>
                </a:solidFill>
              </a:rPr>
              <a:t>CH. </a:t>
            </a:r>
            <a:endParaRPr lang="ka-GE" sz="2400" b="1" i="1" dirty="0">
              <a:solidFill>
                <a:srgbClr val="FF0000"/>
              </a:solidFill>
            </a:endParaRPr>
          </a:p>
          <a:p>
            <a:pPr marL="285750" indent="-285750" algn="just">
              <a:buFont typeface="Arial" panose="020B0604020202020204" pitchFamily="34" charset="0"/>
              <a:buChar char="•"/>
            </a:pPr>
            <a:endParaRPr lang="en-US" sz="2400" b="1" i="1" dirty="0">
              <a:solidFill>
                <a:srgbClr val="FF0000"/>
              </a:solidFill>
            </a:endParaRPr>
          </a:p>
          <a:p>
            <a:pPr marL="285750" indent="-285750" algn="just">
              <a:buFont typeface="Arial" panose="020B0604020202020204" pitchFamily="34" charset="0"/>
              <a:buChar char="•"/>
            </a:pPr>
            <a:r>
              <a:rPr lang="en-US" sz="2400" dirty="0"/>
              <a:t>An experimental determination of the molecular mass reveals, that a molecule of benzene contains six carbon atoms and six hydrogen atoms, so the molecular formula for benzene is </a:t>
            </a:r>
            <a:r>
              <a:rPr lang="en-US" sz="2400" b="1" i="1" dirty="0">
                <a:solidFill>
                  <a:srgbClr val="FF0000"/>
                </a:solidFill>
              </a:rPr>
              <a:t>C</a:t>
            </a:r>
            <a:r>
              <a:rPr lang="en-US" sz="2400" b="1" i="1" baseline="-25000" dirty="0">
                <a:solidFill>
                  <a:srgbClr val="FF0000"/>
                </a:solidFill>
              </a:rPr>
              <a:t>6</a:t>
            </a:r>
            <a:r>
              <a:rPr lang="en-US" sz="2400" b="1" i="1" dirty="0">
                <a:solidFill>
                  <a:srgbClr val="FF0000"/>
                </a:solidFill>
              </a:rPr>
              <a:t>H</a:t>
            </a:r>
            <a:r>
              <a:rPr lang="en-US" sz="2400" b="1" i="1" baseline="-25000" dirty="0">
                <a:solidFill>
                  <a:srgbClr val="FF0000"/>
                </a:solidFill>
              </a:rPr>
              <a:t>6</a:t>
            </a:r>
          </a:p>
        </p:txBody>
      </p:sp>
      <p:sp>
        <p:nvSpPr>
          <p:cNvPr id="3" name="Rectangle 2">
            <a:extLst>
              <a:ext uri="{FF2B5EF4-FFF2-40B4-BE49-F238E27FC236}">
                <a16:creationId xmlns:a16="http://schemas.microsoft.com/office/drawing/2014/main" id="{12D8A9ED-B60B-4D79-95BE-1B628201976D}"/>
              </a:ext>
            </a:extLst>
          </p:cNvPr>
          <p:cNvSpPr/>
          <p:nvPr/>
        </p:nvSpPr>
        <p:spPr>
          <a:xfrm>
            <a:off x="676116" y="416093"/>
            <a:ext cx="4083169" cy="646331"/>
          </a:xfrm>
          <a:prstGeom prst="rect">
            <a:avLst/>
          </a:prstGeom>
        </p:spPr>
        <p:txBody>
          <a:bodyPr wrap="none">
            <a:spAutoFit/>
          </a:bodyPr>
          <a:lstStyle/>
          <a:p>
            <a:r>
              <a:rPr lang="en-US" sz="3600" b="1" dirty="0">
                <a:solidFill>
                  <a:srgbClr val="000090"/>
                </a:solidFill>
                <a:latin typeface="Arial" pitchFamily="-110" charset="0"/>
              </a:rPr>
              <a:t>Empirical formula</a:t>
            </a:r>
            <a:endParaRPr lang="en-US" sz="3600" dirty="0"/>
          </a:p>
        </p:txBody>
      </p:sp>
      <p:pic>
        <p:nvPicPr>
          <p:cNvPr id="4" name="Picture 3" descr="OSX-Stacked-TM-RGB-300dpi-2016.jpg">
            <a:extLst>
              <a:ext uri="{FF2B5EF4-FFF2-40B4-BE49-F238E27FC236}">
                <a16:creationId xmlns:a16="http://schemas.microsoft.com/office/drawing/2014/main" id="{4BADE0CA-D9B6-4A87-A85C-BAA75B12042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90741" y="540595"/>
            <a:ext cx="1125143" cy="764746"/>
          </a:xfrm>
          <a:prstGeom prst="rect">
            <a:avLst/>
          </a:prstGeom>
        </p:spPr>
      </p:pic>
    </p:spTree>
    <p:extLst>
      <p:ext uri="{BB962C8B-B14F-4D97-AF65-F5344CB8AC3E}">
        <p14:creationId xmlns:p14="http://schemas.microsoft.com/office/powerpoint/2010/main" val="172384496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766916" y="242792"/>
            <a:ext cx="4382730" cy="508000"/>
          </a:xfrm>
        </p:spPr>
        <p:txBody>
          <a:bodyPr>
            <a:normAutofit fontScale="90000"/>
          </a:bodyPr>
          <a:lstStyle/>
          <a:p>
            <a:pPr eaLnBrk="1" hangingPunct="1"/>
            <a:r>
              <a:rPr lang="en-US" sz="3200" b="1" dirty="0">
                <a:solidFill>
                  <a:srgbClr val="000090"/>
                </a:solidFill>
                <a:latin typeface="Arial" pitchFamily="-110" charset="0"/>
              </a:rPr>
              <a:t>Empirical formula</a:t>
            </a:r>
          </a:p>
        </p:txBody>
      </p:sp>
      <p:sp>
        <p:nvSpPr>
          <p:cNvPr id="22530" name="Rectangle 3"/>
          <p:cNvSpPr>
            <a:spLocks noGrp="1" noChangeArrowheads="1"/>
          </p:cNvSpPr>
          <p:nvPr>
            <p:ph idx="1"/>
          </p:nvPr>
        </p:nvSpPr>
        <p:spPr>
          <a:xfrm>
            <a:off x="644013" y="1615150"/>
            <a:ext cx="10781071" cy="4147475"/>
          </a:xfrm>
        </p:spPr>
        <p:txBody>
          <a:bodyPr>
            <a:normAutofit/>
          </a:bodyPr>
          <a:lstStyle/>
          <a:p>
            <a:pPr>
              <a:buClrTx/>
            </a:pPr>
            <a:r>
              <a:rPr lang="en-US" sz="2400" dirty="0"/>
              <a:t>An </a:t>
            </a:r>
            <a:r>
              <a:rPr lang="en-US" sz="2400" b="1" i="1" dirty="0">
                <a:solidFill>
                  <a:srgbClr val="000090"/>
                </a:solidFill>
              </a:rPr>
              <a:t>empirical formula </a:t>
            </a:r>
            <a:r>
              <a:rPr lang="en-US" sz="2400" dirty="0"/>
              <a:t>indicates </a:t>
            </a:r>
            <a:r>
              <a:rPr lang="en-US" sz="2400" i="1" dirty="0"/>
              <a:t>the simplest whole-number ratio of the number of atoms (or ions) in the compound.</a:t>
            </a:r>
          </a:p>
          <a:p>
            <a:pPr>
              <a:buClrTx/>
              <a:buFont typeface="Arial"/>
              <a:buChar char="•"/>
            </a:pPr>
            <a:endParaRPr lang="en-US" sz="2400" i="1" dirty="0">
              <a:cs typeface="MS PGothic" pitchFamily="34" charset="-128"/>
            </a:endParaRPr>
          </a:p>
          <a:p>
            <a:pPr>
              <a:buClrTx/>
              <a:buFont typeface="Arial"/>
              <a:buChar char="•"/>
            </a:pPr>
            <a:r>
              <a:rPr lang="en-US" sz="2400" i="1" dirty="0">
                <a:cs typeface="MS PGothic" pitchFamily="34" charset="-128"/>
              </a:rPr>
              <a:t> </a:t>
            </a:r>
            <a:r>
              <a:rPr lang="en-US" sz="2400" dirty="0">
                <a:cs typeface="MS PGothic" pitchFamily="34" charset="-128"/>
              </a:rPr>
              <a:t>A</a:t>
            </a:r>
            <a:r>
              <a:rPr lang="en-US" sz="2400" i="1" dirty="0">
                <a:cs typeface="MS PGothic" pitchFamily="34" charset="-128"/>
              </a:rPr>
              <a:t> </a:t>
            </a:r>
            <a:r>
              <a:rPr lang="en-US" sz="2400" b="1" i="1" dirty="0">
                <a:solidFill>
                  <a:srgbClr val="000090"/>
                </a:solidFill>
                <a:cs typeface="MS PGothic" pitchFamily="34" charset="-128"/>
              </a:rPr>
              <a:t>molecular formula </a:t>
            </a:r>
            <a:r>
              <a:rPr lang="en-US" sz="2400" i="1" dirty="0">
                <a:cs typeface="MS PGothic" pitchFamily="34" charset="-128"/>
              </a:rPr>
              <a:t>indicates the actual numbers of atoms of each element in a molecule of the compound. </a:t>
            </a:r>
          </a:p>
          <a:p>
            <a:pPr>
              <a:buClrTx/>
              <a:buFont typeface="Arial"/>
              <a:buChar char="•"/>
            </a:pPr>
            <a:endParaRPr lang="en-US" sz="2400" i="1" dirty="0">
              <a:cs typeface="MS PGothic" pitchFamily="34" charset="-128"/>
            </a:endParaRPr>
          </a:p>
          <a:p>
            <a:pPr>
              <a:buClrTx/>
              <a:buFont typeface="Arial"/>
              <a:buChar char="•"/>
            </a:pPr>
            <a:r>
              <a:rPr lang="en-US" sz="2400" b="1" i="1" dirty="0">
                <a:cs typeface="MS PGothic" pitchFamily="34" charset="-128"/>
              </a:rPr>
              <a:t>Example: </a:t>
            </a:r>
            <a:r>
              <a:rPr lang="en-US" sz="2400" dirty="0">
                <a:cs typeface="MS PGothic" pitchFamily="34" charset="-128"/>
              </a:rPr>
              <a:t>Acetic acid</a:t>
            </a:r>
          </a:p>
          <a:p>
            <a:pPr lvl="1">
              <a:buClrTx/>
              <a:buFont typeface="Arial"/>
              <a:buChar char="•"/>
            </a:pPr>
            <a:r>
              <a:rPr lang="en-US" sz="2400" dirty="0">
                <a:solidFill>
                  <a:schemeClr val="tx1"/>
                </a:solidFill>
                <a:cs typeface="MS PGothic" pitchFamily="34" charset="-128"/>
              </a:rPr>
              <a:t> Molecular formula = C</a:t>
            </a:r>
            <a:r>
              <a:rPr lang="en-US" sz="2400" baseline="-25000" dirty="0">
                <a:solidFill>
                  <a:schemeClr val="tx1"/>
                </a:solidFill>
                <a:cs typeface="MS PGothic" pitchFamily="34" charset="-128"/>
              </a:rPr>
              <a:t>2</a:t>
            </a:r>
            <a:r>
              <a:rPr lang="en-US" sz="2400" dirty="0">
                <a:solidFill>
                  <a:schemeClr val="tx1"/>
                </a:solidFill>
                <a:cs typeface="MS PGothic" pitchFamily="34" charset="-128"/>
              </a:rPr>
              <a:t>H</a:t>
            </a:r>
            <a:r>
              <a:rPr lang="en-US" sz="2400" baseline="-25000" dirty="0">
                <a:solidFill>
                  <a:schemeClr val="tx1"/>
                </a:solidFill>
                <a:cs typeface="MS PGothic" pitchFamily="34" charset="-128"/>
              </a:rPr>
              <a:t>4</a:t>
            </a:r>
            <a:r>
              <a:rPr lang="en-US" sz="2400" dirty="0">
                <a:solidFill>
                  <a:schemeClr val="tx1"/>
                </a:solidFill>
                <a:cs typeface="MS PGothic" pitchFamily="34" charset="-128"/>
              </a:rPr>
              <a:t>O</a:t>
            </a:r>
            <a:r>
              <a:rPr lang="en-US" sz="2400" baseline="-25000" dirty="0">
                <a:solidFill>
                  <a:schemeClr val="tx1"/>
                </a:solidFill>
                <a:cs typeface="MS PGothic" pitchFamily="34" charset="-128"/>
              </a:rPr>
              <a:t>2</a:t>
            </a:r>
            <a:r>
              <a:rPr lang="en-US" sz="2400" dirty="0">
                <a:solidFill>
                  <a:schemeClr val="tx1"/>
                </a:solidFill>
                <a:cs typeface="MS PGothic" pitchFamily="34" charset="-128"/>
              </a:rPr>
              <a:t>	Empirical formula = CH</a:t>
            </a:r>
            <a:r>
              <a:rPr lang="en-US" sz="2400" baseline="-25000" dirty="0">
                <a:solidFill>
                  <a:schemeClr val="tx1"/>
                </a:solidFill>
                <a:cs typeface="MS PGothic" pitchFamily="34" charset="-128"/>
              </a:rPr>
              <a:t>2</a:t>
            </a:r>
            <a:r>
              <a:rPr lang="en-US" sz="2400" dirty="0">
                <a:solidFill>
                  <a:schemeClr val="tx1"/>
                </a:solidFill>
                <a:cs typeface="MS PGothic" pitchFamily="34" charset="-128"/>
              </a:rPr>
              <a:t>O</a:t>
            </a:r>
          </a:p>
          <a:p>
            <a:endParaRPr lang="en-US" b="1" dirty="0">
              <a:latin typeface="Arial" pitchFamily="-110" charset="0"/>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11867" y="248360"/>
            <a:ext cx="1226434" cy="833592"/>
          </a:xfrm>
          <a:prstGeom prst="rect">
            <a:avLst/>
          </a:prstGeom>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1" y="800351"/>
            <a:ext cx="2369574" cy="659535"/>
          </a:xfrm>
        </p:spPr>
        <p:txBody>
          <a:bodyPr/>
          <a:lstStyle/>
          <a:p>
            <a:r>
              <a:rPr lang="en-US" dirty="0"/>
              <a:t>Figure 2.20</a:t>
            </a:r>
          </a:p>
        </p:txBody>
      </p:sp>
      <p:pic>
        <p:nvPicPr>
          <p:cNvPr id="2" name="Picture Placeholder 1" descr="CNX_Chem_02_04_Benzene.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45973" b="-45973"/>
          <a:stretch>
            <a:fillRect/>
          </a:stretch>
        </p:blipFill>
        <p:spPr>
          <a:xfrm>
            <a:off x="1312252" y="1202731"/>
            <a:ext cx="8749685" cy="3500071"/>
          </a:xfrm>
        </p:spPr>
      </p:pic>
      <p:sp>
        <p:nvSpPr>
          <p:cNvPr id="7" name="Text Placeholder 6"/>
          <p:cNvSpPr>
            <a:spLocks noGrp="1"/>
          </p:cNvSpPr>
          <p:nvPr>
            <p:ph type="body" sz="quarter" idx="14"/>
          </p:nvPr>
        </p:nvSpPr>
        <p:spPr>
          <a:xfrm>
            <a:off x="609600" y="4534265"/>
            <a:ext cx="11159613" cy="2082408"/>
          </a:xfrm>
        </p:spPr>
        <p:txBody>
          <a:bodyPr>
            <a:noAutofit/>
          </a:bodyPr>
          <a:lstStyle/>
          <a:p>
            <a:r>
              <a:rPr lang="en-US" sz="2400" dirty="0"/>
              <a:t>Benzene, </a:t>
            </a:r>
            <a:r>
              <a:rPr lang="en-US" sz="2400" dirty="0">
                <a:solidFill>
                  <a:srgbClr val="FF0000"/>
                </a:solidFill>
              </a:rPr>
              <a:t>C</a:t>
            </a:r>
            <a:r>
              <a:rPr lang="en-US" sz="2400" baseline="-25000" dirty="0">
                <a:solidFill>
                  <a:srgbClr val="FF0000"/>
                </a:solidFill>
              </a:rPr>
              <a:t>6</a:t>
            </a:r>
            <a:r>
              <a:rPr lang="en-US" sz="2400" dirty="0">
                <a:solidFill>
                  <a:srgbClr val="FF0000"/>
                </a:solidFill>
              </a:rPr>
              <a:t>H</a:t>
            </a:r>
            <a:r>
              <a:rPr lang="en-US" sz="2400" baseline="-25000" dirty="0">
                <a:solidFill>
                  <a:srgbClr val="FF0000"/>
                </a:solidFill>
              </a:rPr>
              <a:t>6</a:t>
            </a:r>
            <a:r>
              <a:rPr lang="en-US" sz="2400" dirty="0"/>
              <a:t>, is produced during oil refining and has many industrial uses. </a:t>
            </a:r>
          </a:p>
          <a:p>
            <a:r>
              <a:rPr lang="en-US" sz="2400" dirty="0"/>
              <a:t>A benzene molecule can be represented as </a:t>
            </a:r>
            <a:r>
              <a:rPr lang="en-US" sz="2400" dirty="0">
                <a:solidFill>
                  <a:srgbClr val="6CB255"/>
                </a:solidFill>
              </a:rPr>
              <a:t>(a) </a:t>
            </a:r>
            <a:r>
              <a:rPr lang="en-US" sz="2400" dirty="0"/>
              <a:t>a structural formula, </a:t>
            </a:r>
            <a:r>
              <a:rPr lang="en-US" sz="2400" dirty="0">
                <a:solidFill>
                  <a:srgbClr val="6CB255"/>
                </a:solidFill>
              </a:rPr>
              <a:t>(b) </a:t>
            </a:r>
            <a:r>
              <a:rPr lang="en-US" sz="2400" dirty="0"/>
              <a:t>a ball-and-stick model, and </a:t>
            </a:r>
            <a:r>
              <a:rPr lang="en-US" sz="2400" dirty="0">
                <a:solidFill>
                  <a:srgbClr val="6CB255"/>
                </a:solidFill>
              </a:rPr>
              <a:t>(c) </a:t>
            </a:r>
            <a:r>
              <a:rPr lang="en-US" sz="2400" dirty="0"/>
              <a:t>a space-filling model. </a:t>
            </a:r>
            <a:r>
              <a:rPr lang="en-US" sz="2400" dirty="0">
                <a:solidFill>
                  <a:srgbClr val="6CB255"/>
                </a:solidFill>
              </a:rPr>
              <a:t>(d) </a:t>
            </a:r>
            <a:r>
              <a:rPr lang="en-US" sz="2400" dirty="0"/>
              <a:t>Benzene is a clear liquid. </a:t>
            </a:r>
          </a:p>
          <a:p>
            <a:r>
              <a:rPr lang="en-US" sz="2400" dirty="0"/>
              <a:t>(credit d: modification of work by Sahar </a:t>
            </a:r>
            <a:r>
              <a:rPr lang="en-US" sz="2400" dirty="0" err="1"/>
              <a:t>Atwa</a:t>
            </a:r>
            <a:r>
              <a:rPr lang="en-US" sz="2400" dirty="0"/>
              <a:t>)</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447506" y="241327"/>
            <a:ext cx="1226434" cy="833592"/>
          </a:xfrm>
          <a:prstGeom prst="rect">
            <a:avLst/>
          </a:prstGeom>
        </p:spPr>
      </p:pic>
    </p:spTree>
    <p:extLst>
      <p:ext uri="{BB962C8B-B14F-4D97-AF65-F5344CB8AC3E}">
        <p14:creationId xmlns:p14="http://schemas.microsoft.com/office/powerpoint/2010/main" val="328357686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66605A-E3A4-4B3D-A5FD-C6A04162E217}"/>
              </a:ext>
            </a:extLst>
          </p:cNvPr>
          <p:cNvSpPr/>
          <p:nvPr/>
        </p:nvSpPr>
        <p:spPr>
          <a:xfrm>
            <a:off x="571500" y="1382316"/>
            <a:ext cx="10877550" cy="4524315"/>
          </a:xfrm>
          <a:prstGeom prst="rect">
            <a:avLst/>
          </a:prstGeom>
        </p:spPr>
        <p:txBody>
          <a:bodyPr wrap="square">
            <a:spAutoFit/>
          </a:bodyPr>
          <a:lstStyle/>
          <a:p>
            <a:pPr marL="342900" indent="-342900" algn="just">
              <a:buFont typeface="Arial" panose="020B0604020202020204" pitchFamily="34" charset="0"/>
              <a:buChar char="•"/>
            </a:pPr>
            <a:r>
              <a:rPr lang="en-US" sz="2400" dirty="0">
                <a:solidFill>
                  <a:srgbClr val="000000"/>
                </a:solidFill>
              </a:rPr>
              <a:t>If we know a compound’s formula, we can easily determine the empirical formula. (This is somewhat of an academic exercise; the reverse chronology is generally followed in actual practice.) </a:t>
            </a:r>
            <a:endParaRPr lang="ka-GE" sz="2400" dirty="0">
              <a:solidFill>
                <a:srgbClr val="000000"/>
              </a:solidFill>
            </a:endParaRPr>
          </a:p>
          <a:p>
            <a:pPr marL="342900" indent="-342900" algn="just">
              <a:buFont typeface="Arial" panose="020B0604020202020204" pitchFamily="34" charset="0"/>
              <a:buChar char="•"/>
            </a:pPr>
            <a:r>
              <a:rPr lang="en-US" sz="2400" dirty="0">
                <a:solidFill>
                  <a:srgbClr val="000000"/>
                </a:solidFill>
              </a:rPr>
              <a:t>For example, the molecular formula for acetic acid, the component that gives vinegar its sharp taste, is C</a:t>
            </a:r>
            <a:r>
              <a:rPr lang="en-US" sz="2400" baseline="-25000" dirty="0">
                <a:solidFill>
                  <a:srgbClr val="000000"/>
                </a:solidFill>
              </a:rPr>
              <a:t>2</a:t>
            </a:r>
            <a:r>
              <a:rPr lang="en-US" sz="2400" dirty="0">
                <a:solidFill>
                  <a:srgbClr val="000000"/>
                </a:solidFill>
              </a:rPr>
              <a:t>H</a:t>
            </a:r>
            <a:r>
              <a:rPr lang="en-US" sz="2400" baseline="-25000" dirty="0">
                <a:solidFill>
                  <a:srgbClr val="000000"/>
                </a:solidFill>
              </a:rPr>
              <a:t>4</a:t>
            </a:r>
            <a:r>
              <a:rPr lang="en-US" sz="2400" dirty="0">
                <a:solidFill>
                  <a:srgbClr val="000000"/>
                </a:solidFill>
              </a:rPr>
              <a:t>O</a:t>
            </a:r>
            <a:r>
              <a:rPr lang="en-US" sz="2400" baseline="-25000" dirty="0">
                <a:solidFill>
                  <a:srgbClr val="000000"/>
                </a:solidFill>
              </a:rPr>
              <a:t>2</a:t>
            </a:r>
            <a:r>
              <a:rPr lang="en-US" sz="2400" dirty="0">
                <a:solidFill>
                  <a:srgbClr val="000000"/>
                </a:solidFill>
              </a:rPr>
              <a:t>. </a:t>
            </a:r>
            <a:endParaRPr lang="ka-GE" sz="2400" dirty="0">
              <a:solidFill>
                <a:srgbClr val="000000"/>
              </a:solidFill>
            </a:endParaRPr>
          </a:p>
          <a:p>
            <a:pPr marL="342900" indent="-342900" algn="just">
              <a:buFont typeface="Arial" panose="020B0604020202020204" pitchFamily="34" charset="0"/>
              <a:buChar char="•"/>
            </a:pPr>
            <a:r>
              <a:rPr lang="en-US" sz="2400" dirty="0">
                <a:solidFill>
                  <a:srgbClr val="000000"/>
                </a:solidFill>
              </a:rPr>
              <a:t>This formula indicates that a molecule of</a:t>
            </a:r>
            <a:r>
              <a:rPr lang="ka-GE" sz="2400" dirty="0">
                <a:solidFill>
                  <a:srgbClr val="000000"/>
                </a:solidFill>
              </a:rPr>
              <a:t> </a:t>
            </a:r>
            <a:r>
              <a:rPr lang="en-US" sz="2400" dirty="0">
                <a:solidFill>
                  <a:srgbClr val="000000"/>
                </a:solidFill>
              </a:rPr>
              <a:t>acetic acid contains two carbon atoms, four hydrogen atoms, and two oxygen atoms. </a:t>
            </a:r>
            <a:endParaRPr lang="ka-GE" sz="2400" dirty="0">
              <a:solidFill>
                <a:srgbClr val="000000"/>
              </a:solidFill>
            </a:endParaRPr>
          </a:p>
          <a:p>
            <a:pPr marL="342900" indent="-342900" algn="just">
              <a:buFont typeface="Arial" panose="020B0604020202020204" pitchFamily="34" charset="0"/>
              <a:buChar char="•"/>
            </a:pPr>
            <a:r>
              <a:rPr lang="en-US" sz="2400" dirty="0">
                <a:solidFill>
                  <a:srgbClr val="000000"/>
                </a:solidFill>
              </a:rPr>
              <a:t>The ratio of</a:t>
            </a:r>
            <a:r>
              <a:rPr lang="ka-GE" sz="2400" dirty="0">
                <a:solidFill>
                  <a:srgbClr val="000000"/>
                </a:solidFill>
              </a:rPr>
              <a:t> </a:t>
            </a:r>
            <a:r>
              <a:rPr lang="en-US" sz="2400" dirty="0">
                <a:solidFill>
                  <a:srgbClr val="000000"/>
                </a:solidFill>
              </a:rPr>
              <a:t>atoms is 2:4:2. Dividing by the lowest common denominator (2) gives the simplest, whole-number ratio of atoms,</a:t>
            </a:r>
            <a:r>
              <a:rPr lang="ka-GE" sz="2400" dirty="0">
                <a:solidFill>
                  <a:srgbClr val="000000"/>
                </a:solidFill>
              </a:rPr>
              <a:t> </a:t>
            </a:r>
            <a:r>
              <a:rPr lang="en-US" sz="2400" dirty="0">
                <a:solidFill>
                  <a:srgbClr val="000000"/>
                </a:solidFill>
              </a:rPr>
              <a:t>1:2:1, so the empirical formula is CH</a:t>
            </a:r>
            <a:r>
              <a:rPr lang="en-US" sz="2400" baseline="-25000" dirty="0">
                <a:solidFill>
                  <a:srgbClr val="000000"/>
                </a:solidFill>
              </a:rPr>
              <a:t>2</a:t>
            </a:r>
            <a:r>
              <a:rPr lang="en-US" sz="2400" dirty="0">
                <a:solidFill>
                  <a:srgbClr val="000000"/>
                </a:solidFill>
              </a:rPr>
              <a:t>O. </a:t>
            </a:r>
            <a:endParaRPr lang="ka-GE" sz="2400" dirty="0">
              <a:solidFill>
                <a:srgbClr val="000000"/>
              </a:solidFill>
            </a:endParaRPr>
          </a:p>
          <a:p>
            <a:pPr marL="342900" indent="-342900" algn="just">
              <a:buFont typeface="Arial" panose="020B0604020202020204" pitchFamily="34" charset="0"/>
              <a:buChar char="•"/>
            </a:pPr>
            <a:r>
              <a:rPr lang="en-US" sz="2400" b="1" i="1" dirty="0">
                <a:solidFill>
                  <a:srgbClr val="FF0000"/>
                </a:solidFill>
              </a:rPr>
              <a:t>Note that a molecular formula is always a whole-number multiple of an</a:t>
            </a:r>
            <a:r>
              <a:rPr lang="ka-GE" sz="2400" b="1" i="1" dirty="0">
                <a:solidFill>
                  <a:srgbClr val="FF0000"/>
                </a:solidFill>
              </a:rPr>
              <a:t> </a:t>
            </a:r>
            <a:r>
              <a:rPr lang="en-US" sz="2400" b="1" i="1" dirty="0">
                <a:solidFill>
                  <a:srgbClr val="FF0000"/>
                </a:solidFill>
              </a:rPr>
              <a:t>empirical formula.</a:t>
            </a:r>
          </a:p>
        </p:txBody>
      </p:sp>
      <p:sp>
        <p:nvSpPr>
          <p:cNvPr id="3" name="Rectangle 2">
            <a:extLst>
              <a:ext uri="{FF2B5EF4-FFF2-40B4-BE49-F238E27FC236}">
                <a16:creationId xmlns:a16="http://schemas.microsoft.com/office/drawing/2014/main" id="{DDFE8D8C-7CE4-48C1-A49F-43AFDC0BBD45}"/>
              </a:ext>
            </a:extLst>
          </p:cNvPr>
          <p:cNvSpPr/>
          <p:nvPr/>
        </p:nvSpPr>
        <p:spPr>
          <a:xfrm>
            <a:off x="933291" y="410195"/>
            <a:ext cx="3217547" cy="523220"/>
          </a:xfrm>
          <a:prstGeom prst="rect">
            <a:avLst/>
          </a:prstGeom>
        </p:spPr>
        <p:txBody>
          <a:bodyPr wrap="none">
            <a:spAutoFit/>
          </a:bodyPr>
          <a:lstStyle/>
          <a:p>
            <a:r>
              <a:rPr lang="en-US" sz="2800" b="1" dirty="0">
                <a:solidFill>
                  <a:srgbClr val="000090"/>
                </a:solidFill>
                <a:latin typeface="Arial" pitchFamily="-110" charset="0"/>
              </a:rPr>
              <a:t>Empirical formula</a:t>
            </a:r>
            <a:endParaRPr lang="en-US" sz="2800" dirty="0"/>
          </a:p>
        </p:txBody>
      </p:sp>
      <p:pic>
        <p:nvPicPr>
          <p:cNvPr id="4" name="Picture 3" descr="OSX-Stacked-TM-RGB-300dpi-2016.jpg">
            <a:extLst>
              <a:ext uri="{FF2B5EF4-FFF2-40B4-BE49-F238E27FC236}">
                <a16:creationId xmlns:a16="http://schemas.microsoft.com/office/drawing/2014/main" id="{BAE732E0-84CC-46E5-89E7-F26CBB97344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447506" y="410195"/>
            <a:ext cx="1226434" cy="833592"/>
          </a:xfrm>
          <a:prstGeom prst="rect">
            <a:avLst/>
          </a:prstGeom>
        </p:spPr>
      </p:pic>
    </p:spTree>
    <p:extLst>
      <p:ext uri="{BB962C8B-B14F-4D97-AF65-F5344CB8AC3E}">
        <p14:creationId xmlns:p14="http://schemas.microsoft.com/office/powerpoint/2010/main" val="247595141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F09E23-E480-4A90-9DC1-E24EDF52D42D}"/>
              </a:ext>
            </a:extLst>
          </p:cNvPr>
          <p:cNvPicPr>
            <a:picLocks noChangeAspect="1"/>
          </p:cNvPicPr>
          <p:nvPr/>
        </p:nvPicPr>
        <p:blipFill>
          <a:blip r:embed="rId2"/>
          <a:stretch>
            <a:fillRect/>
          </a:stretch>
        </p:blipFill>
        <p:spPr>
          <a:xfrm>
            <a:off x="358557" y="1482804"/>
            <a:ext cx="11546178" cy="3401616"/>
          </a:xfrm>
          <a:prstGeom prst="rect">
            <a:avLst/>
          </a:prstGeom>
        </p:spPr>
      </p:pic>
      <p:pic>
        <p:nvPicPr>
          <p:cNvPr id="3" name="Picture 2" descr="OSX-Stacked-TM-RGB-300dpi-2016.jpg">
            <a:extLst>
              <a:ext uri="{FF2B5EF4-FFF2-40B4-BE49-F238E27FC236}">
                <a16:creationId xmlns:a16="http://schemas.microsoft.com/office/drawing/2014/main" id="{73CE0446-5B8B-41EA-B836-9CF23D012A9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447506" y="410195"/>
            <a:ext cx="1226434" cy="833592"/>
          </a:xfrm>
          <a:prstGeom prst="rect">
            <a:avLst/>
          </a:prstGeom>
        </p:spPr>
      </p:pic>
    </p:spTree>
    <p:extLst>
      <p:ext uri="{BB962C8B-B14F-4D97-AF65-F5344CB8AC3E}">
        <p14:creationId xmlns:p14="http://schemas.microsoft.com/office/powerpoint/2010/main" val="104964001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1315" y="571094"/>
            <a:ext cx="2458065" cy="659535"/>
          </a:xfrm>
        </p:spPr>
        <p:txBody>
          <a:bodyPr/>
          <a:lstStyle/>
          <a:p>
            <a:r>
              <a:rPr lang="en-US" dirty="0"/>
              <a:t>Figure 2.21</a:t>
            </a:r>
          </a:p>
        </p:txBody>
      </p:sp>
      <p:pic>
        <p:nvPicPr>
          <p:cNvPr id="2" name="Picture Placeholder 1" descr="CNX_Chem_02_04_AceticAcid.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7385" t="-1489" r="5908" b="-1489"/>
          <a:stretch>
            <a:fillRect/>
          </a:stretch>
        </p:blipFill>
        <p:spPr>
          <a:xfrm>
            <a:off x="1940348" y="1286737"/>
            <a:ext cx="8238233" cy="4124476"/>
          </a:xfrm>
        </p:spPr>
      </p:pic>
      <p:sp>
        <p:nvSpPr>
          <p:cNvPr id="7" name="Text Placeholder 6"/>
          <p:cNvSpPr>
            <a:spLocks noGrp="1"/>
          </p:cNvSpPr>
          <p:nvPr>
            <p:ph type="body" sz="quarter" idx="14"/>
          </p:nvPr>
        </p:nvSpPr>
        <p:spPr>
          <a:xfrm>
            <a:off x="457200" y="5436936"/>
            <a:ext cx="11503742" cy="1166382"/>
          </a:xfrm>
        </p:spPr>
        <p:txBody>
          <a:bodyPr>
            <a:normAutofit/>
          </a:bodyPr>
          <a:lstStyle/>
          <a:p>
            <a:pPr marL="342900" indent="-342900">
              <a:buAutoNum type="alphaLcParenBoth"/>
            </a:pPr>
            <a:r>
              <a:rPr lang="en-US" sz="1800" dirty="0"/>
              <a:t>Vinegar contains acetic acid, C</a:t>
            </a:r>
            <a:r>
              <a:rPr lang="en-US" sz="1800" baseline="-25000" dirty="0"/>
              <a:t>2</a:t>
            </a:r>
            <a:r>
              <a:rPr lang="en-US" sz="1800" dirty="0"/>
              <a:t>H</a:t>
            </a:r>
            <a:r>
              <a:rPr lang="en-US" sz="1800" baseline="-25000" dirty="0"/>
              <a:t>4</a:t>
            </a:r>
            <a:r>
              <a:rPr lang="en-US" sz="1800" dirty="0"/>
              <a:t>O</a:t>
            </a:r>
            <a:r>
              <a:rPr lang="en-US" sz="1800" baseline="-25000" dirty="0"/>
              <a:t>2</a:t>
            </a:r>
            <a:r>
              <a:rPr lang="en-US" sz="1800" dirty="0"/>
              <a:t>, which has an empirical formula of CH</a:t>
            </a:r>
            <a:r>
              <a:rPr lang="en-US" sz="1800" baseline="-25000" dirty="0"/>
              <a:t>2</a:t>
            </a:r>
            <a:r>
              <a:rPr lang="en-US" sz="1800" dirty="0"/>
              <a:t>O. It can be represented as </a:t>
            </a:r>
            <a:r>
              <a:rPr lang="en-US" sz="1800" dirty="0">
                <a:solidFill>
                  <a:srgbClr val="6CB255"/>
                </a:solidFill>
              </a:rPr>
              <a:t>(b) </a:t>
            </a:r>
            <a:r>
              <a:rPr lang="en-US" sz="1800" dirty="0"/>
              <a:t>a structural formula and </a:t>
            </a:r>
            <a:r>
              <a:rPr lang="en-US" sz="1800" dirty="0">
                <a:solidFill>
                  <a:srgbClr val="6CB255"/>
                </a:solidFill>
              </a:rPr>
              <a:t>(c)</a:t>
            </a:r>
            <a:r>
              <a:rPr lang="en-US" sz="1800" dirty="0"/>
              <a:t> as a ball-and-stick model. </a:t>
            </a:r>
          </a:p>
          <a:p>
            <a:r>
              <a:rPr lang="en-US" sz="1800" dirty="0"/>
              <a:t>(credit a: modification of work by “</a:t>
            </a:r>
            <a:r>
              <a:rPr lang="en-US" sz="1800" dirty="0" err="1"/>
              <a:t>HomeSpot</a:t>
            </a:r>
            <a:r>
              <a:rPr lang="en-US" sz="1800" dirty="0"/>
              <a:t> </a:t>
            </a:r>
            <a:r>
              <a:rPr lang="cs-CZ" sz="1800" dirty="0"/>
              <a:t>HQ”/</a:t>
            </a:r>
            <a:r>
              <a:rPr lang="cs-CZ" sz="1800" dirty="0" err="1"/>
              <a:t>Flickr</a:t>
            </a:r>
            <a:r>
              <a:rPr lang="cs-CZ" sz="1800" dirty="0"/>
              <a:t>)</a:t>
            </a:r>
            <a:endParaRPr lang="en-US" sz="1800" dirty="0"/>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178581" y="644755"/>
            <a:ext cx="1226434" cy="833592"/>
          </a:xfrm>
          <a:prstGeom prst="rect">
            <a:avLst/>
          </a:prstGeom>
        </p:spPr>
      </p:pic>
    </p:spTree>
    <p:extLst>
      <p:ext uri="{BB962C8B-B14F-4D97-AF65-F5344CB8AC3E}">
        <p14:creationId xmlns:p14="http://schemas.microsoft.com/office/powerpoint/2010/main" val="394617199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726310" y="356348"/>
            <a:ext cx="2008239" cy="508000"/>
          </a:xfrm>
        </p:spPr>
        <p:txBody>
          <a:bodyPr>
            <a:normAutofit fontScale="90000"/>
          </a:bodyPr>
          <a:lstStyle/>
          <a:p>
            <a:pPr eaLnBrk="1" hangingPunct="1"/>
            <a:r>
              <a:rPr lang="en-US" sz="3200" b="1" dirty="0">
                <a:solidFill>
                  <a:srgbClr val="000090"/>
                </a:solidFill>
                <a:latin typeface="Arial" pitchFamily="-110" charset="0"/>
              </a:rPr>
              <a:t>isomers</a:t>
            </a:r>
          </a:p>
        </p:txBody>
      </p:sp>
      <p:sp>
        <p:nvSpPr>
          <p:cNvPr id="22530" name="Rectangle 3"/>
          <p:cNvSpPr>
            <a:spLocks noGrp="1" noChangeArrowheads="1"/>
          </p:cNvSpPr>
          <p:nvPr>
            <p:ph idx="1"/>
          </p:nvPr>
        </p:nvSpPr>
        <p:spPr>
          <a:xfrm>
            <a:off x="378544" y="1189940"/>
            <a:ext cx="11434914" cy="5045632"/>
          </a:xfrm>
        </p:spPr>
        <p:txBody>
          <a:bodyPr>
            <a:normAutofit lnSpcReduction="10000"/>
          </a:bodyPr>
          <a:lstStyle/>
          <a:p>
            <a:pPr marL="285750" indent="-285750" algn="just">
              <a:buFont typeface="Arial" panose="020B0604020202020204" pitchFamily="34" charset="0"/>
              <a:buChar char="•"/>
            </a:pPr>
            <a:r>
              <a:rPr lang="en-US" sz="2600" b="0" i="0" u="none" strike="noStrike" baseline="0" dirty="0"/>
              <a:t>It is important to be aware</a:t>
            </a:r>
            <a:r>
              <a:rPr lang="ka-GE" sz="2600" b="0" i="0" u="none" strike="noStrike" baseline="0" dirty="0"/>
              <a:t>,</a:t>
            </a:r>
            <a:r>
              <a:rPr lang="en-US" sz="2600" b="0" i="0" u="none" strike="noStrike" baseline="0" dirty="0"/>
              <a:t> that it may be possible for the same atoms</a:t>
            </a:r>
            <a:r>
              <a:rPr lang="ka-GE" sz="2600" b="0" i="0" u="none" strike="noStrike" baseline="0" dirty="0"/>
              <a:t>,</a:t>
            </a:r>
            <a:r>
              <a:rPr lang="en-US" sz="2600" b="0" i="0" u="none" strike="noStrike" baseline="0" dirty="0"/>
              <a:t> to be arranged in different ways: </a:t>
            </a:r>
            <a:endParaRPr lang="ka-GE" sz="2600" b="0" i="0" u="none" strike="noStrike" baseline="0" dirty="0"/>
          </a:p>
          <a:p>
            <a:pPr marL="285750" indent="-285750" algn="just">
              <a:buFont typeface="Arial" panose="020B0604020202020204" pitchFamily="34" charset="0"/>
              <a:buChar char="•"/>
            </a:pPr>
            <a:r>
              <a:rPr lang="en-US" sz="2600" b="0" i="0" u="none" strike="noStrike" baseline="0" dirty="0"/>
              <a:t>Compounds</a:t>
            </a:r>
            <a:r>
              <a:rPr lang="ka-GE" sz="2600" b="0" i="0" u="none" strike="noStrike" baseline="0" dirty="0"/>
              <a:t>, </a:t>
            </a:r>
            <a:r>
              <a:rPr lang="en-US" sz="2600" b="0" i="0" u="none" strike="noStrike" baseline="0" dirty="0"/>
              <a:t>with the same molecular formula</a:t>
            </a:r>
            <a:r>
              <a:rPr lang="ka-GE" sz="2600" b="0" i="0" u="none" strike="noStrike" baseline="0" dirty="0"/>
              <a:t>,</a:t>
            </a:r>
            <a:r>
              <a:rPr lang="en-US" sz="2600" b="0" i="0" u="none" strike="noStrike" baseline="0" dirty="0"/>
              <a:t> may have different atom-to-atom bonding and therefore different structures. </a:t>
            </a:r>
          </a:p>
          <a:p>
            <a:pPr marL="285750" indent="-285750" algn="just">
              <a:buFont typeface="Arial" panose="020B0604020202020204" pitchFamily="34" charset="0"/>
              <a:buChar char="•"/>
            </a:pPr>
            <a:r>
              <a:rPr lang="en-US" sz="2600" b="0" i="0" u="none" strike="noStrike" baseline="0" dirty="0"/>
              <a:t>For example, could there be another compound with the same formula as acetic acid, C</a:t>
            </a:r>
            <a:r>
              <a:rPr lang="en-US" sz="2600" b="0" i="0" u="none" strike="noStrike" baseline="-25000" dirty="0"/>
              <a:t>2</a:t>
            </a:r>
            <a:r>
              <a:rPr lang="en-US" sz="2600" b="0" i="0" u="none" strike="noStrike" baseline="0" dirty="0"/>
              <a:t>H</a:t>
            </a:r>
            <a:r>
              <a:rPr lang="en-US" sz="2600" b="0" i="0" u="none" strike="noStrike" baseline="-25000" dirty="0"/>
              <a:t>4</a:t>
            </a:r>
            <a:r>
              <a:rPr lang="en-US" sz="2600" b="0" i="0" u="none" strike="noStrike" baseline="0" dirty="0"/>
              <a:t>O</a:t>
            </a:r>
            <a:r>
              <a:rPr lang="en-US" sz="2600" b="0" i="0" u="none" strike="noStrike" baseline="-25000" dirty="0"/>
              <a:t>2</a:t>
            </a:r>
            <a:r>
              <a:rPr lang="en-US" sz="2600" b="0" i="0" u="none" strike="noStrike" baseline="0" dirty="0"/>
              <a:t>? And if so, what would be the structure of its molecules?</a:t>
            </a:r>
            <a:endParaRPr lang="en-US" sz="2600" dirty="0"/>
          </a:p>
          <a:p>
            <a:pPr marL="285750" indent="-285750" algn="just">
              <a:buFont typeface="Arial" panose="020B0604020202020204" pitchFamily="34" charset="0"/>
              <a:buChar char="•"/>
            </a:pPr>
            <a:r>
              <a:rPr lang="en-US" sz="2600" b="0" i="0" u="none" strike="noStrike" baseline="0" dirty="0"/>
              <a:t>If we predict, that another compound, with the formula C</a:t>
            </a:r>
            <a:r>
              <a:rPr lang="en-US" sz="2600" b="0" i="0" u="none" strike="noStrike" baseline="-25000" dirty="0"/>
              <a:t>2</a:t>
            </a:r>
            <a:r>
              <a:rPr lang="en-US" sz="2600" b="0" i="0" u="none" strike="noStrike" baseline="0" dirty="0"/>
              <a:t>H</a:t>
            </a:r>
            <a:r>
              <a:rPr lang="en-US" sz="2600" b="0" i="0" u="none" strike="noStrike" baseline="-25000" dirty="0"/>
              <a:t>4</a:t>
            </a:r>
            <a:r>
              <a:rPr lang="en-US" sz="2600" b="0" i="0" u="none" strike="noStrike" baseline="0" dirty="0"/>
              <a:t>O</a:t>
            </a:r>
            <a:r>
              <a:rPr lang="en-US" sz="2600" b="0" i="0" u="none" strike="noStrike" baseline="-25000" dirty="0"/>
              <a:t>2</a:t>
            </a:r>
            <a:r>
              <a:rPr lang="en-US" sz="2600" b="0" i="0" u="none" strike="noStrike" baseline="0" dirty="0"/>
              <a:t> could exist, then you demonstrated good chemical insight and are correct. Two C atoms, four H atoms, and two O atoms can also be arranged to form a methyl </a:t>
            </a:r>
            <a:r>
              <a:rPr lang="en-US" sz="2600" b="0" i="0" u="none" strike="noStrike" baseline="0" dirty="0" err="1"/>
              <a:t>formate</a:t>
            </a:r>
            <a:r>
              <a:rPr lang="en-US" sz="2600" b="0" i="0" u="none" strike="noStrike" baseline="0" dirty="0"/>
              <a:t>, which is used in manufacturing, as an insecticide, and for quick-drying finishes.</a:t>
            </a:r>
            <a:endParaRPr lang="en-US" sz="2600" b="1" dirty="0"/>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587023" y="356348"/>
            <a:ext cx="1226434" cy="833592"/>
          </a:xfrm>
          <a:prstGeom prst="rect">
            <a:avLst/>
          </a:prstGeom>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A8BA3-4A6F-4064-810A-68992E69FEC0}"/>
              </a:ext>
            </a:extLst>
          </p:cNvPr>
          <p:cNvSpPr>
            <a:spLocks noGrp="1"/>
          </p:cNvSpPr>
          <p:nvPr>
            <p:ph type="title"/>
          </p:nvPr>
        </p:nvSpPr>
        <p:spPr>
          <a:xfrm>
            <a:off x="991760" y="463407"/>
            <a:ext cx="1823884" cy="477183"/>
          </a:xfrm>
        </p:spPr>
        <p:txBody>
          <a:bodyPr/>
          <a:lstStyle/>
          <a:p>
            <a:r>
              <a:rPr lang="en-US" sz="2400" b="1" dirty="0">
                <a:solidFill>
                  <a:srgbClr val="000090"/>
                </a:solidFill>
                <a:latin typeface="Arial" pitchFamily="-110" charset="0"/>
              </a:rPr>
              <a:t>isomers</a:t>
            </a:r>
            <a:endParaRPr lang="en-US" dirty="0"/>
          </a:p>
        </p:txBody>
      </p:sp>
      <p:sp>
        <p:nvSpPr>
          <p:cNvPr id="3" name="Content Placeholder 2">
            <a:extLst>
              <a:ext uri="{FF2B5EF4-FFF2-40B4-BE49-F238E27FC236}">
                <a16:creationId xmlns:a16="http://schemas.microsoft.com/office/drawing/2014/main" id="{360F5B17-325E-4CC8-B3D7-783C6F28023B}"/>
              </a:ext>
            </a:extLst>
          </p:cNvPr>
          <p:cNvSpPr>
            <a:spLocks noGrp="1"/>
          </p:cNvSpPr>
          <p:nvPr>
            <p:ph idx="1"/>
          </p:nvPr>
        </p:nvSpPr>
        <p:spPr>
          <a:xfrm>
            <a:off x="609600" y="1597935"/>
            <a:ext cx="11085871" cy="4648315"/>
          </a:xfrm>
        </p:spPr>
        <p:txBody>
          <a:bodyPr>
            <a:normAutofit lnSpcReduction="10000"/>
          </a:bodyPr>
          <a:lstStyle/>
          <a:p>
            <a:pPr marL="342900" indent="-342900" algn="just">
              <a:buFont typeface="Arial" panose="020B0604020202020204" pitchFamily="34" charset="0"/>
              <a:buChar char="•"/>
            </a:pPr>
            <a:r>
              <a:rPr lang="en-US" sz="2400" b="0" i="0" u="none" strike="noStrike" baseline="0" dirty="0"/>
              <a:t>Methyl </a:t>
            </a:r>
            <a:r>
              <a:rPr lang="en-US" sz="2400" b="0" i="0" u="none" strike="noStrike" baseline="0" dirty="0" err="1"/>
              <a:t>formate</a:t>
            </a:r>
            <a:r>
              <a:rPr lang="en-US" sz="2400" b="0" i="0" u="none" strike="noStrike" baseline="0" dirty="0"/>
              <a:t> molecules have one of the oxygen atoms between the two carbon atoms, differing from the arrangement in acetic acid molecules.</a:t>
            </a:r>
          </a:p>
          <a:p>
            <a:pPr marL="342900" indent="-342900" algn="just">
              <a:buFont typeface="Arial" panose="020B0604020202020204" pitchFamily="34" charset="0"/>
              <a:buChar char="•"/>
            </a:pPr>
            <a:endParaRPr lang="en-US" sz="2400" dirty="0"/>
          </a:p>
          <a:p>
            <a:pPr marL="285750" indent="-285750" algn="just">
              <a:buFont typeface="Arial" panose="020B0604020202020204" pitchFamily="34" charset="0"/>
              <a:buChar char="•"/>
            </a:pPr>
            <a:r>
              <a:rPr lang="en-US" sz="2400" b="0" i="0" u="none" strike="noStrike" baseline="0" dirty="0"/>
              <a:t>Acetic acid and methyl </a:t>
            </a:r>
            <a:r>
              <a:rPr lang="en-US" sz="2400" b="0" i="0" u="none" strike="noStrike" baseline="0" dirty="0" err="1"/>
              <a:t>formate</a:t>
            </a:r>
            <a:r>
              <a:rPr lang="en-US" sz="2400" b="0" i="0" u="none" strike="noStrike" baseline="0" dirty="0"/>
              <a:t> are examples of </a:t>
            </a:r>
            <a:r>
              <a:rPr lang="en-US" sz="2400" b="1" i="0" u="none" strike="noStrike" baseline="0" dirty="0">
                <a:solidFill>
                  <a:srgbClr val="002060"/>
                </a:solidFill>
              </a:rPr>
              <a:t>isomers</a:t>
            </a:r>
            <a:r>
              <a:rPr lang="en-US" sz="2400" b="0" i="0" u="none" strike="noStrike" baseline="0" dirty="0"/>
              <a:t>—compounds with </a:t>
            </a:r>
            <a:r>
              <a:rPr lang="en-US" sz="2400" b="0" i="0" u="none" strike="noStrike" baseline="0" dirty="0">
                <a:solidFill>
                  <a:srgbClr val="FF0000"/>
                </a:solidFill>
              </a:rPr>
              <a:t>the same chemical formula, but different molecular structures.</a:t>
            </a:r>
            <a:endParaRPr lang="en-US" sz="2400" b="1" dirty="0">
              <a:solidFill>
                <a:srgbClr val="FF0000"/>
              </a:solidFill>
            </a:endParaRPr>
          </a:p>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r>
              <a:rPr lang="en-US" sz="2400" b="0" i="0" u="none" strike="noStrike" baseline="0" dirty="0"/>
              <a:t>Note, that this small difference in the arrangement of the atoms, has a major effect on their respective chemical properties. </a:t>
            </a:r>
          </a:p>
          <a:p>
            <a:pPr marL="342900" indent="-342900" algn="just">
              <a:buFont typeface="Arial" panose="020B0604020202020204" pitchFamily="34" charset="0"/>
              <a:buChar char="•"/>
            </a:pPr>
            <a:r>
              <a:rPr lang="en-US" sz="2400" b="0" i="0" u="none" strike="noStrike" baseline="0" dirty="0"/>
              <a:t>You would certainly not want to use a solution of methyl </a:t>
            </a:r>
            <a:r>
              <a:rPr lang="en-US" sz="2400" b="0" i="0" u="none" strike="noStrike" baseline="0" dirty="0" err="1"/>
              <a:t>formate</a:t>
            </a:r>
            <a:r>
              <a:rPr lang="en-US" sz="2400" b="0" i="0" u="none" strike="noStrike" baseline="0" dirty="0"/>
              <a:t>, as a substitute for a solution of acetic acid (vinegar), when you make salad dressing.</a:t>
            </a:r>
            <a:endParaRPr lang="en-US" sz="2400" dirty="0"/>
          </a:p>
        </p:txBody>
      </p:sp>
      <p:pic>
        <p:nvPicPr>
          <p:cNvPr id="4" name="Picture 3" descr="OSX-Stacked-TM-RGB-300dpi-2016.jpg">
            <a:extLst>
              <a:ext uri="{FF2B5EF4-FFF2-40B4-BE49-F238E27FC236}">
                <a16:creationId xmlns:a16="http://schemas.microsoft.com/office/drawing/2014/main" id="{131092D3-C57D-4475-AE8C-F50662E6E63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15182" y="285202"/>
            <a:ext cx="1226434" cy="833592"/>
          </a:xfrm>
          <a:prstGeom prst="rect">
            <a:avLst/>
          </a:prstGeom>
        </p:spPr>
      </p:pic>
    </p:spTree>
    <p:extLst>
      <p:ext uri="{BB962C8B-B14F-4D97-AF65-F5344CB8AC3E}">
        <p14:creationId xmlns:p14="http://schemas.microsoft.com/office/powerpoint/2010/main" val="423110345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0726" y="990782"/>
            <a:ext cx="2281084" cy="442518"/>
          </a:xfrm>
        </p:spPr>
        <p:txBody>
          <a:bodyPr>
            <a:normAutofit fontScale="90000"/>
          </a:bodyPr>
          <a:lstStyle/>
          <a:p>
            <a:r>
              <a:rPr lang="en-US" dirty="0"/>
              <a:t>Figure 2.23</a:t>
            </a:r>
          </a:p>
        </p:txBody>
      </p:sp>
      <p:pic>
        <p:nvPicPr>
          <p:cNvPr id="2" name="Picture Placeholder 1" descr="CNX_Chem_02_04_Isomers.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933" r="-4933"/>
          <a:stretch>
            <a:fillRect/>
          </a:stretch>
        </p:blipFill>
        <p:spPr>
          <a:xfrm>
            <a:off x="2344762" y="1407578"/>
            <a:ext cx="8062913" cy="3500071"/>
          </a:xfrm>
        </p:spPr>
      </p:pic>
      <p:sp>
        <p:nvSpPr>
          <p:cNvPr id="7" name="Text Placeholder 6"/>
          <p:cNvSpPr>
            <a:spLocks noGrp="1"/>
          </p:cNvSpPr>
          <p:nvPr>
            <p:ph type="body" sz="quarter" idx="14"/>
          </p:nvPr>
        </p:nvSpPr>
        <p:spPr>
          <a:xfrm>
            <a:off x="720726" y="5080578"/>
            <a:ext cx="10750548" cy="1146504"/>
          </a:xfrm>
        </p:spPr>
        <p:txBody>
          <a:bodyPr>
            <a:noAutofit/>
          </a:bodyPr>
          <a:lstStyle/>
          <a:p>
            <a:r>
              <a:rPr lang="en-US" sz="2400" dirty="0"/>
              <a:t>Molecules of </a:t>
            </a:r>
            <a:r>
              <a:rPr lang="en-US" sz="2400" dirty="0">
                <a:solidFill>
                  <a:srgbClr val="6CB255"/>
                </a:solidFill>
              </a:rPr>
              <a:t>(a)</a:t>
            </a:r>
            <a:r>
              <a:rPr lang="en-US" sz="2400" dirty="0"/>
              <a:t> acetic acid and </a:t>
            </a:r>
            <a:r>
              <a:rPr lang="en-US" sz="2400" dirty="0">
                <a:solidFill>
                  <a:srgbClr val="6CB255"/>
                </a:solidFill>
              </a:rPr>
              <a:t>(b)</a:t>
            </a:r>
            <a:r>
              <a:rPr lang="en-US" sz="2400" dirty="0"/>
              <a:t>methyl </a:t>
            </a:r>
            <a:r>
              <a:rPr lang="en-US" sz="2400" dirty="0" err="1"/>
              <a:t>formate</a:t>
            </a:r>
            <a:r>
              <a:rPr lang="en-US" sz="2400" dirty="0"/>
              <a:t>, are structural isomers; they have the same formula (C</a:t>
            </a:r>
            <a:r>
              <a:rPr lang="en-US" sz="2400" baseline="-25000" dirty="0"/>
              <a:t>2</a:t>
            </a:r>
            <a:r>
              <a:rPr lang="en-US" sz="2400" dirty="0"/>
              <a:t>H</a:t>
            </a:r>
            <a:r>
              <a:rPr lang="en-US" sz="2400" baseline="-25000" dirty="0"/>
              <a:t>4</a:t>
            </a:r>
            <a:r>
              <a:rPr lang="en-US" sz="2400" dirty="0"/>
              <a:t>O</a:t>
            </a:r>
            <a:r>
              <a:rPr lang="en-US" sz="2400" baseline="-25000" dirty="0"/>
              <a:t>2</a:t>
            </a:r>
            <a:r>
              <a:rPr lang="en-US" sz="2400" dirty="0"/>
              <a:t>) but different structures (and therefore different chemical properties).</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244839" y="990782"/>
            <a:ext cx="1226434" cy="833592"/>
          </a:xfrm>
          <a:prstGeom prst="rect">
            <a:avLst/>
          </a:prstGeom>
        </p:spPr>
      </p:pic>
    </p:spTree>
    <p:extLst>
      <p:ext uri="{BB962C8B-B14F-4D97-AF65-F5344CB8AC3E}">
        <p14:creationId xmlns:p14="http://schemas.microsoft.com/office/powerpoint/2010/main" val="33639425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10549</TotalTime>
  <Words>10834</Words>
  <Application>Microsoft Office PowerPoint</Application>
  <PresentationFormat>Widescreen</PresentationFormat>
  <Paragraphs>921</Paragraphs>
  <Slides>156</Slides>
  <Notes>1</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156</vt:i4>
      </vt:variant>
    </vt:vector>
  </HeadingPairs>
  <TitlesOfParts>
    <vt:vector size="168" baseType="lpstr">
      <vt:lpstr>Arial</vt:lpstr>
      <vt:lpstr>Arial</vt:lpstr>
      <vt:lpstr>Arial Black</vt:lpstr>
      <vt:lpstr>Calibri</vt:lpstr>
      <vt:lpstr>LiberationSans</vt:lpstr>
      <vt:lpstr>LiberationSans-Bold</vt:lpstr>
      <vt:lpstr>LiberationSerif</vt:lpstr>
      <vt:lpstr>Roboto</vt:lpstr>
      <vt:lpstr>Sylfaen</vt:lpstr>
      <vt:lpstr>Times New Roman</vt:lpstr>
      <vt:lpstr>Essential</vt:lpstr>
      <vt:lpstr>Equation</vt:lpstr>
      <vt:lpstr>PowerPoint Presentation</vt:lpstr>
      <vt:lpstr>Atoms, Molecules, and Ions</vt:lpstr>
      <vt:lpstr>Ch. 2 Outline</vt:lpstr>
      <vt:lpstr>Introduction</vt:lpstr>
      <vt:lpstr>Introduction</vt:lpstr>
      <vt:lpstr>Introduction</vt:lpstr>
      <vt:lpstr>PowerPoint Presentation</vt:lpstr>
      <vt:lpstr>2.1 Early Ideas in atomic theory</vt:lpstr>
      <vt:lpstr>Early Ideas in atomic theory</vt:lpstr>
      <vt:lpstr>2.1 Early Ideas in atomic theory</vt:lpstr>
      <vt:lpstr>PowerPoint Presentation</vt:lpstr>
      <vt:lpstr>Dalton’s Atomic Theory</vt:lpstr>
      <vt:lpstr>Figure 2.2</vt:lpstr>
      <vt:lpstr>Dalton’s Atomic Theory</vt:lpstr>
      <vt:lpstr>Figure 2.3</vt:lpstr>
      <vt:lpstr>Figure 2.4</vt:lpstr>
      <vt:lpstr>PowerPoint Presentation</vt:lpstr>
      <vt:lpstr>Law of conservation of matter</vt:lpstr>
      <vt:lpstr>PowerPoint Presentation</vt:lpstr>
      <vt:lpstr>PowerPoint Presentation</vt:lpstr>
      <vt:lpstr>PowerPoint Presentation</vt:lpstr>
      <vt:lpstr>Law of definite proportions</vt:lpstr>
      <vt:lpstr>law of constant composition</vt:lpstr>
      <vt:lpstr>Law of multiple proportions</vt:lpstr>
      <vt:lpstr>Law of multiple proportions</vt:lpstr>
      <vt:lpstr>PowerPoint Presentation</vt:lpstr>
      <vt:lpstr>Figure 2.5</vt:lpstr>
      <vt:lpstr>PowerPoint Presentation</vt:lpstr>
      <vt:lpstr>2.2 Evolution of Atomic Theory</vt:lpstr>
      <vt:lpstr>2.2 Evolution of Atomic Theory</vt:lpstr>
      <vt:lpstr>PowerPoint Presentation</vt:lpstr>
      <vt:lpstr>Discovery of the Electron</vt:lpstr>
      <vt:lpstr>Figure 2.6</vt:lpstr>
      <vt:lpstr>Discovery of the Electron</vt:lpstr>
      <vt:lpstr>Discovery of the Electron</vt:lpstr>
      <vt:lpstr>Discovery of the Electron</vt:lpstr>
      <vt:lpstr>Figure 2.7</vt:lpstr>
      <vt:lpstr>Discovery of the Electron</vt:lpstr>
      <vt:lpstr>model of atoms</vt:lpstr>
      <vt:lpstr>Figure 2.8</vt:lpstr>
      <vt:lpstr>Discovery of the Nucleus</vt:lpstr>
      <vt:lpstr>Discovery of the Nucleus</vt:lpstr>
      <vt:lpstr>Discovery of the Nucleus</vt:lpstr>
      <vt:lpstr>Figure 2.9</vt:lpstr>
      <vt:lpstr>Discovery of the Nucleus</vt:lpstr>
      <vt:lpstr>Discovery of the Nucleus</vt:lpstr>
      <vt:lpstr>Figure 2.10</vt:lpstr>
      <vt:lpstr>Other important Discoveries of the 20th Century</vt:lpstr>
      <vt:lpstr>Nobel Peace Prize</vt:lpstr>
      <vt:lpstr>Alfred Nobel</vt:lpstr>
      <vt:lpstr>Other important Discoveries of the 20th Century</vt:lpstr>
      <vt:lpstr>2.3 Atomic Structure and symbolism</vt:lpstr>
      <vt:lpstr>2.3 Atomic Structure and symbolism</vt:lpstr>
      <vt:lpstr>Figure 2.11</vt:lpstr>
      <vt:lpstr>PowerPoint Presentation</vt:lpstr>
      <vt:lpstr>PowerPoint Presentation</vt:lpstr>
      <vt:lpstr>Properties of subatomic particles</vt:lpstr>
      <vt:lpstr>PowerPoint Presentation</vt:lpstr>
      <vt:lpstr> Atomic Number (Z)</vt:lpstr>
      <vt:lpstr> Neutral atoms</vt:lpstr>
      <vt:lpstr> mass number (a)</vt:lpstr>
      <vt:lpstr>IOns</vt:lpstr>
      <vt:lpstr>Cations and anions</vt:lpstr>
      <vt:lpstr>Chemical symbols</vt:lpstr>
      <vt:lpstr>Figure 2.13</vt:lpstr>
      <vt:lpstr>Some common elements  and their symbols</vt:lpstr>
      <vt:lpstr>PowerPoint Presentation</vt:lpstr>
      <vt:lpstr>isotopes</vt:lpstr>
      <vt:lpstr>PowerPoint Presentation</vt:lpstr>
      <vt:lpstr>Figure 2.14</vt:lpstr>
      <vt:lpstr>Isotopes of hydrogen</vt:lpstr>
      <vt:lpstr>PowerPoint Presentation</vt:lpstr>
      <vt:lpstr>Atomic mass</vt:lpstr>
      <vt:lpstr>Atomic mass</vt:lpstr>
      <vt:lpstr>PowerPoint Presentation</vt:lpstr>
      <vt:lpstr>PowerPoint Presentation</vt:lpstr>
      <vt:lpstr>Mass spectrometry (MS)</vt:lpstr>
      <vt:lpstr>PowerPoint Presentation</vt:lpstr>
      <vt:lpstr>Figure 2.15</vt:lpstr>
      <vt:lpstr>2.4 chemical formulas</vt:lpstr>
      <vt:lpstr>2.4 chemical formulas</vt:lpstr>
      <vt:lpstr>Figure 2.16</vt:lpstr>
      <vt:lpstr>Structural Formula</vt:lpstr>
      <vt:lpstr>Elements that exist as molecules</vt:lpstr>
      <vt:lpstr>Figure 2.17</vt:lpstr>
      <vt:lpstr>PowerPoint Presentation</vt:lpstr>
      <vt:lpstr>Figure 2.18</vt:lpstr>
      <vt:lpstr>Empirical formula</vt:lpstr>
      <vt:lpstr>Empirical formula</vt:lpstr>
      <vt:lpstr>Empirical formula</vt:lpstr>
      <vt:lpstr>PowerPoint Presentation</vt:lpstr>
      <vt:lpstr>Empirical formula</vt:lpstr>
      <vt:lpstr>Figure 2.20</vt:lpstr>
      <vt:lpstr>PowerPoint Presentation</vt:lpstr>
      <vt:lpstr>PowerPoint Presentation</vt:lpstr>
      <vt:lpstr>Figure 2.21</vt:lpstr>
      <vt:lpstr>isomers</vt:lpstr>
      <vt:lpstr>isomers</vt:lpstr>
      <vt:lpstr>Figure 2.23</vt:lpstr>
      <vt:lpstr>isomers</vt:lpstr>
      <vt:lpstr>Figure 2.24</vt:lpstr>
      <vt:lpstr>2.5 The periodic table</vt:lpstr>
      <vt:lpstr>PowerPoint Presentation</vt:lpstr>
      <vt:lpstr>PowerPoint Presentation</vt:lpstr>
      <vt:lpstr>2.5 The periodic table</vt:lpstr>
      <vt:lpstr>Figure 2.25</vt:lpstr>
      <vt:lpstr>The modern periodic table</vt:lpstr>
      <vt:lpstr>The modern periodic table</vt:lpstr>
      <vt:lpstr>PowerPoint Presentation</vt:lpstr>
      <vt:lpstr>PowerPoint Presentation</vt:lpstr>
      <vt:lpstr>Classifications of elements</vt:lpstr>
      <vt:lpstr>Classifications of elements</vt:lpstr>
      <vt:lpstr>Classifications of elements</vt:lpstr>
      <vt:lpstr>PowerPoint Presentation</vt:lpstr>
      <vt:lpstr>PowerPoint Presentation</vt:lpstr>
      <vt:lpstr>PowerPoint Presentation</vt:lpstr>
      <vt:lpstr>PowerPoint Presentation</vt:lpstr>
      <vt:lpstr>2.6 molecular and ionic compounds</vt:lpstr>
      <vt:lpstr>2.6 molecular and ionic compounds</vt:lpstr>
      <vt:lpstr>Figure 2.28</vt:lpstr>
      <vt:lpstr>Predicting ion charge</vt:lpstr>
      <vt:lpstr>PowerPoint Presentation</vt:lpstr>
      <vt:lpstr>Predicting ion charge</vt:lpstr>
      <vt:lpstr>Predicting ion charge</vt:lpstr>
      <vt:lpstr>Figure 2.29</vt:lpstr>
      <vt:lpstr>PowerPoint Presentation</vt:lpstr>
      <vt:lpstr>PowerPoint Presentation</vt:lpstr>
      <vt:lpstr>Polyatomic ions</vt:lpstr>
      <vt:lpstr>Common Polyatomic ions</vt:lpstr>
      <vt:lpstr>Common Polyatomic ions</vt:lpstr>
      <vt:lpstr>Naming oxyanions</vt:lpstr>
      <vt:lpstr>Types of chemical bonds</vt:lpstr>
      <vt:lpstr>Ionic compounds</vt:lpstr>
      <vt:lpstr>Ionic compound Examples</vt:lpstr>
      <vt:lpstr>Properties of ionic compounds</vt:lpstr>
      <vt:lpstr>Figure 2.30</vt:lpstr>
      <vt:lpstr>formulas of ionic compounds</vt:lpstr>
      <vt:lpstr>Figure 2.31</vt:lpstr>
      <vt:lpstr>formulas of ionic compounds</vt:lpstr>
      <vt:lpstr>Molecular compounds</vt:lpstr>
      <vt:lpstr>2.7 chemical nomenclature</vt:lpstr>
      <vt:lpstr>2.7 chemical nomenclature</vt:lpstr>
      <vt:lpstr>Naming ionic compounds</vt:lpstr>
      <vt:lpstr>Names of some ionic compounds containing only monoatomic ions</vt:lpstr>
      <vt:lpstr>Names of some ionic compounds containing polyatomic ions</vt:lpstr>
      <vt:lpstr>Naming ionic compounds containing a metal ion with a variable charge</vt:lpstr>
      <vt:lpstr>Naming binary molecular (covalent) compounds</vt:lpstr>
      <vt:lpstr>Naming binary molecular (covalent) compounds</vt:lpstr>
      <vt:lpstr>Nomenclature prefixes</vt:lpstr>
      <vt:lpstr>Nomenclature prefixes</vt:lpstr>
      <vt:lpstr>Names of some binary molecular compounds</vt:lpstr>
      <vt:lpstr>Naming acids</vt:lpstr>
      <vt:lpstr>Naming binary acids</vt:lpstr>
      <vt:lpstr>Naming oxyacids </vt:lpstr>
      <vt:lpstr>Naming oxyacids </vt:lpstr>
      <vt:lpstr>PowerPoint Presentation</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Spuddy McSpare</dc:creator>
  <cp:lastModifiedBy>Tamara Tatrishvili</cp:lastModifiedBy>
  <cp:revision>596</cp:revision>
  <cp:lastPrinted>2015-06-09T23:57:19Z</cp:lastPrinted>
  <dcterms:created xsi:type="dcterms:W3CDTF">2017-07-04T19:45:39Z</dcterms:created>
  <dcterms:modified xsi:type="dcterms:W3CDTF">2022-09-24T16:35:28Z</dcterms:modified>
</cp:coreProperties>
</file>