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</p:sldIdLst>
  <p:sldSz cy="5143500" cx="9144000"/>
  <p:notesSz cx="6858000" cy="9144000"/>
  <p:embeddedFontLst>
    <p:embeddedFont>
      <p:font typeface="Roboto Slab"/>
      <p:regular r:id="rId77"/>
      <p:bold r:id="rId78"/>
    </p:embeddedFont>
    <p:embeddedFont>
      <p:font typeface="Roboto"/>
      <p:regular r:id="rId79"/>
      <p:bold r:id="rId80"/>
      <p:italic r:id="rId81"/>
      <p:boldItalic r:id="rId8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D3CD8C1-ACC1-4EDC-88B9-A70D98C29558}">
  <a:tblStyle styleId="{BD3CD8C1-ACC1-4EDC-88B9-A70D98C2955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font" Target="fonts/Roboto-bold.fntdata"/><Relationship Id="rId82" Type="http://schemas.openxmlformats.org/officeDocument/2006/relationships/font" Target="fonts/Roboto-boldItalic.fntdata"/><Relationship Id="rId81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font" Target="fonts/RobotoSlab-regular.fntdata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79" Type="http://schemas.openxmlformats.org/officeDocument/2006/relationships/font" Target="fonts/Roboto-regular.fntdata"/><Relationship Id="rId34" Type="http://schemas.openxmlformats.org/officeDocument/2006/relationships/slide" Target="slides/slide28.xml"/><Relationship Id="rId78" Type="http://schemas.openxmlformats.org/officeDocument/2006/relationships/font" Target="fonts/RobotoSlab-bold.fntdata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f3a9d5b5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5f3a9d5b5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a9d5b50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a9d5b50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a9d5b50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a9d5b50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a9d5b50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a9d5b50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a9d5b5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a9d5b5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a9d5b50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a9d5b50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a9d5b50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a9d5b50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a9d5b50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a9d5b50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a9d5b50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a9d5b50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a9d5b50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a9d5b50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f3a9d5b50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f3a9d5b50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@SpringBootTest ანოტაციისა და @Autowired-ების გამოყენების დროს ჩვენ ვიღებთ integration test-ს და არა წმინდა unit test-ს: იგი უფრო ნელია და აღარ გამოდის იზოლირებული!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a9d5b5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a9d5b5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a9d5b50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a9d5b50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f3a9d5b50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f3a9d5b50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f3a9d5b50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f3a9d5b50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f3a9d5b50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f3a9d5b50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f3a9d5b50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f3a9d5b50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a9d5b50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a9d5b50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f3a9d5b50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f3a9d5b50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a9d5b50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a9d5b50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f3a9d5b50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f3a9d5b50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f3a9d5b50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f3a9d5b50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5f3a9d5b5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5f3a9d5b5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f3a9d5b50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f3a9d5b50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f3a9d5b50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f3a9d5b50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f3a9d5b50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5f3a9d5b50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f3a9d5b50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5f3a9d5b50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f3a9d5b50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f3a9d5b50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a9d5b50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a9d5b50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f3a9d5b50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f3a9d5b50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f3a9d5b50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f3a9d5b50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a9d5b50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a9d5b50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f3a9d5b50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5f3a9d5b50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5f3a9d5b5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5f3a9d5b5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f3a9d5b50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f3a9d5b50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f3a9d5b50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f3a9d5b50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f3a9d5b50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f3a9d5b50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f3a9d5b50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f3a9d5b50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f3a9d5b50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f3a9d5b50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5f3a9d5b50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5f3a9d5b50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5f3a9d5b50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5f3a9d5b50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5f3a9d5b50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5f3a9d5b50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5f3a9d5b50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5f3a9d5b50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f3a9d5b50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f3a9d5b50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a9d5b50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a9d5b50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f3a9d5b50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f3a9d5b50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a9d5b50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a9d5b50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f3a9d5b50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f3a9d5b50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5f3a9d5b50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5f3a9d5b50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5f3a9d5b50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5f3a9d5b50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5f3a9d5b50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5f3a9d5b50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5f3a9d5b50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5f3a9d5b50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5f3a9d5b50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5f3a9d5b50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5f3a9d5b50_0_2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5f3a9d5b50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5f3a9d5b50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5f3a9d5b50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5f3a9d5b50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5f3a9d5b50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5f3a9d5b50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5f3a9d5b50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5f3a9d5b50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5f3a9d5b50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5f3a9d5b50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5f3a9d5b50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5f3a9d5b50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5f3a9d5b50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5f3a9d5b50_0_3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35f3a9d5b50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f3a9d5b50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f3a9d5b50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f3a9d5b50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f3a9d5b50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5f3a9d5b50_0_3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5f3a9d5b50_0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f3a9d5b50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f3a9d5b50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2af76b82a72_0_1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2af76b82a72_0_1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f3a9d5b50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f3a9d5b5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2af76b82a72_0_1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2af76b82a72_0_1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a9d5b50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a9d5b50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5f3a9d5b50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5f3a9d5b5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junit.org/junit5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site.mockito.org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site.mockito.org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hyperlink" Target="https://rest-assured.io/" TargetMode="Externa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2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hyperlink" Target="https://docs.spring.io/spring-boot/reference/testing/spring-boot-applications.html" TargetMode="External"/><Relationship Id="rId4" Type="http://schemas.openxmlformats.org/officeDocument/2006/relationships/hyperlink" Target="https://www.baeldung.com/spring-boot-testing" TargetMode="External"/><Relationship Id="rId9" Type="http://schemas.openxmlformats.org/officeDocument/2006/relationships/hyperlink" Target="https://www.selenium.dev/documentation/" TargetMode="External"/><Relationship Id="rId5" Type="http://schemas.openxmlformats.org/officeDocument/2006/relationships/hyperlink" Target="https://www.geeksforgeeks.org/testing-in-spring-boot/" TargetMode="External"/><Relationship Id="rId6" Type="http://schemas.openxmlformats.org/officeDocument/2006/relationships/hyperlink" Target="https://spring.io/guides/gs/testing-web" TargetMode="External"/><Relationship Id="rId7" Type="http://schemas.openxmlformats.org/officeDocument/2006/relationships/hyperlink" Target="https://junit.org/junit5/" TargetMode="External"/><Relationship Id="rId8" Type="http://schemas.openxmlformats.org/officeDocument/2006/relationships/hyperlink" Target="https://docs.spring.io/spring-boot/appendix/test-auto-configuration/slices.html" TargetMode="Externa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0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 Applications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311700" y="2834125"/>
            <a:ext cx="8520600" cy="11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Checking If it Works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Way it Should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Testing (using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JUnit 5</a:t>
            </a:r>
            <a:r>
              <a:rPr lang="en"/>
              <a:t>)</a:t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387900" y="1381950"/>
            <a:ext cx="8368200" cy="318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ერთეულოვანი ტესტები </a:t>
            </a:r>
            <a:r>
              <a:rPr lang="en"/>
              <a:t>ამოწმებს კონკრეტული კოდის ლოგიკას.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ტესტები იწერება </a:t>
            </a:r>
            <a:r>
              <a:rPr b="1" lang="en"/>
              <a:t>src/test/java</a:t>
            </a:r>
            <a:r>
              <a:rPr lang="en"/>
              <a:t> საქაღალდეში.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ტესტ მეთოდების აღსაწერად გამოიყენება </a:t>
            </a:r>
            <a:r>
              <a:rPr b="1" lang="en"/>
              <a:t>@Test</a:t>
            </a:r>
            <a:r>
              <a:rPr lang="en"/>
              <a:t> ანოტაცია.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ლოგიკის შემოწმებები ხდება </a:t>
            </a:r>
            <a:r>
              <a:rPr b="1" lang="en"/>
              <a:t>assert***</a:t>
            </a:r>
            <a:r>
              <a:rPr lang="en"/>
              <a:t> მეთოდებით.</a:t>
            </a:r>
            <a:endParaRPr/>
          </a:p>
        </p:txBody>
      </p:sp>
      <p:graphicFrame>
        <p:nvGraphicFramePr>
          <p:cNvPr id="120" name="Google Shape;120;p22"/>
          <p:cNvGraphicFramePr/>
          <p:nvPr/>
        </p:nvGraphicFramePr>
        <p:xfrm>
          <a:off x="475838" y="3000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8192325"/>
              </a:tblGrid>
              <a:tr h="1756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class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CalculatorTest </a:t>
                      </a:r>
                      <a:r>
                        <a:rPr lang="en"/>
                        <a:t>{</a:t>
                      </a:r>
                      <a:endParaRPr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private final Calculator calculator = new Calculator();</a:t>
                      </a:r>
                      <a:endParaRPr/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@Test</a:t>
                      </a:r>
                      <a:endParaRPr b="1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void addition() {</a:t>
                      </a:r>
                      <a:endParaRPr/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assertEquals</a:t>
                      </a:r>
                      <a:r>
                        <a:rPr lang="en"/>
                        <a:t>(2, calculator.add(1, 1));</a:t>
                      </a:r>
                      <a:endParaRPr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}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}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21" name="Google Shape;121;p22"/>
          <p:cNvSpPr/>
          <p:nvPr/>
        </p:nvSpPr>
        <p:spPr>
          <a:xfrm>
            <a:off x="5335650" y="3155575"/>
            <a:ext cx="3532200" cy="1479900"/>
          </a:xfrm>
          <a:prstGeom prst="wedgeRoundRectCallout">
            <a:avLst>
              <a:gd fmla="val -65483" name="adj1"/>
              <a:gd fmla="val 11421" name="adj2"/>
              <a:gd fmla="val 0" name="adj3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დაიმხახსოვრეთ</a:t>
            </a:r>
            <a:endParaRPr/>
          </a:p>
          <a:p>
            <a:pPr indent="-180340" lvl="0" marL="228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ტესტ მეთოდი ითვლება წარმატებულად თუ მასში assert-ები წარმატებით სრულდება.</a:t>
            </a:r>
            <a:endParaRPr/>
          </a:p>
          <a:p>
            <a:pPr indent="-180340" lvl="0" marL="228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ცარიელი ტესტ მეთოდიც კი ითვლება წარმატებულად.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Assertions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idx="4294967295" type="body"/>
          </p:nvPr>
        </p:nvSpPr>
        <p:spPr>
          <a:xfrm>
            <a:off x="311700" y="266050"/>
            <a:ext cx="8520600" cy="430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JUnit 5 გვთავაზობს ბევრნაირ </a:t>
            </a:r>
            <a:r>
              <a:rPr b="1" lang="en"/>
              <a:t>assertion </a:t>
            </a:r>
            <a:r>
              <a:rPr lang="en"/>
              <a:t>მეთოდებს, რომლებიც გამოიყენება </a:t>
            </a:r>
            <a:r>
              <a:rPr lang="en" u="sng"/>
              <a:t>შედეგების შესამოწმებლად</a:t>
            </a:r>
            <a:r>
              <a:rPr lang="en"/>
              <a:t> (რამენად შეესაბამებიან ისინი რეალურებს).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თუ assertion-ი (მტკიცება, განაცხადი, წრმუნება) ჩავარდება, მაშინ ტესტს მეთოდიც ჩაითვლება ჩავარდნილად.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32" name="Google Shape;132;p24"/>
          <p:cNvGraphicFramePr/>
          <p:nvPr/>
        </p:nvGraphicFramePr>
        <p:xfrm>
          <a:off x="632100" y="1900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7879800"/>
              </a:tblGrid>
              <a:tr h="2889075">
                <a:tc>
                  <a:txBody>
                    <a:bodyPr/>
                    <a:lstStyle/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b="1" lang="en" sz="1200"/>
                        <a:t>assertEquals</a:t>
                      </a:r>
                      <a:r>
                        <a:rPr lang="en" sz="1200"/>
                        <a:t>(expected, actual) - Checks that two values are equal.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lang="en" sz="1200"/>
                        <a:t>assertNotEquals(unexpected, actual) - Checks that two values are not equal.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b="1" lang="en" sz="1200"/>
                        <a:t>assertTrue</a:t>
                      </a:r>
                      <a:r>
                        <a:rPr lang="en" sz="1200"/>
                        <a:t>(condition) - Verifies that the condition is true.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lang="en" sz="1200"/>
                        <a:t>assertFalse(condition) - Verifies that the condition is false.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b="1" lang="en" sz="1200"/>
                        <a:t>assertNull</a:t>
                      </a:r>
                      <a:r>
                        <a:rPr lang="en" sz="1200"/>
                        <a:t>(actual) - Confirms that the object is null.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lang="en" sz="1200"/>
                        <a:t>assertNotNull(actual) - Confirms that the object is not null.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b="1" lang="en" sz="1200"/>
                        <a:t>assertArrayEquals</a:t>
                      </a:r>
                      <a:r>
                        <a:rPr lang="en" sz="1200"/>
                        <a:t>(expectedArray, actualArray) - Asserts that two arrays are equal in content and order.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lang="en" sz="1200"/>
                        <a:t>assertIterableEquals(expectedIterable, actualIterable) - Compares two iterables element by element.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lang="en" sz="1200"/>
                        <a:t>assertLinesMatch(expectedLines, actualLines) - Compares two lists of strings line by line (supports regex).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b="1" lang="en" sz="1200"/>
                        <a:t>assertAll</a:t>
                      </a:r>
                      <a:r>
                        <a:rPr lang="en" sz="1200"/>
                        <a:t>(executables...) - Groups multiple assertions and reports all failures.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b="1" lang="en" sz="1200"/>
                        <a:t>assertThrows</a:t>
                      </a:r>
                      <a:r>
                        <a:rPr lang="en" sz="1200"/>
                        <a:t>(expectedException.class, executable) - Checks that a block of code throws the specified exception.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lang="en" sz="1200"/>
                        <a:t>assertDoesNotThrow(executable) - Asserts that no exception is thrown.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b="1" lang="en" sz="1200"/>
                        <a:t>assertTimeout</a:t>
                      </a:r>
                      <a:r>
                        <a:rPr lang="en" sz="1200"/>
                        <a:t>(Duration, executable) - Fails if the executable exceeds the given duration.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lang="en" sz="1200"/>
                        <a:t>assertTimeoutPreemptively(Duration, executable) - Aborts execution if timeout is exceeded.</a:t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33" name="Google Shape;133;p24"/>
          <p:cNvSpPr/>
          <p:nvPr/>
        </p:nvSpPr>
        <p:spPr>
          <a:xfrm>
            <a:off x="4212350" y="2460900"/>
            <a:ext cx="3687600" cy="17958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აქედან შეიძლება გამოვიყენოთ მხოლოდ რამდენიმე მეთოდი. გააჩნია რა სახის ტესტ მეთოდს აღწერთ.</a:t>
            </a:r>
            <a:endParaRPr sz="1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 Method Types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 Method Types</a:t>
            </a:r>
            <a:endParaRPr/>
          </a:p>
        </p:txBody>
      </p:sp>
      <p:sp>
        <p:nvSpPr>
          <p:cNvPr id="144" name="Google Shape;144;p2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@Test</a:t>
            </a:r>
            <a:r>
              <a:rPr lang="en"/>
              <a:t> ანოტაციით ვწერთ მხოლოდ ბანალურ, უპარამეტრო ტესტ მეთოდებს.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ხშირად გვჭირდება ტესტ მეთოდის სხვადასხვა პარამეტრებზე შემოწმება ან რამდენჯერმე გამეორება და ა.შ. ასეთი სიტუაციებისთვის გვაქვს შემდეგი ანოტაციები: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@ParameterizedTest</a:t>
            </a:r>
            <a:r>
              <a:rPr lang="en"/>
              <a:t> - უშვებს ტესტს რამდენჯერმე, სხვადასხვა არგუმენტებით (მაგ. @ValueSource ანოტაციით მითითებული).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@RepeatedTest</a:t>
            </a:r>
            <a:r>
              <a:rPr lang="en"/>
              <a:t>(n) - იმეორებს ტესტს N-ჯერ. კარგია ისეთი ტესტებისთვის, სადაც ვიყენებთ შემთხვევით მონაცემებს ან თარიღებს.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Passing Arguments to Parameterized Tests:</a:t>
            </a:r>
            <a:endParaRPr/>
          </a:p>
        </p:txBody>
      </p:sp>
      <p:sp>
        <p:nvSpPr>
          <p:cNvPr id="150" name="Google Shape;150;p2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არგუმენტების გადაცემა შეიძლება სხვადასხვა ***Source ანოტაციით: @ValueSource, @EnumSource, @MethodSource, @FileCsvSource და ა.შ.</a:t>
            </a:r>
            <a:endParaRPr/>
          </a:p>
        </p:txBody>
      </p:sp>
      <p:graphicFrame>
        <p:nvGraphicFramePr>
          <p:cNvPr id="151" name="Google Shape;151;p27"/>
          <p:cNvGraphicFramePr/>
          <p:nvPr/>
        </p:nvGraphicFramePr>
        <p:xfrm>
          <a:off x="836388" y="2390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7471225"/>
              </a:tblGrid>
              <a:tr h="414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/>
                        <a:t>@ParameterizedTest-ის გამოყენება @CsvSource ანოტაციით:</a:t>
                      </a:r>
                      <a:endParaRPr b="1" sz="1600"/>
                    </a:p>
                  </a:txBody>
                  <a:tcPr marT="91425" marB="91425" marR="91425" marL="91425" anchor="ctr"/>
                </a:tc>
              </a:tr>
              <a:tr h="19213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@ParameterizedTest</a:t>
                      </a:r>
                      <a:endParaRPr sz="1600">
                        <a:solidFill>
                          <a:srgbClr val="B45F06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@CsvSource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({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"1, 2, 3"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"0, 0, 0"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"-1, 1, 0"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"-2, -3, -5"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"100, 200, 300"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})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testAdd(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int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a,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int 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b,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int 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expected) 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assertEquals(expected, calculator.add(a, b),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() -&gt; a +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 + 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+ b +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 should equal 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+ expected);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}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 Lifecycle Methods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/>
          <p:nvPr>
            <p:ph idx="4294967295" type="body"/>
          </p:nvPr>
        </p:nvSpPr>
        <p:spPr>
          <a:xfrm>
            <a:off x="311700" y="199525"/>
            <a:ext cx="8520600" cy="45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ხშირად გვჭირდება რაღაც ლოგიკის ტესტებამდე გაშვება ან ტესტების შემდეგ. ანდა შეიძლება მოგვინდეს რომ ყოველი ტესტის შემდეგაც რაღაც გავუშვათ. ასეთ დროს გამოგვადგება ტესტების </a:t>
            </a:r>
            <a:r>
              <a:rPr b="1" lang="en"/>
              <a:t>სიცოცხლის ციკლის მეთოდები</a:t>
            </a:r>
            <a:r>
              <a:rPr lang="en"/>
              <a:t>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62" name="Google Shape;162;p29"/>
          <p:cNvGraphicFramePr/>
          <p:nvPr/>
        </p:nvGraphicFramePr>
        <p:xfrm>
          <a:off x="489050" y="1356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1382800"/>
                <a:gridCol w="2608050"/>
                <a:gridCol w="1586675"/>
                <a:gridCol w="2588350"/>
              </a:tblGrid>
              <a:tr h="35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@BeforeAll</a:t>
                      </a:r>
                      <a:endParaRPr b="1"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Once </a:t>
                      </a:r>
                      <a:r>
                        <a:rPr lang="en" sz="1200" u="sng"/>
                        <a:t>before all tests</a:t>
                      </a:r>
                      <a:r>
                        <a:rPr lang="en" sz="1200"/>
                        <a:t> in the class</a:t>
                      </a:r>
                      <a:endParaRPr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static method</a:t>
                      </a:r>
                      <a:endParaRPr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Global setup (e.g., DB conn)</a:t>
                      </a:r>
                      <a:endParaRPr sz="1200"/>
                    </a:p>
                  </a:txBody>
                  <a:tcPr marT="91425" marB="91425" marR="91425" marL="91425" anchor="ctr"/>
                </a:tc>
              </a:tr>
              <a:tr h="35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@AfterAll</a:t>
                      </a:r>
                      <a:endParaRPr b="1"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Once </a:t>
                      </a:r>
                      <a:r>
                        <a:rPr lang="en" sz="1200" u="sng"/>
                        <a:t>after all tests</a:t>
                      </a:r>
                      <a:r>
                        <a:rPr lang="en" sz="1200"/>
                        <a:t> in the class</a:t>
                      </a:r>
                      <a:endParaRPr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static method</a:t>
                      </a:r>
                      <a:endParaRPr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Global cleanup</a:t>
                      </a:r>
                      <a:endParaRPr sz="1200"/>
                    </a:p>
                  </a:txBody>
                  <a:tcPr marT="91425" marB="91425" marR="91425" marL="91425" anchor="ctr"/>
                </a:tc>
              </a:tr>
              <a:tr h="35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@BeforeEach</a:t>
                      </a:r>
                      <a:endParaRPr b="1"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/>
                        <a:t>Before each test</a:t>
                      </a:r>
                      <a:r>
                        <a:rPr lang="en" sz="1200"/>
                        <a:t> method</a:t>
                      </a:r>
                      <a:endParaRPr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Instance method</a:t>
                      </a:r>
                      <a:endParaRPr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Prepare test data</a:t>
                      </a:r>
                      <a:endParaRPr sz="1200"/>
                    </a:p>
                  </a:txBody>
                  <a:tcPr marT="91425" marB="91425" marR="91425" marL="91425" anchor="ctr"/>
                </a:tc>
              </a:tr>
              <a:tr h="35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@AfterEach</a:t>
                      </a:r>
                      <a:endParaRPr b="1"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/>
                        <a:t>After each test</a:t>
                      </a:r>
                      <a:r>
                        <a:rPr lang="en" sz="1200"/>
                        <a:t> method</a:t>
                      </a:r>
                      <a:endParaRPr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Instance method</a:t>
                      </a:r>
                      <a:endParaRPr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Clean test state</a:t>
                      </a:r>
                      <a:endParaRPr sz="1200"/>
                    </a:p>
                  </a:txBody>
                  <a:tcPr marT="91425" marB="91425" marR="91425" marL="91425" anchor="ctr"/>
                </a:tc>
              </a:tr>
              <a:tr h="1895625">
                <a:tc gridSpan="4"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private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Calculator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calculator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@BeforeEach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setUp()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calculator =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new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Calculator(); </a:t>
                      </a:r>
                      <a:r>
                        <a:rPr lang="en">
                          <a:solidFill>
                            <a:srgbClr val="9E9E9E"/>
                          </a:solidFill>
                        </a:rPr>
                        <a:t>// Create new instance of Calculator before each test</a:t>
                      </a:r>
                      <a:endParaRPr>
                        <a:solidFill>
                          <a:srgbClr val="9E9E9E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@AfterEach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void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tearDown()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calculator =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null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 </a:t>
                      </a:r>
                      <a:r>
                        <a:rPr lang="en">
                          <a:solidFill>
                            <a:srgbClr val="9E9E9E"/>
                          </a:solidFill>
                        </a:rPr>
                        <a:t>// Do some clean-up after each test</a:t>
                      </a:r>
                      <a:endParaRPr>
                        <a:solidFill>
                          <a:srgbClr val="9E9E9E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Tests in Spring Boot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Tests in Spring Boot</a:t>
            </a:r>
            <a:endParaRPr/>
          </a:p>
        </p:txBody>
      </p:sp>
      <p:sp>
        <p:nvSpPr>
          <p:cNvPr id="173" name="Google Shape;173;p31"/>
          <p:cNvSpPr txBox="1"/>
          <p:nvPr>
            <p:ph idx="1" type="body"/>
          </p:nvPr>
        </p:nvSpPr>
        <p:spPr>
          <a:xfrm>
            <a:off x="387900" y="1374550"/>
            <a:ext cx="8368200" cy="31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test-ების მიზანია ლოგიკის შემოწმება და არა Spring-ის გაშვება. ამიტომაც, ბინების ინექციისთვის გამოვიყენებთ ბიბლიოთეკას - </a:t>
            </a:r>
            <a:r>
              <a:rPr lang="en" u="sng">
                <a:solidFill>
                  <a:schemeClr val="hlink"/>
                </a:solidFill>
                <a:hlinkClick r:id="rId3"/>
              </a:rPr>
              <a:t>Mockito</a:t>
            </a:r>
            <a:r>
              <a:rPr lang="en"/>
              <a:t>-ს.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74" name="Google Shape;174;p31"/>
          <p:cNvGraphicFramePr/>
          <p:nvPr/>
        </p:nvGraphicFramePr>
        <p:xfrm>
          <a:off x="500925" y="2196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8142150"/>
              </a:tblGrid>
              <a:tr h="25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B45F06"/>
                          </a:solidFill>
                        </a:rPr>
                        <a:t>@ExtendWith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MockitoExtension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class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UserServiceTest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b="1" lang="en" sz="1300">
                          <a:solidFill>
                            <a:srgbClr val="B45F06"/>
                          </a:solidFill>
                        </a:rPr>
                        <a:t>@Mock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UserRepository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300">
                          <a:solidFill>
                            <a:srgbClr val="9900FF"/>
                          </a:solidFill>
                        </a:rPr>
                        <a:t>userRepository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b="1" lang="en" sz="1300">
                          <a:solidFill>
                            <a:srgbClr val="B45F06"/>
                          </a:solidFill>
                        </a:rPr>
                        <a:t>@InjectMocks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UserService </a:t>
                      </a:r>
                      <a:r>
                        <a:rPr lang="en" sz="1300">
                          <a:solidFill>
                            <a:srgbClr val="9900FF"/>
                          </a:solidFill>
                        </a:rPr>
                        <a:t>userService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>
                          <a:solidFill>
                            <a:srgbClr val="B45F06"/>
                          </a:solidFill>
                        </a:rPr>
                        <a:t>@Test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shouldReturnUserById()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User 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user = 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User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1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300">
                          <a:solidFill>
                            <a:srgbClr val="980000"/>
                          </a:solidFill>
                        </a:rPr>
                        <a:t>"Alice"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when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300">
                          <a:solidFill>
                            <a:srgbClr val="9900FF"/>
                          </a:solidFill>
                        </a:rPr>
                        <a:t>userRepository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.findById(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1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)).</a:t>
                      </a: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thenReturn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Optional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.of(user));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User 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result = </a:t>
                      </a:r>
                      <a:r>
                        <a:rPr lang="en" sz="1300">
                          <a:solidFill>
                            <a:srgbClr val="9900FF"/>
                          </a:solidFill>
                        </a:rPr>
                        <a:t>userService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.getUserById(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1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assertThat(result.getName()).isEqualTo(</a:t>
                      </a:r>
                      <a:r>
                        <a:rPr lang="en" sz="1300">
                          <a:solidFill>
                            <a:srgbClr val="980000"/>
                          </a:solidFill>
                        </a:rPr>
                        <a:t>"Alice"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verify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300">
                          <a:solidFill>
                            <a:srgbClr val="9900FF"/>
                          </a:solidFill>
                        </a:rPr>
                        <a:t>userRepository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).findById(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1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75" name="Google Shape;175;p31"/>
          <p:cNvSpPr/>
          <p:nvPr/>
        </p:nvSpPr>
        <p:spPr>
          <a:xfrm>
            <a:off x="5852950" y="2342650"/>
            <a:ext cx="2979300" cy="2226300"/>
          </a:xfrm>
          <a:prstGeom prst="wedgeRectCallout">
            <a:avLst>
              <a:gd fmla="val -71084" name="adj1"/>
              <a:gd fmla="val -23776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Avoid loading Spring context (@SpringBootTest is overkill for unit tests).</a:t>
            </a:r>
            <a:endParaRPr sz="1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Use @Mock and @InjectMocks for dependencies.</a:t>
            </a:r>
            <a:endParaRPr sz="1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Keep tests fast and isolated.</a:t>
            </a:r>
            <a:endParaRPr sz="1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Use meaningful assertions.</a:t>
            </a:r>
            <a:endParaRPr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Applications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შემოწმება გულისხმობს აპლიკაციის ლოგიკის სისწორის დადგენას: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რამდენად სწორ შედეგს აბრუნებს კონკრეტული არგუმენტებით,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ისვრის თუ არა შეცდომას ცუდ არგუმენტებზე,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სწრაფად ეშვება თუ არა მეთოდი და ა.შ.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ამისთვის ჩვენ ვწერთ - ტესტებს.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ტესტი </a:t>
            </a:r>
            <a:r>
              <a:rPr lang="en"/>
              <a:t>არის იმავე ენაზე დაწერილი კოდი (ან სკრიპტი), რომელიც ამოწმებს აპლიკაციის ლოგიკისა და კომპონენტების სწორად მუშაობას.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ტესტების დახმარებით თავიდან ავიცილებთ "ბაგებს" 😎</a:t>
            </a:r>
            <a:endParaRPr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use Mockito Mocking?</a:t>
            </a:r>
            <a:endParaRPr/>
          </a:p>
        </p:txBody>
      </p:sp>
      <p:sp>
        <p:nvSpPr>
          <p:cNvPr id="181" name="Google Shape;181;p32"/>
          <p:cNvSpPr txBox="1"/>
          <p:nvPr>
            <p:ph idx="1" type="body"/>
          </p:nvPr>
        </p:nvSpPr>
        <p:spPr>
          <a:xfrm>
            <a:off x="387900" y="1381950"/>
            <a:ext cx="8368200" cy="3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კონკრეტული ტესტ მეთოდის გაშვების დროს ჩვენ ვამოწმებთ რაღაც ერთის ლოგიკურად/სწორად მუშაობას. სხვა ობიექტების ან მეთოდების სისწორე ამ ჩვენს კონკრეტულ ტესტ მეთოდში არ გვაინტერესებს.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რა უნდა ვუქნათ გასატესტი ობიექტის @Autowired ველებს?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ჩვენ მოგვიწევს შევქმნათ მათი "ყალბი" ვარიანტები, რომლებსაც გამოვიყენებთ ტესტ მეთოდში (რომ მეთოდი დაკომპილირდეს და გაეშვას "ნორმალურად").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Mockito</a:t>
            </a:r>
            <a:r>
              <a:rPr lang="en"/>
              <a:t>-ს მიზანი არის ეს. იგი გვაძლევს საშუალებას აღვწეროთ ობიექტების, მეთოდების გამოძახების ყალბი ვარიანტები, რომ ტესტმა იმუშაოს სწორად.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Edge Cases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Bad Scenarios</a:t>
            </a:r>
            <a:endParaRPr/>
          </a:p>
        </p:txBody>
      </p:sp>
      <p:sp>
        <p:nvSpPr>
          <p:cNvPr id="192" name="Google Shape;192;p34"/>
          <p:cNvSpPr txBox="1"/>
          <p:nvPr>
            <p:ph idx="1" type="body"/>
          </p:nvPr>
        </p:nvSpPr>
        <p:spPr>
          <a:xfrm>
            <a:off x="387900" y="1389325"/>
            <a:ext cx="8368200" cy="355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კარგად ითვლება ისეთი ტესტები, სადაც მოწმდება ცუდი სცენარებიც: Null input-ები, ცარიელი ლისტები, exception-ები და ა.შ.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@Test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void </a:t>
            </a:r>
            <a:r>
              <a:rPr lang="en"/>
              <a:t>shouldThrowExceptionWhenUserNotFound() 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when(</a:t>
            </a:r>
            <a:r>
              <a:rPr lang="en">
                <a:solidFill>
                  <a:srgbClr val="9900FF"/>
                </a:solidFill>
              </a:rPr>
              <a:t>userRepository</a:t>
            </a:r>
            <a:r>
              <a:rPr lang="en"/>
              <a:t>.findById(</a:t>
            </a:r>
            <a:r>
              <a:rPr lang="en">
                <a:solidFill>
                  <a:srgbClr val="4A86E8"/>
                </a:solidFill>
              </a:rPr>
              <a:t>99</a:t>
            </a:r>
            <a:r>
              <a:rPr lang="en"/>
              <a:t>)).thenReturn(</a:t>
            </a:r>
            <a:r>
              <a:rPr lang="en">
                <a:solidFill>
                  <a:schemeClr val="accent3"/>
                </a:solidFill>
              </a:rPr>
              <a:t>Optional</a:t>
            </a:r>
            <a:r>
              <a:rPr lang="en"/>
              <a:t>.empty());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assertThatThrownBy</a:t>
            </a:r>
            <a:r>
              <a:rPr lang="en"/>
              <a:t>(() -&gt; </a:t>
            </a:r>
            <a:r>
              <a:rPr lang="en">
                <a:solidFill>
                  <a:srgbClr val="9900FF"/>
                </a:solidFill>
              </a:rPr>
              <a:t>userService</a:t>
            </a:r>
            <a:r>
              <a:rPr lang="en"/>
              <a:t>.getUserById(</a:t>
            </a:r>
            <a:r>
              <a:rPr lang="en">
                <a:solidFill>
                  <a:srgbClr val="4A86E8"/>
                </a:solidFill>
              </a:rPr>
              <a:t>99</a:t>
            </a:r>
            <a:r>
              <a:rPr lang="en"/>
              <a:t>))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.isInstanceOf(</a:t>
            </a:r>
            <a:r>
              <a:rPr lang="en">
                <a:solidFill>
                  <a:schemeClr val="accent3"/>
                </a:solidFill>
              </a:rPr>
              <a:t>UserNotFoundException</a:t>
            </a:r>
            <a:r>
              <a:rPr lang="en"/>
              <a:t>.</a:t>
            </a:r>
            <a:r>
              <a:rPr lang="en">
                <a:solidFill>
                  <a:srgbClr val="4A86E8"/>
                </a:solidFill>
              </a:rPr>
              <a:t>class</a:t>
            </a:r>
            <a:r>
              <a:rPr lang="en"/>
              <a:t>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Code Coverage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/>
          <p:nvPr>
            <p:ph idx="4294967295" type="body"/>
          </p:nvPr>
        </p:nvSpPr>
        <p:spPr>
          <a:xfrm>
            <a:off x="311700" y="184750"/>
            <a:ext cx="8520600" cy="438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Testing Code Coverage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არსებობს ხელსაწყოები რომელთა დახმარებითაც შეგვიძლია გავარკვიოთ კოდის რა ნაწილია დაფარული ჩვენი ტესტ მეთოდებით.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IntelliJ-საც აქვს საკუთარი &gt; </a:t>
            </a:r>
            <a:r>
              <a:rPr b="1" lang="en"/>
              <a:t>Run Tests with Code Coverage ღილაკი</a:t>
            </a:r>
            <a:r>
              <a:rPr lang="en"/>
              <a:t>, თუმცა ჯობს ცალკე არებული ხელმსაწყო გამოვიყენოთ - </a:t>
            </a:r>
            <a:r>
              <a:rPr b="1" lang="en"/>
              <a:t>JaCoCo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  <p:graphicFrame>
        <p:nvGraphicFramePr>
          <p:cNvPr id="203" name="Google Shape;203;p36"/>
          <p:cNvGraphicFramePr/>
          <p:nvPr/>
        </p:nvGraphicFramePr>
        <p:xfrm>
          <a:off x="762500" y="2418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4071600"/>
                <a:gridCol w="3547400"/>
              </a:tblGrid>
              <a:tr h="1749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&lt;plugin&gt;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&lt;groupId&gt;org.jacoco&lt;/groupId&gt;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&lt;artifactId&gt;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jacoco-maven-plugin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&lt;/artifactId&gt;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&lt;version&gt;0.8.10&lt;/version&gt;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&lt;executions&gt;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&lt;execution&gt;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&lt;goals&gt;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&lt;goal&gt;prepare-agent&lt;/goal&gt;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&lt;/goals&gt;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&lt;/execution&gt;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&lt;execution&gt;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&lt;id&gt;report&lt;/id&gt;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&lt;phase&gt;verify&lt;/phase&gt;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&lt;goals&gt;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&lt;goal&gt;report&lt;/goal&gt;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&lt;/goals&gt;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&lt;/execution&gt;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&lt;/executions&gt;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&lt;/plugin&gt;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17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Run</a:t>
                      </a:r>
                      <a:r>
                        <a:rPr lang="en" sz="1200"/>
                        <a:t>: mvn clean verify</a:t>
                      </a:r>
                      <a:endParaRPr sz="12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See</a:t>
                      </a:r>
                      <a:r>
                        <a:rPr lang="en" sz="1200"/>
                        <a:t>: target/site/jacoco/index.html</a:t>
                      </a:r>
                      <a:endParaRPr sz="1200"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  <p:sp>
        <p:nvSpPr>
          <p:cNvPr id="204" name="Google Shape;204;p36"/>
          <p:cNvSpPr/>
          <p:nvPr/>
        </p:nvSpPr>
        <p:spPr>
          <a:xfrm>
            <a:off x="4633575" y="2985600"/>
            <a:ext cx="546900" cy="768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775" y="152400"/>
            <a:ext cx="7902438" cy="4838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>
            <p:ph idx="4294967295" type="body"/>
          </p:nvPr>
        </p:nvSpPr>
        <p:spPr>
          <a:xfrm>
            <a:off x="311700" y="295600"/>
            <a:ext cx="8520600" cy="42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Enforcing Coverage Thresholds (with JaCoCo)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ჩვენ შეგვიძლია JaCoCo-ს პლაგინს ვუთხრათ რომ შეამოწმოს ტესტებით დაფარული კოდის პროცენტული რაოდენობა, და თუ ამ რაოდენობას ტესტებით ვერ მივაღწევთ, მაშინ "</a:t>
            </a:r>
            <a:r>
              <a:rPr b="1" lang="en"/>
              <a:t>mvn verify</a:t>
            </a:r>
            <a:r>
              <a:rPr lang="en"/>
              <a:t>" ეტაპი ჩავარდება.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15" name="Google Shape;215;p38"/>
          <p:cNvGraphicFramePr/>
          <p:nvPr/>
        </p:nvGraphicFramePr>
        <p:xfrm>
          <a:off x="622088" y="1923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3601225"/>
                <a:gridCol w="4298600"/>
              </a:tblGrid>
              <a:tr h="2615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&lt;execution&gt;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&lt;id&gt;check&lt;/id&gt;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&lt;phase&gt;verify&lt;/phase&gt;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&lt;goals&gt;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&lt;goal&gt;check&lt;/goal&gt;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&lt;/goals&gt;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&lt;configuration&gt;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&lt;rules&gt;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&lt;rule&gt;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&lt;element&gt;BUNDLE&lt;/element&gt;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&lt;limits&gt;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&lt;limit&gt;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&lt;counter&gt;LINE&lt;/counter&gt;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&lt;value&gt;COVEREDRATIO&lt;/value&gt;    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       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&lt;!-- 80% line coverage --&gt;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        &lt;minimum&gt;0.80&lt;/minimum&gt; 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    &lt;/limit&gt;                 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    &lt;limit&gt;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        &lt;counter&gt;BRANCH&lt;/counter&gt;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        &lt;value&gt;COVEREDRATIO&lt;/value&gt;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       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&lt;!-- 70% branch coverage --&gt;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        &lt;minimum&gt;0.70&lt;/minimum&gt;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    &lt;/limit&gt;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    &lt;/limits&gt;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    &lt;/rule&gt;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    &lt;/rules&gt;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&lt;/configuration&gt;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&lt;/execution&gt;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&lt;/executions&gt;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16" name="Google Shape;216;p38"/>
          <p:cNvSpPr/>
          <p:nvPr/>
        </p:nvSpPr>
        <p:spPr>
          <a:xfrm>
            <a:off x="3973550" y="2860000"/>
            <a:ext cx="637800" cy="960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2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Integration Tests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1"/>
          <p:cNvSpPr txBox="1"/>
          <p:nvPr>
            <p:ph idx="4294967295" type="body"/>
          </p:nvPr>
        </p:nvSpPr>
        <p:spPr>
          <a:xfrm>
            <a:off x="311700" y="258650"/>
            <a:ext cx="8520600" cy="43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ინტეგრაციის ტესტირება</a:t>
            </a:r>
            <a:r>
              <a:rPr lang="en"/>
              <a:t> გულისხმობს შემოწმებას იმისა თუ როგორ იმუშავებს სხვადასხვა კომპონენტები (Spring-ის შემთხვევაში Bean-ები) ერთად. მოწმდება: Spring-ის კონტექსტი, დამოკიდებულებების ინექციები, ბაზასთან ინტერაქციები, და HTTP-ის შრეები (MVC, REST და ა.შ).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ამისთვის დაგვჭირდება Spring-ის context-ი, რომლის შექმნასა და გამოყენებაში დაგვეხმარება </a:t>
            </a:r>
            <a:r>
              <a:rPr b="1" lang="en"/>
              <a:t>@SpringBootTest</a:t>
            </a:r>
            <a:r>
              <a:rPr lang="en"/>
              <a:t> ანოტაცია.</a:t>
            </a:r>
            <a:endParaRPr/>
          </a:p>
        </p:txBody>
      </p:sp>
      <p:graphicFrame>
        <p:nvGraphicFramePr>
          <p:cNvPr id="232" name="Google Shape;232;p41"/>
          <p:cNvGraphicFramePr/>
          <p:nvPr/>
        </p:nvGraphicFramePr>
        <p:xfrm>
          <a:off x="597775" y="2558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7948450"/>
              </a:tblGrid>
              <a:tr h="21885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B45F06"/>
                          </a:solidFill>
                        </a:rPr>
                        <a:t>@SpringBootTest</a:t>
                      </a:r>
                      <a:endParaRPr b="1" sz="1500">
                        <a:solidFill>
                          <a:srgbClr val="B45F06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class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ApplicationTests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@Autowired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MyService </a:t>
                      </a:r>
                      <a:r>
                        <a:rPr lang="en" sz="1500">
                          <a:solidFill>
                            <a:srgbClr val="9900FF"/>
                          </a:solidFill>
                        </a:rPr>
                        <a:t>myService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;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@Test</a:t>
                      </a:r>
                      <a:endParaRPr sz="1500">
                        <a:solidFill>
                          <a:srgbClr val="B45F06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contextLoads() 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assertNotNull(</a:t>
                      </a:r>
                      <a:r>
                        <a:rPr lang="en" sz="1500">
                          <a:solidFill>
                            <a:srgbClr val="9900FF"/>
                          </a:solidFill>
                        </a:rPr>
                        <a:t>myService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); </a:t>
                      </a:r>
                      <a:r>
                        <a:rPr lang="en" sz="1500">
                          <a:solidFill>
                            <a:srgbClr val="9E9E9E"/>
                          </a:solidFill>
                        </a:rPr>
                        <a:t>// ბანალური შემოწმების მაგალითი :)</a:t>
                      </a:r>
                      <a:endParaRPr sz="1500">
                        <a:solidFill>
                          <a:srgbClr val="9E9E9E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33" name="Google Shape;233;p41"/>
          <p:cNvSpPr/>
          <p:nvPr/>
        </p:nvSpPr>
        <p:spPr>
          <a:xfrm>
            <a:off x="5372600" y="2261375"/>
            <a:ext cx="3140700" cy="1278600"/>
          </a:xfrm>
          <a:prstGeom prst="wedgeEllipseCallout">
            <a:avLst>
              <a:gd fmla="val -111178" name="adj1"/>
              <a:gd fmla="val -7231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ინტეგრაციის ტესტები ნელა გაეშვება, მაგრამ მთლიან სისტემას შეამოწმებს 😉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Tests</a:t>
            </a:r>
            <a:endParaRPr/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არსებობს შემოწმების სხვადასხვა ტიპები/გზები. თითოეულ მათგანს გააჩნია საკუთარი დანიშნულება და ამოწმებს კონკრეტულ რაღაცებს.</a:t>
            </a:r>
            <a:endParaRPr/>
          </a:p>
        </p:txBody>
      </p:sp>
      <p:graphicFrame>
        <p:nvGraphicFramePr>
          <p:cNvPr id="77" name="Google Shape;77;p15"/>
          <p:cNvGraphicFramePr/>
          <p:nvPr/>
        </p:nvGraphicFramePr>
        <p:xfrm>
          <a:off x="588825" y="2325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2655450"/>
                <a:gridCol w="2655450"/>
                <a:gridCol w="2655450"/>
              </a:tblGrid>
              <a:tr h="390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რას ამოწმებს</a:t>
                      </a:r>
                      <a:endParaRPr b="1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მაგ. ხელსაწყო/ფრეიმვორკი</a:t>
                      </a:r>
                      <a:endParaRPr b="1"/>
                    </a:p>
                  </a:txBody>
                  <a:tcPr marT="91425" marB="91425" marR="91425" marL="91425" anchor="ctr"/>
                </a:tc>
              </a:tr>
              <a:tr h="601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700">
                          <a:solidFill>
                            <a:srgbClr val="FFFFFF"/>
                          </a:solidFill>
                        </a:rPr>
                        <a:t>Unit Test</a:t>
                      </a:r>
                      <a:endParaRPr b="1" sz="17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 anchor="ctr"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კონკრეტულ კომპონენტს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JUnit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Mockito …</a:t>
                      </a:r>
                      <a:endParaRPr/>
                    </a:p>
                  </a:txBody>
                  <a:tcPr marT="91425" marB="91425" marR="91425" marL="91425" anchor="ctr"/>
                </a:tc>
              </a:tr>
              <a:tr h="601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</a:rPr>
                        <a:t>Integration Test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 anchor="ctr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ინტერაქციას კომპონენტებს შორის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@SpringBootTest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Testcontainers …</a:t>
                      </a:r>
                      <a:endParaRPr/>
                    </a:p>
                  </a:txBody>
                  <a:tcPr marT="91425" marB="91425" marR="91425" marL="91425" anchor="ctr"/>
                </a:tc>
              </a:tr>
              <a:tr h="601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</a:rPr>
                        <a:t>End-to-End Test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 anchor="ctr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მთლიან სისტემას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Selenium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REST-assured ...</a:t>
                      </a:r>
                      <a:endParaRPr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Common Annotations for Integration Testing</a:t>
            </a:r>
            <a:endParaRPr/>
          </a:p>
        </p:txBody>
      </p:sp>
      <p:sp>
        <p:nvSpPr>
          <p:cNvPr id="239" name="Google Shape;239;p4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ჩვენ განვიხილეთ მხოლოდ @SpringBootTest ანოტაცია. მოდით გავეცნოთ სხვა ანოტაციებსაც, რომლებსაც ვიყენებთ ტესტების დროს.</a:t>
            </a:r>
            <a:endParaRPr/>
          </a:p>
        </p:txBody>
      </p:sp>
      <p:graphicFrame>
        <p:nvGraphicFramePr>
          <p:cNvPr id="240" name="Google Shape;240;p42"/>
          <p:cNvGraphicFramePr/>
          <p:nvPr/>
        </p:nvGraphicFramePr>
        <p:xfrm>
          <a:off x="311700" y="232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3261400"/>
                <a:gridCol w="5259200"/>
              </a:tblGrid>
              <a:tr h="390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@SpringBootTest</a:t>
                      </a:r>
                      <a:endParaRPr b="1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Loads full application context for integration tests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90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@TestConfiguration</a:t>
                      </a:r>
                      <a:endParaRPr b="1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Defines test-specific beans or overrides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90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@AutoConfigureMockMvc</a:t>
                      </a:r>
                      <a:endParaRPr b="1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Enables MockMvc for HTTP-layer tests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90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@DataJpaTest</a:t>
                      </a:r>
                      <a:endParaRPr b="1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Configures only JPA components (repositories + in-memory DB)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90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@WebMvcTest</a:t>
                      </a:r>
                      <a:r>
                        <a:rPr lang="en"/>
                        <a:t>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MyController</a:t>
                      </a:r>
                      <a:r>
                        <a:rPr lang="en"/>
                        <a:t>.</a:t>
                      </a:r>
                      <a:r>
                        <a:rPr lang="en">
                          <a:solidFill>
                            <a:schemeClr val="accent1"/>
                          </a:solidFill>
                        </a:rPr>
                        <a:t>class</a:t>
                      </a:r>
                      <a:r>
                        <a:rPr lang="en"/>
                        <a:t>)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Loads only web layer (for testing controllers in isolation)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90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@MockBean</a:t>
                      </a:r>
                      <a:endParaRPr b="1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Injects mock into Spring context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Slice Tests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Slice Tests (a.k.a. Partial Integration Tests)</a:t>
            </a:r>
            <a:endParaRPr/>
          </a:p>
        </p:txBody>
      </p:sp>
      <p:sp>
        <p:nvSpPr>
          <p:cNvPr id="251" name="Google Shape;251;p44"/>
          <p:cNvSpPr txBox="1"/>
          <p:nvPr>
            <p:ph idx="1" type="body"/>
          </p:nvPr>
        </p:nvSpPr>
        <p:spPr>
          <a:xfrm>
            <a:off x="387900" y="1337600"/>
            <a:ext cx="8368200" cy="32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მოჭრილი ტესტები</a:t>
            </a:r>
            <a:r>
              <a:rPr lang="en"/>
              <a:t> ამოწმებს მთლიანი აპლიკაციის კონკრეტულ ნაწილებს.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ასეთი ტესტები უშვებს მთლიანი Spring-ის აპლიკაციის კონტექსტის "ნაჭერს" (კონტროლერებს, ან რეპოზიტორებს), რომელიც საკმარისია ვებ აპლიკაციის კონკრეტული შრის შესამოწმებლად (მაგ. ვების, ბაზის, და ა.შ.).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52" name="Google Shape;252;p44"/>
          <p:cNvGraphicFramePr/>
          <p:nvPr/>
        </p:nvGraphicFramePr>
        <p:xfrm>
          <a:off x="1310925" y="2932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1683075"/>
                <a:gridCol w="4839075"/>
              </a:tblGrid>
              <a:tr h="376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@WebMvcTest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Loads only controller layer and related MVC beans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76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@DataJpaTest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Loads only JPA repositories with in-memory DB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76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@JsonTest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Tests JSON serialization/deserialization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76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@WebFluxTest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Loads only Spring WebFlux components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47700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…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5"/>
          <p:cNvSpPr txBox="1"/>
          <p:nvPr>
            <p:ph idx="4294967295" type="body"/>
          </p:nvPr>
        </p:nvSpPr>
        <p:spPr>
          <a:xfrm>
            <a:off x="311700" y="273425"/>
            <a:ext cx="8520600" cy="45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@SpringBootTest </a:t>
            </a:r>
            <a:r>
              <a:rPr b="1" lang="en">
                <a:solidFill>
                  <a:srgbClr val="B45F06"/>
                </a:solidFill>
              </a:rPr>
              <a:t>@AutoConfigureMockMvc</a:t>
            </a:r>
            <a:endParaRPr b="1"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class </a:t>
            </a:r>
            <a:r>
              <a:rPr lang="en">
                <a:solidFill>
                  <a:schemeClr val="accent3"/>
                </a:solidFill>
              </a:rPr>
              <a:t>UserControllerIntegrationTest </a:t>
            </a:r>
            <a:r>
              <a:rPr lang="en"/>
              <a:t>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@Autowired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 </a:t>
            </a:r>
            <a:r>
              <a:rPr b="1" lang="en">
                <a:solidFill>
                  <a:schemeClr val="accent3"/>
                </a:solidFill>
              </a:rPr>
              <a:t>MockMvc </a:t>
            </a:r>
            <a:r>
              <a:rPr lang="en">
                <a:solidFill>
                  <a:srgbClr val="9900FF"/>
                </a:solidFill>
              </a:rPr>
              <a:t>mockMvc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@Test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void </a:t>
            </a:r>
            <a:r>
              <a:rPr lang="en"/>
              <a:t>shouldReturnUserById() </a:t>
            </a:r>
            <a:r>
              <a:rPr lang="en">
                <a:solidFill>
                  <a:srgbClr val="4A86E8"/>
                </a:solidFill>
              </a:rPr>
              <a:t>throws </a:t>
            </a:r>
            <a:r>
              <a:rPr lang="en">
                <a:solidFill>
                  <a:schemeClr val="accent3"/>
                </a:solidFill>
              </a:rPr>
              <a:t>Exception </a:t>
            </a:r>
            <a:r>
              <a:rPr lang="en"/>
              <a:t>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FF"/>
                </a:solidFill>
              </a:rPr>
              <a:t>mockMvc</a:t>
            </a:r>
            <a:r>
              <a:rPr lang="en"/>
              <a:t>.perform(get(</a:t>
            </a:r>
            <a:r>
              <a:rPr lang="en">
                <a:solidFill>
                  <a:srgbClr val="980000"/>
                </a:solidFill>
              </a:rPr>
              <a:t>"/users/1"</a:t>
            </a:r>
            <a:r>
              <a:rPr lang="en"/>
              <a:t>))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.andExpect(status().isOk())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.andExpect(jsonPath(</a:t>
            </a:r>
            <a:r>
              <a:rPr lang="en">
                <a:solidFill>
                  <a:srgbClr val="980000"/>
                </a:solidFill>
              </a:rPr>
              <a:t>"$.name"</a:t>
            </a:r>
            <a:r>
              <a:rPr lang="en"/>
              <a:t>).value(</a:t>
            </a:r>
            <a:r>
              <a:rPr lang="en">
                <a:solidFill>
                  <a:srgbClr val="980000"/>
                </a:solidFill>
              </a:rPr>
              <a:t>"Alice"</a:t>
            </a:r>
            <a:r>
              <a:rPr lang="en"/>
              <a:t>));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258" name="Google Shape;258;p45"/>
          <p:cNvSpPr/>
          <p:nvPr/>
        </p:nvSpPr>
        <p:spPr>
          <a:xfrm>
            <a:off x="5476050" y="273425"/>
            <a:ext cx="3356100" cy="1344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Controller-layer Tests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(without real HTTP server)</a:t>
            </a:r>
            <a:endParaRPr sz="1800"/>
          </a:p>
        </p:txBody>
      </p:sp>
      <p:sp>
        <p:nvSpPr>
          <p:cNvPr id="259" name="Google Shape;259;p45"/>
          <p:cNvSpPr/>
          <p:nvPr/>
        </p:nvSpPr>
        <p:spPr>
          <a:xfrm>
            <a:off x="6155950" y="1936200"/>
            <a:ext cx="2676300" cy="1544400"/>
          </a:xfrm>
          <a:prstGeom prst="wedgeRectCallout">
            <a:avLst>
              <a:gd fmla="val -84517" name="adj1"/>
              <a:gd fmla="val 29911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ამ დროს </a:t>
            </a:r>
            <a:r>
              <a:rPr b="1" lang="en" sz="1500"/>
              <a:t>არ ხდება</a:t>
            </a:r>
            <a:r>
              <a:rPr lang="en" sz="1500"/>
              <a:t> რეალური HTTP სერვერის გაშვება!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ვიყენებთ Mock ვარიანტს.</a:t>
            </a:r>
            <a:endParaRPr sz="15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6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@WebMvcTest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@WebMvcTest (Testing Web Layer)</a:t>
            </a:r>
            <a:endParaRPr/>
          </a:p>
        </p:txBody>
      </p:sp>
      <p:sp>
        <p:nvSpPr>
          <p:cNvPr id="270" name="Google Shape;270;p4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@WebMvcTest</a:t>
            </a:r>
            <a:r>
              <a:rPr lang="en"/>
              <a:t>-ით მოწმდება მხოლოდ აპლიკაციის ვების ნაწილი.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იგი ძირითადად გამოიყენება REST სერვისების შესამოწმებლად.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ასევე შეიძლება გამოვიყენოთ input-ების ვალიდაციისთვისა და response-ის სტრუქტურის შემოწმებისთვის.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ძირითადი მახასიათებლები: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ტვირთავს</a:t>
            </a:r>
            <a:r>
              <a:rPr lang="en"/>
              <a:t>: @Controller, @ControllerAdvice, WebMvcConfigurer.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გამორიცხავს</a:t>
            </a:r>
            <a:r>
              <a:rPr lang="en"/>
              <a:t>: @Service, @Repository, @Component, DB access.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გირჩევთ გამოიყენოთ MockMvc-სთან ან WebTestClient-თან ერთად.</a:t>
            </a:r>
            <a:endParaRPr b="1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8"/>
          <p:cNvSpPr txBox="1"/>
          <p:nvPr>
            <p:ph idx="4294967295" type="body"/>
          </p:nvPr>
        </p:nvSpPr>
        <p:spPr>
          <a:xfrm>
            <a:off x="311700" y="295600"/>
            <a:ext cx="8520600" cy="46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@WebMvcTest</a:t>
            </a:r>
            <a:r>
              <a:rPr lang="en"/>
              <a:t>(</a:t>
            </a:r>
            <a:r>
              <a:rPr lang="en">
                <a:solidFill>
                  <a:schemeClr val="accent3"/>
                </a:solidFill>
              </a:rPr>
              <a:t>MyController</a:t>
            </a:r>
            <a:r>
              <a:rPr lang="en"/>
              <a:t>.</a:t>
            </a:r>
            <a:r>
              <a:rPr lang="en">
                <a:solidFill>
                  <a:srgbClr val="4A86E8"/>
                </a:solidFill>
              </a:rPr>
              <a:t>class</a:t>
            </a:r>
            <a:r>
              <a:rPr lang="en"/>
              <a:t>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class </a:t>
            </a:r>
            <a:r>
              <a:rPr lang="en">
                <a:solidFill>
                  <a:schemeClr val="accent3"/>
                </a:solidFill>
              </a:rPr>
              <a:t>MyControllerTest </a:t>
            </a:r>
            <a:r>
              <a:rPr lang="en"/>
              <a:t>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@Autowired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MockMvc </a:t>
            </a:r>
            <a:r>
              <a:rPr lang="en">
                <a:solidFill>
                  <a:srgbClr val="9900FF"/>
                </a:solidFill>
              </a:rPr>
              <a:t>mockMvc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@MockBean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MyService </a:t>
            </a:r>
            <a:r>
              <a:rPr lang="en">
                <a:solidFill>
                  <a:srgbClr val="9900FF"/>
                </a:solidFill>
              </a:rPr>
              <a:t>service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@Test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void </a:t>
            </a:r>
            <a:r>
              <a:rPr lang="en"/>
              <a:t>shouldReturnOk() </a:t>
            </a:r>
            <a:r>
              <a:rPr lang="en">
                <a:solidFill>
                  <a:srgbClr val="4A86E8"/>
                </a:solidFill>
              </a:rPr>
              <a:t>throws </a:t>
            </a:r>
            <a:r>
              <a:rPr lang="en">
                <a:solidFill>
                  <a:schemeClr val="accent3"/>
                </a:solidFill>
              </a:rPr>
              <a:t>Exception </a:t>
            </a:r>
            <a:r>
              <a:rPr lang="en"/>
              <a:t>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FF"/>
                </a:solidFill>
              </a:rPr>
              <a:t>mockMvc</a:t>
            </a:r>
            <a:r>
              <a:rPr lang="en"/>
              <a:t>.perform(get(</a:t>
            </a:r>
            <a:r>
              <a:rPr lang="en">
                <a:solidFill>
                  <a:srgbClr val="980000"/>
                </a:solidFill>
              </a:rPr>
              <a:t>"/hello"</a:t>
            </a:r>
            <a:r>
              <a:rPr lang="en"/>
              <a:t>))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.andExpect(status().isOk())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.andExpect(content().string(</a:t>
            </a:r>
            <a:r>
              <a:rPr lang="en">
                <a:solidFill>
                  <a:srgbClr val="980000"/>
                </a:solidFill>
              </a:rPr>
              <a:t>"Hello"</a:t>
            </a:r>
            <a:r>
              <a:rPr lang="en"/>
              <a:t>));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276" name="Google Shape;276;p48"/>
          <p:cNvSpPr/>
          <p:nvPr/>
        </p:nvSpPr>
        <p:spPr>
          <a:xfrm>
            <a:off x="5269125" y="295600"/>
            <a:ext cx="3563100" cy="2934000"/>
          </a:xfrm>
          <a:prstGeom prst="wedgeRoundRectCallout">
            <a:avLst>
              <a:gd fmla="val -70118" name="adj1"/>
              <a:gd fmla="val -12722" name="adj2"/>
              <a:gd fmla="val 0" name="adj3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@MockBean არის Spring Boot-ისთვის განკუთვნილი და მის მიერ მართული Mockito-ს მსგავსი მოკირებული ობიექტი.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ხშირად გამოიყენება ერთეულოვან ან slice ტესტებში (@WebMvcTest, @DataJpaTest, და ა.შ.), რომ ჩაანაცვლოს რეალური Spring-ის bean-ები მათი მოკირებული ვარიანტებით.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trike="sngStrike"/>
              <a:t>@WebFluxTest</a:t>
            </a:r>
            <a:endParaRPr strike="sngStrike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trike="sngStrike"/>
              <a:t>@WebFluxTest</a:t>
            </a:r>
            <a:endParaRPr strike="sngStrike"/>
          </a:p>
        </p:txBody>
      </p:sp>
      <p:sp>
        <p:nvSpPr>
          <p:cNvPr id="287" name="Google Shape;287;p50"/>
          <p:cNvSpPr txBox="1"/>
          <p:nvPr>
            <p:ph idx="1" type="body"/>
          </p:nvPr>
        </p:nvSpPr>
        <p:spPr>
          <a:xfrm>
            <a:off x="387900" y="1359775"/>
            <a:ext cx="8368200" cy="34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@WebFluxTest</a:t>
            </a:r>
            <a:r>
              <a:rPr lang="en"/>
              <a:t>-ი არის @WebMvcTest-ის მსგავსი, უბრალოდ მორგებული რეაქტიულ აპლიკაციებზე (რომლებიც იწერება Spring WebFlux-ით). ანუ იგი ამოწმებს Reactive controller-ების endpoint-ებს.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CC0000"/>
                </a:solidFill>
              </a:rPr>
              <a:t>Spring WebFlux</a:t>
            </a:r>
            <a:r>
              <a:rPr lang="en">
                <a:solidFill>
                  <a:srgbClr val="CC0000"/>
                </a:solidFill>
              </a:rPr>
              <a:t>-ს ჩვენ გავარჩევთ მომდევნო გაკვეთილზე!</a:t>
            </a:r>
            <a:endParaRPr>
              <a:solidFill>
                <a:srgbClr val="CC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ძირითადი მახასიათებლები: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ტვირთავს</a:t>
            </a:r>
            <a:r>
              <a:rPr lang="en"/>
              <a:t>: Reactive controller-ებს (@RestController).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გამორიცხავს</a:t>
            </a:r>
            <a:r>
              <a:rPr lang="en"/>
              <a:t>: სერვისებსა და რეპოზიტორებს.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გამოიყენება WebTestClient ობიექტთან ერთად.</a:t>
            </a:r>
            <a:endParaRPr b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1"/>
          <p:cNvSpPr txBox="1"/>
          <p:nvPr>
            <p:ph idx="4294967295" type="body"/>
          </p:nvPr>
        </p:nvSpPr>
        <p:spPr>
          <a:xfrm>
            <a:off x="311700" y="295600"/>
            <a:ext cx="8520600" cy="46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@WebFluxTest(UserController.class)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class UserControllerWebFluxTest 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@Autowired private WebTestClient webTestClient;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@MockBean private UserService userService;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@Test void testGetUser() 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when(userService.findById(1)).thenReturn(Mono.just(new User(1, "Alice")));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webTestClient.get().uri("/users/1").exchange()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.expectStatus().isOk()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.expectBody()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.jsonPath("$.name").isEqualTo(</a:t>
            </a:r>
            <a:r>
              <a:rPr lang="en">
                <a:solidFill>
                  <a:srgbClr val="980000"/>
                </a:solidFill>
              </a:rPr>
              <a:t>"Alice"</a:t>
            </a:r>
            <a:r>
              <a:rPr lang="en"/>
              <a:t>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cxnSp>
        <p:nvCxnSpPr>
          <p:cNvPr id="293" name="Google Shape;293;p51"/>
          <p:cNvCxnSpPr/>
          <p:nvPr/>
        </p:nvCxnSpPr>
        <p:spPr>
          <a:xfrm>
            <a:off x="702050" y="598600"/>
            <a:ext cx="7671000" cy="3658200"/>
          </a:xfrm>
          <a:prstGeom prst="straightConnector1">
            <a:avLst/>
          </a:prstGeom>
          <a:noFill/>
          <a:ln cap="flat" cmpd="sng" w="15240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idx="4294967295" type="body"/>
          </p:nvPr>
        </p:nvSpPr>
        <p:spPr>
          <a:xfrm>
            <a:off x="311700" y="206925"/>
            <a:ext cx="8520600" cy="436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More Types of Tests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არსებობს მეტი ტესტირების ტიპი, მაგრამ </a:t>
            </a:r>
            <a:r>
              <a:rPr b="1" lang="en"/>
              <a:t>ჩვენ მათ არ განვიხილავთ</a:t>
            </a:r>
            <a:r>
              <a:rPr lang="en"/>
              <a:t>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3" name="Google Shape;83;p16"/>
          <p:cNvGraphicFramePr/>
          <p:nvPr/>
        </p:nvGraphicFramePr>
        <p:xfrm>
          <a:off x="311700" y="1238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1328775"/>
                <a:gridCol w="1328775"/>
                <a:gridCol w="1328775"/>
              </a:tblGrid>
              <a:tr h="47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Smoke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Critical path functionality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Postman, REST-assured, curl + scripting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365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Sanity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Focused subset of functionality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Postman, REST-assured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47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Regression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Check for reintroduced bugs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Any framework, often automated with CI/CD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47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Functional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Specific business functionality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Cucumber (BDD), REST-assured, JUnit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47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Performance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Speed, responsiveness under load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JMeter, Gatling, Locust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365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Load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Behavior under expected load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JMeter, Gatling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  <p:graphicFrame>
        <p:nvGraphicFramePr>
          <p:cNvPr id="84" name="Google Shape;84;p16"/>
          <p:cNvGraphicFramePr/>
          <p:nvPr/>
        </p:nvGraphicFramePr>
        <p:xfrm>
          <a:off x="4475400" y="1238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1452300"/>
                <a:gridCol w="1452300"/>
                <a:gridCol w="1452300"/>
              </a:tblGrid>
              <a:tr h="395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Stress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Behavior under extreme conditions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JMeter, Gatling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519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Security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Vulnerabilities and access control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OWASP ZAP, Burp Suite, Spring Security Test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519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Acceptance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Verify against business/UX requirements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Cucumber, FitNesse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395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Contract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Validate API contracts (e.g., microservices)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Pact, Spring Cloud Contract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519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Mutation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Checks test quality by introducing code mutations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PIT (Pitest)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  <a:tr h="519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Snapshot Test</a:t>
                      </a:r>
                      <a:endParaRPr b="1"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UI or output regression based on snapshot</a:t>
                      </a:r>
                      <a:endParaRPr sz="1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Jest (React), Storybook, ApprovalTests</a:t>
                      </a:r>
                      <a:endParaRPr sz="1000"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  <p:cxnSp>
        <p:nvCxnSpPr>
          <p:cNvPr id="85" name="Google Shape;85;p16"/>
          <p:cNvCxnSpPr/>
          <p:nvPr/>
        </p:nvCxnSpPr>
        <p:spPr>
          <a:xfrm>
            <a:off x="1049375" y="1269150"/>
            <a:ext cx="7611900" cy="3585900"/>
          </a:xfrm>
          <a:prstGeom prst="straightConnector1">
            <a:avLst/>
          </a:prstGeom>
          <a:noFill/>
          <a:ln cap="flat" cmpd="sng" w="15240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@DataJpaTest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@DataJpaTest (Test JPA Repositories)</a:t>
            </a:r>
            <a:endParaRPr/>
          </a:p>
        </p:txBody>
      </p:sp>
      <p:sp>
        <p:nvSpPr>
          <p:cNvPr id="304" name="Google Shape;304;p5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@DataJpaTest</a:t>
            </a:r>
            <a:r>
              <a:rPr lang="en"/>
              <a:t>-ით მოწმდება JPA რეპოზიტორები და ენთითიები (embedded მონაცემთა ბაზის გამოყენებით).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ძირითადად გამოიყენება ბაზის კუსტომიზებური (კომპლექსური) ბრძანებების შესამოწმებლად. ასევე save და find ტიპის ოპერაციების შესამოწმებლად.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ძირითადი მახასიათებლები: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ტვირთავს</a:t>
            </a:r>
            <a:r>
              <a:rPr lang="en"/>
              <a:t>: Spring Data JPA repositories, EntityManager.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იყენებს</a:t>
            </a:r>
            <a:r>
              <a:rPr lang="en"/>
              <a:t>: In-memory DB-ს (მაგ. H2-ს) (გაჩუმებით).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გამორიცხავს</a:t>
            </a:r>
            <a:r>
              <a:rPr lang="en"/>
              <a:t>: Service, controller, full DB config.</a:t>
            </a:r>
            <a:endParaRPr b="1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4"/>
          <p:cNvSpPr txBox="1"/>
          <p:nvPr>
            <p:ph idx="4294967295" type="body"/>
          </p:nvPr>
        </p:nvSpPr>
        <p:spPr>
          <a:xfrm>
            <a:off x="311700" y="295600"/>
            <a:ext cx="8520600" cy="46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@DataJpaTest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class </a:t>
            </a:r>
            <a:r>
              <a:rPr lang="en">
                <a:solidFill>
                  <a:schemeClr val="accent3"/>
                </a:solidFill>
              </a:rPr>
              <a:t>UserRepositoryTest </a:t>
            </a:r>
            <a:r>
              <a:rPr lang="en"/>
              <a:t>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@Autowired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UserRepository </a:t>
            </a:r>
            <a:r>
              <a:rPr lang="en">
                <a:solidFill>
                  <a:srgbClr val="9900FF"/>
                </a:solidFill>
              </a:rPr>
              <a:t>userRepository</a:t>
            </a:r>
            <a:r>
              <a:rPr lang="en"/>
              <a:t>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@Test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4A86E8"/>
                </a:solidFill>
              </a:rPr>
              <a:t>void </a:t>
            </a:r>
            <a:r>
              <a:rPr lang="en"/>
              <a:t>testFindByEmail() 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9900FF"/>
                </a:solidFill>
              </a:rPr>
              <a:t>userRepository</a:t>
            </a:r>
            <a:r>
              <a:rPr lang="en"/>
              <a:t>.save(</a:t>
            </a:r>
            <a:r>
              <a:rPr lang="en">
                <a:solidFill>
                  <a:srgbClr val="4A86E8"/>
                </a:solidFill>
              </a:rPr>
              <a:t>new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"bob@example.com"</a:t>
            </a:r>
            <a:r>
              <a:rPr lang="en"/>
              <a:t>));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chemeClr val="accent3"/>
                </a:solidFill>
              </a:rPr>
              <a:t>Optional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&gt; user = </a:t>
            </a:r>
            <a:r>
              <a:rPr lang="en">
                <a:solidFill>
                  <a:srgbClr val="9900FF"/>
                </a:solidFill>
              </a:rPr>
              <a:t>userRepository</a:t>
            </a:r>
            <a:r>
              <a:rPr lang="en"/>
              <a:t>.findByEmail(</a:t>
            </a:r>
            <a:r>
              <a:rPr lang="en">
                <a:solidFill>
                  <a:srgbClr val="980000"/>
                </a:solidFill>
              </a:rPr>
              <a:t>"bob@example.com"</a:t>
            </a:r>
            <a:r>
              <a:rPr lang="en"/>
              <a:t>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assertTrue(user.isPresent());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310" name="Google Shape;310;p54"/>
          <p:cNvSpPr/>
          <p:nvPr/>
        </p:nvSpPr>
        <p:spPr>
          <a:xfrm>
            <a:off x="5069600" y="620775"/>
            <a:ext cx="3643200" cy="13227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შენიშვნა</a:t>
            </a:r>
            <a:r>
              <a:rPr lang="en" sz="1600"/>
              <a:t>: არსებობს @JdbcTest ანოტაცია, რომლითაც ვამოწმებთ JDBC ტიპის რეპოზიტორებს.</a:t>
            </a:r>
            <a:endParaRPr sz="16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@JsonTest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@JsonTest (Test JSON Serializations)</a:t>
            </a:r>
            <a:endParaRPr/>
          </a:p>
        </p:txBody>
      </p:sp>
      <p:sp>
        <p:nvSpPr>
          <p:cNvPr id="321" name="Google Shape;321;p5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@JsonTest</a:t>
            </a:r>
            <a:r>
              <a:rPr lang="en"/>
              <a:t>-ით მოწმდება JSON-ის სერიალიზაცია/დესერიალიზაცია. მაგალითად, როგორ გადადის მონაცემები უბრალო ობიექტიდან ჯეისონში და პირიქით.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ძირითადი მახასიათებლები: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ტვირთავს</a:t>
            </a:r>
            <a:r>
              <a:rPr lang="en"/>
              <a:t>: Jackson ObjectMapper-ს, JSON serializer-ებს.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გამორიცხავს</a:t>
            </a:r>
            <a:r>
              <a:rPr lang="en"/>
              <a:t>: ყველაფერ სხვას (controller-ებს, service-ებს).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გამოიყენება JacksonTester&lt;T&gt; ობიექტთან ერთად.</a:t>
            </a:r>
            <a:endParaRPr b="1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7"/>
          <p:cNvSpPr txBox="1"/>
          <p:nvPr>
            <p:ph idx="4294967295" type="body"/>
          </p:nvPr>
        </p:nvSpPr>
        <p:spPr>
          <a:xfrm>
            <a:off x="311700" y="295600"/>
            <a:ext cx="8520600" cy="46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@JsonTest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class </a:t>
            </a:r>
            <a:r>
              <a:rPr lang="en">
                <a:solidFill>
                  <a:schemeClr val="accent3"/>
                </a:solidFill>
              </a:rPr>
              <a:t>UserJsonTest </a:t>
            </a:r>
            <a:r>
              <a:rPr lang="en"/>
              <a:t>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@Autowired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JacksonTester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&gt; </a:t>
            </a:r>
            <a:r>
              <a:rPr lang="en">
                <a:solidFill>
                  <a:srgbClr val="9900FF"/>
                </a:solidFill>
              </a:rPr>
              <a:t>json</a:t>
            </a:r>
            <a:r>
              <a:rPr lang="en"/>
              <a:t>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@Test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void </a:t>
            </a:r>
            <a:r>
              <a:rPr b="1" lang="en"/>
              <a:t>testSerialize</a:t>
            </a:r>
            <a:r>
              <a:rPr lang="en"/>
              <a:t>() </a:t>
            </a:r>
            <a:r>
              <a:rPr lang="en">
                <a:solidFill>
                  <a:srgbClr val="4A86E8"/>
                </a:solidFill>
              </a:rPr>
              <a:t>throws </a:t>
            </a:r>
            <a:r>
              <a:rPr lang="en">
                <a:solidFill>
                  <a:schemeClr val="accent3"/>
                </a:solidFill>
              </a:rPr>
              <a:t>Exception </a:t>
            </a:r>
            <a:r>
              <a:rPr lang="en"/>
              <a:t>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chemeClr val="accent3"/>
                </a:solidFill>
              </a:rPr>
              <a:t>User </a:t>
            </a:r>
            <a:r>
              <a:rPr lang="en"/>
              <a:t>user = </a:t>
            </a:r>
            <a:r>
              <a:rPr lang="en">
                <a:solidFill>
                  <a:srgbClr val="4A86E8"/>
                </a:solidFill>
              </a:rPr>
              <a:t>new 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(</a:t>
            </a:r>
            <a:r>
              <a:rPr lang="en">
                <a:solidFill>
                  <a:srgbClr val="4A86E8"/>
                </a:solidFill>
              </a:rPr>
              <a:t>1</a:t>
            </a:r>
            <a:r>
              <a:rPr lang="en"/>
              <a:t>, </a:t>
            </a:r>
            <a:r>
              <a:rPr lang="en">
                <a:solidFill>
                  <a:srgbClr val="980000"/>
                </a:solidFill>
              </a:rPr>
              <a:t>"Alice"</a:t>
            </a:r>
            <a:r>
              <a:rPr lang="en"/>
              <a:t>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assertThat(</a:t>
            </a:r>
            <a:r>
              <a:rPr lang="en">
                <a:solidFill>
                  <a:srgbClr val="9900FF"/>
                </a:solidFill>
              </a:rPr>
              <a:t>json</a:t>
            </a:r>
            <a:r>
              <a:rPr lang="en"/>
              <a:t>.write(user)).extractingJsonPathStringValue(</a:t>
            </a:r>
            <a:r>
              <a:rPr lang="en">
                <a:solidFill>
                  <a:srgbClr val="980000"/>
                </a:solidFill>
              </a:rPr>
              <a:t>"$.name"</a:t>
            </a:r>
            <a:r>
              <a:rPr lang="en"/>
              <a:t>).isEqualTo(</a:t>
            </a:r>
            <a:r>
              <a:rPr lang="en">
                <a:solidFill>
                  <a:srgbClr val="980000"/>
                </a:solidFill>
              </a:rPr>
              <a:t>"Alice"</a:t>
            </a:r>
            <a:r>
              <a:rPr lang="en"/>
              <a:t>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@Test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void </a:t>
            </a:r>
            <a:r>
              <a:rPr b="1" lang="en"/>
              <a:t>testDeserialize</a:t>
            </a:r>
            <a:r>
              <a:rPr lang="en"/>
              <a:t>() </a:t>
            </a:r>
            <a:r>
              <a:rPr lang="en">
                <a:solidFill>
                  <a:srgbClr val="4A86E8"/>
                </a:solidFill>
              </a:rPr>
              <a:t>throws </a:t>
            </a:r>
            <a:r>
              <a:rPr lang="en">
                <a:solidFill>
                  <a:schemeClr val="accent3"/>
                </a:solidFill>
              </a:rPr>
              <a:t>Exception </a:t>
            </a:r>
            <a:r>
              <a:rPr lang="en"/>
              <a:t>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content = </a:t>
            </a:r>
            <a:r>
              <a:rPr lang="en">
                <a:solidFill>
                  <a:srgbClr val="980000"/>
                </a:solidFill>
              </a:rPr>
              <a:t>"{\"id\":1,\"name\":\"Alice\"}"</a:t>
            </a:r>
            <a:r>
              <a:rPr lang="en"/>
              <a:t>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assertThat(</a:t>
            </a:r>
            <a:r>
              <a:rPr lang="en">
                <a:solidFill>
                  <a:srgbClr val="9900FF"/>
                </a:solidFill>
              </a:rPr>
              <a:t>json</a:t>
            </a:r>
            <a:r>
              <a:rPr lang="en"/>
              <a:t>.parse(content)).isEqualTo(</a:t>
            </a:r>
            <a:r>
              <a:rPr lang="en">
                <a:solidFill>
                  <a:srgbClr val="4A86E8"/>
                </a:solidFill>
              </a:rPr>
              <a:t>new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(</a:t>
            </a:r>
            <a:r>
              <a:rPr lang="en">
                <a:solidFill>
                  <a:srgbClr val="4A86E8"/>
                </a:solidFill>
              </a:rPr>
              <a:t>1</a:t>
            </a:r>
            <a:r>
              <a:rPr lang="en"/>
              <a:t>,</a:t>
            </a:r>
            <a:r>
              <a:rPr lang="en">
                <a:solidFill>
                  <a:srgbClr val="980000"/>
                </a:solidFill>
              </a:rPr>
              <a:t> "Alice"</a:t>
            </a:r>
            <a:r>
              <a:rPr lang="en"/>
              <a:t>));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@RestClientTest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@RestClientTest (Test External APIs) </a:t>
            </a:r>
            <a:endParaRPr/>
          </a:p>
        </p:txBody>
      </p:sp>
      <p:sp>
        <p:nvSpPr>
          <p:cNvPr id="337" name="Google Shape;337;p59"/>
          <p:cNvSpPr txBox="1"/>
          <p:nvPr>
            <p:ph idx="1" type="body"/>
          </p:nvPr>
        </p:nvSpPr>
        <p:spPr>
          <a:xfrm>
            <a:off x="387900" y="1396725"/>
            <a:ext cx="8368200" cy="323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@RestClientTest</a:t>
            </a:r>
            <a:r>
              <a:rPr lang="en"/>
              <a:t>-ით მოწმდება REST-ის კლიენტები (რომლებიც იყენებენ RestTemplate ან WebClient ობიექტებს) რეალური API-ს მისამართების გამოძახების გარეშე.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გამოიყენება MockRestServiceServer ობიექტთან ერთად გარე API-ს სიმულირებისთვის.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ძირითადი მახასიათებლები: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ტვირთავს</a:t>
            </a:r>
            <a:r>
              <a:rPr lang="en"/>
              <a:t>: RestTemplate, WebClient, MockRestServiceServer.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გამორიცხავს</a:t>
            </a:r>
            <a:r>
              <a:rPr lang="en"/>
              <a:t>: მთლიან ვებ სერვერს, კონტროლერის ლოგიკას.</a:t>
            </a:r>
            <a:endParaRPr b="1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60"/>
          <p:cNvSpPr txBox="1"/>
          <p:nvPr>
            <p:ph idx="4294967295" type="body"/>
          </p:nvPr>
        </p:nvSpPr>
        <p:spPr>
          <a:xfrm>
            <a:off x="311700" y="236475"/>
            <a:ext cx="8520600" cy="48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@RestClientTest</a:t>
            </a:r>
            <a:r>
              <a:rPr lang="en"/>
              <a:t>(</a:t>
            </a:r>
            <a:r>
              <a:rPr lang="en">
                <a:solidFill>
                  <a:schemeClr val="accent3"/>
                </a:solidFill>
              </a:rPr>
              <a:t>UserClient</a:t>
            </a:r>
            <a:r>
              <a:rPr lang="en"/>
              <a:t>.</a:t>
            </a:r>
            <a:r>
              <a:rPr lang="en">
                <a:solidFill>
                  <a:srgbClr val="4A86E8"/>
                </a:solidFill>
              </a:rPr>
              <a:t>class</a:t>
            </a:r>
            <a:r>
              <a:rPr lang="en"/>
              <a:t>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class </a:t>
            </a:r>
            <a:r>
              <a:rPr lang="en">
                <a:solidFill>
                  <a:schemeClr val="accent3"/>
                </a:solidFill>
              </a:rPr>
              <a:t>UserClientTest </a:t>
            </a:r>
            <a:r>
              <a:rPr lang="en"/>
              <a:t>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@Autowired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UserClient </a:t>
            </a:r>
            <a:r>
              <a:rPr lang="en">
                <a:solidFill>
                  <a:srgbClr val="9900FF"/>
                </a:solidFill>
              </a:rPr>
              <a:t>userClient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@Autowired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MockRestServiceServer </a:t>
            </a:r>
            <a:r>
              <a:rPr lang="en">
                <a:solidFill>
                  <a:srgbClr val="9900FF"/>
                </a:solidFill>
              </a:rPr>
              <a:t>server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@Test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void </a:t>
            </a:r>
            <a:r>
              <a:rPr lang="en"/>
              <a:t>testGetUser() 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FF"/>
                </a:solidFill>
              </a:rPr>
              <a:t>server</a:t>
            </a:r>
            <a:r>
              <a:rPr lang="en"/>
              <a:t>.expect(requestTo(</a:t>
            </a:r>
            <a:r>
              <a:rPr lang="en">
                <a:solidFill>
                  <a:srgbClr val="980000"/>
                </a:solidFill>
              </a:rPr>
              <a:t>"/external/users/1"</a:t>
            </a:r>
            <a:r>
              <a:rPr lang="en"/>
              <a:t>))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.andRespond(withSuccess(</a:t>
            </a:r>
            <a:r>
              <a:rPr lang="en">
                <a:solidFill>
                  <a:srgbClr val="980000"/>
                </a:solidFill>
              </a:rPr>
              <a:t>"{\"id\":1,\"name\":\"Alice\"}"</a:t>
            </a:r>
            <a:r>
              <a:rPr lang="en"/>
              <a:t>, </a:t>
            </a:r>
            <a:endParaRPr/>
          </a:p>
          <a:p>
            <a:pPr indent="0" lvl="0" marL="2743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MediaType</a:t>
            </a:r>
            <a:r>
              <a:rPr lang="en"/>
              <a:t>.</a:t>
            </a:r>
            <a:r>
              <a:rPr lang="en">
                <a:solidFill>
                  <a:srgbClr val="9900FF"/>
                </a:solidFill>
              </a:rPr>
              <a:t>APPLICATION_JSON</a:t>
            </a:r>
            <a:r>
              <a:rPr lang="en"/>
              <a:t>));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User </a:t>
            </a:r>
            <a:r>
              <a:rPr lang="en"/>
              <a:t>user = </a:t>
            </a:r>
            <a:r>
              <a:rPr lang="en">
                <a:solidFill>
                  <a:srgbClr val="9900FF"/>
                </a:solidFill>
              </a:rPr>
              <a:t>userClient</a:t>
            </a:r>
            <a:r>
              <a:rPr lang="en"/>
              <a:t>.getUser(</a:t>
            </a:r>
            <a:r>
              <a:rPr lang="en">
                <a:solidFill>
                  <a:srgbClr val="4A86E8"/>
                </a:solidFill>
              </a:rPr>
              <a:t>1</a:t>
            </a:r>
            <a:r>
              <a:rPr lang="en"/>
              <a:t>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assertEquals(</a:t>
            </a:r>
            <a:r>
              <a:rPr lang="en">
                <a:solidFill>
                  <a:srgbClr val="980000"/>
                </a:solidFill>
              </a:rPr>
              <a:t>"Alice"</a:t>
            </a:r>
            <a:r>
              <a:rPr lang="en"/>
              <a:t>, user.getName());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61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Slice Tests Summarized</a:t>
            </a:r>
            <a:endParaRPr/>
          </a:p>
        </p:txBody>
      </p:sp>
      <p:pic>
        <p:nvPicPr>
          <p:cNvPr id="348" name="Google Shape;348;p61"/>
          <p:cNvPicPr preferRelativeResize="0"/>
          <p:nvPr/>
        </p:nvPicPr>
        <p:blipFill rotWithShape="1">
          <a:blip r:embed="rId3">
            <a:alphaModFix/>
          </a:blip>
          <a:srcRect b="0" l="0" r="6358" t="0"/>
          <a:stretch/>
        </p:blipFill>
        <p:spPr>
          <a:xfrm>
            <a:off x="906275" y="792850"/>
            <a:ext cx="7331451" cy="2981325"/>
          </a:xfrm>
          <a:prstGeom prst="rect">
            <a:avLst/>
          </a:prstGeom>
          <a:noFill/>
          <a:ln>
            <a:noFill/>
          </a:ln>
          <a:effectLst>
            <a:outerShdw blurRad="314325" rotWithShape="0" algn="bl" dir="4320000" dist="66675">
              <a:srgbClr val="000000">
                <a:alpha val="24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Frameworks Used in Testing</a:t>
            </a:r>
            <a:endParaRPr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ტესტების წერის დროს გამოიყენება ბევრი ცნობილი ბიბლიოთეკა და ხელსაწყო. ზოგიერთი მათგანს ჩვენ ნაწილობრივ განვიხილავთ.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JUnit 5</a:t>
            </a:r>
            <a:r>
              <a:rPr lang="en"/>
              <a:t> – ტესტირების ფრეიმვორკი.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Mockito </a:t>
            </a:r>
            <a:r>
              <a:rPr lang="en"/>
              <a:t>– მოკირების (გაჯავრების) ბიბლიოთეკა.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Spring Test</a:t>
            </a:r>
            <a:r>
              <a:rPr lang="en"/>
              <a:t> – Spring-ის ტესტირების ფრეიმვორკი.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AssertJ </a:t>
            </a:r>
            <a:r>
              <a:rPr lang="en"/>
              <a:t>/ </a:t>
            </a:r>
            <a:r>
              <a:rPr b="1" lang="en"/>
              <a:t>Hamcrest </a:t>
            </a:r>
            <a:r>
              <a:rPr lang="en"/>
              <a:t>– ბიბლიოთეკა კითხვადი assertion-ებისთვის.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Testcontainers </a:t>
            </a:r>
            <a:r>
              <a:rPr lang="en"/>
              <a:t>– რეალურ გარემოში ტესტირება container-ებით.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და ა.შ.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3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6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End-to-End Test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End-to-End Testing</a:t>
            </a:r>
            <a:endParaRPr/>
          </a:p>
        </p:txBody>
      </p:sp>
      <p:sp>
        <p:nvSpPr>
          <p:cNvPr id="364" name="Google Shape;364;p6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End-to-End ტესტირება ამოწმებს მთლიანი აპლიკაციის მუშაობის სისწორეს: დაწყებული შემომავალი HTTP მოთხოვნიდან - დამთავრებული მონაცემთა ბაზით (და პირიქითაც - უკუმიმართულებით).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მოწმდება მთლიანი გზა, ყველა საჭირო შრე: controller → service → repository.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E2E-ს დროს ხდება: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მთლიანი Spring Boot აპლიკაციის გაშვება.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რეალური HTTP-ის endpoint-ების შემოწმება.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რეალური (ან მოკირებული) ბაზის გამოყენება.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მომხმარებლის რეალური სცენარების სიმულირება.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Tools for E2E Testing</a:t>
            </a:r>
            <a:endParaRPr/>
          </a:p>
        </p:txBody>
      </p:sp>
      <p:sp>
        <p:nvSpPr>
          <p:cNvPr id="370" name="Google Shape;370;p6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ბევრი რამ არსებობს E2E ტესტირებისთვის, მაგრამ ჩვენ გავიყენებთ შემდეგ ხელსაწყოებს: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Spring Boot Test </a:t>
            </a:r>
            <a:r>
              <a:rPr lang="en"/>
              <a:t>- (უკვე ვნახეთ) უშვებს მთლიან application context-ს.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TestRestTemplate</a:t>
            </a:r>
            <a:r>
              <a:rPr lang="en"/>
              <a:t> - აგზავნის HTTP მოთხოვნებს მისამართზე.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REST</a:t>
            </a:r>
            <a:r>
              <a:rPr lang="en"/>
              <a:t>-</a:t>
            </a:r>
            <a:r>
              <a:rPr b="1" lang="en"/>
              <a:t>assured</a:t>
            </a:r>
            <a:r>
              <a:rPr lang="en"/>
              <a:t> - TestRestTemplate-ის ალტერნატივა.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Selenium</a:t>
            </a:r>
            <a:r>
              <a:rPr lang="en"/>
              <a:t> - UI-ს მქონე E2E ტესტები (frontend-ისთვის).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Testcontainers</a:t>
            </a:r>
            <a:r>
              <a:rPr lang="en"/>
              <a:t> - უშვებს რეალურ ბაზებსა და სერვისებს Docker-ზე.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66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TestRestTemplate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7"/>
          <p:cNvSpPr txBox="1"/>
          <p:nvPr>
            <p:ph idx="4294967295" type="body"/>
          </p:nvPr>
        </p:nvSpPr>
        <p:spPr>
          <a:xfrm>
            <a:off x="311700" y="273425"/>
            <a:ext cx="8520600" cy="464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@SpringBootTest</a:t>
            </a:r>
            <a:r>
              <a:rPr lang="en"/>
              <a:t>(webEnvironment = WebEnvironment.</a:t>
            </a:r>
            <a:r>
              <a:rPr lang="en">
                <a:solidFill>
                  <a:srgbClr val="9900FF"/>
                </a:solidFill>
              </a:rPr>
              <a:t>RANDOM_PORT</a:t>
            </a:r>
            <a:r>
              <a:rPr lang="en"/>
              <a:t>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class </a:t>
            </a:r>
            <a:r>
              <a:rPr lang="en">
                <a:solidFill>
                  <a:schemeClr val="accent3"/>
                </a:solidFill>
              </a:rPr>
              <a:t>EmployeeControllerIT </a:t>
            </a:r>
            <a:r>
              <a:rPr lang="en"/>
              <a:t>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@Autowired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</a:rPr>
              <a:t>TestRestTemplate </a:t>
            </a:r>
            <a:r>
              <a:rPr lang="en">
                <a:solidFill>
                  <a:srgbClr val="9900FF"/>
                </a:solidFill>
              </a:rPr>
              <a:t>restTemplate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@Test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void </a:t>
            </a:r>
            <a:r>
              <a:rPr lang="en"/>
              <a:t>testGetEmployee() 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ResponseEntity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Employee</a:t>
            </a:r>
            <a:r>
              <a:rPr lang="en"/>
              <a:t>&gt; response</a:t>
            </a:r>
            <a:endParaRPr/>
          </a:p>
          <a:p>
            <a:pPr indent="0" lvl="0" marL="1828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= </a:t>
            </a:r>
            <a:r>
              <a:rPr lang="en">
                <a:solidFill>
                  <a:srgbClr val="9900FF"/>
                </a:solidFill>
              </a:rPr>
              <a:t>restTemplate</a:t>
            </a:r>
            <a:r>
              <a:rPr lang="en"/>
              <a:t>.getForEntity(</a:t>
            </a:r>
            <a:r>
              <a:rPr lang="en">
                <a:solidFill>
                  <a:srgbClr val="980000"/>
                </a:solidFill>
              </a:rPr>
              <a:t>"/employees/1"</a:t>
            </a:r>
            <a:r>
              <a:rPr lang="en"/>
              <a:t>, </a:t>
            </a:r>
            <a:r>
              <a:rPr lang="en">
                <a:solidFill>
                  <a:schemeClr val="accent3"/>
                </a:solidFill>
              </a:rPr>
              <a:t>Employee</a:t>
            </a:r>
            <a:r>
              <a:rPr lang="en"/>
              <a:t>.</a:t>
            </a:r>
            <a:r>
              <a:rPr lang="en">
                <a:solidFill>
                  <a:srgbClr val="4A86E8"/>
                </a:solidFill>
              </a:rPr>
              <a:t>class</a:t>
            </a:r>
            <a:r>
              <a:rPr lang="en"/>
              <a:t>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assertThat(response.getStatusCode()).isEqualTo(</a:t>
            </a:r>
            <a:r>
              <a:rPr lang="en">
                <a:solidFill>
                  <a:schemeClr val="accent3"/>
                </a:solidFill>
              </a:rPr>
              <a:t>HttpStatus</a:t>
            </a:r>
            <a:r>
              <a:rPr lang="en"/>
              <a:t>.</a:t>
            </a:r>
            <a:r>
              <a:rPr lang="en">
                <a:solidFill>
                  <a:srgbClr val="9900FF"/>
                </a:solidFill>
              </a:rPr>
              <a:t>OK</a:t>
            </a:r>
            <a:r>
              <a:rPr lang="en"/>
              <a:t>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381" name="Google Shape;381;p67"/>
          <p:cNvSpPr/>
          <p:nvPr/>
        </p:nvSpPr>
        <p:spPr>
          <a:xfrm>
            <a:off x="5572125" y="805525"/>
            <a:ext cx="2979300" cy="399000"/>
          </a:xfrm>
          <a:prstGeom prst="wedgeRoundRectCallout">
            <a:avLst>
              <a:gd fmla="val -4855" name="adj1"/>
              <a:gd fmla="val -81485" name="adj2"/>
              <a:gd fmla="val 0" name="adj3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უშვებს რეალურ ვებ სერვერს</a:t>
            </a:r>
            <a:endParaRPr sz="1200"/>
          </a:p>
        </p:txBody>
      </p:sp>
      <p:sp>
        <p:nvSpPr>
          <p:cNvPr id="382" name="Google Shape;382;p67"/>
          <p:cNvSpPr/>
          <p:nvPr/>
        </p:nvSpPr>
        <p:spPr>
          <a:xfrm>
            <a:off x="4419275" y="1411500"/>
            <a:ext cx="4413000" cy="1322700"/>
          </a:xfrm>
          <a:prstGeom prst="roundRect">
            <a:avLst>
              <a:gd fmla="val 7445" name="adj"/>
            </a:avLst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73990" lvl="0" marL="2286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ამოწმებს end-to-end HTTP ნაწილებს: კონტროლერებს, ფილტრებს, თავდაცვას და ა.შ.</a:t>
            </a:r>
            <a:endParaRPr sz="1300"/>
          </a:p>
          <a:p>
            <a:pPr indent="-173990" lvl="0" marL="2286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კარგია თუ გვინდა შევამოწმოთ: HTTP header-ები, სტატუს კოდები, ან ავტენტიფიკაცია.</a:t>
            </a:r>
            <a:endParaRPr sz="1300"/>
          </a:p>
        </p:txBody>
      </p:sp>
      <p:graphicFrame>
        <p:nvGraphicFramePr>
          <p:cNvPr id="383" name="Google Shape;383;p67"/>
          <p:cNvGraphicFramePr/>
          <p:nvPr/>
        </p:nvGraphicFramePr>
        <p:xfrm>
          <a:off x="1245950" y="4201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7586350"/>
              </a:tblGrid>
              <a:tr h="565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* TestRestTemplate-ის ალტერნატივა არის </a:t>
                      </a:r>
                      <a:r>
                        <a:rPr b="1" lang="en"/>
                        <a:t>WebTestClient</a:t>
                      </a:r>
                      <a:r>
                        <a:rPr lang="en"/>
                        <a:t>, რომელიც გამოიყენება რეაქტიულ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(WebFlux) </a:t>
                      </a:r>
                      <a:r>
                        <a:rPr lang="en"/>
                        <a:t>აპლიკაციებში ან ახალ "non-blocking" სტილის დროს.</a:t>
                      </a:r>
                      <a:endParaRPr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68"/>
          <p:cNvSpPr txBox="1"/>
          <p:nvPr>
            <p:ph idx="4294967295" type="body"/>
          </p:nvPr>
        </p:nvSpPr>
        <p:spPr>
          <a:xfrm>
            <a:off x="311700" y="251275"/>
            <a:ext cx="8520600" cy="46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@SpringBootTest</a:t>
            </a:r>
            <a:r>
              <a:rPr lang="en"/>
              <a:t>(webEnvironment = </a:t>
            </a:r>
            <a:r>
              <a:rPr lang="en">
                <a:solidFill>
                  <a:schemeClr val="accent3"/>
                </a:solidFill>
              </a:rPr>
              <a:t>WebEnvironment</a:t>
            </a:r>
            <a:r>
              <a:rPr lang="en"/>
              <a:t>.</a:t>
            </a:r>
            <a:r>
              <a:rPr lang="en">
                <a:solidFill>
                  <a:srgbClr val="9900FF"/>
                </a:solidFill>
              </a:rPr>
              <a:t>RANDOM_PORT</a:t>
            </a:r>
            <a:r>
              <a:rPr lang="en"/>
              <a:t>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class </a:t>
            </a:r>
            <a:r>
              <a:rPr lang="en">
                <a:solidFill>
                  <a:schemeClr val="accent3"/>
                </a:solidFill>
              </a:rPr>
              <a:t>UserApiIntegrationTest </a:t>
            </a:r>
            <a:r>
              <a:rPr lang="en"/>
              <a:t>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@Autowired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TestRestTemplate </a:t>
            </a:r>
            <a:r>
              <a:rPr lang="en">
                <a:solidFill>
                  <a:srgbClr val="9900FF"/>
                </a:solidFill>
              </a:rPr>
              <a:t>restTemplate</a:t>
            </a:r>
            <a:r>
              <a:rPr lang="en"/>
              <a:t>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@LocalServerPort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private int </a:t>
            </a:r>
            <a:r>
              <a:rPr b="1" lang="en">
                <a:solidFill>
                  <a:srgbClr val="9900FF"/>
                </a:solidFill>
              </a:rPr>
              <a:t>port</a:t>
            </a:r>
            <a:r>
              <a:rPr lang="en"/>
              <a:t>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@Test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void </a:t>
            </a:r>
            <a:r>
              <a:rPr lang="en"/>
              <a:t>shouldReturnUserById() 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url = </a:t>
            </a:r>
            <a:r>
              <a:rPr lang="en">
                <a:solidFill>
                  <a:srgbClr val="980000"/>
                </a:solidFill>
              </a:rPr>
              <a:t>"http://localhost:"</a:t>
            </a:r>
            <a:r>
              <a:rPr lang="en"/>
              <a:t> + </a:t>
            </a:r>
            <a:r>
              <a:rPr b="1" lang="en">
                <a:solidFill>
                  <a:srgbClr val="9900FF"/>
                </a:solidFill>
              </a:rPr>
              <a:t>port </a:t>
            </a:r>
            <a:r>
              <a:rPr lang="en"/>
              <a:t>+ </a:t>
            </a:r>
            <a:r>
              <a:rPr lang="en">
                <a:solidFill>
                  <a:srgbClr val="980000"/>
                </a:solidFill>
              </a:rPr>
              <a:t>"/users/1"</a:t>
            </a:r>
            <a:r>
              <a:rPr lang="en"/>
              <a:t>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chemeClr val="accent3"/>
                </a:solidFill>
              </a:rPr>
              <a:t>ResponseEntity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&gt; response = </a:t>
            </a:r>
            <a:r>
              <a:rPr lang="en">
                <a:solidFill>
                  <a:srgbClr val="9900FF"/>
                </a:solidFill>
              </a:rPr>
              <a:t>restTemplate</a:t>
            </a:r>
            <a:r>
              <a:rPr lang="en"/>
              <a:t>.getForEntity(url, 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.</a:t>
            </a:r>
            <a:r>
              <a:rPr lang="en">
                <a:solidFill>
                  <a:srgbClr val="4A86E8"/>
                </a:solidFill>
              </a:rPr>
              <a:t>class</a:t>
            </a:r>
            <a:r>
              <a:rPr lang="en"/>
              <a:t>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assertEquals(</a:t>
            </a:r>
            <a:r>
              <a:rPr lang="en">
                <a:solidFill>
                  <a:schemeClr val="accent3"/>
                </a:solidFill>
              </a:rPr>
              <a:t>HttpStatus</a:t>
            </a:r>
            <a:r>
              <a:rPr lang="en"/>
              <a:t>.</a:t>
            </a:r>
            <a:r>
              <a:rPr lang="en">
                <a:solidFill>
                  <a:srgbClr val="9900FF"/>
                </a:solidFill>
              </a:rPr>
              <a:t>OK</a:t>
            </a:r>
            <a:r>
              <a:rPr lang="en"/>
              <a:t>, response.getStatusCode());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assertEquals(</a:t>
            </a:r>
            <a:r>
              <a:rPr lang="en">
                <a:solidFill>
                  <a:srgbClr val="980000"/>
                </a:solidFill>
              </a:rPr>
              <a:t>"Alice"</a:t>
            </a:r>
            <a:r>
              <a:rPr lang="en"/>
              <a:t>, response.getBody().getName());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389" name="Google Shape;389;p68"/>
          <p:cNvSpPr/>
          <p:nvPr/>
        </p:nvSpPr>
        <p:spPr>
          <a:xfrm>
            <a:off x="6082050" y="990275"/>
            <a:ext cx="2372100" cy="1263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მაგალითი N2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TestRestTemplate with Basic Authentication</a:t>
            </a:r>
            <a:endParaRPr/>
          </a:p>
        </p:txBody>
      </p:sp>
      <p:sp>
        <p:nvSpPr>
          <p:cNvPr id="395" name="Google Shape;395;p69"/>
          <p:cNvSpPr txBox="1"/>
          <p:nvPr>
            <p:ph idx="1" type="body"/>
          </p:nvPr>
        </p:nvSpPr>
        <p:spPr>
          <a:xfrm>
            <a:off x="387900" y="1381950"/>
            <a:ext cx="8368200" cy="365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@Test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void </a:t>
            </a:r>
            <a:r>
              <a:rPr lang="en"/>
              <a:t>shouldAuthenticateUser() 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TestRestTemplate </a:t>
            </a:r>
            <a:r>
              <a:rPr lang="en"/>
              <a:t>authRestTemplate </a:t>
            </a:r>
            <a:endParaRPr/>
          </a:p>
          <a:p>
            <a:pPr indent="0" lvl="0" marL="22860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= </a:t>
            </a:r>
            <a:r>
              <a:rPr lang="en">
                <a:solidFill>
                  <a:srgbClr val="9900FF"/>
                </a:solidFill>
              </a:rPr>
              <a:t>restTemplate</a:t>
            </a:r>
            <a:r>
              <a:rPr lang="en"/>
              <a:t>.</a:t>
            </a:r>
            <a:r>
              <a:rPr b="1" lang="en"/>
              <a:t>withBasicAuth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"user"</a:t>
            </a:r>
            <a:r>
              <a:rPr lang="en"/>
              <a:t>, </a:t>
            </a:r>
            <a:r>
              <a:rPr lang="en">
                <a:solidFill>
                  <a:srgbClr val="980000"/>
                </a:solidFill>
              </a:rPr>
              <a:t>"123456"</a:t>
            </a:r>
            <a:r>
              <a:rPr lang="en"/>
              <a:t>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ResponseEntity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String</a:t>
            </a:r>
            <a:r>
              <a:rPr lang="en"/>
              <a:t>&gt; response 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= authRestTemplate.getForEntity(</a:t>
            </a:r>
            <a:r>
              <a:rPr lang="en">
                <a:solidFill>
                  <a:srgbClr val="980000"/>
                </a:solidFill>
              </a:rPr>
              <a:t>"/secure-data"</a:t>
            </a:r>
            <a:r>
              <a:rPr lang="en"/>
              <a:t>, </a:t>
            </a:r>
            <a:r>
              <a:rPr lang="en">
                <a:solidFill>
                  <a:schemeClr val="accent3"/>
                </a:solidFill>
              </a:rPr>
              <a:t>String</a:t>
            </a:r>
            <a:r>
              <a:rPr lang="en"/>
              <a:t>.</a:t>
            </a:r>
            <a:r>
              <a:rPr lang="en">
                <a:solidFill>
                  <a:srgbClr val="4A86E8"/>
                </a:solidFill>
              </a:rPr>
              <a:t>class</a:t>
            </a:r>
            <a:r>
              <a:rPr lang="en"/>
              <a:t>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assertEquals(</a:t>
            </a:r>
            <a:r>
              <a:rPr lang="en">
                <a:solidFill>
                  <a:schemeClr val="accent3"/>
                </a:solidFill>
              </a:rPr>
              <a:t>HttpStatus</a:t>
            </a:r>
            <a:r>
              <a:rPr lang="en"/>
              <a:t>.</a:t>
            </a:r>
            <a:r>
              <a:rPr lang="en">
                <a:solidFill>
                  <a:srgbClr val="9900FF"/>
                </a:solidFill>
              </a:rPr>
              <a:t>OK</a:t>
            </a:r>
            <a:r>
              <a:rPr lang="en"/>
              <a:t>, response.getStatusCode());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396" name="Google Shape;396;p69"/>
          <p:cNvSpPr/>
          <p:nvPr/>
        </p:nvSpPr>
        <p:spPr>
          <a:xfrm>
            <a:off x="5934225" y="1211600"/>
            <a:ext cx="2372100" cy="931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მაგალითი N3</a:t>
            </a:r>
            <a:endParaRPr sz="18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7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REST Assured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6" name="Google Shape;406;p71"/>
          <p:cNvGraphicFramePr/>
          <p:nvPr/>
        </p:nvGraphicFramePr>
        <p:xfrm>
          <a:off x="579300" y="2906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7985400"/>
              </a:tblGrid>
              <a:tr h="4562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@SpringBootTest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(webEnvironment =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SpringBootTest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WebEnvironment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500">
                          <a:solidFill>
                            <a:srgbClr val="9900FF"/>
                          </a:solidFill>
                        </a:rPr>
                        <a:t>DEFINED_PORT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@TestMethodOrder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MethodOrderer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OrderAnnotation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class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UserApiRestAssuredTest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@BeforeAll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static void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setup() 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b="1" lang="en" sz="1500">
                          <a:solidFill>
                            <a:schemeClr val="accent3"/>
                          </a:solidFill>
                        </a:rPr>
                        <a:t>RestAssured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500">
                          <a:solidFill>
                            <a:srgbClr val="9900FF"/>
                          </a:solidFill>
                        </a:rPr>
                        <a:t>baseURI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=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 "http://localhost"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;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b="1" lang="en" sz="1500">
                          <a:solidFill>
                            <a:schemeClr val="accent3"/>
                          </a:solidFill>
                        </a:rPr>
                        <a:t>RestAssured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500">
                          <a:solidFill>
                            <a:srgbClr val="9900FF"/>
                          </a:solidFill>
                        </a:rPr>
                        <a:t>port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= 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8080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;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@Test @Order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1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 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shouldCreateUser() 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given().contentType(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"application/json"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  .body(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"{ \"name\": \"Alice\" }"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.when().post(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"/users"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.then().statusCode(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201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@Test @Order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2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 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void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shouldGetUser() 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when().get(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"/users/1"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.then().statusCode(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200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  .body(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"name"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, equalTo(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"Alice"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));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07" name="Google Shape;407;p71"/>
          <p:cNvSpPr/>
          <p:nvPr/>
        </p:nvSpPr>
        <p:spPr>
          <a:xfrm>
            <a:off x="5158275" y="1219375"/>
            <a:ext cx="3717300" cy="19953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RestAssured </a:t>
            </a:r>
            <a:r>
              <a:rPr lang="en" sz="1600"/>
              <a:t>არის TestRestTemplate-ის ერთ-ერთი ალტერნატივა.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რომელს გამოიყენებთ თქვენზე არის დამოკიდებული. 🙂</a:t>
            </a:r>
            <a:endParaRPr b="1"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spring-boot-starter-test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7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Testcontainers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7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with Testcontainers (Real Database)</a:t>
            </a:r>
            <a:endParaRPr/>
          </a:p>
        </p:txBody>
      </p:sp>
      <p:sp>
        <p:nvSpPr>
          <p:cNvPr id="418" name="Google Shape;418;p73"/>
          <p:cNvSpPr txBox="1"/>
          <p:nvPr>
            <p:ph idx="1" type="body"/>
          </p:nvPr>
        </p:nvSpPr>
        <p:spPr>
          <a:xfrm>
            <a:off x="387900" y="1411500"/>
            <a:ext cx="8368200" cy="315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Docker </a:t>
            </a:r>
            <a:r>
              <a:rPr lang="en"/>
              <a:t>არის ოპერაციული სისტემების ვირტუალიზაციის ალტერნატიული, მსუბუქი მექანიზმი. იგი გვაძლევს საშუალებას უცებ და მარტივად გავუშვათ </a:t>
            </a:r>
            <a:r>
              <a:rPr lang="en" u="sng"/>
              <a:t>სერვერული აპლიკაციები</a:t>
            </a:r>
            <a:r>
              <a:rPr lang="en"/>
              <a:t> იზოლირებულ გარემოში.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Testcontainers</a:t>
            </a:r>
            <a:r>
              <a:rPr lang="en"/>
              <a:t>-ის დახმარებით ჩვენ შეგვიძლია რეალურთან მიახლოებული აპლიკაციები (მაგ. მონაცემთა ბაზები) გამოვიყენოთ ტესტირების დროს (Docker-ის კონტეინერებად გაშვებით).</a:t>
            </a:r>
            <a:endParaRPr/>
          </a:p>
        </p:txBody>
      </p:sp>
      <p:pic>
        <p:nvPicPr>
          <p:cNvPr id="419" name="Google Shape;419;p73"/>
          <p:cNvPicPr preferRelativeResize="0"/>
          <p:nvPr/>
        </p:nvPicPr>
        <p:blipFill rotWithShape="1">
          <a:blip r:embed="rId3">
            <a:alphaModFix/>
          </a:blip>
          <a:srcRect b="28810" l="17021" r="19442" t="0"/>
          <a:stretch/>
        </p:blipFill>
        <p:spPr>
          <a:xfrm>
            <a:off x="5276525" y="3299175"/>
            <a:ext cx="2202250" cy="138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4" name="Google Shape;424;p74"/>
          <p:cNvGraphicFramePr/>
          <p:nvPr/>
        </p:nvGraphicFramePr>
        <p:xfrm>
          <a:off x="642100" y="194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7859775"/>
              </a:tblGrid>
              <a:tr h="4625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@Testcontainers @SpringBootTest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(webEnvironment =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SpringBootTest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WebEnvironment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RANDOM_PORT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class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UserApiE2ETest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b="1" lang="en" sz="1200">
                          <a:solidFill>
                            <a:srgbClr val="B45F06"/>
                          </a:solidFill>
                        </a:rPr>
                        <a:t>@Container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static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PostgreSQLContainer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&lt;?&gt;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postgres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=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PostgreSQLContainer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&lt;&gt;(</a:t>
                      </a:r>
                      <a:r>
                        <a:rPr b="1" lang="en" sz="1200">
                          <a:solidFill>
                            <a:srgbClr val="980000"/>
                          </a:solidFill>
                        </a:rPr>
                        <a:t>"postgres:15"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.withDatabaseName(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"testdb"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).withUsername(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"user"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).withPassword(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"pass"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b="1" lang="en" sz="1200">
                          <a:solidFill>
                            <a:srgbClr val="B45F06"/>
                          </a:solidFill>
                        </a:rPr>
                        <a:t>@DynamicPropertySource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static void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overrideProps(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DynamicPropertyRegistry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registry) 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registry.add(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"spring.datasource.url"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postgres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::getJdbcUrl);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registry.add(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"spring.datasource.username"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postgres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::getUsername);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registry.add(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"spring.datasource.password"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postgres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::getPassword);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@Autowired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TestRestTemplate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restTemplate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@Autowired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UserRepository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userRepository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@BeforeEach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setup() 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userRepository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.save(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new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User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1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"Alice"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@Test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shouldReturnUser() 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var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response =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restTemplate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.getForEntity(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"/users/1"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User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assertThat(response.getBody().getName()).isEqualTo(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"Alice"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25" name="Google Shape;425;p74"/>
          <p:cNvSpPr/>
          <p:nvPr/>
        </p:nvSpPr>
        <p:spPr>
          <a:xfrm>
            <a:off x="5572125" y="2497850"/>
            <a:ext cx="3318000" cy="1987800"/>
          </a:xfrm>
          <a:prstGeom prst="wedgeRectCallout">
            <a:avLst>
              <a:gd fmla="val 6758" name="adj1"/>
              <a:gd fmla="val -67845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ტესტირების დროს დაგვჭირდება Maven-ის dependency კონტეინერის გამოსაყენებლად: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&lt;dependency&gt;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&lt;groupId&gt;</a:t>
            </a:r>
            <a:r>
              <a:rPr b="1" lang="en" sz="1200"/>
              <a:t>org.testcontainers</a:t>
            </a:r>
            <a:r>
              <a:rPr lang="en" sz="1200"/>
              <a:t>&lt;/groupId&gt;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&lt;artifactId&gt;</a:t>
            </a:r>
            <a:r>
              <a:rPr b="1" lang="en" sz="1200"/>
              <a:t>postgresql</a:t>
            </a:r>
            <a:r>
              <a:rPr lang="en" sz="1200"/>
              <a:t>&lt;/artifactId&gt;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&lt;version&gt;</a:t>
            </a:r>
            <a:r>
              <a:rPr b="1" lang="en" sz="1200"/>
              <a:t>1.19.1</a:t>
            </a:r>
            <a:r>
              <a:rPr lang="en" sz="1200"/>
              <a:t>&lt;/version&gt;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&lt;scope&gt;</a:t>
            </a:r>
            <a:r>
              <a:rPr b="1" lang="en" sz="1200"/>
              <a:t>test</a:t>
            </a:r>
            <a:r>
              <a:rPr lang="en" sz="1200"/>
              <a:t>&lt;/scope&gt;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&lt;/dependency&gt;</a:t>
            </a:r>
            <a:endParaRPr sz="120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7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Selenium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7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Frontend with Selenium</a:t>
            </a:r>
            <a:endParaRPr/>
          </a:p>
        </p:txBody>
      </p:sp>
      <p:sp>
        <p:nvSpPr>
          <p:cNvPr id="436" name="Google Shape;436;p76"/>
          <p:cNvSpPr txBox="1"/>
          <p:nvPr>
            <p:ph idx="1" type="body"/>
          </p:nvPr>
        </p:nvSpPr>
        <p:spPr>
          <a:xfrm>
            <a:off x="387900" y="1367175"/>
            <a:ext cx="8368200" cy="320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Selenium </a:t>
            </a:r>
            <a:r>
              <a:rPr lang="en"/>
              <a:t>(Java) გამოიყენება ბრაუზერის (Firefox, Chrome და ა.შ.) სიმულირებისთვის. ტესტირების დროს შეგვიძლია frontend-ის (მაგ. Thymeleaf-ის გვერდების) შემოწმება სელენიუმის გამოყენებით.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* გარდა სელენიუმისა დაგვჭირდება ბრაუზერების დრაივერები.</a:t>
            </a:r>
            <a:endParaRPr/>
          </a:p>
        </p:txBody>
      </p:sp>
      <p:graphicFrame>
        <p:nvGraphicFramePr>
          <p:cNvPr id="437" name="Google Shape;437;p76"/>
          <p:cNvGraphicFramePr/>
          <p:nvPr/>
        </p:nvGraphicFramePr>
        <p:xfrm>
          <a:off x="516475" y="3002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4055525"/>
                <a:gridCol w="4055525"/>
              </a:tblGrid>
              <a:tr h="1225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&lt;dependency&gt;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&lt;groupId&gt;org.seleniumhq.selenium&lt;/groupId&gt;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&lt;artifactId&gt;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selenium-java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&lt;/artifactId&gt;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&lt;version&gt;4.20.0&lt;/version&gt;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&lt;scope&gt;test&lt;/scope&gt;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&lt;/dependency&gt;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&lt;dependency&gt;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&lt;groupId&gt;io.github.bonigarcia&lt;/groupId&gt;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&lt;artifactId&gt;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webdrivermanager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&lt;/artifactId&gt;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&lt;version&gt;5.7.0&lt;/version&gt;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&lt;/dependency&gt;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052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WebDriverManager auto-downloads and manages ChromeDriver/EdgeDriver/etc.</a:t>
                      </a:r>
                      <a:endParaRPr b="1"/>
                    </a:p>
                  </a:txBody>
                  <a:tcPr marT="91425" marB="91425" marR="91425" marL="91425"/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2" name="Google Shape;442;p77"/>
          <p:cNvGraphicFramePr/>
          <p:nvPr/>
        </p:nvGraphicFramePr>
        <p:xfrm>
          <a:off x="379775" y="240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8384450"/>
              </a:tblGrid>
              <a:tr h="456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@SpringBootTest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(webEnvironment =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SpringBootTest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WebEnvironment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DEFINED_PORT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@TestInstance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TestInstance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Lifecycle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PER_CLASS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LoginSeleniumTest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WebDriver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driver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@BeforeAll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setup()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WebDriverManager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.chromedriver().setup();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driver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=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ChromeDriver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@AfterAll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teardown() {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driver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.quit();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@Test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shouldLoginSuccessfully()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driver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.get(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"http://localhost:8080/login"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driver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.findElement(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By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.name(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"username"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)).sendKeys(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"admin"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driver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.findElement(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By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.name(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"password"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)).sendKeys(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"password123"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driver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.findElement(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By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.cssSelector(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"button[type='submit']"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)).click();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assertTrue(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driver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.getCurrentUrl().contains(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"/dashboard"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assertTrue(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driver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.getPageSource().contains(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"Welcome, admin"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43" name="Google Shape;443;p77"/>
          <p:cNvSpPr/>
          <p:nvPr/>
        </p:nvSpPr>
        <p:spPr>
          <a:xfrm>
            <a:off x="4382325" y="1071550"/>
            <a:ext cx="4559400" cy="1810500"/>
          </a:xfrm>
          <a:prstGeom prst="wedgeRectCallout">
            <a:avLst>
              <a:gd fmla="val -42294" name="adj1"/>
              <a:gd fmla="val 65622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შენიშვნა</a:t>
            </a:r>
            <a:r>
              <a:rPr lang="en" sz="1200"/>
              <a:t>: ვებ გვერდზე რაღაც ელემენტის ჩატვირთვას შეგვიძლია დაველოდოთ </a:t>
            </a:r>
            <a:r>
              <a:rPr b="1" lang="en" sz="1200"/>
              <a:t>WebDriverWait</a:t>
            </a:r>
            <a:r>
              <a:rPr lang="en" sz="1200"/>
              <a:t>-ის გამოყენებით: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WebDriverWait wait = new WebDriverWait(driver, Duration.ofSeconds(10));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WebElement alert = wait.until(</a:t>
            </a:r>
            <a:endParaRPr sz="1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ExpectedConditions.visibilityOfElementLocated(By.id("message"))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);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assertEquals("Login successful!", alert.getText());</a:t>
            </a:r>
            <a:endParaRPr sz="100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Spring Security + Thymeleaf</a:t>
            </a:r>
            <a:endParaRPr/>
          </a:p>
        </p:txBody>
      </p:sp>
      <p:sp>
        <p:nvSpPr>
          <p:cNvPr id="449" name="Google Shape;449;p78"/>
          <p:cNvSpPr txBox="1"/>
          <p:nvPr>
            <p:ph idx="1" type="body"/>
          </p:nvPr>
        </p:nvSpPr>
        <p:spPr>
          <a:xfrm>
            <a:off x="311700" y="1374550"/>
            <a:ext cx="8520600" cy="36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Selenium-ის გამოყენებით შეგვიძლია შევამოწმოთ Spring Security-ის დალოგინების ფორმები (E2E ტესტებში):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@Test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void </a:t>
            </a:r>
            <a:r>
              <a:rPr lang="en"/>
              <a:t>shouldRestrictAccessAfterLogout() 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FF"/>
                </a:solidFill>
              </a:rPr>
              <a:t>driver</a:t>
            </a:r>
            <a:r>
              <a:rPr lang="en"/>
              <a:t>.get(</a:t>
            </a:r>
            <a:r>
              <a:rPr lang="en">
                <a:solidFill>
                  <a:srgbClr val="980000"/>
                </a:solidFill>
              </a:rPr>
              <a:t>"http://localhost:8080/logout"</a:t>
            </a:r>
            <a:r>
              <a:rPr lang="en"/>
              <a:t>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FF"/>
                </a:solidFill>
              </a:rPr>
              <a:t>driver</a:t>
            </a:r>
            <a:r>
              <a:rPr lang="en"/>
              <a:t>.get(</a:t>
            </a:r>
            <a:r>
              <a:rPr lang="en">
                <a:solidFill>
                  <a:srgbClr val="980000"/>
                </a:solidFill>
              </a:rPr>
              <a:t>"http://localhost:8080/protected"</a:t>
            </a:r>
            <a:r>
              <a:rPr lang="en"/>
              <a:t>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assertTrue(</a:t>
            </a:r>
            <a:r>
              <a:rPr lang="en">
                <a:solidFill>
                  <a:srgbClr val="9900FF"/>
                </a:solidFill>
              </a:rPr>
              <a:t>driver</a:t>
            </a:r>
            <a:r>
              <a:rPr lang="en"/>
              <a:t>.getCurrentUrl().contains(</a:t>
            </a:r>
            <a:r>
              <a:rPr lang="en">
                <a:solidFill>
                  <a:srgbClr val="980000"/>
                </a:solidFill>
              </a:rPr>
              <a:t>"/login"</a:t>
            </a:r>
            <a:r>
              <a:rPr lang="en"/>
              <a:t>)); </a:t>
            </a:r>
            <a:r>
              <a:rPr lang="en">
                <a:solidFill>
                  <a:srgbClr val="9E9E9E"/>
                </a:solidFill>
              </a:rPr>
              <a:t>// Redirected?!</a:t>
            </a:r>
            <a:endParaRPr>
              <a:solidFill>
                <a:srgbClr val="9E9E9E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Headless Selenium</a:t>
            </a:r>
            <a:endParaRPr/>
          </a:p>
        </p:txBody>
      </p:sp>
      <p:sp>
        <p:nvSpPr>
          <p:cNvPr id="455" name="Google Shape;455;p79"/>
          <p:cNvSpPr txBox="1"/>
          <p:nvPr>
            <p:ph idx="1" type="body"/>
          </p:nvPr>
        </p:nvSpPr>
        <p:spPr>
          <a:xfrm>
            <a:off x="387900" y="1359775"/>
            <a:ext cx="8368200" cy="32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შესაძლებელია Selenium-ს ვუთხრათ რომ ბრაუზერი გამოიყენოს UI-ს ჩვენების გარეშე. ამას ეძახიან headless mode-ს.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მაგ. Headless Chrome-ის დრაივერის მიღება:</a:t>
            </a:r>
            <a:endParaRPr/>
          </a:p>
        </p:txBody>
      </p:sp>
      <p:graphicFrame>
        <p:nvGraphicFramePr>
          <p:cNvPr id="456" name="Google Shape;456;p79"/>
          <p:cNvGraphicFramePr/>
          <p:nvPr/>
        </p:nvGraphicFramePr>
        <p:xfrm>
          <a:off x="952500" y="2721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7239000"/>
              </a:tblGrid>
              <a:tr h="75177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ChromeOptions 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options =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ChromeOptions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();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options.addArguments(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</a:t>
                      </a:r>
                      <a:r>
                        <a:rPr b="1" lang="en" sz="1600">
                          <a:solidFill>
                            <a:srgbClr val="980000"/>
                          </a:solidFill>
                        </a:rPr>
                        <a:t>--headless=new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9900FF"/>
                          </a:solidFill>
                        </a:rPr>
                        <a:t>driver 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=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ChromeDriver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(options);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57" name="Google Shape;457;p79"/>
          <p:cNvSpPr/>
          <p:nvPr/>
        </p:nvSpPr>
        <p:spPr>
          <a:xfrm>
            <a:off x="517300" y="3894575"/>
            <a:ext cx="7774500" cy="916500"/>
          </a:xfrm>
          <a:prstGeom prst="wedgeRectCallout">
            <a:avLst>
              <a:gd fmla="val -18251" name="adj1"/>
              <a:gd fmla="val -67566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Selenium ასევე შეგვიძლია გავუშვათ როგორც დოკერის კონტეინერი: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docker run -d -p 4444:4444 -p 7900:7900 selenium/standalone-chrome</a:t>
            </a:r>
            <a:endParaRPr b="1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8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გამოყენებული რესურსები და ბმულები:</a:t>
            </a:r>
            <a:endParaRPr/>
          </a:p>
        </p:txBody>
      </p:sp>
      <p:sp>
        <p:nvSpPr>
          <p:cNvPr id="463" name="Google Shape;463;p80"/>
          <p:cNvSpPr txBox="1"/>
          <p:nvPr>
            <p:ph idx="1" type="body"/>
          </p:nvPr>
        </p:nvSpPr>
        <p:spPr>
          <a:xfrm>
            <a:off x="387900" y="1426275"/>
            <a:ext cx="8368200" cy="346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Testing Spring Boot Applications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Testing in Spring Boot | Baeldung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Testing in Spring Boot | GeeksforGeeks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Getting Started | Testing the Web Layer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7"/>
              </a:rPr>
              <a:t>JUnit 5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Test Slices :: Spring Boot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9"/>
              </a:rPr>
              <a:t>The Selenium Browser Automation Project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81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ლაბის დავალება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Dependencies We Need</a:t>
            </a:r>
            <a:endParaRPr/>
          </a:p>
        </p:txBody>
      </p:sp>
      <p:sp>
        <p:nvSpPr>
          <p:cNvPr id="102" name="Google Shape;102;p1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Boot-ს აქვს "სტარტერ" პროექტი, რომელსაც ტრანზიტულად მოყვება ყველა საჭირო ტესტირების ბიბლიოთეკა: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03" name="Google Shape;103;p19"/>
          <p:cNvGraphicFramePr/>
          <p:nvPr/>
        </p:nvGraphicFramePr>
        <p:xfrm>
          <a:off x="384513" y="2302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{BD3CD8C1-ACC1-4EDC-88B9-A70D98C29558}</a:tableStyleId>
              </a:tblPr>
              <a:tblGrid>
                <a:gridCol w="5560300"/>
                <a:gridCol w="2814675"/>
              </a:tblGrid>
              <a:tr h="363075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    &lt;dependency&gt;</a:t>
                      </a:r>
                      <a:endParaRPr sz="1500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    &lt;groupId&gt;org.springframework.boot&lt;/groupId&gt;</a:t>
                      </a:r>
                      <a:endParaRPr sz="1500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    &lt;artifactId&gt;</a:t>
                      </a:r>
                      <a:r>
                        <a:rPr b="1" lang="en" sz="1500"/>
                        <a:t>spring-boot-starter-test</a:t>
                      </a:r>
                      <a:r>
                        <a:rPr lang="en" sz="1500"/>
                        <a:t>&lt;/artifactId&gt;</a:t>
                      </a:r>
                      <a:endParaRPr sz="1500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    &lt;scope&gt;test&lt;/scope&gt;</a:t>
                      </a:r>
                      <a:endParaRPr sz="15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    &lt;/dependency&gt;</a:t>
                      </a:r>
                      <a:endParaRPr sz="15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/>
                        <a:t>მოყვება:</a:t>
                      </a:r>
                      <a:endParaRPr b="1" sz="1500"/>
                    </a:p>
                  </a:txBody>
                  <a:tcPr marT="91425" marB="91425" marR="91425" marL="91425" anchor="ctr"/>
                </a:tc>
              </a:tr>
              <a:tr h="1371700">
                <a:tc vMerge="1"/>
                <a:tc>
                  <a:txBody>
                    <a:bodyPr/>
                    <a:lstStyle/>
                    <a:p>
                      <a:pPr indent="-3238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Char char="●"/>
                      </a:pPr>
                      <a:r>
                        <a:rPr lang="en" sz="1500"/>
                        <a:t>JUnit 5</a:t>
                      </a:r>
                      <a:endParaRPr sz="1500"/>
                    </a:p>
                    <a:p>
                      <a:pPr indent="-3238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Char char="●"/>
                      </a:pPr>
                      <a:r>
                        <a:rPr lang="en" sz="1500"/>
                        <a:t>Mockito</a:t>
                      </a:r>
                      <a:endParaRPr sz="1500"/>
                    </a:p>
                    <a:p>
                      <a:pPr indent="-3238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Char char="●"/>
                      </a:pPr>
                      <a:r>
                        <a:rPr lang="en" sz="1500"/>
                        <a:t>Spring Test</a:t>
                      </a:r>
                      <a:endParaRPr sz="1500"/>
                    </a:p>
                    <a:p>
                      <a:pPr indent="-3238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Char char="●"/>
                      </a:pPr>
                      <a:r>
                        <a:rPr lang="en" sz="1500"/>
                        <a:t>AssertJ</a:t>
                      </a:r>
                      <a:endParaRPr sz="1500"/>
                    </a:p>
                    <a:p>
                      <a:pPr indent="-3238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Char char="●"/>
                      </a:pPr>
                      <a:r>
                        <a:rPr lang="en" sz="1500"/>
                        <a:t>Hamcrest</a:t>
                      </a:r>
                      <a:endParaRPr sz="1500"/>
                    </a:p>
                    <a:p>
                      <a:pPr indent="-3238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Char char="●"/>
                      </a:pPr>
                      <a:r>
                        <a:rPr lang="en" sz="1500"/>
                        <a:t>JsonPath</a:t>
                      </a:r>
                      <a:endParaRPr sz="1500"/>
                    </a:p>
                  </a:txBody>
                  <a:tcPr marT="91425" marB="91425" marR="91425" marL="91425" anchor="ctr"/>
                </a:tc>
              </a:tr>
              <a:tr h="484100">
                <a:tc gridSpan="2">
                  <a:txBody>
                    <a:bodyPr/>
                    <a:lstStyle/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❖"/>
                      </a:pPr>
                      <a:r>
                        <a:rPr lang="en" sz="1200"/>
                        <a:t>The starter automatically configures common testing utilities, so you usually don’t need to include them separately.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❖"/>
                      </a:pPr>
                      <a:r>
                        <a:rPr lang="en" sz="1200"/>
                        <a:t>You can exclude dependencies or add others if needed (e.g. Testcontainers, REST-assured, WireMock).</a:t>
                      </a:r>
                      <a:endParaRPr sz="1200"/>
                    </a:p>
                  </a:txBody>
                  <a:tcPr marT="91425" marB="91425" marR="91425" marL="91425"/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82"/>
          <p:cNvSpPr txBox="1"/>
          <p:nvPr>
            <p:ph idx="4294967295" type="body"/>
          </p:nvPr>
        </p:nvSpPr>
        <p:spPr>
          <a:xfrm>
            <a:off x="311700" y="288225"/>
            <a:ext cx="8520600" cy="4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შეეცადეთ დაწეროთ ტესტები თქვენი </a:t>
            </a:r>
            <a:r>
              <a:rPr lang="en"/>
              <a:t>Spring Boot აპლიკაციისთვის: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ერთეულოვანი ტესტები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გამოიყენეთ Mockito (ობიექტების ინექციისთვის)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შეეცადეთ გამოიყენოთ: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"/>
              <a:t>განსხვავებული assert*** მეთოდები.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"/>
              <a:t>პატამეტრიზებული ტესტები.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"/>
              <a:t>ტესტის lifecycle მეთოდები.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ინტეგრაციის ტესტები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სცადეთ გამოიყენოთ და აღწეროთ სხვადასხვა ტიპის Slice ტესტები: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"/>
              <a:t>@WebMvcTest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"/>
              <a:t>@DataJpaTest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"/>
              <a:t>@JsonTest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"/>
              <a:t>@WebFluxTest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E2E ტესტები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შეეცადეთ აღწეროთ E2E ტესტები. გამოიყენეთ: </a:t>
            </a:r>
            <a:r>
              <a:rPr lang="en"/>
              <a:t>Spring Boot Test, TestRestTemplate, REST-assured ან TestRestTemplate, Selenium, და Testcontainers.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+ </a:t>
            </a:r>
            <a:r>
              <a:rPr lang="en"/>
              <a:t>სცადეთ გამოიყენოთ JaCoCo-ს პლაგინი Code Coverage-ისთვის.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Tests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595959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38761D"/>
      </a:accent4>
      <a:accent5>
        <a:srgbClr val="6AA84F"/>
      </a:accent5>
      <a:accent6>
        <a:srgbClr val="FFEB38"/>
      </a:accent6>
      <a:hlink>
        <a:srgbClr val="6AA84F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