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5/2/2017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a-GE" dirty="0" smtClean="0"/>
              <a:t>პროფ. ცირა ბარამიძე</a:t>
            </a:r>
          </a:p>
          <a:p>
            <a:r>
              <a:rPr lang="ka-GE" dirty="0" smtClean="0"/>
              <a:t>2.05.2017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b="1" dirty="0" smtClean="0"/>
              <a:t>რფ და ჩრდილო კავკასიის ენობრივი სიტუაცია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61422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შეუსაბამობაა: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კანონსა და მის რეალიზაციას შორის</a:t>
            </a:r>
          </a:p>
        </p:txBody>
      </p:sp>
    </p:spTree>
    <p:extLst>
      <p:ext uri="{BB962C8B-B14F-4D97-AF65-F5344CB8AC3E}">
        <p14:creationId xmlns:p14="http://schemas.microsoft.com/office/powerpoint/2010/main" val="1718040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ka-GE" sz="4800" b="1" dirty="0" smtClean="0"/>
              <a:t>~</a:t>
            </a:r>
          </a:p>
          <a:p>
            <a:pPr marL="114300" indent="0" algn="ctr">
              <a:buNone/>
            </a:pPr>
            <a:r>
              <a:rPr lang="ka-GE" sz="4800" b="1" dirty="0" smtClean="0"/>
              <a:t>დაბალია </a:t>
            </a:r>
            <a:r>
              <a:rPr lang="ka-GE" sz="4800" b="1" dirty="0"/>
              <a:t>ეთნოსთა ესტიმაციური (შეფასებითი) ფაქტორი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031715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დ ი ნ ა მ ი კ ა: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7200" b="1" dirty="0" smtClean="0"/>
              <a:t>ასიმილაცია</a:t>
            </a:r>
          </a:p>
          <a:p>
            <a:r>
              <a:rPr lang="ka-GE" sz="7200" b="1" dirty="0" smtClean="0"/>
              <a:t>რუსიფიკაცია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1126815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ენობრივი კონფლიქტები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5400" b="1" dirty="0" smtClean="0"/>
              <a:t>როგორია სიტუაცია?</a:t>
            </a:r>
          </a:p>
          <a:p>
            <a:r>
              <a:rPr lang="ka-GE" sz="5400" b="1" dirty="0" smtClean="0"/>
              <a:t>როგორია პროგნოზები?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07597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საბჭოთა კავშირი: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ენობრივი პრობლემები წყდებოდა ინტეგრაციის თვალთახედვით</a:t>
            </a:r>
          </a:p>
          <a:p>
            <a:r>
              <a:rPr lang="ka-GE" dirty="0" smtClean="0"/>
              <a:t>ენობრივი „მშენებლობა“  შეიძლება შეფასდეს დადებითად?</a:t>
            </a:r>
          </a:p>
          <a:p>
            <a:r>
              <a:rPr lang="ka-GE" dirty="0" smtClean="0"/>
              <a:t>ნაციონალურ-ენობრივი პოლიტიკა &lt; &gt; ქვეყნის ნაციონალურ-სახელმწიფოებრივ მოწყობასთან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610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ენები იყოფოდა: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sz="3600" b="1" dirty="0" smtClean="0"/>
          </a:p>
          <a:p>
            <a:r>
              <a:rPr lang="ka-GE" sz="3600" b="1" dirty="0" smtClean="0"/>
              <a:t>მოკავშირე რესპუბლიკების ენები</a:t>
            </a:r>
          </a:p>
          <a:p>
            <a:r>
              <a:rPr lang="ka-GE" sz="3600" b="1" dirty="0" smtClean="0"/>
              <a:t>ავტონომიური რესპუბლიკის ენები</a:t>
            </a:r>
          </a:p>
          <a:p>
            <a:r>
              <a:rPr lang="ka-GE" sz="3600" b="1" dirty="0" smtClean="0"/>
              <a:t>ავტონომიური მხარეების, ოლქების  ენები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7280573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ka-GE" dirty="0" smtClean="0"/>
              <a:t>       </a:t>
            </a:r>
            <a:r>
              <a:rPr lang="ka-GE" i="1" dirty="0" smtClean="0"/>
              <a:t>დაყოფით განისაზღვრებოდა ენათა ფუნქციები: </a:t>
            </a:r>
          </a:p>
          <a:p>
            <a:pPr marL="114300" indent="0">
              <a:buNone/>
            </a:pPr>
            <a:r>
              <a:rPr lang="ka-GE" i="1" dirty="0" smtClean="0"/>
              <a:t> </a:t>
            </a:r>
          </a:p>
          <a:p>
            <a:r>
              <a:rPr lang="ka-GE" b="1" dirty="0" smtClean="0"/>
              <a:t>რადიო-ტელემაუწყებლობაში საათების რაოდენობა</a:t>
            </a:r>
          </a:p>
          <a:p>
            <a:r>
              <a:rPr lang="ka-GE" b="1" dirty="0" smtClean="0"/>
              <a:t>მშობლიური ენის გაკვეთილები, </a:t>
            </a:r>
          </a:p>
          <a:p>
            <a:r>
              <a:rPr lang="ka-GE" b="1" dirty="0" smtClean="0"/>
              <a:t>სწავლების ენა...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51829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მ ი დ გ ო მ 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ka-GE" sz="7200" b="1" dirty="0" smtClean="0"/>
          </a:p>
          <a:p>
            <a:pPr marL="114300" indent="0" algn="ctr">
              <a:buNone/>
            </a:pPr>
            <a:r>
              <a:rPr lang="ka-GE" sz="7200" b="1" dirty="0" smtClean="0"/>
              <a:t>უნიფიცირებული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824310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არ ითვალისწინება: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ეთნოსის ნაციონალური თვითშეგნება</a:t>
            </a:r>
          </a:p>
          <a:p>
            <a:r>
              <a:rPr lang="ka-GE" dirty="0" smtClean="0"/>
              <a:t>კულტურული ორიენტირები და უპირატესობები</a:t>
            </a:r>
          </a:p>
          <a:p>
            <a:r>
              <a:rPr lang="ka-GE" dirty="0" smtClean="0"/>
              <a:t>ღირებულებები</a:t>
            </a:r>
          </a:p>
          <a:p>
            <a:r>
              <a:rPr lang="ka-GE" dirty="0" smtClean="0"/>
              <a:t>საკუთარი ენისა და კულტურის განვითარებისაკენ მისწრაფება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334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 ფ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dirty="0" smtClean="0"/>
          </a:p>
          <a:p>
            <a:r>
              <a:rPr lang="ka-GE" sz="3200" b="1" dirty="0" smtClean="0"/>
              <a:t>მაღალია ენობრივი ინტეგრაციის დონე</a:t>
            </a:r>
          </a:p>
          <a:p>
            <a:r>
              <a:rPr lang="ka-GE" sz="3200" b="1" dirty="0" smtClean="0"/>
              <a:t>ასევეა ჩრდილო კავკასიაში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239157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რფ - მრავალეროვანი სახელმწიფო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რთული სტრუქტურა</a:t>
            </a:r>
          </a:p>
          <a:p>
            <a:r>
              <a:rPr lang="ka-GE" dirty="0" smtClean="0"/>
              <a:t>ენობრივი პოლიტიკის ტენდენციები</a:t>
            </a:r>
          </a:p>
          <a:p>
            <a:r>
              <a:rPr lang="ka-GE" dirty="0" smtClean="0"/>
              <a:t>ნაციონალურ-ენობრივი პოლიტიკა</a:t>
            </a:r>
          </a:p>
          <a:p>
            <a:r>
              <a:rPr lang="ka-GE" dirty="0" smtClean="0"/>
              <a:t>ენის შესახებ კანონმდებლობითი აქტები</a:t>
            </a:r>
          </a:p>
          <a:p>
            <a:r>
              <a:rPr lang="ka-GE" dirty="0" smtClean="0"/>
              <a:t>იურიდიული სტატუსი</a:t>
            </a:r>
          </a:p>
          <a:p>
            <a:r>
              <a:rPr lang="ka-GE" dirty="0" smtClean="0"/>
              <a:t>რესპუბლიკების ფედერალური კანონმდებლობობების აქტებში</a:t>
            </a:r>
          </a:p>
          <a:p>
            <a:r>
              <a:rPr lang="ka-GE" dirty="0" smtClean="0"/>
              <a:t>ენათა განვითარების პროგრამებში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9966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 ფ სამი ტიპის რესპუბლიკებია: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1. სადაც სატიტულო ენები 50%-ზე მეტია (თუველები -64%, რუსები  - 36%), ჩუვაშეთის რესპუბლიკა (ჩუვაშები - 67%, რუსები - 26%, თათრები - 2,7 %)</a:t>
            </a:r>
          </a:p>
          <a:p>
            <a:r>
              <a:rPr lang="ka-GE" dirty="0" smtClean="0"/>
              <a:t>9,3%)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3158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800" dirty="0"/>
              <a:t>2.სადაც სატიტულო ენები 50%-ზე ნაკლებია (მაგ., ყაბარდოელები - 48,2%, ბალყარელები - 9,4%, რუსები - 32%); უდმურტეთის რესპუბლიკა 9 უდმურტები - 30,9 %, რუსები - 58%)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583340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4000" dirty="0"/>
              <a:t>3. სადაც სატიტულო ენები 30%-ზე ნაკლებია: კარელია (რუსები - 73,6%, კარელიელები - 10%), ბაშკირეთი (თათრები 28,4%, ბაშკირები - 21,9%, რუსები -3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52441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ეროვნული რესპუბლიკები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ka-GE" sz="4400" b="1" dirty="0" smtClean="0"/>
          </a:p>
          <a:p>
            <a:pPr marL="114300" indent="0" algn="ctr">
              <a:buNone/>
            </a:pPr>
            <a:r>
              <a:rPr lang="ka-GE" sz="4400" b="1" dirty="0" smtClean="0"/>
              <a:t>ფართოვდება სატიტულო  ენების ფუნქციონირების სფეროები სხვა ენათა შევიწროების ხარჯზე</a:t>
            </a:r>
          </a:p>
          <a:p>
            <a:pPr algn="ctr"/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785104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ეროვნული რესპუბლიკები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sz="2800" dirty="0" smtClean="0"/>
          </a:p>
          <a:p>
            <a:endParaRPr lang="ka-GE" sz="2800" dirty="0"/>
          </a:p>
          <a:p>
            <a:r>
              <a:rPr lang="ka-GE" sz="2800" dirty="0" smtClean="0"/>
              <a:t>საფრთხე რუსული ენისა?</a:t>
            </a:r>
          </a:p>
          <a:p>
            <a:r>
              <a:rPr lang="ka-GE" sz="2800" dirty="0" smtClean="0"/>
              <a:t>საფრთხე სახელმწიფოს დეზინტეგრაციისა?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017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ეროვნული რესპუბლიკები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4800" b="1" dirty="0" smtClean="0"/>
              <a:t>რუსული ენისა და სატიტულო ენის შერწყმის ოპტიმალური ვარიანტი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098633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ეროვნული რესპუბლიკები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ენის შესახებ კანონის:</a:t>
            </a:r>
          </a:p>
          <a:p>
            <a:r>
              <a:rPr lang="ka-GE" dirty="0" smtClean="0"/>
              <a:t>1. მიღება </a:t>
            </a:r>
          </a:p>
          <a:p>
            <a:r>
              <a:rPr lang="ka-GE" dirty="0" smtClean="0"/>
              <a:t>2. რეალიზაცია</a:t>
            </a:r>
          </a:p>
          <a:p>
            <a:endParaRPr lang="ka-GE" dirty="0"/>
          </a:p>
          <a:p>
            <a:r>
              <a:rPr lang="ka-GE" dirty="0" smtClean="0"/>
              <a:t>(თეორიული და პრაქტიკული მნიშვნელობა)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928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ეროვნული რესპუბლიკები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ka-GE" sz="4400" b="1" i="1" dirty="0" smtClean="0"/>
          </a:p>
          <a:p>
            <a:pPr marL="114300" indent="0" algn="ctr">
              <a:buNone/>
            </a:pPr>
            <a:r>
              <a:rPr lang="ka-GE" sz="4400" b="1" i="1" dirty="0" smtClean="0"/>
              <a:t>რფ  „ზრუნავს“ მცირერიცხოვანი ეთნოსების ენათა აღორძინებისათვის</a:t>
            </a:r>
            <a:endParaRPr lang="en-US" sz="4400" b="1" i="1" dirty="0"/>
          </a:p>
        </p:txBody>
      </p:sp>
    </p:spTree>
    <p:extLst>
      <p:ext uri="{BB962C8B-B14F-4D97-AF65-F5344CB8AC3E}">
        <p14:creationId xmlns:p14="http://schemas.microsoft.com/office/powerpoint/2010/main" val="3609165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„ ზ რ უ ნ ვ ა 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4000" b="1" dirty="0" smtClean="0"/>
              <a:t>კანონები ენის შესახებ</a:t>
            </a:r>
          </a:p>
          <a:p>
            <a:r>
              <a:rPr lang="ka-GE" sz="4000" b="1" dirty="0" smtClean="0"/>
              <a:t>ქმნიან ფონდებს, პროგრამებს</a:t>
            </a:r>
          </a:p>
          <a:p>
            <a:r>
              <a:rPr lang="ka-GE" sz="4000" b="1" dirty="0" smtClean="0"/>
              <a:t>იქმნება დამწერლობები</a:t>
            </a:r>
          </a:p>
          <a:p>
            <a:r>
              <a:rPr lang="ka-GE" sz="4000" b="1" dirty="0" smtClean="0"/>
              <a:t>იწყება ორგანიზება ამ ენაზე სწავლებისათვის....</a:t>
            </a:r>
          </a:p>
          <a:p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169315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i="1" dirty="0" smtClean="0"/>
              <a:t>რფ    ენობრივი მშენებლობის ეტაპები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Sylfaen" pitchFamily="18" charset="0"/>
              </a:rPr>
              <a:t>I  - 1920 – 1930  (</a:t>
            </a:r>
            <a:r>
              <a:rPr lang="ka-GE" b="1" dirty="0" smtClean="0">
                <a:latin typeface="Sylfaen" pitchFamily="18" charset="0"/>
              </a:rPr>
              <a:t>შეიქმნა უდამწერლობო 50 ენისთვის დამწერლობები)</a:t>
            </a:r>
            <a:endParaRPr lang="en-US" b="1" dirty="0" smtClean="0">
              <a:latin typeface="Sylfaen" pitchFamily="18" charset="0"/>
            </a:endParaRPr>
          </a:p>
          <a:p>
            <a:r>
              <a:rPr lang="en-US" b="1" dirty="0" smtClean="0">
                <a:latin typeface="Sylfaen" pitchFamily="18" charset="0"/>
              </a:rPr>
              <a:t>II  - 1930 </a:t>
            </a:r>
            <a:r>
              <a:rPr lang="ka-GE" b="1" dirty="0" smtClean="0">
                <a:latin typeface="Sylfaen" pitchFamily="18" charset="0"/>
              </a:rPr>
              <a:t> - 40-იანი წლები - ლათინიცადან კირილიცასკენ</a:t>
            </a:r>
            <a:endParaRPr lang="en-US" b="1" dirty="0" smtClean="0">
              <a:latin typeface="Sylfaen" pitchFamily="18" charset="0"/>
            </a:endParaRPr>
          </a:p>
          <a:p>
            <a:r>
              <a:rPr lang="en-US" b="1" dirty="0" smtClean="0">
                <a:latin typeface="Sylfaen" pitchFamily="18" charset="0"/>
              </a:rPr>
              <a:t>III</a:t>
            </a:r>
            <a:r>
              <a:rPr lang="ka-GE" b="1" dirty="0" smtClean="0">
                <a:latin typeface="Sylfaen" pitchFamily="18" charset="0"/>
              </a:rPr>
              <a:t>  - 1990 – 1998 წლები - ქმნიდნენ და სრულყოფდნენ დამწერლობებს, ადგენდნენ სახელმძღვანელოებს დაბალი კლასებისათვის; შექმნეს ანბანები, დაწყებითი სახელმძღვანელოები მცირერიცხოვანი ხალხების ენებისათვის (წახური, აღულური, დიდოური და რუთულური)</a:t>
            </a:r>
            <a:endParaRPr lang="en-US" b="1" dirty="0"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2734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53</TotalTime>
  <Words>404</Words>
  <Application>Microsoft Office PowerPoint</Application>
  <PresentationFormat>On-screen Show (4:3)</PresentationFormat>
  <Paragraphs>80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Apothecary</vt:lpstr>
      <vt:lpstr>რფ და ჩრდილო კავკასიის ენობრივი სიტუაცია</vt:lpstr>
      <vt:lpstr>რფ - მრავალეროვანი სახელმწიფო</vt:lpstr>
      <vt:lpstr>ეროვნული რესპუბლიკები</vt:lpstr>
      <vt:lpstr>ეროვნული რესპუბლიკები</vt:lpstr>
      <vt:lpstr>ეროვნული რესპუბლიკები</vt:lpstr>
      <vt:lpstr>ეროვნული რესპუბლიკები</vt:lpstr>
      <vt:lpstr>ეროვნული რესპუბლიკები</vt:lpstr>
      <vt:lpstr>„ ზ რ უ ნ ვ ა “</vt:lpstr>
      <vt:lpstr>რფ    ენობრივი მშენებლობის ეტაპები</vt:lpstr>
      <vt:lpstr>შეუსაბამობაა:</vt:lpstr>
      <vt:lpstr>PowerPoint Presentation</vt:lpstr>
      <vt:lpstr>დ ი ნ ა მ ი კ ა:</vt:lpstr>
      <vt:lpstr>ენობრივი კონფლიქტები</vt:lpstr>
      <vt:lpstr>საბჭოთა კავშირი:</vt:lpstr>
      <vt:lpstr>ენები იყოფოდა:</vt:lpstr>
      <vt:lpstr>PowerPoint Presentation</vt:lpstr>
      <vt:lpstr>მ ი დ გ ო მ ა</vt:lpstr>
      <vt:lpstr>არ ითვალისწინება:</vt:lpstr>
      <vt:lpstr>რ ფ </vt:lpstr>
      <vt:lpstr>რ ფ სამი ტიპის რესპუბლიკებია: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რფ და ჩრდილო კავკასიის ენობრივი სიტუაცია</dc:title>
  <dc:creator>user</dc:creator>
  <cp:lastModifiedBy>user</cp:lastModifiedBy>
  <cp:revision>7</cp:revision>
  <dcterms:created xsi:type="dcterms:W3CDTF">2006-08-16T00:00:00Z</dcterms:created>
  <dcterms:modified xsi:type="dcterms:W3CDTF">2017-05-02T09:55:32Z</dcterms:modified>
</cp:coreProperties>
</file>