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C081414-DCB2-42A2-947B-B7D055401247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1B168CB-1445-46F0-9C86-37251F7993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სტრატიფიკაცია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ენობრივი კონტაქტები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7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 </a:t>
            </a:r>
            <a:endParaRPr lang="ka-GE" dirty="0" smtClean="0"/>
          </a:p>
          <a:p>
            <a:pPr marL="0" indent="0" algn="ctr">
              <a:buNone/>
            </a:pPr>
            <a:r>
              <a:rPr lang="en-US" sz="5400" b="1" dirty="0" err="1" smtClean="0"/>
              <a:t>სუბსტრატი</a:t>
            </a:r>
            <a:r>
              <a:rPr lang="en-US" sz="5400" b="1" dirty="0" smtClean="0"/>
              <a:t> </a:t>
            </a:r>
            <a:r>
              <a:rPr lang="en-US" sz="5400" dirty="0"/>
              <a:t>( &lt; </a:t>
            </a:r>
            <a:r>
              <a:rPr lang="en-US" sz="5400" dirty="0" err="1"/>
              <a:t>ლათინური</a:t>
            </a:r>
            <a:r>
              <a:rPr lang="en-US" sz="5400" dirty="0"/>
              <a:t>:  </a:t>
            </a:r>
            <a:r>
              <a:rPr lang="en-US" sz="5400" dirty="0" err="1"/>
              <a:t>სუბ</a:t>
            </a:r>
            <a:r>
              <a:rPr lang="en-US" sz="5400" dirty="0"/>
              <a:t> „</a:t>
            </a:r>
            <a:r>
              <a:rPr lang="en-US" sz="5400" dirty="0" err="1"/>
              <a:t>ქვე</a:t>
            </a:r>
            <a:r>
              <a:rPr lang="en-US" sz="5400" dirty="0"/>
              <a:t>, </a:t>
            </a:r>
            <a:r>
              <a:rPr lang="en-US" sz="5400" dirty="0" err="1"/>
              <a:t>ქვეშ</a:t>
            </a:r>
            <a:r>
              <a:rPr lang="en-US" sz="5400" dirty="0"/>
              <a:t>“ +  </a:t>
            </a:r>
            <a:r>
              <a:rPr lang="en-US" sz="5400" dirty="0" err="1"/>
              <a:t>სტრატუმ</a:t>
            </a:r>
            <a:r>
              <a:rPr lang="en-US" sz="5400" dirty="0"/>
              <a:t> „</a:t>
            </a:r>
            <a:r>
              <a:rPr lang="en-US" sz="5400" dirty="0" err="1"/>
              <a:t>ფენა</a:t>
            </a:r>
            <a:r>
              <a:rPr lang="en-US" sz="5400" dirty="0"/>
              <a:t>“, „</a:t>
            </a:r>
            <a:r>
              <a:rPr lang="en-US" sz="5400" dirty="0" err="1"/>
              <a:t>შრე</a:t>
            </a:r>
            <a:r>
              <a:rPr lang="en-US" sz="5400" dirty="0" smtClean="0"/>
              <a:t>“)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89268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sz="4800" b="1" dirty="0" err="1"/>
              <a:t>სუპერსტრატი</a:t>
            </a:r>
            <a:r>
              <a:rPr lang="en-US" sz="4800" b="1" dirty="0"/>
              <a:t>.  </a:t>
            </a:r>
            <a:r>
              <a:rPr lang="en-US" sz="4800" dirty="0" err="1"/>
              <a:t>სუპერსტრატი</a:t>
            </a:r>
            <a:r>
              <a:rPr lang="en-US" sz="4800" dirty="0"/>
              <a:t> (&lt; </a:t>
            </a:r>
            <a:r>
              <a:rPr lang="en-US" sz="4800" dirty="0" err="1"/>
              <a:t>ლათინური</a:t>
            </a:r>
            <a:r>
              <a:rPr lang="en-US" sz="4800" dirty="0"/>
              <a:t>: </a:t>
            </a:r>
            <a:r>
              <a:rPr lang="en-US" sz="4800" dirty="0" err="1"/>
              <a:t>სუპერ</a:t>
            </a:r>
            <a:r>
              <a:rPr lang="en-US" sz="4800" dirty="0"/>
              <a:t>  „</a:t>
            </a:r>
            <a:r>
              <a:rPr lang="en-US" sz="4800" dirty="0" err="1"/>
              <a:t>ზე</a:t>
            </a:r>
            <a:r>
              <a:rPr lang="en-US" sz="4800" dirty="0"/>
              <a:t>, </a:t>
            </a:r>
            <a:r>
              <a:rPr lang="en-US" sz="4800" dirty="0" err="1"/>
              <a:t>ზედ</a:t>
            </a:r>
            <a:r>
              <a:rPr lang="en-US" sz="4800" dirty="0"/>
              <a:t>...“  +  </a:t>
            </a:r>
            <a:r>
              <a:rPr lang="en-US" sz="4800" dirty="0" err="1"/>
              <a:t>სტრატუმ</a:t>
            </a:r>
            <a:r>
              <a:rPr lang="en-US" sz="4800" dirty="0"/>
              <a:t>  „</a:t>
            </a:r>
            <a:r>
              <a:rPr lang="en-US" sz="4800" dirty="0" err="1"/>
              <a:t>ფენა</a:t>
            </a:r>
            <a:r>
              <a:rPr lang="en-US" sz="4800" dirty="0"/>
              <a:t>,  </a:t>
            </a:r>
            <a:r>
              <a:rPr lang="en-US" sz="4800" dirty="0" err="1"/>
              <a:t>შრე</a:t>
            </a:r>
            <a:r>
              <a:rPr lang="en-US" sz="4800" dirty="0"/>
              <a:t>“) </a:t>
            </a:r>
          </a:p>
        </p:txBody>
      </p:sp>
    </p:spTree>
    <p:extLst>
      <p:ext uri="{BB962C8B-B14F-4D97-AF65-F5344CB8AC3E}">
        <p14:creationId xmlns:p14="http://schemas.microsoft.com/office/powerpoint/2010/main" val="172425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ka-GE" sz="5400" b="1" smtClean="0"/>
          </a:p>
          <a:p>
            <a:pPr marL="0" indent="0" algn="ctr">
              <a:buNone/>
            </a:pPr>
            <a:r>
              <a:rPr lang="en-US" sz="5400" b="1" smtClean="0"/>
              <a:t>ადსტრატი</a:t>
            </a:r>
            <a:r>
              <a:rPr lang="en-US" sz="5400" b="1" dirty="0"/>
              <a:t>.  </a:t>
            </a:r>
            <a:r>
              <a:rPr lang="en-US" sz="5400" dirty="0" err="1"/>
              <a:t>ადსტრატი</a:t>
            </a:r>
            <a:r>
              <a:rPr lang="en-US" sz="5400" dirty="0"/>
              <a:t>  ( &lt; </a:t>
            </a:r>
            <a:r>
              <a:rPr lang="en-US" sz="5400" dirty="0" err="1"/>
              <a:t>ლათინური</a:t>
            </a:r>
            <a:r>
              <a:rPr lang="en-US" sz="5400" dirty="0"/>
              <a:t>: </a:t>
            </a:r>
            <a:r>
              <a:rPr lang="en-US" sz="5400" dirty="0" err="1"/>
              <a:t>ად</a:t>
            </a:r>
            <a:r>
              <a:rPr lang="en-US" sz="5400" dirty="0"/>
              <a:t>  „</a:t>
            </a:r>
            <a:r>
              <a:rPr lang="en-US" sz="5400" dirty="0" err="1"/>
              <a:t>თან</a:t>
            </a:r>
            <a:r>
              <a:rPr lang="en-US" sz="5400" dirty="0"/>
              <a:t>, </a:t>
            </a:r>
            <a:r>
              <a:rPr lang="en-US" sz="5400" dirty="0" err="1"/>
              <a:t>თანა</a:t>
            </a:r>
            <a:r>
              <a:rPr lang="en-US" sz="5400" dirty="0"/>
              <a:t>“ + </a:t>
            </a:r>
            <a:r>
              <a:rPr lang="en-US" sz="5400" dirty="0" err="1"/>
              <a:t>სტრატუმ</a:t>
            </a:r>
            <a:r>
              <a:rPr lang="en-US" sz="5400" dirty="0"/>
              <a:t> „</a:t>
            </a:r>
            <a:r>
              <a:rPr lang="en-US" sz="5400" dirty="0" err="1"/>
              <a:t>ფენა</a:t>
            </a:r>
            <a:r>
              <a:rPr lang="en-US" sz="5400" dirty="0"/>
              <a:t>, </a:t>
            </a:r>
            <a:r>
              <a:rPr lang="en-US" sz="5400" dirty="0" err="1"/>
              <a:t>შრე</a:t>
            </a:r>
            <a:r>
              <a:rPr lang="en-US" sz="5400" dirty="0"/>
              <a:t>“) </a:t>
            </a:r>
          </a:p>
        </p:txBody>
      </p:sp>
    </p:spTree>
    <p:extLst>
      <p:ext uri="{BB962C8B-B14F-4D97-AF65-F5344CB8AC3E}">
        <p14:creationId xmlns:p14="http://schemas.microsoft.com/office/powerpoint/2010/main" val="171086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6000" dirty="0" smtClean="0"/>
          </a:p>
          <a:p>
            <a:pPr marL="0" indent="0" algn="ctr">
              <a:buNone/>
            </a:pPr>
            <a:r>
              <a:rPr lang="ka-GE" sz="6000" dirty="0" smtClean="0"/>
              <a:t>დანაშრევები </a:t>
            </a:r>
            <a:r>
              <a:rPr lang="ka-GE" sz="6000" dirty="0"/>
              <a:t>არის ენობრივი სტრატიფიკაცია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01642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5400" dirty="0"/>
              <a:t>სტრატიფიკაცია (&lt; ლათინური: სტრატუმ „ფენა“, „შრე“  +  ფაცერე // ფაკერე  „კეთება“),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9891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ka-GE" sz="5400" dirty="0" smtClean="0"/>
          </a:p>
          <a:p>
            <a:pPr marL="0" indent="0" algn="ctr">
              <a:buNone/>
            </a:pPr>
            <a:r>
              <a:rPr lang="ka-GE" sz="5400" dirty="0" smtClean="0"/>
              <a:t>წარმოაჩენს </a:t>
            </a:r>
            <a:r>
              <a:rPr lang="ka-GE" sz="5400" dirty="0"/>
              <a:t>ენებისა და დიალექტების ცვლილებებს დროსა და </a:t>
            </a:r>
            <a:r>
              <a:rPr lang="ka-GE" sz="5400" dirty="0" smtClean="0"/>
              <a:t>სივრცეში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0877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4800" dirty="0" smtClean="0"/>
          </a:p>
          <a:p>
            <a:pPr marL="0" indent="0" algn="ctr">
              <a:buNone/>
            </a:pPr>
            <a:r>
              <a:rPr lang="ka-GE" sz="4800" dirty="0" smtClean="0"/>
              <a:t>ლინგვისტური </a:t>
            </a:r>
            <a:r>
              <a:rPr lang="ka-GE" sz="4800" dirty="0"/>
              <a:t>ანალიზი საშუალებას გვაძლევს თვალი გავადევნოთ ამ ცვლილებათა </a:t>
            </a:r>
            <a:r>
              <a:rPr lang="ka-GE" sz="4800" dirty="0" smtClean="0"/>
              <a:t>დიაქრონიას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0705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6000" dirty="0" smtClean="0"/>
          </a:p>
          <a:p>
            <a:pPr marL="0" indent="0" algn="ctr">
              <a:buNone/>
            </a:pPr>
            <a:r>
              <a:rPr lang="ka-GE" sz="6000" dirty="0" smtClean="0"/>
              <a:t>ენობრიც </a:t>
            </a:r>
            <a:r>
              <a:rPr lang="ka-GE" sz="6000" dirty="0"/>
              <a:t>ცვლილებას ძირითადად ორი რამ განაპირობებს:</a:t>
            </a:r>
            <a:endParaRPr lang="en-US" sz="60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7130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a-GE" sz="4000" dirty="0" smtClean="0"/>
          </a:p>
          <a:p>
            <a:pPr marL="0" indent="0" algn="ctr">
              <a:buNone/>
            </a:pPr>
            <a:r>
              <a:rPr lang="ka-GE" sz="4000" dirty="0" smtClean="0"/>
              <a:t>ა</a:t>
            </a:r>
            <a:r>
              <a:rPr lang="ka-GE" sz="4000" dirty="0"/>
              <a:t>) ენის შინაგანი პოტენციით შეპირობებული განვითარება, როცა ხდება მეტყველების იმანენტური შესაძლებლობების გამოხატვა, </a:t>
            </a:r>
            <a:r>
              <a:rPr lang="ka-GE" sz="4000" dirty="0" smtClean="0"/>
              <a:t>გამოვლენა</a:t>
            </a:r>
            <a:endParaRPr lang="en-US" sz="4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18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 </a:t>
            </a:r>
          </a:p>
          <a:p>
            <a:pPr marL="0" indent="0">
              <a:buNone/>
            </a:pPr>
            <a:r>
              <a:rPr lang="ka-GE" dirty="0" smtClean="0"/>
              <a:t>სხვა </a:t>
            </a:r>
            <a:r>
              <a:rPr lang="ka-GE" dirty="0"/>
              <a:t>ენების ან დიალექტების ზეგავლენა. ამ შემთხვევაში სხვა დიალექტისა ან ენის ესა თუ ის მოვლენა, ჩვეულებრივ, წარმოადგენს გარკვეულ იმპულსს, ბიძგს დიალექტის შესაძლებლობათა </a:t>
            </a:r>
            <a:r>
              <a:rPr lang="ka-GE" dirty="0" smtClean="0"/>
              <a:t>ასამოქმედებლად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49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3600" dirty="0" smtClean="0"/>
          </a:p>
          <a:p>
            <a:pPr marL="0" indent="0" algn="ctr">
              <a:buNone/>
            </a:pPr>
            <a:r>
              <a:rPr lang="en-US" sz="3600" dirty="0" err="1" smtClean="0"/>
              <a:t>სტრატიფიკაციის</a:t>
            </a:r>
            <a:r>
              <a:rPr lang="en-US" sz="3600" dirty="0" smtClean="0"/>
              <a:t> </a:t>
            </a:r>
            <a:r>
              <a:rPr lang="en-US" sz="3600" dirty="0" err="1"/>
              <a:t>გამოვლენა</a:t>
            </a:r>
            <a:r>
              <a:rPr lang="en-US" sz="3600" dirty="0"/>
              <a:t> </a:t>
            </a:r>
            <a:r>
              <a:rPr lang="en-US" sz="3600" dirty="0" err="1"/>
              <a:t>შესაძლებელია</a:t>
            </a:r>
            <a:r>
              <a:rPr lang="en-US" sz="3600" dirty="0"/>
              <a:t> </a:t>
            </a:r>
            <a:r>
              <a:rPr lang="en-US" sz="3600" dirty="0" err="1"/>
              <a:t>როგორც</a:t>
            </a:r>
            <a:r>
              <a:rPr lang="en-US" sz="3600" dirty="0"/>
              <a:t> </a:t>
            </a:r>
            <a:r>
              <a:rPr lang="en-US" sz="3600" dirty="0" err="1"/>
              <a:t>მონათესავე</a:t>
            </a:r>
            <a:r>
              <a:rPr lang="en-US" sz="3600" dirty="0"/>
              <a:t>, </a:t>
            </a:r>
            <a:r>
              <a:rPr lang="en-US" sz="3600" dirty="0" err="1"/>
              <a:t>ასევე</a:t>
            </a:r>
            <a:r>
              <a:rPr lang="en-US" sz="3600" dirty="0"/>
              <a:t> </a:t>
            </a:r>
            <a:r>
              <a:rPr lang="en-US" sz="3600" dirty="0" err="1"/>
              <a:t>არამონათესავე</a:t>
            </a:r>
            <a:r>
              <a:rPr lang="en-US" sz="3600" dirty="0"/>
              <a:t>, </a:t>
            </a:r>
            <a:r>
              <a:rPr lang="en-US" sz="3600" dirty="0" err="1"/>
              <a:t>გენეტურად</a:t>
            </a:r>
            <a:r>
              <a:rPr lang="en-US" sz="3600" dirty="0"/>
              <a:t> </a:t>
            </a:r>
            <a:r>
              <a:rPr lang="en-US" sz="3600" dirty="0" err="1"/>
              <a:t>თუ</a:t>
            </a:r>
            <a:r>
              <a:rPr lang="en-US" sz="3600" dirty="0"/>
              <a:t> </a:t>
            </a:r>
            <a:r>
              <a:rPr lang="en-US" sz="3600" dirty="0" err="1"/>
              <a:t>სტრუქტურულად</a:t>
            </a:r>
            <a:r>
              <a:rPr lang="en-US" sz="3600" dirty="0"/>
              <a:t> </a:t>
            </a:r>
            <a:r>
              <a:rPr lang="en-US" sz="3600" dirty="0" err="1"/>
              <a:t>განსხვავებულ</a:t>
            </a:r>
            <a:r>
              <a:rPr lang="en-US" sz="3600" dirty="0"/>
              <a:t>  </a:t>
            </a:r>
            <a:r>
              <a:rPr lang="en-US" sz="3600" dirty="0" err="1"/>
              <a:t>ენათა</a:t>
            </a:r>
            <a:r>
              <a:rPr lang="en-US" sz="3600" dirty="0"/>
              <a:t> </a:t>
            </a:r>
            <a:r>
              <a:rPr lang="en-US" sz="3600" dirty="0" err="1"/>
              <a:t>და</a:t>
            </a:r>
            <a:r>
              <a:rPr lang="en-US" sz="3600" dirty="0"/>
              <a:t> </a:t>
            </a:r>
            <a:r>
              <a:rPr lang="en-US" sz="3600" dirty="0" err="1"/>
              <a:t>დიალექტთა</a:t>
            </a:r>
            <a:r>
              <a:rPr lang="en-US" sz="3600" dirty="0"/>
              <a:t>  </a:t>
            </a:r>
            <a:r>
              <a:rPr lang="en-US" sz="3600" dirty="0" err="1" smtClean="0"/>
              <a:t>შორის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7746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</TotalTime>
  <Words>170</Words>
  <Application>Microsoft Office PowerPoint</Application>
  <PresentationFormat>On-screen Show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სტრატიფიკაცია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სტრატიფიკაცია</dc:title>
  <dc:creator>user</dc:creator>
  <cp:lastModifiedBy>user</cp:lastModifiedBy>
  <cp:revision>2</cp:revision>
  <dcterms:created xsi:type="dcterms:W3CDTF">2017-03-14T08:39:48Z</dcterms:created>
  <dcterms:modified xsi:type="dcterms:W3CDTF">2017-03-14T08:59:17Z</dcterms:modified>
</cp:coreProperties>
</file>