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26"/>
  </p:notesMasterIdLst>
  <p:handoutMasterIdLst>
    <p:handoutMasterId r:id="rId127"/>
  </p:handoutMasterIdLst>
  <p:sldIdLst>
    <p:sldId id="256" r:id="rId2"/>
    <p:sldId id="489" r:id="rId3"/>
    <p:sldId id="311" r:id="rId4"/>
    <p:sldId id="601" r:id="rId5"/>
    <p:sldId id="608" r:id="rId6"/>
    <p:sldId id="609" r:id="rId7"/>
    <p:sldId id="641" r:id="rId8"/>
    <p:sldId id="470" r:id="rId9"/>
    <p:sldId id="490" r:id="rId10"/>
    <p:sldId id="610" r:id="rId11"/>
    <p:sldId id="611" r:id="rId12"/>
    <p:sldId id="612" r:id="rId13"/>
    <p:sldId id="613" r:id="rId14"/>
    <p:sldId id="614" r:id="rId15"/>
    <p:sldId id="491" r:id="rId16"/>
    <p:sldId id="492" r:id="rId17"/>
    <p:sldId id="493" r:id="rId18"/>
    <p:sldId id="615" r:id="rId19"/>
    <p:sldId id="616" r:id="rId20"/>
    <p:sldId id="494" r:id="rId21"/>
    <p:sldId id="617" r:id="rId22"/>
    <p:sldId id="495" r:id="rId23"/>
    <p:sldId id="619" r:id="rId24"/>
    <p:sldId id="496" r:id="rId25"/>
    <p:sldId id="497" r:id="rId26"/>
    <p:sldId id="498" r:id="rId27"/>
    <p:sldId id="499" r:id="rId28"/>
    <p:sldId id="500" r:id="rId29"/>
    <p:sldId id="501" r:id="rId30"/>
    <p:sldId id="502" r:id="rId31"/>
    <p:sldId id="503" r:id="rId32"/>
    <p:sldId id="504" r:id="rId33"/>
    <p:sldId id="620" r:id="rId34"/>
    <p:sldId id="505" r:id="rId35"/>
    <p:sldId id="506" r:id="rId36"/>
    <p:sldId id="507" r:id="rId37"/>
    <p:sldId id="621" r:id="rId38"/>
    <p:sldId id="622" r:id="rId39"/>
    <p:sldId id="509" r:id="rId40"/>
    <p:sldId id="510" r:id="rId41"/>
    <p:sldId id="623" r:id="rId42"/>
    <p:sldId id="602" r:id="rId43"/>
    <p:sldId id="511" r:id="rId44"/>
    <p:sldId id="512" r:id="rId45"/>
    <p:sldId id="513" r:id="rId46"/>
    <p:sldId id="514" r:id="rId47"/>
    <p:sldId id="515" r:id="rId48"/>
    <p:sldId id="516" r:id="rId49"/>
    <p:sldId id="517" r:id="rId50"/>
    <p:sldId id="518" r:id="rId51"/>
    <p:sldId id="519" r:id="rId52"/>
    <p:sldId id="624" r:id="rId53"/>
    <p:sldId id="520" r:id="rId54"/>
    <p:sldId id="526" r:id="rId55"/>
    <p:sldId id="525" r:id="rId56"/>
    <p:sldId id="527" r:id="rId57"/>
    <p:sldId id="528" r:id="rId58"/>
    <p:sldId id="529" r:id="rId59"/>
    <p:sldId id="530" r:id="rId60"/>
    <p:sldId id="531" r:id="rId61"/>
    <p:sldId id="603" r:id="rId62"/>
    <p:sldId id="532" r:id="rId63"/>
    <p:sldId id="625" r:id="rId64"/>
    <p:sldId id="533" r:id="rId65"/>
    <p:sldId id="534" r:id="rId66"/>
    <p:sldId id="626" r:id="rId67"/>
    <p:sldId id="535" r:id="rId68"/>
    <p:sldId id="537" r:id="rId69"/>
    <p:sldId id="536" r:id="rId70"/>
    <p:sldId id="604" r:id="rId71"/>
    <p:sldId id="538" r:id="rId72"/>
    <p:sldId id="627" r:id="rId73"/>
    <p:sldId id="555" r:id="rId74"/>
    <p:sldId id="628" r:id="rId75"/>
    <p:sldId id="556" r:id="rId76"/>
    <p:sldId id="557" r:id="rId77"/>
    <p:sldId id="560" r:id="rId78"/>
    <p:sldId id="629" r:id="rId79"/>
    <p:sldId id="561" r:id="rId80"/>
    <p:sldId id="559" r:id="rId81"/>
    <p:sldId id="562" r:id="rId82"/>
    <p:sldId id="564" r:id="rId83"/>
    <p:sldId id="563" r:id="rId84"/>
    <p:sldId id="565" r:id="rId85"/>
    <p:sldId id="630" r:id="rId86"/>
    <p:sldId id="631" r:id="rId87"/>
    <p:sldId id="566" r:id="rId88"/>
    <p:sldId id="567" r:id="rId89"/>
    <p:sldId id="568" r:id="rId90"/>
    <p:sldId id="569" r:id="rId91"/>
    <p:sldId id="570" r:id="rId92"/>
    <p:sldId id="632" r:id="rId93"/>
    <p:sldId id="633" r:id="rId94"/>
    <p:sldId id="574" r:id="rId95"/>
    <p:sldId id="575" r:id="rId96"/>
    <p:sldId id="576" r:id="rId97"/>
    <p:sldId id="634" r:id="rId98"/>
    <p:sldId id="577" r:id="rId99"/>
    <p:sldId id="578" r:id="rId100"/>
    <p:sldId id="635" r:id="rId101"/>
    <p:sldId id="579" r:id="rId102"/>
    <p:sldId id="580" r:id="rId103"/>
    <p:sldId id="600" r:id="rId104"/>
    <p:sldId id="582" r:id="rId105"/>
    <p:sldId id="585" r:id="rId106"/>
    <p:sldId id="605" r:id="rId107"/>
    <p:sldId id="636" r:id="rId108"/>
    <p:sldId id="583" r:id="rId109"/>
    <p:sldId id="637" r:id="rId110"/>
    <p:sldId id="584" r:id="rId111"/>
    <p:sldId id="586" r:id="rId112"/>
    <p:sldId id="638" r:id="rId113"/>
    <p:sldId id="639" r:id="rId114"/>
    <p:sldId id="640" r:id="rId115"/>
    <p:sldId id="588" r:id="rId116"/>
    <p:sldId id="589" r:id="rId117"/>
    <p:sldId id="591" r:id="rId118"/>
    <p:sldId id="592" r:id="rId119"/>
    <p:sldId id="593" r:id="rId120"/>
    <p:sldId id="594" r:id="rId121"/>
    <p:sldId id="595" r:id="rId122"/>
    <p:sldId id="596" r:id="rId123"/>
    <p:sldId id="597" r:id="rId124"/>
    <p:sldId id="30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3333" autoAdjust="0"/>
  </p:normalViewPr>
  <p:slideViewPr>
    <p:cSldViewPr snapToGrid="0" snapToObjects="1">
      <p:cViewPr varScale="1">
        <p:scale>
          <a:sx n="65" d="100"/>
          <a:sy n="65" d="100"/>
        </p:scale>
        <p:origin x="966"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11/2/2021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4016-AF49-FA46-BDF2-027ED042E616}" type="datetimeFigureOut">
              <a:rPr lang="en-US" smtClean="0"/>
              <a:pPr/>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5766-6E49-694E-8B94-624AB69033FB}" type="slidenum">
              <a:rPr lang="en-US" smtClean="0"/>
              <a:pPr/>
              <a:t>‹#›</a:t>
            </a:fld>
            <a:endParaRPr lang="en-US"/>
          </a:p>
        </p:txBody>
      </p:sp>
    </p:spTree>
    <p:extLst>
      <p:ext uri="{BB962C8B-B14F-4D97-AF65-F5344CB8AC3E}">
        <p14:creationId xmlns:p14="http://schemas.microsoft.com/office/powerpoint/2010/main" val="63913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E5766-6E49-694E-8B94-624AB69033FB}" type="slidenum">
              <a:rPr lang="en-US" smtClean="0"/>
              <a:pPr/>
              <a:t>32</a:t>
            </a:fld>
            <a:endParaRPr lang="en-US"/>
          </a:p>
        </p:txBody>
      </p:sp>
    </p:spTree>
    <p:extLst>
      <p:ext uri="{BB962C8B-B14F-4D97-AF65-F5344CB8AC3E}">
        <p14:creationId xmlns:p14="http://schemas.microsoft.com/office/powerpoint/2010/main" val="425184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E5766-6E49-694E-8B94-624AB69033FB}" type="slidenum">
              <a:rPr lang="en-US" smtClean="0"/>
              <a:pPr/>
              <a:t>44</a:t>
            </a:fld>
            <a:endParaRPr lang="en-US"/>
          </a:p>
        </p:txBody>
      </p:sp>
    </p:spTree>
    <p:extLst>
      <p:ext uri="{BB962C8B-B14F-4D97-AF65-F5344CB8AC3E}">
        <p14:creationId xmlns:p14="http://schemas.microsoft.com/office/powerpoint/2010/main" val="378916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E5766-6E49-694E-8B94-624AB69033FB}" type="slidenum">
              <a:rPr lang="en-US" smtClean="0"/>
              <a:pPr/>
              <a:t>69</a:t>
            </a:fld>
            <a:endParaRPr lang="en-US"/>
          </a:p>
        </p:txBody>
      </p:sp>
    </p:spTree>
    <p:extLst>
      <p:ext uri="{BB962C8B-B14F-4D97-AF65-F5344CB8AC3E}">
        <p14:creationId xmlns:p14="http://schemas.microsoft.com/office/powerpoint/2010/main" val="332221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E5766-6E49-694E-8B94-624AB69033FB}" type="slidenum">
              <a:rPr lang="en-US" smtClean="0"/>
              <a:pPr/>
              <a:t>124</a:t>
            </a:fld>
            <a:endParaRPr lang="en-US"/>
          </a:p>
        </p:txBody>
      </p:sp>
    </p:spTree>
    <p:extLst>
      <p:ext uri="{BB962C8B-B14F-4D97-AF65-F5344CB8AC3E}">
        <p14:creationId xmlns:p14="http://schemas.microsoft.com/office/powerpoint/2010/main" val="141543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10750549"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November 2,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609599" y="1107619"/>
            <a:ext cx="5375492" cy="4607689"/>
          </a:xfrm>
        </p:spPr>
        <p:txBody>
          <a:bodyPr/>
          <a:lstStyle/>
          <a:p>
            <a:endParaRPr lang="en-US" dirty="0"/>
          </a:p>
        </p:txBody>
      </p:sp>
      <p:sp>
        <p:nvSpPr>
          <p:cNvPr id="11" name="Text Placeholder 10"/>
          <p:cNvSpPr>
            <a:spLocks noGrp="1"/>
          </p:cNvSpPr>
          <p:nvPr>
            <p:ph type="body" sz="quarter" idx="14"/>
          </p:nvPr>
        </p:nvSpPr>
        <p:spPr>
          <a:xfrm>
            <a:off x="6142567" y="1107618"/>
            <a:ext cx="5217584"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2,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2,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609600" y="241327"/>
            <a:ext cx="10750549"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2,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12192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0344" y="2517424"/>
            <a:ext cx="2680909"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302996D-A08B-0449-B44E-0983EAED4A3A}" type="datetime1">
              <a:rPr lang="en-US"/>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8E8C55-6613-7A47-B76F-B142F175E7C0}" type="slidenum">
              <a:rPr lang="en-US"/>
              <a:pPr/>
              <a:t>‹#›</a:t>
            </a:fld>
            <a:endParaRPr lang="en-US"/>
          </a:p>
        </p:txBody>
      </p:sp>
    </p:spTree>
    <p:extLst>
      <p:ext uri="{BB962C8B-B14F-4D97-AF65-F5344CB8AC3E}">
        <p14:creationId xmlns:p14="http://schemas.microsoft.com/office/powerpoint/2010/main" val="40070881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2, 2021</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0945706" y="623041"/>
            <a:ext cx="1315721" cy="486833"/>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2" r:id="rId5"/>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10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52.emf"/></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8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39.emf"/><Relationship Id="rId4" Type="http://schemas.openxmlformats.org/officeDocument/2006/relationships/image" Target="../media/image41.emf"/></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2.emf"/><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524000" y="61448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CHEMISTRY</a:t>
            </a:r>
          </a:p>
          <a:p>
            <a:pPr algn="ctr"/>
            <a:endParaRPr lang="en-US" sz="1800" cap="none" dirty="0">
              <a:solidFill>
                <a:schemeClr val="accent3">
                  <a:lumMod val="20000"/>
                  <a:lumOff val="80000"/>
                </a:schemeClr>
              </a:solidFill>
              <a:latin typeface="+mn-lt"/>
            </a:endParaRPr>
          </a:p>
          <a:p>
            <a:pPr algn="ctr"/>
            <a:r>
              <a:rPr lang="en-US" sz="2400" b="1" cap="none" dirty="0">
                <a:solidFill>
                  <a:srgbClr val="212F62"/>
                </a:solidFill>
                <a:latin typeface="+mn-lt"/>
              </a:rPr>
              <a:t>Chapter 5 THERMOCHEMISTRY</a:t>
            </a:r>
          </a:p>
          <a:p>
            <a:pPr algn="ctr"/>
            <a:r>
              <a:rPr lang="en-US" sz="1600" cap="none" dirty="0">
                <a:solidFill>
                  <a:schemeClr val="tx1"/>
                </a:solidFill>
                <a:latin typeface="+mn-lt"/>
              </a:rPr>
              <a:t>Joseph De Pasquale</a:t>
            </a:r>
          </a:p>
          <a:p>
            <a:pPr algn="ctr"/>
            <a:r>
              <a:rPr lang="en-US" sz="1600" cap="none" dirty="0">
                <a:solidFill>
                  <a:schemeClr val="tx1"/>
                </a:solidFill>
                <a:latin typeface="+mn-lt"/>
              </a:rPr>
              <a:t>University of Connecticut</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6758" y="2518313"/>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7" name="Picture 6"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5775854"/>
            <a:ext cx="1226434" cy="833592"/>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477" y="1647062"/>
            <a:ext cx="11636478" cy="4591506"/>
          </a:xfrm>
        </p:spPr>
        <p:txBody>
          <a:bodyPr>
            <a:noAutofit/>
          </a:bodyPr>
          <a:lstStyle/>
          <a:p>
            <a:pPr marL="342900" indent="-342900" algn="just">
              <a:buFont typeface="Arial" panose="020B0604020202020204" pitchFamily="34" charset="0"/>
              <a:buChar char="•"/>
            </a:pPr>
            <a:r>
              <a:rPr lang="en-US" sz="2800" dirty="0"/>
              <a:t>Over 90% of the energy we </a:t>
            </a:r>
            <a:r>
              <a:rPr lang="en-US" sz="2800" dirty="0" smtClean="0"/>
              <a:t>use</a:t>
            </a:r>
            <a:r>
              <a:rPr lang="ka-GE" sz="2800" dirty="0" smtClean="0"/>
              <a:t>,</a:t>
            </a:r>
            <a:r>
              <a:rPr lang="en-US" sz="2800" dirty="0" smtClean="0"/>
              <a:t> </a:t>
            </a:r>
            <a:r>
              <a:rPr lang="en-US" sz="2800" dirty="0"/>
              <a:t>comes originally from the sun. </a:t>
            </a:r>
            <a:endParaRPr lang="ka-GE" sz="2800" dirty="0" smtClean="0"/>
          </a:p>
          <a:p>
            <a:pPr marL="342900" indent="-342900" algn="just">
              <a:buFont typeface="Arial" panose="020B0604020202020204" pitchFamily="34" charset="0"/>
              <a:buChar char="•"/>
            </a:pPr>
            <a:r>
              <a:rPr lang="en-US" sz="2800" dirty="0" smtClean="0"/>
              <a:t>Every </a:t>
            </a:r>
            <a:r>
              <a:rPr lang="en-US" sz="2800" dirty="0"/>
              <a:t>day, the sun provides the </a:t>
            </a:r>
            <a:r>
              <a:rPr lang="en-US" sz="2800" dirty="0" smtClean="0"/>
              <a:t>earth, </a:t>
            </a:r>
            <a:r>
              <a:rPr lang="en-US" sz="2800" dirty="0"/>
              <a:t>with </a:t>
            </a:r>
            <a:r>
              <a:rPr lang="en-US" sz="2800" dirty="0" smtClean="0"/>
              <a:t>almost</a:t>
            </a:r>
            <a:r>
              <a:rPr lang="ka-GE" sz="2800" dirty="0" smtClean="0"/>
              <a:t> </a:t>
            </a:r>
            <a:r>
              <a:rPr lang="en-US" sz="2800" dirty="0" smtClean="0"/>
              <a:t>10,000 </a:t>
            </a:r>
            <a:r>
              <a:rPr lang="en-US" sz="2800" dirty="0"/>
              <a:t>times the amount of </a:t>
            </a:r>
            <a:r>
              <a:rPr lang="en-US" sz="2800" dirty="0" smtClean="0"/>
              <a:t>energy, </a:t>
            </a:r>
            <a:r>
              <a:rPr lang="en-US" sz="2800" dirty="0"/>
              <a:t>necessary to meet all of the world’s </a:t>
            </a:r>
            <a:r>
              <a:rPr lang="en-US" sz="2800" dirty="0" smtClean="0"/>
              <a:t>energy, </a:t>
            </a:r>
            <a:r>
              <a:rPr lang="en-US" sz="2800" dirty="0"/>
              <a:t>needs for that day. </a:t>
            </a:r>
            <a:endParaRPr lang="ka-GE" sz="2800" dirty="0" smtClean="0"/>
          </a:p>
          <a:p>
            <a:pPr marL="342900" indent="-342900" algn="just">
              <a:buFont typeface="Arial" panose="020B0604020202020204" pitchFamily="34" charset="0"/>
              <a:buChar char="•"/>
            </a:pPr>
            <a:r>
              <a:rPr lang="en-US" sz="2800" dirty="0" smtClean="0"/>
              <a:t>Our </a:t>
            </a:r>
            <a:r>
              <a:rPr lang="en-US" sz="2800" dirty="0"/>
              <a:t>challenge </a:t>
            </a:r>
            <a:r>
              <a:rPr lang="en-US" sz="2800" dirty="0" smtClean="0"/>
              <a:t>is, to</a:t>
            </a:r>
            <a:r>
              <a:rPr lang="ka-GE" sz="2800" dirty="0" smtClean="0"/>
              <a:t> </a:t>
            </a:r>
            <a:r>
              <a:rPr lang="en-US" sz="2800" dirty="0" smtClean="0"/>
              <a:t>find </a:t>
            </a:r>
            <a:r>
              <a:rPr lang="en-US" sz="2800" dirty="0"/>
              <a:t>ways to convert and store incoming solar </a:t>
            </a:r>
            <a:r>
              <a:rPr lang="en-US" sz="2800" dirty="0" smtClean="0"/>
              <a:t>energy, </a:t>
            </a:r>
            <a:r>
              <a:rPr lang="en-US" sz="2800" dirty="0"/>
              <a:t>so that it can be used in reactions or chemical </a:t>
            </a:r>
            <a:r>
              <a:rPr lang="en-US" sz="2800" dirty="0" smtClean="0"/>
              <a:t>processes, </a:t>
            </a:r>
            <a:r>
              <a:rPr lang="en-US" sz="2800" dirty="0"/>
              <a:t>that </a:t>
            </a:r>
            <a:r>
              <a:rPr lang="en-US" sz="2800" dirty="0" smtClean="0"/>
              <a:t>are</a:t>
            </a:r>
            <a:r>
              <a:rPr lang="ka-GE" sz="2800" dirty="0" smtClean="0"/>
              <a:t> </a:t>
            </a:r>
            <a:r>
              <a:rPr lang="en-US" sz="2800" dirty="0" smtClean="0"/>
              <a:t>both </a:t>
            </a:r>
            <a:r>
              <a:rPr lang="en-US" sz="2800" dirty="0"/>
              <a:t>convenient and nonpolluting. </a:t>
            </a:r>
            <a:endParaRPr lang="ka-GE" sz="2800" dirty="0" smtClean="0"/>
          </a:p>
          <a:p>
            <a:pPr marL="342900" indent="-342900" algn="just">
              <a:buFont typeface="Arial" panose="020B0604020202020204" pitchFamily="34" charset="0"/>
              <a:buChar char="•"/>
            </a:pPr>
            <a:r>
              <a:rPr lang="en-US" sz="2800" dirty="0" smtClean="0"/>
              <a:t>Plants </a:t>
            </a:r>
            <a:r>
              <a:rPr lang="en-US" sz="2800" dirty="0"/>
              <a:t>and many </a:t>
            </a:r>
            <a:r>
              <a:rPr lang="en-US" sz="2800" dirty="0" smtClean="0"/>
              <a:t>bacteria, </a:t>
            </a:r>
            <a:r>
              <a:rPr lang="en-US" sz="2800" dirty="0"/>
              <a:t>capture solar energy through photosynthesis. </a:t>
            </a:r>
            <a:endParaRPr lang="ka-GE" sz="2800" dirty="0" smtClean="0"/>
          </a:p>
        </p:txBody>
      </p:sp>
      <p:sp>
        <p:nvSpPr>
          <p:cNvPr id="4" name="Rectangle 2"/>
          <p:cNvSpPr>
            <a:spLocks noGrp="1" noChangeArrowheads="1"/>
          </p:cNvSpPr>
          <p:nvPr>
            <p:ph type="title"/>
          </p:nvPr>
        </p:nvSpPr>
        <p:spPr>
          <a:xfrm>
            <a:off x="594852" y="581433"/>
            <a:ext cx="4552335" cy="540933"/>
          </a:xfrm>
        </p:spPr>
        <p:txBody>
          <a:bodyPr>
            <a:noAutofit/>
          </a:bodyPr>
          <a:lstStyle/>
          <a:p>
            <a:pPr eaLnBrk="1" hangingPunct="1"/>
            <a:r>
              <a:rPr lang="en-US" sz="3200" b="1" dirty="0">
                <a:solidFill>
                  <a:srgbClr val="000090"/>
                </a:solidFill>
                <a:latin typeface="Arial" pitchFamily="-110" charset="0"/>
              </a:rPr>
              <a:t>5.1 energy basics</a:t>
            </a: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72844" y="435104"/>
            <a:ext cx="1226434" cy="833592"/>
          </a:xfrm>
          <a:prstGeom prst="rect">
            <a:avLst/>
          </a:prstGeom>
        </p:spPr>
      </p:pic>
    </p:spTree>
    <p:extLst>
      <p:ext uri="{BB962C8B-B14F-4D97-AF65-F5344CB8AC3E}">
        <p14:creationId xmlns:p14="http://schemas.microsoft.com/office/powerpoint/2010/main" val="19282710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0658"/>
            <a:ext cx="7721600" cy="683660"/>
          </a:xfrm>
        </p:spPr>
        <p:txBody>
          <a:bodyPr>
            <a:normAutofit/>
          </a:bodyPr>
          <a:lstStyle/>
          <a:p>
            <a:r>
              <a:rPr lang="en-US" sz="2800" b="1" dirty="0">
                <a:solidFill>
                  <a:srgbClr val="000090"/>
                </a:solidFill>
                <a:latin typeface="Arial" pitchFamily="-110" charset="0"/>
              </a:rPr>
              <a:t>Standard Enthalpy of combustion</a:t>
            </a:r>
            <a:endParaRPr lang="en-US" sz="2800" dirty="0"/>
          </a:p>
        </p:txBody>
      </p:sp>
      <p:sp>
        <p:nvSpPr>
          <p:cNvPr id="3" name="Content Placeholder 2"/>
          <p:cNvSpPr>
            <a:spLocks noGrp="1"/>
          </p:cNvSpPr>
          <p:nvPr>
            <p:ph idx="1"/>
          </p:nvPr>
        </p:nvSpPr>
        <p:spPr>
          <a:xfrm>
            <a:off x="609600" y="2106562"/>
            <a:ext cx="10790903" cy="3571567"/>
          </a:xfrm>
        </p:spPr>
        <p:txBody>
          <a:bodyPr>
            <a:normAutofit/>
          </a:bodyPr>
          <a:lstStyle/>
          <a:p>
            <a:pPr marL="457200" indent="-457200" algn="just">
              <a:buFont typeface="Arial" panose="020B0604020202020204" pitchFamily="34" charset="0"/>
              <a:buChar char="•"/>
            </a:pPr>
            <a:r>
              <a:rPr lang="en-US" sz="2800" dirty="0"/>
              <a:t>Enthalpies of combustion for many </a:t>
            </a:r>
            <a:r>
              <a:rPr lang="en-US" sz="2800" dirty="0" smtClean="0"/>
              <a:t>substances</a:t>
            </a:r>
            <a:r>
              <a:rPr lang="ka-GE" sz="2800" dirty="0" smtClean="0"/>
              <a:t>,</a:t>
            </a:r>
            <a:r>
              <a:rPr lang="en-US" sz="2800" dirty="0" smtClean="0"/>
              <a:t> </a:t>
            </a:r>
            <a:r>
              <a:rPr lang="en-US" sz="2800" dirty="0"/>
              <a:t>have been measured; </a:t>
            </a:r>
            <a:endParaRPr lang="ka-GE" sz="2800" dirty="0" smtClean="0"/>
          </a:p>
          <a:p>
            <a:pPr marL="457200" indent="-457200" algn="just">
              <a:buFont typeface="Arial" panose="020B0604020202020204" pitchFamily="34" charset="0"/>
              <a:buChar char="•"/>
            </a:pPr>
            <a:r>
              <a:rPr lang="en-US" sz="2800" dirty="0" smtClean="0"/>
              <a:t>Many</a:t>
            </a:r>
            <a:r>
              <a:rPr lang="ka-GE" sz="2800" dirty="0" smtClean="0"/>
              <a:t> </a:t>
            </a:r>
            <a:r>
              <a:rPr lang="en-US" sz="2800" dirty="0" smtClean="0"/>
              <a:t>readily </a:t>
            </a:r>
            <a:r>
              <a:rPr lang="en-US" sz="2800" dirty="0"/>
              <a:t>available substances with large enthalpies of </a:t>
            </a:r>
            <a:r>
              <a:rPr lang="en-US" sz="2800" dirty="0" smtClean="0"/>
              <a:t>combustion, </a:t>
            </a:r>
            <a:r>
              <a:rPr lang="en-US" sz="2800" dirty="0"/>
              <a:t>are used as fuels, including hydrogen, carbon (</a:t>
            </a:r>
            <a:r>
              <a:rPr lang="en-US" sz="2800" dirty="0" smtClean="0"/>
              <a:t>as</a:t>
            </a:r>
            <a:r>
              <a:rPr lang="ka-GE" sz="2800" dirty="0" smtClean="0"/>
              <a:t> </a:t>
            </a:r>
            <a:r>
              <a:rPr lang="en-US" sz="2800" dirty="0" smtClean="0"/>
              <a:t>coal </a:t>
            </a:r>
            <a:r>
              <a:rPr lang="en-US" sz="2800" dirty="0"/>
              <a:t>or charcoal), and </a:t>
            </a:r>
            <a:r>
              <a:rPr lang="en-US" sz="2800" b="1" dirty="0"/>
              <a:t>hydrocarbons </a:t>
            </a:r>
            <a:r>
              <a:rPr lang="en-US" sz="2800" dirty="0"/>
              <a:t>(compounds </a:t>
            </a:r>
            <a:r>
              <a:rPr lang="en-US" sz="2800" dirty="0" smtClean="0"/>
              <a:t>containing </a:t>
            </a:r>
            <a:r>
              <a:rPr lang="en-US" sz="2800" dirty="0"/>
              <a:t>only hydrogen and carbon), such as methane, propane</a:t>
            </a:r>
            <a:r>
              <a:rPr lang="en-US" sz="2800" dirty="0" smtClean="0"/>
              <a:t>,</a:t>
            </a:r>
            <a:r>
              <a:rPr lang="ka-GE" sz="2800" dirty="0" smtClean="0"/>
              <a:t> </a:t>
            </a:r>
            <a:r>
              <a:rPr lang="en-US" sz="2800" dirty="0" smtClean="0"/>
              <a:t>and </a:t>
            </a:r>
            <a:r>
              <a:rPr lang="en-US" sz="2800" dirty="0"/>
              <a:t>the major components of gasoline.</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91811" y="840658"/>
            <a:ext cx="1226434" cy="833592"/>
          </a:xfrm>
          <a:prstGeom prst="rect">
            <a:avLst/>
          </a:prstGeom>
        </p:spPr>
      </p:pic>
    </p:spTree>
    <p:extLst>
      <p:ext uri="{BB962C8B-B14F-4D97-AF65-F5344CB8AC3E}">
        <p14:creationId xmlns:p14="http://schemas.microsoft.com/office/powerpoint/2010/main" val="25230194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43897" y="761207"/>
            <a:ext cx="7876736" cy="508000"/>
          </a:xfrm>
        </p:spPr>
        <p:txBody>
          <a:bodyPr>
            <a:noAutofit/>
          </a:bodyPr>
          <a:lstStyle/>
          <a:p>
            <a:pPr eaLnBrk="1" hangingPunct="1"/>
            <a:r>
              <a:rPr lang="en-US" sz="3200" b="1" dirty="0">
                <a:solidFill>
                  <a:srgbClr val="000090"/>
                </a:solidFill>
                <a:latin typeface="Arial" pitchFamily="-110" charset="0"/>
              </a:rPr>
              <a:t>Standard molar enthalpies of combustion (Table 5.2)</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95971" y="240276"/>
            <a:ext cx="1226434" cy="833592"/>
          </a:xfrm>
          <a:prstGeom prst="rect">
            <a:avLst/>
          </a:prstGeom>
        </p:spPr>
      </p:pic>
      <p:sp>
        <p:nvSpPr>
          <p:cNvPr id="7" name="Rectangle 6"/>
          <p:cNvSpPr/>
          <p:nvPr/>
        </p:nvSpPr>
        <p:spPr>
          <a:xfrm>
            <a:off x="1201773" y="1360384"/>
            <a:ext cx="10220632" cy="4801315"/>
          </a:xfrm>
          <a:prstGeom prst="rect">
            <a:avLst/>
          </a:prstGeom>
        </p:spPr>
        <p:txBody>
          <a:bodyPr wrap="square">
            <a:spAutoFit/>
          </a:bodyPr>
          <a:lstStyle/>
          <a:p>
            <a:r>
              <a:rPr lang="en-US" b="1" dirty="0"/>
              <a:t>Substance	Combustion Reaction	Enthalpy of Combustion, </a:t>
            </a:r>
            <a:r>
              <a:rPr lang="en-US" b="1" dirty="0" err="1"/>
              <a:t>ΔH∘c</a:t>
            </a:r>
            <a:endParaRPr lang="en-US" b="1" dirty="0"/>
          </a:p>
          <a:p>
            <a:r>
              <a:rPr lang="en-US" b="1" dirty="0"/>
              <a:t>					(kJ/mol at 25°C)</a:t>
            </a:r>
          </a:p>
          <a:p>
            <a:endParaRPr lang="en-US" dirty="0"/>
          </a:p>
          <a:p>
            <a:r>
              <a:rPr lang="en-US" dirty="0"/>
              <a:t>carbon		</a:t>
            </a:r>
            <a:r>
              <a:rPr lang="en-US" dirty="0" err="1"/>
              <a:t>C(s</a:t>
            </a:r>
            <a:r>
              <a:rPr lang="en-US" dirty="0"/>
              <a:t>) + O</a:t>
            </a:r>
            <a:r>
              <a:rPr lang="en-US" baseline="-25000" dirty="0"/>
              <a:t>2</a:t>
            </a:r>
            <a:r>
              <a:rPr lang="en-US" dirty="0"/>
              <a:t>(g) ⟶ CO</a:t>
            </a:r>
            <a:r>
              <a:rPr lang="en-US" baseline="-25000" dirty="0"/>
              <a:t>2</a:t>
            </a:r>
            <a:r>
              <a:rPr lang="en-US" dirty="0"/>
              <a:t>(g)			−393.5</a:t>
            </a:r>
          </a:p>
          <a:p>
            <a:endParaRPr lang="en-US" dirty="0"/>
          </a:p>
          <a:p>
            <a:endParaRPr lang="en-US" dirty="0"/>
          </a:p>
          <a:p>
            <a:r>
              <a:rPr lang="en-US" dirty="0"/>
              <a:t>hydrogen	H</a:t>
            </a:r>
            <a:r>
              <a:rPr lang="en-US" baseline="-25000" dirty="0"/>
              <a:t>2</a:t>
            </a:r>
            <a:r>
              <a:rPr lang="en-US" dirty="0"/>
              <a:t>(g) + ½ O</a:t>
            </a:r>
            <a:r>
              <a:rPr lang="en-US" baseline="-25000" dirty="0"/>
              <a:t>2</a:t>
            </a:r>
            <a:r>
              <a:rPr lang="en-US" dirty="0"/>
              <a:t>(g) ⟶ H</a:t>
            </a:r>
            <a:r>
              <a:rPr lang="en-US" baseline="-25000" dirty="0"/>
              <a:t>2</a:t>
            </a:r>
            <a:r>
              <a:rPr lang="en-US" dirty="0"/>
              <a:t>O(</a:t>
            </a:r>
            <a:r>
              <a:rPr lang="en-US" i="1" dirty="0"/>
              <a:t>l</a:t>
            </a:r>
            <a:r>
              <a:rPr lang="en-US" dirty="0"/>
              <a:t>)			−285.8</a:t>
            </a:r>
          </a:p>
          <a:p>
            <a:endParaRPr lang="en-US" dirty="0"/>
          </a:p>
          <a:p>
            <a:endParaRPr lang="en-US" dirty="0"/>
          </a:p>
          <a:p>
            <a:r>
              <a:rPr lang="en-US" dirty="0"/>
              <a:t>magnesium	</a:t>
            </a:r>
            <a:r>
              <a:rPr lang="en-US" dirty="0" err="1"/>
              <a:t>Mg(s</a:t>
            </a:r>
            <a:r>
              <a:rPr lang="en-US" dirty="0"/>
              <a:t>) + ½ O</a:t>
            </a:r>
            <a:r>
              <a:rPr lang="en-US" baseline="-25000" dirty="0"/>
              <a:t>2</a:t>
            </a:r>
            <a:r>
              <a:rPr lang="en-US" dirty="0"/>
              <a:t>(g) ⟶ </a:t>
            </a:r>
            <a:r>
              <a:rPr lang="en-US" dirty="0" err="1"/>
              <a:t>MgO(s</a:t>
            </a:r>
            <a:r>
              <a:rPr lang="en-US" dirty="0"/>
              <a:t>)		−601.6</a:t>
            </a:r>
          </a:p>
          <a:p>
            <a:endParaRPr lang="en-US" dirty="0"/>
          </a:p>
          <a:p>
            <a:endParaRPr lang="en-US" dirty="0"/>
          </a:p>
          <a:p>
            <a:r>
              <a:rPr lang="en-US" dirty="0"/>
              <a:t>sulfur 		</a:t>
            </a:r>
            <a:r>
              <a:rPr lang="en-US" dirty="0" err="1"/>
              <a:t>S(s</a:t>
            </a:r>
            <a:r>
              <a:rPr lang="en-US" dirty="0"/>
              <a:t>) + O</a:t>
            </a:r>
            <a:r>
              <a:rPr lang="en-US" baseline="-25000" dirty="0"/>
              <a:t>2</a:t>
            </a:r>
            <a:r>
              <a:rPr lang="en-US" dirty="0"/>
              <a:t>(g) ⟶ SO</a:t>
            </a:r>
            <a:r>
              <a:rPr lang="en-US" baseline="-25000" dirty="0"/>
              <a:t>2</a:t>
            </a:r>
            <a:r>
              <a:rPr lang="en-US" dirty="0"/>
              <a:t>(g)			−296.8</a:t>
            </a:r>
          </a:p>
          <a:p>
            <a:endParaRPr lang="en-US" dirty="0"/>
          </a:p>
          <a:p>
            <a:endParaRPr lang="en-US" dirty="0"/>
          </a:p>
          <a:p>
            <a:r>
              <a:rPr lang="en-US" dirty="0"/>
              <a:t>carbon monoxide 	      </a:t>
            </a:r>
            <a:r>
              <a:rPr lang="en-US" dirty="0" err="1"/>
              <a:t>CO(g</a:t>
            </a:r>
            <a:r>
              <a:rPr lang="en-US" dirty="0"/>
              <a:t>) + ½ O</a:t>
            </a:r>
            <a:r>
              <a:rPr lang="en-US" baseline="-25000" dirty="0"/>
              <a:t>2</a:t>
            </a:r>
            <a:r>
              <a:rPr lang="en-US" dirty="0"/>
              <a:t>(g) ⟶ CO</a:t>
            </a:r>
            <a:r>
              <a:rPr lang="en-US" baseline="-25000" dirty="0"/>
              <a:t>2</a:t>
            </a:r>
            <a:r>
              <a:rPr lang="en-US" dirty="0"/>
              <a:t>(g)		−283.0</a:t>
            </a:r>
          </a:p>
          <a:p>
            <a:endParaRPr lang="en-US" dirty="0"/>
          </a:p>
        </p:txBody>
      </p:sp>
    </p:spTree>
    <p:extLst>
      <p:ext uri="{BB962C8B-B14F-4D97-AF65-F5344CB8AC3E}">
        <p14:creationId xmlns:p14="http://schemas.microsoft.com/office/powerpoint/2010/main" val="13305983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95833" y="702968"/>
            <a:ext cx="6553200" cy="508000"/>
          </a:xfrm>
        </p:spPr>
        <p:txBody>
          <a:bodyPr>
            <a:noAutofit/>
          </a:bodyPr>
          <a:lstStyle/>
          <a:p>
            <a:pPr eaLnBrk="1" hangingPunct="1"/>
            <a:r>
              <a:rPr lang="en-US" sz="3200" b="1" dirty="0">
                <a:solidFill>
                  <a:srgbClr val="000090"/>
                </a:solidFill>
                <a:latin typeface="Arial" pitchFamily="-110" charset="0"/>
              </a:rPr>
              <a:t>Standard molar enthalpies of combustion (Table 5.2)</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
        <p:nvSpPr>
          <p:cNvPr id="7" name="Rectangle 6"/>
          <p:cNvSpPr/>
          <p:nvPr/>
        </p:nvSpPr>
        <p:spPr>
          <a:xfrm>
            <a:off x="2017059" y="1360384"/>
            <a:ext cx="8343462" cy="4801315"/>
          </a:xfrm>
          <a:prstGeom prst="rect">
            <a:avLst/>
          </a:prstGeom>
        </p:spPr>
        <p:txBody>
          <a:bodyPr wrap="square">
            <a:spAutoFit/>
          </a:bodyPr>
          <a:lstStyle/>
          <a:p>
            <a:r>
              <a:rPr lang="en-US" b="1" dirty="0"/>
              <a:t>Substance	Combustion Reaction	Enthalpy of Combustion, </a:t>
            </a:r>
            <a:r>
              <a:rPr lang="en-US" b="1" dirty="0" err="1"/>
              <a:t>ΔH∘c</a:t>
            </a:r>
            <a:endParaRPr lang="en-US" b="1" dirty="0"/>
          </a:p>
          <a:p>
            <a:r>
              <a:rPr lang="en-US" b="1" dirty="0"/>
              <a:t>					(kJ/mol at 25°C)</a:t>
            </a:r>
          </a:p>
          <a:p>
            <a:endParaRPr lang="en-US" dirty="0"/>
          </a:p>
          <a:p>
            <a:endParaRPr lang="en-US" dirty="0"/>
          </a:p>
          <a:p>
            <a:r>
              <a:rPr lang="en-US" dirty="0"/>
              <a:t>methane 	CH</a:t>
            </a:r>
            <a:r>
              <a:rPr lang="en-US" baseline="-25000" dirty="0"/>
              <a:t>4</a:t>
            </a:r>
            <a:r>
              <a:rPr lang="en-US" dirty="0"/>
              <a:t>(g) + 2O</a:t>
            </a:r>
            <a:r>
              <a:rPr lang="en-US" baseline="-25000" dirty="0"/>
              <a:t>2</a:t>
            </a:r>
            <a:r>
              <a:rPr lang="en-US" dirty="0"/>
              <a:t>(g) ⟶ CO</a:t>
            </a:r>
            <a:r>
              <a:rPr lang="en-US" baseline="-25000" dirty="0"/>
              <a:t>2</a:t>
            </a:r>
            <a:r>
              <a:rPr lang="en-US" dirty="0"/>
              <a:t>(g) + 2H</a:t>
            </a:r>
            <a:r>
              <a:rPr lang="en-US" baseline="-25000" dirty="0"/>
              <a:t>2</a:t>
            </a:r>
            <a:r>
              <a:rPr lang="en-US" dirty="0"/>
              <a:t>O(</a:t>
            </a:r>
            <a:r>
              <a:rPr lang="en-US" i="1" dirty="0"/>
              <a:t>l</a:t>
            </a:r>
            <a:r>
              <a:rPr lang="en-US" dirty="0"/>
              <a:t>)		−890.8</a:t>
            </a:r>
          </a:p>
          <a:p>
            <a:endParaRPr lang="en-US" dirty="0"/>
          </a:p>
          <a:p>
            <a:endParaRPr lang="en-US" dirty="0"/>
          </a:p>
          <a:p>
            <a:r>
              <a:rPr lang="en-US" dirty="0"/>
              <a:t>acetylene 	C</a:t>
            </a:r>
            <a:r>
              <a:rPr lang="en-US" baseline="-25000" dirty="0"/>
              <a:t>2</a:t>
            </a:r>
            <a:r>
              <a:rPr lang="en-US" dirty="0"/>
              <a:t>H</a:t>
            </a:r>
            <a:r>
              <a:rPr lang="en-US" baseline="-25000" dirty="0"/>
              <a:t>2</a:t>
            </a:r>
            <a:r>
              <a:rPr lang="en-US" dirty="0"/>
              <a:t>(g) + 5/2 O</a:t>
            </a:r>
            <a:r>
              <a:rPr lang="en-US" baseline="-25000" dirty="0"/>
              <a:t>2</a:t>
            </a:r>
            <a:r>
              <a:rPr lang="en-US" dirty="0"/>
              <a:t>(g) ⟶ 2CO</a:t>
            </a:r>
            <a:r>
              <a:rPr lang="en-US" baseline="-25000" dirty="0"/>
              <a:t>2</a:t>
            </a:r>
            <a:r>
              <a:rPr lang="en-US" dirty="0"/>
              <a:t>(g) + H</a:t>
            </a:r>
            <a:r>
              <a:rPr lang="en-US" baseline="-25000" dirty="0"/>
              <a:t>2</a:t>
            </a:r>
            <a:r>
              <a:rPr lang="en-US" dirty="0"/>
              <a:t>O(</a:t>
            </a:r>
            <a:r>
              <a:rPr lang="en-US" i="1" dirty="0"/>
              <a:t>l</a:t>
            </a:r>
            <a:r>
              <a:rPr lang="en-US" dirty="0"/>
              <a:t>)		−1301.1</a:t>
            </a:r>
          </a:p>
          <a:p>
            <a:endParaRPr lang="en-US" dirty="0"/>
          </a:p>
          <a:p>
            <a:endParaRPr lang="en-US" dirty="0"/>
          </a:p>
          <a:p>
            <a:r>
              <a:rPr lang="en-US" dirty="0"/>
              <a:t>ethanol 		C</a:t>
            </a:r>
            <a:r>
              <a:rPr lang="en-US" baseline="-25000" dirty="0"/>
              <a:t>2</a:t>
            </a:r>
            <a:r>
              <a:rPr lang="en-US" dirty="0"/>
              <a:t>H</a:t>
            </a:r>
            <a:r>
              <a:rPr lang="en-US" baseline="-25000" dirty="0"/>
              <a:t>5</a:t>
            </a:r>
            <a:r>
              <a:rPr lang="en-US" dirty="0"/>
              <a:t>OH(</a:t>
            </a:r>
            <a:r>
              <a:rPr lang="en-US" i="1" dirty="0"/>
              <a:t>l</a:t>
            </a:r>
            <a:r>
              <a:rPr lang="en-US" dirty="0"/>
              <a:t>) + 3O</a:t>
            </a:r>
            <a:r>
              <a:rPr lang="en-US" baseline="-25000" dirty="0"/>
              <a:t>2</a:t>
            </a:r>
            <a:r>
              <a:rPr lang="en-US" dirty="0"/>
              <a:t>(g) ⟶ 2CO</a:t>
            </a:r>
            <a:r>
              <a:rPr lang="en-US" baseline="-25000" dirty="0"/>
              <a:t>2</a:t>
            </a:r>
            <a:r>
              <a:rPr lang="en-US" dirty="0"/>
              <a:t>(g) + 3H</a:t>
            </a:r>
            <a:r>
              <a:rPr lang="en-US" baseline="-25000" dirty="0"/>
              <a:t>2</a:t>
            </a:r>
            <a:r>
              <a:rPr lang="en-US" dirty="0"/>
              <a:t>O(</a:t>
            </a:r>
            <a:r>
              <a:rPr lang="en-US" i="1" dirty="0"/>
              <a:t>l</a:t>
            </a:r>
            <a:r>
              <a:rPr lang="en-US" dirty="0"/>
              <a:t>)		−1366.8</a:t>
            </a:r>
          </a:p>
          <a:p>
            <a:endParaRPr lang="en-US" dirty="0"/>
          </a:p>
          <a:p>
            <a:endParaRPr lang="en-US" dirty="0"/>
          </a:p>
          <a:p>
            <a:r>
              <a:rPr lang="en-US" dirty="0"/>
              <a:t>methanol 	CH</a:t>
            </a:r>
            <a:r>
              <a:rPr lang="en-US" baseline="-25000" dirty="0"/>
              <a:t>3</a:t>
            </a:r>
            <a:r>
              <a:rPr lang="en-US" dirty="0"/>
              <a:t>OH(</a:t>
            </a:r>
            <a:r>
              <a:rPr lang="en-US" i="1" dirty="0"/>
              <a:t>l</a:t>
            </a:r>
            <a:r>
              <a:rPr lang="en-US" dirty="0"/>
              <a:t>) + 3/2 O</a:t>
            </a:r>
            <a:r>
              <a:rPr lang="en-US" baseline="-25000" dirty="0"/>
              <a:t>2</a:t>
            </a:r>
            <a:r>
              <a:rPr lang="en-US" dirty="0"/>
              <a:t>(g) ⟶ CO</a:t>
            </a:r>
            <a:r>
              <a:rPr lang="en-US" baseline="-25000" dirty="0"/>
              <a:t>2</a:t>
            </a:r>
            <a:r>
              <a:rPr lang="en-US" dirty="0"/>
              <a:t>(g) + 2H</a:t>
            </a:r>
            <a:r>
              <a:rPr lang="en-US" baseline="-25000" dirty="0"/>
              <a:t>2</a:t>
            </a:r>
            <a:r>
              <a:rPr lang="en-US" dirty="0"/>
              <a:t>O(</a:t>
            </a:r>
            <a:r>
              <a:rPr lang="en-US" i="1" dirty="0"/>
              <a:t>l</a:t>
            </a:r>
            <a:r>
              <a:rPr lang="en-US" dirty="0"/>
              <a:t>)		−726.1</a:t>
            </a:r>
          </a:p>
          <a:p>
            <a:endParaRPr lang="en-US" dirty="0"/>
          </a:p>
          <a:p>
            <a:endParaRPr lang="en-US" dirty="0"/>
          </a:p>
          <a:p>
            <a:r>
              <a:rPr lang="en-US" dirty="0"/>
              <a:t>isooctane 	C</a:t>
            </a:r>
            <a:r>
              <a:rPr lang="en-US" baseline="-25000" dirty="0"/>
              <a:t>8</a:t>
            </a:r>
            <a:r>
              <a:rPr lang="en-US" dirty="0"/>
              <a:t>H</a:t>
            </a:r>
            <a:r>
              <a:rPr lang="en-US" baseline="-25000" dirty="0"/>
              <a:t>18</a:t>
            </a:r>
            <a:r>
              <a:rPr lang="en-US" dirty="0"/>
              <a:t>(</a:t>
            </a:r>
            <a:r>
              <a:rPr lang="en-US" i="1" dirty="0"/>
              <a:t>l</a:t>
            </a:r>
            <a:r>
              <a:rPr lang="en-US" dirty="0"/>
              <a:t>) + 25/2 O</a:t>
            </a:r>
            <a:r>
              <a:rPr lang="en-US" baseline="-25000" dirty="0"/>
              <a:t>2</a:t>
            </a:r>
            <a:r>
              <a:rPr lang="en-US" dirty="0"/>
              <a:t>(g) ⟶ 8CO</a:t>
            </a:r>
            <a:r>
              <a:rPr lang="en-US" baseline="-25000" dirty="0"/>
              <a:t>2</a:t>
            </a:r>
            <a:r>
              <a:rPr lang="en-US" dirty="0"/>
              <a:t>(g) + 9H</a:t>
            </a:r>
            <a:r>
              <a:rPr lang="en-US" baseline="-25000" dirty="0"/>
              <a:t>2</a:t>
            </a:r>
            <a:r>
              <a:rPr lang="en-US" dirty="0"/>
              <a:t>O(</a:t>
            </a:r>
            <a:r>
              <a:rPr lang="en-US" i="1" dirty="0"/>
              <a:t>l</a:t>
            </a:r>
            <a:r>
              <a:rPr lang="en-US" dirty="0"/>
              <a:t>)		−5461</a:t>
            </a:r>
          </a:p>
        </p:txBody>
      </p:sp>
    </p:spTree>
    <p:extLst>
      <p:ext uri="{BB962C8B-B14F-4D97-AF65-F5344CB8AC3E}">
        <p14:creationId xmlns:p14="http://schemas.microsoft.com/office/powerpoint/2010/main" val="13305983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384323" cy="659535"/>
          </a:xfrm>
        </p:spPr>
        <p:txBody>
          <a:bodyPr/>
          <a:lstStyle/>
          <a:p>
            <a:r>
              <a:rPr lang="en-US" dirty="0"/>
              <a:t>Figure 5.21</a:t>
            </a:r>
          </a:p>
        </p:txBody>
      </p:sp>
      <p:pic>
        <p:nvPicPr>
          <p:cNvPr id="2" name="Picture Placeholder 1" descr="CNX_Chem_05_03_GasBurnin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960" r="19960"/>
          <a:stretch>
            <a:fillRect/>
          </a:stretch>
        </p:blipFill>
        <p:spPr>
          <a:xfrm>
            <a:off x="420133" y="900862"/>
            <a:ext cx="10218289" cy="4436173"/>
          </a:xfrm>
        </p:spPr>
      </p:pic>
      <p:sp>
        <p:nvSpPr>
          <p:cNvPr id="7" name="Text Placeholder 6"/>
          <p:cNvSpPr>
            <a:spLocks noGrp="1"/>
          </p:cNvSpPr>
          <p:nvPr>
            <p:ph type="body" sz="quarter" idx="14"/>
          </p:nvPr>
        </p:nvSpPr>
        <p:spPr>
          <a:xfrm>
            <a:off x="1622323" y="5413379"/>
            <a:ext cx="8229600" cy="1166382"/>
          </a:xfrm>
        </p:spPr>
        <p:txBody>
          <a:bodyPr>
            <a:normAutofit/>
          </a:bodyPr>
          <a:lstStyle/>
          <a:p>
            <a:r>
              <a:rPr lang="en-US" sz="2800" dirty="0"/>
              <a:t>The combustion of gasoline is very exothermic. </a:t>
            </a:r>
            <a:endParaRPr lang="ka-GE" sz="2800" dirty="0" smtClean="0"/>
          </a:p>
          <a:p>
            <a:r>
              <a:rPr lang="en-US" sz="2800" dirty="0" smtClean="0"/>
              <a:t>(</a:t>
            </a:r>
            <a:r>
              <a:rPr lang="en-US" sz="2800" dirty="0"/>
              <a:t>credit: modification of work by </a:t>
            </a:r>
            <a:r>
              <a:rPr lang="cs-CZ" sz="2800" dirty="0"/>
              <a:t>“</a:t>
            </a:r>
            <a:r>
              <a:rPr lang="cs-CZ" sz="2800" dirty="0" err="1"/>
              <a:t>AlexEagle</a:t>
            </a:r>
            <a:r>
              <a:rPr lang="cs-CZ" sz="2800" dirty="0"/>
              <a:t>”/</a:t>
            </a:r>
            <a:r>
              <a:rPr lang="cs-CZ" sz="2800" dirty="0" err="1"/>
              <a:t>Flickr</a:t>
            </a:r>
            <a:r>
              <a:rPr lang="cs-CZ" sz="2800" dirty="0"/>
              <a:t>)</a:t>
            </a:r>
            <a:endParaRPr lang="en-US" sz="28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38422" y="484066"/>
            <a:ext cx="1226434" cy="833592"/>
          </a:xfrm>
          <a:prstGeom prst="rect">
            <a:avLst/>
          </a:prstGeom>
        </p:spPr>
      </p:pic>
    </p:spTree>
    <p:extLst>
      <p:ext uri="{BB962C8B-B14F-4D97-AF65-F5344CB8AC3E}">
        <p14:creationId xmlns:p14="http://schemas.microsoft.com/office/powerpoint/2010/main" val="9757415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1832" y="571094"/>
            <a:ext cx="3332813" cy="659535"/>
          </a:xfrm>
        </p:spPr>
        <p:txBody>
          <a:bodyPr>
            <a:normAutofit/>
          </a:bodyPr>
          <a:lstStyle/>
          <a:p>
            <a:r>
              <a:rPr lang="en-US" sz="2800" dirty="0"/>
              <a:t>Example 5.10</a:t>
            </a:r>
          </a:p>
        </p:txBody>
      </p:sp>
      <p:sp>
        <p:nvSpPr>
          <p:cNvPr id="7" name="Text Placeholder 6"/>
          <p:cNvSpPr>
            <a:spLocks noGrp="1"/>
          </p:cNvSpPr>
          <p:nvPr>
            <p:ph type="body" sz="quarter" idx="14"/>
          </p:nvPr>
        </p:nvSpPr>
        <p:spPr>
          <a:xfrm>
            <a:off x="368711" y="1552231"/>
            <a:ext cx="11312012" cy="4199639"/>
          </a:xfrm>
        </p:spPr>
        <p:txBody>
          <a:bodyPr>
            <a:noAutofit/>
          </a:bodyPr>
          <a:lstStyle/>
          <a:p>
            <a:pPr marL="342900" indent="-342900" algn="just">
              <a:buFont typeface="Arial" panose="020B0604020202020204" pitchFamily="34" charset="0"/>
              <a:buChar char="•"/>
            </a:pPr>
            <a:r>
              <a:rPr lang="en-US" sz="2800" b="1" dirty="0"/>
              <a:t>Using Enthalpy of Combustion</a:t>
            </a:r>
            <a:endParaRPr lang="en-US" sz="2800" dirty="0" smtClean="0"/>
          </a:p>
          <a:p>
            <a:pPr marL="342900" indent="-342900" algn="just">
              <a:buFont typeface="Arial" panose="020B0604020202020204" pitchFamily="34" charset="0"/>
              <a:buChar char="•"/>
            </a:pPr>
            <a:r>
              <a:rPr lang="en-US" sz="2400" dirty="0" smtClean="0"/>
              <a:t>The </a:t>
            </a:r>
            <a:r>
              <a:rPr lang="en-US" sz="2400" dirty="0"/>
              <a:t>combustion of gasoline is a highly exothermic process. </a:t>
            </a:r>
          </a:p>
          <a:p>
            <a:pPr marL="342900" indent="-342900" algn="just">
              <a:buFont typeface="Arial" panose="020B0604020202020204" pitchFamily="34" charset="0"/>
              <a:buChar char="•"/>
            </a:pPr>
            <a:r>
              <a:rPr lang="en-US" sz="2400" dirty="0"/>
              <a:t>Let us determine the approximate amount of </a:t>
            </a:r>
            <a:r>
              <a:rPr lang="en-US" sz="2400" dirty="0" smtClean="0"/>
              <a:t>heat</a:t>
            </a:r>
            <a:r>
              <a:rPr lang="ka-GE" sz="2400" dirty="0" smtClean="0"/>
              <a:t>,</a:t>
            </a:r>
            <a:r>
              <a:rPr lang="en-US" sz="2400" dirty="0" smtClean="0"/>
              <a:t> </a:t>
            </a:r>
            <a:r>
              <a:rPr lang="en-US" sz="2400" dirty="0"/>
              <a:t>produced by burning 1.00 L of gasoline, assuming the enthalpy of combustion of gasoline is the </a:t>
            </a:r>
            <a:r>
              <a:rPr lang="en-US" sz="2400" dirty="0" smtClean="0"/>
              <a:t>same, </a:t>
            </a:r>
            <a:r>
              <a:rPr lang="en-US" sz="2400" dirty="0"/>
              <a:t>as that of isooctane, a common component of gasoline. The density of isooctane is 0.692 g/</a:t>
            </a:r>
            <a:r>
              <a:rPr lang="en-US" sz="2400" dirty="0" err="1"/>
              <a:t>mL.</a:t>
            </a:r>
            <a:endParaRPr lang="en-US" sz="2400" dirty="0"/>
          </a:p>
          <a:p>
            <a:endParaRPr lang="en-US" sz="2400" dirty="0"/>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718640"/>
            <a:ext cx="1226434" cy="833592"/>
          </a:xfrm>
          <a:prstGeom prst="rect">
            <a:avLst/>
          </a:prstGeom>
        </p:spPr>
      </p:pic>
      <p:sp>
        <p:nvSpPr>
          <p:cNvPr id="8" name="TextBox 7">
            <a:extLst>
              <a:ext uri="{FF2B5EF4-FFF2-40B4-BE49-F238E27FC236}">
                <a16:creationId xmlns:a16="http://schemas.microsoft.com/office/drawing/2014/main" id="{35E6FD09-CF2F-46D1-846A-5569D8D210C6}"/>
              </a:ext>
            </a:extLst>
          </p:cNvPr>
          <p:cNvSpPr txBox="1"/>
          <p:nvPr/>
        </p:nvSpPr>
        <p:spPr>
          <a:xfrm>
            <a:off x="920203" y="4602507"/>
            <a:ext cx="10448143" cy="584775"/>
          </a:xfrm>
          <a:prstGeom prst="rect">
            <a:avLst/>
          </a:prstGeom>
          <a:noFill/>
        </p:spPr>
        <p:txBody>
          <a:bodyPr wrap="square">
            <a:spAutoFit/>
          </a:bodyPr>
          <a:lstStyle/>
          <a:p>
            <a:r>
              <a:rPr lang="en-US" sz="2400" dirty="0"/>
              <a:t>isooctane 	C</a:t>
            </a:r>
            <a:r>
              <a:rPr lang="en-US" sz="2400" baseline="-25000" dirty="0"/>
              <a:t>8</a:t>
            </a:r>
            <a:r>
              <a:rPr lang="en-US" sz="2400" dirty="0"/>
              <a:t>H</a:t>
            </a:r>
            <a:r>
              <a:rPr lang="en-US" sz="2400" baseline="-25000" dirty="0"/>
              <a:t>18</a:t>
            </a:r>
            <a:r>
              <a:rPr lang="en-US" sz="2400" dirty="0"/>
              <a:t>(</a:t>
            </a:r>
            <a:r>
              <a:rPr lang="en-US" sz="2400" i="1" dirty="0"/>
              <a:t>l</a:t>
            </a:r>
            <a:r>
              <a:rPr lang="en-US" sz="2400" dirty="0"/>
              <a:t>) + 25/2 O</a:t>
            </a:r>
            <a:r>
              <a:rPr lang="en-US" sz="2400" baseline="-25000" dirty="0"/>
              <a:t>2</a:t>
            </a:r>
            <a:r>
              <a:rPr lang="en-US" sz="2400" dirty="0"/>
              <a:t>(g) ⟶ 8CO</a:t>
            </a:r>
            <a:r>
              <a:rPr lang="en-US" sz="2400" baseline="-25000" dirty="0"/>
              <a:t>2</a:t>
            </a:r>
            <a:r>
              <a:rPr lang="en-US" sz="2400" dirty="0"/>
              <a:t>(g) + 9H</a:t>
            </a:r>
            <a:r>
              <a:rPr lang="en-US" sz="2400" baseline="-25000" dirty="0"/>
              <a:t>2</a:t>
            </a:r>
            <a:r>
              <a:rPr lang="en-US" sz="2400" dirty="0"/>
              <a:t>O(</a:t>
            </a:r>
            <a:r>
              <a:rPr lang="en-US" sz="2400" i="1" dirty="0"/>
              <a:t>l</a:t>
            </a:r>
            <a:r>
              <a:rPr lang="en-US" sz="2400" dirty="0"/>
              <a:t>)	</a:t>
            </a:r>
            <a:r>
              <a:rPr lang="en-US" sz="2400" dirty="0" err="1"/>
              <a:t>ΔH</a:t>
            </a:r>
            <a:r>
              <a:rPr lang="en-US" sz="3200" dirty="0" err="1"/>
              <a:t>∘c</a:t>
            </a:r>
            <a:r>
              <a:rPr lang="en-US" sz="2400" dirty="0"/>
              <a:t>= −5461</a:t>
            </a:r>
          </a:p>
        </p:txBody>
      </p:sp>
    </p:spTree>
    <p:extLst>
      <p:ext uri="{BB962C8B-B14F-4D97-AF65-F5344CB8AC3E}">
        <p14:creationId xmlns:p14="http://schemas.microsoft.com/office/powerpoint/2010/main" val="4370641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1938" y="461690"/>
            <a:ext cx="3053146" cy="659535"/>
          </a:xfrm>
        </p:spPr>
        <p:txBody>
          <a:bodyPr>
            <a:normAutofit/>
          </a:bodyPr>
          <a:lstStyle/>
          <a:p>
            <a:r>
              <a:rPr lang="en-US" sz="2800" dirty="0"/>
              <a:t>Example 5.10</a:t>
            </a:r>
          </a:p>
        </p:txBody>
      </p:sp>
      <p:sp>
        <p:nvSpPr>
          <p:cNvPr id="7" name="Text Placeholder 6"/>
          <p:cNvSpPr>
            <a:spLocks noGrp="1"/>
          </p:cNvSpPr>
          <p:nvPr>
            <p:ph type="body" sz="quarter" idx="14"/>
          </p:nvPr>
        </p:nvSpPr>
        <p:spPr>
          <a:xfrm>
            <a:off x="545689" y="1634622"/>
            <a:ext cx="11149781" cy="4500707"/>
          </a:xfrm>
        </p:spPr>
        <p:txBody>
          <a:bodyPr>
            <a:noAutofit/>
          </a:bodyPr>
          <a:lstStyle/>
          <a:p>
            <a:pPr marL="342900" indent="-342900" algn="just">
              <a:buFont typeface="Arial" panose="020B0604020202020204" pitchFamily="34" charset="0"/>
              <a:buChar char="•"/>
            </a:pPr>
            <a:r>
              <a:rPr lang="en-US" sz="2800" b="1" dirty="0">
                <a:solidFill>
                  <a:srgbClr val="002060"/>
                </a:solidFill>
              </a:rPr>
              <a:t>Solution</a:t>
            </a:r>
            <a:endParaRPr lang="en-US" sz="2800" dirty="0" smtClean="0">
              <a:solidFill>
                <a:srgbClr val="002060"/>
              </a:solidFill>
            </a:endParaRPr>
          </a:p>
          <a:p>
            <a:pPr marL="342900" indent="-342900" algn="just">
              <a:buFont typeface="Arial" panose="020B0604020202020204" pitchFamily="34" charset="0"/>
              <a:buChar char="•"/>
            </a:pPr>
            <a:r>
              <a:rPr lang="en-US" sz="2800" dirty="0" smtClean="0"/>
              <a:t>Starting </a:t>
            </a:r>
            <a:r>
              <a:rPr lang="en-US" sz="2800" dirty="0"/>
              <a:t>with a known amount (1.00 L of isooctane), we can perform conversions between units until we arrive at the desired amount of heat or energy. </a:t>
            </a:r>
          </a:p>
          <a:p>
            <a:pPr marL="342900" indent="-342900" algn="just">
              <a:buFont typeface="Arial" panose="020B0604020202020204" pitchFamily="34" charset="0"/>
              <a:buChar char="•"/>
            </a:pPr>
            <a:r>
              <a:rPr lang="en-US" sz="2800" dirty="0"/>
              <a:t>The enthalpy of combustion of isooctane provides one of the necessary conversions. </a:t>
            </a:r>
          </a:p>
          <a:p>
            <a:pPr marL="342900" indent="-342900" algn="just">
              <a:buFont typeface="Arial" panose="020B0604020202020204" pitchFamily="34" charset="0"/>
              <a:buChar char="•"/>
            </a:pPr>
            <a:r>
              <a:rPr lang="en-US" sz="2800" dirty="0"/>
              <a:t>Table 5.2 gives this value as −5460 kJ per 1 mole of isooctane (C</a:t>
            </a:r>
            <a:r>
              <a:rPr lang="en-US" sz="2800" baseline="-25000" dirty="0"/>
              <a:t>8</a:t>
            </a:r>
            <a:r>
              <a:rPr lang="en-US" sz="2800" dirty="0"/>
              <a:t>H</a:t>
            </a:r>
            <a:r>
              <a:rPr lang="en-US" sz="2800" baseline="-25000" dirty="0"/>
              <a:t>18</a:t>
            </a:r>
            <a:r>
              <a:rPr lang="en-US" sz="2800" dirty="0"/>
              <a:t>).</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07481" y="618074"/>
            <a:ext cx="1226434" cy="833592"/>
          </a:xfrm>
          <a:prstGeom prst="rect">
            <a:avLst/>
          </a:prstGeom>
        </p:spPr>
      </p:pic>
    </p:spTree>
    <p:extLst>
      <p:ext uri="{BB962C8B-B14F-4D97-AF65-F5344CB8AC3E}">
        <p14:creationId xmlns:p14="http://schemas.microsoft.com/office/powerpoint/2010/main" val="4370641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0BA8-6AF4-47EF-8E9F-440974219A1F}"/>
              </a:ext>
            </a:extLst>
          </p:cNvPr>
          <p:cNvSpPr>
            <a:spLocks noGrp="1"/>
          </p:cNvSpPr>
          <p:nvPr>
            <p:ph type="title"/>
          </p:nvPr>
        </p:nvSpPr>
        <p:spPr>
          <a:xfrm>
            <a:off x="643409" y="261428"/>
            <a:ext cx="3005528" cy="659535"/>
          </a:xfrm>
        </p:spPr>
        <p:txBody>
          <a:bodyPr/>
          <a:lstStyle/>
          <a:p>
            <a:r>
              <a:rPr lang="en-US" dirty="0"/>
              <a:t>Example 5.10</a:t>
            </a:r>
          </a:p>
        </p:txBody>
      </p:sp>
      <p:pic>
        <p:nvPicPr>
          <p:cNvPr id="8" name="Picture 7">
            <a:extLst>
              <a:ext uri="{FF2B5EF4-FFF2-40B4-BE49-F238E27FC236}">
                <a16:creationId xmlns:a16="http://schemas.microsoft.com/office/drawing/2014/main" id="{67CF0723-FCD9-4A4B-AEBA-053478ED70E4}"/>
              </a:ext>
            </a:extLst>
          </p:cNvPr>
          <p:cNvPicPr>
            <a:picLocks noChangeAspect="1"/>
          </p:cNvPicPr>
          <p:nvPr/>
        </p:nvPicPr>
        <p:blipFill>
          <a:blip r:embed="rId2"/>
          <a:stretch>
            <a:fillRect/>
          </a:stretch>
        </p:blipFill>
        <p:spPr>
          <a:xfrm>
            <a:off x="10768172" y="153482"/>
            <a:ext cx="1231499" cy="835224"/>
          </a:xfrm>
          <a:prstGeom prst="rect">
            <a:avLst/>
          </a:prstGeom>
        </p:spPr>
      </p:pic>
      <p:pic>
        <p:nvPicPr>
          <p:cNvPr id="3" name="Picture 2"/>
          <p:cNvPicPr>
            <a:picLocks noChangeAspect="1"/>
          </p:cNvPicPr>
          <p:nvPr/>
        </p:nvPicPr>
        <p:blipFill>
          <a:blip r:embed="rId3"/>
          <a:stretch>
            <a:fillRect/>
          </a:stretch>
        </p:blipFill>
        <p:spPr>
          <a:xfrm>
            <a:off x="83000" y="1991035"/>
            <a:ext cx="11671466" cy="2205869"/>
          </a:xfrm>
          <a:prstGeom prst="rect">
            <a:avLst/>
          </a:prstGeom>
        </p:spPr>
      </p:pic>
    </p:spTree>
    <p:extLst>
      <p:ext uri="{BB962C8B-B14F-4D97-AF65-F5344CB8AC3E}">
        <p14:creationId xmlns:p14="http://schemas.microsoft.com/office/powerpoint/2010/main" val="39330561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35" y="236888"/>
            <a:ext cx="5363497" cy="580421"/>
          </a:xfrm>
        </p:spPr>
        <p:txBody>
          <a:bodyPr/>
          <a:lstStyle/>
          <a:p>
            <a:r>
              <a:rPr lang="en-US" b="1" dirty="0"/>
              <a:t>Chemistry in Everyday Life</a:t>
            </a:r>
            <a:endParaRPr lang="en-US" dirty="0"/>
          </a:p>
        </p:txBody>
      </p:sp>
      <p:sp>
        <p:nvSpPr>
          <p:cNvPr id="3" name="Content Placeholder 2"/>
          <p:cNvSpPr>
            <a:spLocks noGrp="1"/>
          </p:cNvSpPr>
          <p:nvPr>
            <p:ph idx="1"/>
          </p:nvPr>
        </p:nvSpPr>
        <p:spPr>
          <a:xfrm>
            <a:off x="609599" y="1239340"/>
            <a:ext cx="11233355" cy="5382686"/>
          </a:xfrm>
        </p:spPr>
        <p:txBody>
          <a:bodyPr>
            <a:normAutofit fontScale="92500" lnSpcReduction="10000"/>
          </a:bodyPr>
          <a:lstStyle/>
          <a:p>
            <a:r>
              <a:rPr lang="en-US" sz="2400" b="1" dirty="0"/>
              <a:t>Emerging Algae-Based Energy Technologies (Biofuels)</a:t>
            </a:r>
          </a:p>
          <a:p>
            <a:pPr marL="342900" indent="-342900" algn="just">
              <a:buFont typeface="Arial" panose="020B0604020202020204" pitchFamily="34" charset="0"/>
              <a:buChar char="•"/>
            </a:pPr>
            <a:r>
              <a:rPr lang="en-US" sz="2400" dirty="0"/>
              <a:t>As reserves of fossil fuels diminish and become more costly to extract, the search is ongoing for </a:t>
            </a:r>
            <a:r>
              <a:rPr lang="en-US" sz="2400" dirty="0" smtClean="0"/>
              <a:t>replacement fuel </a:t>
            </a:r>
            <a:r>
              <a:rPr lang="en-US" sz="2400" dirty="0"/>
              <a:t>sources for the future. </a:t>
            </a:r>
            <a:endParaRPr lang="en-US" sz="2400" dirty="0" smtClean="0"/>
          </a:p>
          <a:p>
            <a:pPr marL="342900" indent="-342900" algn="just">
              <a:buFont typeface="Arial" panose="020B0604020202020204" pitchFamily="34" charset="0"/>
              <a:buChar char="•"/>
            </a:pPr>
            <a:r>
              <a:rPr lang="en-US" sz="2400" dirty="0" smtClean="0"/>
              <a:t>Among </a:t>
            </a:r>
            <a:r>
              <a:rPr lang="en-US" sz="2400" dirty="0"/>
              <a:t>the most promising biofuels are those derived from </a:t>
            </a:r>
            <a:r>
              <a:rPr lang="en-US" sz="2400" dirty="0" smtClean="0"/>
              <a:t>algae.</a:t>
            </a:r>
            <a:endParaRPr lang="en-US" sz="2400" dirty="0"/>
          </a:p>
          <a:p>
            <a:pPr marL="342900" indent="-342900" algn="just">
              <a:buFont typeface="Arial" panose="020B0604020202020204" pitchFamily="34" charset="0"/>
              <a:buChar char="•"/>
            </a:pPr>
            <a:r>
              <a:rPr lang="en-US" sz="2400" dirty="0"/>
              <a:t>The species of algae used are nontoxic, biodegradable, and among the world’s fastest growing organisms.</a:t>
            </a:r>
          </a:p>
          <a:p>
            <a:pPr marL="342900" indent="-342900" algn="just">
              <a:buFont typeface="Arial" panose="020B0604020202020204" pitchFamily="34" charset="0"/>
              <a:buChar char="•"/>
            </a:pPr>
            <a:r>
              <a:rPr lang="en-US" sz="2400" dirty="0"/>
              <a:t>About 50% of algal weight is oil, which can be readily converted into fuel such as biodiesel. </a:t>
            </a:r>
            <a:endParaRPr lang="en-US" sz="2400" dirty="0" smtClean="0"/>
          </a:p>
          <a:p>
            <a:pPr marL="342900" indent="-342900" algn="just">
              <a:buFont typeface="Arial" panose="020B0604020202020204" pitchFamily="34" charset="0"/>
              <a:buChar char="•"/>
            </a:pPr>
            <a:r>
              <a:rPr lang="en-US" sz="2400" dirty="0" smtClean="0"/>
              <a:t>Algae </a:t>
            </a:r>
            <a:r>
              <a:rPr lang="en-US" sz="2400" dirty="0"/>
              <a:t>can </a:t>
            </a:r>
            <a:r>
              <a:rPr lang="en-US" sz="2400" dirty="0" smtClean="0"/>
              <a:t>yield 26,000 </a:t>
            </a:r>
            <a:r>
              <a:rPr lang="en-US" sz="2400" dirty="0"/>
              <a:t>gallons of biofuel per hectare—much more energy per </a:t>
            </a:r>
            <a:r>
              <a:rPr lang="en-US" sz="2400" dirty="0" smtClean="0"/>
              <a:t>acre, </a:t>
            </a:r>
            <a:r>
              <a:rPr lang="en-US" sz="2400" dirty="0"/>
              <a:t>than other crops. </a:t>
            </a:r>
            <a:endParaRPr lang="en-US" sz="2400" dirty="0" smtClean="0"/>
          </a:p>
          <a:p>
            <a:pPr marL="342900" indent="-342900" algn="just">
              <a:buFont typeface="Arial" panose="020B0604020202020204" pitchFamily="34" charset="0"/>
              <a:buChar char="•"/>
            </a:pPr>
            <a:r>
              <a:rPr lang="en-US" sz="2400" dirty="0" smtClean="0"/>
              <a:t>Some </a:t>
            </a:r>
            <a:r>
              <a:rPr lang="en-US" sz="2400" dirty="0"/>
              <a:t>strains of </a:t>
            </a:r>
            <a:r>
              <a:rPr lang="en-US" sz="2400" dirty="0" smtClean="0"/>
              <a:t>algae, can flourish </a:t>
            </a:r>
            <a:r>
              <a:rPr lang="en-US" sz="2400" dirty="0"/>
              <a:t>in brackish </a:t>
            </a:r>
            <a:r>
              <a:rPr lang="en-US" sz="2400" dirty="0" smtClean="0"/>
              <a:t>water</a:t>
            </a:r>
            <a:r>
              <a:rPr lang="ka-GE" sz="2400" dirty="0" smtClean="0"/>
              <a:t>,</a:t>
            </a:r>
            <a:r>
              <a:rPr lang="en-US" sz="2400" dirty="0" smtClean="0"/>
              <a:t> </a:t>
            </a:r>
            <a:r>
              <a:rPr lang="en-US" sz="2400" dirty="0"/>
              <a:t>that is not usable for growing other crops. </a:t>
            </a:r>
            <a:endParaRPr lang="en-US" sz="2400" dirty="0" smtClean="0"/>
          </a:p>
          <a:p>
            <a:pPr marL="342900" indent="-342900" algn="just">
              <a:buFont typeface="Arial" panose="020B0604020202020204" pitchFamily="34" charset="0"/>
              <a:buChar char="•"/>
            </a:pPr>
            <a:r>
              <a:rPr lang="en-US" sz="2400" dirty="0" smtClean="0"/>
              <a:t>Algae </a:t>
            </a:r>
            <a:r>
              <a:rPr lang="en-US" sz="2400" dirty="0"/>
              <a:t>can produce biodiesel, </a:t>
            </a:r>
            <a:r>
              <a:rPr lang="en-US" sz="2400" dirty="0" smtClean="0"/>
              <a:t>bio gasoline, ethanol</a:t>
            </a:r>
            <a:r>
              <a:rPr lang="en-US" sz="2400" dirty="0"/>
              <a:t>, butanol, methane, and even jet fuel.</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16520" y="236888"/>
            <a:ext cx="1226434" cy="833592"/>
          </a:xfrm>
          <a:prstGeom prst="rect">
            <a:avLst/>
          </a:prstGeom>
        </p:spPr>
      </p:pic>
    </p:spTree>
    <p:extLst>
      <p:ext uri="{BB962C8B-B14F-4D97-AF65-F5344CB8AC3E}">
        <p14:creationId xmlns:p14="http://schemas.microsoft.com/office/powerpoint/2010/main" val="36503887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5.22</a:t>
            </a:r>
          </a:p>
        </p:txBody>
      </p:sp>
      <p:pic>
        <p:nvPicPr>
          <p:cNvPr id="2" name="Picture Placeholder 1" descr="CNX_Chem_05_03_AlgalFuel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284" b="-11284"/>
          <a:stretch>
            <a:fillRect/>
          </a:stretch>
        </p:blipFill>
        <p:spPr>
          <a:xfrm>
            <a:off x="1981200" y="1480971"/>
            <a:ext cx="8062913" cy="3500071"/>
          </a:xfrm>
        </p:spPr>
      </p:pic>
      <p:sp>
        <p:nvSpPr>
          <p:cNvPr id="7" name="Text Placeholder 6"/>
          <p:cNvSpPr>
            <a:spLocks noGrp="1"/>
          </p:cNvSpPr>
          <p:nvPr>
            <p:ph type="body" sz="quarter" idx="14"/>
          </p:nvPr>
        </p:nvSpPr>
        <p:spPr>
          <a:xfrm>
            <a:off x="609600" y="4964591"/>
            <a:ext cx="11189110" cy="1760673"/>
          </a:xfrm>
        </p:spPr>
        <p:txBody>
          <a:bodyPr>
            <a:noAutofit/>
          </a:bodyPr>
          <a:lstStyle/>
          <a:p>
            <a:pPr marL="457200" indent="-457200">
              <a:buAutoNum type="alphaLcParenBoth"/>
            </a:pPr>
            <a:r>
              <a:rPr lang="en-US" sz="2400" dirty="0" smtClean="0"/>
              <a:t>Tiny </a:t>
            </a:r>
            <a:r>
              <a:rPr lang="en-US" sz="2400" dirty="0"/>
              <a:t>algal organisms can be </a:t>
            </a:r>
            <a:r>
              <a:rPr lang="en-US" sz="2400" dirty="0">
                <a:solidFill>
                  <a:srgbClr val="6CB255"/>
                </a:solidFill>
              </a:rPr>
              <a:t>(b) </a:t>
            </a:r>
            <a:r>
              <a:rPr lang="en-US" sz="2400" dirty="0"/>
              <a:t>grown in large quantities and eventually </a:t>
            </a:r>
            <a:r>
              <a:rPr lang="en-US" sz="2400" dirty="0">
                <a:solidFill>
                  <a:srgbClr val="6CB255"/>
                </a:solidFill>
              </a:rPr>
              <a:t>(c) </a:t>
            </a:r>
            <a:r>
              <a:rPr lang="en-US" sz="2400" dirty="0"/>
              <a:t>turned into a useful </a:t>
            </a:r>
            <a:r>
              <a:rPr lang="en-US" sz="2400" dirty="0" smtClean="0"/>
              <a:t>fuel</a:t>
            </a:r>
            <a:r>
              <a:rPr lang="ka-GE" sz="2400" dirty="0" smtClean="0"/>
              <a:t>,</a:t>
            </a:r>
            <a:r>
              <a:rPr lang="en-US" sz="2400" dirty="0" smtClean="0"/>
              <a:t> </a:t>
            </a:r>
            <a:r>
              <a:rPr lang="en-US" sz="2400" dirty="0"/>
              <a:t>such as biodiesel. </a:t>
            </a:r>
            <a:endParaRPr lang="en-US" sz="2400" dirty="0" smtClean="0"/>
          </a:p>
          <a:p>
            <a:pPr marL="339725" defTabSz="236538"/>
            <a:r>
              <a:rPr lang="en-US" sz="2400" dirty="0"/>
              <a:t> </a:t>
            </a:r>
            <a:r>
              <a:rPr lang="en-US" sz="2400" dirty="0" smtClean="0"/>
              <a:t>    (</a:t>
            </a:r>
            <a:r>
              <a:rPr lang="en-US" sz="2400" dirty="0"/>
              <a:t>credit a: modification of work by Micah </a:t>
            </a:r>
            <a:r>
              <a:rPr lang="en-US" sz="2400" dirty="0" err="1"/>
              <a:t>Sittig</a:t>
            </a:r>
            <a:r>
              <a:rPr lang="en-US" sz="2400" dirty="0"/>
              <a:t>; credit b: modification of work by </a:t>
            </a:r>
            <a:r>
              <a:rPr lang="en-US" sz="2400" dirty="0" smtClean="0"/>
              <a:t>   Robert </a:t>
            </a:r>
            <a:r>
              <a:rPr lang="en-US" sz="2400" dirty="0" err="1"/>
              <a:t>Kerton</a:t>
            </a:r>
            <a:r>
              <a:rPr lang="en-US" sz="2400" dirty="0"/>
              <a:t>; credit c: modification of work by John F. Williams)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00056" y="452100"/>
            <a:ext cx="1320495" cy="897524"/>
          </a:xfrm>
          <a:prstGeom prst="rect">
            <a:avLst/>
          </a:prstGeom>
        </p:spPr>
      </p:pic>
      <p:pic>
        <p:nvPicPr>
          <p:cNvPr id="3" name="Picture 2">
            <a:extLst>
              <a:ext uri="{FF2B5EF4-FFF2-40B4-BE49-F238E27FC236}">
                <a16:creationId xmlns:a16="http://schemas.microsoft.com/office/drawing/2014/main" id="{ECD9CBCB-7F62-44F3-879D-0CA983C0CBD7}"/>
              </a:ext>
            </a:extLst>
          </p:cNvPr>
          <p:cNvPicPr>
            <a:picLocks noChangeAspect="1"/>
          </p:cNvPicPr>
          <p:nvPr/>
        </p:nvPicPr>
        <p:blipFill>
          <a:blip r:embed="rId4"/>
          <a:stretch>
            <a:fillRect/>
          </a:stretch>
        </p:blipFill>
        <p:spPr>
          <a:xfrm>
            <a:off x="1831479" y="914228"/>
            <a:ext cx="8066664" cy="568802"/>
          </a:xfrm>
          <a:prstGeom prst="rect">
            <a:avLst/>
          </a:prstGeom>
        </p:spPr>
      </p:pic>
    </p:spTree>
    <p:extLst>
      <p:ext uri="{BB962C8B-B14F-4D97-AF65-F5344CB8AC3E}">
        <p14:creationId xmlns:p14="http://schemas.microsoft.com/office/powerpoint/2010/main" val="3276238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9" y="653685"/>
            <a:ext cx="5275006" cy="580421"/>
          </a:xfrm>
        </p:spPr>
        <p:txBody>
          <a:bodyPr/>
          <a:lstStyle/>
          <a:p>
            <a:r>
              <a:rPr lang="en-US" b="1" dirty="0"/>
              <a:t>Chemistry in Everyday Life</a:t>
            </a:r>
            <a:endParaRPr lang="en-US" dirty="0"/>
          </a:p>
        </p:txBody>
      </p:sp>
      <p:sp>
        <p:nvSpPr>
          <p:cNvPr id="3" name="Content Placeholder 2"/>
          <p:cNvSpPr>
            <a:spLocks noGrp="1"/>
          </p:cNvSpPr>
          <p:nvPr>
            <p:ph idx="1"/>
          </p:nvPr>
        </p:nvSpPr>
        <p:spPr>
          <a:xfrm>
            <a:off x="353961" y="1752601"/>
            <a:ext cx="11164529" cy="4692444"/>
          </a:xfrm>
        </p:spPr>
        <p:txBody>
          <a:bodyPr>
            <a:noAutofit/>
          </a:bodyPr>
          <a:lstStyle/>
          <a:p>
            <a:pPr marL="342900" indent="-342900" algn="just">
              <a:buFont typeface="Arial" panose="020B0604020202020204" pitchFamily="34" charset="0"/>
              <a:buChar char="•"/>
            </a:pPr>
            <a:r>
              <a:rPr lang="en-US" sz="2400" dirty="0"/>
              <a:t>According to the US Department of Energy, only 39,000 square kilometers (about 0.4% of the land mass of </a:t>
            </a:r>
            <a:r>
              <a:rPr lang="en-US" sz="2400" dirty="0" smtClean="0"/>
              <a:t>the</a:t>
            </a:r>
            <a:r>
              <a:rPr lang="ka-GE" sz="2400" dirty="0" smtClean="0"/>
              <a:t> </a:t>
            </a:r>
            <a:r>
              <a:rPr lang="en-US" sz="2400" dirty="0" smtClean="0"/>
              <a:t>US, </a:t>
            </a:r>
            <a:r>
              <a:rPr lang="en-US" sz="2400" dirty="0"/>
              <a:t>or less than </a:t>
            </a:r>
            <a:r>
              <a:rPr lang="en-US" sz="2400" dirty="0" smtClean="0"/>
              <a:t>17</a:t>
            </a:r>
            <a:r>
              <a:rPr lang="ka-GE" sz="2400" dirty="0" smtClean="0"/>
              <a:t> </a:t>
            </a:r>
            <a:r>
              <a:rPr lang="en-US" sz="2400" dirty="0" smtClean="0"/>
              <a:t>of </a:t>
            </a:r>
            <a:r>
              <a:rPr lang="en-US" sz="2400" dirty="0"/>
              <a:t>the area used to grow corn) can produce enough algal </a:t>
            </a:r>
            <a:r>
              <a:rPr lang="en-US" sz="2400" dirty="0" smtClean="0"/>
              <a:t>fuel</a:t>
            </a:r>
            <a:r>
              <a:rPr lang="ka-GE" sz="2400" dirty="0" smtClean="0"/>
              <a:t>,</a:t>
            </a:r>
            <a:r>
              <a:rPr lang="en-US" sz="2400" dirty="0" smtClean="0"/>
              <a:t> </a:t>
            </a:r>
            <a:r>
              <a:rPr lang="en-US" sz="2400" dirty="0"/>
              <a:t>to replace all the </a:t>
            </a:r>
            <a:r>
              <a:rPr lang="en-US" sz="2400" dirty="0" smtClean="0"/>
              <a:t>petroleum based</a:t>
            </a:r>
            <a:r>
              <a:rPr lang="ka-GE" sz="2400" dirty="0" smtClean="0"/>
              <a:t> </a:t>
            </a:r>
            <a:r>
              <a:rPr lang="en-US" sz="2400" dirty="0" smtClean="0"/>
              <a:t>fuel </a:t>
            </a:r>
            <a:r>
              <a:rPr lang="en-US" sz="2400" dirty="0"/>
              <a:t>used in the US. </a:t>
            </a:r>
            <a:endParaRPr lang="ka-GE" sz="2400" dirty="0" smtClean="0"/>
          </a:p>
          <a:p>
            <a:pPr marL="342900" indent="-342900" algn="just">
              <a:buFont typeface="Arial" panose="020B0604020202020204" pitchFamily="34" charset="0"/>
              <a:buChar char="•"/>
            </a:pPr>
            <a:r>
              <a:rPr lang="en-US" sz="2400" dirty="0" smtClean="0"/>
              <a:t>The </a:t>
            </a:r>
            <a:r>
              <a:rPr lang="en-US" sz="2400" dirty="0"/>
              <a:t>cost of algal fuels is becoming more competitive—for instance, the US </a:t>
            </a:r>
            <a:r>
              <a:rPr lang="en-US" sz="2400" dirty="0" smtClean="0"/>
              <a:t>Air</a:t>
            </a:r>
            <a:r>
              <a:rPr lang="ka-GE" sz="2400" dirty="0" smtClean="0"/>
              <a:t> </a:t>
            </a:r>
            <a:r>
              <a:rPr lang="en-US" sz="2400" dirty="0" smtClean="0"/>
              <a:t>Force, </a:t>
            </a:r>
            <a:r>
              <a:rPr lang="en-US" sz="2400" dirty="0"/>
              <a:t>is producing jet fuel from </a:t>
            </a:r>
            <a:r>
              <a:rPr lang="en-US" sz="2400" dirty="0" smtClean="0"/>
              <a:t>algae, </a:t>
            </a:r>
            <a:r>
              <a:rPr lang="en-US" sz="2400" dirty="0"/>
              <a:t>at a total cost of under $5 per </a:t>
            </a:r>
            <a:r>
              <a:rPr lang="en-US" sz="2400" dirty="0" smtClean="0"/>
              <a:t>gallon.</a:t>
            </a:r>
            <a:endParaRPr lang="ka-GE" sz="2400" dirty="0" smtClean="0"/>
          </a:p>
          <a:p>
            <a:pPr marL="342900" indent="-342900" algn="just">
              <a:buFont typeface="Arial" panose="020B0604020202020204" pitchFamily="34" charset="0"/>
              <a:buChar char="•"/>
            </a:pPr>
            <a:r>
              <a:rPr lang="en-US" sz="2400" dirty="0" smtClean="0"/>
              <a:t>The </a:t>
            </a:r>
            <a:r>
              <a:rPr lang="en-US" sz="2400" dirty="0"/>
              <a:t>process used to </a:t>
            </a:r>
            <a:r>
              <a:rPr lang="en-US" sz="2400" dirty="0" smtClean="0"/>
              <a:t>produce</a:t>
            </a:r>
            <a:r>
              <a:rPr lang="ka-GE" sz="2400" dirty="0" smtClean="0"/>
              <a:t> </a:t>
            </a:r>
            <a:r>
              <a:rPr lang="en-US" sz="2400" dirty="0" smtClean="0"/>
              <a:t>algal </a:t>
            </a:r>
            <a:r>
              <a:rPr lang="en-US" sz="2400" dirty="0"/>
              <a:t>fuel is as follows: grow the algae (which use sunlight as their energy source and CO</a:t>
            </a:r>
            <a:r>
              <a:rPr lang="en-US" sz="2400" baseline="-25000" dirty="0"/>
              <a:t>2</a:t>
            </a:r>
            <a:r>
              <a:rPr lang="en-US" sz="2400" dirty="0"/>
              <a:t> as a raw material</a:t>
            </a:r>
            <a:r>
              <a:rPr lang="en-US" sz="2400" dirty="0" smtClean="0"/>
              <a:t>);</a:t>
            </a:r>
            <a:r>
              <a:rPr lang="ka-GE" sz="2400" dirty="0" smtClean="0"/>
              <a:t> </a:t>
            </a:r>
            <a:r>
              <a:rPr lang="en-US" sz="2400" dirty="0" smtClean="0"/>
              <a:t>harvest </a:t>
            </a:r>
            <a:r>
              <a:rPr lang="en-US" sz="2400" dirty="0"/>
              <a:t>the algae; extract the fuel compounds (or precursor compounds); process as necessary (e.g., </a:t>
            </a:r>
            <a:r>
              <a:rPr lang="en-US" sz="2400" dirty="0" smtClean="0"/>
              <a:t>perform</a:t>
            </a:r>
            <a:r>
              <a:rPr lang="ka-GE" sz="2400" dirty="0" smtClean="0"/>
              <a:t> </a:t>
            </a:r>
            <a:r>
              <a:rPr lang="en-US" sz="2400" dirty="0" smtClean="0"/>
              <a:t>a transesterification </a:t>
            </a:r>
            <a:r>
              <a:rPr lang="en-US" sz="2400" dirty="0"/>
              <a:t>reaction to make biodiesel); purify; and </a:t>
            </a:r>
            <a:r>
              <a:rPr lang="en-US" sz="2400" dirty="0" smtClean="0"/>
              <a:t>distribute</a:t>
            </a:r>
            <a:r>
              <a:rPr lang="ka-GE" sz="2400" dirty="0" smtClean="0"/>
              <a:t>.</a:t>
            </a: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8830" y="595830"/>
            <a:ext cx="1320495" cy="897524"/>
          </a:xfrm>
          <a:prstGeom prst="rect">
            <a:avLst/>
          </a:prstGeom>
        </p:spPr>
      </p:pic>
    </p:spTree>
    <p:extLst>
      <p:ext uri="{BB962C8B-B14F-4D97-AF65-F5344CB8AC3E}">
        <p14:creationId xmlns:p14="http://schemas.microsoft.com/office/powerpoint/2010/main" val="24637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310" y="626268"/>
            <a:ext cx="3313471" cy="580421"/>
          </a:xfrm>
        </p:spPr>
        <p:txBody>
          <a:bodyPr>
            <a:normAutofit/>
          </a:bodyPr>
          <a:lstStyle/>
          <a:p>
            <a:r>
              <a:rPr lang="en-US" sz="2800" b="1" dirty="0">
                <a:solidFill>
                  <a:srgbClr val="000090"/>
                </a:solidFill>
                <a:latin typeface="Arial" pitchFamily="-110" charset="0"/>
              </a:rPr>
              <a:t>energy basics</a:t>
            </a:r>
            <a:endParaRPr lang="en-US" sz="2800" dirty="0"/>
          </a:p>
        </p:txBody>
      </p:sp>
      <p:sp>
        <p:nvSpPr>
          <p:cNvPr id="3" name="Content Placeholder 2"/>
          <p:cNvSpPr>
            <a:spLocks noGrp="1"/>
          </p:cNvSpPr>
          <p:nvPr>
            <p:ph idx="1"/>
          </p:nvPr>
        </p:nvSpPr>
        <p:spPr>
          <a:xfrm>
            <a:off x="491612" y="1885338"/>
            <a:ext cx="11248104" cy="3748547"/>
          </a:xfrm>
        </p:spPr>
        <p:txBody>
          <a:bodyPr>
            <a:normAutofit/>
          </a:bodyPr>
          <a:lstStyle/>
          <a:p>
            <a:pPr marL="342900" indent="-342900" algn="just">
              <a:buFont typeface="Arial" panose="020B0604020202020204" pitchFamily="34" charset="0"/>
              <a:buChar char="•"/>
            </a:pPr>
            <a:r>
              <a:rPr lang="en-US" sz="2800" dirty="0"/>
              <a:t>We release</a:t>
            </a:r>
            <a:r>
              <a:rPr lang="ka-GE" sz="2800" dirty="0"/>
              <a:t> </a:t>
            </a:r>
            <a:r>
              <a:rPr lang="en-US" sz="2800" dirty="0"/>
              <a:t>the energy stored in </a:t>
            </a:r>
            <a:r>
              <a:rPr lang="en-US" sz="2800" dirty="0" smtClean="0"/>
              <a:t>plants, </a:t>
            </a:r>
            <a:r>
              <a:rPr lang="en-US" sz="2800" dirty="0"/>
              <a:t>when we burn wood or plant </a:t>
            </a:r>
            <a:r>
              <a:rPr lang="en-US" sz="2800" dirty="0" smtClean="0"/>
              <a:t>products</a:t>
            </a:r>
            <a:r>
              <a:rPr lang="ka-GE" sz="2800" dirty="0" smtClean="0"/>
              <a:t>,</a:t>
            </a:r>
            <a:r>
              <a:rPr lang="en-US" sz="2800" dirty="0" smtClean="0"/>
              <a:t> </a:t>
            </a:r>
            <a:r>
              <a:rPr lang="en-US" sz="2800" dirty="0"/>
              <a:t>such as ethanol. </a:t>
            </a:r>
            <a:endParaRPr lang="ka-GE" sz="2800" dirty="0"/>
          </a:p>
          <a:p>
            <a:pPr marL="342900" indent="-342900" algn="just">
              <a:buFont typeface="Arial" panose="020B0604020202020204" pitchFamily="34" charset="0"/>
              <a:buChar char="•"/>
            </a:pPr>
            <a:r>
              <a:rPr lang="en-US" sz="2800" dirty="0"/>
              <a:t>We also use this energy to fuel our</a:t>
            </a:r>
            <a:r>
              <a:rPr lang="ka-GE" sz="2800" dirty="0"/>
              <a:t> </a:t>
            </a:r>
            <a:r>
              <a:rPr lang="en-US" sz="2800" dirty="0"/>
              <a:t>bodies by eating </a:t>
            </a:r>
            <a:r>
              <a:rPr lang="en-US" sz="2800" dirty="0" smtClean="0"/>
              <a:t>food, </a:t>
            </a:r>
            <a:r>
              <a:rPr lang="en-US" sz="2800" dirty="0"/>
              <a:t>that comes directly from plants or from </a:t>
            </a:r>
            <a:r>
              <a:rPr lang="en-US" sz="2800" dirty="0" smtClean="0"/>
              <a:t>animals, </a:t>
            </a:r>
            <a:r>
              <a:rPr lang="en-US" sz="2800" dirty="0"/>
              <a:t>that got their energy by eating plants. </a:t>
            </a:r>
            <a:endParaRPr lang="ka-GE" sz="2800" dirty="0"/>
          </a:p>
          <a:p>
            <a:pPr marL="342900" indent="-342900" algn="just">
              <a:buFont typeface="Arial" panose="020B0604020202020204" pitchFamily="34" charset="0"/>
              <a:buChar char="•"/>
            </a:pPr>
            <a:r>
              <a:rPr lang="en-US" sz="2800" dirty="0"/>
              <a:t>Burning</a:t>
            </a:r>
            <a:r>
              <a:rPr lang="ka-GE" sz="2800" dirty="0"/>
              <a:t> </a:t>
            </a:r>
            <a:r>
              <a:rPr lang="en-US" sz="2800" dirty="0"/>
              <a:t>coal and </a:t>
            </a:r>
            <a:r>
              <a:rPr lang="en-US" sz="2800" dirty="0" smtClean="0"/>
              <a:t>petroleum, </a:t>
            </a:r>
            <a:r>
              <a:rPr lang="en-US" sz="2800" dirty="0"/>
              <a:t>also releases stored solar energy: These fuels are fossilized plant and animal matter.</a:t>
            </a:r>
          </a:p>
          <a:p>
            <a:endParaRPr lang="en-US" sz="28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73213" y="373097"/>
            <a:ext cx="1226434" cy="833592"/>
          </a:xfrm>
          <a:prstGeom prst="rect">
            <a:avLst/>
          </a:prstGeom>
        </p:spPr>
      </p:pic>
    </p:spTree>
    <p:extLst>
      <p:ext uri="{BB962C8B-B14F-4D97-AF65-F5344CB8AC3E}">
        <p14:creationId xmlns:p14="http://schemas.microsoft.com/office/powerpoint/2010/main" val="41789228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5.23</a:t>
            </a:r>
          </a:p>
        </p:txBody>
      </p:sp>
      <p:pic>
        <p:nvPicPr>
          <p:cNvPr id="2" name="Picture Placeholder 1" descr="CNX_Chem_05_03_AlgalFuel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41" b="-9941"/>
          <a:stretch>
            <a:fillRect/>
          </a:stretch>
        </p:blipFill>
        <p:spPr>
          <a:xfrm>
            <a:off x="1981200" y="1421207"/>
            <a:ext cx="8062913" cy="3500071"/>
          </a:xfrm>
        </p:spPr>
      </p:pic>
      <p:sp>
        <p:nvSpPr>
          <p:cNvPr id="7" name="Text Placeholder 6"/>
          <p:cNvSpPr>
            <a:spLocks noGrp="1"/>
          </p:cNvSpPr>
          <p:nvPr>
            <p:ph type="body" sz="quarter" idx="14"/>
          </p:nvPr>
        </p:nvSpPr>
        <p:spPr>
          <a:xfrm>
            <a:off x="442452" y="5142802"/>
            <a:ext cx="11297264" cy="1166382"/>
          </a:xfrm>
        </p:spPr>
        <p:txBody>
          <a:bodyPr>
            <a:noAutofit/>
          </a:bodyPr>
          <a:lstStyle/>
          <a:p>
            <a:r>
              <a:rPr lang="en-US" sz="2800" dirty="0"/>
              <a:t>Algae convert sunlight and carbon dioxide into </a:t>
            </a:r>
            <a:r>
              <a:rPr lang="en-US" sz="2800" dirty="0" smtClean="0"/>
              <a:t>oil, </a:t>
            </a:r>
            <a:r>
              <a:rPr lang="en-US" sz="2800" dirty="0"/>
              <a:t>that is harvested, extracted, purified, and transformed into a variety of renewable fuels.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extLst>
      <p:ext uri="{BB962C8B-B14F-4D97-AF65-F5344CB8AC3E}">
        <p14:creationId xmlns:p14="http://schemas.microsoft.com/office/powerpoint/2010/main" val="30813968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25910" y="486749"/>
            <a:ext cx="7994723" cy="508000"/>
          </a:xfrm>
        </p:spPr>
        <p:txBody>
          <a:bodyPr>
            <a:noAutofit/>
          </a:bodyPr>
          <a:lstStyle/>
          <a:p>
            <a:pPr eaLnBrk="1" hangingPunct="1"/>
            <a:r>
              <a:rPr lang="en-US" sz="3200" b="1" dirty="0">
                <a:solidFill>
                  <a:srgbClr val="000090"/>
                </a:solidFill>
                <a:latin typeface="Arial" pitchFamily="-110" charset="0"/>
              </a:rPr>
              <a:t>Standard Enthalpy of </a:t>
            </a:r>
            <a:r>
              <a:rPr lang="en-US" sz="3200" b="1" dirty="0" smtClean="0">
                <a:solidFill>
                  <a:srgbClr val="000090"/>
                </a:solidFill>
                <a:latin typeface="Arial" pitchFamily="-110" charset="0"/>
              </a:rPr>
              <a:t>formation</a:t>
            </a:r>
            <a:endParaRPr lang="en-US" sz="3200" b="1" dirty="0">
              <a:solidFill>
                <a:srgbClr val="000090"/>
              </a:solidFill>
              <a:latin typeface="Arial" pitchFamily="-110" charset="0"/>
            </a:endParaRPr>
          </a:p>
        </p:txBody>
      </p:sp>
      <p:sp>
        <p:nvSpPr>
          <p:cNvPr id="22530" name="Rectangle 3"/>
          <p:cNvSpPr>
            <a:spLocks noGrp="1" noChangeArrowheads="1"/>
          </p:cNvSpPr>
          <p:nvPr>
            <p:ph idx="1"/>
          </p:nvPr>
        </p:nvSpPr>
        <p:spPr>
          <a:xfrm>
            <a:off x="309716" y="1269207"/>
            <a:ext cx="11407655" cy="5455516"/>
          </a:xfrm>
        </p:spPr>
        <p:txBody>
          <a:bodyPr>
            <a:normAutofit lnSpcReduction="10000"/>
          </a:bodyPr>
          <a:lstStyle/>
          <a:p>
            <a:pPr lvl="1">
              <a:buClrTx/>
              <a:buFont typeface="Arial"/>
              <a:buChar char="•"/>
            </a:pPr>
            <a:endParaRPr lang="en-US" sz="2400" dirty="0"/>
          </a:p>
          <a:p>
            <a:pPr algn="just">
              <a:buClrTx/>
              <a:buFont typeface="Arial"/>
              <a:buChar char="•"/>
            </a:pPr>
            <a:r>
              <a:rPr lang="en-US" sz="2400" b="1" dirty="0">
                <a:solidFill>
                  <a:srgbClr val="000090"/>
                </a:solidFill>
                <a:cs typeface="MS PGothic" pitchFamily="34" charset="-128"/>
              </a:rPr>
              <a:t> </a:t>
            </a:r>
            <a:r>
              <a:rPr lang="en-US" sz="2800" b="1" dirty="0">
                <a:solidFill>
                  <a:srgbClr val="000090"/>
                </a:solidFill>
                <a:cs typeface="MS PGothic" pitchFamily="34" charset="-128"/>
              </a:rPr>
              <a:t>Standard enthalpy of formation (</a:t>
            </a:r>
            <a:r>
              <a:rPr lang="el-GR" sz="2800" b="1" dirty="0">
                <a:solidFill>
                  <a:srgbClr val="000090"/>
                </a:solidFill>
                <a:ea typeface="Arial" pitchFamily="-110" charset="0"/>
                <a:cs typeface="Arial" pitchFamily="-110" charset="0"/>
              </a:rPr>
              <a:t>Δ</a:t>
            </a:r>
            <a:r>
              <a:rPr lang="en-US" sz="2800" b="1" dirty="0" err="1">
                <a:solidFill>
                  <a:srgbClr val="000090"/>
                </a:solidFill>
                <a:ea typeface="Arial" pitchFamily="-110" charset="0"/>
                <a:cs typeface="Arial" pitchFamily="-110" charset="0"/>
              </a:rPr>
              <a:t>H°</a:t>
            </a:r>
            <a:r>
              <a:rPr lang="en-US" sz="2800" b="1" baseline="-25000" dirty="0" err="1">
                <a:solidFill>
                  <a:srgbClr val="000090"/>
                </a:solidFill>
                <a:ea typeface="Arial" pitchFamily="-110" charset="0"/>
                <a:cs typeface="Arial" pitchFamily="-110" charset="0"/>
              </a:rPr>
              <a:t>f</a:t>
            </a:r>
            <a:r>
              <a:rPr lang="en-US" sz="2800" b="1" dirty="0">
                <a:solidFill>
                  <a:srgbClr val="000090"/>
                </a:solidFill>
                <a:ea typeface="Arial" pitchFamily="-110" charset="0"/>
                <a:cs typeface="Arial" pitchFamily="-110" charset="0"/>
              </a:rPr>
              <a:t>) </a:t>
            </a:r>
            <a:r>
              <a:rPr lang="en-US" sz="2800" dirty="0"/>
              <a:t>is an enthalpy change for a </a:t>
            </a:r>
            <a:r>
              <a:rPr lang="en-US" sz="2800" dirty="0" smtClean="0"/>
              <a:t>reaction, </a:t>
            </a:r>
            <a:r>
              <a:rPr lang="en-US" sz="2800" dirty="0"/>
              <a:t>in which </a:t>
            </a:r>
            <a:r>
              <a:rPr lang="en-US" sz="2800" b="1" i="1" dirty="0"/>
              <a:t>exactly 1 mole </a:t>
            </a:r>
            <a:r>
              <a:rPr lang="en-US" sz="2800" dirty="0"/>
              <a:t>of a pure substance is formed from its constituent free elements in their most stable </a:t>
            </a:r>
            <a:r>
              <a:rPr lang="en-US" sz="2800" dirty="0" smtClean="0"/>
              <a:t>states, </a:t>
            </a:r>
            <a:r>
              <a:rPr lang="en-US" sz="2800" dirty="0"/>
              <a:t>under standard state conditions</a:t>
            </a:r>
            <a:r>
              <a:rPr lang="en-US" sz="2800" dirty="0" smtClean="0"/>
              <a:t>.</a:t>
            </a:r>
            <a:endParaRPr lang="ka-GE" sz="2800" dirty="0" smtClean="0"/>
          </a:p>
          <a:p>
            <a:pPr algn="just">
              <a:buFont typeface="Arial" panose="020B0604020202020204" pitchFamily="34" charset="0"/>
              <a:buChar char="•"/>
            </a:pPr>
            <a:r>
              <a:rPr lang="en-US" sz="2800" dirty="0"/>
              <a:t>These values are </a:t>
            </a:r>
            <a:r>
              <a:rPr lang="en-US" sz="2800" dirty="0" smtClean="0"/>
              <a:t>especially</a:t>
            </a:r>
            <a:r>
              <a:rPr lang="ka-GE" sz="2800" dirty="0" smtClean="0"/>
              <a:t> </a:t>
            </a:r>
            <a:r>
              <a:rPr lang="en-US" sz="2800" dirty="0" smtClean="0"/>
              <a:t>useful </a:t>
            </a:r>
            <a:r>
              <a:rPr lang="en-US" sz="2800" dirty="0"/>
              <a:t>for computing or predicting enthalpy changes for chemical </a:t>
            </a:r>
            <a:r>
              <a:rPr lang="en-US" sz="2800" dirty="0" smtClean="0"/>
              <a:t>reactions, </a:t>
            </a:r>
            <a:r>
              <a:rPr lang="en-US" sz="2800" dirty="0"/>
              <a:t>that are impractical or dangerous to </a:t>
            </a:r>
            <a:r>
              <a:rPr lang="en-US" sz="2800" dirty="0" smtClean="0"/>
              <a:t>carry</a:t>
            </a:r>
            <a:r>
              <a:rPr lang="ka-GE" sz="2800" dirty="0" smtClean="0"/>
              <a:t> </a:t>
            </a:r>
            <a:r>
              <a:rPr lang="en-US" sz="2800" dirty="0" smtClean="0"/>
              <a:t>out</a:t>
            </a:r>
            <a:r>
              <a:rPr lang="en-US" sz="2800" dirty="0"/>
              <a:t>, or for processes for which it is </a:t>
            </a:r>
            <a:r>
              <a:rPr lang="en-US" sz="2800" dirty="0" smtClean="0"/>
              <a:t>difficult, </a:t>
            </a:r>
            <a:r>
              <a:rPr lang="en-US" sz="2800" dirty="0"/>
              <a:t>to make </a:t>
            </a:r>
            <a:r>
              <a:rPr lang="en-US" sz="2800" dirty="0" smtClean="0"/>
              <a:t>measurements</a:t>
            </a:r>
            <a:r>
              <a:rPr lang="en-US" sz="2800" dirty="0"/>
              <a:t>. </a:t>
            </a:r>
            <a:endParaRPr lang="ka-GE" sz="2800" dirty="0" smtClean="0"/>
          </a:p>
          <a:p>
            <a:pPr algn="just">
              <a:buFont typeface="Arial" panose="020B0604020202020204" pitchFamily="34" charset="0"/>
              <a:buChar char="•"/>
            </a:pPr>
            <a:r>
              <a:rPr lang="en-US" sz="2800" dirty="0" smtClean="0"/>
              <a:t>If </a:t>
            </a:r>
            <a:r>
              <a:rPr lang="en-US" sz="2800" dirty="0"/>
              <a:t>we have values for the appropriate </a:t>
            </a:r>
            <a:r>
              <a:rPr lang="en-US" sz="2800" dirty="0" smtClean="0"/>
              <a:t>Standard</a:t>
            </a:r>
            <a:r>
              <a:rPr lang="ka-GE" sz="2800" dirty="0" smtClean="0"/>
              <a:t> </a:t>
            </a:r>
            <a:r>
              <a:rPr lang="en-US" sz="2800" dirty="0" smtClean="0"/>
              <a:t>enthalpies </a:t>
            </a:r>
            <a:r>
              <a:rPr lang="en-US" sz="2800" dirty="0"/>
              <a:t>of formation, we can determine the enthalpy change for any reaction, which we will practice in the </a:t>
            </a:r>
            <a:r>
              <a:rPr lang="en-US" sz="2800" dirty="0" smtClean="0"/>
              <a:t>next</a:t>
            </a:r>
            <a:r>
              <a:rPr lang="ka-GE" sz="2800" dirty="0" smtClean="0"/>
              <a:t> </a:t>
            </a:r>
            <a:r>
              <a:rPr lang="en-US" sz="2800" dirty="0" smtClean="0"/>
              <a:t>section </a:t>
            </a:r>
            <a:r>
              <a:rPr lang="en-US" sz="2800" dirty="0"/>
              <a:t>on Hess’s law.</a:t>
            </a:r>
          </a:p>
          <a:p>
            <a:pPr>
              <a:buClrTx/>
            </a:pPr>
            <a:endParaRPr lang="en-US" sz="2400" dirty="0"/>
          </a:p>
          <a:p>
            <a:endParaRPr lang="en-US" sz="2400" dirty="0">
              <a:ea typeface="Arial" pitchFamily="-110" charset="0"/>
              <a:cs typeface="Arial" pitchFamily="-110" charset="0"/>
            </a:endParaRPr>
          </a:p>
          <a:p>
            <a:pPr>
              <a:buClr>
                <a:schemeClr val="tx1"/>
              </a:buClr>
            </a:pPr>
            <a:endParaRPr lang="en-US" sz="2400" dirty="0">
              <a:ea typeface="Arial" pitchFamily="-110" charset="0"/>
              <a:cs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0938" y="45883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0154"/>
            <a:ext cx="5761703" cy="654163"/>
          </a:xfrm>
        </p:spPr>
        <p:txBody>
          <a:bodyPr>
            <a:normAutofit fontScale="90000"/>
          </a:bodyPr>
          <a:lstStyle/>
          <a:p>
            <a:r>
              <a:rPr lang="en-US" b="1" dirty="0">
                <a:solidFill>
                  <a:srgbClr val="000090"/>
                </a:solidFill>
                <a:latin typeface="Arial" pitchFamily="-110" charset="0"/>
              </a:rPr>
              <a:t>Standard Enthalpy of formation</a:t>
            </a:r>
            <a:endParaRPr lang="en-US" dirty="0"/>
          </a:p>
        </p:txBody>
      </p:sp>
      <p:sp>
        <p:nvSpPr>
          <p:cNvPr id="3" name="Content Placeholder 2"/>
          <p:cNvSpPr>
            <a:spLocks noGrp="1"/>
          </p:cNvSpPr>
          <p:nvPr>
            <p:ph idx="1"/>
          </p:nvPr>
        </p:nvSpPr>
        <p:spPr>
          <a:xfrm>
            <a:off x="417871" y="2445775"/>
            <a:ext cx="11056374" cy="2435941"/>
          </a:xfrm>
        </p:spPr>
        <p:txBody>
          <a:bodyPr/>
          <a:lstStyle/>
          <a:p>
            <a:pPr algn="just"/>
            <a:r>
              <a:rPr lang="en-US" sz="2800" dirty="0"/>
              <a:t>The standard enthalpy of formation of CO</a:t>
            </a:r>
            <a:r>
              <a:rPr lang="en-US" sz="2800" baseline="-25000" dirty="0"/>
              <a:t>2</a:t>
            </a:r>
            <a:r>
              <a:rPr lang="en-US" sz="2800" dirty="0"/>
              <a:t>(</a:t>
            </a:r>
            <a:r>
              <a:rPr lang="en-US" sz="2800" i="1" dirty="0"/>
              <a:t>g</a:t>
            </a:r>
            <a:r>
              <a:rPr lang="en-US" sz="2800" dirty="0"/>
              <a:t>) is −393.5 kJ/mol. This is the enthalpy change for the </a:t>
            </a:r>
            <a:r>
              <a:rPr lang="en-US" sz="2800" dirty="0" smtClean="0"/>
              <a:t>exothermic</a:t>
            </a:r>
            <a:r>
              <a:rPr lang="ka-GE" sz="2800" dirty="0" smtClean="0"/>
              <a:t> </a:t>
            </a:r>
            <a:r>
              <a:rPr lang="en-US" sz="2800" dirty="0" smtClean="0"/>
              <a:t>reaction</a:t>
            </a:r>
            <a:r>
              <a:rPr lang="en-US" sz="2800" dirty="0"/>
              <a:t>:</a:t>
            </a:r>
          </a:p>
          <a:p>
            <a:pPr algn="ctr"/>
            <a:r>
              <a:rPr lang="pl-PL" sz="2800" dirty="0"/>
              <a:t>C(</a:t>
            </a:r>
            <a:r>
              <a:rPr lang="pl-PL" sz="2800" i="1" dirty="0"/>
              <a:t>s</a:t>
            </a:r>
            <a:r>
              <a:rPr lang="pl-PL" sz="2800" dirty="0"/>
              <a:t>) + O</a:t>
            </a:r>
            <a:r>
              <a:rPr lang="pl-PL" sz="2800" baseline="-25000" dirty="0"/>
              <a:t>2</a:t>
            </a:r>
            <a:r>
              <a:rPr lang="pl-PL" sz="2800" dirty="0"/>
              <a:t>(</a:t>
            </a:r>
            <a:r>
              <a:rPr lang="pl-PL" sz="2800" i="1" dirty="0"/>
              <a:t>g</a:t>
            </a:r>
            <a:r>
              <a:rPr lang="pl-PL" sz="2800" dirty="0"/>
              <a:t>) ⟶ CO</a:t>
            </a:r>
            <a:r>
              <a:rPr lang="pl-PL" sz="2800" baseline="-25000" dirty="0"/>
              <a:t>2</a:t>
            </a:r>
            <a:r>
              <a:rPr lang="pl-PL" sz="2800" dirty="0"/>
              <a:t>(</a:t>
            </a:r>
            <a:r>
              <a:rPr lang="pl-PL" sz="2800" i="1" dirty="0"/>
              <a:t>g</a:t>
            </a:r>
            <a:r>
              <a:rPr lang="pl-PL" sz="2800" dirty="0" smtClean="0"/>
              <a:t>)</a:t>
            </a:r>
            <a:r>
              <a:rPr lang="ka-GE" sz="2800" dirty="0" smtClean="0"/>
              <a:t> </a:t>
            </a:r>
            <a:r>
              <a:rPr lang="pl-PL" sz="2800" dirty="0" smtClean="0"/>
              <a:t> Δ</a:t>
            </a:r>
            <a:r>
              <a:rPr lang="pl-PL" sz="2800" i="1" dirty="0" smtClean="0"/>
              <a:t>H</a:t>
            </a:r>
            <a:r>
              <a:rPr lang="ka-GE" sz="2800" i="1" dirty="0" smtClean="0"/>
              <a:t> </a:t>
            </a:r>
            <a:r>
              <a:rPr lang="pl-PL" sz="2800" baseline="-25000" dirty="0" smtClean="0"/>
              <a:t>f </a:t>
            </a:r>
            <a:r>
              <a:rPr lang="pl-PL" sz="2800" baseline="-25000" dirty="0"/>
              <a:t>°</a:t>
            </a:r>
            <a:r>
              <a:rPr lang="pl-PL" sz="2800" dirty="0"/>
              <a:t> = Δ</a:t>
            </a:r>
            <a:r>
              <a:rPr lang="pl-PL" sz="2800" i="1" dirty="0"/>
              <a:t>H</a:t>
            </a:r>
            <a:r>
              <a:rPr lang="pl-PL" sz="2800" dirty="0"/>
              <a:t>° = −393.5 </a:t>
            </a:r>
            <a:r>
              <a:rPr lang="pl-PL" sz="2800" dirty="0" smtClean="0"/>
              <a:t>kJ</a:t>
            </a:r>
            <a:endParaRPr lang="ka-GE" sz="2800" dirty="0" smtClean="0"/>
          </a:p>
          <a:p>
            <a:pPr algn="just"/>
            <a:r>
              <a:rPr lang="en-US" sz="2800" dirty="0" smtClean="0"/>
              <a:t> </a:t>
            </a:r>
            <a:endParaRPr lang="en-US" dirty="0"/>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68267" y="734658"/>
            <a:ext cx="1226434" cy="833592"/>
          </a:xfrm>
          <a:prstGeom prst="rect">
            <a:avLst/>
          </a:prstGeom>
        </p:spPr>
      </p:pic>
    </p:spTree>
    <p:extLst>
      <p:ext uri="{BB962C8B-B14F-4D97-AF65-F5344CB8AC3E}">
        <p14:creationId xmlns:p14="http://schemas.microsoft.com/office/powerpoint/2010/main" val="34149087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0154"/>
            <a:ext cx="7030065" cy="654163"/>
          </a:xfrm>
        </p:spPr>
        <p:txBody>
          <a:bodyPr>
            <a:noAutofit/>
          </a:bodyPr>
          <a:lstStyle/>
          <a:p>
            <a:r>
              <a:rPr lang="en-US" sz="2800" b="1" dirty="0">
                <a:solidFill>
                  <a:srgbClr val="000090"/>
                </a:solidFill>
                <a:latin typeface="Arial" pitchFamily="-110" charset="0"/>
              </a:rPr>
              <a:t>Standard Enthalpy of formation</a:t>
            </a:r>
            <a:endParaRPr lang="en-US" sz="2800" dirty="0"/>
          </a:p>
        </p:txBody>
      </p:sp>
      <p:sp>
        <p:nvSpPr>
          <p:cNvPr id="3" name="Content Placeholder 2"/>
          <p:cNvSpPr>
            <a:spLocks noGrp="1"/>
          </p:cNvSpPr>
          <p:nvPr>
            <p:ph idx="1"/>
          </p:nvPr>
        </p:nvSpPr>
        <p:spPr>
          <a:xfrm>
            <a:off x="609600" y="1752601"/>
            <a:ext cx="11130116" cy="4373563"/>
          </a:xfrm>
        </p:spPr>
        <p:txBody>
          <a:bodyPr>
            <a:normAutofit/>
          </a:bodyPr>
          <a:lstStyle/>
          <a:p>
            <a:pPr marL="457200" indent="-457200">
              <a:buFont typeface="Arial" panose="020B0604020202020204" pitchFamily="34" charset="0"/>
              <a:buChar char="•"/>
            </a:pPr>
            <a:r>
              <a:rPr lang="en-US" sz="2800" dirty="0"/>
              <a:t>S</a:t>
            </a:r>
            <a:r>
              <a:rPr lang="en-US" sz="2800" dirty="0" smtClean="0"/>
              <a:t>tarting </a:t>
            </a:r>
            <a:r>
              <a:rPr lang="en-US" sz="2800" dirty="0"/>
              <a:t>with the reactants at a pressure of 1 </a:t>
            </a:r>
            <a:r>
              <a:rPr lang="en-US" sz="2800" dirty="0" err="1"/>
              <a:t>atm</a:t>
            </a:r>
            <a:r>
              <a:rPr lang="en-US" sz="2800" dirty="0"/>
              <a:t> and 25 °C (with the carbon present as graphite, the most stable </a:t>
            </a:r>
            <a:r>
              <a:rPr lang="en-US" sz="2800" dirty="0" smtClean="0"/>
              <a:t>form</a:t>
            </a:r>
            <a:r>
              <a:rPr lang="ka-GE" sz="2800" dirty="0" smtClean="0"/>
              <a:t> </a:t>
            </a:r>
            <a:r>
              <a:rPr lang="en-US" sz="2800" dirty="0" smtClean="0"/>
              <a:t>of </a:t>
            </a:r>
            <a:r>
              <a:rPr lang="en-US" sz="2800" dirty="0"/>
              <a:t>carbon under these conditions) and ending with one mole of CO</a:t>
            </a:r>
            <a:r>
              <a:rPr lang="en-US" sz="2800" baseline="-25000" dirty="0"/>
              <a:t>2</a:t>
            </a:r>
            <a:r>
              <a:rPr lang="en-US" sz="2800" dirty="0"/>
              <a:t>, also at 1 </a:t>
            </a:r>
            <a:r>
              <a:rPr lang="en-US" sz="2800" dirty="0" err="1"/>
              <a:t>atm</a:t>
            </a:r>
            <a:r>
              <a:rPr lang="en-US" sz="2800" dirty="0"/>
              <a:t> and 25 °C. </a:t>
            </a:r>
            <a:endParaRPr lang="ka-GE" sz="2800" dirty="0" smtClean="0"/>
          </a:p>
          <a:p>
            <a:pPr marL="457200" indent="-457200">
              <a:buFont typeface="Arial" panose="020B0604020202020204" pitchFamily="34" charset="0"/>
              <a:buChar char="•"/>
            </a:pPr>
            <a:r>
              <a:rPr lang="en-US" sz="2800" dirty="0" smtClean="0"/>
              <a:t>For </a:t>
            </a:r>
            <a:r>
              <a:rPr lang="en-US" sz="2800" dirty="0"/>
              <a:t>nitrogen dioxide</a:t>
            </a:r>
            <a:r>
              <a:rPr lang="en-US" sz="2800" dirty="0" smtClean="0"/>
              <a:t>,</a:t>
            </a:r>
            <a:r>
              <a:rPr lang="ka-GE" sz="2800" dirty="0" smtClean="0"/>
              <a:t> </a:t>
            </a:r>
            <a:r>
              <a:rPr lang="en-US" sz="2800" dirty="0" smtClean="0"/>
              <a:t>NO</a:t>
            </a:r>
            <a:r>
              <a:rPr lang="en-US" sz="2800" baseline="-25000" dirty="0" smtClean="0"/>
              <a:t>2</a:t>
            </a:r>
            <a:r>
              <a:rPr lang="en-US" sz="2800" dirty="0" smtClean="0"/>
              <a:t>(</a:t>
            </a:r>
            <a:r>
              <a:rPr lang="en-US" sz="2800" i="1" dirty="0" smtClean="0"/>
              <a:t>g</a:t>
            </a:r>
            <a:r>
              <a:rPr lang="en-US" sz="2800" dirty="0"/>
              <a:t>), </a:t>
            </a:r>
            <a:r>
              <a:rPr lang="en-US" sz="2800" dirty="0" smtClean="0"/>
              <a:t>Δ</a:t>
            </a:r>
            <a:r>
              <a:rPr lang="en-US" sz="2800" i="1" dirty="0" smtClean="0"/>
              <a:t>H</a:t>
            </a:r>
            <a:r>
              <a:rPr lang="ka-GE" sz="2800" i="1" dirty="0" smtClean="0"/>
              <a:t> </a:t>
            </a:r>
            <a:r>
              <a:rPr lang="en-US" sz="2800" baseline="-25000" dirty="0" smtClean="0"/>
              <a:t>f </a:t>
            </a:r>
            <a:r>
              <a:rPr lang="en-US" sz="2800" baseline="-25000" dirty="0"/>
              <a:t>°</a:t>
            </a:r>
            <a:r>
              <a:rPr lang="en-US" sz="2800" dirty="0"/>
              <a:t> is 33.2 kJ/mol. This is the enthalpy change for the reaction:</a:t>
            </a:r>
          </a:p>
          <a:p>
            <a:pPr algn="ctr"/>
            <a:r>
              <a:rPr lang="en-US" sz="3200" dirty="0" smtClean="0"/>
              <a:t>½</a:t>
            </a:r>
            <a:r>
              <a:rPr lang="ka-GE" sz="3200" dirty="0" smtClean="0"/>
              <a:t> </a:t>
            </a:r>
            <a:r>
              <a:rPr lang="pt-BR" sz="2800" dirty="0" smtClean="0"/>
              <a:t>N</a:t>
            </a:r>
            <a:r>
              <a:rPr lang="pt-BR" sz="2800" baseline="-25000" dirty="0" smtClean="0"/>
              <a:t>2</a:t>
            </a:r>
            <a:r>
              <a:rPr lang="pt-BR" sz="2800" dirty="0" smtClean="0"/>
              <a:t>(</a:t>
            </a:r>
            <a:r>
              <a:rPr lang="pt-BR" sz="2800" i="1" dirty="0" smtClean="0"/>
              <a:t>g</a:t>
            </a:r>
            <a:r>
              <a:rPr lang="pt-BR" sz="2800" dirty="0"/>
              <a:t>) + O</a:t>
            </a:r>
            <a:r>
              <a:rPr lang="pt-BR" sz="2800" baseline="-25000" dirty="0"/>
              <a:t>2</a:t>
            </a:r>
            <a:r>
              <a:rPr lang="pt-BR" sz="2800" dirty="0"/>
              <a:t>(</a:t>
            </a:r>
            <a:r>
              <a:rPr lang="pt-BR" sz="2800" i="1" dirty="0"/>
              <a:t>g</a:t>
            </a:r>
            <a:r>
              <a:rPr lang="pt-BR" sz="2800" dirty="0"/>
              <a:t>) ⟶ NO</a:t>
            </a:r>
            <a:r>
              <a:rPr lang="pt-BR" sz="2800" baseline="-25000" dirty="0"/>
              <a:t>2</a:t>
            </a:r>
            <a:r>
              <a:rPr lang="pt-BR" sz="2800" dirty="0"/>
              <a:t>(</a:t>
            </a:r>
            <a:r>
              <a:rPr lang="pt-BR" sz="2800" i="1" dirty="0"/>
              <a:t>g</a:t>
            </a:r>
            <a:r>
              <a:rPr lang="pt-BR" sz="2800" dirty="0"/>
              <a:t>) Δ</a:t>
            </a:r>
            <a:r>
              <a:rPr lang="pt-BR" sz="2800" i="1" dirty="0"/>
              <a:t>H</a:t>
            </a:r>
            <a:r>
              <a:rPr lang="pt-BR" sz="2800" baseline="-25000" dirty="0"/>
              <a:t>f °</a:t>
            </a:r>
            <a:r>
              <a:rPr lang="pt-BR" sz="2800" dirty="0"/>
              <a:t> = Δ</a:t>
            </a:r>
            <a:r>
              <a:rPr lang="pt-BR" sz="2800" i="1" dirty="0"/>
              <a:t>H</a:t>
            </a:r>
            <a:r>
              <a:rPr lang="pt-BR" sz="2800" dirty="0"/>
              <a:t>° = +33.2 kJ</a:t>
            </a:r>
            <a:endParaRPr lang="en-US" sz="28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33738" y="690726"/>
            <a:ext cx="1226434" cy="833592"/>
          </a:xfrm>
          <a:prstGeom prst="rect">
            <a:avLst/>
          </a:prstGeom>
        </p:spPr>
      </p:pic>
    </p:spTree>
    <p:extLst>
      <p:ext uri="{BB962C8B-B14F-4D97-AF65-F5344CB8AC3E}">
        <p14:creationId xmlns:p14="http://schemas.microsoft.com/office/powerpoint/2010/main" val="39934495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3394"/>
            <a:ext cx="7721600" cy="550924"/>
          </a:xfrm>
        </p:spPr>
        <p:txBody>
          <a:bodyPr>
            <a:normAutofit/>
          </a:bodyPr>
          <a:lstStyle/>
          <a:p>
            <a:r>
              <a:rPr lang="en-US" sz="2800" b="1" dirty="0">
                <a:solidFill>
                  <a:srgbClr val="000090"/>
                </a:solidFill>
                <a:latin typeface="Arial" pitchFamily="-110" charset="0"/>
              </a:rPr>
              <a:t>Standard Enthalpy of formation</a:t>
            </a:r>
            <a:endParaRPr lang="en-US" sz="2800" dirty="0"/>
          </a:p>
        </p:txBody>
      </p:sp>
      <p:sp>
        <p:nvSpPr>
          <p:cNvPr id="3" name="Content Placeholder 2"/>
          <p:cNvSpPr>
            <a:spLocks noGrp="1"/>
          </p:cNvSpPr>
          <p:nvPr>
            <p:ph idx="1"/>
          </p:nvPr>
        </p:nvSpPr>
        <p:spPr>
          <a:xfrm>
            <a:off x="162233" y="2091814"/>
            <a:ext cx="11754464" cy="4279489"/>
          </a:xfrm>
        </p:spPr>
        <p:txBody>
          <a:bodyPr>
            <a:noAutofit/>
          </a:bodyPr>
          <a:lstStyle/>
          <a:p>
            <a:pPr marL="457200" indent="-457200" algn="just">
              <a:buFont typeface="Arial" panose="020B0604020202020204" pitchFamily="34" charset="0"/>
              <a:buChar char="•"/>
            </a:pPr>
            <a:r>
              <a:rPr lang="en-US" sz="2400" dirty="0"/>
              <a:t>A reaction equation with </a:t>
            </a:r>
            <a:r>
              <a:rPr lang="en-US" sz="2400" dirty="0" smtClean="0"/>
              <a:t>½</a:t>
            </a:r>
            <a:r>
              <a:rPr lang="ka-GE" sz="2400" dirty="0" smtClean="0"/>
              <a:t> </a:t>
            </a:r>
            <a:r>
              <a:rPr lang="en-US" sz="2400" dirty="0" smtClean="0"/>
              <a:t>mole </a:t>
            </a:r>
            <a:r>
              <a:rPr lang="en-US" sz="2400" dirty="0"/>
              <a:t>of N</a:t>
            </a:r>
            <a:r>
              <a:rPr lang="en-US" sz="2400" baseline="-25000" dirty="0"/>
              <a:t>2</a:t>
            </a:r>
            <a:r>
              <a:rPr lang="en-US" sz="2400" dirty="0"/>
              <a:t> and 1 mole of O</a:t>
            </a:r>
            <a:r>
              <a:rPr lang="en-US" sz="2400" baseline="-25000" dirty="0"/>
              <a:t>2</a:t>
            </a:r>
            <a:r>
              <a:rPr lang="en-US" sz="2400" dirty="0"/>
              <a:t> is correct in this </a:t>
            </a:r>
            <a:r>
              <a:rPr lang="en-US" sz="2400" dirty="0" smtClean="0"/>
              <a:t>case, </a:t>
            </a:r>
            <a:r>
              <a:rPr lang="en-US" sz="2400" dirty="0"/>
              <a:t>because the standard enthalpy </a:t>
            </a:r>
            <a:r>
              <a:rPr lang="en-US" sz="2400" dirty="0" smtClean="0"/>
              <a:t>of</a:t>
            </a:r>
            <a:r>
              <a:rPr lang="ka-GE" sz="2400" dirty="0" smtClean="0"/>
              <a:t> </a:t>
            </a:r>
            <a:r>
              <a:rPr lang="en-US" sz="2400" dirty="0" smtClean="0"/>
              <a:t>formation </a:t>
            </a:r>
            <a:r>
              <a:rPr lang="en-US" sz="2400" dirty="0"/>
              <a:t>always refers to 1 mole of product, </a:t>
            </a:r>
            <a:r>
              <a:rPr lang="en-US" sz="2400" dirty="0" smtClean="0"/>
              <a:t>NO</a:t>
            </a:r>
            <a:r>
              <a:rPr lang="en-US" sz="2400" baseline="-25000" dirty="0" smtClean="0"/>
              <a:t>2</a:t>
            </a:r>
            <a:r>
              <a:rPr lang="en-US" sz="2400" dirty="0" smtClean="0"/>
              <a:t>(</a:t>
            </a:r>
            <a:r>
              <a:rPr lang="en-US" sz="2400" i="1" dirty="0" smtClean="0"/>
              <a:t>g</a:t>
            </a:r>
            <a:r>
              <a:rPr lang="en-US" sz="2400" dirty="0" smtClean="0"/>
              <a:t>).</a:t>
            </a:r>
          </a:p>
          <a:p>
            <a:pPr marL="457200" indent="-457200" algn="just">
              <a:buFont typeface="Arial" panose="020B0604020202020204" pitchFamily="34" charset="0"/>
              <a:buChar char="•"/>
            </a:pPr>
            <a:r>
              <a:rPr lang="en-US" sz="2400" dirty="0"/>
              <a:t>T</a:t>
            </a:r>
            <a:r>
              <a:rPr lang="en-US" sz="2400" dirty="0" smtClean="0"/>
              <a:t>able of standard enthalpies of formation of many common substances indicate, </a:t>
            </a:r>
            <a:r>
              <a:rPr lang="en-US" sz="2400" dirty="0"/>
              <a:t>that formation reactions range from highly exothermic (such as −2984 kJ/</a:t>
            </a:r>
            <a:r>
              <a:rPr lang="en-US" sz="2400" dirty="0" err="1"/>
              <a:t>mol</a:t>
            </a:r>
            <a:r>
              <a:rPr lang="en-US" sz="2400" dirty="0"/>
              <a:t> for the formation of P</a:t>
            </a:r>
            <a:r>
              <a:rPr lang="en-US" sz="2400" baseline="-25000" dirty="0"/>
              <a:t>4</a:t>
            </a:r>
            <a:r>
              <a:rPr lang="en-US" sz="2400" dirty="0"/>
              <a:t>O</a:t>
            </a:r>
            <a:r>
              <a:rPr lang="en-US" sz="2400" baseline="-25000" dirty="0"/>
              <a:t>10</a:t>
            </a:r>
            <a:r>
              <a:rPr lang="en-US" sz="2400" dirty="0" smtClean="0"/>
              <a:t>) to </a:t>
            </a:r>
            <a:r>
              <a:rPr lang="en-US" sz="2400" dirty="0"/>
              <a:t>strongly endothermic (such as +226.7 kJ/</a:t>
            </a:r>
            <a:r>
              <a:rPr lang="en-US" sz="2400" dirty="0" err="1"/>
              <a:t>mol</a:t>
            </a:r>
            <a:r>
              <a:rPr lang="en-US" sz="2400" dirty="0"/>
              <a:t> for the formation of acetylene, C</a:t>
            </a:r>
            <a:r>
              <a:rPr lang="en-US" sz="2400" baseline="-25000" dirty="0"/>
              <a:t>2</a:t>
            </a:r>
            <a:r>
              <a:rPr lang="en-US" sz="2400" dirty="0"/>
              <a:t>H</a:t>
            </a:r>
            <a:r>
              <a:rPr lang="en-US" sz="2400" baseline="-25000" dirty="0"/>
              <a:t>2</a:t>
            </a:r>
            <a:r>
              <a:rPr lang="en-US" sz="2400" dirty="0"/>
              <a:t>). </a:t>
            </a:r>
            <a:endParaRPr lang="en-US" sz="2400" dirty="0" smtClean="0"/>
          </a:p>
          <a:p>
            <a:pPr marL="342900" indent="-342900" algn="just">
              <a:buFont typeface="Arial" panose="020B0604020202020204" pitchFamily="34" charset="0"/>
              <a:buChar char="•"/>
            </a:pPr>
            <a:r>
              <a:rPr lang="en-US" sz="2400" dirty="0"/>
              <a:t>By definition, the </a:t>
            </a:r>
            <a:r>
              <a:rPr lang="en-US" sz="2400" dirty="0" smtClean="0"/>
              <a:t>standard enthalpy </a:t>
            </a:r>
            <a:r>
              <a:rPr lang="en-US" sz="2400" dirty="0"/>
              <a:t>of formation of an element in its most stable form is equal to </a:t>
            </a:r>
            <a:r>
              <a:rPr lang="en-US" sz="2400" dirty="0" smtClean="0"/>
              <a:t>zero, </a:t>
            </a:r>
            <a:r>
              <a:rPr lang="en-US" sz="2400" dirty="0"/>
              <a:t>under standard conditions, which is 1 </a:t>
            </a:r>
            <a:r>
              <a:rPr lang="en-US" sz="2400" dirty="0" err="1" smtClean="0"/>
              <a:t>atm</a:t>
            </a:r>
            <a:r>
              <a:rPr lang="en-US" sz="2400" dirty="0" smtClean="0"/>
              <a:t> for </a:t>
            </a:r>
            <a:r>
              <a:rPr lang="en-US" sz="2400" dirty="0"/>
              <a:t>gases and 1 M for solutions</a:t>
            </a:r>
            <a:r>
              <a:rPr lang="en-US" sz="2400" dirty="0" smtClean="0"/>
              <a:t>.</a:t>
            </a: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6977" y="710709"/>
            <a:ext cx="1226434" cy="833592"/>
          </a:xfrm>
          <a:prstGeom prst="rect">
            <a:avLst/>
          </a:prstGeom>
        </p:spPr>
      </p:pic>
    </p:spTree>
    <p:extLst>
      <p:ext uri="{BB962C8B-B14F-4D97-AF65-F5344CB8AC3E}">
        <p14:creationId xmlns:p14="http://schemas.microsoft.com/office/powerpoint/2010/main" val="1542327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618449"/>
            <a:ext cx="3121742" cy="659535"/>
          </a:xfrm>
        </p:spPr>
        <p:txBody>
          <a:bodyPr>
            <a:normAutofit/>
          </a:bodyPr>
          <a:lstStyle/>
          <a:p>
            <a:r>
              <a:rPr lang="en-US" sz="2800" dirty="0"/>
              <a:t>Example 5.12</a:t>
            </a:r>
          </a:p>
        </p:txBody>
      </p:sp>
      <p:sp>
        <p:nvSpPr>
          <p:cNvPr id="7" name="Text Placeholder 6"/>
          <p:cNvSpPr>
            <a:spLocks noGrp="1"/>
          </p:cNvSpPr>
          <p:nvPr>
            <p:ph type="body" sz="quarter" idx="14"/>
          </p:nvPr>
        </p:nvSpPr>
        <p:spPr>
          <a:xfrm>
            <a:off x="609600" y="1663614"/>
            <a:ext cx="11056374" cy="4663444"/>
          </a:xfrm>
        </p:spPr>
        <p:txBody>
          <a:bodyPr>
            <a:noAutofit/>
          </a:bodyPr>
          <a:lstStyle/>
          <a:p>
            <a:r>
              <a:rPr lang="en-US" sz="2400" dirty="0"/>
              <a:t>Write the heat of formation reaction equations for:</a:t>
            </a:r>
          </a:p>
          <a:p>
            <a:pPr algn="ctr"/>
            <a:r>
              <a:rPr lang="en-US" sz="2400" dirty="0"/>
              <a:t>(a) C</a:t>
            </a:r>
            <a:r>
              <a:rPr lang="en-US" sz="2400" baseline="-25000" dirty="0"/>
              <a:t>2</a:t>
            </a:r>
            <a:r>
              <a:rPr lang="en-US" sz="2400" dirty="0"/>
              <a:t>H</a:t>
            </a:r>
            <a:r>
              <a:rPr lang="en-US" sz="2400" baseline="-25000" dirty="0"/>
              <a:t>5</a:t>
            </a:r>
            <a:r>
              <a:rPr lang="en-US" sz="2400" dirty="0"/>
              <a:t>OH(</a:t>
            </a:r>
            <a:r>
              <a:rPr lang="en-US" sz="2400" i="1" dirty="0"/>
              <a:t>l</a:t>
            </a:r>
            <a:r>
              <a:rPr lang="en-US" sz="2400" dirty="0" smtClean="0"/>
              <a:t>)(</a:t>
            </a:r>
            <a:r>
              <a:rPr lang="en-US" dirty="0" smtClean="0"/>
              <a:t>ethanol)</a:t>
            </a:r>
            <a:endParaRPr lang="en-US" sz="2400" dirty="0"/>
          </a:p>
          <a:p>
            <a:pPr algn="ctr"/>
            <a:r>
              <a:rPr lang="en-US" sz="2400" dirty="0"/>
              <a:t>(</a:t>
            </a:r>
            <a:r>
              <a:rPr lang="en-US" sz="2400" dirty="0" err="1"/>
              <a:t>b</a:t>
            </a:r>
            <a:r>
              <a:rPr lang="en-US" sz="2400" dirty="0"/>
              <a:t>) Ca</a:t>
            </a:r>
            <a:r>
              <a:rPr lang="en-US" sz="2400" baseline="-25000" dirty="0"/>
              <a:t>3</a:t>
            </a:r>
            <a:r>
              <a:rPr lang="en-US" sz="2400" dirty="0"/>
              <a:t>(PO</a:t>
            </a:r>
            <a:r>
              <a:rPr lang="en-US" sz="2400" baseline="-25000" dirty="0"/>
              <a:t>4</a:t>
            </a:r>
            <a:r>
              <a:rPr lang="en-US" sz="2400" dirty="0"/>
              <a:t>)</a:t>
            </a:r>
            <a:r>
              <a:rPr lang="en-US" sz="2400" baseline="-25000" dirty="0"/>
              <a:t>2</a:t>
            </a:r>
            <a:r>
              <a:rPr lang="en-US" sz="2400" dirty="0"/>
              <a:t>(</a:t>
            </a:r>
            <a:r>
              <a:rPr lang="en-US" sz="2400" i="1" dirty="0"/>
              <a:t>s</a:t>
            </a:r>
            <a:r>
              <a:rPr lang="en-US" sz="2400" dirty="0"/>
              <a:t>)</a:t>
            </a:r>
          </a:p>
          <a:p>
            <a:r>
              <a:rPr lang="en-US" sz="2400" dirty="0" smtClean="0"/>
              <a:t>Remembering, </a:t>
            </a:r>
            <a:r>
              <a:rPr lang="en-US" sz="2400" dirty="0"/>
              <a:t>that </a:t>
            </a:r>
            <a:r>
              <a:rPr lang="el-GR" sz="2400" dirty="0">
                <a:latin typeface="Lucida Grande" pitchFamily="-110" charset="0"/>
                <a:ea typeface="Arial" pitchFamily="-110" charset="0"/>
                <a:cs typeface="Arial" pitchFamily="-110" charset="0"/>
              </a:rPr>
              <a:t>Δ</a:t>
            </a:r>
            <a:r>
              <a:rPr lang="en-US" sz="2400" dirty="0" err="1" smtClean="0">
                <a:ea typeface="Arial" pitchFamily="-110" charset="0"/>
                <a:cs typeface="Arial" pitchFamily="-110" charset="0"/>
              </a:rPr>
              <a:t>H</a:t>
            </a:r>
            <a:r>
              <a:rPr lang="en-US" sz="2400" baseline="-25000" dirty="0" err="1" smtClean="0">
                <a:ea typeface="Arial" pitchFamily="-110" charset="0"/>
                <a:cs typeface="Arial" pitchFamily="-110" charset="0"/>
              </a:rPr>
              <a:t>f</a:t>
            </a:r>
            <a:r>
              <a:rPr lang="en-US" sz="2400" baseline="-25000" dirty="0">
                <a:ea typeface="Arial" pitchFamily="-110" charset="0"/>
                <a:cs typeface="Arial" pitchFamily="-110" charset="0"/>
              </a:rPr>
              <a:t>° </a:t>
            </a:r>
            <a:r>
              <a:rPr lang="en-US" sz="2400" dirty="0" smtClean="0"/>
              <a:t> </a:t>
            </a:r>
            <a:r>
              <a:rPr lang="en-US" sz="2400" dirty="0"/>
              <a:t>reaction equations are for forming 1 mole of the </a:t>
            </a:r>
            <a:r>
              <a:rPr lang="en-US" sz="2400" dirty="0" smtClean="0"/>
              <a:t>compound, </a:t>
            </a:r>
            <a:r>
              <a:rPr lang="en-US" sz="2400" dirty="0"/>
              <a:t>from its constituent elements under standard conditions, we have:</a:t>
            </a:r>
          </a:p>
          <a:p>
            <a:pPr algn="ctr"/>
            <a:r>
              <a:rPr lang="en-US" sz="2400" dirty="0"/>
              <a:t>(a) 2C(</a:t>
            </a:r>
            <a:r>
              <a:rPr lang="en-US" sz="2400" i="1" dirty="0"/>
              <a:t>s</a:t>
            </a:r>
            <a:r>
              <a:rPr lang="en-US" sz="2400" dirty="0"/>
              <a:t>,graphite)  +  3H</a:t>
            </a:r>
            <a:r>
              <a:rPr lang="en-US" sz="2400" baseline="-25000" dirty="0"/>
              <a:t>2</a:t>
            </a:r>
            <a:r>
              <a:rPr lang="en-US" sz="2400" dirty="0"/>
              <a:t>(</a:t>
            </a:r>
            <a:r>
              <a:rPr lang="en-US" sz="2400" i="1" dirty="0"/>
              <a:t>g</a:t>
            </a:r>
            <a:r>
              <a:rPr lang="en-US" sz="2400" dirty="0"/>
              <a:t>)  +  ½ O</a:t>
            </a:r>
            <a:r>
              <a:rPr lang="en-US" sz="2400" baseline="-25000" dirty="0"/>
              <a:t>2</a:t>
            </a:r>
            <a:r>
              <a:rPr lang="en-US" sz="2400" dirty="0"/>
              <a:t>(</a:t>
            </a:r>
            <a:r>
              <a:rPr lang="en-US" sz="2400" i="1" dirty="0"/>
              <a:t>g</a:t>
            </a:r>
            <a:r>
              <a:rPr lang="en-US" sz="2400" dirty="0"/>
              <a:t>)  ⟶  C</a:t>
            </a:r>
            <a:r>
              <a:rPr lang="en-US" sz="2400" baseline="-25000" dirty="0"/>
              <a:t>2</a:t>
            </a:r>
            <a:r>
              <a:rPr lang="en-US" sz="2400" dirty="0"/>
              <a:t>H</a:t>
            </a:r>
            <a:r>
              <a:rPr lang="en-US" sz="2400" baseline="-25000" dirty="0"/>
              <a:t>5</a:t>
            </a:r>
            <a:r>
              <a:rPr lang="en-US" sz="2400" dirty="0"/>
              <a:t>OH(</a:t>
            </a:r>
            <a:r>
              <a:rPr lang="en-US" sz="2400" i="1" dirty="0"/>
              <a:t>l</a:t>
            </a:r>
            <a:r>
              <a:rPr lang="en-US" sz="2400" dirty="0"/>
              <a:t>)</a:t>
            </a:r>
          </a:p>
          <a:p>
            <a:pPr algn="ctr"/>
            <a:r>
              <a:rPr lang="en-US" sz="2400" dirty="0"/>
              <a:t>(</a:t>
            </a:r>
            <a:r>
              <a:rPr lang="en-US" sz="2400" dirty="0" err="1"/>
              <a:t>b</a:t>
            </a:r>
            <a:r>
              <a:rPr lang="en-US" sz="2400" dirty="0"/>
              <a:t>) 3Ca(</a:t>
            </a:r>
            <a:r>
              <a:rPr lang="en-US" sz="2400" i="1" dirty="0"/>
              <a:t>s</a:t>
            </a:r>
            <a:r>
              <a:rPr lang="en-US" sz="2400" dirty="0"/>
              <a:t>)  +  ½ P</a:t>
            </a:r>
            <a:r>
              <a:rPr lang="en-US" sz="2400" baseline="-25000" dirty="0"/>
              <a:t>4</a:t>
            </a:r>
            <a:r>
              <a:rPr lang="en-US" sz="2400" dirty="0"/>
              <a:t>(</a:t>
            </a:r>
            <a:r>
              <a:rPr lang="en-US" sz="2400" i="1" dirty="0"/>
              <a:t>s</a:t>
            </a:r>
            <a:r>
              <a:rPr lang="en-US" sz="2400" dirty="0"/>
              <a:t>)  +  4O</a:t>
            </a:r>
            <a:r>
              <a:rPr lang="en-US" sz="2400" baseline="-25000" dirty="0"/>
              <a:t>2</a:t>
            </a:r>
            <a:r>
              <a:rPr lang="en-US" sz="2400" dirty="0"/>
              <a:t>(</a:t>
            </a:r>
            <a:r>
              <a:rPr lang="en-US" sz="2400" i="1" dirty="0"/>
              <a:t>g</a:t>
            </a:r>
            <a:r>
              <a:rPr lang="en-US" sz="2400" dirty="0"/>
              <a:t>)  ⟶  Ca</a:t>
            </a:r>
            <a:r>
              <a:rPr lang="en-US" sz="2400" baseline="-25000" dirty="0"/>
              <a:t>3</a:t>
            </a:r>
            <a:r>
              <a:rPr lang="en-US" sz="2400" dirty="0"/>
              <a:t>(PO</a:t>
            </a:r>
            <a:r>
              <a:rPr lang="en-US" sz="2400" baseline="-25000" dirty="0"/>
              <a:t>4</a:t>
            </a:r>
            <a:r>
              <a:rPr lang="en-US" sz="2400" dirty="0"/>
              <a:t>)</a:t>
            </a:r>
            <a:r>
              <a:rPr lang="en-US" sz="2400" baseline="-25000" dirty="0"/>
              <a:t>2</a:t>
            </a:r>
            <a:r>
              <a:rPr lang="en-US" sz="2400" dirty="0"/>
              <a:t>(</a:t>
            </a:r>
            <a:r>
              <a:rPr lang="en-US" sz="2400" i="1" dirty="0"/>
              <a:t>s</a:t>
            </a:r>
            <a:r>
              <a:rPr lang="en-US" sz="2400" dirty="0"/>
              <a:t>)</a:t>
            </a:r>
          </a:p>
          <a:p>
            <a:r>
              <a:rPr lang="en-US" sz="2400" dirty="0"/>
              <a:t>Note: The standard state of carbon is graphite, and phosphorus exists as P</a:t>
            </a:r>
            <a:r>
              <a:rPr lang="en-US" sz="2400" baseline="-25000" dirty="0"/>
              <a:t>4</a:t>
            </a:r>
            <a:r>
              <a:rPr lang="en-US" sz="2400" dirty="0"/>
              <a:t>.</a:t>
            </a:r>
          </a:p>
          <a:p>
            <a:endParaRPr lang="en-US" sz="2400" dirty="0"/>
          </a:p>
          <a:p>
            <a:endParaRPr lang="en-US" sz="2400" dirty="0"/>
          </a:p>
          <a:p>
            <a:endParaRPr lang="en-US" sz="2400" dirty="0"/>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22229" y="686379"/>
            <a:ext cx="1226434" cy="833592"/>
          </a:xfrm>
          <a:prstGeom prst="rect">
            <a:avLst/>
          </a:prstGeom>
        </p:spPr>
      </p:pic>
    </p:spTree>
    <p:extLst>
      <p:ext uri="{BB962C8B-B14F-4D97-AF65-F5344CB8AC3E}">
        <p14:creationId xmlns:p14="http://schemas.microsoft.com/office/powerpoint/2010/main" val="4370641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33408" y="1050014"/>
            <a:ext cx="3027431" cy="508000"/>
          </a:xfrm>
        </p:spPr>
        <p:txBody>
          <a:bodyPr>
            <a:noAutofit/>
          </a:bodyPr>
          <a:lstStyle/>
          <a:p>
            <a:pPr eaLnBrk="1" hangingPunct="1"/>
            <a:r>
              <a:rPr lang="en-US" sz="3200" b="1" dirty="0">
                <a:solidFill>
                  <a:srgbClr val="000090"/>
                </a:solidFill>
                <a:latin typeface="Arial" pitchFamily="-110" charset="0"/>
              </a:rPr>
              <a:t>Hess’s law</a:t>
            </a:r>
          </a:p>
        </p:txBody>
      </p:sp>
      <p:sp>
        <p:nvSpPr>
          <p:cNvPr id="22530" name="Rectangle 3"/>
          <p:cNvSpPr>
            <a:spLocks noGrp="1" noChangeArrowheads="1"/>
          </p:cNvSpPr>
          <p:nvPr>
            <p:ph idx="1"/>
          </p:nvPr>
        </p:nvSpPr>
        <p:spPr>
          <a:xfrm>
            <a:off x="589936" y="2020197"/>
            <a:ext cx="10913806" cy="3923403"/>
          </a:xfrm>
        </p:spPr>
        <p:txBody>
          <a:bodyPr>
            <a:normAutofit lnSpcReduction="10000"/>
          </a:bodyPr>
          <a:lstStyle/>
          <a:p>
            <a:pPr algn="just">
              <a:buClrTx/>
              <a:buFont typeface="Arial"/>
              <a:buChar char="•"/>
            </a:pPr>
            <a:r>
              <a:rPr lang="en-US" sz="2400" dirty="0"/>
              <a:t> </a:t>
            </a:r>
            <a:r>
              <a:rPr lang="en-US" sz="2400" b="1" dirty="0"/>
              <a:t>There are two ways to determine the amount of heat involved in a chemical change: </a:t>
            </a:r>
          </a:p>
          <a:p>
            <a:pPr marL="731520" lvl="1" indent="-457200" algn="just">
              <a:buClrTx/>
              <a:buFont typeface="+mj-lt"/>
              <a:buAutoNum type="arabicPeriod"/>
            </a:pPr>
            <a:r>
              <a:rPr lang="en-US" sz="2400" dirty="0"/>
              <a:t>Measure it </a:t>
            </a:r>
            <a:r>
              <a:rPr lang="en-US" sz="2400" dirty="0" smtClean="0"/>
              <a:t>experimentally;</a:t>
            </a:r>
            <a:endParaRPr lang="en-US" sz="2400" dirty="0"/>
          </a:p>
          <a:p>
            <a:pPr marL="731520" lvl="1" indent="-457200" algn="just">
              <a:buClrTx/>
              <a:buFont typeface="+mj-lt"/>
              <a:buAutoNum type="arabicPeriod"/>
            </a:pPr>
            <a:r>
              <a:rPr lang="en-US" sz="2400" dirty="0"/>
              <a:t>Calculate it from other experimentally determined enthalpy changes. </a:t>
            </a:r>
            <a:endParaRPr lang="en-US" sz="2400" dirty="0" smtClean="0"/>
          </a:p>
          <a:p>
            <a:pPr marL="274320" lvl="1" indent="0" algn="just">
              <a:buClrTx/>
              <a:buNone/>
            </a:pPr>
            <a:endParaRPr lang="en-US" sz="2400" dirty="0"/>
          </a:p>
          <a:p>
            <a:pPr algn="just">
              <a:buClrTx/>
              <a:buFont typeface="Arial"/>
              <a:buChar char="•"/>
            </a:pPr>
            <a:r>
              <a:rPr lang="en-US" sz="2400" dirty="0"/>
              <a:t> Some reactions are difficult, if not impossible, to investigate and make accurate measurements experimentally.</a:t>
            </a:r>
          </a:p>
          <a:p>
            <a:pPr algn="just">
              <a:buClrTx/>
              <a:buFont typeface="Arial"/>
              <a:buChar char="•"/>
            </a:pPr>
            <a:r>
              <a:rPr lang="en-US" sz="2400" dirty="0"/>
              <a:t> For these reactions the amount of heat </a:t>
            </a:r>
            <a:r>
              <a:rPr lang="en-US" sz="2400" dirty="0" smtClean="0"/>
              <a:t>involved </a:t>
            </a:r>
            <a:r>
              <a:rPr lang="en-US" sz="2400" dirty="0"/>
              <a:t>must be </a:t>
            </a:r>
            <a:r>
              <a:rPr lang="en-US" sz="2400" dirty="0" smtClean="0"/>
              <a:t>calculated </a:t>
            </a:r>
            <a:r>
              <a:rPr lang="en-US" sz="2400" dirty="0"/>
              <a:t>usually with the use of </a:t>
            </a:r>
            <a:r>
              <a:rPr lang="en-US" sz="2400" b="1" i="1" dirty="0">
                <a:solidFill>
                  <a:srgbClr val="000090"/>
                </a:solidFill>
              </a:rPr>
              <a:t>Hess’s law</a:t>
            </a:r>
            <a:r>
              <a:rPr lang="en-US" sz="2400" dirty="0"/>
              <a:t>.</a:t>
            </a:r>
          </a:p>
          <a:p>
            <a:pPr>
              <a:buClrTx/>
            </a:pPr>
            <a:endParaRPr lang="en-US" sz="2400" b="1" i="1" dirty="0">
              <a:solidFill>
                <a:srgbClr val="FF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89755" y="887218"/>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28376" y="641941"/>
            <a:ext cx="2835702" cy="508000"/>
          </a:xfrm>
        </p:spPr>
        <p:txBody>
          <a:bodyPr>
            <a:noAutofit/>
          </a:bodyPr>
          <a:lstStyle/>
          <a:p>
            <a:pPr eaLnBrk="1" hangingPunct="1"/>
            <a:r>
              <a:rPr lang="en-US" sz="3200" b="1" dirty="0">
                <a:solidFill>
                  <a:srgbClr val="000090"/>
                </a:solidFill>
                <a:latin typeface="Arial" pitchFamily="-110" charset="0"/>
              </a:rPr>
              <a:t>Hess’s law</a:t>
            </a:r>
          </a:p>
        </p:txBody>
      </p:sp>
      <p:sp>
        <p:nvSpPr>
          <p:cNvPr id="22530" name="Rectangle 3"/>
          <p:cNvSpPr>
            <a:spLocks noGrp="1" noChangeArrowheads="1"/>
          </p:cNvSpPr>
          <p:nvPr>
            <p:ph idx="1"/>
          </p:nvPr>
        </p:nvSpPr>
        <p:spPr>
          <a:xfrm>
            <a:off x="811162" y="1209456"/>
            <a:ext cx="10618838" cy="5230270"/>
          </a:xfrm>
        </p:spPr>
        <p:txBody>
          <a:bodyPr>
            <a:normAutofit/>
          </a:bodyPr>
          <a:lstStyle/>
          <a:p>
            <a:pPr>
              <a:buClrTx/>
            </a:pPr>
            <a:endParaRPr lang="en-US" sz="2400" b="1" i="1" dirty="0">
              <a:solidFill>
                <a:srgbClr val="000090"/>
              </a:solidFill>
            </a:endParaRPr>
          </a:p>
          <a:p>
            <a:pPr>
              <a:buClrTx/>
              <a:buFont typeface="Arial"/>
              <a:buChar char="•"/>
            </a:pPr>
            <a:r>
              <a:rPr lang="en-US" sz="2400" b="1" i="1" dirty="0">
                <a:solidFill>
                  <a:srgbClr val="000090"/>
                </a:solidFill>
              </a:rPr>
              <a:t> Hess’s law</a:t>
            </a:r>
            <a:r>
              <a:rPr lang="en-US" sz="2400" dirty="0"/>
              <a:t> - </a:t>
            </a:r>
            <a:r>
              <a:rPr lang="en-US" sz="2400" i="1" dirty="0"/>
              <a:t>If a process can be written as the sum of several stepwise processes, the enthalpy change of the total </a:t>
            </a:r>
            <a:r>
              <a:rPr lang="en-US" sz="2400" i="1" dirty="0" smtClean="0"/>
              <a:t>process, </a:t>
            </a:r>
            <a:r>
              <a:rPr lang="en-US" sz="2400" i="1" dirty="0"/>
              <a:t>equals the sum of the enthalpy changes of the various steps</a:t>
            </a:r>
            <a:r>
              <a:rPr lang="en-US" sz="2400" dirty="0"/>
              <a:t>.</a:t>
            </a:r>
          </a:p>
          <a:p>
            <a:pPr>
              <a:buClrTx/>
              <a:buFont typeface="Arial"/>
              <a:buChar char="•"/>
            </a:pPr>
            <a:endParaRPr lang="en-US" sz="2400" b="1" i="1" dirty="0">
              <a:solidFill>
                <a:srgbClr val="FF0000"/>
              </a:solidFill>
              <a:cs typeface="MS PGothic" pitchFamily="34" charset="-128"/>
            </a:endParaRPr>
          </a:p>
          <a:p>
            <a:pPr>
              <a:buClrTx/>
              <a:buFont typeface="Arial"/>
              <a:buChar char="•"/>
            </a:pPr>
            <a:r>
              <a:rPr lang="en-US" sz="2400" dirty="0"/>
              <a:t> Hess’s law is </a:t>
            </a:r>
            <a:r>
              <a:rPr lang="en-US" sz="2400" dirty="0" smtClean="0"/>
              <a:t>valid, </a:t>
            </a:r>
            <a:r>
              <a:rPr lang="en-US" sz="2400" dirty="0"/>
              <a:t>because enthalpy is </a:t>
            </a:r>
            <a:r>
              <a:rPr lang="en-US" sz="2400" b="1" i="1" dirty="0">
                <a:solidFill>
                  <a:srgbClr val="FF0000"/>
                </a:solidFill>
              </a:rPr>
              <a:t>a state function.</a:t>
            </a:r>
          </a:p>
          <a:p>
            <a:pPr>
              <a:buClrTx/>
              <a:buFont typeface="Arial"/>
              <a:buChar char="•"/>
            </a:pPr>
            <a:endParaRPr lang="en-US" sz="2400" dirty="0"/>
          </a:p>
          <a:p>
            <a:pPr>
              <a:buClrTx/>
              <a:buFont typeface="Arial"/>
              <a:buChar char="•"/>
            </a:pPr>
            <a:r>
              <a:rPr lang="en-US" sz="2400" dirty="0"/>
              <a:t> Enthalpy changes depend only on where a chemical </a:t>
            </a:r>
            <a:r>
              <a:rPr lang="en-US" sz="2400" dirty="0" smtClean="0"/>
              <a:t>process, </a:t>
            </a:r>
            <a:r>
              <a:rPr lang="en-US" sz="2400" dirty="0"/>
              <a:t>starts and ends, but not on the </a:t>
            </a:r>
            <a:r>
              <a:rPr lang="en-US" sz="2400" dirty="0" smtClean="0"/>
              <a:t>path, </a:t>
            </a:r>
            <a:r>
              <a:rPr lang="en-US" sz="2400" dirty="0"/>
              <a:t>it takes from start to finish.</a:t>
            </a:r>
            <a:endParaRPr lang="en-US" sz="2400" b="1" i="1" dirty="0">
              <a:solidFill>
                <a:srgbClr val="FF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641608"/>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31615" y="997262"/>
            <a:ext cx="2924192" cy="508000"/>
          </a:xfrm>
        </p:spPr>
        <p:txBody>
          <a:bodyPr>
            <a:noAutofit/>
          </a:bodyPr>
          <a:lstStyle/>
          <a:p>
            <a:pPr eaLnBrk="1" hangingPunct="1"/>
            <a:r>
              <a:rPr lang="en-US" sz="3200" b="1" dirty="0">
                <a:solidFill>
                  <a:srgbClr val="000090"/>
                </a:solidFill>
                <a:latin typeface="Arial" pitchFamily="-110" charset="0"/>
              </a:rPr>
              <a:t>Hess’s law</a:t>
            </a:r>
          </a:p>
        </p:txBody>
      </p:sp>
      <p:sp>
        <p:nvSpPr>
          <p:cNvPr id="22530" name="Rectangle 3"/>
          <p:cNvSpPr>
            <a:spLocks noGrp="1" noChangeArrowheads="1"/>
          </p:cNvSpPr>
          <p:nvPr>
            <p:ph idx="1"/>
          </p:nvPr>
        </p:nvSpPr>
        <p:spPr>
          <a:xfrm>
            <a:off x="914400" y="1607662"/>
            <a:ext cx="10633587" cy="4512919"/>
          </a:xfrm>
        </p:spPr>
        <p:txBody>
          <a:bodyPr>
            <a:normAutofit/>
          </a:bodyPr>
          <a:lstStyle/>
          <a:p>
            <a:pPr>
              <a:buClrTx/>
            </a:pPr>
            <a:endParaRPr lang="en-US" sz="2400" b="1" i="1" dirty="0">
              <a:solidFill>
                <a:srgbClr val="000090"/>
              </a:solidFill>
            </a:endParaRPr>
          </a:p>
          <a:p>
            <a:pPr algn="just">
              <a:buClr>
                <a:schemeClr val="tx1"/>
              </a:buClr>
              <a:buFont typeface="Arial"/>
              <a:buChar char="•"/>
            </a:pPr>
            <a:r>
              <a:rPr lang="en-US" sz="2400" b="1" i="1" dirty="0">
                <a:solidFill>
                  <a:srgbClr val="000090"/>
                </a:solidFill>
              </a:rPr>
              <a:t> </a:t>
            </a:r>
            <a:r>
              <a:rPr lang="en-US" sz="2400" dirty="0"/>
              <a:t>For example, we can think of the </a:t>
            </a:r>
            <a:r>
              <a:rPr lang="en-US" sz="2400" b="1" i="1" dirty="0">
                <a:solidFill>
                  <a:srgbClr val="FF0000"/>
                </a:solidFill>
              </a:rPr>
              <a:t>reaction of carbon with oxygen to form carbon dioxide</a:t>
            </a:r>
            <a:r>
              <a:rPr lang="en-US" sz="2400" dirty="0"/>
              <a:t> as occurring either directly or by a two-step process. </a:t>
            </a:r>
          </a:p>
          <a:p>
            <a:pPr>
              <a:buClr>
                <a:schemeClr val="tx1"/>
              </a:buClr>
              <a:buFont typeface="Arial"/>
              <a:buChar char="•"/>
            </a:pPr>
            <a:endParaRPr lang="en-US" sz="2400" dirty="0"/>
          </a:p>
          <a:p>
            <a:pPr>
              <a:buClr>
                <a:schemeClr val="tx1"/>
              </a:buClr>
              <a:buFont typeface="Arial"/>
              <a:buChar char="•"/>
            </a:pPr>
            <a:r>
              <a:rPr lang="en-US" sz="2400" dirty="0"/>
              <a:t> </a:t>
            </a:r>
            <a:r>
              <a:rPr lang="en-US" sz="2400" b="1" dirty="0"/>
              <a:t>The direct process is written:</a:t>
            </a:r>
          </a:p>
          <a:p>
            <a:endParaRPr lang="en-US" sz="2400" dirty="0"/>
          </a:p>
          <a:p>
            <a:pPr algn="ctr"/>
            <a:r>
              <a:rPr lang="en-US" sz="2400" dirty="0" err="1"/>
              <a:t>C(</a:t>
            </a:r>
            <a:r>
              <a:rPr lang="en-US" sz="2400" i="1" dirty="0" err="1"/>
              <a:t>s</a:t>
            </a:r>
            <a:r>
              <a:rPr lang="en-US" sz="2400" dirty="0"/>
              <a:t>)  +  O</a:t>
            </a:r>
            <a:r>
              <a:rPr lang="en-US" sz="2400" baseline="-25000" dirty="0"/>
              <a:t>2</a:t>
            </a:r>
            <a:r>
              <a:rPr lang="en-US" sz="2400" dirty="0"/>
              <a:t>(</a:t>
            </a:r>
            <a:r>
              <a:rPr lang="en-US" sz="2400" i="1" dirty="0"/>
              <a:t>g</a:t>
            </a:r>
            <a:r>
              <a:rPr lang="en-US" sz="2400" dirty="0"/>
              <a:t>)  ⟶  CO</a:t>
            </a:r>
            <a:r>
              <a:rPr lang="en-US" sz="2400" baseline="-25000" dirty="0"/>
              <a:t>2</a:t>
            </a:r>
            <a:r>
              <a:rPr lang="en-US" sz="2400" dirty="0"/>
              <a:t>(</a:t>
            </a:r>
            <a:r>
              <a:rPr lang="en-US" sz="2400" i="1" dirty="0"/>
              <a:t>g</a:t>
            </a:r>
            <a:r>
              <a:rPr lang="en-US" sz="2400" dirty="0"/>
              <a:t>) 		= −394 kJ</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834466"/>
            <a:ext cx="1226434" cy="833592"/>
          </a:xfrm>
          <a:prstGeom prst="rect">
            <a:avLst/>
          </a:prstGeom>
        </p:spPr>
      </p:pic>
      <p:pic>
        <p:nvPicPr>
          <p:cNvPr id="2" name="Picture 1">
            <a:extLst>
              <a:ext uri="{FF2B5EF4-FFF2-40B4-BE49-F238E27FC236}">
                <a16:creationId xmlns:a16="http://schemas.microsoft.com/office/drawing/2014/main" id="{6ED15F23-E7E7-4362-9428-1D49FF501A85}"/>
              </a:ext>
            </a:extLst>
          </p:cNvPr>
          <p:cNvPicPr>
            <a:picLocks noChangeAspect="1"/>
          </p:cNvPicPr>
          <p:nvPr/>
        </p:nvPicPr>
        <p:blipFill>
          <a:blip r:embed="rId3"/>
          <a:stretch>
            <a:fillRect/>
          </a:stretch>
        </p:blipFill>
        <p:spPr>
          <a:xfrm>
            <a:off x="7051039" y="4441307"/>
            <a:ext cx="825647" cy="55731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78886" y="531871"/>
            <a:ext cx="2747211" cy="508000"/>
          </a:xfrm>
        </p:spPr>
        <p:txBody>
          <a:bodyPr>
            <a:noAutofit/>
          </a:bodyPr>
          <a:lstStyle/>
          <a:p>
            <a:pPr eaLnBrk="1" hangingPunct="1"/>
            <a:r>
              <a:rPr lang="en-US" sz="3200" b="1" dirty="0">
                <a:solidFill>
                  <a:srgbClr val="000090"/>
                </a:solidFill>
                <a:latin typeface="Arial" pitchFamily="-110" charset="0"/>
              </a:rPr>
              <a:t>Hess’s law</a:t>
            </a:r>
          </a:p>
        </p:txBody>
      </p:sp>
      <p:sp>
        <p:nvSpPr>
          <p:cNvPr id="22530" name="Rectangle 3"/>
          <p:cNvSpPr>
            <a:spLocks noGrp="1" noChangeArrowheads="1"/>
          </p:cNvSpPr>
          <p:nvPr>
            <p:ph idx="1"/>
          </p:nvPr>
        </p:nvSpPr>
        <p:spPr>
          <a:xfrm>
            <a:off x="634181" y="840746"/>
            <a:ext cx="11120284" cy="5923308"/>
          </a:xfrm>
        </p:spPr>
        <p:txBody>
          <a:bodyPr>
            <a:normAutofit/>
          </a:bodyPr>
          <a:lstStyle/>
          <a:p>
            <a:pPr>
              <a:buClrTx/>
            </a:pPr>
            <a:endParaRPr lang="en-US" sz="2400" b="1" i="1" dirty="0">
              <a:solidFill>
                <a:srgbClr val="000090"/>
              </a:solidFill>
            </a:endParaRPr>
          </a:p>
          <a:p>
            <a:pPr>
              <a:buClr>
                <a:schemeClr val="tx1"/>
              </a:buClr>
              <a:buFont typeface="Arial"/>
              <a:buChar char="•"/>
            </a:pPr>
            <a:r>
              <a:rPr lang="en-US" sz="2400" dirty="0"/>
              <a:t> </a:t>
            </a:r>
            <a:r>
              <a:rPr lang="en-US" sz="2400" b="1" dirty="0"/>
              <a:t>In the two-step process</a:t>
            </a:r>
            <a:r>
              <a:rPr lang="en-US" sz="2400" dirty="0"/>
              <a:t>:</a:t>
            </a:r>
          </a:p>
          <a:p>
            <a:pPr lvl="1">
              <a:buClr>
                <a:schemeClr val="tx1"/>
              </a:buClr>
              <a:buFont typeface="Arial"/>
              <a:buChar char="•"/>
            </a:pPr>
            <a:r>
              <a:rPr lang="en-US" sz="2400" dirty="0"/>
              <a:t>First carbon monoxide is formed.</a:t>
            </a:r>
          </a:p>
          <a:p>
            <a:pPr lvl="1">
              <a:buClr>
                <a:schemeClr val="tx1"/>
              </a:buClr>
              <a:buFont typeface="Arial"/>
              <a:buChar char="•"/>
            </a:pPr>
            <a:r>
              <a:rPr lang="en-US" sz="2400" dirty="0"/>
              <a:t>Then, carbon monoxide reacts further to form carbon dioxide.</a:t>
            </a:r>
          </a:p>
          <a:p>
            <a:pPr>
              <a:buClr>
                <a:schemeClr val="tx1"/>
              </a:buClr>
            </a:pPr>
            <a:endParaRPr lang="en-US" sz="2400" dirty="0"/>
          </a:p>
          <a:p>
            <a:pPr>
              <a:buClr>
                <a:schemeClr val="tx1"/>
              </a:buClr>
            </a:pPr>
            <a:r>
              <a:rPr lang="en-US" sz="2400" b="1" dirty="0"/>
              <a:t>Step 1:     </a:t>
            </a:r>
            <a:r>
              <a:rPr lang="en-US" sz="2400" dirty="0" err="1"/>
              <a:t>C(</a:t>
            </a:r>
            <a:r>
              <a:rPr lang="en-US" sz="2400" i="1" dirty="0" err="1"/>
              <a:t>s</a:t>
            </a:r>
            <a:r>
              <a:rPr lang="en-US" sz="2400" dirty="0"/>
              <a:t>)  +  ½ O</a:t>
            </a:r>
            <a:r>
              <a:rPr lang="en-US" sz="2400" baseline="-25000" dirty="0"/>
              <a:t>2</a:t>
            </a:r>
            <a:r>
              <a:rPr lang="en-US" sz="2400" dirty="0"/>
              <a:t>(</a:t>
            </a:r>
            <a:r>
              <a:rPr lang="en-US" sz="2400" i="1" dirty="0"/>
              <a:t>g</a:t>
            </a:r>
            <a:r>
              <a:rPr lang="en-US" sz="2400" dirty="0"/>
              <a:t>)  ⟶  </a:t>
            </a:r>
            <a:r>
              <a:rPr lang="en-US" sz="2400" dirty="0" err="1"/>
              <a:t>CO(</a:t>
            </a:r>
            <a:r>
              <a:rPr lang="en-US" sz="2400" i="1" dirty="0" err="1"/>
              <a:t>g</a:t>
            </a:r>
            <a:r>
              <a:rPr lang="en-US" sz="2400" dirty="0"/>
              <a:t>)	               = −111 kJ</a:t>
            </a:r>
          </a:p>
          <a:p>
            <a:pPr>
              <a:buClr>
                <a:schemeClr val="tx1"/>
              </a:buClr>
            </a:pPr>
            <a:r>
              <a:rPr lang="en-US" sz="2400" b="1" dirty="0"/>
              <a:t>Step 2:     </a:t>
            </a:r>
            <a:r>
              <a:rPr lang="en-US" sz="2400" dirty="0"/>
              <a:t>CO(</a:t>
            </a:r>
            <a:r>
              <a:rPr lang="en-US" sz="2400" i="1" dirty="0"/>
              <a:t>g</a:t>
            </a:r>
            <a:r>
              <a:rPr lang="en-US" sz="2400" dirty="0"/>
              <a:t>)  +  ½ O</a:t>
            </a:r>
            <a:r>
              <a:rPr lang="en-US" sz="2400" baseline="-25000" dirty="0"/>
              <a:t>2</a:t>
            </a:r>
            <a:r>
              <a:rPr lang="en-US" sz="2400" dirty="0"/>
              <a:t>(</a:t>
            </a:r>
            <a:r>
              <a:rPr lang="en-US" sz="2400" i="1" dirty="0"/>
              <a:t>g</a:t>
            </a:r>
            <a:r>
              <a:rPr lang="en-US" sz="2400" dirty="0"/>
              <a:t>)  ⟶  CO</a:t>
            </a:r>
            <a:r>
              <a:rPr lang="en-US" sz="2400" baseline="-25000" dirty="0"/>
              <a:t>2</a:t>
            </a:r>
            <a:r>
              <a:rPr lang="en-US" sz="2400" dirty="0"/>
              <a:t>(</a:t>
            </a:r>
            <a:r>
              <a:rPr lang="en-US" sz="2400" i="1" dirty="0"/>
              <a:t>g</a:t>
            </a:r>
            <a:r>
              <a:rPr lang="en-US" sz="2400" dirty="0"/>
              <a:t>)	    </a:t>
            </a:r>
            <a:r>
              <a:rPr lang="ka-GE" sz="2400" dirty="0"/>
              <a:t>      </a:t>
            </a:r>
            <a:r>
              <a:rPr lang="en-US" sz="2400" dirty="0"/>
              <a:t>= −283 kJ</a:t>
            </a:r>
          </a:p>
          <a:p>
            <a:pPr>
              <a:buClr>
                <a:schemeClr val="tx1"/>
              </a:buClr>
            </a:pPr>
            <a:endParaRPr lang="en-US" sz="2400" dirty="0"/>
          </a:p>
          <a:p>
            <a:pPr>
              <a:buClr>
                <a:schemeClr val="tx1"/>
              </a:buClr>
            </a:pPr>
            <a:r>
              <a:rPr lang="en-US" sz="2400" b="1" dirty="0"/>
              <a:t>Sum: </a:t>
            </a:r>
            <a:r>
              <a:rPr lang="en-US" sz="2400" dirty="0" err="1"/>
              <a:t>C(</a:t>
            </a:r>
            <a:r>
              <a:rPr lang="en-US" sz="2400" i="1" dirty="0" err="1"/>
              <a:t>s</a:t>
            </a:r>
            <a:r>
              <a:rPr lang="en-US" sz="2400" dirty="0"/>
              <a:t>) + ½ O</a:t>
            </a:r>
            <a:r>
              <a:rPr lang="en-US" sz="2400" baseline="-25000" dirty="0"/>
              <a:t>2</a:t>
            </a:r>
            <a:r>
              <a:rPr lang="en-US" sz="2400" dirty="0"/>
              <a:t>(</a:t>
            </a:r>
            <a:r>
              <a:rPr lang="en-US" sz="2400" i="1" dirty="0"/>
              <a:t>g</a:t>
            </a:r>
            <a:r>
              <a:rPr lang="en-US" sz="2400" dirty="0"/>
              <a:t>) + </a:t>
            </a:r>
            <a:r>
              <a:rPr lang="en-US" sz="2400" dirty="0" err="1"/>
              <a:t>CO(</a:t>
            </a:r>
            <a:r>
              <a:rPr lang="en-US" sz="2400" i="1" dirty="0" err="1"/>
              <a:t>g</a:t>
            </a:r>
            <a:r>
              <a:rPr lang="en-US" sz="2400" dirty="0"/>
              <a:t>) + ½ O</a:t>
            </a:r>
            <a:r>
              <a:rPr lang="en-US" sz="2400" baseline="-25000" dirty="0"/>
              <a:t>2</a:t>
            </a:r>
            <a:r>
              <a:rPr lang="en-US" sz="2400" dirty="0"/>
              <a:t>(</a:t>
            </a:r>
            <a:r>
              <a:rPr lang="en-US" sz="2400" i="1" dirty="0"/>
              <a:t>g</a:t>
            </a:r>
            <a:r>
              <a:rPr lang="en-US" sz="2400" dirty="0"/>
              <a:t>) ⟶ </a:t>
            </a:r>
            <a:r>
              <a:rPr lang="en-US" sz="2400" dirty="0" err="1"/>
              <a:t>CO(</a:t>
            </a:r>
            <a:r>
              <a:rPr lang="en-US" sz="2400" i="1" dirty="0" err="1"/>
              <a:t>g</a:t>
            </a:r>
            <a:r>
              <a:rPr lang="en-US" sz="2400" dirty="0"/>
              <a:t>) + CO</a:t>
            </a:r>
            <a:r>
              <a:rPr lang="en-US" sz="2400" baseline="-25000" dirty="0"/>
              <a:t>2</a:t>
            </a:r>
            <a:r>
              <a:rPr lang="en-US" sz="2400" dirty="0"/>
              <a:t>(</a:t>
            </a:r>
            <a:r>
              <a:rPr lang="en-US" sz="2400" i="1" dirty="0"/>
              <a:t>g</a:t>
            </a:r>
            <a:r>
              <a:rPr lang="en-US" sz="2400" dirty="0"/>
              <a:t>)</a:t>
            </a:r>
          </a:p>
          <a:p>
            <a:pPr>
              <a:buClr>
                <a:schemeClr val="tx1"/>
              </a:buClr>
            </a:pPr>
            <a:endParaRPr lang="en-US" sz="2400" dirty="0"/>
          </a:p>
          <a:p>
            <a:pPr>
              <a:buClr>
                <a:schemeClr val="tx1"/>
              </a:buClr>
            </a:pPr>
            <a:r>
              <a:rPr lang="en-US" sz="2400" b="1" dirty="0"/>
              <a:t>Net Change: </a:t>
            </a:r>
            <a:r>
              <a:rPr lang="en-US" sz="2400" dirty="0" err="1"/>
              <a:t>C(</a:t>
            </a:r>
            <a:r>
              <a:rPr lang="en-US" sz="2400" i="1" dirty="0" err="1"/>
              <a:t>s</a:t>
            </a:r>
            <a:r>
              <a:rPr lang="en-US" sz="2400" dirty="0"/>
              <a:t>) + O</a:t>
            </a:r>
            <a:r>
              <a:rPr lang="en-US" sz="2400" baseline="-25000" dirty="0"/>
              <a:t>2</a:t>
            </a:r>
            <a:r>
              <a:rPr lang="en-US" sz="2400" dirty="0"/>
              <a:t>(</a:t>
            </a:r>
            <a:r>
              <a:rPr lang="en-US" sz="2400" i="1" dirty="0"/>
              <a:t>g</a:t>
            </a:r>
            <a:r>
              <a:rPr lang="en-US" sz="2400" dirty="0"/>
              <a:t>)  ⟶ CO</a:t>
            </a:r>
            <a:r>
              <a:rPr lang="en-US" sz="2400" baseline="-25000" dirty="0"/>
              <a:t>2</a:t>
            </a:r>
            <a:r>
              <a:rPr lang="en-US" sz="2400" dirty="0"/>
              <a:t>(</a:t>
            </a:r>
            <a:r>
              <a:rPr lang="en-US" sz="2400" i="1" dirty="0"/>
              <a:t>g</a:t>
            </a:r>
            <a:r>
              <a:rPr lang="en-US" sz="2400" dirty="0"/>
              <a:t>)</a:t>
            </a:r>
          </a:p>
          <a:p>
            <a:pPr>
              <a:buClr>
                <a:schemeClr val="tx1"/>
              </a:buClr>
            </a:pPr>
            <a:endParaRPr lang="en-US" sz="2400" dirty="0"/>
          </a:p>
          <a:p>
            <a:pPr>
              <a:buClr>
                <a:schemeClr val="tx1"/>
              </a:buCl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10786" y="730995"/>
            <a:ext cx="1226434" cy="833592"/>
          </a:xfrm>
          <a:prstGeom prst="rect">
            <a:avLst/>
          </a:prstGeom>
        </p:spPr>
      </p:pic>
      <p:cxnSp>
        <p:nvCxnSpPr>
          <p:cNvPr id="8" name="Straight Connector 7"/>
          <p:cNvCxnSpPr/>
          <p:nvPr/>
        </p:nvCxnSpPr>
        <p:spPr>
          <a:xfrm>
            <a:off x="1981339" y="4734018"/>
            <a:ext cx="8277411"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D46A5953-B0E0-4A3F-B244-EA45DED89914}"/>
              </a:ext>
            </a:extLst>
          </p:cNvPr>
          <p:cNvPicPr>
            <a:picLocks noChangeAspect="1"/>
          </p:cNvPicPr>
          <p:nvPr/>
        </p:nvPicPr>
        <p:blipFill>
          <a:blip r:embed="rId3"/>
          <a:stretch>
            <a:fillRect/>
          </a:stretch>
        </p:blipFill>
        <p:spPr>
          <a:xfrm>
            <a:off x="6582616" y="3215481"/>
            <a:ext cx="780265" cy="404871"/>
          </a:xfrm>
          <a:prstGeom prst="rect">
            <a:avLst/>
          </a:prstGeom>
        </p:spPr>
      </p:pic>
      <p:pic>
        <p:nvPicPr>
          <p:cNvPr id="3" name="Picture 2">
            <a:extLst>
              <a:ext uri="{FF2B5EF4-FFF2-40B4-BE49-F238E27FC236}">
                <a16:creationId xmlns:a16="http://schemas.microsoft.com/office/drawing/2014/main" id="{6BC7A0FF-AE03-4961-9DC9-E4022CFBC0C3}"/>
              </a:ext>
            </a:extLst>
          </p:cNvPr>
          <p:cNvPicPr>
            <a:picLocks noChangeAspect="1"/>
          </p:cNvPicPr>
          <p:nvPr/>
        </p:nvPicPr>
        <p:blipFill>
          <a:blip r:embed="rId4"/>
          <a:stretch>
            <a:fillRect/>
          </a:stretch>
        </p:blipFill>
        <p:spPr>
          <a:xfrm>
            <a:off x="6417080" y="3802400"/>
            <a:ext cx="555668" cy="444534"/>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44" y="723587"/>
            <a:ext cx="3652684" cy="521428"/>
          </a:xfrm>
        </p:spPr>
        <p:txBody>
          <a:bodyPr>
            <a:noAutofit/>
          </a:bodyPr>
          <a:lstStyle/>
          <a:p>
            <a:r>
              <a:rPr lang="en-US" sz="3200" b="1" dirty="0">
                <a:solidFill>
                  <a:srgbClr val="000090"/>
                </a:solidFill>
                <a:latin typeface="Arial" pitchFamily="-110" charset="0"/>
              </a:rPr>
              <a:t>energy basics</a:t>
            </a:r>
            <a:endParaRPr lang="en-US" sz="3200" dirty="0"/>
          </a:p>
        </p:txBody>
      </p:sp>
      <p:sp>
        <p:nvSpPr>
          <p:cNvPr id="3" name="Content Placeholder 2"/>
          <p:cNvSpPr>
            <a:spLocks noGrp="1"/>
          </p:cNvSpPr>
          <p:nvPr>
            <p:ph idx="1"/>
          </p:nvPr>
        </p:nvSpPr>
        <p:spPr>
          <a:xfrm>
            <a:off x="771832" y="2740743"/>
            <a:ext cx="10160000" cy="2745657"/>
          </a:xfrm>
        </p:spPr>
        <p:txBody>
          <a:bodyPr>
            <a:normAutofit/>
          </a:bodyPr>
          <a:lstStyle/>
          <a:p>
            <a:pPr algn="just"/>
            <a:r>
              <a:rPr lang="en-US" sz="3200" b="1" i="1" dirty="0">
                <a:solidFill>
                  <a:srgbClr val="FF0000"/>
                </a:solidFill>
              </a:rPr>
              <a:t>This chapter will introduce the basic ideas of an important area of </a:t>
            </a:r>
            <a:r>
              <a:rPr lang="en-US" sz="3200" b="1" i="1" dirty="0" smtClean="0">
                <a:solidFill>
                  <a:srgbClr val="FF0000"/>
                </a:solidFill>
              </a:rPr>
              <a:t>science, concerned </a:t>
            </a:r>
            <a:r>
              <a:rPr lang="en-US" sz="3200" b="1" i="1" dirty="0">
                <a:solidFill>
                  <a:srgbClr val="FF0000"/>
                </a:solidFill>
              </a:rPr>
              <a:t>with the amount of heat </a:t>
            </a:r>
            <a:r>
              <a:rPr lang="en-US" sz="3200" b="1" i="1" dirty="0" smtClean="0">
                <a:solidFill>
                  <a:srgbClr val="FF0000"/>
                </a:solidFill>
              </a:rPr>
              <a:t>absorbed</a:t>
            </a:r>
            <a:r>
              <a:rPr lang="ka-GE" sz="3200" b="1" i="1" dirty="0" smtClean="0">
                <a:solidFill>
                  <a:srgbClr val="FF0000"/>
                </a:solidFill>
              </a:rPr>
              <a:t> </a:t>
            </a:r>
            <a:r>
              <a:rPr lang="en-US" sz="3200" b="1" i="1" dirty="0" smtClean="0">
                <a:solidFill>
                  <a:srgbClr val="FF0000"/>
                </a:solidFill>
              </a:rPr>
              <a:t>or released, </a:t>
            </a:r>
            <a:r>
              <a:rPr lang="en-US" sz="3200" b="1" i="1" dirty="0">
                <a:solidFill>
                  <a:srgbClr val="FF0000"/>
                </a:solidFill>
              </a:rPr>
              <a:t>during chemical and physical changes—an area called </a:t>
            </a:r>
            <a:r>
              <a:rPr lang="en-US" sz="3200" b="1" i="1" dirty="0">
                <a:solidFill>
                  <a:srgbClr val="002060"/>
                </a:solidFill>
              </a:rPr>
              <a:t>thermochemistry.</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72843" y="411423"/>
            <a:ext cx="1226434" cy="833592"/>
          </a:xfrm>
          <a:prstGeom prst="rect">
            <a:avLst/>
          </a:prstGeom>
        </p:spPr>
      </p:pic>
    </p:spTree>
    <p:extLst>
      <p:ext uri="{BB962C8B-B14F-4D97-AF65-F5344CB8AC3E}">
        <p14:creationId xmlns:p14="http://schemas.microsoft.com/office/powerpoint/2010/main" val="2246650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80892" y="810968"/>
            <a:ext cx="2850450" cy="508000"/>
          </a:xfrm>
        </p:spPr>
        <p:txBody>
          <a:bodyPr>
            <a:noAutofit/>
          </a:bodyPr>
          <a:lstStyle/>
          <a:p>
            <a:pPr eaLnBrk="1" hangingPunct="1"/>
            <a:r>
              <a:rPr lang="en-US" sz="3200" b="1" dirty="0">
                <a:solidFill>
                  <a:srgbClr val="000090"/>
                </a:solidFill>
                <a:latin typeface="Arial" pitchFamily="-110" charset="0"/>
              </a:rPr>
              <a:t>Hess’s law</a:t>
            </a:r>
          </a:p>
        </p:txBody>
      </p:sp>
      <p:sp>
        <p:nvSpPr>
          <p:cNvPr id="22530" name="Rectangle 3"/>
          <p:cNvSpPr>
            <a:spLocks noGrp="1" noChangeArrowheads="1"/>
          </p:cNvSpPr>
          <p:nvPr>
            <p:ph idx="1"/>
          </p:nvPr>
        </p:nvSpPr>
        <p:spPr>
          <a:xfrm>
            <a:off x="604684" y="1289804"/>
            <a:ext cx="10899058" cy="4645654"/>
          </a:xfrm>
        </p:spPr>
        <p:txBody>
          <a:bodyPr>
            <a:normAutofit/>
          </a:bodyPr>
          <a:lstStyle/>
          <a:p>
            <a:pPr>
              <a:buClrTx/>
            </a:pPr>
            <a:endParaRPr lang="en-US" sz="2400" b="1" i="1" dirty="0">
              <a:solidFill>
                <a:srgbClr val="000090"/>
              </a:solidFill>
            </a:endParaRPr>
          </a:p>
          <a:p>
            <a:pPr>
              <a:buClr>
                <a:schemeClr val="tx1"/>
              </a:buClr>
              <a:buFont typeface="Arial"/>
              <a:buChar char="•"/>
            </a:pPr>
            <a:r>
              <a:rPr lang="en-US" sz="2400" dirty="0"/>
              <a:t> According to Hess’s law, the enthalpy change of the reaction will equal the sum of the enthalpy changes of the steps. </a:t>
            </a:r>
          </a:p>
          <a:p>
            <a:pPr>
              <a:buClr>
                <a:schemeClr val="tx1"/>
              </a:buClr>
            </a:pPr>
            <a:endParaRPr lang="ka-GE" sz="2400" dirty="0"/>
          </a:p>
          <a:p>
            <a:pPr>
              <a:buClr>
                <a:schemeClr val="tx1"/>
              </a:buClr>
            </a:pPr>
            <a:endParaRPr lang="ka-GE" sz="2400" dirty="0"/>
          </a:p>
          <a:p>
            <a:pPr>
              <a:buClr>
                <a:schemeClr val="tx1"/>
              </a:buClr>
            </a:pPr>
            <a:endParaRPr lang="en-US" sz="2400" dirty="0"/>
          </a:p>
          <a:p>
            <a:pPr>
              <a:buClr>
                <a:schemeClr val="tx1"/>
              </a:buClr>
            </a:pPr>
            <a:endParaRPr lang="en-US" sz="2400" dirty="0" smtClean="0"/>
          </a:p>
          <a:p>
            <a:pPr>
              <a:buClr>
                <a:schemeClr val="tx1"/>
              </a:buClr>
              <a:buFont typeface="Arial"/>
              <a:buChar char="•"/>
            </a:pPr>
            <a:r>
              <a:rPr lang="en-US" sz="2400" dirty="0" smtClean="0"/>
              <a:t>We </a:t>
            </a:r>
            <a:r>
              <a:rPr lang="en-US" sz="2400" dirty="0"/>
              <a:t>see that Δ</a:t>
            </a:r>
            <a:r>
              <a:rPr lang="en-US" sz="2400" i="1" dirty="0"/>
              <a:t>H</a:t>
            </a:r>
            <a:r>
              <a:rPr lang="en-US" sz="2400" dirty="0"/>
              <a:t> of the overall reaction is the same </a:t>
            </a:r>
            <a:r>
              <a:rPr lang="en-US" sz="2400" dirty="0" smtClean="0"/>
              <a:t>whether, </a:t>
            </a:r>
            <a:r>
              <a:rPr lang="en-US" sz="2400" dirty="0"/>
              <a:t>it occurs in one step or </a:t>
            </a:r>
            <a:r>
              <a:rPr lang="en-US" sz="2400" dirty="0" smtClean="0"/>
              <a:t>two.</a:t>
            </a:r>
            <a:endParaRPr lang="en-US" sz="2400" dirty="0"/>
          </a:p>
          <a:p>
            <a:pPr>
              <a:buClr>
                <a:schemeClr val="tx1"/>
              </a:buClr>
            </a:pPr>
            <a:endParaRPr lang="en-US" sz="2400" dirty="0"/>
          </a:p>
          <a:p>
            <a:pPr>
              <a:buClr>
                <a:schemeClr val="tx1"/>
              </a:buCl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86254" y="902172"/>
            <a:ext cx="1226434" cy="833592"/>
          </a:xfrm>
          <a:prstGeom prst="rect">
            <a:avLst/>
          </a:prstGeom>
        </p:spPr>
      </p:pic>
      <p:pic>
        <p:nvPicPr>
          <p:cNvPr id="2" name="Picture 1">
            <a:extLst>
              <a:ext uri="{FF2B5EF4-FFF2-40B4-BE49-F238E27FC236}">
                <a16:creationId xmlns:a16="http://schemas.microsoft.com/office/drawing/2014/main" id="{FD7D9362-F7C1-4717-A659-9C36F33E9C39}"/>
              </a:ext>
            </a:extLst>
          </p:cNvPr>
          <p:cNvPicPr>
            <a:picLocks noChangeAspect="1"/>
          </p:cNvPicPr>
          <p:nvPr/>
        </p:nvPicPr>
        <p:blipFill>
          <a:blip r:embed="rId3"/>
          <a:stretch>
            <a:fillRect/>
          </a:stretch>
        </p:blipFill>
        <p:spPr>
          <a:xfrm>
            <a:off x="1810041" y="2786203"/>
            <a:ext cx="7615134" cy="1903784"/>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310581" cy="659535"/>
          </a:xfrm>
        </p:spPr>
        <p:txBody>
          <a:bodyPr/>
          <a:lstStyle/>
          <a:p>
            <a:r>
              <a:rPr lang="en-US" dirty="0"/>
              <a:t>Figure 5.24</a:t>
            </a:r>
          </a:p>
        </p:txBody>
      </p:sp>
      <p:pic>
        <p:nvPicPr>
          <p:cNvPr id="2" name="Picture Placeholder 1" descr="CNX_Chem_05_03_HessCO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82" r="-3282"/>
          <a:stretch>
            <a:fillRect/>
          </a:stretch>
        </p:blipFill>
        <p:spPr>
          <a:xfrm>
            <a:off x="1587909" y="900283"/>
            <a:ext cx="8758707" cy="4526889"/>
          </a:xfrm>
        </p:spPr>
      </p:pic>
      <p:sp>
        <p:nvSpPr>
          <p:cNvPr id="7" name="Text Placeholder 6"/>
          <p:cNvSpPr>
            <a:spLocks noGrp="1"/>
          </p:cNvSpPr>
          <p:nvPr>
            <p:ph type="body" sz="quarter" idx="14"/>
          </p:nvPr>
        </p:nvSpPr>
        <p:spPr>
          <a:xfrm>
            <a:off x="486697" y="5502937"/>
            <a:ext cx="11341509" cy="1166382"/>
          </a:xfrm>
        </p:spPr>
        <p:txBody>
          <a:bodyPr>
            <a:noAutofit/>
          </a:bodyPr>
          <a:lstStyle/>
          <a:p>
            <a:pPr algn="just"/>
            <a:r>
              <a:rPr lang="en-US" sz="1800" dirty="0"/>
              <a:t>The formation of CO</a:t>
            </a:r>
            <a:r>
              <a:rPr lang="en-US" sz="1800" baseline="-25000" dirty="0"/>
              <a:t>2</a:t>
            </a:r>
            <a:r>
              <a:rPr lang="en-US" sz="1800" dirty="0"/>
              <a:t>(</a:t>
            </a:r>
            <a:r>
              <a:rPr lang="en-US" sz="1800" i="1" dirty="0"/>
              <a:t>g</a:t>
            </a:r>
            <a:r>
              <a:rPr lang="en-US" sz="1800" dirty="0"/>
              <a:t>) from its </a:t>
            </a:r>
            <a:r>
              <a:rPr lang="en-US" sz="1800" dirty="0" smtClean="0"/>
              <a:t>elements, </a:t>
            </a:r>
            <a:r>
              <a:rPr lang="en-US" sz="1800" dirty="0"/>
              <a:t>can be thought of as occurring in two steps, which sum to the overall reaction, as described by Hess’s law. The horizontal blue lines represent enthalpies. For an exothermic process, the products are at lower enthalpy than are the reactants.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01772" y="484066"/>
            <a:ext cx="1226434" cy="833592"/>
          </a:xfrm>
          <a:prstGeom prst="rect">
            <a:avLst/>
          </a:prstGeom>
        </p:spPr>
      </p:pic>
    </p:spTree>
    <p:extLst>
      <p:ext uri="{BB962C8B-B14F-4D97-AF65-F5344CB8AC3E}">
        <p14:creationId xmlns:p14="http://schemas.microsoft.com/office/powerpoint/2010/main" val="12556802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98205" y="731325"/>
            <a:ext cx="9689691" cy="508000"/>
          </a:xfrm>
        </p:spPr>
        <p:txBody>
          <a:bodyPr>
            <a:noAutofit/>
          </a:bodyPr>
          <a:lstStyle/>
          <a:p>
            <a:pPr eaLnBrk="1" hangingPunct="1"/>
            <a:r>
              <a:rPr lang="en-US" sz="3200" b="1" dirty="0">
                <a:solidFill>
                  <a:srgbClr val="000090"/>
                </a:solidFill>
                <a:latin typeface="Arial" pitchFamily="-110" charset="0"/>
              </a:rPr>
              <a:t>Hess’s law and enthalpies of formation</a:t>
            </a:r>
          </a:p>
        </p:txBody>
      </p:sp>
      <p:sp>
        <p:nvSpPr>
          <p:cNvPr id="22530" name="Rectangle 3"/>
          <p:cNvSpPr>
            <a:spLocks noGrp="1" noChangeArrowheads="1"/>
          </p:cNvSpPr>
          <p:nvPr>
            <p:ph idx="1"/>
          </p:nvPr>
        </p:nvSpPr>
        <p:spPr>
          <a:xfrm>
            <a:off x="221226" y="1602910"/>
            <a:ext cx="11808542" cy="4694651"/>
          </a:xfrm>
        </p:spPr>
        <p:txBody>
          <a:bodyPr>
            <a:normAutofit/>
          </a:bodyPr>
          <a:lstStyle/>
          <a:p>
            <a:pPr>
              <a:buClrTx/>
            </a:pPr>
            <a:endParaRPr lang="en-US" sz="2400" b="1" i="1" dirty="0">
              <a:solidFill>
                <a:srgbClr val="000090"/>
              </a:solidFill>
            </a:endParaRPr>
          </a:p>
          <a:p>
            <a:pPr>
              <a:buClr>
                <a:schemeClr val="tx1"/>
              </a:buClr>
              <a:buFont typeface="Arial"/>
              <a:buChar char="•"/>
            </a:pPr>
            <a:r>
              <a:rPr lang="en-US" sz="2400" dirty="0"/>
              <a:t> We also can use Hess’s law to determine the enthalpy change of any </a:t>
            </a:r>
            <a:r>
              <a:rPr lang="en-US" sz="2400" dirty="0" smtClean="0"/>
              <a:t>reaction, </a:t>
            </a:r>
            <a:r>
              <a:rPr lang="en-US" sz="2400" dirty="0"/>
              <a:t>if the corresponding enthalpies of formation of the reactants and products are available. </a:t>
            </a:r>
          </a:p>
          <a:p>
            <a:pPr>
              <a:buClr>
                <a:schemeClr val="tx1"/>
              </a:buClr>
              <a:buFont typeface="Arial"/>
              <a:buChar char="•"/>
            </a:pPr>
            <a:r>
              <a:rPr lang="en-US" sz="2400" b="1" dirty="0"/>
              <a:t> The stepwise reactions we consider are: </a:t>
            </a:r>
          </a:p>
          <a:p>
            <a:pPr lvl="1">
              <a:buClr>
                <a:schemeClr val="tx1"/>
              </a:buClr>
              <a:buFont typeface="Arial"/>
              <a:buChar char="•"/>
            </a:pPr>
            <a:r>
              <a:rPr lang="en-US" sz="2400" dirty="0"/>
              <a:t>(</a:t>
            </a:r>
            <a:r>
              <a:rPr lang="en-US" sz="2400" dirty="0" err="1"/>
              <a:t>i</a:t>
            </a:r>
            <a:r>
              <a:rPr lang="en-US" sz="2400" dirty="0"/>
              <a:t>) decompositions of the reactants into their component elements (for which the enthalpy changes are proportional to the negative of the enthalpies of formation of the reactants), followed by </a:t>
            </a:r>
            <a:r>
              <a:rPr lang="en-US" sz="2400" dirty="0" smtClean="0"/>
              <a:t> (</a:t>
            </a:r>
            <a:r>
              <a:rPr lang="en-US" sz="2400" dirty="0"/>
              <a:t>ii) re-combinations of the </a:t>
            </a:r>
            <a:r>
              <a:rPr lang="en-US" sz="2400" dirty="0" smtClean="0"/>
              <a:t>elements, </a:t>
            </a:r>
            <a:r>
              <a:rPr lang="en-US" sz="2400" dirty="0"/>
              <a:t>to give the products (with the enthalpy changes proportional to the enthalpies of formation of the products). </a:t>
            </a:r>
          </a:p>
          <a:p>
            <a:pPr>
              <a:buClr>
                <a:schemeClr val="tx1"/>
              </a:buCl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4475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01443" y="897502"/>
            <a:ext cx="9568945" cy="508000"/>
          </a:xfrm>
        </p:spPr>
        <p:txBody>
          <a:bodyPr>
            <a:noAutofit/>
          </a:bodyPr>
          <a:lstStyle/>
          <a:p>
            <a:pPr eaLnBrk="1" hangingPunct="1"/>
            <a:r>
              <a:rPr lang="en-US" sz="3200" b="1" dirty="0">
                <a:solidFill>
                  <a:srgbClr val="000090"/>
                </a:solidFill>
                <a:latin typeface="Arial" pitchFamily="-110" charset="0"/>
              </a:rPr>
              <a:t>Hess’s law and enthalpies of formation</a:t>
            </a:r>
          </a:p>
        </p:txBody>
      </p:sp>
      <p:sp>
        <p:nvSpPr>
          <p:cNvPr id="22530" name="Rectangle 3"/>
          <p:cNvSpPr>
            <a:spLocks noGrp="1" noChangeArrowheads="1"/>
          </p:cNvSpPr>
          <p:nvPr>
            <p:ph idx="1"/>
          </p:nvPr>
        </p:nvSpPr>
        <p:spPr>
          <a:xfrm>
            <a:off x="737418" y="1622988"/>
            <a:ext cx="11135033" cy="4777812"/>
          </a:xfrm>
        </p:spPr>
        <p:txBody>
          <a:bodyPr>
            <a:normAutofit/>
          </a:bodyPr>
          <a:lstStyle/>
          <a:p>
            <a:pPr>
              <a:buClrTx/>
            </a:pPr>
            <a:endParaRPr lang="en-US" sz="2400" b="1" i="1" dirty="0">
              <a:solidFill>
                <a:srgbClr val="000090"/>
              </a:solidFill>
            </a:endParaRPr>
          </a:p>
          <a:p>
            <a:pPr>
              <a:buClr>
                <a:schemeClr val="tx1"/>
              </a:buClr>
              <a:buFont typeface="Arial"/>
              <a:buChar char="•"/>
            </a:pPr>
            <a:r>
              <a:rPr lang="en-US" sz="2400" dirty="0"/>
              <a:t> </a:t>
            </a:r>
            <a:r>
              <a:rPr lang="en-US" sz="2400" b="1" dirty="0"/>
              <a:t>The standard enthalpy change of the overall reaction is therefore equal to:</a:t>
            </a:r>
          </a:p>
          <a:p>
            <a:pPr lvl="1">
              <a:buClr>
                <a:schemeClr val="tx1"/>
              </a:buClr>
              <a:buFont typeface="Arial"/>
              <a:buChar char="•"/>
            </a:pPr>
            <a:r>
              <a:rPr lang="en-US" sz="2400" dirty="0" smtClean="0"/>
              <a:t> </a:t>
            </a:r>
            <a:r>
              <a:rPr lang="en-US" sz="2400" dirty="0"/>
              <a:t>the sum of the standard enthalpies of formation of all the </a:t>
            </a:r>
            <a:r>
              <a:rPr lang="en-US" sz="2400" dirty="0" smtClean="0"/>
              <a:t>products plus  </a:t>
            </a:r>
            <a:r>
              <a:rPr lang="en-US" sz="2400" dirty="0"/>
              <a:t>the sum of the negatives of the standard enthalpies of formation of the reactants. </a:t>
            </a:r>
          </a:p>
          <a:p>
            <a:pPr>
              <a:buClr>
                <a:schemeClr val="tx1"/>
              </a:buClr>
              <a:buFont typeface="Arial"/>
              <a:buChar char="•"/>
            </a:pPr>
            <a:r>
              <a:rPr lang="en-US" sz="2400" dirty="0"/>
              <a:t> This is usually rearranged slightly to be written as follows:</a:t>
            </a:r>
          </a:p>
          <a:p>
            <a:pPr>
              <a:buClr>
                <a:schemeClr val="tx1"/>
              </a:buClr>
            </a:pPr>
            <a:endParaRPr lang="en-US" sz="2400" dirty="0"/>
          </a:p>
          <a:p>
            <a:pPr>
              <a:buClr>
                <a:schemeClr val="tx1"/>
              </a:buClr>
              <a:buFont typeface="Arial"/>
              <a:buChar char="•"/>
            </a:pPr>
            <a:r>
              <a:rPr lang="en-US" sz="2400" dirty="0"/>
              <a:t> With </a:t>
            </a:r>
            <a:r>
              <a:rPr lang="en-US" sz="2400" b="1" i="1" dirty="0">
                <a:solidFill>
                  <a:srgbClr val="000090"/>
                </a:solidFill>
              </a:rPr>
              <a:t>∑ representing “the sum of” </a:t>
            </a:r>
            <a:r>
              <a:rPr lang="en-US" sz="2400" dirty="0"/>
              <a:t>and </a:t>
            </a:r>
            <a:r>
              <a:rPr lang="en-US" sz="2400" b="1" i="1" dirty="0">
                <a:solidFill>
                  <a:srgbClr val="000090"/>
                </a:solidFill>
              </a:rPr>
              <a:t>n representing the stoichiometric coefficients.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76190" y="85241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1981200" y="1107618"/>
            <a:ext cx="8062912" cy="5256973"/>
          </a:xfrm>
        </p:spPr>
        <p:txBody>
          <a:bodyPr anchor="ctr">
            <a:noAutofit/>
          </a:bodyPr>
          <a:lstStyle/>
          <a:p>
            <a:pPr algn="ctr"/>
            <a:r>
              <a:rPr lang="en-US" sz="1600" dirty="0">
                <a:solidFill>
                  <a:schemeClr val="tx1"/>
                </a:solidFill>
              </a:rPr>
              <a:t>This file is copyright 2017, Rice University. All Rights Reserved.</a:t>
            </a:r>
          </a:p>
          <a:p>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8087" y="227959"/>
            <a:ext cx="1226434" cy="833592"/>
          </a:xfrm>
          <a:prstGeom prst="rect">
            <a:avLst/>
          </a:prstGeom>
        </p:spPr>
      </p:pic>
    </p:spTree>
    <p:extLst>
      <p:ext uri="{BB962C8B-B14F-4D97-AF65-F5344CB8AC3E}">
        <p14:creationId xmlns:p14="http://schemas.microsoft.com/office/powerpoint/2010/main" val="67407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67" y="392970"/>
            <a:ext cx="3387213" cy="565673"/>
          </a:xfrm>
        </p:spPr>
        <p:txBody>
          <a:bodyPr>
            <a:noAutofit/>
          </a:bodyPr>
          <a:lstStyle/>
          <a:p>
            <a:r>
              <a:rPr lang="en-US" sz="2800" b="1" dirty="0">
                <a:solidFill>
                  <a:srgbClr val="000090"/>
                </a:solidFill>
                <a:latin typeface="Arial" pitchFamily="-110" charset="0"/>
              </a:rPr>
              <a:t>energy basics</a:t>
            </a:r>
            <a:endParaRPr lang="en-US" sz="2800" dirty="0"/>
          </a:p>
        </p:txBody>
      </p:sp>
      <p:sp>
        <p:nvSpPr>
          <p:cNvPr id="3" name="Content Placeholder 2"/>
          <p:cNvSpPr>
            <a:spLocks noGrp="1"/>
          </p:cNvSpPr>
          <p:nvPr>
            <p:ph idx="1"/>
          </p:nvPr>
        </p:nvSpPr>
        <p:spPr>
          <a:xfrm>
            <a:off x="609600" y="2165556"/>
            <a:ext cx="10160000" cy="3512573"/>
          </a:xfrm>
        </p:spPr>
        <p:txBody>
          <a:bodyPr>
            <a:normAutofit/>
          </a:bodyPr>
          <a:lstStyle/>
          <a:p>
            <a:pPr marL="457200" indent="-457200" algn="just">
              <a:buFont typeface="Arial" panose="020B0604020202020204" pitchFamily="34" charset="0"/>
              <a:buChar char="•"/>
            </a:pPr>
            <a:r>
              <a:rPr lang="en-US" sz="2800" dirty="0"/>
              <a:t>The concepts introduced </a:t>
            </a:r>
            <a:r>
              <a:rPr lang="en-US" sz="2800" dirty="0" smtClean="0"/>
              <a:t>in</a:t>
            </a:r>
            <a:r>
              <a:rPr lang="ka-GE" sz="2800" dirty="0" smtClean="0"/>
              <a:t> </a:t>
            </a:r>
            <a:r>
              <a:rPr lang="en-US" sz="2800" dirty="0" smtClean="0"/>
              <a:t>this chapter</a:t>
            </a:r>
            <a:r>
              <a:rPr lang="ka-GE" sz="2800" dirty="0" smtClean="0"/>
              <a:t>,</a:t>
            </a:r>
            <a:r>
              <a:rPr lang="en-US" sz="2800" dirty="0" smtClean="0"/>
              <a:t> </a:t>
            </a:r>
            <a:r>
              <a:rPr lang="en-US" sz="2800" dirty="0"/>
              <a:t>are widely used in almost all scientific and technical fields. </a:t>
            </a:r>
            <a:endParaRPr lang="ka-GE" sz="2800" dirty="0" smtClean="0"/>
          </a:p>
          <a:p>
            <a:pPr marL="457200" indent="-457200" algn="just">
              <a:buFont typeface="Arial" panose="020B0604020202020204" pitchFamily="34" charset="0"/>
              <a:buChar char="•"/>
            </a:pPr>
            <a:r>
              <a:rPr lang="en-US" sz="2800" dirty="0" smtClean="0"/>
              <a:t>Food scientists</a:t>
            </a:r>
            <a:r>
              <a:rPr lang="ka-GE" sz="2800" dirty="0" smtClean="0"/>
              <a:t>,</a:t>
            </a:r>
            <a:r>
              <a:rPr lang="en-US" sz="2800" dirty="0" smtClean="0"/>
              <a:t> </a:t>
            </a:r>
            <a:r>
              <a:rPr lang="en-US" sz="2800" dirty="0"/>
              <a:t>use them to determine </a:t>
            </a:r>
            <a:r>
              <a:rPr lang="en-US" sz="2800" dirty="0" smtClean="0"/>
              <a:t>the</a:t>
            </a:r>
            <a:r>
              <a:rPr lang="ka-GE" sz="2800" dirty="0" smtClean="0"/>
              <a:t> </a:t>
            </a:r>
            <a:r>
              <a:rPr lang="en-US" sz="2800" dirty="0" smtClean="0"/>
              <a:t>energy </a:t>
            </a:r>
            <a:r>
              <a:rPr lang="en-US" sz="2800" dirty="0"/>
              <a:t>content of foods</a:t>
            </a:r>
            <a:r>
              <a:rPr lang="en-US" sz="2800" dirty="0" smtClean="0"/>
              <a:t>.</a:t>
            </a:r>
            <a:endParaRPr lang="ka-GE" sz="2800" dirty="0" smtClean="0"/>
          </a:p>
          <a:p>
            <a:pPr marL="457200" indent="-457200" algn="just">
              <a:buFont typeface="Arial" panose="020B0604020202020204" pitchFamily="34" charset="0"/>
              <a:buChar char="•"/>
            </a:pPr>
            <a:r>
              <a:rPr lang="en-US" sz="2800" dirty="0" smtClean="0"/>
              <a:t>Biologists </a:t>
            </a:r>
            <a:r>
              <a:rPr lang="en-US" sz="2800" dirty="0"/>
              <a:t>study the energetics of living organisms, such as the metabolic combustion </a:t>
            </a:r>
            <a:r>
              <a:rPr lang="en-US" sz="2800" dirty="0" smtClean="0"/>
              <a:t>of</a:t>
            </a:r>
            <a:r>
              <a:rPr lang="ka-GE" sz="2800" dirty="0" smtClean="0"/>
              <a:t> </a:t>
            </a:r>
            <a:r>
              <a:rPr lang="en-US" sz="2800" dirty="0" smtClean="0"/>
              <a:t>sugar</a:t>
            </a:r>
            <a:r>
              <a:rPr lang="ka-GE" sz="2800" dirty="0" smtClean="0"/>
              <a:t>,</a:t>
            </a:r>
            <a:r>
              <a:rPr lang="en-US" sz="2800" dirty="0" smtClean="0"/>
              <a:t> </a:t>
            </a:r>
            <a:r>
              <a:rPr lang="en-US" sz="2800" dirty="0"/>
              <a:t>into carbon dioxide and water.</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43166" y="804867"/>
            <a:ext cx="1226434" cy="833592"/>
          </a:xfrm>
          <a:prstGeom prst="rect">
            <a:avLst/>
          </a:prstGeom>
        </p:spPr>
      </p:pic>
    </p:spTree>
    <p:extLst>
      <p:ext uri="{BB962C8B-B14F-4D97-AF65-F5344CB8AC3E}">
        <p14:creationId xmlns:p14="http://schemas.microsoft.com/office/powerpoint/2010/main" val="128532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32" y="715673"/>
            <a:ext cx="3254477" cy="668912"/>
          </a:xfrm>
        </p:spPr>
        <p:txBody>
          <a:bodyPr>
            <a:normAutofit/>
          </a:bodyPr>
          <a:lstStyle/>
          <a:p>
            <a:r>
              <a:rPr lang="en-US" sz="2800" b="1" dirty="0">
                <a:solidFill>
                  <a:srgbClr val="000090"/>
                </a:solidFill>
                <a:latin typeface="Arial" pitchFamily="-110" charset="0"/>
              </a:rPr>
              <a:t>energy basics</a:t>
            </a:r>
            <a:endParaRPr lang="en-US" sz="2800" dirty="0"/>
          </a:p>
        </p:txBody>
      </p:sp>
      <p:sp>
        <p:nvSpPr>
          <p:cNvPr id="3" name="Content Placeholder 2"/>
          <p:cNvSpPr>
            <a:spLocks noGrp="1"/>
          </p:cNvSpPr>
          <p:nvPr>
            <p:ph idx="1"/>
          </p:nvPr>
        </p:nvSpPr>
        <p:spPr>
          <a:xfrm>
            <a:off x="235974" y="1466926"/>
            <a:ext cx="11385755" cy="4963372"/>
          </a:xfrm>
        </p:spPr>
        <p:txBody>
          <a:bodyPr>
            <a:normAutofit/>
          </a:bodyPr>
          <a:lstStyle/>
          <a:p>
            <a:pPr marL="457200" indent="-457200" algn="just">
              <a:buFont typeface="Arial" panose="020B0604020202020204" pitchFamily="34" charset="0"/>
              <a:buChar char="•"/>
            </a:pPr>
            <a:r>
              <a:rPr lang="en-US" sz="2800" dirty="0"/>
              <a:t>The oil, gas, and transportation industries, renewable energy providers, and </a:t>
            </a:r>
            <a:r>
              <a:rPr lang="en-US" sz="2800" dirty="0" smtClean="0"/>
              <a:t>many</a:t>
            </a:r>
            <a:r>
              <a:rPr lang="ka-GE" sz="2800" dirty="0" smtClean="0"/>
              <a:t> </a:t>
            </a:r>
            <a:r>
              <a:rPr lang="en-US" sz="2800" dirty="0" smtClean="0"/>
              <a:t>others endeavor, </a:t>
            </a:r>
            <a:r>
              <a:rPr lang="en-US" sz="2800" dirty="0"/>
              <a:t>to find better methods to produce </a:t>
            </a:r>
            <a:r>
              <a:rPr lang="en-US" sz="2800" dirty="0" smtClean="0"/>
              <a:t>energy, </a:t>
            </a:r>
            <a:r>
              <a:rPr lang="en-US" sz="2800" dirty="0"/>
              <a:t>for our commercial and personal needs. </a:t>
            </a:r>
            <a:endParaRPr lang="ka-GE" sz="2800" dirty="0" smtClean="0"/>
          </a:p>
          <a:p>
            <a:pPr marL="457200" indent="-457200" algn="just">
              <a:buFont typeface="Arial" panose="020B0604020202020204" pitchFamily="34" charset="0"/>
              <a:buChar char="•"/>
            </a:pPr>
            <a:r>
              <a:rPr lang="en-US" sz="2800" dirty="0" smtClean="0"/>
              <a:t>Engineers strive</a:t>
            </a:r>
            <a:r>
              <a:rPr lang="ka-GE" sz="2800" dirty="0" smtClean="0"/>
              <a:t> </a:t>
            </a:r>
            <a:r>
              <a:rPr lang="en-US" sz="2800" dirty="0" smtClean="0"/>
              <a:t>to </a:t>
            </a:r>
            <a:r>
              <a:rPr lang="en-US" sz="2800" dirty="0"/>
              <a:t>improve energy efficiency, find better ways to heat and cool our homes, refrigerate our food and drinks, and </a:t>
            </a:r>
            <a:r>
              <a:rPr lang="en-US" sz="2800" dirty="0" smtClean="0"/>
              <a:t>meet</a:t>
            </a:r>
            <a:r>
              <a:rPr lang="ka-GE" sz="2800" dirty="0" smtClean="0"/>
              <a:t> </a:t>
            </a:r>
            <a:r>
              <a:rPr lang="en-US" sz="2800" dirty="0" smtClean="0"/>
              <a:t>the </a:t>
            </a:r>
            <a:r>
              <a:rPr lang="en-US" sz="2800" dirty="0"/>
              <a:t>energy and cooling needs of computers and electronics, among other </a:t>
            </a:r>
            <a:r>
              <a:rPr lang="en-US" sz="2800" dirty="0" smtClean="0"/>
              <a:t>applications</a:t>
            </a:r>
            <a:r>
              <a:rPr lang="ka-GE" sz="2800" dirty="0" smtClean="0"/>
              <a:t>.</a:t>
            </a:r>
          </a:p>
          <a:p>
            <a:pPr marL="342900" indent="-342900" algn="just">
              <a:buFont typeface="Arial" panose="020B0604020202020204" pitchFamily="34" charset="0"/>
              <a:buChar char="•"/>
            </a:pPr>
            <a:r>
              <a:rPr lang="en-US" sz="2800" dirty="0"/>
              <a:t>Understanding thermochemical</a:t>
            </a:r>
            <a:r>
              <a:rPr lang="ka-GE" sz="2800" dirty="0"/>
              <a:t> </a:t>
            </a:r>
            <a:r>
              <a:rPr lang="en-US" sz="2800" dirty="0"/>
              <a:t>principles is essential for chemists, physicists, biologists, geologists, every type of engineer, and just about </a:t>
            </a:r>
            <a:r>
              <a:rPr lang="en-US" sz="2800" dirty="0" smtClean="0"/>
              <a:t>anyone,</a:t>
            </a:r>
            <a:r>
              <a:rPr lang="ka-GE" sz="2800" dirty="0" smtClean="0"/>
              <a:t> </a:t>
            </a:r>
            <a:r>
              <a:rPr lang="en-US" sz="2800" dirty="0"/>
              <a:t>who studies or does any kind of science.</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06844" y="633333"/>
            <a:ext cx="1226434" cy="833592"/>
          </a:xfrm>
          <a:prstGeom prst="rect">
            <a:avLst/>
          </a:prstGeom>
        </p:spPr>
      </p:pic>
    </p:spTree>
    <p:extLst>
      <p:ext uri="{BB962C8B-B14F-4D97-AF65-F5344CB8AC3E}">
        <p14:creationId xmlns:p14="http://schemas.microsoft.com/office/powerpoint/2010/main" val="418088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21898" y="506671"/>
            <a:ext cx="2275263" cy="508000"/>
          </a:xfrm>
        </p:spPr>
        <p:txBody>
          <a:bodyPr>
            <a:noAutofit/>
          </a:bodyPr>
          <a:lstStyle/>
          <a:p>
            <a:pPr eaLnBrk="1" hangingPunct="1"/>
            <a:r>
              <a:rPr lang="en-US" sz="3200" b="1" dirty="0">
                <a:solidFill>
                  <a:srgbClr val="000090"/>
                </a:solidFill>
                <a:latin typeface="Arial" pitchFamily="-110" charset="0"/>
              </a:rPr>
              <a:t>energy</a:t>
            </a:r>
          </a:p>
        </p:txBody>
      </p:sp>
      <p:sp>
        <p:nvSpPr>
          <p:cNvPr id="22530" name="Rectangle 3"/>
          <p:cNvSpPr>
            <a:spLocks noGrp="1" noChangeArrowheads="1"/>
          </p:cNvSpPr>
          <p:nvPr>
            <p:ph idx="1"/>
          </p:nvPr>
        </p:nvSpPr>
        <p:spPr>
          <a:xfrm>
            <a:off x="412956" y="1550018"/>
            <a:ext cx="11459496" cy="4945801"/>
          </a:xfrm>
        </p:spPr>
        <p:txBody>
          <a:bodyPr>
            <a:noAutofit/>
          </a:bodyPr>
          <a:lstStyle/>
          <a:p>
            <a:pPr marL="342900" indent="-342900" algn="just">
              <a:buFont typeface="Arial" panose="020B0604020202020204" pitchFamily="34" charset="0"/>
              <a:buChar char="•"/>
            </a:pPr>
            <a:r>
              <a:rPr lang="en-US" sz="2400" b="1" dirty="0" smtClean="0"/>
              <a:t>Energy </a:t>
            </a:r>
            <a:r>
              <a:rPr lang="en-US" sz="2400" dirty="0"/>
              <a:t>can be defined as the </a:t>
            </a:r>
            <a:r>
              <a:rPr lang="en-US" sz="2400" dirty="0" smtClean="0"/>
              <a:t>capacity, </a:t>
            </a:r>
            <a:r>
              <a:rPr lang="en-US" sz="2400" dirty="0"/>
              <a:t>to supply heat or do work. </a:t>
            </a:r>
            <a:endParaRPr lang="ka-GE" sz="2400" dirty="0" smtClean="0"/>
          </a:p>
          <a:p>
            <a:pPr marL="342900" indent="-342900" algn="just">
              <a:buFont typeface="Arial" panose="020B0604020202020204" pitchFamily="34" charset="0"/>
              <a:buChar char="•"/>
            </a:pPr>
            <a:r>
              <a:rPr lang="en-US" sz="2400" dirty="0" smtClean="0"/>
              <a:t>One </a:t>
            </a:r>
            <a:r>
              <a:rPr lang="en-US" sz="2400" dirty="0"/>
              <a:t>type of </a:t>
            </a:r>
            <a:r>
              <a:rPr lang="en-US" sz="2400" b="1" dirty="0"/>
              <a:t>work (</a:t>
            </a:r>
            <a:r>
              <a:rPr lang="en-US" sz="2400" b="1" i="1" dirty="0"/>
              <a:t>w</a:t>
            </a:r>
            <a:r>
              <a:rPr lang="en-US" sz="2400" b="1" dirty="0"/>
              <a:t>) </a:t>
            </a:r>
            <a:r>
              <a:rPr lang="en-US" sz="2400" dirty="0"/>
              <a:t>is the process of </a:t>
            </a:r>
            <a:r>
              <a:rPr lang="en-US" sz="2400" dirty="0" smtClean="0"/>
              <a:t>causing,</a:t>
            </a:r>
            <a:r>
              <a:rPr lang="ka-GE" sz="2400" dirty="0" smtClean="0"/>
              <a:t> </a:t>
            </a:r>
            <a:r>
              <a:rPr lang="en-US" sz="2400" dirty="0" smtClean="0"/>
              <a:t>matter </a:t>
            </a:r>
            <a:r>
              <a:rPr lang="en-US" sz="2400" dirty="0"/>
              <a:t>to move against an opposing force. </a:t>
            </a:r>
            <a:endParaRPr lang="ka-GE" sz="2400" dirty="0" smtClean="0"/>
          </a:p>
          <a:p>
            <a:pPr marL="342900" indent="-342900" algn="just">
              <a:buFont typeface="Arial" panose="020B0604020202020204" pitchFamily="34" charset="0"/>
              <a:buChar char="•"/>
            </a:pPr>
            <a:r>
              <a:rPr lang="en-US" sz="2400" dirty="0" smtClean="0"/>
              <a:t>For </a:t>
            </a:r>
            <a:r>
              <a:rPr lang="en-US" sz="2400" dirty="0"/>
              <a:t>example, we do </a:t>
            </a:r>
            <a:r>
              <a:rPr lang="en-US" sz="2400" dirty="0" smtClean="0"/>
              <a:t>work, </a:t>
            </a:r>
            <a:r>
              <a:rPr lang="en-US" sz="2400" dirty="0"/>
              <a:t>when we inflate a bicycle tire—we move </a:t>
            </a:r>
            <a:r>
              <a:rPr lang="en-US" sz="2400" dirty="0" smtClean="0"/>
              <a:t>matter</a:t>
            </a:r>
            <a:r>
              <a:rPr lang="ka-GE" sz="2400" dirty="0" smtClean="0"/>
              <a:t> </a:t>
            </a:r>
            <a:r>
              <a:rPr lang="en-US" sz="2400" dirty="0" smtClean="0"/>
              <a:t>(</a:t>
            </a:r>
            <a:r>
              <a:rPr lang="en-US" sz="2400" dirty="0"/>
              <a:t>the air in the pump) against the opposing force of the </a:t>
            </a:r>
            <a:r>
              <a:rPr lang="en-US" sz="2400" dirty="0" smtClean="0"/>
              <a:t>air, </a:t>
            </a:r>
            <a:r>
              <a:rPr lang="en-US" sz="2400" dirty="0"/>
              <a:t>already in the </a:t>
            </a:r>
            <a:r>
              <a:rPr lang="en-US" sz="2400" dirty="0" smtClean="0"/>
              <a:t>tire</a:t>
            </a:r>
            <a:r>
              <a:rPr lang="ka-GE" sz="2400" dirty="0" smtClean="0"/>
              <a:t>.</a:t>
            </a:r>
          </a:p>
          <a:p>
            <a:pPr marL="342900" indent="-342900" algn="just">
              <a:buFont typeface="Arial" panose="020B0604020202020204" pitchFamily="34" charset="0"/>
              <a:buChar char="•"/>
            </a:pPr>
            <a:r>
              <a:rPr lang="en-US" sz="2400" dirty="0"/>
              <a:t>Like matter, energy comes in different types. One scheme classifies energy into two types:</a:t>
            </a:r>
          </a:p>
          <a:p>
            <a:pPr lvl="1">
              <a:buClrTx/>
              <a:buFont typeface="Arial"/>
              <a:buChar char="•"/>
            </a:pPr>
            <a:r>
              <a:rPr lang="en-US" sz="2400" b="1" i="1" dirty="0" smtClean="0">
                <a:solidFill>
                  <a:srgbClr val="000090"/>
                </a:solidFill>
              </a:rPr>
              <a:t>Potential </a:t>
            </a:r>
            <a:r>
              <a:rPr lang="en-US" sz="2400" b="1" i="1" dirty="0">
                <a:solidFill>
                  <a:srgbClr val="000090"/>
                </a:solidFill>
              </a:rPr>
              <a:t>energy - </a:t>
            </a:r>
            <a:r>
              <a:rPr lang="en-US" sz="2400" dirty="0"/>
              <a:t>the energy an </a:t>
            </a:r>
            <a:r>
              <a:rPr lang="en-US" sz="2400" dirty="0" smtClean="0"/>
              <a:t>object, </a:t>
            </a:r>
            <a:r>
              <a:rPr lang="en-US" sz="2400" dirty="0"/>
              <a:t>has because of its relative position, composition, or condition.</a:t>
            </a:r>
          </a:p>
          <a:p>
            <a:pPr lvl="1">
              <a:buClrTx/>
              <a:buNone/>
            </a:pPr>
            <a:endParaRPr lang="en-US" sz="2400" dirty="0"/>
          </a:p>
          <a:p>
            <a:pPr lvl="1">
              <a:buClrTx/>
              <a:buFont typeface="Arial"/>
              <a:buChar char="•"/>
            </a:pPr>
            <a:r>
              <a:rPr lang="en-US" sz="2400" b="1" i="1" dirty="0">
                <a:solidFill>
                  <a:srgbClr val="000090"/>
                </a:solidFill>
              </a:rPr>
              <a:t>Kinetic energy - </a:t>
            </a:r>
            <a:r>
              <a:rPr lang="en-US" sz="2400" dirty="0"/>
              <a:t>the </a:t>
            </a:r>
            <a:r>
              <a:rPr lang="en-US" sz="2400" dirty="0" smtClean="0"/>
              <a:t>energy, </a:t>
            </a:r>
            <a:r>
              <a:rPr lang="en-US" sz="2400" dirty="0"/>
              <a:t>that an object possesses because of its motion. </a:t>
            </a:r>
          </a:p>
          <a:p>
            <a:pPr lvl="1">
              <a:buClrTx/>
              <a:buFont typeface="Arial"/>
              <a:buChar char="•"/>
            </a:pPr>
            <a:endParaRPr lang="en-US" sz="2400" dirty="0">
              <a:cs typeface="MS PGothic" pitchFamily="34" charset="-128"/>
            </a:endParaRPr>
          </a:p>
          <a:p>
            <a:pPr>
              <a:buClrTx/>
            </a:pPr>
            <a:endParaRPr lang="en-US" sz="2400" dirty="0">
              <a:cs typeface="MS PGothic" pitchFamily="34" charset="-128"/>
            </a:endParaRPr>
          </a:p>
          <a:p>
            <a:pPr lvl="1">
              <a:buNone/>
            </a:pPr>
            <a:endParaRPr lang="en-US" sz="2400" dirty="0">
              <a:cs typeface="MS PGothic" pitchFamily="34" charset="-128"/>
            </a:endParaRPr>
          </a:p>
          <a:p>
            <a:pPr>
              <a:buClrTx/>
            </a:pPr>
            <a:endParaRPr lang="en-US" sz="2400" dirty="0">
              <a:solidFill>
                <a:srgbClr val="000000"/>
              </a:solidFill>
              <a:cs typeface="MS PGothic" pitchFamily="34" charset="-128"/>
            </a:endParaRPr>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96233" y="48951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830" y="835075"/>
            <a:ext cx="2048072" cy="659535"/>
          </a:xfrm>
        </p:spPr>
        <p:txBody>
          <a:bodyPr/>
          <a:lstStyle/>
          <a:p>
            <a:r>
              <a:rPr lang="en-US" dirty="0"/>
              <a:t>Figure 5.3</a:t>
            </a:r>
          </a:p>
        </p:txBody>
      </p:sp>
      <p:pic>
        <p:nvPicPr>
          <p:cNvPr id="2" name="Picture Placeholder 1" descr="CNX_Chem_05_01_Waterfall.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131" r="-10131"/>
          <a:stretch>
            <a:fillRect/>
          </a:stretch>
        </p:blipFill>
        <p:spPr>
          <a:xfrm>
            <a:off x="1619596" y="110654"/>
            <a:ext cx="8820798" cy="3829065"/>
          </a:xfrm>
        </p:spPr>
      </p:pic>
      <p:sp>
        <p:nvSpPr>
          <p:cNvPr id="7" name="Text Placeholder 6"/>
          <p:cNvSpPr>
            <a:spLocks noGrp="1"/>
          </p:cNvSpPr>
          <p:nvPr>
            <p:ph type="body" sz="quarter" idx="14"/>
          </p:nvPr>
        </p:nvSpPr>
        <p:spPr>
          <a:xfrm>
            <a:off x="259830" y="3989428"/>
            <a:ext cx="11651951" cy="2662095"/>
          </a:xfrm>
        </p:spPr>
        <p:txBody>
          <a:bodyPr>
            <a:noAutofit/>
          </a:bodyPr>
          <a:lstStyle/>
          <a:p>
            <a:pPr marL="342900" indent="-342900" algn="just">
              <a:spcBef>
                <a:spcPts val="0"/>
              </a:spcBef>
              <a:spcAft>
                <a:spcPts val="0"/>
              </a:spcAft>
              <a:buFontTx/>
              <a:buAutoNum type="alphaLcParenBoth"/>
            </a:pPr>
            <a:r>
              <a:rPr lang="en-US" sz="2400" b="1" dirty="0" smtClean="0"/>
              <a:t>Water</a:t>
            </a:r>
            <a:r>
              <a:rPr lang="ka-GE" sz="2400" b="1" dirty="0" smtClean="0"/>
              <a:t>,</a:t>
            </a:r>
            <a:r>
              <a:rPr lang="en-US" sz="2400" b="1" dirty="0" smtClean="0"/>
              <a:t> </a:t>
            </a:r>
            <a:r>
              <a:rPr lang="en-US" sz="2400" b="1" dirty="0"/>
              <a:t>that is higher in elevation</a:t>
            </a:r>
            <a:r>
              <a:rPr lang="en-US" sz="2400" dirty="0"/>
              <a:t>, for example, at the top of Victoria Falls, has a higher potential </a:t>
            </a:r>
            <a:r>
              <a:rPr lang="en-US" sz="2400" dirty="0" smtClean="0"/>
              <a:t>energy, </a:t>
            </a:r>
            <a:r>
              <a:rPr lang="en-US" sz="2400" dirty="0"/>
              <a:t>than water at a lower elevation. </a:t>
            </a:r>
            <a:endParaRPr lang="ka-GE" sz="2400" dirty="0" smtClean="0"/>
          </a:p>
          <a:p>
            <a:pPr marL="342900" indent="-342900" algn="just">
              <a:spcBef>
                <a:spcPts val="0"/>
              </a:spcBef>
              <a:spcAft>
                <a:spcPts val="0"/>
              </a:spcAft>
              <a:buFontTx/>
              <a:buAutoNum type="alphaLcParenBoth"/>
            </a:pPr>
            <a:r>
              <a:rPr lang="en-US" sz="2400" dirty="0" smtClean="0"/>
              <a:t>As </a:t>
            </a:r>
            <a:r>
              <a:rPr lang="en-US" sz="2400" dirty="0"/>
              <a:t>the water falls, some of its potential energy is converted into kinetic </a:t>
            </a:r>
            <a:r>
              <a:rPr lang="hu-HU" sz="2400" dirty="0"/>
              <a:t>energy.</a:t>
            </a:r>
          </a:p>
          <a:p>
            <a:pPr algn="just">
              <a:spcBef>
                <a:spcPts val="0"/>
              </a:spcBef>
              <a:spcAft>
                <a:spcPts val="0"/>
              </a:spcAft>
            </a:pPr>
            <a:r>
              <a:rPr lang="en-US" sz="2400" dirty="0" smtClean="0"/>
              <a:t>   If </a:t>
            </a:r>
            <a:r>
              <a:rPr lang="en-US" sz="2400" dirty="0"/>
              <a:t>the water flows through generators at the bottom of a dam, such as the Hoover Dam shown here, its kinetic energy is converted into electrical energy. </a:t>
            </a:r>
            <a:endParaRPr lang="ka-GE" sz="2400" dirty="0" smtClean="0"/>
          </a:p>
          <a:p>
            <a:pPr algn="just">
              <a:spcBef>
                <a:spcPts val="0"/>
              </a:spcBef>
              <a:spcAft>
                <a:spcPts val="0"/>
              </a:spcAft>
            </a:pPr>
            <a:r>
              <a:rPr lang="en-US" sz="2400" dirty="0" smtClean="0"/>
              <a:t>(</a:t>
            </a:r>
            <a:r>
              <a:rPr lang="en-US" sz="2400" dirty="0"/>
              <a:t>credit a: modification of work by Steve </a:t>
            </a:r>
            <a:r>
              <a:rPr lang="en-US" sz="2400" dirty="0" err="1"/>
              <a:t>Jurvetson</a:t>
            </a:r>
            <a:r>
              <a:rPr lang="en-US" sz="2400" dirty="0"/>
              <a:t>; credit b: modification of work by “</a:t>
            </a:r>
            <a:r>
              <a:rPr lang="en-US" sz="2400" dirty="0" err="1"/>
              <a:t>curimedia</a:t>
            </a:r>
            <a:r>
              <a:rPr lang="en-US" sz="2400" dirty="0"/>
              <a:t>”/Wikimedia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40394" y="331251"/>
            <a:ext cx="1226434" cy="833592"/>
          </a:xfrm>
          <a:prstGeom prst="rect">
            <a:avLst/>
          </a:prstGeom>
        </p:spPr>
      </p:pic>
    </p:spTree>
    <p:extLst>
      <p:ext uri="{BB962C8B-B14F-4D97-AF65-F5344CB8AC3E}">
        <p14:creationId xmlns:p14="http://schemas.microsoft.com/office/powerpoint/2010/main" val="125701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78426" y="990028"/>
            <a:ext cx="7817550" cy="508000"/>
          </a:xfrm>
        </p:spPr>
        <p:txBody>
          <a:bodyPr>
            <a:noAutofit/>
          </a:bodyPr>
          <a:lstStyle/>
          <a:p>
            <a:pPr eaLnBrk="1" hangingPunct="1"/>
            <a:r>
              <a:rPr lang="en-US" sz="3200" b="1" dirty="0">
                <a:solidFill>
                  <a:srgbClr val="000090"/>
                </a:solidFill>
                <a:latin typeface="Arial" pitchFamily="-110" charset="0"/>
              </a:rPr>
              <a:t>Law of conservation of energy</a:t>
            </a:r>
          </a:p>
        </p:txBody>
      </p:sp>
      <p:sp>
        <p:nvSpPr>
          <p:cNvPr id="22530" name="Rectangle 3"/>
          <p:cNvSpPr>
            <a:spLocks noGrp="1" noChangeArrowheads="1"/>
          </p:cNvSpPr>
          <p:nvPr>
            <p:ph idx="1"/>
          </p:nvPr>
        </p:nvSpPr>
        <p:spPr>
          <a:xfrm>
            <a:off x="499291" y="1999787"/>
            <a:ext cx="10716637" cy="4076548"/>
          </a:xfrm>
        </p:spPr>
        <p:txBody>
          <a:bodyPr>
            <a:normAutofit/>
          </a:bodyPr>
          <a:lstStyle/>
          <a:p>
            <a:pPr algn="just">
              <a:buClrTx/>
              <a:buFont typeface="Arial"/>
              <a:buChar char="•"/>
            </a:pPr>
            <a:r>
              <a:rPr lang="en-US" sz="2400" dirty="0"/>
              <a:t> </a:t>
            </a:r>
            <a:r>
              <a:rPr lang="en-US" sz="2800" b="1" i="1" dirty="0">
                <a:solidFill>
                  <a:srgbClr val="000090"/>
                </a:solidFill>
                <a:ea typeface="Times New Roman" pitchFamily="-110" charset="0"/>
                <a:cs typeface="Times New Roman" pitchFamily="-110" charset="0"/>
              </a:rPr>
              <a:t>Law of conservation of energy</a:t>
            </a:r>
            <a:r>
              <a:rPr lang="en-US" sz="2800" dirty="0">
                <a:solidFill>
                  <a:srgbClr val="000090"/>
                </a:solidFill>
                <a:ea typeface="Times New Roman" pitchFamily="-110" charset="0"/>
                <a:cs typeface="Times New Roman" pitchFamily="-110" charset="0"/>
              </a:rPr>
              <a:t> – </a:t>
            </a:r>
            <a:r>
              <a:rPr lang="en-US" sz="2800" dirty="0">
                <a:ea typeface="Times New Roman" pitchFamily="-110" charset="0"/>
                <a:cs typeface="Times New Roman" pitchFamily="-110" charset="0"/>
              </a:rPr>
              <a:t>During a chemical or physical change, energy can be neither created nor destroyed, although its form can change. </a:t>
            </a:r>
          </a:p>
          <a:p>
            <a:pPr marL="285750" indent="-285750" algn="just">
              <a:buFont typeface="Arial" panose="020B0604020202020204" pitchFamily="34" charset="0"/>
              <a:buChar char="•"/>
            </a:pPr>
            <a:r>
              <a:rPr lang="en-US" sz="2800" dirty="0">
                <a:cs typeface="Times New Roman" panose="02020603050405020304" pitchFamily="18" charset="0"/>
              </a:rPr>
              <a:t>When one substance is converted into another, there is always an associated conversion of one form of energy</a:t>
            </a:r>
            <a:r>
              <a:rPr lang="ka-GE" sz="2800" dirty="0">
                <a:cs typeface="Times New Roman" panose="02020603050405020304" pitchFamily="18" charset="0"/>
              </a:rPr>
              <a:t>,</a:t>
            </a:r>
            <a:r>
              <a:rPr lang="en-US" sz="2800" dirty="0">
                <a:cs typeface="Times New Roman" panose="02020603050405020304" pitchFamily="18" charset="0"/>
              </a:rPr>
              <a:t> into</a:t>
            </a:r>
            <a:r>
              <a:rPr lang="ka-GE" sz="2800" dirty="0">
                <a:cs typeface="Times New Roman" panose="02020603050405020304" pitchFamily="18" charset="0"/>
              </a:rPr>
              <a:t> </a:t>
            </a:r>
            <a:r>
              <a:rPr lang="en-US" sz="2800" dirty="0">
                <a:cs typeface="Times New Roman" panose="02020603050405020304" pitchFamily="18" charset="0"/>
              </a:rPr>
              <a:t>another. </a:t>
            </a:r>
            <a:endParaRPr lang="ka-GE" sz="2800" dirty="0">
              <a:cs typeface="Times New Roman" panose="02020603050405020304" pitchFamily="18" charset="0"/>
            </a:endParaRPr>
          </a:p>
          <a:p>
            <a:pPr marL="285750" indent="-285750" algn="just">
              <a:buFont typeface="Arial" panose="020B0604020202020204" pitchFamily="34" charset="0"/>
              <a:buChar char="•"/>
            </a:pPr>
            <a:r>
              <a:rPr lang="en-US" sz="2800" dirty="0">
                <a:cs typeface="Times New Roman" panose="02020603050405020304" pitchFamily="18" charset="0"/>
              </a:rPr>
              <a:t>Heat is usually released</a:t>
            </a:r>
            <a:r>
              <a:rPr lang="ka-GE" sz="2800" dirty="0">
                <a:cs typeface="Times New Roman" panose="02020603050405020304" pitchFamily="18" charset="0"/>
              </a:rPr>
              <a:t>,</a:t>
            </a:r>
            <a:r>
              <a:rPr lang="en-US" sz="2800" dirty="0">
                <a:cs typeface="Times New Roman" panose="02020603050405020304" pitchFamily="18" charset="0"/>
              </a:rPr>
              <a:t> or absorbed, but sometimes the conversion involves light, electrical energy, or</a:t>
            </a:r>
            <a:r>
              <a:rPr lang="ka-GE" sz="2800" dirty="0">
                <a:cs typeface="Times New Roman" panose="02020603050405020304" pitchFamily="18" charset="0"/>
              </a:rPr>
              <a:t> </a:t>
            </a:r>
            <a:r>
              <a:rPr lang="en-US" sz="2800" dirty="0">
                <a:cs typeface="Times New Roman" panose="02020603050405020304" pitchFamily="18" charset="0"/>
              </a:rPr>
              <a:t>some other form of energy.</a:t>
            </a:r>
          </a:p>
          <a:p>
            <a:pPr lvl="1">
              <a:buClrTx/>
              <a:buFont typeface="Arial"/>
              <a:buChar char="•"/>
            </a:pPr>
            <a:endParaRPr lang="en-US" sz="2200" dirty="0">
              <a:cs typeface="MS PGothic" pitchFamily="34" charset="-128"/>
            </a:endParaRPr>
          </a:p>
          <a:p>
            <a:pPr>
              <a:buClrTx/>
            </a:pPr>
            <a:endParaRPr lang="en-US" sz="2200" dirty="0">
              <a:cs typeface="MS PGothic" pitchFamily="34" charset="-128"/>
            </a:endParaRPr>
          </a:p>
          <a:p>
            <a:pPr lvl="1">
              <a:buNone/>
            </a:pPr>
            <a:endParaRPr lang="en-US" sz="2200" dirty="0">
              <a:cs typeface="MS PGothic" pitchFamily="34" charset="-128"/>
            </a:endParaRPr>
          </a:p>
          <a:p>
            <a:pPr>
              <a:buClrTx/>
            </a:pPr>
            <a:endParaRPr lang="en-US" sz="2400" dirty="0">
              <a:solidFill>
                <a:srgbClr val="000000"/>
              </a:solidFill>
              <a:cs typeface="MS PGothic" pitchFamily="34" charset="-128"/>
            </a:endParaRPr>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89494" y="64475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5406"/>
            <a:ext cx="2030361" cy="668912"/>
          </a:xfrm>
        </p:spPr>
        <p:txBody>
          <a:bodyPr>
            <a:normAutofit/>
          </a:bodyPr>
          <a:lstStyle/>
          <a:p>
            <a:r>
              <a:rPr lang="en-US" sz="2800" b="1" dirty="0">
                <a:solidFill>
                  <a:srgbClr val="000090"/>
                </a:solidFill>
                <a:latin typeface="Arial" pitchFamily="-110" charset="0"/>
              </a:rPr>
              <a:t>energy</a:t>
            </a:r>
            <a:endParaRPr lang="en-US" sz="2800" dirty="0"/>
          </a:p>
        </p:txBody>
      </p:sp>
      <p:sp>
        <p:nvSpPr>
          <p:cNvPr id="3" name="Content Placeholder 2"/>
          <p:cNvSpPr>
            <a:spLocks noGrp="1"/>
          </p:cNvSpPr>
          <p:nvPr>
            <p:ph idx="1"/>
          </p:nvPr>
        </p:nvSpPr>
        <p:spPr>
          <a:xfrm>
            <a:off x="609600" y="2062318"/>
            <a:ext cx="11277600" cy="3409334"/>
          </a:xfrm>
        </p:spPr>
        <p:txBody>
          <a:bodyPr>
            <a:normAutofit/>
          </a:bodyPr>
          <a:lstStyle/>
          <a:p>
            <a:pPr algn="just"/>
            <a:r>
              <a:rPr lang="en-US" sz="2800" dirty="0"/>
              <a:t>For example, chemical energy (a type of potential energy) is stored in the </a:t>
            </a:r>
            <a:r>
              <a:rPr lang="en-US" sz="2800" dirty="0" smtClean="0"/>
              <a:t>molecules</a:t>
            </a:r>
            <a:r>
              <a:rPr lang="ka-GE" sz="2800" dirty="0" smtClean="0"/>
              <a:t>,</a:t>
            </a:r>
            <a:r>
              <a:rPr lang="en-US" sz="2800" dirty="0" smtClean="0"/>
              <a:t> that </a:t>
            </a:r>
            <a:r>
              <a:rPr lang="en-US" sz="2800" dirty="0"/>
              <a:t>compose gasoline. </a:t>
            </a:r>
            <a:endParaRPr lang="ka-GE" sz="2800" dirty="0" smtClean="0"/>
          </a:p>
          <a:p>
            <a:pPr algn="just"/>
            <a:r>
              <a:rPr lang="en-US" sz="2800" dirty="0" smtClean="0"/>
              <a:t>When </a:t>
            </a:r>
            <a:r>
              <a:rPr lang="en-US" sz="2800" dirty="0"/>
              <a:t>gasoline is combusted within the cylinders of a car’s engine, the rapidly </a:t>
            </a:r>
            <a:r>
              <a:rPr lang="en-US" sz="2800" dirty="0" smtClean="0"/>
              <a:t>expanding</a:t>
            </a:r>
            <a:r>
              <a:rPr lang="ka-GE" sz="2800" dirty="0" smtClean="0"/>
              <a:t> </a:t>
            </a:r>
            <a:r>
              <a:rPr lang="en-US" sz="2800" dirty="0" smtClean="0"/>
              <a:t>gaseous </a:t>
            </a:r>
            <a:r>
              <a:rPr lang="en-US" sz="2800" dirty="0"/>
              <a:t>products of this chemical </a:t>
            </a:r>
            <a:r>
              <a:rPr lang="en-US" sz="2800" dirty="0" smtClean="0"/>
              <a:t>reaction</a:t>
            </a:r>
            <a:r>
              <a:rPr lang="ka-GE" sz="2800" dirty="0" smtClean="0"/>
              <a:t>,</a:t>
            </a:r>
            <a:r>
              <a:rPr lang="en-US" sz="2800" dirty="0" smtClean="0"/>
              <a:t> </a:t>
            </a:r>
            <a:r>
              <a:rPr lang="en-US" sz="2800" dirty="0"/>
              <a:t>generate mechanical energy (a type of </a:t>
            </a:r>
            <a:r>
              <a:rPr lang="en-US" sz="2800" dirty="0" smtClean="0"/>
              <a:t>kinetic </a:t>
            </a:r>
            <a:r>
              <a:rPr lang="en-US" sz="2800" dirty="0"/>
              <a:t>energy) when they move </a:t>
            </a:r>
            <a:r>
              <a:rPr lang="en-US" sz="2800" dirty="0" smtClean="0"/>
              <a:t>the</a:t>
            </a:r>
            <a:r>
              <a:rPr lang="ka-GE" sz="2800" dirty="0" smtClean="0"/>
              <a:t> </a:t>
            </a:r>
            <a:r>
              <a:rPr lang="en-US" sz="2800" dirty="0" smtClean="0"/>
              <a:t>cylinders</a:t>
            </a:r>
            <a:r>
              <a:rPr lang="en-US" sz="2800" dirty="0"/>
              <a:t>’ pistons</a:t>
            </a:r>
            <a:r>
              <a:rPr lang="en-US" sz="2400" dirty="0"/>
              <a:t>.</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89494" y="644755"/>
            <a:ext cx="1226434" cy="833592"/>
          </a:xfrm>
          <a:prstGeom prst="rect">
            <a:avLst/>
          </a:prstGeom>
        </p:spPr>
      </p:pic>
    </p:spTree>
    <p:extLst>
      <p:ext uri="{BB962C8B-B14F-4D97-AF65-F5344CB8AC3E}">
        <p14:creationId xmlns:p14="http://schemas.microsoft.com/office/powerpoint/2010/main" val="232958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071" y="1114728"/>
            <a:ext cx="1705897" cy="550924"/>
          </a:xfrm>
        </p:spPr>
        <p:txBody>
          <a:bodyPr>
            <a:normAutofit/>
          </a:bodyPr>
          <a:lstStyle/>
          <a:p>
            <a:r>
              <a:rPr lang="en-US" sz="2800" b="1" dirty="0">
                <a:solidFill>
                  <a:srgbClr val="000090"/>
                </a:solidFill>
                <a:latin typeface="Arial" pitchFamily="-110" charset="0"/>
              </a:rPr>
              <a:t>energy</a:t>
            </a:r>
            <a:endParaRPr lang="en-US" sz="2800" dirty="0"/>
          </a:p>
        </p:txBody>
      </p:sp>
      <p:sp>
        <p:nvSpPr>
          <p:cNvPr id="3" name="Content Placeholder 2"/>
          <p:cNvSpPr>
            <a:spLocks noGrp="1"/>
          </p:cNvSpPr>
          <p:nvPr>
            <p:ph idx="1"/>
          </p:nvPr>
        </p:nvSpPr>
        <p:spPr>
          <a:xfrm>
            <a:off x="476865" y="2003323"/>
            <a:ext cx="11218606" cy="4373563"/>
          </a:xfrm>
        </p:spPr>
        <p:txBody>
          <a:bodyPr>
            <a:noAutofit/>
          </a:bodyPr>
          <a:lstStyle/>
          <a:p>
            <a:pPr marL="457200" indent="-457200" algn="just">
              <a:buFont typeface="Arial" panose="020B0604020202020204" pitchFamily="34" charset="0"/>
              <a:buChar char="•"/>
            </a:pPr>
            <a:r>
              <a:rPr lang="en-US" sz="2800" dirty="0"/>
              <a:t>According to the law of conservation of </a:t>
            </a:r>
            <a:r>
              <a:rPr lang="en-US" sz="2800" dirty="0" smtClean="0"/>
              <a:t>matter</a:t>
            </a:r>
            <a:r>
              <a:rPr lang="ka-GE" sz="2800" dirty="0" smtClean="0"/>
              <a:t>,</a:t>
            </a:r>
            <a:r>
              <a:rPr lang="en-US" sz="2800" dirty="0" smtClean="0"/>
              <a:t> there </a:t>
            </a:r>
            <a:r>
              <a:rPr lang="en-US" sz="2800" dirty="0"/>
              <a:t>is no detectable change in </a:t>
            </a:r>
            <a:r>
              <a:rPr lang="en-US" sz="2800" dirty="0" smtClean="0"/>
              <a:t>the</a:t>
            </a:r>
            <a:r>
              <a:rPr lang="ka-GE" sz="2800" dirty="0" smtClean="0"/>
              <a:t> </a:t>
            </a:r>
            <a:r>
              <a:rPr lang="en-US" sz="2800" dirty="0" smtClean="0"/>
              <a:t>total </a:t>
            </a:r>
            <a:r>
              <a:rPr lang="en-US" sz="2800" dirty="0"/>
              <a:t>amount of </a:t>
            </a:r>
            <a:r>
              <a:rPr lang="en-US" sz="2800" dirty="0" smtClean="0"/>
              <a:t>matter, </a:t>
            </a:r>
            <a:r>
              <a:rPr lang="en-US" sz="2800" dirty="0"/>
              <a:t>during a chemical change. </a:t>
            </a:r>
            <a:endParaRPr lang="ka-GE" sz="2800" dirty="0" smtClean="0"/>
          </a:p>
          <a:p>
            <a:pPr marL="457200" indent="-457200" algn="just">
              <a:buFont typeface="Arial" panose="020B0604020202020204" pitchFamily="34" charset="0"/>
              <a:buChar char="•"/>
            </a:pPr>
            <a:r>
              <a:rPr lang="en-US" sz="2800" dirty="0" smtClean="0"/>
              <a:t>When </a:t>
            </a:r>
            <a:r>
              <a:rPr lang="en-US" sz="2800" dirty="0"/>
              <a:t>chemical reactions occur, the energy changes are </a:t>
            </a:r>
            <a:r>
              <a:rPr lang="en-US" sz="2800" dirty="0" smtClean="0"/>
              <a:t>relatively</a:t>
            </a:r>
            <a:r>
              <a:rPr lang="ka-GE" sz="2800" dirty="0" smtClean="0"/>
              <a:t> </a:t>
            </a:r>
            <a:r>
              <a:rPr lang="en-US" sz="2800" dirty="0" smtClean="0"/>
              <a:t>modest </a:t>
            </a:r>
            <a:r>
              <a:rPr lang="en-US" sz="2800" dirty="0"/>
              <a:t>and the mass </a:t>
            </a:r>
            <a:r>
              <a:rPr lang="en-US" sz="2800" dirty="0" smtClean="0"/>
              <a:t>changes, </a:t>
            </a:r>
            <a:r>
              <a:rPr lang="en-US" sz="2800" dirty="0"/>
              <a:t>are too small to measure, so the laws of conservation of matter and energy hold well.</a:t>
            </a:r>
          </a:p>
          <a:p>
            <a:pPr marL="457200" indent="-457200" algn="just">
              <a:buFont typeface="Arial" panose="020B0604020202020204" pitchFamily="34" charset="0"/>
              <a:buChar char="•"/>
            </a:pPr>
            <a:r>
              <a:rPr lang="en-US" sz="2800" dirty="0"/>
              <a:t>However, in nuclear reactions, the energy </a:t>
            </a:r>
            <a:r>
              <a:rPr lang="en-US" sz="2800" dirty="0" smtClean="0"/>
              <a:t>changes, </a:t>
            </a:r>
            <a:r>
              <a:rPr lang="en-US" sz="2800" dirty="0"/>
              <a:t>are much larger (by factors of a million or so), the mass </a:t>
            </a:r>
            <a:r>
              <a:rPr lang="en-US" sz="2800" dirty="0" smtClean="0"/>
              <a:t>changes</a:t>
            </a:r>
            <a:r>
              <a:rPr lang="ka-GE" sz="2800" dirty="0" smtClean="0"/>
              <a:t> </a:t>
            </a:r>
            <a:r>
              <a:rPr lang="en-US" sz="2800" dirty="0" smtClean="0"/>
              <a:t>are </a:t>
            </a:r>
            <a:r>
              <a:rPr lang="en-US" sz="2800" dirty="0"/>
              <a:t>measurable, and matter-energy conversions are significant.</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89494" y="832060"/>
            <a:ext cx="1226434" cy="833592"/>
          </a:xfrm>
          <a:prstGeom prst="rect">
            <a:avLst/>
          </a:prstGeom>
        </p:spPr>
      </p:pic>
    </p:spTree>
    <p:extLst>
      <p:ext uri="{BB962C8B-B14F-4D97-AF65-F5344CB8AC3E}">
        <p14:creationId xmlns:p14="http://schemas.microsoft.com/office/powerpoint/2010/main" val="289099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6477" y="281106"/>
            <a:ext cx="2236839" cy="659535"/>
          </a:xfrm>
        </p:spPr>
        <p:txBody>
          <a:bodyPr/>
          <a:lstStyle/>
          <a:p>
            <a:r>
              <a:rPr lang="en-US" dirty="0"/>
              <a:t>Figure 5.1</a:t>
            </a:r>
          </a:p>
        </p:txBody>
      </p:sp>
      <p:pic>
        <p:nvPicPr>
          <p:cNvPr id="2" name="Picture Placeholder 1" descr="CNX_Chem_05_00_Match.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a:xfrm>
            <a:off x="2058993" y="801945"/>
            <a:ext cx="9012541" cy="3912300"/>
          </a:xfrm>
        </p:spPr>
      </p:pic>
      <p:sp>
        <p:nvSpPr>
          <p:cNvPr id="7" name="Text Placeholder 6"/>
          <p:cNvSpPr>
            <a:spLocks noGrp="1"/>
          </p:cNvSpPr>
          <p:nvPr>
            <p:ph type="body" sz="quarter" idx="14"/>
          </p:nvPr>
        </p:nvSpPr>
        <p:spPr>
          <a:xfrm>
            <a:off x="309716" y="5044573"/>
            <a:ext cx="11724967" cy="1695440"/>
          </a:xfrm>
        </p:spPr>
        <p:txBody>
          <a:bodyPr>
            <a:noAutofit/>
          </a:bodyPr>
          <a:lstStyle/>
          <a:p>
            <a:pPr algn="just"/>
            <a:r>
              <a:rPr lang="en-US" sz="2400" dirty="0"/>
              <a:t>Sliding a match head along a rough </a:t>
            </a:r>
            <a:r>
              <a:rPr lang="en-US" sz="2400" dirty="0" smtClean="0"/>
              <a:t>surface, </a:t>
            </a:r>
            <a:r>
              <a:rPr lang="en-US" sz="2400" dirty="0"/>
              <a:t>initiates a combustion </a:t>
            </a:r>
            <a:r>
              <a:rPr lang="en-US" sz="2400" dirty="0" smtClean="0"/>
              <a:t>reaction, </a:t>
            </a:r>
            <a:r>
              <a:rPr lang="en-US" sz="2400" dirty="0"/>
              <a:t>that produces energy in the form of heat and light. </a:t>
            </a:r>
            <a:endParaRPr lang="en-US" sz="2400" dirty="0" smtClean="0"/>
          </a:p>
          <a:p>
            <a:r>
              <a:rPr lang="en-US" sz="2400" dirty="0" smtClean="0"/>
              <a:t>(</a:t>
            </a:r>
            <a:r>
              <a:rPr lang="en-US" sz="2400" dirty="0"/>
              <a:t>credit: modification of work by Laszlo </a:t>
            </a:r>
            <a:r>
              <a:rPr lang="en-US" sz="2400" dirty="0" err="1"/>
              <a:t>Ilyes</a:t>
            </a:r>
            <a:r>
              <a:rPr lang="en-US" sz="24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7211" y="281106"/>
            <a:ext cx="1226434" cy="833592"/>
          </a:xfrm>
          <a:prstGeom prst="rect">
            <a:avLst/>
          </a:prstGeom>
        </p:spPr>
      </p:pic>
    </p:spTree>
    <p:extLst>
      <p:ext uri="{BB962C8B-B14F-4D97-AF65-F5344CB8AC3E}">
        <p14:creationId xmlns:p14="http://schemas.microsoft.com/office/powerpoint/2010/main" val="1814578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72768" y="724153"/>
            <a:ext cx="8124669" cy="704538"/>
          </a:xfrm>
        </p:spPr>
        <p:txBody>
          <a:bodyPr>
            <a:noAutofit/>
          </a:bodyPr>
          <a:lstStyle/>
          <a:p>
            <a:pPr eaLnBrk="1" hangingPunct="1"/>
            <a:r>
              <a:rPr lang="en-US" sz="3200" b="1" dirty="0">
                <a:solidFill>
                  <a:srgbClr val="000090"/>
                </a:solidFill>
                <a:latin typeface="Arial" pitchFamily="-110" charset="0"/>
              </a:rPr>
              <a:t>Thermal energy and temperature</a:t>
            </a:r>
          </a:p>
        </p:txBody>
      </p:sp>
      <p:sp>
        <p:nvSpPr>
          <p:cNvPr id="22530" name="Rectangle 3"/>
          <p:cNvSpPr>
            <a:spLocks noGrp="1" noChangeArrowheads="1"/>
          </p:cNvSpPr>
          <p:nvPr>
            <p:ph idx="1"/>
          </p:nvPr>
        </p:nvSpPr>
        <p:spPr>
          <a:xfrm>
            <a:off x="265471" y="2017797"/>
            <a:ext cx="11518489" cy="4250267"/>
          </a:xfrm>
        </p:spPr>
        <p:txBody>
          <a:bodyPr>
            <a:normAutofit/>
          </a:bodyPr>
          <a:lstStyle/>
          <a:p>
            <a:pPr algn="just">
              <a:buClrTx/>
              <a:buFont typeface="Arial"/>
              <a:buChar char="•"/>
            </a:pPr>
            <a:r>
              <a:rPr lang="en-US" sz="2400" dirty="0">
                <a:latin typeface="Times New Roman"/>
              </a:rPr>
              <a:t> </a:t>
            </a:r>
            <a:r>
              <a:rPr lang="en-US" sz="2800" b="1" i="1" dirty="0">
                <a:solidFill>
                  <a:srgbClr val="000090"/>
                </a:solidFill>
                <a:ea typeface="Times New Roman" pitchFamily="-110" charset="0"/>
                <a:cs typeface="Times New Roman" pitchFamily="-110" charset="0"/>
              </a:rPr>
              <a:t>Thermal energy</a:t>
            </a:r>
            <a:r>
              <a:rPr lang="en-US" sz="2800" dirty="0">
                <a:solidFill>
                  <a:srgbClr val="000090"/>
                </a:solidFill>
                <a:ea typeface="Times New Roman" pitchFamily="-110" charset="0"/>
                <a:cs typeface="Times New Roman" pitchFamily="-110" charset="0"/>
              </a:rPr>
              <a:t> </a:t>
            </a:r>
            <a:r>
              <a:rPr lang="en-US" sz="2800" dirty="0"/>
              <a:t>is a type of kinetic energy (KE) associated with the random motion of atoms and molecules.</a:t>
            </a:r>
          </a:p>
          <a:p>
            <a:pPr algn="just">
              <a:buClrTx/>
              <a:buFont typeface="Arial"/>
              <a:buChar char="•"/>
            </a:pPr>
            <a:r>
              <a:rPr lang="en-US" sz="2800" dirty="0">
                <a:ea typeface="Times New Roman" pitchFamily="-110" charset="0"/>
                <a:cs typeface="Times New Roman" pitchFamily="-110" charset="0"/>
              </a:rPr>
              <a:t> </a:t>
            </a:r>
            <a:r>
              <a:rPr lang="en-US" sz="2800" b="1" i="1" dirty="0">
                <a:solidFill>
                  <a:srgbClr val="000090"/>
                </a:solidFill>
                <a:ea typeface="Times New Roman" pitchFamily="-110" charset="0"/>
                <a:cs typeface="Times New Roman" pitchFamily="-110" charset="0"/>
              </a:rPr>
              <a:t>Temperature </a:t>
            </a:r>
            <a:r>
              <a:rPr lang="en-US" sz="2800" dirty="0"/>
              <a:t>is a quantitative measure of “hot” or “cold.”</a:t>
            </a:r>
          </a:p>
          <a:p>
            <a:pPr marL="342900" indent="-342900" algn="just">
              <a:buFont typeface="Arial" panose="020B0604020202020204" pitchFamily="34" charset="0"/>
              <a:buChar char="•"/>
            </a:pPr>
            <a:r>
              <a:rPr lang="en-US" sz="2800" b="0" i="0" u="none" strike="noStrike" baseline="0" dirty="0"/>
              <a:t>When the atoms and molecules in an </a:t>
            </a:r>
            <a:r>
              <a:rPr lang="en-US" sz="2800" b="0" i="0" u="none" strike="noStrike" baseline="0" dirty="0" smtClean="0"/>
              <a:t>object</a:t>
            </a:r>
            <a:r>
              <a:rPr lang="ka-GE" sz="2800" b="0" i="0" u="none" strike="noStrike" baseline="0" dirty="0" smtClean="0"/>
              <a:t>,</a:t>
            </a:r>
            <a:r>
              <a:rPr lang="en-US" sz="2800" b="0" i="0" u="none" strike="noStrike" baseline="0" dirty="0" smtClean="0"/>
              <a:t> </a:t>
            </a:r>
            <a:r>
              <a:rPr lang="en-US" sz="2800" b="0" i="0" u="none" strike="noStrike" baseline="0" dirty="0"/>
              <a:t>are moving or vibrating quickly,</a:t>
            </a:r>
            <a:r>
              <a:rPr lang="ka-GE" sz="2800" b="0" i="0" u="none" strike="noStrike" baseline="0" dirty="0"/>
              <a:t> </a:t>
            </a:r>
            <a:r>
              <a:rPr lang="en-US" sz="2800" b="0" i="0" u="none" strike="noStrike" baseline="0" dirty="0"/>
              <a:t>they have a </a:t>
            </a:r>
            <a:r>
              <a:rPr lang="en-US" sz="2800" b="0" i="0" u="none" strike="noStrike" baseline="0" dirty="0">
                <a:solidFill>
                  <a:srgbClr val="FF0000"/>
                </a:solidFill>
              </a:rPr>
              <a:t>higher average kinetic energy </a:t>
            </a:r>
            <a:r>
              <a:rPr lang="en-US" sz="2800" b="0" i="0" u="none" strike="noStrike" baseline="0" dirty="0"/>
              <a:t>(KE), and we </a:t>
            </a:r>
            <a:r>
              <a:rPr lang="en-US" sz="2800" b="0" i="0" u="none" strike="noStrike" baseline="0" dirty="0" smtClean="0"/>
              <a:t>say, </a:t>
            </a:r>
            <a:r>
              <a:rPr lang="en-US" sz="2800" b="0" i="0" u="none" strike="noStrike" baseline="0" dirty="0"/>
              <a:t>that the object is </a:t>
            </a:r>
            <a:r>
              <a:rPr lang="en-US" sz="2800" b="0" i="0" u="none" strike="noStrike" baseline="0" dirty="0">
                <a:solidFill>
                  <a:srgbClr val="FF0000"/>
                </a:solidFill>
              </a:rPr>
              <a:t>“hot.”</a:t>
            </a:r>
            <a:endParaRPr lang="ka-GE" sz="2800" b="0" i="0" u="none" strike="noStrike" baseline="0" dirty="0">
              <a:solidFill>
                <a:srgbClr val="FF0000"/>
              </a:solidFill>
            </a:endParaRPr>
          </a:p>
          <a:p>
            <a:pPr marL="225425" indent="7938" algn="just">
              <a:buFont typeface="Arial" panose="020B0604020202020204" pitchFamily="34" charset="0"/>
              <a:buChar char="•"/>
            </a:pPr>
            <a:r>
              <a:rPr lang="en-US" sz="2800" b="0" i="0" u="none" strike="noStrike" baseline="0" dirty="0"/>
              <a:t>When the atoms and molecules</a:t>
            </a:r>
            <a:r>
              <a:rPr lang="ka-GE" sz="2800" b="0" i="0" u="none" strike="noStrike" baseline="0" dirty="0"/>
              <a:t> </a:t>
            </a:r>
            <a:r>
              <a:rPr lang="en-US" sz="2800" b="0" i="0" u="none" strike="noStrike" baseline="0" dirty="0"/>
              <a:t>are moving slowly, they have </a:t>
            </a:r>
            <a:r>
              <a:rPr lang="en-US" sz="2800" b="0" i="0" u="none" strike="noStrike" baseline="0" dirty="0">
                <a:solidFill>
                  <a:srgbClr val="FF0000"/>
                </a:solidFill>
              </a:rPr>
              <a:t>lower average </a:t>
            </a:r>
            <a:r>
              <a:rPr lang="en-US" sz="2800" b="0" i="0" u="none" strike="noStrike" baseline="0" dirty="0"/>
              <a:t>KE, and we </a:t>
            </a:r>
            <a:r>
              <a:rPr lang="en-US" sz="2800" b="0" i="0" u="none" strike="noStrike" baseline="0" dirty="0" smtClean="0"/>
              <a:t>say, </a:t>
            </a:r>
            <a:r>
              <a:rPr lang="en-US" sz="2800" b="0" i="0" u="none" strike="noStrike" baseline="0" dirty="0"/>
              <a:t>that the object is “</a:t>
            </a:r>
            <a:r>
              <a:rPr lang="en-US" sz="2800" b="0" i="0" u="none" strike="noStrike" baseline="0" dirty="0">
                <a:solidFill>
                  <a:srgbClr val="FF0000"/>
                </a:solidFill>
              </a:rPr>
              <a:t>cold”</a:t>
            </a:r>
            <a:r>
              <a:rPr lang="en-US" sz="2800" b="0" i="0" u="none" strike="noStrike" baseline="0" dirty="0"/>
              <a:t> </a:t>
            </a:r>
            <a:r>
              <a:rPr lang="en-US" sz="2800" b="0" i="0" u="none" strike="noStrike" baseline="0" dirty="0" smtClean="0"/>
              <a:t>.</a:t>
            </a:r>
            <a:endParaRPr lang="en-US" sz="2800" dirty="0">
              <a:ea typeface="Times New Roman" pitchFamily="-110" charset="0"/>
              <a:cs typeface="Times New Roman" pitchFamily="-110" charset="0"/>
            </a:endParaRPr>
          </a:p>
          <a:p>
            <a:pPr>
              <a:buClrTx/>
              <a:buFont typeface="Arial"/>
              <a:buChar char="•"/>
            </a:pPr>
            <a:endParaRPr lang="en-US" sz="2400" dirty="0">
              <a:solidFill>
                <a:srgbClr val="000000"/>
              </a:solidFill>
              <a:latin typeface="Times New Roman"/>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557526" y="889652"/>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0221"/>
            <a:ext cx="9334709" cy="654163"/>
          </a:xfrm>
        </p:spPr>
        <p:txBody>
          <a:bodyPr>
            <a:noAutofit/>
          </a:bodyPr>
          <a:lstStyle/>
          <a:p>
            <a:r>
              <a:rPr lang="en-US" sz="3200" b="1" dirty="0">
                <a:solidFill>
                  <a:srgbClr val="0070C0"/>
                </a:solidFill>
                <a:latin typeface="+mn-lt"/>
              </a:rPr>
              <a:t>Thermal Energy, Temperature, and Heat</a:t>
            </a:r>
            <a:endParaRPr lang="en-US" sz="3200" dirty="0">
              <a:solidFill>
                <a:srgbClr val="0070C0"/>
              </a:solidFill>
              <a:latin typeface="+mn-lt"/>
            </a:endParaRPr>
          </a:p>
        </p:txBody>
      </p:sp>
      <p:sp>
        <p:nvSpPr>
          <p:cNvPr id="3" name="Content Placeholder 2"/>
          <p:cNvSpPr>
            <a:spLocks noGrp="1"/>
          </p:cNvSpPr>
          <p:nvPr>
            <p:ph idx="1"/>
          </p:nvPr>
        </p:nvSpPr>
        <p:spPr/>
        <p:txBody>
          <a:bodyPr>
            <a:normAutofit/>
          </a:bodyPr>
          <a:lstStyle/>
          <a:p>
            <a:pPr marL="342900" indent="-342900" algn="just">
              <a:buFont typeface="Arial" panose="020B0604020202020204" pitchFamily="34" charset="0"/>
              <a:buChar char="•"/>
            </a:pPr>
            <a:r>
              <a:rPr lang="en-US" sz="2800" dirty="0" smtClean="0"/>
              <a:t>Assuming</a:t>
            </a:r>
            <a:r>
              <a:rPr lang="ka-GE" sz="2800" dirty="0" smtClean="0"/>
              <a:t>,</a:t>
            </a:r>
            <a:r>
              <a:rPr lang="en-US" sz="2800" dirty="0" smtClean="0"/>
              <a:t> </a:t>
            </a:r>
            <a:r>
              <a:rPr lang="en-US" sz="2800" dirty="0"/>
              <a:t>that </a:t>
            </a:r>
            <a:r>
              <a:rPr lang="en-US" sz="2800" dirty="0" smtClean="0"/>
              <a:t>no chemical reaction, </a:t>
            </a:r>
            <a:r>
              <a:rPr lang="en-US" sz="2800" dirty="0"/>
              <a:t>or phase change (such as melting or vaporizing) occurs, increasing the amount of thermal </a:t>
            </a:r>
            <a:r>
              <a:rPr lang="en-US" sz="2800" dirty="0" smtClean="0"/>
              <a:t>energy in </a:t>
            </a:r>
            <a:r>
              <a:rPr lang="en-US" sz="2800" dirty="0"/>
              <a:t>a sample of </a:t>
            </a:r>
            <a:r>
              <a:rPr lang="en-US" sz="2800" dirty="0" smtClean="0"/>
              <a:t>matter, </a:t>
            </a:r>
            <a:r>
              <a:rPr lang="en-US" sz="2800" dirty="0"/>
              <a:t>will cause its temperature to increase</a:t>
            </a:r>
            <a:r>
              <a:rPr lang="en-US" sz="2800" dirty="0" smtClean="0"/>
              <a:t>.</a:t>
            </a:r>
          </a:p>
          <a:p>
            <a:pPr marL="342900" indent="-342900" algn="just">
              <a:buFont typeface="Arial" panose="020B0604020202020204" pitchFamily="34" charset="0"/>
              <a:buChar char="•"/>
            </a:pPr>
            <a:r>
              <a:rPr lang="en-US" sz="2800" dirty="0" smtClean="0"/>
              <a:t> And assuming, </a:t>
            </a:r>
            <a:r>
              <a:rPr lang="en-US" sz="2800" dirty="0"/>
              <a:t>that no chemical reaction or phase </a:t>
            </a:r>
            <a:r>
              <a:rPr lang="en-US" sz="2800" dirty="0" smtClean="0"/>
              <a:t>change (</a:t>
            </a:r>
            <a:r>
              <a:rPr lang="en-US" sz="2800" dirty="0"/>
              <a:t>such as condensation or freezing) occurs, decreasing the amount of thermal energy in a sample of </a:t>
            </a:r>
            <a:r>
              <a:rPr lang="en-US" sz="2800" dirty="0" smtClean="0"/>
              <a:t>matter, </a:t>
            </a:r>
            <a:r>
              <a:rPr lang="en-US" sz="2800" dirty="0"/>
              <a:t>will </a:t>
            </a:r>
            <a:r>
              <a:rPr lang="en-US" sz="2800" dirty="0" smtClean="0"/>
              <a:t>cause its </a:t>
            </a:r>
            <a:r>
              <a:rPr lang="en-US" sz="2800" dirty="0"/>
              <a:t>temperature to decrease.</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86761" y="630506"/>
            <a:ext cx="1226434" cy="833592"/>
          </a:xfrm>
          <a:prstGeom prst="rect">
            <a:avLst/>
          </a:prstGeom>
        </p:spPr>
      </p:pic>
    </p:spTree>
    <p:extLst>
      <p:ext uri="{BB962C8B-B14F-4D97-AF65-F5344CB8AC3E}">
        <p14:creationId xmlns:p14="http://schemas.microsoft.com/office/powerpoint/2010/main" val="44089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5.4</a:t>
            </a:r>
          </a:p>
        </p:txBody>
      </p:sp>
      <p:pic>
        <p:nvPicPr>
          <p:cNvPr id="4" name="Picture Placeholder 3" descr="CNX_Chem_05_01_HotCold.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07" r="-1507"/>
          <a:stretch>
            <a:fillRect/>
          </a:stretch>
        </p:blipFill>
        <p:spPr>
          <a:xfrm>
            <a:off x="1468695" y="1116933"/>
            <a:ext cx="9254610" cy="4017381"/>
          </a:xfrm>
        </p:spPr>
      </p:pic>
      <p:sp>
        <p:nvSpPr>
          <p:cNvPr id="7" name="Text Placeholder 6"/>
          <p:cNvSpPr>
            <a:spLocks noGrp="1"/>
          </p:cNvSpPr>
          <p:nvPr>
            <p:ph type="body" sz="quarter" idx="14"/>
          </p:nvPr>
        </p:nvSpPr>
        <p:spPr>
          <a:xfrm>
            <a:off x="1081548" y="4952179"/>
            <a:ext cx="10028904" cy="1166382"/>
          </a:xfrm>
        </p:spPr>
        <p:txBody>
          <a:bodyPr>
            <a:normAutofit/>
          </a:bodyPr>
          <a:lstStyle/>
          <a:p>
            <a:r>
              <a:rPr lang="en-US" dirty="0">
                <a:solidFill>
                  <a:srgbClr val="6CB255"/>
                </a:solidFill>
              </a:rPr>
              <a:t>(a) </a:t>
            </a:r>
            <a:r>
              <a:rPr lang="en-US" sz="2800" dirty="0"/>
              <a:t>The molecules in a sample of </a:t>
            </a:r>
            <a:r>
              <a:rPr lang="en-US" sz="2800" dirty="0">
                <a:solidFill>
                  <a:srgbClr val="FF0000"/>
                </a:solidFill>
              </a:rPr>
              <a:t>hot water </a:t>
            </a:r>
            <a:r>
              <a:rPr lang="en-US" sz="2800" dirty="0"/>
              <a:t>move more rapidly than </a:t>
            </a:r>
            <a:r>
              <a:rPr lang="en-US" sz="2800" dirty="0">
                <a:solidFill>
                  <a:srgbClr val="6CB255"/>
                </a:solidFill>
              </a:rPr>
              <a:t>(b) </a:t>
            </a:r>
            <a:r>
              <a:rPr lang="en-US" sz="2800" dirty="0"/>
              <a:t>those in a sample of </a:t>
            </a:r>
            <a:r>
              <a:rPr lang="en-US" sz="2800" dirty="0">
                <a:solidFill>
                  <a:srgbClr val="FF0000"/>
                </a:solidFill>
              </a:rPr>
              <a:t>cold water</a:t>
            </a:r>
            <a:r>
              <a:rPr lang="en-US" sz="28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47304" y="484066"/>
            <a:ext cx="1226434" cy="833592"/>
          </a:xfrm>
          <a:prstGeom prst="rect">
            <a:avLst/>
          </a:prstGeom>
        </p:spPr>
      </p:pic>
    </p:spTree>
    <p:extLst>
      <p:ext uri="{BB962C8B-B14F-4D97-AF65-F5344CB8AC3E}">
        <p14:creationId xmlns:p14="http://schemas.microsoft.com/office/powerpoint/2010/main" val="168134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06" y="678423"/>
            <a:ext cx="8077200" cy="580421"/>
          </a:xfrm>
        </p:spPr>
        <p:txBody>
          <a:bodyPr/>
          <a:lstStyle/>
          <a:p>
            <a:r>
              <a:rPr lang="en-US" b="1" dirty="0"/>
              <a:t>Thermal Energy, Temperature, and Heat</a:t>
            </a:r>
            <a:endParaRPr lang="en-US" dirty="0"/>
          </a:p>
        </p:txBody>
      </p:sp>
      <p:sp>
        <p:nvSpPr>
          <p:cNvPr id="3" name="Content Placeholder 2"/>
          <p:cNvSpPr>
            <a:spLocks noGrp="1"/>
          </p:cNvSpPr>
          <p:nvPr>
            <p:ph idx="1"/>
          </p:nvPr>
        </p:nvSpPr>
        <p:spPr>
          <a:xfrm>
            <a:off x="299884" y="1944331"/>
            <a:ext cx="10982632" cy="3763296"/>
          </a:xfrm>
        </p:spPr>
        <p:txBody>
          <a:bodyPr>
            <a:normAutofit/>
          </a:bodyPr>
          <a:lstStyle/>
          <a:p>
            <a:pPr marL="457200" indent="-457200" algn="just">
              <a:buFont typeface="Arial" panose="020B0604020202020204" pitchFamily="34" charset="0"/>
              <a:buChar char="•"/>
            </a:pPr>
            <a:r>
              <a:rPr lang="en-US" sz="2800" dirty="0"/>
              <a:t>Most substances expand as their temperature </a:t>
            </a:r>
            <a:r>
              <a:rPr lang="en-US" sz="2800" dirty="0" smtClean="0"/>
              <a:t>increases</a:t>
            </a:r>
            <a:r>
              <a:rPr lang="ka-GE" sz="2800" dirty="0" smtClean="0"/>
              <a:t>,</a:t>
            </a:r>
            <a:r>
              <a:rPr lang="en-US" sz="2800" dirty="0" smtClean="0"/>
              <a:t> </a:t>
            </a:r>
            <a:r>
              <a:rPr lang="en-US" sz="2800" dirty="0"/>
              <a:t>and </a:t>
            </a:r>
            <a:r>
              <a:rPr lang="en-US" sz="2800" dirty="0" smtClean="0"/>
              <a:t>contract</a:t>
            </a:r>
            <a:r>
              <a:rPr lang="en-US" sz="2800" dirty="0"/>
              <a:t>,</a:t>
            </a:r>
            <a:r>
              <a:rPr lang="en-US" sz="2800" dirty="0" smtClean="0"/>
              <a:t> </a:t>
            </a:r>
            <a:r>
              <a:rPr lang="en-US" sz="2800" dirty="0"/>
              <a:t>as their temperature decreases. </a:t>
            </a:r>
            <a:endParaRPr lang="en-US" sz="2800" dirty="0" smtClean="0"/>
          </a:p>
          <a:p>
            <a:pPr marL="457200" indent="-457200" algn="just">
              <a:buFont typeface="Arial" panose="020B0604020202020204" pitchFamily="34" charset="0"/>
              <a:buChar char="•"/>
            </a:pPr>
            <a:r>
              <a:rPr lang="en-US" sz="2800" dirty="0" smtClean="0"/>
              <a:t>This </a:t>
            </a:r>
            <a:r>
              <a:rPr lang="en-US" sz="2800" dirty="0"/>
              <a:t>property </a:t>
            </a:r>
            <a:r>
              <a:rPr lang="en-US" sz="2800" dirty="0" smtClean="0"/>
              <a:t>can be used, </a:t>
            </a:r>
            <a:r>
              <a:rPr lang="en-US" sz="2800" dirty="0"/>
              <a:t>to measure temperature changes, as shown </a:t>
            </a:r>
            <a:r>
              <a:rPr lang="en-US" sz="2800" dirty="0" smtClean="0"/>
              <a:t>in. </a:t>
            </a:r>
          </a:p>
          <a:p>
            <a:pPr marL="457200" indent="-457200" algn="just">
              <a:buFont typeface="Arial" panose="020B0604020202020204" pitchFamily="34" charset="0"/>
              <a:buChar char="•"/>
            </a:pPr>
            <a:r>
              <a:rPr lang="en-US" sz="2800" dirty="0" smtClean="0"/>
              <a:t>The </a:t>
            </a:r>
            <a:r>
              <a:rPr lang="en-US" sz="2800" dirty="0"/>
              <a:t>operation of many </a:t>
            </a:r>
            <a:r>
              <a:rPr lang="en-US" sz="2800" dirty="0" smtClean="0"/>
              <a:t>thermometers, </a:t>
            </a:r>
            <a:r>
              <a:rPr lang="en-US" sz="2800" dirty="0"/>
              <a:t>depends </a:t>
            </a:r>
            <a:r>
              <a:rPr lang="en-US" sz="2800" dirty="0" smtClean="0"/>
              <a:t>on the </a:t>
            </a:r>
            <a:r>
              <a:rPr lang="en-US" sz="2800" dirty="0"/>
              <a:t>expansion and contraction of </a:t>
            </a:r>
            <a:r>
              <a:rPr lang="en-US" sz="2800" dirty="0" smtClean="0"/>
              <a:t>substances, </a:t>
            </a:r>
            <a:r>
              <a:rPr lang="en-US" sz="2800" dirty="0"/>
              <a:t>in response to temperature changes.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653685"/>
            <a:ext cx="1226434" cy="833592"/>
          </a:xfrm>
          <a:prstGeom prst="rect">
            <a:avLst/>
          </a:prstGeom>
        </p:spPr>
      </p:pic>
    </p:spTree>
    <p:extLst>
      <p:ext uri="{BB962C8B-B14F-4D97-AF65-F5344CB8AC3E}">
        <p14:creationId xmlns:p14="http://schemas.microsoft.com/office/powerpoint/2010/main" val="1640610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5.5</a:t>
            </a:r>
          </a:p>
        </p:txBody>
      </p:sp>
      <p:pic>
        <p:nvPicPr>
          <p:cNvPr id="2" name="Picture Placeholder 1" descr="CNX_Chem_05_01_Thermo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3" b="-123"/>
          <a:stretch>
            <a:fillRect/>
          </a:stretch>
        </p:blipFill>
        <p:spPr>
          <a:xfrm>
            <a:off x="2064544" y="914229"/>
            <a:ext cx="8062913" cy="3500437"/>
          </a:xfrm>
        </p:spPr>
      </p:pic>
      <p:sp>
        <p:nvSpPr>
          <p:cNvPr id="7" name="Text Placeholder 6"/>
          <p:cNvSpPr>
            <a:spLocks noGrp="1"/>
          </p:cNvSpPr>
          <p:nvPr>
            <p:ph type="body" sz="quarter" idx="14"/>
          </p:nvPr>
        </p:nvSpPr>
        <p:spPr>
          <a:xfrm>
            <a:off x="280219" y="4482277"/>
            <a:ext cx="11681932" cy="2139749"/>
          </a:xfrm>
        </p:spPr>
        <p:txBody>
          <a:bodyPr>
            <a:noAutofit/>
          </a:bodyPr>
          <a:lstStyle/>
          <a:p>
            <a:pPr marL="342900" indent="-342900">
              <a:buFontTx/>
              <a:buAutoNum type="alphaLcParenBoth"/>
            </a:pPr>
            <a:r>
              <a:rPr lang="en-US" sz="1800" dirty="0"/>
              <a:t>In an alcohol or mercury thermometer, the liquid (dyed red for visibility) expands when heated and contracts when cooled, much more so than the glass </a:t>
            </a:r>
            <a:r>
              <a:rPr lang="en-US" sz="1800" dirty="0" smtClean="0"/>
              <a:t>tube, </a:t>
            </a:r>
            <a:r>
              <a:rPr lang="en-US" sz="1800" dirty="0"/>
              <a:t>that contains the liquid.</a:t>
            </a:r>
          </a:p>
          <a:p>
            <a:pPr marL="342900" indent="-342900">
              <a:buFontTx/>
              <a:buAutoNum type="alphaLcParenBoth"/>
            </a:pPr>
            <a:r>
              <a:rPr lang="en-US" sz="1800" dirty="0"/>
              <a:t>In a bimetallic thermometer, two different metals (such as brass and steel) form a two-layered strip. When heated or cooled, one of the metals (brass) expands or </a:t>
            </a:r>
            <a:r>
              <a:rPr lang="en-US" sz="1800" dirty="0" smtClean="0"/>
              <a:t>contracts</a:t>
            </a:r>
            <a:r>
              <a:rPr lang="ka-GE" sz="1800" dirty="0" smtClean="0"/>
              <a:t>,</a:t>
            </a:r>
            <a:r>
              <a:rPr lang="en-US" sz="1800" dirty="0" smtClean="0"/>
              <a:t> </a:t>
            </a:r>
            <a:r>
              <a:rPr lang="en-US" sz="1800" dirty="0"/>
              <a:t>more than the other metal (steel), causing the strip to coil or uncoil. Both types of thermometers have a calibrated </a:t>
            </a:r>
            <a:r>
              <a:rPr lang="en-US" sz="1800" dirty="0" smtClean="0"/>
              <a:t>scale</a:t>
            </a:r>
            <a:r>
              <a:rPr lang="ka-GE" sz="1800" dirty="0"/>
              <a:t>,</a:t>
            </a:r>
            <a:r>
              <a:rPr lang="en-US" sz="1800" dirty="0" smtClean="0"/>
              <a:t> </a:t>
            </a:r>
            <a:r>
              <a:rPr lang="en-US" sz="1800" dirty="0"/>
              <a:t>that indicates the temperature. (credit a: modification of work by “</a:t>
            </a:r>
            <a:r>
              <a:rPr lang="en-US" sz="1800" dirty="0" err="1"/>
              <a:t>dwstucke</a:t>
            </a:r>
            <a:r>
              <a:rPr lang="en-US" sz="1800" dirty="0"/>
              <a:t>”/Flickr)</a:t>
            </a:r>
            <a:endParaRPr lang="hu-HU" sz="18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extLst>
      <p:ext uri="{BB962C8B-B14F-4D97-AF65-F5344CB8AC3E}">
        <p14:creationId xmlns:p14="http://schemas.microsoft.com/office/powerpoint/2010/main" val="4099735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31615" y="851131"/>
            <a:ext cx="1508347" cy="508000"/>
          </a:xfrm>
        </p:spPr>
        <p:txBody>
          <a:bodyPr>
            <a:noAutofit/>
          </a:bodyPr>
          <a:lstStyle/>
          <a:p>
            <a:pPr eaLnBrk="1" hangingPunct="1"/>
            <a:r>
              <a:rPr lang="en-US" sz="3200" b="1" dirty="0">
                <a:solidFill>
                  <a:srgbClr val="000090"/>
                </a:solidFill>
                <a:latin typeface="Arial" pitchFamily="-110" charset="0"/>
              </a:rPr>
              <a:t>Heat </a:t>
            </a:r>
          </a:p>
        </p:txBody>
      </p:sp>
      <p:sp>
        <p:nvSpPr>
          <p:cNvPr id="22530" name="Rectangle 3"/>
          <p:cNvSpPr>
            <a:spLocks noGrp="1" noChangeArrowheads="1"/>
          </p:cNvSpPr>
          <p:nvPr>
            <p:ph idx="1"/>
          </p:nvPr>
        </p:nvSpPr>
        <p:spPr>
          <a:xfrm>
            <a:off x="530942" y="1696347"/>
            <a:ext cx="11105535" cy="3996531"/>
          </a:xfrm>
        </p:spPr>
        <p:txBody>
          <a:bodyPr>
            <a:noAutofit/>
          </a:bodyPr>
          <a:lstStyle/>
          <a:p>
            <a:pPr>
              <a:buClrTx/>
              <a:buFont typeface="Arial"/>
              <a:buChar char="•"/>
            </a:pPr>
            <a:r>
              <a:rPr lang="en-US" sz="2400" dirty="0" smtClean="0"/>
              <a:t> </a:t>
            </a:r>
            <a:r>
              <a:rPr lang="en-US" sz="2400" b="1" i="1" dirty="0">
                <a:solidFill>
                  <a:srgbClr val="000090"/>
                </a:solidFill>
              </a:rPr>
              <a:t>Heat (q) </a:t>
            </a:r>
            <a:r>
              <a:rPr lang="en-US" sz="2400" dirty="0"/>
              <a:t>is the transfer of thermal energy between two bodies at different temperatures.</a:t>
            </a:r>
          </a:p>
          <a:p>
            <a:pPr>
              <a:buClrTx/>
              <a:buFont typeface="Arial"/>
              <a:buChar char="•"/>
            </a:pPr>
            <a:r>
              <a:rPr lang="en-US" sz="2400" dirty="0">
                <a:cs typeface="MS PGothic" pitchFamily="34" charset="-128"/>
              </a:rPr>
              <a:t> </a:t>
            </a:r>
            <a:r>
              <a:rPr lang="en-US" sz="2400" b="1" i="1" dirty="0">
                <a:solidFill>
                  <a:srgbClr val="000090"/>
                </a:solidFill>
              </a:rPr>
              <a:t>Heat flow </a:t>
            </a:r>
            <a:r>
              <a:rPr lang="en-US" sz="2400" dirty="0"/>
              <a:t>(a redundant term, but one commonly used) increases the thermal energy of one body and decreases the thermal energy of the other.</a:t>
            </a:r>
          </a:p>
          <a:p>
            <a:pPr>
              <a:buClrTx/>
              <a:buFont typeface="Arial"/>
              <a:buChar char="•"/>
            </a:pPr>
            <a:r>
              <a:rPr lang="en-US" sz="2400" dirty="0">
                <a:cs typeface="MS PGothic" pitchFamily="34" charset="-128"/>
              </a:rPr>
              <a:t> When two substances are placed in contact, </a:t>
            </a:r>
            <a:r>
              <a:rPr lang="en-US" sz="2400" b="1" i="1" dirty="0">
                <a:cs typeface="MS PGothic" pitchFamily="34" charset="-128"/>
              </a:rPr>
              <a:t>thermal energy will always flow from the high temperature substance to the low temperature substance.</a:t>
            </a:r>
          </a:p>
          <a:p>
            <a:pPr lvl="1">
              <a:buClrTx/>
              <a:buFont typeface="Arial"/>
              <a:buChar char="•"/>
            </a:pPr>
            <a:r>
              <a:rPr lang="en-US" sz="2400" dirty="0">
                <a:cs typeface="MS PGothic" pitchFamily="34" charset="-128"/>
              </a:rPr>
              <a:t>Heat flow will continue until both substances are at the same temperature. </a:t>
            </a:r>
          </a:p>
          <a:p>
            <a:pPr>
              <a:buClrTx/>
            </a:pPr>
            <a:endParaRPr lang="en-US" sz="2400" dirty="0">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69713" y="49637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241327"/>
            <a:ext cx="2133600" cy="659535"/>
          </a:xfrm>
        </p:spPr>
        <p:txBody>
          <a:bodyPr/>
          <a:lstStyle/>
          <a:p>
            <a:r>
              <a:rPr lang="en-US" dirty="0"/>
              <a:t>Figure 5.6</a:t>
            </a:r>
          </a:p>
        </p:txBody>
      </p:sp>
      <p:pic>
        <p:nvPicPr>
          <p:cNvPr id="2" name="Picture Placeholder 1" descr="CNX_Chem_05_01_HeatTrans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553" b="-36553"/>
          <a:stretch>
            <a:fillRect/>
          </a:stretch>
        </p:blipFill>
        <p:spPr>
          <a:xfrm>
            <a:off x="1182721" y="-11078"/>
            <a:ext cx="10177428" cy="4945270"/>
          </a:xfrm>
        </p:spPr>
      </p:pic>
      <p:sp>
        <p:nvSpPr>
          <p:cNvPr id="7" name="Text Placeholder 6"/>
          <p:cNvSpPr>
            <a:spLocks noGrp="1"/>
          </p:cNvSpPr>
          <p:nvPr>
            <p:ph type="body" sz="quarter" idx="14"/>
          </p:nvPr>
        </p:nvSpPr>
        <p:spPr>
          <a:xfrm>
            <a:off x="132737" y="4084497"/>
            <a:ext cx="11916696" cy="2655515"/>
          </a:xfrm>
        </p:spPr>
        <p:txBody>
          <a:bodyPr>
            <a:noAutofit/>
          </a:bodyPr>
          <a:lstStyle/>
          <a:p>
            <a:pPr marL="342900" indent="-342900">
              <a:buAutoNum type="alphaLcParenBoth"/>
            </a:pPr>
            <a:r>
              <a:rPr lang="en-US" sz="2400" dirty="0"/>
              <a:t>Substances H and L are initially at different temperatures, and their atoms have different average kinetic energies.</a:t>
            </a:r>
          </a:p>
          <a:p>
            <a:pPr marL="342900" indent="-342900">
              <a:buAutoNum type="alphaLcParenBoth"/>
            </a:pPr>
            <a:r>
              <a:rPr lang="en-US" sz="2400" dirty="0"/>
              <a:t>When they are put into contact with each other, collisions between the molecules result in the transfer of kinetic (thermal) energy from the hotter to the cooler matter.</a:t>
            </a:r>
          </a:p>
          <a:p>
            <a:pPr marL="342900" indent="-342900">
              <a:buAutoNum type="alphaLcParenBoth"/>
            </a:pPr>
            <a:r>
              <a:rPr lang="en-US" sz="2400" dirty="0"/>
              <a:t>The two objects reach “thermal equilibrium” when both substances are at the same temperature, and their molecules have the same average kinetic </a:t>
            </a:r>
            <a:r>
              <a:rPr lang="hu-HU" sz="2400" dirty="0"/>
              <a:t>energy.</a:t>
            </a:r>
            <a:endParaRPr lang="en-US" sz="24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extLst>
      <p:ext uri="{BB962C8B-B14F-4D97-AF65-F5344CB8AC3E}">
        <p14:creationId xmlns:p14="http://schemas.microsoft.com/office/powerpoint/2010/main" val="958377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34181" y="773094"/>
            <a:ext cx="9244182" cy="508000"/>
          </a:xfrm>
        </p:spPr>
        <p:txBody>
          <a:bodyPr>
            <a:noAutofit/>
          </a:bodyPr>
          <a:lstStyle/>
          <a:p>
            <a:pPr eaLnBrk="1" hangingPunct="1"/>
            <a:r>
              <a:rPr lang="en-US" sz="2800" b="1" dirty="0">
                <a:solidFill>
                  <a:srgbClr val="000090"/>
                </a:solidFill>
                <a:latin typeface="Arial" pitchFamily="-110" charset="0"/>
              </a:rPr>
              <a:t>Exothermic and endothermic processes </a:t>
            </a:r>
          </a:p>
        </p:txBody>
      </p:sp>
      <p:sp>
        <p:nvSpPr>
          <p:cNvPr id="22530" name="Rectangle 3"/>
          <p:cNvSpPr>
            <a:spLocks noGrp="1" noChangeArrowheads="1"/>
          </p:cNvSpPr>
          <p:nvPr>
            <p:ph idx="1"/>
          </p:nvPr>
        </p:nvSpPr>
        <p:spPr>
          <a:xfrm>
            <a:off x="235974" y="1938313"/>
            <a:ext cx="11710219" cy="4211764"/>
          </a:xfrm>
        </p:spPr>
        <p:txBody>
          <a:bodyPr>
            <a:noAutofit/>
          </a:bodyPr>
          <a:lstStyle/>
          <a:p>
            <a:pPr algn="just">
              <a:buClrTx/>
              <a:buFont typeface="Arial"/>
              <a:buChar char="•"/>
            </a:pPr>
            <a:r>
              <a:rPr lang="en-US" sz="2400" dirty="0"/>
              <a:t> </a:t>
            </a:r>
            <a:r>
              <a:rPr lang="en-US" sz="2800" dirty="0"/>
              <a:t>Matter undergoing chemical reactions and physical </a:t>
            </a:r>
            <a:r>
              <a:rPr lang="en-US" sz="2800" dirty="0" smtClean="0"/>
              <a:t>changes, </a:t>
            </a:r>
            <a:r>
              <a:rPr lang="en-US" sz="2800" dirty="0"/>
              <a:t>can release or absorb heat. </a:t>
            </a:r>
          </a:p>
          <a:p>
            <a:pPr algn="just">
              <a:buClrTx/>
              <a:buFont typeface="Arial"/>
              <a:buChar char="•"/>
            </a:pPr>
            <a:r>
              <a:rPr lang="en-US" sz="2800" dirty="0"/>
              <a:t> A </a:t>
            </a:r>
            <a:r>
              <a:rPr lang="en-US" sz="2800" dirty="0" smtClean="0"/>
              <a:t>change, </a:t>
            </a:r>
            <a:r>
              <a:rPr lang="en-US" sz="2800" dirty="0"/>
              <a:t>that </a:t>
            </a:r>
            <a:r>
              <a:rPr lang="en-US" sz="2800" b="1" i="1" dirty="0">
                <a:solidFill>
                  <a:srgbClr val="FF0000"/>
                </a:solidFill>
              </a:rPr>
              <a:t>releases heat </a:t>
            </a:r>
            <a:r>
              <a:rPr lang="en-US" sz="2800" dirty="0"/>
              <a:t>is called an </a:t>
            </a:r>
            <a:r>
              <a:rPr lang="en-US" sz="2800" b="1" i="1" dirty="0">
                <a:solidFill>
                  <a:srgbClr val="FF0000"/>
                </a:solidFill>
              </a:rPr>
              <a:t>exothermic process</a:t>
            </a:r>
            <a:r>
              <a:rPr lang="en-US" sz="2800" b="1" i="1" dirty="0" smtClean="0">
                <a:solidFill>
                  <a:srgbClr val="FF0000"/>
                </a:solidFill>
              </a:rPr>
              <a:t>.</a:t>
            </a:r>
            <a:r>
              <a:rPr lang="en-US" sz="2800" dirty="0" smtClean="0"/>
              <a:t> </a:t>
            </a:r>
            <a:endParaRPr lang="en-US" sz="2800" b="1" i="1" dirty="0">
              <a:solidFill>
                <a:srgbClr val="FF0000"/>
              </a:solidFill>
            </a:endParaRPr>
          </a:p>
          <a:p>
            <a:pPr lvl="1" algn="just">
              <a:buClrTx/>
              <a:buFont typeface="Arial"/>
              <a:buChar char="•"/>
            </a:pPr>
            <a:r>
              <a:rPr lang="en-US" sz="2800" b="1" i="1" dirty="0"/>
              <a:t>Example: </a:t>
            </a:r>
            <a:r>
              <a:rPr lang="en-US" sz="2800" dirty="0"/>
              <a:t>the combustion </a:t>
            </a:r>
            <a:r>
              <a:rPr lang="en-US" sz="2800" dirty="0" smtClean="0"/>
              <a:t>reaction, </a:t>
            </a:r>
            <a:r>
              <a:rPr lang="en-US" sz="2800" dirty="0"/>
              <a:t>that </a:t>
            </a:r>
            <a:r>
              <a:rPr lang="en-US" sz="2800" dirty="0" smtClean="0"/>
              <a:t>occurs, </a:t>
            </a:r>
            <a:r>
              <a:rPr lang="en-US" sz="2800" dirty="0"/>
              <a:t>when using an oxyacetylene torch.  </a:t>
            </a:r>
          </a:p>
          <a:p>
            <a:pPr algn="just">
              <a:buClrTx/>
              <a:buFont typeface="Arial"/>
              <a:buChar char="•"/>
            </a:pPr>
            <a:r>
              <a:rPr lang="en-US" sz="2800" dirty="0"/>
              <a:t> A </a:t>
            </a:r>
            <a:r>
              <a:rPr lang="en-US" sz="2800" dirty="0" smtClean="0"/>
              <a:t>change, </a:t>
            </a:r>
            <a:r>
              <a:rPr lang="en-US" sz="2800" dirty="0"/>
              <a:t>that </a:t>
            </a:r>
            <a:r>
              <a:rPr lang="en-US" sz="2800" b="1" i="1" dirty="0">
                <a:solidFill>
                  <a:srgbClr val="000090"/>
                </a:solidFill>
              </a:rPr>
              <a:t>absorbs heat </a:t>
            </a:r>
            <a:r>
              <a:rPr lang="en-US" sz="2800" dirty="0"/>
              <a:t>is an </a:t>
            </a:r>
            <a:r>
              <a:rPr lang="en-US" sz="2800" b="1" i="1" dirty="0">
                <a:solidFill>
                  <a:srgbClr val="000090"/>
                </a:solidFill>
              </a:rPr>
              <a:t>endothermic process. </a:t>
            </a:r>
          </a:p>
          <a:p>
            <a:pPr lvl="1" algn="just">
              <a:buClrTx/>
              <a:buFont typeface="Arial"/>
              <a:buChar char="•"/>
            </a:pPr>
            <a:r>
              <a:rPr lang="en-US" sz="2800" b="1" i="1" dirty="0"/>
              <a:t>Example: </a:t>
            </a:r>
            <a:r>
              <a:rPr lang="en-US" sz="2800" dirty="0"/>
              <a:t>The </a:t>
            </a:r>
            <a:r>
              <a:rPr lang="en-US" sz="2800" dirty="0" smtClean="0"/>
              <a:t>reaction </a:t>
            </a:r>
            <a:r>
              <a:rPr lang="en-US" sz="2800" dirty="0"/>
              <a:t>in a cold </a:t>
            </a:r>
            <a:r>
              <a:rPr lang="en-US" sz="2800" dirty="0" smtClean="0"/>
              <a:t>pack, </a:t>
            </a:r>
            <a:r>
              <a:rPr lang="en-US" sz="2800" dirty="0"/>
              <a:t>used to treat muscle strains.</a:t>
            </a:r>
          </a:p>
          <a:p>
            <a:pPr>
              <a:buClrTx/>
              <a:buFont typeface="Arial"/>
              <a:buChar char="•"/>
            </a:pPr>
            <a:endParaRPr lang="en-US" sz="2400" dirty="0">
              <a:cs typeface="MS PGothic" pitchFamily="34" charset="-128"/>
            </a:endParaRPr>
          </a:p>
          <a:p>
            <a:pPr>
              <a:buClrTx/>
            </a:pPr>
            <a:endParaRPr lang="en-US" sz="2400" dirty="0">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18313" y="864298"/>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108" y="269254"/>
            <a:ext cx="1910177" cy="604683"/>
          </a:xfrm>
        </p:spPr>
        <p:txBody>
          <a:bodyPr>
            <a:normAutofit fontScale="90000"/>
          </a:bodyPr>
          <a:lstStyle/>
          <a:p>
            <a:r>
              <a:rPr lang="en-US" dirty="0"/>
              <a:t>Figure 5.7</a:t>
            </a:r>
          </a:p>
        </p:txBody>
      </p:sp>
      <p:pic>
        <p:nvPicPr>
          <p:cNvPr id="2" name="Picture Placeholder 1" descr="CNX_Chem_05_01_OxyacTorch.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9" b="-749"/>
          <a:stretch>
            <a:fillRect/>
          </a:stretch>
        </p:blipFill>
        <p:spPr>
          <a:xfrm>
            <a:off x="2211285" y="317554"/>
            <a:ext cx="9460973" cy="4106962"/>
          </a:xfrm>
        </p:spPr>
      </p:pic>
      <p:sp>
        <p:nvSpPr>
          <p:cNvPr id="7" name="Text Placeholder 6"/>
          <p:cNvSpPr>
            <a:spLocks noGrp="1"/>
          </p:cNvSpPr>
          <p:nvPr>
            <p:ph type="body" sz="quarter" idx="14"/>
          </p:nvPr>
        </p:nvSpPr>
        <p:spPr>
          <a:xfrm>
            <a:off x="176981" y="4580785"/>
            <a:ext cx="11783961" cy="2002219"/>
          </a:xfrm>
        </p:spPr>
        <p:txBody>
          <a:bodyPr>
            <a:noAutofit/>
          </a:bodyPr>
          <a:lstStyle/>
          <a:p>
            <a:pPr marL="342900" indent="-342900" algn="just">
              <a:buAutoNum type="alphaLcParenBoth"/>
            </a:pPr>
            <a:r>
              <a:rPr lang="en-US" sz="2400" dirty="0"/>
              <a:t>An oxyacetylene torch produces heat by the combustion of acetylene in oxygen. The </a:t>
            </a:r>
            <a:r>
              <a:rPr lang="en-US" sz="2400" dirty="0" smtClean="0"/>
              <a:t>energy, </a:t>
            </a:r>
            <a:r>
              <a:rPr lang="en-US" sz="2400" dirty="0"/>
              <a:t>released by this exothermic </a:t>
            </a:r>
            <a:r>
              <a:rPr lang="en-US" sz="2400" dirty="0" smtClean="0"/>
              <a:t>reaction, </a:t>
            </a:r>
            <a:r>
              <a:rPr lang="en-US" sz="2400" dirty="0"/>
              <a:t>heats and then melts the metal being cut. The sparks are tiny bits of the molten metal flying away.</a:t>
            </a:r>
          </a:p>
          <a:p>
            <a:pPr marL="342900" indent="-342900" algn="just">
              <a:buAutoNum type="alphaLcParenBoth"/>
            </a:pPr>
            <a:r>
              <a:rPr lang="en-US" sz="2400" dirty="0"/>
              <a:t> A cold pack uses an endothermic process to create the sensation of cold. (credit a: modification of work by “</a:t>
            </a:r>
            <a:r>
              <a:rPr lang="en-US" sz="2400" dirty="0" err="1"/>
              <a:t>Skatebiker</a:t>
            </a:r>
            <a:r>
              <a:rPr lang="en-US" sz="2400" dirty="0"/>
              <a:t>”/Wikimedia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37218" y="644755"/>
            <a:ext cx="1226434" cy="833592"/>
          </a:xfrm>
          <a:prstGeom prst="rect">
            <a:avLst/>
          </a:prstGeom>
        </p:spPr>
      </p:pic>
    </p:spTree>
    <p:extLst>
      <p:ext uri="{BB962C8B-B14F-4D97-AF65-F5344CB8AC3E}">
        <p14:creationId xmlns:p14="http://schemas.microsoft.com/office/powerpoint/2010/main" val="1285347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33408" y="697758"/>
            <a:ext cx="2835702" cy="508000"/>
          </a:xfrm>
        </p:spPr>
        <p:txBody>
          <a:bodyPr>
            <a:noAutofit/>
          </a:bodyPr>
          <a:lstStyle/>
          <a:p>
            <a:pPr eaLnBrk="1" hangingPunct="1"/>
            <a:r>
              <a:rPr lang="en-US" sz="3200" b="1" dirty="0">
                <a:solidFill>
                  <a:srgbClr val="000090"/>
                </a:solidFill>
                <a:latin typeface="Arial" pitchFamily="-110" charset="0"/>
              </a:rPr>
              <a:t>Heat units</a:t>
            </a:r>
          </a:p>
        </p:txBody>
      </p:sp>
      <p:sp>
        <p:nvSpPr>
          <p:cNvPr id="22530" name="Rectangle 3"/>
          <p:cNvSpPr>
            <a:spLocks noGrp="1" noChangeArrowheads="1"/>
          </p:cNvSpPr>
          <p:nvPr>
            <p:ph idx="1"/>
          </p:nvPr>
        </p:nvSpPr>
        <p:spPr>
          <a:xfrm>
            <a:off x="560439" y="1857965"/>
            <a:ext cx="11371006" cy="4545415"/>
          </a:xfrm>
        </p:spPr>
        <p:txBody>
          <a:bodyPr>
            <a:noAutofit/>
          </a:bodyPr>
          <a:lstStyle/>
          <a:p>
            <a:pPr>
              <a:buClrTx/>
              <a:buFont typeface="Arial"/>
              <a:buChar char="•"/>
            </a:pPr>
            <a:r>
              <a:rPr lang="en-US" sz="2400" dirty="0" smtClean="0"/>
              <a:t> </a:t>
            </a:r>
            <a:r>
              <a:rPr lang="en-US" sz="2400" dirty="0"/>
              <a:t>Historically, energy was measured in units of </a:t>
            </a:r>
            <a:r>
              <a:rPr lang="en-US" sz="2400" b="1" i="1" dirty="0">
                <a:solidFill>
                  <a:srgbClr val="000090"/>
                </a:solidFill>
              </a:rPr>
              <a:t>calories (cal). </a:t>
            </a:r>
          </a:p>
          <a:p>
            <a:pPr>
              <a:buClrTx/>
              <a:buFont typeface="Arial"/>
              <a:buChar char="•"/>
            </a:pPr>
            <a:r>
              <a:rPr lang="en-US" sz="2400" b="1" i="1" dirty="0" smtClean="0">
                <a:solidFill>
                  <a:srgbClr val="000090"/>
                </a:solidFill>
              </a:rPr>
              <a:t> </a:t>
            </a:r>
            <a:r>
              <a:rPr lang="en-US" sz="2400" dirty="0"/>
              <a:t>A </a:t>
            </a:r>
            <a:r>
              <a:rPr lang="en-US" sz="2400" b="1" i="1" dirty="0">
                <a:solidFill>
                  <a:srgbClr val="000090"/>
                </a:solidFill>
              </a:rPr>
              <a:t>calorie</a:t>
            </a:r>
            <a:r>
              <a:rPr lang="en-US" sz="2400" dirty="0"/>
              <a:t> is the amount of </a:t>
            </a:r>
            <a:r>
              <a:rPr lang="en-US" sz="2400" dirty="0" smtClean="0"/>
              <a:t>energy, </a:t>
            </a:r>
            <a:r>
              <a:rPr lang="en-US" sz="2400" dirty="0"/>
              <a:t>required to raise one gram of water by 1°C (or 1 Kelvin</a:t>
            </a:r>
            <a:r>
              <a:rPr lang="en-US" sz="2400" dirty="0" smtClean="0"/>
              <a:t>).</a:t>
            </a:r>
            <a:endParaRPr lang="ka-GE" sz="2400" dirty="0" smtClean="0"/>
          </a:p>
          <a:p>
            <a:pPr marL="3175" indent="-3175" algn="just">
              <a:buFont typeface="Arial" panose="020B0604020202020204" pitchFamily="34" charset="0"/>
              <a:buChar char="•"/>
            </a:pPr>
            <a:r>
              <a:rPr lang="en-US" sz="2400" dirty="0"/>
              <a:t>However, this quantity depends on the atmospheric pressure and the </a:t>
            </a:r>
            <a:r>
              <a:rPr lang="en-US" sz="2400" dirty="0" smtClean="0"/>
              <a:t>starting</a:t>
            </a:r>
            <a:r>
              <a:rPr lang="ka-GE" sz="2400" dirty="0" smtClean="0"/>
              <a:t> </a:t>
            </a:r>
            <a:r>
              <a:rPr lang="en-US" sz="2400" dirty="0" smtClean="0"/>
              <a:t>temperature </a:t>
            </a:r>
            <a:r>
              <a:rPr lang="en-US" sz="2400" dirty="0"/>
              <a:t>of the water.</a:t>
            </a:r>
          </a:p>
          <a:p>
            <a:pPr marL="3175" indent="-3175" algn="just">
              <a:buFont typeface="Arial" panose="020B0604020202020204" pitchFamily="34" charset="0"/>
              <a:buChar char="•"/>
            </a:pPr>
            <a:r>
              <a:rPr lang="en-US" sz="2400" dirty="0"/>
              <a:t>The ease of measurement of energy changes in </a:t>
            </a:r>
            <a:r>
              <a:rPr lang="en-US" sz="2400" dirty="0" smtClean="0"/>
              <a:t>calories, </a:t>
            </a:r>
            <a:r>
              <a:rPr lang="en-US" sz="2400" dirty="0"/>
              <a:t>has </a:t>
            </a:r>
            <a:r>
              <a:rPr lang="en-US" sz="2400" dirty="0" smtClean="0"/>
              <a:t>meant, </a:t>
            </a:r>
            <a:r>
              <a:rPr lang="en-US" sz="2400" dirty="0"/>
              <a:t>that the calorie is </a:t>
            </a:r>
            <a:r>
              <a:rPr lang="en-US" sz="2400" dirty="0" smtClean="0"/>
              <a:t>still</a:t>
            </a:r>
            <a:r>
              <a:rPr lang="ka-GE" sz="2400" dirty="0" smtClean="0"/>
              <a:t> </a:t>
            </a:r>
            <a:r>
              <a:rPr lang="en-US" sz="2400" dirty="0" smtClean="0"/>
              <a:t>frequently </a:t>
            </a:r>
            <a:r>
              <a:rPr lang="en-US" sz="2400" dirty="0"/>
              <a:t>used.</a:t>
            </a:r>
            <a:endParaRPr lang="en-US" sz="2400" dirty="0" smtClean="0"/>
          </a:p>
          <a:p>
            <a:pPr>
              <a:buClrTx/>
              <a:buFont typeface="Arial"/>
              <a:buChar char="•"/>
            </a:pPr>
            <a:r>
              <a:rPr lang="en-US" sz="2400" dirty="0" smtClean="0"/>
              <a:t> </a:t>
            </a:r>
            <a:r>
              <a:rPr lang="en-US" sz="2400" dirty="0"/>
              <a:t>The </a:t>
            </a:r>
            <a:r>
              <a:rPr lang="en-US" sz="2400" b="1" i="1" dirty="0">
                <a:solidFill>
                  <a:srgbClr val="660066"/>
                </a:solidFill>
              </a:rPr>
              <a:t>Calorie (with a capital C)</a:t>
            </a:r>
            <a:r>
              <a:rPr lang="en-US" sz="2400" dirty="0"/>
              <a:t>, or large calorie, commonly used in quantifying food energy content, is a </a:t>
            </a:r>
            <a:r>
              <a:rPr lang="en-US" sz="2400" b="1" i="1" dirty="0">
                <a:solidFill>
                  <a:srgbClr val="660066"/>
                </a:solidFill>
              </a:rPr>
              <a:t>kilocalorie. </a:t>
            </a:r>
          </a:p>
          <a:p>
            <a:pPr>
              <a:buClrTx/>
              <a:buFont typeface="Arial"/>
              <a:buChar char="•"/>
            </a:pPr>
            <a:endParaRPr lang="en-US" sz="2400" dirty="0">
              <a:cs typeface="MS PGothic" pitchFamily="34" charset="-128"/>
            </a:endParaRPr>
          </a:p>
          <a:p>
            <a:pPr>
              <a:buClrTx/>
            </a:pPr>
            <a:endParaRPr lang="en-US" sz="2400" dirty="0">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86517" y="534962"/>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652" y="877866"/>
            <a:ext cx="3099619" cy="646452"/>
          </a:xfrm>
        </p:spPr>
        <p:txBody>
          <a:bodyPr wrap="square" numCol="1" anchorCtr="0" compatLnSpc="1">
            <a:prstTxWarp prst="textNoShape">
              <a:avLst/>
            </a:prstTxWarp>
            <a:normAutofit/>
          </a:bodyPr>
          <a:lstStyle/>
          <a:p>
            <a:pPr eaLnBrk="1" hangingPunct="1">
              <a:defRPr/>
            </a:pPr>
            <a:r>
              <a:rPr lang="en-US" sz="2800" b="1" dirty="0">
                <a:solidFill>
                  <a:srgbClr val="000090"/>
                </a:solidFill>
                <a:ea typeface="ＭＳ Ｐゴシック" charset="0"/>
                <a:cs typeface="ＭＳ Ｐゴシック" charset="0"/>
              </a:rPr>
              <a:t>Ch. 5 Outline</a:t>
            </a:r>
          </a:p>
        </p:txBody>
      </p:sp>
      <p:sp>
        <p:nvSpPr>
          <p:cNvPr id="20483" name="Content Placeholder 2"/>
          <p:cNvSpPr>
            <a:spLocks noGrp="1"/>
          </p:cNvSpPr>
          <p:nvPr>
            <p:ph idx="1"/>
          </p:nvPr>
        </p:nvSpPr>
        <p:spPr>
          <a:xfrm>
            <a:off x="899652" y="2074902"/>
            <a:ext cx="9682316" cy="3057537"/>
          </a:xfrm>
        </p:spPr>
        <p:txBody>
          <a:bodyPr>
            <a:normAutofit/>
          </a:bodyPr>
          <a:lstStyle/>
          <a:p>
            <a:pPr marL="514350" indent="-514350">
              <a:lnSpc>
                <a:spcPct val="90000"/>
              </a:lnSpc>
            </a:pPr>
            <a:r>
              <a:rPr lang="en-US" sz="2800" dirty="0">
                <a:latin typeface="Arial" pitchFamily="-110" charset="0"/>
              </a:rPr>
              <a:t>5.1: Energy Basics</a:t>
            </a:r>
          </a:p>
          <a:p>
            <a:pPr marL="514350" indent="-514350">
              <a:lnSpc>
                <a:spcPct val="90000"/>
              </a:lnSpc>
            </a:pPr>
            <a:endParaRPr lang="en-US" sz="2800" dirty="0">
              <a:latin typeface="Arial" pitchFamily="-110" charset="0"/>
            </a:endParaRPr>
          </a:p>
          <a:p>
            <a:pPr marL="688975" indent="-688975">
              <a:lnSpc>
                <a:spcPct val="90000"/>
              </a:lnSpc>
            </a:pPr>
            <a:r>
              <a:rPr lang="en-US" sz="2800" dirty="0">
                <a:latin typeface="Arial" pitchFamily="-110" charset="0"/>
              </a:rPr>
              <a:t>5.2: Calorimetry</a:t>
            </a:r>
          </a:p>
          <a:p>
            <a:pPr marL="514350" indent="-514350">
              <a:lnSpc>
                <a:spcPct val="90000"/>
              </a:lnSpc>
            </a:pPr>
            <a:endParaRPr lang="en-US" sz="2800" dirty="0">
              <a:latin typeface="Arial" pitchFamily="-110" charset="0"/>
            </a:endParaRPr>
          </a:p>
          <a:p>
            <a:pPr marL="514350" indent="-514350">
              <a:lnSpc>
                <a:spcPct val="90000"/>
              </a:lnSpc>
            </a:pPr>
            <a:r>
              <a:rPr lang="en-US" sz="2800" dirty="0">
                <a:latin typeface="Arial" pitchFamily="-110" charset="0"/>
              </a:rPr>
              <a:t>5.3: Enthalpy</a:t>
            </a:r>
          </a:p>
          <a:p>
            <a:pPr marL="514350" indent="-514350">
              <a:lnSpc>
                <a:spcPct val="90000"/>
              </a:lnSpc>
            </a:pPr>
            <a:endParaRPr lang="en-US" sz="2800" dirty="0">
              <a:latin typeface="Arial" pitchFamily="-110" charset="0"/>
            </a:endParaRPr>
          </a:p>
          <a:p>
            <a:endParaRPr lang="en-US" sz="2800" dirty="0">
              <a:latin typeface="Arial" charset="0"/>
              <a:ea typeface="MS PGothic" charset="0"/>
            </a:endParaRPr>
          </a:p>
          <a:p>
            <a:endParaRPr lang="en-US" sz="2800" dirty="0">
              <a:latin typeface="Arial" charset="0"/>
              <a:ea typeface="MS PGothic" charset="0"/>
            </a:endParaRPr>
          </a:p>
        </p:txBody>
      </p:sp>
      <p:sp>
        <p:nvSpPr>
          <p:cNvPr id="20484" name="Slide Number Placeholder 3"/>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37931725" indent="-37474525">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400">
                <a:solidFill>
                  <a:schemeClr val="tx1"/>
                </a:solidFill>
                <a:latin typeface="Arial" charset="0"/>
                <a:ea typeface="MS PGothic" charset="0"/>
                <a:cs typeface="MS PGothic" charset="0"/>
              </a:defRPr>
            </a:lvl4pPr>
            <a:lvl5pPr>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C4F7D93-D11A-E34C-9953-463F5D9E91E6}" type="slidenum">
              <a:rPr lang="en-US" sz="1400">
                <a:solidFill>
                  <a:srgbClr val="FFFFFF"/>
                </a:solidFill>
              </a:rPr>
              <a:pPr/>
              <a:t>3</a:t>
            </a:fld>
            <a:endParaRPr lang="en-US" sz="1400">
              <a:solidFill>
                <a:srgbClr val="FFFFFF"/>
              </a:solidFill>
            </a:endParaRPr>
          </a:p>
        </p:txBody>
      </p:sp>
      <p:pic>
        <p:nvPicPr>
          <p:cNvPr id="5" name="Picture 4"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00084" y="535531"/>
            <a:ext cx="1226434" cy="8335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04323" y="746266"/>
            <a:ext cx="2761960" cy="508000"/>
          </a:xfrm>
        </p:spPr>
        <p:txBody>
          <a:bodyPr>
            <a:noAutofit/>
          </a:bodyPr>
          <a:lstStyle/>
          <a:p>
            <a:pPr eaLnBrk="1" hangingPunct="1"/>
            <a:r>
              <a:rPr lang="en-US" sz="3200" b="1" dirty="0">
                <a:solidFill>
                  <a:srgbClr val="000090"/>
                </a:solidFill>
                <a:latin typeface="Arial" pitchFamily="-110" charset="0"/>
              </a:rPr>
              <a:t>Heat units</a:t>
            </a:r>
          </a:p>
        </p:txBody>
      </p:sp>
      <p:sp>
        <p:nvSpPr>
          <p:cNvPr id="22530" name="Rectangle 3"/>
          <p:cNvSpPr>
            <a:spLocks noGrp="1" noChangeArrowheads="1"/>
          </p:cNvSpPr>
          <p:nvPr>
            <p:ph idx="1"/>
          </p:nvPr>
        </p:nvSpPr>
        <p:spPr>
          <a:xfrm>
            <a:off x="560439" y="1478347"/>
            <a:ext cx="10972799" cy="4937733"/>
          </a:xfrm>
        </p:spPr>
        <p:txBody>
          <a:bodyPr>
            <a:noAutofit/>
          </a:bodyPr>
          <a:lstStyle/>
          <a:p>
            <a:pPr>
              <a:buClrTx/>
              <a:buFont typeface="Arial"/>
              <a:buChar char="•"/>
            </a:pPr>
            <a:endParaRPr lang="en-US" sz="2400" b="1" dirty="0"/>
          </a:p>
          <a:p>
            <a:pPr>
              <a:buClrTx/>
              <a:buFont typeface="Arial"/>
              <a:buChar char="•"/>
            </a:pPr>
            <a:r>
              <a:rPr lang="en-US" sz="2400" dirty="0"/>
              <a:t> The SI unit of heat, work, and energy is the </a:t>
            </a:r>
            <a:r>
              <a:rPr lang="en-US" sz="2400" b="1" i="1" dirty="0">
                <a:solidFill>
                  <a:srgbClr val="000090"/>
                </a:solidFill>
              </a:rPr>
              <a:t>joule. </a:t>
            </a:r>
          </a:p>
          <a:p>
            <a:pPr>
              <a:buClrTx/>
              <a:buFont typeface="Arial"/>
              <a:buChar char="•"/>
            </a:pPr>
            <a:r>
              <a:rPr lang="en-US" sz="2400" dirty="0" smtClean="0"/>
              <a:t> </a:t>
            </a:r>
            <a:r>
              <a:rPr lang="en-US" sz="2400" dirty="0"/>
              <a:t>A </a:t>
            </a:r>
            <a:r>
              <a:rPr lang="en-US" sz="2400" b="1" i="1" dirty="0">
                <a:solidFill>
                  <a:srgbClr val="000090"/>
                </a:solidFill>
              </a:rPr>
              <a:t>joule (J) </a:t>
            </a:r>
            <a:r>
              <a:rPr lang="en-US" sz="2400" dirty="0"/>
              <a:t>is defined as the amount of </a:t>
            </a:r>
            <a:r>
              <a:rPr lang="en-US" sz="2400" dirty="0" smtClean="0"/>
              <a:t>energy, </a:t>
            </a:r>
            <a:r>
              <a:rPr lang="en-US" sz="2400" dirty="0"/>
              <a:t>used when a force of 1 Newton moves an object 1 meter.</a:t>
            </a:r>
          </a:p>
          <a:p>
            <a:pPr>
              <a:buClrTx/>
              <a:buFont typeface="Arial"/>
              <a:buChar char="•"/>
            </a:pPr>
            <a:r>
              <a:rPr lang="en-US" sz="2400" dirty="0" smtClean="0"/>
              <a:t> </a:t>
            </a:r>
            <a:r>
              <a:rPr lang="en-US" sz="2400" dirty="0"/>
              <a:t>It is named in honor of the English physicist James Prescott Joule. </a:t>
            </a:r>
          </a:p>
          <a:p>
            <a:pPr algn="just">
              <a:buClrTx/>
              <a:buFont typeface="Arial"/>
              <a:buChar char="•"/>
            </a:pPr>
            <a:r>
              <a:rPr lang="en-US" sz="2400" dirty="0"/>
              <a:t>One joule is equivalent to 1 kg </a:t>
            </a:r>
            <a:r>
              <a:rPr lang="en-US" sz="2400" dirty="0" smtClean="0"/>
              <a:t>m</a:t>
            </a:r>
            <a:r>
              <a:rPr lang="en-US" sz="2400" baseline="30000" dirty="0" smtClean="0"/>
              <a:t>2</a:t>
            </a:r>
            <a:r>
              <a:rPr lang="en-US" sz="2400" dirty="0" smtClean="0"/>
              <a:t>/s</a:t>
            </a:r>
            <a:r>
              <a:rPr lang="en-US" sz="2400" baseline="30000" dirty="0" smtClean="0"/>
              <a:t>2</a:t>
            </a:r>
            <a:r>
              <a:rPr lang="ka-GE" sz="2400" baseline="30000" dirty="0" smtClean="0"/>
              <a:t> </a:t>
            </a:r>
            <a:r>
              <a:rPr lang="ka-GE" sz="2400" dirty="0" smtClean="0"/>
              <a:t>(</a:t>
            </a:r>
            <a:r>
              <a:rPr lang="en-US" sz="2400" dirty="0"/>
              <a:t>a kilogram times meter squared divided by a second </a:t>
            </a:r>
            <a:r>
              <a:rPr lang="en-US" sz="2400" dirty="0" smtClean="0"/>
              <a:t>squared</a:t>
            </a:r>
            <a:r>
              <a:rPr lang="ka-GE" dirty="0" smtClean="0"/>
              <a:t>)</a:t>
            </a:r>
            <a:r>
              <a:rPr lang="en-US" sz="2400" dirty="0" smtClean="0"/>
              <a:t>, </a:t>
            </a:r>
            <a:r>
              <a:rPr lang="en-US" sz="2400" dirty="0"/>
              <a:t>which is also called 1 newton–meter.</a:t>
            </a:r>
          </a:p>
          <a:p>
            <a:r>
              <a:rPr lang="en-US" sz="2400" dirty="0"/>
              <a:t>A kilojoule (kJ) is </a:t>
            </a:r>
            <a:r>
              <a:rPr lang="en-US" sz="2400" dirty="0" smtClean="0"/>
              <a:t>1000 </a:t>
            </a:r>
            <a:r>
              <a:rPr lang="en-US" sz="2400" dirty="0"/>
              <a:t>joules. </a:t>
            </a:r>
            <a:endParaRPr lang="ka-GE" sz="2400" dirty="0" smtClean="0"/>
          </a:p>
          <a:p>
            <a:r>
              <a:rPr lang="en-US" sz="2400" dirty="0" smtClean="0"/>
              <a:t>To</a:t>
            </a:r>
            <a:r>
              <a:rPr lang="ka-GE" sz="2400" dirty="0" smtClean="0"/>
              <a:t>  </a:t>
            </a:r>
            <a:r>
              <a:rPr lang="en-US" sz="2400" dirty="0" smtClean="0"/>
              <a:t>standardize </a:t>
            </a:r>
            <a:r>
              <a:rPr lang="en-US" sz="2400" dirty="0"/>
              <a:t>its definition, 1 calorie has been set to equal 4.184 joules.</a:t>
            </a:r>
            <a:endParaRPr lang="en-US" sz="2400" dirty="0">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59996" y="64475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79447" y="492266"/>
            <a:ext cx="3484631" cy="508000"/>
          </a:xfrm>
        </p:spPr>
        <p:txBody>
          <a:bodyPr>
            <a:noAutofit/>
          </a:bodyPr>
          <a:lstStyle/>
          <a:p>
            <a:pPr eaLnBrk="1" hangingPunct="1"/>
            <a:r>
              <a:rPr lang="en-US" sz="3200" b="1" dirty="0">
                <a:solidFill>
                  <a:srgbClr val="000090"/>
                </a:solidFill>
                <a:latin typeface="Arial" pitchFamily="-110" charset="0"/>
              </a:rPr>
              <a:t>Heat capacity</a:t>
            </a:r>
          </a:p>
        </p:txBody>
      </p:sp>
      <p:sp>
        <p:nvSpPr>
          <p:cNvPr id="22530" name="Rectangle 3"/>
          <p:cNvSpPr>
            <a:spLocks noGrp="1" noChangeArrowheads="1"/>
          </p:cNvSpPr>
          <p:nvPr>
            <p:ph idx="1"/>
          </p:nvPr>
        </p:nvSpPr>
        <p:spPr>
          <a:xfrm>
            <a:off x="261460" y="1337883"/>
            <a:ext cx="11710219" cy="5313640"/>
          </a:xfrm>
        </p:spPr>
        <p:txBody>
          <a:bodyPr>
            <a:noAutofit/>
          </a:bodyPr>
          <a:lstStyle/>
          <a:p>
            <a:pPr marL="342900" indent="-342900" algn="just">
              <a:buFont typeface="Arial" panose="020B0604020202020204" pitchFamily="34" charset="0"/>
              <a:buChar char="•"/>
            </a:pPr>
            <a:r>
              <a:rPr lang="en-US" sz="2400" dirty="0"/>
              <a:t> The </a:t>
            </a:r>
            <a:r>
              <a:rPr lang="en-US" sz="2400" b="1" i="1" dirty="0">
                <a:solidFill>
                  <a:srgbClr val="002060"/>
                </a:solidFill>
              </a:rPr>
              <a:t>heat capacity </a:t>
            </a:r>
            <a:r>
              <a:rPr lang="en-US" sz="2400" b="1" dirty="0"/>
              <a:t>(</a:t>
            </a:r>
            <a:r>
              <a:rPr lang="en-US" sz="2400" b="1" i="1" dirty="0"/>
              <a:t>C</a:t>
            </a:r>
            <a:r>
              <a:rPr lang="en-US" sz="2400" b="1" dirty="0"/>
              <a:t>) </a:t>
            </a:r>
            <a:r>
              <a:rPr lang="en-US" sz="2400" dirty="0"/>
              <a:t>of </a:t>
            </a:r>
            <a:r>
              <a:rPr lang="en-US" sz="2400" dirty="0" smtClean="0"/>
              <a:t>a</a:t>
            </a:r>
            <a:r>
              <a:rPr lang="ka-GE" sz="2400" dirty="0" smtClean="0"/>
              <a:t> </a:t>
            </a:r>
            <a:r>
              <a:rPr lang="en-US" sz="2400" dirty="0" smtClean="0"/>
              <a:t>body </a:t>
            </a:r>
            <a:r>
              <a:rPr lang="en-US" sz="2400" dirty="0"/>
              <a:t>of </a:t>
            </a:r>
            <a:r>
              <a:rPr lang="en-US" sz="2400" dirty="0" smtClean="0"/>
              <a:t>matter, </a:t>
            </a:r>
            <a:r>
              <a:rPr lang="en-US" sz="2400" dirty="0"/>
              <a:t>is the </a:t>
            </a:r>
            <a:r>
              <a:rPr lang="en-US" sz="2400" dirty="0">
                <a:solidFill>
                  <a:srgbClr val="C00000"/>
                </a:solidFill>
              </a:rPr>
              <a:t>quantity of heat (</a:t>
            </a:r>
            <a:r>
              <a:rPr lang="en-US" sz="2400" i="1" dirty="0">
                <a:solidFill>
                  <a:srgbClr val="C00000"/>
                </a:solidFill>
              </a:rPr>
              <a:t>q</a:t>
            </a:r>
            <a:r>
              <a:rPr lang="en-US" sz="2400" dirty="0">
                <a:solidFill>
                  <a:srgbClr val="C00000"/>
                </a:solidFill>
              </a:rPr>
              <a:t>)</a:t>
            </a:r>
            <a:r>
              <a:rPr lang="en-US" sz="2400" dirty="0"/>
              <a:t> it absorbs or </a:t>
            </a:r>
            <a:r>
              <a:rPr lang="en-US" sz="2400" dirty="0" smtClean="0"/>
              <a:t>releases, </a:t>
            </a:r>
            <a:r>
              <a:rPr lang="en-US" sz="2400" dirty="0"/>
              <a:t>when it experiences a temperature change (Δ</a:t>
            </a:r>
            <a:r>
              <a:rPr lang="en-US" sz="2400" i="1" dirty="0"/>
              <a:t>T</a:t>
            </a:r>
            <a:r>
              <a:rPr lang="en-US" sz="2400" dirty="0"/>
              <a:t>) of </a:t>
            </a:r>
            <a:r>
              <a:rPr lang="en-US" sz="2400" dirty="0" smtClean="0"/>
              <a:t>1</a:t>
            </a:r>
            <a:r>
              <a:rPr lang="ka-GE" sz="2400" dirty="0" smtClean="0"/>
              <a:t> </a:t>
            </a:r>
            <a:r>
              <a:rPr lang="en-US" sz="2400" dirty="0" smtClean="0"/>
              <a:t>degree </a:t>
            </a:r>
            <a:r>
              <a:rPr lang="en-US" sz="2400" dirty="0"/>
              <a:t>Celsius (or equivalently, 1 kelvin):</a:t>
            </a:r>
          </a:p>
          <a:p>
            <a:pPr algn="just">
              <a:buClrTx/>
            </a:pPr>
            <a:endParaRPr lang="ka-GE" sz="2400" dirty="0" smtClean="0"/>
          </a:p>
          <a:p>
            <a:pPr marL="342900" indent="-342900" algn="just">
              <a:buFont typeface="Arial" panose="020B0604020202020204" pitchFamily="34" charset="0"/>
              <a:buChar char="•"/>
            </a:pPr>
            <a:r>
              <a:rPr lang="en-US" sz="2400" dirty="0" smtClean="0"/>
              <a:t> </a:t>
            </a:r>
            <a:r>
              <a:rPr lang="en-US" sz="2400" dirty="0"/>
              <a:t>Heat capacity is determined by </a:t>
            </a:r>
            <a:r>
              <a:rPr lang="en-US" sz="2400" dirty="0" smtClean="0"/>
              <a:t>both</a:t>
            </a:r>
            <a:r>
              <a:rPr lang="ka-GE" sz="2400" dirty="0" smtClean="0"/>
              <a:t>-</a:t>
            </a:r>
            <a:r>
              <a:rPr lang="en-US" sz="2400" dirty="0" smtClean="0"/>
              <a:t> </a:t>
            </a:r>
            <a:r>
              <a:rPr lang="en-US" sz="2400" dirty="0"/>
              <a:t>the type and amount of </a:t>
            </a:r>
            <a:r>
              <a:rPr lang="en-US" sz="2400" dirty="0" smtClean="0"/>
              <a:t>substance, </a:t>
            </a:r>
            <a:r>
              <a:rPr lang="en-US" sz="2400" dirty="0"/>
              <a:t>that absorbs or releases heat. </a:t>
            </a:r>
            <a:endParaRPr lang="en-US" sz="2400" dirty="0" smtClean="0"/>
          </a:p>
          <a:p>
            <a:pPr marL="342900" indent="-342900" algn="just">
              <a:buFont typeface="Arial" panose="020B0604020202020204" pitchFamily="34" charset="0"/>
              <a:buChar char="•"/>
            </a:pPr>
            <a:r>
              <a:rPr lang="en-US" sz="2400" dirty="0" smtClean="0"/>
              <a:t>It </a:t>
            </a:r>
            <a:r>
              <a:rPr lang="en-US" sz="2400" dirty="0"/>
              <a:t>is therefore </a:t>
            </a:r>
            <a:r>
              <a:rPr lang="en-US" sz="2400" dirty="0" smtClean="0"/>
              <a:t>an</a:t>
            </a:r>
            <a:r>
              <a:rPr lang="ka-GE" sz="2400" dirty="0" smtClean="0"/>
              <a:t> </a:t>
            </a:r>
            <a:r>
              <a:rPr lang="en-US" sz="2400" b="1" i="1" dirty="0" smtClean="0">
                <a:solidFill>
                  <a:srgbClr val="0070C0"/>
                </a:solidFill>
              </a:rPr>
              <a:t>extensive </a:t>
            </a:r>
            <a:r>
              <a:rPr lang="en-US" sz="2400" b="1" i="1" dirty="0">
                <a:solidFill>
                  <a:srgbClr val="0070C0"/>
                </a:solidFill>
              </a:rPr>
              <a:t>property</a:t>
            </a:r>
            <a:r>
              <a:rPr lang="en-US" sz="2400" i="1" dirty="0">
                <a:solidFill>
                  <a:srgbClr val="0070C0"/>
                </a:solidFill>
              </a:rPr>
              <a:t>—its value is proportional to the amount of the substance.</a:t>
            </a:r>
          </a:p>
          <a:p>
            <a:pPr marL="342900" indent="-342900" algn="just">
              <a:buFont typeface="Arial" panose="020B0604020202020204" pitchFamily="34" charset="0"/>
              <a:buChar char="•"/>
            </a:pPr>
            <a:r>
              <a:rPr lang="en-US" sz="2400" dirty="0"/>
              <a:t> For example, consider the heat capacities of two cast iron frying pans. </a:t>
            </a:r>
            <a:endParaRPr lang="ka-GE" sz="2400" dirty="0" smtClean="0"/>
          </a:p>
          <a:p>
            <a:pPr marL="342900" indent="-342900" algn="just">
              <a:buFont typeface="Arial" panose="020B0604020202020204" pitchFamily="34" charset="0"/>
              <a:buChar char="•"/>
            </a:pPr>
            <a:r>
              <a:rPr lang="en-US" sz="2400" dirty="0" smtClean="0"/>
              <a:t>The </a:t>
            </a:r>
            <a:r>
              <a:rPr lang="en-US" sz="2400" dirty="0"/>
              <a:t>heat capacity of the large pan is five </a:t>
            </a:r>
            <a:r>
              <a:rPr lang="en-US" sz="2400" dirty="0" smtClean="0"/>
              <a:t>times</a:t>
            </a:r>
            <a:r>
              <a:rPr lang="ka-GE" sz="2400" dirty="0" smtClean="0"/>
              <a:t> </a:t>
            </a:r>
            <a:r>
              <a:rPr lang="en-US" sz="2400" dirty="0" smtClean="0"/>
              <a:t>greater</a:t>
            </a:r>
            <a:r>
              <a:rPr lang="ka-GE" sz="2400" dirty="0" smtClean="0"/>
              <a:t>,</a:t>
            </a:r>
            <a:r>
              <a:rPr lang="en-US" sz="2400" dirty="0" smtClean="0"/>
              <a:t> </a:t>
            </a:r>
            <a:r>
              <a:rPr lang="en-US" sz="2400" dirty="0"/>
              <a:t>than that of the small </a:t>
            </a:r>
            <a:r>
              <a:rPr lang="en-US" sz="2400" dirty="0" smtClean="0"/>
              <a:t>pan. </a:t>
            </a:r>
            <a:r>
              <a:rPr lang="en-US" sz="2400" dirty="0"/>
              <a:t>B</a:t>
            </a:r>
            <a:r>
              <a:rPr lang="en-US" sz="2400" dirty="0" smtClean="0"/>
              <a:t>ecause</a:t>
            </a:r>
            <a:r>
              <a:rPr lang="en-US" sz="2400" dirty="0"/>
              <a:t>, although both are made of the same material, the mass of the large </a:t>
            </a:r>
            <a:r>
              <a:rPr lang="en-US" sz="2400" dirty="0" smtClean="0"/>
              <a:t>pan</a:t>
            </a:r>
            <a:r>
              <a:rPr lang="ka-GE" sz="2400" dirty="0" smtClean="0"/>
              <a:t> </a:t>
            </a:r>
            <a:r>
              <a:rPr lang="en-US" sz="2400" dirty="0" smtClean="0"/>
              <a:t>is </a:t>
            </a:r>
            <a:r>
              <a:rPr lang="en-US" sz="2400" dirty="0"/>
              <a:t>five times </a:t>
            </a:r>
            <a:r>
              <a:rPr lang="en-US" sz="2400" dirty="0" smtClean="0"/>
              <a:t>greater</a:t>
            </a:r>
            <a:r>
              <a:rPr lang="ka-GE" sz="2400" dirty="0" smtClean="0"/>
              <a:t>,</a:t>
            </a:r>
            <a:r>
              <a:rPr lang="en-US" sz="2400" dirty="0" smtClean="0"/>
              <a:t> </a:t>
            </a:r>
            <a:r>
              <a:rPr lang="en-US" sz="2400" dirty="0"/>
              <a:t>than the mass of the small pan.</a:t>
            </a:r>
            <a:endParaRPr lang="en-US" sz="2400" dirty="0">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329470"/>
            <a:ext cx="1226434" cy="833592"/>
          </a:xfrm>
          <a:prstGeom prst="rect">
            <a:avLst/>
          </a:prstGeom>
        </p:spPr>
      </p:pic>
      <p:pic>
        <p:nvPicPr>
          <p:cNvPr id="2" name="Picture 1">
            <a:extLst>
              <a:ext uri="{FF2B5EF4-FFF2-40B4-BE49-F238E27FC236}">
                <a16:creationId xmlns:a16="http://schemas.microsoft.com/office/drawing/2014/main" id="{0E715BE0-940A-4394-BF11-7F2CBB8B47E0}"/>
              </a:ext>
            </a:extLst>
          </p:cNvPr>
          <p:cNvPicPr>
            <a:picLocks noChangeAspect="1"/>
          </p:cNvPicPr>
          <p:nvPr/>
        </p:nvPicPr>
        <p:blipFill>
          <a:blip r:embed="rId3"/>
          <a:stretch>
            <a:fillRect/>
          </a:stretch>
        </p:blipFill>
        <p:spPr>
          <a:xfrm>
            <a:off x="5256162" y="2434409"/>
            <a:ext cx="1616587" cy="661331"/>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0673" y="1074022"/>
            <a:ext cx="5387172" cy="508000"/>
          </a:xfrm>
        </p:spPr>
        <p:txBody>
          <a:bodyPr>
            <a:noAutofit/>
          </a:bodyPr>
          <a:lstStyle/>
          <a:p>
            <a:pPr eaLnBrk="1" hangingPunct="1"/>
            <a:r>
              <a:rPr lang="en-US" sz="3200" b="1" dirty="0">
                <a:solidFill>
                  <a:srgbClr val="000090"/>
                </a:solidFill>
                <a:latin typeface="Arial" pitchFamily="-110" charset="0"/>
              </a:rPr>
              <a:t>Specific Heat capacity</a:t>
            </a:r>
          </a:p>
        </p:txBody>
      </p:sp>
      <p:sp>
        <p:nvSpPr>
          <p:cNvPr id="22530" name="Rectangle 3"/>
          <p:cNvSpPr>
            <a:spLocks noGrp="1" noChangeArrowheads="1"/>
          </p:cNvSpPr>
          <p:nvPr>
            <p:ph idx="1"/>
          </p:nvPr>
        </p:nvSpPr>
        <p:spPr>
          <a:xfrm>
            <a:off x="398206" y="1817996"/>
            <a:ext cx="11179278" cy="4287835"/>
          </a:xfrm>
        </p:spPr>
        <p:txBody>
          <a:bodyPr>
            <a:noAutofit/>
          </a:bodyPr>
          <a:lstStyle/>
          <a:p>
            <a:pPr algn="just">
              <a:buClrTx/>
              <a:buFont typeface="Arial"/>
              <a:buChar char="•"/>
            </a:pPr>
            <a:r>
              <a:rPr lang="en-US" sz="2400" dirty="0" smtClean="0"/>
              <a:t> </a:t>
            </a:r>
            <a:r>
              <a:rPr lang="en-US" sz="2800" dirty="0"/>
              <a:t>The </a:t>
            </a:r>
            <a:r>
              <a:rPr lang="en-US" sz="2800" b="1" i="1" dirty="0">
                <a:solidFill>
                  <a:srgbClr val="000090"/>
                </a:solidFill>
              </a:rPr>
              <a:t>specific heat capacity (c) </a:t>
            </a:r>
            <a:r>
              <a:rPr lang="en-US" sz="2800" dirty="0"/>
              <a:t>of a substance, commonly called its “specific heat,” is the quantity of heat required to raise the temperature of </a:t>
            </a:r>
            <a:r>
              <a:rPr lang="en-US" sz="2800" i="1" dirty="0"/>
              <a:t>1 gram </a:t>
            </a:r>
            <a:r>
              <a:rPr lang="en-US" sz="2800" dirty="0"/>
              <a:t>of a substance by 1°C (or 1 kelvin):</a:t>
            </a:r>
          </a:p>
          <a:p>
            <a:pPr>
              <a:buClrTx/>
            </a:pPr>
            <a:endParaRPr lang="en-US" sz="2800" dirty="0"/>
          </a:p>
          <a:p>
            <a:pPr marL="3175" indent="-3175" algn="just">
              <a:buFont typeface="Arial" panose="020B0604020202020204" pitchFamily="34" charset="0"/>
              <a:buChar char="•"/>
            </a:pPr>
            <a:r>
              <a:rPr lang="en-US" sz="2800" dirty="0" smtClean="0"/>
              <a:t>Specific </a:t>
            </a:r>
            <a:r>
              <a:rPr lang="en-US" sz="2800" dirty="0"/>
              <a:t>heat capacity depends only on the kind of substance absorbing or releasing heat. </a:t>
            </a:r>
            <a:endParaRPr lang="en-US" sz="2800" dirty="0" smtClean="0"/>
          </a:p>
          <a:p>
            <a:pPr marL="3175" indent="-3175" algn="just">
              <a:buFont typeface="Arial" panose="020B0604020202020204" pitchFamily="34" charset="0"/>
              <a:buChar char="•"/>
            </a:pPr>
            <a:r>
              <a:rPr lang="en-US" sz="2800" dirty="0" smtClean="0"/>
              <a:t>It </a:t>
            </a:r>
            <a:r>
              <a:rPr lang="en-US" sz="2800" dirty="0"/>
              <a:t>is an </a:t>
            </a:r>
            <a:r>
              <a:rPr lang="en-US" sz="2800" dirty="0" smtClean="0"/>
              <a:t>intensive property—the type,</a:t>
            </a:r>
            <a:r>
              <a:rPr lang="ka-GE" sz="2800" dirty="0" smtClean="0"/>
              <a:t> </a:t>
            </a:r>
            <a:r>
              <a:rPr lang="en-US" sz="2800" dirty="0" smtClean="0"/>
              <a:t>but </a:t>
            </a:r>
            <a:r>
              <a:rPr lang="en-US" sz="2800" dirty="0"/>
              <a:t>not the </a:t>
            </a:r>
            <a:r>
              <a:rPr lang="en-US" sz="2800" dirty="0" smtClean="0"/>
              <a:t>amount</a:t>
            </a:r>
            <a:r>
              <a:rPr lang="ka-GE" sz="2800" dirty="0" smtClean="0"/>
              <a:t> </a:t>
            </a:r>
            <a:r>
              <a:rPr lang="en-US" sz="2800" dirty="0" smtClean="0"/>
              <a:t>of </a:t>
            </a:r>
            <a:r>
              <a:rPr lang="en-US" sz="2800" dirty="0"/>
              <a:t>the </a:t>
            </a:r>
            <a:r>
              <a:rPr lang="en-US" sz="2800" dirty="0" smtClean="0"/>
              <a:t>substance</a:t>
            </a:r>
            <a:r>
              <a:rPr lang="ka-GE" sz="2800" dirty="0" smtClean="0"/>
              <a:t>,</a:t>
            </a:r>
            <a:r>
              <a:rPr lang="en-US" sz="2800" dirty="0" smtClean="0"/>
              <a:t> </a:t>
            </a:r>
            <a:r>
              <a:rPr lang="en-US" sz="2800" dirty="0"/>
              <a:t>is all that matters</a:t>
            </a:r>
            <a:r>
              <a:rPr lang="en-US" sz="2800" dirty="0" smtClean="0"/>
              <a:t>.</a:t>
            </a:r>
            <a:endParaRPr lang="en-US" sz="2800" dirty="0"/>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01003" y="748430"/>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2168"/>
            <a:ext cx="4655574" cy="772150"/>
          </a:xfrm>
        </p:spPr>
        <p:txBody>
          <a:bodyPr>
            <a:normAutofit/>
          </a:bodyPr>
          <a:lstStyle/>
          <a:p>
            <a:r>
              <a:rPr lang="en-US" sz="2800" b="1" dirty="0">
                <a:solidFill>
                  <a:srgbClr val="000090"/>
                </a:solidFill>
                <a:latin typeface="Arial" pitchFamily="-110" charset="0"/>
              </a:rPr>
              <a:t>Specific Heat capacity</a:t>
            </a:r>
            <a:endParaRPr lang="en-US" sz="2800" dirty="0"/>
          </a:p>
        </p:txBody>
      </p:sp>
      <p:sp>
        <p:nvSpPr>
          <p:cNvPr id="3" name="Content Placeholder 2"/>
          <p:cNvSpPr>
            <a:spLocks noGrp="1"/>
          </p:cNvSpPr>
          <p:nvPr>
            <p:ph idx="1"/>
          </p:nvPr>
        </p:nvSpPr>
        <p:spPr>
          <a:xfrm>
            <a:off x="625987" y="1927125"/>
            <a:ext cx="10997381" cy="4373563"/>
          </a:xfrm>
        </p:spPr>
        <p:txBody>
          <a:bodyPr>
            <a:normAutofit/>
          </a:bodyPr>
          <a:lstStyle/>
          <a:p>
            <a:pPr algn="just"/>
            <a:r>
              <a:rPr lang="en-US" sz="2800" dirty="0" smtClean="0"/>
              <a:t>Although, </a:t>
            </a:r>
            <a:r>
              <a:rPr lang="en-US" sz="2800" dirty="0"/>
              <a:t>the large pan is more </a:t>
            </a:r>
            <a:r>
              <a:rPr lang="en-US" sz="2800" dirty="0" smtClean="0"/>
              <a:t>massive</a:t>
            </a:r>
            <a:r>
              <a:rPr lang="ka-GE" sz="2800" dirty="0" smtClean="0"/>
              <a:t>,</a:t>
            </a:r>
            <a:r>
              <a:rPr lang="en-US" sz="2800" dirty="0" smtClean="0"/>
              <a:t> </a:t>
            </a:r>
            <a:r>
              <a:rPr lang="en-US" sz="2800" dirty="0"/>
              <a:t>than the small pan, since both are made of the same material, they both </a:t>
            </a:r>
            <a:r>
              <a:rPr lang="en-US" sz="2800" dirty="0" smtClean="0"/>
              <a:t>yield the </a:t>
            </a:r>
            <a:r>
              <a:rPr lang="en-US" sz="2800" dirty="0"/>
              <a:t>same value for specific heat (for the material of construction, iron). </a:t>
            </a:r>
            <a:endParaRPr lang="en-US" sz="2800" dirty="0" smtClean="0"/>
          </a:p>
          <a:p>
            <a:pPr algn="just"/>
            <a:r>
              <a:rPr lang="en-US" sz="2800" dirty="0" smtClean="0"/>
              <a:t>Note, </a:t>
            </a:r>
            <a:r>
              <a:rPr lang="en-US" sz="2800" dirty="0"/>
              <a:t>that specific heat is measured in units </a:t>
            </a:r>
            <a:r>
              <a:rPr lang="en-US" sz="2800" dirty="0" smtClean="0"/>
              <a:t>of energy </a:t>
            </a:r>
            <a:r>
              <a:rPr lang="en-US" sz="2800" dirty="0"/>
              <a:t>per </a:t>
            </a:r>
            <a:r>
              <a:rPr lang="en-US" sz="2800" dirty="0" smtClean="0"/>
              <a:t>temperature, </a:t>
            </a:r>
            <a:r>
              <a:rPr lang="en-US" sz="2800" dirty="0"/>
              <a:t>per mass and is an intensive property, being derived from a ratio of two extensive </a:t>
            </a:r>
            <a:r>
              <a:rPr lang="en-US" sz="2800" dirty="0" smtClean="0"/>
              <a:t>properties (</a:t>
            </a:r>
            <a:r>
              <a:rPr lang="en-US" sz="2800" dirty="0"/>
              <a:t>heat and mass). </a:t>
            </a:r>
            <a:endParaRPr lang="en-US" sz="2800" dirty="0" smtClean="0"/>
          </a:p>
          <a:p>
            <a:pPr algn="just"/>
            <a:r>
              <a:rPr lang="en-US" sz="2800" dirty="0" smtClean="0"/>
              <a:t>The </a:t>
            </a:r>
            <a:r>
              <a:rPr lang="en-US" sz="2800" dirty="0"/>
              <a:t>molar heat capacity, also an intensive property, is the heat capacity per mole of a </a:t>
            </a:r>
            <a:r>
              <a:rPr lang="en-US" sz="2800" dirty="0" smtClean="0"/>
              <a:t>particular substance, </a:t>
            </a:r>
            <a:r>
              <a:rPr lang="en-US" sz="2800" dirty="0"/>
              <a:t>and has units of J/</a:t>
            </a:r>
            <a:r>
              <a:rPr lang="en-US" sz="2800" dirty="0" err="1"/>
              <a:t>mol</a:t>
            </a:r>
            <a:r>
              <a:rPr lang="en-US" sz="2800" dirty="0"/>
              <a:t> °</a:t>
            </a:r>
            <a:r>
              <a:rPr lang="en-US" sz="2800" dirty="0" smtClean="0"/>
              <a:t>C.</a:t>
            </a:r>
            <a:endParaRPr lang="en-US" sz="28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01003" y="748430"/>
            <a:ext cx="1226434" cy="833592"/>
          </a:xfrm>
          <a:prstGeom prst="rect">
            <a:avLst/>
          </a:prstGeom>
        </p:spPr>
      </p:pic>
    </p:spTree>
    <p:extLst>
      <p:ext uri="{BB962C8B-B14F-4D97-AF65-F5344CB8AC3E}">
        <p14:creationId xmlns:p14="http://schemas.microsoft.com/office/powerpoint/2010/main" val="2421855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104103" cy="659535"/>
          </a:xfrm>
        </p:spPr>
        <p:txBody>
          <a:bodyPr/>
          <a:lstStyle/>
          <a:p>
            <a:r>
              <a:rPr lang="en-US" dirty="0"/>
              <a:t>Figure 5.8</a:t>
            </a:r>
          </a:p>
        </p:txBody>
      </p:sp>
      <p:pic>
        <p:nvPicPr>
          <p:cNvPr id="2" name="Picture Placeholder 1" descr="CNX_Chem_05_01_HeatCapacity.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465" r="-5465"/>
          <a:stretch>
            <a:fillRect/>
          </a:stretch>
        </p:blipFill>
        <p:spPr>
          <a:xfrm>
            <a:off x="2214716" y="910884"/>
            <a:ext cx="8146026" cy="3536150"/>
          </a:xfrm>
        </p:spPr>
      </p:pic>
      <p:sp>
        <p:nvSpPr>
          <p:cNvPr id="7" name="Text Placeholder 6"/>
          <p:cNvSpPr>
            <a:spLocks noGrp="1"/>
          </p:cNvSpPr>
          <p:nvPr>
            <p:ph type="body" sz="quarter" idx="14"/>
          </p:nvPr>
        </p:nvSpPr>
        <p:spPr>
          <a:xfrm>
            <a:off x="265471" y="4583442"/>
            <a:ext cx="11808542" cy="1773112"/>
          </a:xfrm>
        </p:spPr>
        <p:txBody>
          <a:bodyPr>
            <a:noAutofit/>
          </a:bodyPr>
          <a:lstStyle/>
          <a:p>
            <a:r>
              <a:rPr lang="en-US" sz="2400" dirty="0"/>
              <a:t>Due to its larger mass, a large frying pan has a larger heat </a:t>
            </a:r>
            <a:r>
              <a:rPr lang="en-US" sz="2400" dirty="0" smtClean="0"/>
              <a:t>capacity, </a:t>
            </a:r>
            <a:r>
              <a:rPr lang="en-US" sz="2400" dirty="0"/>
              <a:t>than a small frying pan. </a:t>
            </a:r>
            <a:r>
              <a:rPr lang="en-US" sz="2400" dirty="0" smtClean="0"/>
              <a:t> Because </a:t>
            </a:r>
            <a:r>
              <a:rPr lang="en-US" sz="2400" dirty="0"/>
              <a:t>they are made of the same material, both frying pans have the same specific heat. (credit: Mark </a:t>
            </a:r>
            <a:r>
              <a:rPr lang="en-US" sz="2400" dirty="0" err="1"/>
              <a:t>Blaser</a:t>
            </a:r>
            <a:r>
              <a:rPr lang="en-US" sz="2400"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47429" y="484066"/>
            <a:ext cx="1226434" cy="833592"/>
          </a:xfrm>
          <a:prstGeom prst="rect">
            <a:avLst/>
          </a:prstGeom>
        </p:spPr>
      </p:pic>
    </p:spTree>
    <p:extLst>
      <p:ext uri="{BB962C8B-B14F-4D97-AF65-F5344CB8AC3E}">
        <p14:creationId xmlns:p14="http://schemas.microsoft.com/office/powerpoint/2010/main" val="47466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27702" y="686502"/>
            <a:ext cx="8657303" cy="508000"/>
          </a:xfrm>
        </p:spPr>
        <p:txBody>
          <a:bodyPr>
            <a:noAutofit/>
          </a:bodyPr>
          <a:lstStyle/>
          <a:p>
            <a:pPr eaLnBrk="1" hangingPunct="1"/>
            <a:r>
              <a:rPr lang="en-US" b="1" dirty="0">
                <a:solidFill>
                  <a:srgbClr val="000090"/>
                </a:solidFill>
                <a:latin typeface="Arial" pitchFamily="-110" charset="0"/>
              </a:rPr>
              <a:t>Specific Heats of common substances (Table 5.1)</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86502"/>
            <a:ext cx="1226434" cy="833592"/>
          </a:xfrm>
          <a:prstGeom prst="rect">
            <a:avLst/>
          </a:prstGeom>
        </p:spPr>
      </p:pic>
      <p:sp>
        <p:nvSpPr>
          <p:cNvPr id="7" name="Rectangle 6"/>
          <p:cNvSpPr/>
          <p:nvPr/>
        </p:nvSpPr>
        <p:spPr>
          <a:xfrm>
            <a:off x="1224117" y="1538146"/>
            <a:ext cx="9925664" cy="4801315"/>
          </a:xfrm>
          <a:prstGeom prst="rect">
            <a:avLst/>
          </a:prstGeom>
        </p:spPr>
        <p:txBody>
          <a:bodyPr wrap="square">
            <a:spAutoFit/>
          </a:bodyPr>
          <a:lstStyle/>
          <a:p>
            <a:r>
              <a:rPr lang="en-US" b="1" dirty="0"/>
              <a:t>Substance		Symbol (state)		Specific Heat (J/</a:t>
            </a:r>
            <a:r>
              <a:rPr lang="en-US" b="1" dirty="0" err="1"/>
              <a:t>g</a:t>
            </a:r>
            <a:r>
              <a:rPr lang="en-US" b="1" dirty="0"/>
              <a:t> °C)</a:t>
            </a:r>
          </a:p>
          <a:p>
            <a:r>
              <a:rPr lang="en-US" dirty="0"/>
              <a:t>helium			</a:t>
            </a:r>
            <a:r>
              <a:rPr lang="en-US" dirty="0" err="1"/>
              <a:t>He(g</a:t>
            </a:r>
            <a:r>
              <a:rPr lang="en-US" dirty="0"/>
              <a:t>)			5.193</a:t>
            </a:r>
          </a:p>
          <a:p>
            <a:r>
              <a:rPr lang="en-US" dirty="0"/>
              <a:t>water			H</a:t>
            </a:r>
            <a:r>
              <a:rPr lang="en-US" baseline="-25000" dirty="0"/>
              <a:t>2</a:t>
            </a:r>
            <a:r>
              <a:rPr lang="en-US" dirty="0"/>
              <a:t>O(l)			4.184</a:t>
            </a:r>
          </a:p>
          <a:p>
            <a:r>
              <a:rPr lang="en-US" dirty="0"/>
              <a:t>ethanol			C</a:t>
            </a:r>
            <a:r>
              <a:rPr lang="en-US" baseline="-25000" dirty="0"/>
              <a:t>2</a:t>
            </a:r>
            <a:r>
              <a:rPr lang="en-US" dirty="0"/>
              <a:t>H</a:t>
            </a:r>
            <a:r>
              <a:rPr lang="en-US" baseline="-25000" dirty="0"/>
              <a:t>6</a:t>
            </a:r>
            <a:r>
              <a:rPr lang="en-US" dirty="0"/>
              <a:t>O(l)			2.376</a:t>
            </a:r>
          </a:p>
          <a:p>
            <a:r>
              <a:rPr lang="en-US" dirty="0"/>
              <a:t>ice			H</a:t>
            </a:r>
            <a:r>
              <a:rPr lang="en-US" baseline="-25000" dirty="0"/>
              <a:t>2</a:t>
            </a:r>
            <a:r>
              <a:rPr lang="en-US" dirty="0"/>
              <a:t>O(s)			2.093 (at −10 °C)</a:t>
            </a:r>
          </a:p>
          <a:p>
            <a:r>
              <a:rPr lang="en-US" dirty="0"/>
              <a:t>water vapor		H</a:t>
            </a:r>
            <a:r>
              <a:rPr lang="en-US" baseline="-25000" dirty="0"/>
              <a:t>2</a:t>
            </a:r>
            <a:r>
              <a:rPr lang="en-US" dirty="0"/>
              <a:t>O(g)			1.864</a:t>
            </a:r>
          </a:p>
          <a:p>
            <a:r>
              <a:rPr lang="en-US" dirty="0"/>
              <a:t>nitrogen			N</a:t>
            </a:r>
            <a:r>
              <a:rPr lang="en-US" baseline="-25000" dirty="0"/>
              <a:t>2</a:t>
            </a:r>
            <a:r>
              <a:rPr lang="en-US" dirty="0"/>
              <a:t>(g)			1.040</a:t>
            </a:r>
          </a:p>
          <a:p>
            <a:r>
              <a:rPr lang="en-US" dirty="0"/>
              <a:t>air						1.007</a:t>
            </a:r>
          </a:p>
          <a:p>
            <a:r>
              <a:rPr lang="en-US" dirty="0"/>
              <a:t>oxygen			O</a:t>
            </a:r>
            <a:r>
              <a:rPr lang="en-US" baseline="-25000" dirty="0"/>
              <a:t>2</a:t>
            </a:r>
            <a:r>
              <a:rPr lang="en-US" dirty="0"/>
              <a:t>(g)			0.918</a:t>
            </a:r>
          </a:p>
          <a:p>
            <a:r>
              <a:rPr lang="en-US" dirty="0"/>
              <a:t>aluminum		</a:t>
            </a:r>
            <a:r>
              <a:rPr lang="en-US" dirty="0" err="1"/>
              <a:t>Al(s</a:t>
            </a:r>
            <a:r>
              <a:rPr lang="en-US" dirty="0"/>
              <a:t>)			0.897</a:t>
            </a:r>
          </a:p>
          <a:p>
            <a:r>
              <a:rPr lang="en-US" dirty="0"/>
              <a:t>carbon dioxide		CO</a:t>
            </a:r>
            <a:r>
              <a:rPr lang="en-US" baseline="-25000" dirty="0"/>
              <a:t>2</a:t>
            </a:r>
            <a:r>
              <a:rPr lang="en-US" dirty="0"/>
              <a:t>(g)			0.853</a:t>
            </a:r>
          </a:p>
          <a:p>
            <a:r>
              <a:rPr lang="en-US" dirty="0"/>
              <a:t>argon			</a:t>
            </a:r>
            <a:r>
              <a:rPr lang="en-US" dirty="0" err="1"/>
              <a:t>Ar(g</a:t>
            </a:r>
            <a:r>
              <a:rPr lang="en-US" dirty="0"/>
              <a:t>)			0.522</a:t>
            </a:r>
          </a:p>
          <a:p>
            <a:r>
              <a:rPr lang="en-US" dirty="0"/>
              <a:t>iron			</a:t>
            </a:r>
            <a:r>
              <a:rPr lang="en-US" dirty="0" err="1"/>
              <a:t>Fe(s</a:t>
            </a:r>
            <a:r>
              <a:rPr lang="en-US" dirty="0"/>
              <a:t>)			0.449</a:t>
            </a:r>
          </a:p>
          <a:p>
            <a:r>
              <a:rPr lang="en-US" dirty="0"/>
              <a:t>copper			</a:t>
            </a:r>
            <a:r>
              <a:rPr lang="en-US" dirty="0" err="1"/>
              <a:t>Cu(s</a:t>
            </a:r>
            <a:r>
              <a:rPr lang="en-US" dirty="0"/>
              <a:t>)			0.385</a:t>
            </a:r>
          </a:p>
          <a:p>
            <a:r>
              <a:rPr lang="en-US" dirty="0"/>
              <a:t>lead			</a:t>
            </a:r>
            <a:r>
              <a:rPr lang="en-US" dirty="0" err="1"/>
              <a:t>Pb(s</a:t>
            </a:r>
            <a:r>
              <a:rPr lang="en-US" dirty="0"/>
              <a:t>)			0.130</a:t>
            </a:r>
          </a:p>
          <a:p>
            <a:r>
              <a:rPr lang="en-US" dirty="0"/>
              <a:t>gold			</a:t>
            </a:r>
            <a:r>
              <a:rPr lang="en-US" dirty="0" err="1"/>
              <a:t>Au(s</a:t>
            </a:r>
            <a:r>
              <a:rPr lang="en-US" dirty="0"/>
              <a:t>)			0.129</a:t>
            </a:r>
          </a:p>
          <a:p>
            <a:r>
              <a:rPr lang="en-US" dirty="0"/>
              <a:t>silicon			</a:t>
            </a:r>
            <a:r>
              <a:rPr lang="en-US" dirty="0" err="1"/>
              <a:t>Si(s</a:t>
            </a:r>
            <a:r>
              <a:rPr lang="en-US" dirty="0"/>
              <a:t>)			0.712</a:t>
            </a:r>
          </a:p>
        </p:txBody>
      </p:sp>
    </p:spTree>
    <p:extLst>
      <p:ext uri="{BB962C8B-B14F-4D97-AF65-F5344CB8AC3E}">
        <p14:creationId xmlns:p14="http://schemas.microsoft.com/office/powerpoint/2010/main" val="1330598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25138" y="807551"/>
            <a:ext cx="4281043" cy="508000"/>
          </a:xfrm>
        </p:spPr>
        <p:txBody>
          <a:bodyPr>
            <a:noAutofit/>
          </a:bodyPr>
          <a:lstStyle/>
          <a:p>
            <a:pPr eaLnBrk="1" hangingPunct="1"/>
            <a:r>
              <a:rPr lang="en-US" sz="3200" b="1" dirty="0">
                <a:solidFill>
                  <a:srgbClr val="000090"/>
                </a:solidFill>
                <a:latin typeface="Arial" pitchFamily="-110" charset="0"/>
              </a:rPr>
              <a:t>Calculating heat</a:t>
            </a:r>
          </a:p>
        </p:txBody>
      </p:sp>
      <p:sp>
        <p:nvSpPr>
          <p:cNvPr id="22530" name="Rectangle 3"/>
          <p:cNvSpPr>
            <a:spLocks noGrp="1" noChangeArrowheads="1"/>
          </p:cNvSpPr>
          <p:nvPr>
            <p:ph idx="1"/>
          </p:nvPr>
        </p:nvSpPr>
        <p:spPr>
          <a:xfrm>
            <a:off x="648929" y="1580627"/>
            <a:ext cx="10589342" cy="4997154"/>
          </a:xfrm>
        </p:spPr>
        <p:txBody>
          <a:bodyPr>
            <a:noAutofit/>
          </a:bodyPr>
          <a:lstStyle/>
          <a:p>
            <a:pPr>
              <a:buClrTx/>
              <a:buFont typeface="Arial"/>
              <a:buChar char="•"/>
            </a:pPr>
            <a:r>
              <a:rPr lang="en-US" sz="2400" dirty="0"/>
              <a:t> The amount of heat, </a:t>
            </a:r>
            <a:r>
              <a:rPr lang="en-US" sz="2400" i="1" dirty="0"/>
              <a:t>q</a:t>
            </a:r>
            <a:r>
              <a:rPr lang="en-US" sz="2400" dirty="0"/>
              <a:t>, entering or leaving a substance can be calculated:</a:t>
            </a:r>
          </a:p>
          <a:p>
            <a:pPr>
              <a:buClrTx/>
            </a:pPr>
            <a:endParaRPr lang="en-US" sz="2400" dirty="0"/>
          </a:p>
          <a:p>
            <a:pPr>
              <a:buClrTx/>
            </a:pPr>
            <a:endParaRPr lang="ka-GE" sz="2400" dirty="0"/>
          </a:p>
          <a:p>
            <a:pPr>
              <a:buClrTx/>
            </a:pPr>
            <a:endParaRPr lang="en-US" sz="2400" dirty="0"/>
          </a:p>
          <a:p>
            <a:pPr>
              <a:buClrTx/>
              <a:buFont typeface="Arial"/>
              <a:buChar char="•"/>
            </a:pPr>
            <a:r>
              <a:rPr lang="en-US" sz="2400" dirty="0"/>
              <a:t> If a substance </a:t>
            </a:r>
            <a:r>
              <a:rPr lang="en-US" sz="2400" b="1" i="1" dirty="0">
                <a:solidFill>
                  <a:srgbClr val="000090"/>
                </a:solidFill>
              </a:rPr>
              <a:t>gains thermal energy</a:t>
            </a:r>
            <a:r>
              <a:rPr lang="en-US" sz="2400" dirty="0"/>
              <a:t>, </a:t>
            </a:r>
            <a:r>
              <a:rPr lang="en-US" sz="2400" dirty="0" err="1"/>
              <a:t>T</a:t>
            </a:r>
            <a:r>
              <a:rPr lang="en-US" sz="2400" baseline="-25000" dirty="0" err="1"/>
              <a:t>final</a:t>
            </a:r>
            <a:r>
              <a:rPr lang="en-US" sz="2400" dirty="0"/>
              <a:t> &gt; </a:t>
            </a:r>
            <a:r>
              <a:rPr lang="en-US" sz="2400" dirty="0" err="1"/>
              <a:t>T</a:t>
            </a:r>
            <a:r>
              <a:rPr lang="en-US" sz="2400" baseline="-25000" dirty="0" err="1"/>
              <a:t>initial</a:t>
            </a:r>
            <a:r>
              <a:rPr lang="en-US" sz="2400" dirty="0"/>
              <a:t>, then the value of </a:t>
            </a:r>
            <a:r>
              <a:rPr lang="en-US" sz="2400" b="1" i="1" dirty="0">
                <a:solidFill>
                  <a:srgbClr val="000090"/>
                </a:solidFill>
              </a:rPr>
              <a:t>q is positive. </a:t>
            </a:r>
          </a:p>
          <a:p>
            <a:pPr>
              <a:buClrTx/>
              <a:buFont typeface="Arial"/>
              <a:buChar char="•"/>
            </a:pPr>
            <a:endParaRPr lang="en-US" sz="2400" dirty="0">
              <a:cs typeface="MS PGothic" pitchFamily="34" charset="-128"/>
            </a:endParaRPr>
          </a:p>
          <a:p>
            <a:pPr>
              <a:buClrTx/>
              <a:buFont typeface="Arial"/>
              <a:buChar char="•"/>
            </a:pPr>
            <a:r>
              <a:rPr lang="en-US" sz="2400" dirty="0">
                <a:cs typeface="MS PGothic" pitchFamily="34" charset="-128"/>
              </a:rPr>
              <a:t> </a:t>
            </a:r>
            <a:r>
              <a:rPr lang="en-US" sz="2400" dirty="0"/>
              <a:t>If a substance </a:t>
            </a:r>
            <a:r>
              <a:rPr lang="en-US" sz="2400" b="1" i="1" dirty="0">
                <a:solidFill>
                  <a:srgbClr val="FF0000"/>
                </a:solidFill>
              </a:rPr>
              <a:t>loses thermal energy</a:t>
            </a:r>
            <a:r>
              <a:rPr lang="en-US" sz="2400" dirty="0"/>
              <a:t>, </a:t>
            </a:r>
            <a:r>
              <a:rPr lang="en-US" sz="2400" dirty="0" err="1"/>
              <a:t>T</a:t>
            </a:r>
            <a:r>
              <a:rPr lang="en-US" sz="2400" baseline="-25000" dirty="0" err="1"/>
              <a:t>final</a:t>
            </a:r>
            <a:r>
              <a:rPr lang="en-US" sz="2400" dirty="0"/>
              <a:t> &lt; </a:t>
            </a:r>
            <a:r>
              <a:rPr lang="en-US" sz="2400" dirty="0" err="1"/>
              <a:t>T</a:t>
            </a:r>
            <a:r>
              <a:rPr lang="en-US" sz="2400" baseline="-25000" dirty="0" err="1"/>
              <a:t>initial</a:t>
            </a:r>
            <a:r>
              <a:rPr lang="en-US" sz="2400" dirty="0"/>
              <a:t>, then the value of </a:t>
            </a:r>
            <a:r>
              <a:rPr lang="en-US" sz="2400" b="1" i="1" dirty="0">
                <a:solidFill>
                  <a:srgbClr val="FF0000"/>
                </a:solidFill>
              </a:rPr>
              <a:t>q is negative. </a:t>
            </a:r>
            <a:endParaRPr lang="en-US" sz="2400" b="1" i="1" dirty="0">
              <a:solidFill>
                <a:srgbClr val="FF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481959"/>
            <a:ext cx="1226434" cy="833592"/>
          </a:xfrm>
          <a:prstGeom prst="rect">
            <a:avLst/>
          </a:prstGeom>
        </p:spPr>
      </p:pic>
      <p:pic>
        <p:nvPicPr>
          <p:cNvPr id="2" name="Picture 1">
            <a:extLst>
              <a:ext uri="{FF2B5EF4-FFF2-40B4-BE49-F238E27FC236}">
                <a16:creationId xmlns:a16="http://schemas.microsoft.com/office/drawing/2014/main" id="{9EA28F09-6EED-45DF-80C4-CBA7012B3C37}"/>
              </a:ext>
            </a:extLst>
          </p:cNvPr>
          <p:cNvPicPr>
            <a:picLocks noChangeAspect="1"/>
          </p:cNvPicPr>
          <p:nvPr/>
        </p:nvPicPr>
        <p:blipFill>
          <a:blip r:embed="rId3"/>
          <a:stretch>
            <a:fillRect/>
          </a:stretch>
        </p:blipFill>
        <p:spPr>
          <a:xfrm>
            <a:off x="925138" y="2209026"/>
            <a:ext cx="10526715" cy="1315838"/>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441"/>
            <a:ext cx="5466735" cy="609918"/>
          </a:xfrm>
        </p:spPr>
        <p:txBody>
          <a:bodyPr/>
          <a:lstStyle/>
          <a:p>
            <a:r>
              <a:rPr lang="en-US" b="1" dirty="0"/>
              <a:t>Chemistry in Everyday Life</a:t>
            </a:r>
            <a:endParaRPr lang="en-US" dirty="0"/>
          </a:p>
        </p:txBody>
      </p:sp>
      <p:sp>
        <p:nvSpPr>
          <p:cNvPr id="3" name="Content Placeholder 2"/>
          <p:cNvSpPr>
            <a:spLocks noGrp="1"/>
          </p:cNvSpPr>
          <p:nvPr>
            <p:ph idx="1"/>
          </p:nvPr>
        </p:nvSpPr>
        <p:spPr>
          <a:xfrm>
            <a:off x="609599" y="1342103"/>
            <a:ext cx="10977355" cy="4784061"/>
          </a:xfrm>
        </p:spPr>
        <p:txBody>
          <a:bodyPr>
            <a:normAutofit/>
          </a:bodyPr>
          <a:lstStyle/>
          <a:p>
            <a:r>
              <a:rPr lang="en-US" sz="2800" b="1" dirty="0">
                <a:solidFill>
                  <a:srgbClr val="002060"/>
                </a:solidFill>
              </a:rPr>
              <a:t>Solar Thermal Energy Power </a:t>
            </a:r>
            <a:r>
              <a:rPr lang="en-US" sz="2800" b="1" dirty="0" smtClean="0">
                <a:solidFill>
                  <a:srgbClr val="002060"/>
                </a:solidFill>
              </a:rPr>
              <a:t>Plants</a:t>
            </a:r>
          </a:p>
          <a:p>
            <a:pPr marL="342900" indent="-342900" algn="just">
              <a:buClrTx/>
              <a:buFont typeface="Arial" panose="020B0604020202020204" pitchFamily="34" charset="0"/>
              <a:buChar char="•"/>
            </a:pPr>
            <a:r>
              <a:rPr lang="en-US" sz="2800" dirty="0"/>
              <a:t>The </a:t>
            </a:r>
            <a:r>
              <a:rPr lang="en-US" sz="2800" dirty="0" smtClean="0"/>
              <a:t>sunlight, </a:t>
            </a:r>
            <a:r>
              <a:rPr lang="en-US" sz="2800" dirty="0"/>
              <a:t>that reaches the </a:t>
            </a:r>
            <a:r>
              <a:rPr lang="en-US" sz="2800" dirty="0" smtClean="0"/>
              <a:t>earth</a:t>
            </a:r>
            <a:r>
              <a:rPr lang="ka-GE" sz="2800" dirty="0" smtClean="0"/>
              <a:t>,</a:t>
            </a:r>
            <a:r>
              <a:rPr lang="en-US" sz="2800" dirty="0" smtClean="0"/>
              <a:t> </a:t>
            </a:r>
            <a:r>
              <a:rPr lang="en-US" sz="2800" dirty="0"/>
              <a:t>contains thousands of times more </a:t>
            </a:r>
            <a:r>
              <a:rPr lang="en-US" sz="2800" dirty="0" smtClean="0"/>
              <a:t>energy, </a:t>
            </a:r>
            <a:r>
              <a:rPr lang="en-US" sz="2800" dirty="0"/>
              <a:t>than we presently capture. </a:t>
            </a:r>
            <a:r>
              <a:rPr lang="en-US" sz="2800" dirty="0" smtClean="0"/>
              <a:t> </a:t>
            </a:r>
          </a:p>
          <a:p>
            <a:pPr marL="342900" indent="-342900" algn="just">
              <a:buClrTx/>
              <a:buFont typeface="Arial" panose="020B0604020202020204" pitchFamily="34" charset="0"/>
              <a:buChar char="•"/>
            </a:pPr>
            <a:r>
              <a:rPr lang="en-US" sz="2800" dirty="0" smtClean="0"/>
              <a:t>Solar thermal systems, </a:t>
            </a:r>
            <a:r>
              <a:rPr lang="en-US" sz="2800" dirty="0"/>
              <a:t>provide one possible solution to the problem of converting </a:t>
            </a:r>
            <a:r>
              <a:rPr lang="en-US" sz="2800" dirty="0" smtClean="0"/>
              <a:t>energy </a:t>
            </a:r>
            <a:r>
              <a:rPr lang="en-US" sz="2800" dirty="0"/>
              <a:t>from the </a:t>
            </a:r>
            <a:r>
              <a:rPr lang="en-US" sz="2800" dirty="0" smtClean="0"/>
              <a:t>sun, </a:t>
            </a:r>
            <a:r>
              <a:rPr lang="en-US" sz="2800" dirty="0"/>
              <a:t>into </a:t>
            </a:r>
            <a:r>
              <a:rPr lang="en-US" sz="2800" dirty="0" smtClean="0"/>
              <a:t>energy we </a:t>
            </a:r>
            <a:r>
              <a:rPr lang="en-US" sz="2800" dirty="0"/>
              <a:t>can use. </a:t>
            </a:r>
            <a:endParaRPr lang="en-US" sz="2800" dirty="0" smtClean="0"/>
          </a:p>
          <a:p>
            <a:pPr marL="342900" indent="-342900" algn="just">
              <a:buClrTx/>
              <a:buFont typeface="Arial" panose="020B0604020202020204" pitchFamily="34" charset="0"/>
              <a:buChar char="•"/>
            </a:pPr>
            <a:r>
              <a:rPr lang="en-US" sz="2800" dirty="0" smtClean="0"/>
              <a:t>Large-scale </a:t>
            </a:r>
            <a:r>
              <a:rPr lang="en-US" sz="2800" dirty="0"/>
              <a:t>solar thermal </a:t>
            </a:r>
            <a:r>
              <a:rPr lang="en-US" sz="2800" dirty="0" smtClean="0"/>
              <a:t>plants</a:t>
            </a:r>
            <a:r>
              <a:rPr lang="ka-GE" sz="2800" dirty="0" smtClean="0"/>
              <a:t>,</a:t>
            </a:r>
            <a:r>
              <a:rPr lang="en-US" sz="2800" dirty="0" smtClean="0"/>
              <a:t> </a:t>
            </a:r>
            <a:r>
              <a:rPr lang="en-US" sz="2800" dirty="0"/>
              <a:t>have different design specifics, but all concentrate sunlight </a:t>
            </a:r>
            <a:r>
              <a:rPr lang="en-US" sz="2800" dirty="0" smtClean="0"/>
              <a:t>to</a:t>
            </a:r>
            <a:r>
              <a:rPr lang="ka-GE" sz="2800" dirty="0" smtClean="0"/>
              <a:t> </a:t>
            </a:r>
            <a:r>
              <a:rPr lang="en-US" sz="2800" dirty="0" smtClean="0"/>
              <a:t>heat </a:t>
            </a:r>
            <a:r>
              <a:rPr lang="en-US" sz="2800" dirty="0"/>
              <a:t>some substance; the heat “stored” in that substance is then converted into electricity.</a:t>
            </a:r>
            <a:endParaRPr lang="en-US" sz="2800" dirty="0">
              <a:solidFill>
                <a:srgbClr val="002060"/>
              </a:solidFill>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52388"/>
            <a:ext cx="1226434" cy="833592"/>
          </a:xfrm>
          <a:prstGeom prst="rect">
            <a:avLst/>
          </a:prstGeom>
        </p:spPr>
      </p:pic>
    </p:spTree>
    <p:extLst>
      <p:ext uri="{BB962C8B-B14F-4D97-AF65-F5344CB8AC3E}">
        <p14:creationId xmlns:p14="http://schemas.microsoft.com/office/powerpoint/2010/main" val="286093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361" y="474014"/>
            <a:ext cx="7721600" cy="595170"/>
          </a:xfrm>
        </p:spPr>
        <p:txBody>
          <a:bodyPr/>
          <a:lstStyle/>
          <a:p>
            <a:r>
              <a:rPr lang="en-US" b="1" dirty="0"/>
              <a:t>Solar Thermal Energy Power Plants</a:t>
            </a:r>
            <a:endParaRPr lang="en-US" dirty="0"/>
          </a:p>
        </p:txBody>
      </p:sp>
      <p:sp>
        <p:nvSpPr>
          <p:cNvPr id="3" name="Content Placeholder 2"/>
          <p:cNvSpPr>
            <a:spLocks noGrp="1"/>
          </p:cNvSpPr>
          <p:nvPr>
            <p:ph idx="1"/>
          </p:nvPr>
        </p:nvSpPr>
        <p:spPr>
          <a:xfrm>
            <a:off x="506361" y="1472382"/>
            <a:ext cx="10584426" cy="4884173"/>
          </a:xfrm>
        </p:spPr>
        <p:txBody>
          <a:bodyPr>
            <a:noAutofit/>
          </a:bodyPr>
          <a:lstStyle/>
          <a:p>
            <a:pPr marL="342900" indent="-342900" algn="just">
              <a:buClrTx/>
              <a:buFont typeface="Arial" panose="020B0604020202020204" pitchFamily="34" charset="0"/>
              <a:buChar char="•"/>
            </a:pPr>
            <a:r>
              <a:rPr lang="en-US" sz="2400" dirty="0"/>
              <a:t>The Solana Generating Station in Arizona’s Sonora </a:t>
            </a:r>
            <a:r>
              <a:rPr lang="en-US" sz="2400" dirty="0" smtClean="0"/>
              <a:t>Desert</a:t>
            </a:r>
            <a:r>
              <a:rPr lang="ka-GE" sz="2400" dirty="0" smtClean="0"/>
              <a:t>,</a:t>
            </a:r>
            <a:r>
              <a:rPr lang="en-US" sz="2400" dirty="0" smtClean="0"/>
              <a:t> </a:t>
            </a:r>
            <a:r>
              <a:rPr lang="en-US" sz="2400" dirty="0"/>
              <a:t>produces 280 megawatts of electrical power</a:t>
            </a:r>
            <a:r>
              <a:rPr lang="en-US" sz="2400" dirty="0" smtClean="0"/>
              <a:t>.</a:t>
            </a:r>
            <a:endParaRPr lang="ka-GE" sz="2400" dirty="0" smtClean="0"/>
          </a:p>
          <a:p>
            <a:pPr marL="342900" indent="-342900" algn="just">
              <a:buClrTx/>
              <a:buFont typeface="Arial" panose="020B0604020202020204" pitchFamily="34" charset="0"/>
              <a:buChar char="•"/>
            </a:pPr>
            <a:r>
              <a:rPr lang="en-US" sz="2400" dirty="0" smtClean="0"/>
              <a:t>It</a:t>
            </a:r>
            <a:r>
              <a:rPr lang="ka-GE" sz="2400" dirty="0" smtClean="0"/>
              <a:t> </a:t>
            </a:r>
            <a:r>
              <a:rPr lang="en-US" sz="2400" dirty="0" smtClean="0"/>
              <a:t>uses </a:t>
            </a:r>
            <a:r>
              <a:rPr lang="en-US" sz="2400" dirty="0"/>
              <a:t>parabolic </a:t>
            </a:r>
            <a:r>
              <a:rPr lang="en-US" sz="2400" dirty="0" smtClean="0"/>
              <a:t>mirrors, </a:t>
            </a:r>
            <a:r>
              <a:rPr lang="en-US" sz="2400" dirty="0"/>
              <a:t>that focus sunlight on </a:t>
            </a:r>
            <a:r>
              <a:rPr lang="en-US" sz="2400" dirty="0" smtClean="0"/>
              <a:t>pipes, </a:t>
            </a:r>
            <a:r>
              <a:rPr lang="en-US" sz="2400" dirty="0"/>
              <a:t>filled with a heat transfer fluid (HTF) </a:t>
            </a:r>
            <a:r>
              <a:rPr lang="en-US" sz="2400" dirty="0" smtClean="0"/>
              <a:t>.</a:t>
            </a:r>
            <a:endParaRPr lang="ka-GE" sz="2400" dirty="0" smtClean="0"/>
          </a:p>
          <a:p>
            <a:pPr marL="342900" indent="-342900" algn="just">
              <a:buClrTx/>
              <a:buFont typeface="Arial" panose="020B0604020202020204" pitchFamily="34" charset="0"/>
              <a:buChar char="•"/>
            </a:pPr>
            <a:r>
              <a:rPr lang="en-US" sz="2400" dirty="0" smtClean="0"/>
              <a:t>The HTF</a:t>
            </a:r>
            <a:r>
              <a:rPr lang="ka-GE" sz="2400" dirty="0" smtClean="0"/>
              <a:t> </a:t>
            </a:r>
            <a:r>
              <a:rPr lang="en-US" sz="2400" dirty="0" smtClean="0"/>
              <a:t>then </a:t>
            </a:r>
            <a:r>
              <a:rPr lang="en-US" sz="2400" dirty="0"/>
              <a:t>does two things: It turns water into steam, which spins turbines, which in turn produces electricity, and </a:t>
            </a:r>
            <a:r>
              <a:rPr lang="en-US" sz="2400" dirty="0" smtClean="0"/>
              <a:t>it</a:t>
            </a:r>
            <a:r>
              <a:rPr lang="ka-GE" sz="2400" dirty="0" smtClean="0"/>
              <a:t> </a:t>
            </a:r>
            <a:r>
              <a:rPr lang="en-US" sz="2400" dirty="0" smtClean="0"/>
              <a:t>melts </a:t>
            </a:r>
            <a:r>
              <a:rPr lang="en-US" sz="2400" dirty="0"/>
              <a:t>and heats a mixture of salts, which functions as a thermal energy storage system</a:t>
            </a:r>
            <a:r>
              <a:rPr lang="en-US" sz="2400" dirty="0" smtClean="0"/>
              <a:t>.</a:t>
            </a:r>
            <a:endParaRPr lang="ka-GE" sz="2400" dirty="0" smtClean="0"/>
          </a:p>
          <a:p>
            <a:pPr marL="342900" indent="-342900" algn="just">
              <a:buClrTx/>
              <a:buFont typeface="Arial" panose="020B0604020202020204" pitchFamily="34" charset="0"/>
              <a:buChar char="•"/>
            </a:pPr>
            <a:r>
              <a:rPr lang="en-US" sz="2400" dirty="0" smtClean="0"/>
              <a:t> </a:t>
            </a:r>
            <a:r>
              <a:rPr lang="en-US" sz="2400" dirty="0"/>
              <a:t>After the sun </a:t>
            </a:r>
            <a:r>
              <a:rPr lang="en-US" sz="2400" dirty="0" smtClean="0"/>
              <a:t>goes</a:t>
            </a:r>
            <a:r>
              <a:rPr lang="ka-GE" sz="2400" dirty="0" smtClean="0"/>
              <a:t> </a:t>
            </a:r>
            <a:r>
              <a:rPr lang="en-US" sz="2400" dirty="0" smtClean="0"/>
              <a:t>down</a:t>
            </a:r>
            <a:r>
              <a:rPr lang="en-US" sz="2400" dirty="0"/>
              <a:t>, the molten salt </a:t>
            </a:r>
            <a:r>
              <a:rPr lang="en-US" sz="2400" dirty="0" smtClean="0"/>
              <a:t>mixture</a:t>
            </a:r>
            <a:r>
              <a:rPr lang="ka-GE" sz="2400" dirty="0" smtClean="0"/>
              <a:t>,</a:t>
            </a:r>
            <a:r>
              <a:rPr lang="en-US" sz="2400" dirty="0" smtClean="0"/>
              <a:t> </a:t>
            </a:r>
            <a:r>
              <a:rPr lang="en-US" sz="2400" dirty="0"/>
              <a:t>can then release enough of its stored </a:t>
            </a:r>
            <a:r>
              <a:rPr lang="en-US" sz="2400" dirty="0" smtClean="0"/>
              <a:t>heat, </a:t>
            </a:r>
            <a:r>
              <a:rPr lang="en-US" sz="2400" dirty="0"/>
              <a:t>to produce steam to run the </a:t>
            </a:r>
            <a:r>
              <a:rPr lang="en-US" sz="2400" dirty="0" smtClean="0"/>
              <a:t>turbines</a:t>
            </a:r>
            <a:r>
              <a:rPr lang="ka-GE" sz="2400" dirty="0" smtClean="0"/>
              <a:t> </a:t>
            </a:r>
            <a:r>
              <a:rPr lang="en-US" sz="2400" dirty="0" smtClean="0"/>
              <a:t>for </a:t>
            </a:r>
            <a:r>
              <a:rPr lang="en-US" sz="2400" dirty="0"/>
              <a:t>6 hours. </a:t>
            </a:r>
            <a:r>
              <a:rPr lang="ka-GE" sz="2400" dirty="0" smtClean="0"/>
              <a:t> </a:t>
            </a:r>
          </a:p>
          <a:p>
            <a:pPr marL="342900" indent="-342900" algn="just">
              <a:buClrTx/>
              <a:buFont typeface="Arial" panose="020B0604020202020204" pitchFamily="34" charset="0"/>
              <a:buChar char="•"/>
            </a:pPr>
            <a:r>
              <a:rPr lang="en-US" sz="2400" dirty="0" smtClean="0"/>
              <a:t>Molten </a:t>
            </a:r>
            <a:r>
              <a:rPr lang="en-US" sz="2400" dirty="0"/>
              <a:t>salts are </a:t>
            </a:r>
            <a:r>
              <a:rPr lang="en-US" sz="2400" dirty="0" smtClean="0"/>
              <a:t>used, </a:t>
            </a:r>
            <a:r>
              <a:rPr lang="en-US" sz="2400" dirty="0"/>
              <a:t>because they possess a number of beneficial properties, including high </a:t>
            </a:r>
            <a:r>
              <a:rPr lang="en-US" sz="2400" dirty="0" smtClean="0"/>
              <a:t>heat</a:t>
            </a:r>
            <a:r>
              <a:rPr lang="ka-GE" sz="2400" dirty="0" smtClean="0"/>
              <a:t> </a:t>
            </a:r>
            <a:r>
              <a:rPr lang="en-US" sz="2400" dirty="0" smtClean="0"/>
              <a:t>capacities </a:t>
            </a:r>
            <a:r>
              <a:rPr lang="en-US" sz="2400" dirty="0"/>
              <a:t>and thermal conductivities.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77570" y="492221"/>
            <a:ext cx="1226434" cy="833592"/>
          </a:xfrm>
          <a:prstGeom prst="rect">
            <a:avLst/>
          </a:prstGeom>
        </p:spPr>
      </p:pic>
    </p:spTree>
    <p:extLst>
      <p:ext uri="{BB962C8B-B14F-4D97-AF65-F5344CB8AC3E}">
        <p14:creationId xmlns:p14="http://schemas.microsoft.com/office/powerpoint/2010/main" val="393501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4524" y="311207"/>
            <a:ext cx="2163097" cy="659535"/>
          </a:xfrm>
        </p:spPr>
        <p:txBody>
          <a:bodyPr/>
          <a:lstStyle/>
          <a:p>
            <a:r>
              <a:rPr lang="en-US" dirty="0"/>
              <a:t>Figure 5.9</a:t>
            </a:r>
          </a:p>
        </p:txBody>
      </p:sp>
      <p:pic>
        <p:nvPicPr>
          <p:cNvPr id="2" name="Picture Placeholder 1" descr="CNX_Chem_05_01_SolTherm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0" r="-680"/>
          <a:stretch>
            <a:fillRect/>
          </a:stretch>
        </p:blipFill>
        <p:spPr>
          <a:xfrm>
            <a:off x="1830805" y="917331"/>
            <a:ext cx="9055679" cy="3931026"/>
          </a:xfrm>
        </p:spPr>
      </p:pic>
      <p:sp>
        <p:nvSpPr>
          <p:cNvPr id="7" name="Text Placeholder 6"/>
          <p:cNvSpPr>
            <a:spLocks noGrp="1"/>
          </p:cNvSpPr>
          <p:nvPr>
            <p:ph type="body" sz="quarter" idx="14"/>
          </p:nvPr>
        </p:nvSpPr>
        <p:spPr>
          <a:xfrm>
            <a:off x="609600" y="5441622"/>
            <a:ext cx="10894142" cy="1062417"/>
          </a:xfrm>
        </p:spPr>
        <p:txBody>
          <a:bodyPr>
            <a:noAutofit/>
          </a:bodyPr>
          <a:lstStyle/>
          <a:p>
            <a:r>
              <a:rPr lang="en-US" sz="2400" dirty="0"/>
              <a:t>This solar thermal plant uses parabolic trough mirrors to concentrate sunlight. (credit a: modification of work by Bureau of Land Management)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23674" y="508490"/>
            <a:ext cx="1226434" cy="833592"/>
          </a:xfrm>
          <a:prstGeom prst="rect">
            <a:avLst/>
          </a:prstGeom>
        </p:spPr>
      </p:pic>
    </p:spTree>
    <p:extLst>
      <p:ext uri="{BB962C8B-B14F-4D97-AF65-F5344CB8AC3E}">
        <p14:creationId xmlns:p14="http://schemas.microsoft.com/office/powerpoint/2010/main" val="101170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E0C9-2F8D-4604-AB4D-1EE7208115BC}"/>
              </a:ext>
            </a:extLst>
          </p:cNvPr>
          <p:cNvSpPr>
            <a:spLocks noGrp="1"/>
          </p:cNvSpPr>
          <p:nvPr>
            <p:ph type="title"/>
          </p:nvPr>
        </p:nvSpPr>
        <p:spPr>
          <a:xfrm>
            <a:off x="738379" y="762504"/>
            <a:ext cx="3549445" cy="626770"/>
          </a:xfrm>
        </p:spPr>
        <p:txBody>
          <a:bodyPr/>
          <a:lstStyle/>
          <a:p>
            <a:r>
              <a:rPr lang="en-US" dirty="0"/>
              <a:t>5.1 Energy Basics</a:t>
            </a:r>
          </a:p>
        </p:txBody>
      </p:sp>
      <p:sp>
        <p:nvSpPr>
          <p:cNvPr id="3" name="Content Placeholder 2">
            <a:extLst>
              <a:ext uri="{FF2B5EF4-FFF2-40B4-BE49-F238E27FC236}">
                <a16:creationId xmlns:a16="http://schemas.microsoft.com/office/drawing/2014/main" id="{A99AAF47-3742-4D37-8841-04D7DB95AC5E}"/>
              </a:ext>
            </a:extLst>
          </p:cNvPr>
          <p:cNvSpPr>
            <a:spLocks noGrp="1"/>
          </p:cNvSpPr>
          <p:nvPr>
            <p:ph idx="1"/>
          </p:nvPr>
        </p:nvSpPr>
        <p:spPr>
          <a:xfrm>
            <a:off x="738379" y="1726013"/>
            <a:ext cx="10074922" cy="4497806"/>
          </a:xfrm>
        </p:spPr>
        <p:txBody>
          <a:bodyPr>
            <a:noAutofit/>
          </a:bodyPr>
          <a:lstStyle/>
          <a:p>
            <a:pPr algn="l"/>
            <a:r>
              <a:rPr lang="en-US" sz="2400" b="1" dirty="0">
                <a:latin typeface="LiberationSerif"/>
              </a:rPr>
              <a:t>By the end of this section, you will be able to:</a:t>
            </a:r>
          </a:p>
          <a:p>
            <a:pPr marL="688975" algn="just"/>
            <a:r>
              <a:rPr lang="en-US" sz="2400" dirty="0">
                <a:latin typeface="LiberationSans"/>
              </a:rPr>
              <a:t>• </a:t>
            </a:r>
            <a:r>
              <a:rPr lang="en-US" sz="2400" dirty="0">
                <a:latin typeface="LiberationSerif"/>
              </a:rPr>
              <a:t>Define energy, distinguish types of energy, and describe the nature of energy </a:t>
            </a:r>
            <a:r>
              <a:rPr lang="en-US" sz="2400" dirty="0" smtClean="0">
                <a:latin typeface="LiberationSerif"/>
              </a:rPr>
              <a:t>changes, </a:t>
            </a:r>
            <a:r>
              <a:rPr lang="en-US" sz="2400" dirty="0">
                <a:latin typeface="LiberationSerif"/>
              </a:rPr>
              <a:t>that accompany</a:t>
            </a:r>
            <a:r>
              <a:rPr lang="ka-GE" sz="2400" dirty="0">
                <a:latin typeface="LiberationSerif"/>
              </a:rPr>
              <a:t> </a:t>
            </a:r>
            <a:r>
              <a:rPr lang="en-US" sz="2400" dirty="0">
                <a:latin typeface="LiberationSerif"/>
              </a:rPr>
              <a:t>chemical and physical changes;</a:t>
            </a:r>
          </a:p>
          <a:p>
            <a:pPr marL="688975" algn="just"/>
            <a:r>
              <a:rPr lang="en-US" sz="2400" dirty="0">
                <a:latin typeface="LiberationSans"/>
              </a:rPr>
              <a:t>• </a:t>
            </a:r>
            <a:r>
              <a:rPr lang="en-US" sz="2400" dirty="0">
                <a:latin typeface="LiberationSerif"/>
              </a:rPr>
              <a:t>Distinguish the related properties of heat, thermal energy, and temperature;</a:t>
            </a:r>
          </a:p>
          <a:p>
            <a:pPr marL="688975" algn="just"/>
            <a:r>
              <a:rPr lang="en-US" sz="2400" dirty="0">
                <a:latin typeface="LiberationSans"/>
              </a:rPr>
              <a:t>• </a:t>
            </a:r>
            <a:r>
              <a:rPr lang="en-US" sz="2400" dirty="0">
                <a:latin typeface="LiberationSerif"/>
              </a:rPr>
              <a:t>Define and distinguish specific heat and heat capacity, and describe the physical implications of both;</a:t>
            </a:r>
          </a:p>
          <a:p>
            <a:pPr marL="688975" algn="just"/>
            <a:r>
              <a:rPr lang="en-US" sz="2400" dirty="0">
                <a:latin typeface="LiberationSans"/>
              </a:rPr>
              <a:t>• </a:t>
            </a:r>
            <a:r>
              <a:rPr lang="en-US" sz="2400" dirty="0">
                <a:latin typeface="LiberationSerif"/>
              </a:rPr>
              <a:t>Perform calculations involving heat, specific heat, and temperature change;</a:t>
            </a: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00084" y="535531"/>
            <a:ext cx="1226434" cy="833592"/>
          </a:xfrm>
          <a:prstGeom prst="rect">
            <a:avLst/>
          </a:prstGeom>
        </p:spPr>
      </p:pic>
    </p:spTree>
    <p:extLst>
      <p:ext uri="{BB962C8B-B14F-4D97-AF65-F5344CB8AC3E}">
        <p14:creationId xmlns:p14="http://schemas.microsoft.com/office/powerpoint/2010/main" val="1754951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340077" cy="659535"/>
          </a:xfrm>
        </p:spPr>
        <p:txBody>
          <a:bodyPr/>
          <a:lstStyle/>
          <a:p>
            <a:r>
              <a:rPr lang="en-US" dirty="0"/>
              <a:t>Figure 5.10</a:t>
            </a:r>
          </a:p>
        </p:txBody>
      </p:sp>
      <p:pic>
        <p:nvPicPr>
          <p:cNvPr id="2" name="Picture Placeholder 1" descr="CNX_Chem_05_01_SolTherm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24" b="-2724"/>
          <a:stretch>
            <a:fillRect/>
          </a:stretch>
        </p:blipFill>
        <p:spPr>
          <a:xfrm>
            <a:off x="609600" y="1011624"/>
            <a:ext cx="10750551" cy="3500071"/>
          </a:xfrm>
        </p:spPr>
      </p:pic>
      <p:sp>
        <p:nvSpPr>
          <p:cNvPr id="7" name="Text Placeholder 6"/>
          <p:cNvSpPr>
            <a:spLocks noGrp="1"/>
          </p:cNvSpPr>
          <p:nvPr>
            <p:ph type="body" sz="quarter" idx="14"/>
          </p:nvPr>
        </p:nvSpPr>
        <p:spPr>
          <a:xfrm>
            <a:off x="471949" y="4511695"/>
            <a:ext cx="11312012" cy="2125079"/>
          </a:xfrm>
        </p:spPr>
        <p:txBody>
          <a:bodyPr>
            <a:noAutofit/>
          </a:bodyPr>
          <a:lstStyle/>
          <a:p>
            <a:pPr marL="342900" indent="-342900">
              <a:buAutoNum type="alphaLcParenBoth"/>
            </a:pPr>
            <a:r>
              <a:rPr lang="en-US" sz="2400" dirty="0"/>
              <a:t>The Ivanpah solar thermal plant uses 170,000 mirrors to concentrate sunlight on water-filled towers. </a:t>
            </a:r>
          </a:p>
          <a:p>
            <a:pPr marL="342900" indent="-342900">
              <a:buAutoNum type="alphaLcParenBoth"/>
            </a:pPr>
            <a:r>
              <a:rPr lang="en-US" sz="2400" dirty="0"/>
              <a:t>It covers 4000 acres of public </a:t>
            </a:r>
            <a:r>
              <a:rPr lang="en-US" sz="2400" dirty="0" smtClean="0"/>
              <a:t>land</a:t>
            </a:r>
            <a:r>
              <a:rPr lang="ka-GE" sz="2400" dirty="0" smtClean="0"/>
              <a:t>,</a:t>
            </a:r>
            <a:r>
              <a:rPr lang="en-US" sz="2400" dirty="0" smtClean="0"/>
              <a:t> </a:t>
            </a:r>
            <a:r>
              <a:rPr lang="en-US" sz="2400" dirty="0"/>
              <a:t>near the Mojave Desert and the California-Nevada border.(credit a: modification of work by Craig Dietrich; credit b: modification of work by “USFWS Pacific Southwest </a:t>
            </a:r>
            <a:r>
              <a:rPr lang="de-DE" sz="2400" dirty="0"/>
              <a:t>Region”/</a:t>
            </a:r>
            <a:r>
              <a:rPr lang="de-DE" sz="2400" dirty="0" err="1"/>
              <a:t>Flickr</a:t>
            </a:r>
            <a:r>
              <a:rPr lang="de-DE" sz="2400" dirty="0"/>
              <a:t>)</a:t>
            </a:r>
            <a:endParaRPr lang="en-US" sz="24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28683" y="291902"/>
            <a:ext cx="1226434" cy="833592"/>
          </a:xfrm>
          <a:prstGeom prst="rect">
            <a:avLst/>
          </a:prstGeom>
        </p:spPr>
      </p:pic>
    </p:spTree>
    <p:extLst>
      <p:ext uri="{BB962C8B-B14F-4D97-AF65-F5344CB8AC3E}">
        <p14:creationId xmlns:p14="http://schemas.microsoft.com/office/powerpoint/2010/main" val="1187152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6412"/>
            <a:ext cx="7721600" cy="727905"/>
          </a:xfrm>
        </p:spPr>
        <p:txBody>
          <a:bodyPr/>
          <a:lstStyle/>
          <a:p>
            <a:r>
              <a:rPr lang="en-US" b="1" dirty="0"/>
              <a:t>Solar Thermal Energy Power Plants</a:t>
            </a:r>
            <a:endParaRPr lang="en-US" dirty="0"/>
          </a:p>
        </p:txBody>
      </p:sp>
      <p:sp>
        <p:nvSpPr>
          <p:cNvPr id="3" name="Content Placeholder 2"/>
          <p:cNvSpPr>
            <a:spLocks noGrp="1"/>
          </p:cNvSpPr>
          <p:nvPr>
            <p:ph idx="1"/>
          </p:nvPr>
        </p:nvSpPr>
        <p:spPr>
          <a:xfrm>
            <a:off x="609600" y="1893027"/>
            <a:ext cx="11041626" cy="4373563"/>
          </a:xfrm>
        </p:spPr>
        <p:txBody>
          <a:bodyPr>
            <a:normAutofit/>
          </a:bodyPr>
          <a:lstStyle/>
          <a:p>
            <a:pPr marL="342900" indent="-342900" algn="just">
              <a:buClrTx/>
              <a:buFont typeface="Arial" panose="020B0604020202020204" pitchFamily="34" charset="0"/>
              <a:buChar char="•"/>
            </a:pPr>
            <a:r>
              <a:rPr lang="en-US" sz="2400" dirty="0"/>
              <a:t>The 377-megawatt </a:t>
            </a:r>
            <a:r>
              <a:rPr lang="en-US" sz="2400" dirty="0" err="1"/>
              <a:t>Ivanpah</a:t>
            </a:r>
            <a:r>
              <a:rPr lang="en-US" sz="2400" dirty="0"/>
              <a:t> Solar Generating System, located in the Mojave Desert in California, is the </a:t>
            </a:r>
            <a:r>
              <a:rPr lang="en-US" sz="2400" dirty="0" smtClean="0"/>
              <a:t>largest</a:t>
            </a:r>
            <a:r>
              <a:rPr lang="ka-GE" sz="2400" dirty="0" smtClean="0"/>
              <a:t> </a:t>
            </a:r>
            <a:r>
              <a:rPr lang="en-US" sz="2400" dirty="0" smtClean="0"/>
              <a:t>solar </a:t>
            </a:r>
            <a:r>
              <a:rPr lang="en-US" sz="2400" dirty="0"/>
              <a:t>thermal power plant in the </a:t>
            </a:r>
            <a:r>
              <a:rPr lang="en-US" sz="2400" dirty="0" smtClean="0"/>
              <a:t>world</a:t>
            </a:r>
            <a:r>
              <a:rPr lang="ka-GE" sz="2400" dirty="0" smtClean="0"/>
              <a:t>.</a:t>
            </a:r>
            <a:r>
              <a:rPr lang="en-US" sz="2400" dirty="0" smtClean="0"/>
              <a:t> </a:t>
            </a:r>
            <a:endParaRPr lang="ka-GE" sz="2400" dirty="0" smtClean="0"/>
          </a:p>
          <a:p>
            <a:pPr marL="342900" indent="-342900" algn="just">
              <a:buClrTx/>
              <a:buFont typeface="Arial" panose="020B0604020202020204" pitchFamily="34" charset="0"/>
              <a:buChar char="•"/>
            </a:pPr>
            <a:r>
              <a:rPr lang="en-US" sz="2400" dirty="0" smtClean="0"/>
              <a:t>Its </a:t>
            </a:r>
            <a:r>
              <a:rPr lang="en-US" sz="2400" dirty="0"/>
              <a:t>170,000 mirrors focus huge amounts of sunlight </a:t>
            </a:r>
            <a:r>
              <a:rPr lang="en-US" sz="2400" dirty="0" smtClean="0"/>
              <a:t>on</a:t>
            </a:r>
            <a:r>
              <a:rPr lang="ka-GE" sz="2400" dirty="0" smtClean="0"/>
              <a:t> </a:t>
            </a:r>
            <a:r>
              <a:rPr lang="en-US" sz="2400" dirty="0" smtClean="0"/>
              <a:t>three </a:t>
            </a:r>
            <a:r>
              <a:rPr lang="en-US" sz="2400" dirty="0"/>
              <a:t>water-filled towers, producing steam at over </a:t>
            </a:r>
            <a:r>
              <a:rPr lang="en-US" sz="2400" dirty="0" smtClean="0"/>
              <a:t>538°C</a:t>
            </a:r>
            <a:r>
              <a:rPr lang="ka-GE" sz="2400" dirty="0" smtClean="0"/>
              <a:t>,</a:t>
            </a:r>
            <a:r>
              <a:rPr lang="en-US" sz="2400" dirty="0" smtClean="0"/>
              <a:t> </a:t>
            </a:r>
            <a:r>
              <a:rPr lang="en-US" sz="2400" dirty="0"/>
              <a:t>that drives electricity-producing turbines. </a:t>
            </a:r>
            <a:endParaRPr lang="ka-GE" sz="2400" dirty="0" smtClean="0"/>
          </a:p>
          <a:p>
            <a:pPr marL="342900" indent="-342900" algn="just">
              <a:buClrTx/>
              <a:buFont typeface="Arial" panose="020B0604020202020204" pitchFamily="34" charset="0"/>
              <a:buChar char="•"/>
            </a:pPr>
            <a:r>
              <a:rPr lang="en-US" sz="2400" dirty="0" smtClean="0"/>
              <a:t>It produces</a:t>
            </a:r>
            <a:r>
              <a:rPr lang="ka-GE" sz="2400" dirty="0" smtClean="0"/>
              <a:t> </a:t>
            </a:r>
            <a:r>
              <a:rPr lang="en-US" sz="2400" dirty="0" smtClean="0"/>
              <a:t>enough </a:t>
            </a:r>
            <a:r>
              <a:rPr lang="en-US" sz="2400" dirty="0"/>
              <a:t>energy to power 140,000 homes. </a:t>
            </a:r>
            <a:endParaRPr lang="ka-GE" sz="2400" dirty="0" smtClean="0"/>
          </a:p>
          <a:p>
            <a:pPr marL="342900" indent="-342900" algn="just">
              <a:buClrTx/>
              <a:buFont typeface="Arial" panose="020B0604020202020204" pitchFamily="34" charset="0"/>
              <a:buChar char="•"/>
            </a:pPr>
            <a:r>
              <a:rPr lang="en-US" sz="2400" dirty="0" smtClean="0"/>
              <a:t>Water </a:t>
            </a:r>
            <a:r>
              <a:rPr lang="en-US" sz="2400" dirty="0"/>
              <a:t>is used as the working </a:t>
            </a:r>
            <a:r>
              <a:rPr lang="en-US" sz="2400" dirty="0" smtClean="0"/>
              <a:t>fluid</a:t>
            </a:r>
            <a:r>
              <a:rPr lang="ka-GE" sz="2400" dirty="0" smtClean="0"/>
              <a:t>,</a:t>
            </a:r>
            <a:r>
              <a:rPr lang="en-US" sz="2400" dirty="0" smtClean="0"/>
              <a:t> </a:t>
            </a:r>
            <a:r>
              <a:rPr lang="en-US" sz="2400" dirty="0"/>
              <a:t>because of its large heat </a:t>
            </a:r>
            <a:r>
              <a:rPr lang="en-US" sz="2400" dirty="0" smtClean="0"/>
              <a:t>capacity</a:t>
            </a:r>
            <a:r>
              <a:rPr lang="ka-GE" sz="2400" dirty="0" smtClean="0"/>
              <a:t> </a:t>
            </a:r>
            <a:r>
              <a:rPr lang="en-US" sz="2400" dirty="0" smtClean="0"/>
              <a:t>and </a:t>
            </a:r>
            <a:r>
              <a:rPr lang="en-US" sz="2400" dirty="0"/>
              <a:t>heat of vaporization.</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15466" y="518049"/>
            <a:ext cx="1226434" cy="833592"/>
          </a:xfrm>
          <a:prstGeom prst="rect">
            <a:avLst/>
          </a:prstGeom>
        </p:spPr>
      </p:pic>
    </p:spTree>
    <p:extLst>
      <p:ext uri="{BB962C8B-B14F-4D97-AF65-F5344CB8AC3E}">
        <p14:creationId xmlns:p14="http://schemas.microsoft.com/office/powerpoint/2010/main" val="2490271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B884-09FF-406F-98CA-03341C32BFF2}"/>
              </a:ext>
            </a:extLst>
          </p:cNvPr>
          <p:cNvSpPr>
            <a:spLocks noGrp="1"/>
          </p:cNvSpPr>
          <p:nvPr>
            <p:ph type="title"/>
          </p:nvPr>
        </p:nvSpPr>
        <p:spPr>
          <a:xfrm>
            <a:off x="938416" y="621017"/>
            <a:ext cx="4194022" cy="659535"/>
          </a:xfrm>
        </p:spPr>
        <p:txBody>
          <a:bodyPr>
            <a:normAutofit/>
          </a:bodyPr>
          <a:lstStyle/>
          <a:p>
            <a:r>
              <a:rPr lang="en-US" sz="3600" b="1" dirty="0">
                <a:solidFill>
                  <a:srgbClr val="354DA2"/>
                </a:solidFill>
                <a:latin typeface="LiberationSans-Bold"/>
              </a:rPr>
              <a:t>5.2 Calorimetry</a:t>
            </a:r>
            <a:endParaRPr lang="en-US" sz="3600" dirty="0"/>
          </a:p>
        </p:txBody>
      </p:sp>
      <p:sp>
        <p:nvSpPr>
          <p:cNvPr id="4" name="Text Placeholder 3">
            <a:extLst>
              <a:ext uri="{FF2B5EF4-FFF2-40B4-BE49-F238E27FC236}">
                <a16:creationId xmlns:a16="http://schemas.microsoft.com/office/drawing/2014/main" id="{798308CD-33B3-479C-90A8-F52BF98CB336}"/>
              </a:ext>
            </a:extLst>
          </p:cNvPr>
          <p:cNvSpPr>
            <a:spLocks noGrp="1"/>
          </p:cNvSpPr>
          <p:nvPr>
            <p:ph type="body" sz="quarter" idx="14"/>
          </p:nvPr>
        </p:nvSpPr>
        <p:spPr>
          <a:xfrm>
            <a:off x="938416" y="2120366"/>
            <a:ext cx="10523096" cy="3366034"/>
          </a:xfrm>
        </p:spPr>
        <p:txBody>
          <a:bodyPr>
            <a:noAutofit/>
          </a:bodyPr>
          <a:lstStyle/>
          <a:p>
            <a:pPr algn="l"/>
            <a:r>
              <a:rPr lang="en-US" sz="3600" dirty="0"/>
              <a:t>By the end of this section, you will be able to:</a:t>
            </a:r>
          </a:p>
          <a:p>
            <a:pPr marL="457200" indent="-457200">
              <a:buFont typeface="Arial" panose="020B0604020202020204" pitchFamily="34" charset="0"/>
              <a:buChar char="•"/>
              <a:tabLst>
                <a:tab pos="749300" algn="l"/>
              </a:tabLst>
            </a:pPr>
            <a:r>
              <a:rPr lang="en-US" sz="3600" dirty="0"/>
              <a:t>• Explain the technique of calorimetry</a:t>
            </a:r>
            <a:r>
              <a:rPr lang="ka-GE" sz="3600" dirty="0"/>
              <a:t>;</a:t>
            </a:r>
            <a:endParaRPr lang="en-US" sz="3600" dirty="0"/>
          </a:p>
          <a:p>
            <a:pPr marL="457200" indent="-457200">
              <a:buFont typeface="Arial" panose="020B0604020202020204" pitchFamily="34" charset="0"/>
              <a:buChar char="•"/>
              <a:tabLst>
                <a:tab pos="749300" algn="l"/>
              </a:tabLst>
            </a:pPr>
            <a:r>
              <a:rPr lang="en-US" sz="3600" dirty="0"/>
              <a:t>• Calculate and interpret heat and related properties using typical calorimetry data</a:t>
            </a:r>
            <a:r>
              <a:rPr lang="ka-GE" sz="3600" dirty="0"/>
              <a:t>.</a:t>
            </a:r>
            <a:endParaRPr lang="en-US" sz="3600" dirty="0"/>
          </a:p>
        </p:txBody>
      </p:sp>
      <p:pic>
        <p:nvPicPr>
          <p:cNvPr id="5" name="Picture 4" descr="OSX-Stacked-TM-RGB-300dpi-2016.jpg">
            <a:extLst>
              <a:ext uri="{FF2B5EF4-FFF2-40B4-BE49-F238E27FC236}">
                <a16:creationId xmlns:a16="http://schemas.microsoft.com/office/drawing/2014/main" id="{3F50043F-926C-49FB-B835-A646A20E08A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21017"/>
            <a:ext cx="1226434" cy="833592"/>
          </a:xfrm>
          <a:prstGeom prst="rect">
            <a:avLst/>
          </a:prstGeom>
        </p:spPr>
      </p:pic>
    </p:spTree>
    <p:extLst>
      <p:ext uri="{BB962C8B-B14F-4D97-AF65-F5344CB8AC3E}">
        <p14:creationId xmlns:p14="http://schemas.microsoft.com/office/powerpoint/2010/main" val="2108060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71071" y="735712"/>
            <a:ext cx="3986075" cy="508000"/>
          </a:xfrm>
        </p:spPr>
        <p:txBody>
          <a:bodyPr>
            <a:noAutofit/>
          </a:bodyPr>
          <a:lstStyle/>
          <a:p>
            <a:pPr eaLnBrk="1" hangingPunct="1"/>
            <a:r>
              <a:rPr lang="en-US" sz="3200" b="1" dirty="0">
                <a:solidFill>
                  <a:srgbClr val="000090"/>
                </a:solidFill>
                <a:latin typeface="Arial" pitchFamily="-110" charset="0"/>
              </a:rPr>
              <a:t>5.2 calorimetry</a:t>
            </a:r>
          </a:p>
        </p:txBody>
      </p:sp>
      <p:sp>
        <p:nvSpPr>
          <p:cNvPr id="22530" name="Rectangle 3"/>
          <p:cNvSpPr>
            <a:spLocks noGrp="1" noChangeArrowheads="1"/>
          </p:cNvSpPr>
          <p:nvPr>
            <p:ph idx="1"/>
          </p:nvPr>
        </p:nvSpPr>
        <p:spPr>
          <a:xfrm>
            <a:off x="671071" y="1588173"/>
            <a:ext cx="11009651" cy="4915866"/>
          </a:xfrm>
        </p:spPr>
        <p:txBody>
          <a:bodyPr>
            <a:normAutofit/>
          </a:bodyPr>
          <a:lstStyle/>
          <a:p>
            <a:pPr>
              <a:buClrTx/>
              <a:buFont typeface="Arial"/>
              <a:buChar char="•"/>
            </a:pPr>
            <a:r>
              <a:rPr lang="en-US" sz="2400" dirty="0"/>
              <a:t> One technique</a:t>
            </a:r>
            <a:r>
              <a:rPr lang="ka-GE" sz="2400" dirty="0"/>
              <a:t>,</a:t>
            </a:r>
            <a:r>
              <a:rPr lang="en-US" sz="2400" dirty="0"/>
              <a:t> that can be used to measure the amount of </a:t>
            </a:r>
            <a:r>
              <a:rPr lang="en-US" sz="2400" dirty="0" smtClean="0"/>
              <a:t>heat</a:t>
            </a:r>
            <a:r>
              <a:rPr lang="ka-GE" sz="2400" dirty="0" smtClean="0"/>
              <a:t>,</a:t>
            </a:r>
            <a:r>
              <a:rPr lang="en-US" sz="2400" dirty="0" smtClean="0"/>
              <a:t> </a:t>
            </a:r>
            <a:r>
              <a:rPr lang="en-US" sz="2400" dirty="0"/>
              <a:t>involved in a chemical or physical </a:t>
            </a:r>
            <a:r>
              <a:rPr lang="en-US" sz="2400" dirty="0" smtClean="0"/>
              <a:t>process</a:t>
            </a:r>
            <a:r>
              <a:rPr lang="ka-GE" sz="2400" dirty="0" smtClean="0"/>
              <a:t>,</a:t>
            </a:r>
            <a:r>
              <a:rPr lang="en-US" sz="2400" dirty="0" smtClean="0"/>
              <a:t> </a:t>
            </a:r>
            <a:r>
              <a:rPr lang="en-US" sz="2400" dirty="0"/>
              <a:t>is known as </a:t>
            </a:r>
            <a:r>
              <a:rPr lang="en-US" sz="2400" b="1" i="1" dirty="0">
                <a:solidFill>
                  <a:srgbClr val="000090"/>
                </a:solidFill>
              </a:rPr>
              <a:t>calorimetry. </a:t>
            </a:r>
          </a:p>
          <a:p>
            <a:pPr>
              <a:buClrTx/>
              <a:buFont typeface="Arial"/>
              <a:buChar char="•"/>
            </a:pPr>
            <a:endParaRPr lang="en-US" sz="2400" dirty="0"/>
          </a:p>
          <a:p>
            <a:pPr>
              <a:buClrTx/>
              <a:buFont typeface="Arial"/>
              <a:buChar char="•"/>
            </a:pPr>
            <a:r>
              <a:rPr lang="en-US" sz="2400" dirty="0"/>
              <a:t> </a:t>
            </a:r>
            <a:r>
              <a:rPr lang="en-US" sz="2400" b="1" i="1" dirty="0">
                <a:solidFill>
                  <a:srgbClr val="000090"/>
                </a:solidFill>
              </a:rPr>
              <a:t>Calorimetry</a:t>
            </a:r>
            <a:r>
              <a:rPr lang="en-US" sz="2400" dirty="0"/>
              <a:t> is used to measure the amount of heat transferred to or from a substance.</a:t>
            </a:r>
          </a:p>
          <a:p>
            <a:pPr>
              <a:buClrTx/>
              <a:buFont typeface="Arial"/>
              <a:buChar char="•"/>
            </a:pPr>
            <a:endParaRPr lang="en-US" sz="2400" dirty="0">
              <a:cs typeface="MS PGothic" pitchFamily="34" charset="-128"/>
            </a:endParaRPr>
          </a:p>
          <a:p>
            <a:pPr>
              <a:buClrTx/>
              <a:buFont typeface="Arial"/>
              <a:buChar char="•"/>
            </a:pPr>
            <a:r>
              <a:rPr lang="en-US" sz="2400" dirty="0">
                <a:cs typeface="MS PGothic" pitchFamily="34" charset="-128"/>
              </a:rPr>
              <a:t> </a:t>
            </a:r>
            <a:r>
              <a:rPr lang="en-US" sz="2400" dirty="0"/>
              <a:t>The heat is exchanged with a calibrated object (calorimeter). </a:t>
            </a:r>
          </a:p>
          <a:p>
            <a:pPr>
              <a:buClrTx/>
              <a:buFont typeface="Arial"/>
              <a:buChar char="•"/>
            </a:pPr>
            <a:endParaRPr lang="en-US" sz="2400" dirty="0"/>
          </a:p>
          <a:p>
            <a:pPr>
              <a:buClrTx/>
              <a:buFont typeface="Arial"/>
              <a:buChar char="•"/>
            </a:pPr>
            <a:r>
              <a:rPr lang="en-US" sz="2400" dirty="0"/>
              <a:t> The change in temperature of the measuring part of the calorimeter is converted into the amount of heat.</a:t>
            </a:r>
            <a:endParaRPr lang="en-US" sz="2200" dirty="0">
              <a:cs typeface="MS PGothic" pitchFamily="34" charset="-128"/>
            </a:endParaRPr>
          </a:p>
          <a:p>
            <a:pPr>
              <a:buClrTx/>
            </a:pPr>
            <a:endParaRPr lang="en-US" sz="2400" dirty="0">
              <a:solidFill>
                <a:srgbClr val="000000"/>
              </a:solidFill>
              <a:cs typeface="MS PGothic" pitchFamily="34" charset="-128"/>
            </a:endParaRPr>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6977" y="58235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63677" y="1214080"/>
            <a:ext cx="6553200" cy="508000"/>
          </a:xfrm>
        </p:spPr>
        <p:txBody>
          <a:bodyPr>
            <a:noAutofit/>
          </a:bodyPr>
          <a:lstStyle/>
          <a:p>
            <a:pPr eaLnBrk="1" hangingPunct="1"/>
            <a:r>
              <a:rPr lang="en-US" sz="3200" b="1" dirty="0">
                <a:solidFill>
                  <a:srgbClr val="000090"/>
                </a:solidFill>
                <a:latin typeface="Arial" pitchFamily="-110" charset="0"/>
              </a:rPr>
              <a:t>System and surroundings</a:t>
            </a:r>
          </a:p>
        </p:txBody>
      </p:sp>
      <p:sp>
        <p:nvSpPr>
          <p:cNvPr id="22530" name="Rectangle 3"/>
          <p:cNvSpPr>
            <a:spLocks noGrp="1" noChangeArrowheads="1"/>
          </p:cNvSpPr>
          <p:nvPr>
            <p:ph idx="1"/>
          </p:nvPr>
        </p:nvSpPr>
        <p:spPr>
          <a:xfrm>
            <a:off x="663677" y="2305807"/>
            <a:ext cx="10456607" cy="3557067"/>
          </a:xfrm>
        </p:spPr>
        <p:txBody>
          <a:bodyPr>
            <a:normAutofit/>
          </a:bodyPr>
          <a:lstStyle/>
          <a:p>
            <a:pPr>
              <a:buClrTx/>
              <a:buFont typeface="Arial"/>
              <a:buChar char="•"/>
            </a:pPr>
            <a:endParaRPr lang="en-US" sz="2400" b="1" dirty="0">
              <a:latin typeface="Arial" pitchFamily="-110" charset="0"/>
            </a:endParaRPr>
          </a:p>
          <a:p>
            <a:pPr>
              <a:buClrTx/>
              <a:buFont typeface="Arial"/>
              <a:buChar char="•"/>
            </a:pPr>
            <a:r>
              <a:rPr lang="en-US" sz="2400" dirty="0"/>
              <a:t> </a:t>
            </a:r>
            <a:r>
              <a:rPr lang="en-US" sz="2400" b="1" i="1" dirty="0">
                <a:solidFill>
                  <a:srgbClr val="000090"/>
                </a:solidFill>
              </a:rPr>
              <a:t>System - </a:t>
            </a:r>
            <a:r>
              <a:rPr lang="en-US" sz="2400" dirty="0"/>
              <a:t>the substance or </a:t>
            </a:r>
            <a:r>
              <a:rPr lang="en-US" sz="2400" dirty="0" smtClean="0"/>
              <a:t>substances</a:t>
            </a:r>
            <a:r>
              <a:rPr lang="ka-GE" sz="2400" dirty="0" smtClean="0"/>
              <a:t>,</a:t>
            </a:r>
            <a:r>
              <a:rPr lang="en-US" sz="2400" dirty="0" smtClean="0"/>
              <a:t> </a:t>
            </a:r>
            <a:r>
              <a:rPr lang="en-US" sz="2400" dirty="0"/>
              <a:t>undergoing the chemical or physical change.</a:t>
            </a:r>
          </a:p>
          <a:p>
            <a:pPr>
              <a:buClrTx/>
              <a:buFont typeface="Arial"/>
              <a:buChar char="•"/>
            </a:pPr>
            <a:endParaRPr lang="en-US" sz="2400" dirty="0"/>
          </a:p>
          <a:p>
            <a:pPr>
              <a:buClrTx/>
              <a:buFont typeface="Arial"/>
              <a:buChar char="•"/>
            </a:pPr>
            <a:r>
              <a:rPr lang="en-US" sz="2400" dirty="0"/>
              <a:t> </a:t>
            </a:r>
            <a:r>
              <a:rPr lang="en-US" sz="2400" b="1" i="1" dirty="0">
                <a:solidFill>
                  <a:srgbClr val="000090"/>
                </a:solidFill>
              </a:rPr>
              <a:t>Surroundings - </a:t>
            </a:r>
            <a:r>
              <a:rPr lang="en-US" sz="2400" dirty="0"/>
              <a:t>the other components of the measurement apparatus, that serve to either provide heat to the </a:t>
            </a:r>
            <a:r>
              <a:rPr lang="en-US" sz="2400" dirty="0" smtClean="0"/>
              <a:t>system</a:t>
            </a:r>
            <a:r>
              <a:rPr lang="ka-GE" sz="2400" dirty="0" smtClean="0"/>
              <a:t>,</a:t>
            </a:r>
            <a:r>
              <a:rPr lang="en-US" sz="2400" dirty="0" smtClean="0"/>
              <a:t> </a:t>
            </a:r>
            <a:r>
              <a:rPr lang="en-US" sz="2400" dirty="0"/>
              <a:t>or absorb heat from the system. </a:t>
            </a:r>
          </a:p>
          <a:p>
            <a:pPr>
              <a:buClrTx/>
              <a:buFont typeface="Arial"/>
              <a:buChar char="•"/>
            </a:pPr>
            <a:endParaRPr lang="en-US" sz="2400" b="1" i="1" dirty="0">
              <a:solidFill>
                <a:srgbClr val="000090"/>
              </a:solidFill>
            </a:endParaRPr>
          </a:p>
          <a:p>
            <a:pPr>
              <a:buClrTx/>
            </a:pPr>
            <a:endParaRPr lang="en-US" sz="2400" dirty="0">
              <a:solidFill>
                <a:srgbClr val="000000"/>
              </a:solidFill>
              <a:cs typeface="MS PGothic" pitchFamily="34" charset="-128"/>
            </a:endParaRPr>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48740" y="89875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03911" y="704373"/>
            <a:ext cx="3189662" cy="508000"/>
          </a:xfrm>
        </p:spPr>
        <p:txBody>
          <a:bodyPr>
            <a:noAutofit/>
          </a:bodyPr>
          <a:lstStyle/>
          <a:p>
            <a:pPr eaLnBrk="1" hangingPunct="1"/>
            <a:r>
              <a:rPr lang="en-US" sz="3200" b="1" dirty="0">
                <a:solidFill>
                  <a:srgbClr val="000090"/>
                </a:solidFill>
                <a:latin typeface="Arial" pitchFamily="-110" charset="0"/>
              </a:rPr>
              <a:t>calorimeter</a:t>
            </a:r>
          </a:p>
        </p:txBody>
      </p:sp>
      <p:sp>
        <p:nvSpPr>
          <p:cNvPr id="22530" name="Rectangle 3"/>
          <p:cNvSpPr>
            <a:spLocks noGrp="1" noChangeArrowheads="1"/>
          </p:cNvSpPr>
          <p:nvPr>
            <p:ph idx="1"/>
          </p:nvPr>
        </p:nvSpPr>
        <p:spPr>
          <a:xfrm>
            <a:off x="442452" y="1110712"/>
            <a:ext cx="11518489" cy="5579290"/>
          </a:xfrm>
        </p:spPr>
        <p:txBody>
          <a:bodyPr>
            <a:normAutofit/>
          </a:bodyPr>
          <a:lstStyle/>
          <a:p>
            <a:pPr>
              <a:buClrTx/>
              <a:buFont typeface="Arial"/>
              <a:buChar char="•"/>
            </a:pPr>
            <a:endParaRPr lang="en-US" sz="2400" b="1" dirty="0">
              <a:latin typeface="Arial" pitchFamily="-110" charset="0"/>
            </a:endParaRPr>
          </a:p>
          <a:p>
            <a:pPr>
              <a:buClrTx/>
              <a:buFont typeface="Arial"/>
              <a:buChar char="•"/>
            </a:pPr>
            <a:r>
              <a:rPr lang="en-US" sz="2400" dirty="0"/>
              <a:t> A </a:t>
            </a:r>
            <a:r>
              <a:rPr lang="en-US" sz="2400" b="1" i="1" dirty="0">
                <a:solidFill>
                  <a:srgbClr val="000090"/>
                </a:solidFill>
              </a:rPr>
              <a:t>calorimeter</a:t>
            </a:r>
            <a:r>
              <a:rPr lang="en-US" sz="2400" dirty="0"/>
              <a:t> is a device, used to measure the amount of heat, involved in a chemical or physical process. </a:t>
            </a:r>
          </a:p>
          <a:p>
            <a:pPr>
              <a:buClrTx/>
              <a:buFont typeface="Arial"/>
              <a:buChar char="•"/>
            </a:pPr>
            <a:endParaRPr lang="en-US" sz="2400" dirty="0"/>
          </a:p>
          <a:p>
            <a:pPr>
              <a:buClrTx/>
              <a:buFont typeface="Arial"/>
              <a:buChar char="•"/>
            </a:pPr>
            <a:r>
              <a:rPr lang="en-US" sz="2400" dirty="0"/>
              <a:t> Many processes measured in a calorimeter occur in solution.</a:t>
            </a:r>
          </a:p>
          <a:p>
            <a:pPr>
              <a:buClrTx/>
              <a:buFont typeface="Arial"/>
              <a:buChar char="•"/>
            </a:pPr>
            <a:endParaRPr lang="en-US" sz="2400" dirty="0"/>
          </a:p>
          <a:p>
            <a:pPr>
              <a:buClrTx/>
              <a:buFont typeface="Arial"/>
              <a:buChar char="•"/>
            </a:pPr>
            <a:r>
              <a:rPr lang="en-US" sz="2400" dirty="0"/>
              <a:t> If the reaction is </a:t>
            </a:r>
            <a:r>
              <a:rPr lang="en-US" sz="2400" b="1" i="1" dirty="0">
                <a:solidFill>
                  <a:srgbClr val="FF0000"/>
                </a:solidFill>
              </a:rPr>
              <a:t>exothermic</a:t>
            </a:r>
            <a:r>
              <a:rPr lang="en-US" sz="2400" dirty="0"/>
              <a:t>, the heat produced by the </a:t>
            </a:r>
            <a:r>
              <a:rPr lang="en-US" sz="2400" dirty="0" smtClean="0"/>
              <a:t>reaction, </a:t>
            </a:r>
            <a:r>
              <a:rPr lang="en-US" sz="2400" dirty="0"/>
              <a:t>is absorbed by the solution.</a:t>
            </a:r>
          </a:p>
          <a:p>
            <a:pPr>
              <a:buClrTx/>
              <a:buFont typeface="Arial"/>
              <a:buChar char="•"/>
            </a:pPr>
            <a:endParaRPr lang="en-US" sz="2400" dirty="0"/>
          </a:p>
          <a:p>
            <a:pPr>
              <a:buClrTx/>
              <a:buFont typeface="Arial"/>
              <a:buChar char="•"/>
            </a:pPr>
            <a:r>
              <a:rPr lang="en-US" sz="2400" dirty="0"/>
              <a:t> If the reaction is </a:t>
            </a:r>
            <a:r>
              <a:rPr lang="en-US" sz="2400" b="1" i="1" dirty="0">
                <a:solidFill>
                  <a:srgbClr val="000090"/>
                </a:solidFill>
              </a:rPr>
              <a:t>endothermic</a:t>
            </a:r>
            <a:r>
              <a:rPr lang="en-US" sz="2400" dirty="0"/>
              <a:t>, the heat required for the reaction to occur is provided by the solution. </a:t>
            </a:r>
          </a:p>
          <a:p>
            <a:pPr>
              <a:buClrTx/>
              <a:buFont typeface="Arial"/>
              <a:buChar char="•"/>
            </a:pPr>
            <a:endParaRPr lang="en-US" sz="2400" dirty="0">
              <a:solidFill>
                <a:srgbClr val="000000"/>
              </a:solidFill>
              <a:cs typeface="MS PGothic" pitchFamily="34" charset="-128"/>
            </a:endParaRPr>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86255" y="541577"/>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8929" y="227959"/>
            <a:ext cx="2455449" cy="493251"/>
          </a:xfrm>
        </p:spPr>
        <p:txBody>
          <a:bodyPr/>
          <a:lstStyle/>
          <a:p>
            <a:r>
              <a:rPr lang="en-US" dirty="0"/>
              <a:t>Figure 5.11</a:t>
            </a:r>
          </a:p>
        </p:txBody>
      </p:sp>
      <p:pic>
        <p:nvPicPr>
          <p:cNvPr id="2" name="Picture Placeholder 1" descr="CNX_Chem_05_02_HeatMeas.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91" r="-7591"/>
          <a:stretch>
            <a:fillRect/>
          </a:stretch>
        </p:blipFill>
        <p:spPr>
          <a:xfrm>
            <a:off x="1368893" y="751105"/>
            <a:ext cx="9296020" cy="4035357"/>
          </a:xfrm>
        </p:spPr>
      </p:pic>
      <p:sp>
        <p:nvSpPr>
          <p:cNvPr id="7" name="Text Placeholder 6"/>
          <p:cNvSpPr>
            <a:spLocks noGrp="1"/>
          </p:cNvSpPr>
          <p:nvPr>
            <p:ph type="body" sz="quarter" idx="14"/>
          </p:nvPr>
        </p:nvSpPr>
        <p:spPr>
          <a:xfrm>
            <a:off x="378339" y="4446851"/>
            <a:ext cx="11665974" cy="1899586"/>
          </a:xfrm>
        </p:spPr>
        <p:txBody>
          <a:bodyPr>
            <a:noAutofit/>
          </a:bodyPr>
          <a:lstStyle/>
          <a:p>
            <a:pPr algn="just"/>
            <a:r>
              <a:rPr lang="en-US" dirty="0"/>
              <a:t>In a calorimetric determination, either </a:t>
            </a:r>
          </a:p>
          <a:p>
            <a:pPr algn="just"/>
            <a:r>
              <a:rPr lang="en-US" dirty="0">
                <a:solidFill>
                  <a:srgbClr val="6CB255"/>
                </a:solidFill>
              </a:rPr>
              <a:t>(a) </a:t>
            </a:r>
            <a:r>
              <a:rPr lang="en-US" dirty="0"/>
              <a:t>an exothermic process occurs and heat, </a:t>
            </a:r>
            <a:r>
              <a:rPr lang="en-US" i="1" dirty="0"/>
              <a:t>q</a:t>
            </a:r>
            <a:r>
              <a:rPr lang="en-US" dirty="0"/>
              <a:t>, is negative, indicating that thermal energy is transferred from the system to its surroundings, or </a:t>
            </a:r>
          </a:p>
          <a:p>
            <a:pPr algn="just"/>
            <a:r>
              <a:rPr lang="en-US" dirty="0">
                <a:solidFill>
                  <a:srgbClr val="6CB255"/>
                </a:solidFill>
              </a:rPr>
              <a:t>(b) </a:t>
            </a:r>
            <a:r>
              <a:rPr lang="en-US" dirty="0"/>
              <a:t>an endothermic process occurs and heat, </a:t>
            </a:r>
            <a:r>
              <a:rPr lang="en-US" i="1" dirty="0"/>
              <a:t>q</a:t>
            </a:r>
            <a:r>
              <a:rPr lang="en-US" dirty="0"/>
              <a:t>, is positive, indicating that thermal energy is transferred from the surroundings to the system.</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4913" y="257123"/>
            <a:ext cx="1226434" cy="833592"/>
          </a:xfrm>
          <a:prstGeom prst="rect">
            <a:avLst/>
          </a:prstGeom>
        </p:spPr>
      </p:pic>
    </p:spTree>
    <p:extLst>
      <p:ext uri="{BB962C8B-B14F-4D97-AF65-F5344CB8AC3E}">
        <p14:creationId xmlns:p14="http://schemas.microsoft.com/office/powerpoint/2010/main" val="1442115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30169" y="573124"/>
            <a:ext cx="3292902" cy="508000"/>
          </a:xfrm>
        </p:spPr>
        <p:txBody>
          <a:bodyPr>
            <a:noAutofit/>
          </a:bodyPr>
          <a:lstStyle/>
          <a:p>
            <a:pPr eaLnBrk="1" hangingPunct="1"/>
            <a:r>
              <a:rPr lang="en-US" sz="3200" b="1" dirty="0">
                <a:solidFill>
                  <a:srgbClr val="000090"/>
                </a:solidFill>
                <a:latin typeface="Arial" pitchFamily="-110" charset="0"/>
              </a:rPr>
              <a:t>calorimeter</a:t>
            </a:r>
          </a:p>
        </p:txBody>
      </p:sp>
      <p:sp>
        <p:nvSpPr>
          <p:cNvPr id="22530" name="Rectangle 3"/>
          <p:cNvSpPr>
            <a:spLocks noGrp="1" noChangeArrowheads="1"/>
          </p:cNvSpPr>
          <p:nvPr>
            <p:ph idx="1"/>
          </p:nvPr>
        </p:nvSpPr>
        <p:spPr>
          <a:xfrm>
            <a:off x="471948" y="1469830"/>
            <a:ext cx="11488993" cy="4886726"/>
          </a:xfrm>
        </p:spPr>
        <p:txBody>
          <a:bodyPr>
            <a:normAutofit/>
          </a:bodyPr>
          <a:lstStyle/>
          <a:p>
            <a:pPr algn="just">
              <a:buClrTx/>
              <a:buFont typeface="Arial"/>
              <a:buChar char="•"/>
            </a:pPr>
            <a:r>
              <a:rPr lang="en-US" sz="2400" dirty="0"/>
              <a:t> The calorimeter must be well insulated in </a:t>
            </a:r>
            <a:r>
              <a:rPr lang="en-US" sz="2400" dirty="0" smtClean="0"/>
              <a:t>order</a:t>
            </a:r>
            <a:r>
              <a:rPr lang="ka-GE" sz="2400" dirty="0" smtClean="0"/>
              <a:t>,</a:t>
            </a:r>
            <a:r>
              <a:rPr lang="en-US" sz="2400" dirty="0" smtClean="0"/>
              <a:t> </a:t>
            </a:r>
            <a:r>
              <a:rPr lang="en-US" sz="2400" dirty="0"/>
              <a:t>to prevent the transfer of heat with the outside environment.</a:t>
            </a:r>
          </a:p>
          <a:p>
            <a:pPr algn="just">
              <a:buClrTx/>
            </a:pPr>
            <a:endParaRPr lang="en-US" sz="2400" dirty="0"/>
          </a:p>
          <a:p>
            <a:pPr algn="just">
              <a:buClrTx/>
              <a:buFont typeface="Arial"/>
              <a:buChar char="•"/>
            </a:pPr>
            <a:r>
              <a:rPr lang="en-US" sz="2400" dirty="0"/>
              <a:t> To obtain accurate results, all heat exchange must take place only between the system and the surroundings. </a:t>
            </a:r>
          </a:p>
          <a:p>
            <a:pPr algn="just">
              <a:buClrTx/>
              <a:buFont typeface="Arial"/>
              <a:buChar char="•"/>
            </a:pPr>
            <a:endParaRPr lang="en-US" sz="2400" dirty="0">
              <a:solidFill>
                <a:srgbClr val="000000"/>
              </a:solidFill>
              <a:cs typeface="MS PGothic" pitchFamily="34" charset="-128"/>
            </a:endParaRPr>
          </a:p>
          <a:p>
            <a:pPr algn="just">
              <a:buClrTx/>
              <a:buFont typeface="Arial"/>
              <a:buChar char="•"/>
            </a:pPr>
            <a:r>
              <a:rPr lang="en-US" sz="2400" dirty="0">
                <a:solidFill>
                  <a:srgbClr val="000000"/>
                </a:solidFill>
                <a:cs typeface="MS PGothic" pitchFamily="34" charset="-128"/>
              </a:rPr>
              <a:t> </a:t>
            </a:r>
            <a:r>
              <a:rPr lang="en-US" sz="2400" b="1" i="1" dirty="0">
                <a:solidFill>
                  <a:srgbClr val="000090"/>
                </a:solidFill>
                <a:cs typeface="MS PGothic" pitchFamily="34" charset="-128"/>
              </a:rPr>
              <a:t>Coffee-cup calorimeters </a:t>
            </a:r>
            <a:r>
              <a:rPr lang="en-US" sz="2400" dirty="0">
                <a:solidFill>
                  <a:srgbClr val="000000"/>
                </a:solidFill>
                <a:cs typeface="MS PGothic" pitchFamily="34" charset="-128"/>
              </a:rPr>
              <a:t>(constructed of polystyrene cups) are often used in general chemistry labs.</a:t>
            </a:r>
          </a:p>
          <a:p>
            <a:pPr algn="just">
              <a:buClrTx/>
              <a:buFont typeface="Arial"/>
              <a:buChar char="•"/>
            </a:pPr>
            <a:endParaRPr lang="en-US" sz="2400" dirty="0">
              <a:solidFill>
                <a:srgbClr val="000000"/>
              </a:solidFill>
              <a:cs typeface="MS PGothic" pitchFamily="34" charset="-128"/>
            </a:endParaRPr>
          </a:p>
          <a:p>
            <a:pPr algn="just">
              <a:buClrTx/>
              <a:buFont typeface="Arial"/>
              <a:buChar char="•"/>
            </a:pPr>
            <a:r>
              <a:rPr lang="en-US" sz="2400" dirty="0">
                <a:solidFill>
                  <a:srgbClr val="000000"/>
                </a:solidFill>
                <a:cs typeface="MS PGothic" pitchFamily="34" charset="-128"/>
              </a:rPr>
              <a:t> Commercial calorimeters of better </a:t>
            </a:r>
            <a:r>
              <a:rPr lang="en-US" sz="2400" dirty="0" smtClean="0">
                <a:solidFill>
                  <a:srgbClr val="000000"/>
                </a:solidFill>
                <a:cs typeface="MS PGothic" pitchFamily="34" charset="-128"/>
              </a:rPr>
              <a:t>design</a:t>
            </a:r>
            <a:r>
              <a:rPr lang="ka-GE" sz="2400" dirty="0" smtClean="0">
                <a:solidFill>
                  <a:srgbClr val="000000"/>
                </a:solidFill>
                <a:cs typeface="MS PGothic" pitchFamily="34" charset="-128"/>
              </a:rPr>
              <a:t>,</a:t>
            </a:r>
            <a:r>
              <a:rPr lang="en-US" sz="2400" dirty="0" smtClean="0">
                <a:solidFill>
                  <a:srgbClr val="000000"/>
                </a:solidFill>
                <a:cs typeface="MS PGothic" pitchFamily="34" charset="-128"/>
              </a:rPr>
              <a:t> </a:t>
            </a:r>
            <a:r>
              <a:rPr lang="en-US" sz="2400" dirty="0">
                <a:solidFill>
                  <a:srgbClr val="000000"/>
                </a:solidFill>
                <a:cs typeface="MS PGothic" pitchFamily="34" charset="-128"/>
              </a:rPr>
              <a:t>are used in industry and for research. </a:t>
            </a:r>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36050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41327"/>
            <a:ext cx="2413819" cy="659535"/>
          </a:xfrm>
        </p:spPr>
        <p:txBody>
          <a:bodyPr>
            <a:normAutofit/>
          </a:bodyPr>
          <a:lstStyle/>
          <a:p>
            <a:r>
              <a:rPr lang="en-US" dirty="0"/>
              <a:t>Figure 5.12</a:t>
            </a:r>
          </a:p>
        </p:txBody>
      </p:sp>
      <p:pic>
        <p:nvPicPr>
          <p:cNvPr id="2" name="Picture Placeholder 1" descr="CNX_Chem_05_02_Calori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30" r="-11430"/>
          <a:stretch>
            <a:fillRect/>
          </a:stretch>
        </p:blipFill>
        <p:spPr>
          <a:xfrm>
            <a:off x="463445" y="917558"/>
            <a:ext cx="4178405" cy="5446732"/>
          </a:xfrm>
        </p:spPr>
      </p:pic>
      <p:sp>
        <p:nvSpPr>
          <p:cNvPr id="14" name="Text Placeholder 13"/>
          <p:cNvSpPr>
            <a:spLocks noGrp="1"/>
          </p:cNvSpPr>
          <p:nvPr>
            <p:ph type="body" sz="quarter" idx="14"/>
          </p:nvPr>
        </p:nvSpPr>
        <p:spPr>
          <a:xfrm>
            <a:off x="4218039" y="3755117"/>
            <a:ext cx="7728155" cy="1996754"/>
          </a:xfrm>
        </p:spPr>
        <p:txBody>
          <a:bodyPr>
            <a:noAutofit/>
          </a:bodyPr>
          <a:lstStyle/>
          <a:p>
            <a:pPr algn="just"/>
            <a:r>
              <a:rPr lang="en-US" sz="2800" dirty="0">
                <a:solidFill>
                  <a:schemeClr val="tx1"/>
                </a:solidFill>
              </a:rPr>
              <a:t>A simple calorimeter can be constructed from two polystyrene cups. A thermometer and stirrer extend through the </a:t>
            </a:r>
            <a:r>
              <a:rPr lang="en-US" sz="2800" dirty="0" smtClean="0">
                <a:solidFill>
                  <a:schemeClr val="tx1"/>
                </a:solidFill>
              </a:rPr>
              <a:t>cover</a:t>
            </a:r>
            <a:r>
              <a:rPr lang="ka-GE" sz="2800" dirty="0" smtClean="0">
                <a:solidFill>
                  <a:schemeClr val="tx1"/>
                </a:solidFill>
              </a:rPr>
              <a:t>,</a:t>
            </a:r>
            <a:r>
              <a:rPr lang="en-US" sz="2800" dirty="0" smtClean="0">
                <a:solidFill>
                  <a:schemeClr val="tx1"/>
                </a:solidFill>
              </a:rPr>
              <a:t> </a:t>
            </a:r>
            <a:r>
              <a:rPr lang="en-US" sz="2800" dirty="0">
                <a:solidFill>
                  <a:schemeClr val="tx1"/>
                </a:solidFill>
              </a:rPr>
              <a:t>into the reaction mixture.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79101" y="917557"/>
            <a:ext cx="1226434" cy="833592"/>
          </a:xfrm>
          <a:prstGeom prst="rect">
            <a:avLst/>
          </a:prstGeom>
        </p:spPr>
      </p:pic>
    </p:spTree>
    <p:extLst>
      <p:ext uri="{BB962C8B-B14F-4D97-AF65-F5344CB8AC3E}">
        <p14:creationId xmlns:p14="http://schemas.microsoft.com/office/powerpoint/2010/main" val="4081183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266335" cy="659535"/>
          </a:xfrm>
        </p:spPr>
        <p:txBody>
          <a:bodyPr/>
          <a:lstStyle/>
          <a:p>
            <a:r>
              <a:rPr lang="en-US" dirty="0"/>
              <a:t>Figure 5.13</a:t>
            </a:r>
          </a:p>
        </p:txBody>
      </p:sp>
      <p:pic>
        <p:nvPicPr>
          <p:cNvPr id="2" name="Picture Placeholder 1" descr="CNX_Chem_05_02_Calorim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917" r="-4486"/>
          <a:stretch>
            <a:fillRect/>
          </a:stretch>
        </p:blipFill>
        <p:spPr>
          <a:xfrm>
            <a:off x="2188978" y="222018"/>
            <a:ext cx="9224891" cy="5256187"/>
          </a:xfrm>
        </p:spPr>
      </p:pic>
      <p:sp>
        <p:nvSpPr>
          <p:cNvPr id="7" name="Text Placeholder 6"/>
          <p:cNvSpPr>
            <a:spLocks noGrp="1"/>
          </p:cNvSpPr>
          <p:nvPr>
            <p:ph type="body" sz="quarter" idx="14"/>
          </p:nvPr>
        </p:nvSpPr>
        <p:spPr>
          <a:xfrm>
            <a:off x="383459" y="5661905"/>
            <a:ext cx="11569887" cy="936660"/>
          </a:xfrm>
        </p:spPr>
        <p:txBody>
          <a:bodyPr>
            <a:noAutofit/>
          </a:bodyPr>
          <a:lstStyle/>
          <a:p>
            <a:r>
              <a:rPr lang="en-US" sz="2400" dirty="0"/>
              <a:t>Commercial solution </a:t>
            </a:r>
            <a:r>
              <a:rPr lang="en-US" sz="2400" dirty="0" smtClean="0"/>
              <a:t>calorimeters</a:t>
            </a:r>
            <a:r>
              <a:rPr lang="ka-GE" sz="2400" dirty="0" smtClean="0"/>
              <a:t>,</a:t>
            </a:r>
            <a:r>
              <a:rPr lang="en-US" sz="2400" dirty="0" smtClean="0"/>
              <a:t> </a:t>
            </a:r>
            <a:r>
              <a:rPr lang="en-US" sz="2400" dirty="0"/>
              <a:t>range from </a:t>
            </a:r>
            <a:r>
              <a:rPr lang="en-US" sz="2400" dirty="0">
                <a:solidFill>
                  <a:srgbClr val="6CB255"/>
                </a:solidFill>
              </a:rPr>
              <a:t>(a) </a:t>
            </a:r>
            <a:r>
              <a:rPr lang="en-US" sz="2400" dirty="0"/>
              <a:t>simple, inexpensive models for student use to </a:t>
            </a:r>
            <a:r>
              <a:rPr lang="en-US" sz="2400" dirty="0">
                <a:solidFill>
                  <a:srgbClr val="6CB255"/>
                </a:solidFill>
              </a:rPr>
              <a:t>(b) </a:t>
            </a:r>
            <a:r>
              <a:rPr lang="en-US" sz="2400" dirty="0"/>
              <a:t>expensive, more accurate models for industry and research.</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26912" y="570761"/>
            <a:ext cx="1226434" cy="833592"/>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34" y="522451"/>
            <a:ext cx="3372465" cy="713157"/>
          </a:xfrm>
        </p:spPr>
        <p:txBody>
          <a:bodyPr>
            <a:noAutofit/>
          </a:bodyPr>
          <a:lstStyle/>
          <a:p>
            <a:r>
              <a:rPr lang="en-US" sz="2800" b="1" dirty="0">
                <a:solidFill>
                  <a:srgbClr val="0070C0"/>
                </a:solidFill>
              </a:rPr>
              <a:t>Introduction</a:t>
            </a:r>
            <a:endParaRPr lang="en-US" sz="2800" dirty="0">
              <a:solidFill>
                <a:srgbClr val="0070C0"/>
              </a:solidFill>
            </a:endParaRPr>
          </a:p>
        </p:txBody>
      </p:sp>
      <p:sp>
        <p:nvSpPr>
          <p:cNvPr id="3" name="Content Placeholder 2"/>
          <p:cNvSpPr>
            <a:spLocks noGrp="1"/>
          </p:cNvSpPr>
          <p:nvPr>
            <p:ph idx="1"/>
          </p:nvPr>
        </p:nvSpPr>
        <p:spPr>
          <a:xfrm>
            <a:off x="376789" y="1531375"/>
            <a:ext cx="11510411" cy="4943167"/>
          </a:xfrm>
        </p:spPr>
        <p:txBody>
          <a:bodyPr>
            <a:noAutofit/>
          </a:bodyPr>
          <a:lstStyle/>
          <a:p>
            <a:pPr marL="342900" indent="-342900" algn="just">
              <a:buFont typeface="Arial" panose="020B0604020202020204" pitchFamily="34" charset="0"/>
              <a:buChar char="•"/>
            </a:pPr>
            <a:r>
              <a:rPr lang="en-US" sz="2800" dirty="0"/>
              <a:t>Chemical reactions, such as </a:t>
            </a:r>
            <a:r>
              <a:rPr lang="en-US" sz="2800" dirty="0" smtClean="0"/>
              <a:t>those</a:t>
            </a:r>
            <a:r>
              <a:rPr lang="ka-GE" sz="2800" dirty="0" smtClean="0"/>
              <a:t>,</a:t>
            </a:r>
            <a:r>
              <a:rPr lang="en-US" sz="2800" dirty="0" smtClean="0"/>
              <a:t> </a:t>
            </a:r>
            <a:r>
              <a:rPr lang="en-US" sz="2800" dirty="0"/>
              <a:t>that </a:t>
            </a:r>
            <a:r>
              <a:rPr lang="en-US" sz="2800" dirty="0" smtClean="0"/>
              <a:t>occur</a:t>
            </a:r>
            <a:r>
              <a:rPr lang="ka-GE" sz="2800" dirty="0" smtClean="0"/>
              <a:t>,</a:t>
            </a:r>
            <a:r>
              <a:rPr lang="en-US" sz="2800" dirty="0" smtClean="0"/>
              <a:t> </a:t>
            </a:r>
            <a:r>
              <a:rPr lang="en-US" sz="2800" dirty="0"/>
              <a:t>when you light a match, involve changes in energy as well as matter.</a:t>
            </a:r>
          </a:p>
          <a:p>
            <a:pPr marL="342900" indent="-342900" algn="just">
              <a:buFont typeface="Arial" panose="020B0604020202020204" pitchFamily="34" charset="0"/>
              <a:buChar char="•"/>
            </a:pPr>
            <a:r>
              <a:rPr lang="en-US" sz="2800" dirty="0"/>
              <a:t>Societies at all levels of </a:t>
            </a:r>
            <a:r>
              <a:rPr lang="en-US" sz="2800" dirty="0" smtClean="0"/>
              <a:t>development, </a:t>
            </a:r>
            <a:r>
              <a:rPr lang="en-US" sz="2800" dirty="0"/>
              <a:t>could not function without the energy released by chemical reactions. </a:t>
            </a:r>
            <a:endParaRPr lang="ka-GE" sz="2800" dirty="0" smtClean="0"/>
          </a:p>
          <a:p>
            <a:pPr marL="342900" indent="-342900" algn="just">
              <a:buFont typeface="Arial" panose="020B0604020202020204" pitchFamily="34" charset="0"/>
              <a:buChar char="•"/>
            </a:pPr>
            <a:r>
              <a:rPr lang="en-US" sz="2800" dirty="0" smtClean="0"/>
              <a:t>In </a:t>
            </a:r>
            <a:r>
              <a:rPr lang="en-US" sz="2800" dirty="0"/>
              <a:t>2012</a:t>
            </a:r>
            <a:r>
              <a:rPr lang="en-US" sz="2800" dirty="0" smtClean="0"/>
              <a:t>,</a:t>
            </a:r>
            <a:r>
              <a:rPr lang="ka-GE" sz="2800" dirty="0" smtClean="0"/>
              <a:t> </a:t>
            </a:r>
            <a:r>
              <a:rPr lang="en-US" sz="2800" dirty="0" smtClean="0"/>
              <a:t>about </a:t>
            </a:r>
            <a:r>
              <a:rPr lang="en-US" sz="2800" dirty="0"/>
              <a:t>85% of US energy </a:t>
            </a:r>
            <a:r>
              <a:rPr lang="en-US" sz="2800" dirty="0" smtClean="0"/>
              <a:t>consumption, </a:t>
            </a:r>
            <a:r>
              <a:rPr lang="en-US" sz="2800" dirty="0"/>
              <a:t>came from the combustion of petroleum products, coal, wood, and garbage</a:t>
            </a:r>
            <a:r>
              <a:rPr lang="en-US" sz="2800" dirty="0" smtClean="0"/>
              <a:t>.</a:t>
            </a:r>
            <a:endParaRPr lang="ka-GE" sz="2800" dirty="0" smtClean="0"/>
          </a:p>
          <a:p>
            <a:pPr marL="342900" indent="-342900" algn="just">
              <a:buFont typeface="Arial" panose="020B0604020202020204" pitchFamily="34" charset="0"/>
              <a:buChar char="•"/>
            </a:pPr>
            <a:r>
              <a:rPr lang="en-US" sz="2800" dirty="0" smtClean="0"/>
              <a:t>We</a:t>
            </a:r>
            <a:r>
              <a:rPr lang="ka-GE" sz="2800" dirty="0" smtClean="0"/>
              <a:t> </a:t>
            </a:r>
            <a:r>
              <a:rPr lang="en-US" sz="2800" dirty="0" smtClean="0"/>
              <a:t>use </a:t>
            </a:r>
            <a:r>
              <a:rPr lang="en-US" sz="2800" dirty="0"/>
              <a:t>this energy to produce electricity (38%); to transport food, raw materials, manufactured goods, and people (27</a:t>
            </a:r>
            <a:r>
              <a:rPr lang="en-US" sz="2800" dirty="0" smtClean="0"/>
              <a:t>%);</a:t>
            </a:r>
            <a:r>
              <a:rPr lang="ka-GE" sz="2800" dirty="0" smtClean="0"/>
              <a:t> </a:t>
            </a:r>
            <a:r>
              <a:rPr lang="en-US" sz="2800" dirty="0" smtClean="0"/>
              <a:t>for </a:t>
            </a:r>
            <a:r>
              <a:rPr lang="en-US" sz="2800" dirty="0"/>
              <a:t>industrial production (21%); and to heat and power our homes and businesses (10</a:t>
            </a:r>
            <a:r>
              <a:rPr lang="en-US" sz="2800" dirty="0" smtClean="0"/>
              <a:t>%).</a:t>
            </a:r>
            <a:endParaRPr lang="ka-GE" sz="2800" dirty="0" smtClean="0"/>
          </a:p>
          <a:p>
            <a:pPr marL="342900" indent="-342900" algn="just">
              <a:buFont typeface="Arial" panose="020B0604020202020204" pitchFamily="34" charset="0"/>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3994" y="402016"/>
            <a:ext cx="1226434" cy="833592"/>
          </a:xfrm>
          <a:prstGeom prst="rect">
            <a:avLst/>
          </a:prstGeom>
        </p:spPr>
      </p:pic>
    </p:spTree>
    <p:extLst>
      <p:ext uri="{BB962C8B-B14F-4D97-AF65-F5344CB8AC3E}">
        <p14:creationId xmlns:p14="http://schemas.microsoft.com/office/powerpoint/2010/main" val="708352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30169" y="352701"/>
            <a:ext cx="6553200" cy="508000"/>
          </a:xfrm>
        </p:spPr>
        <p:txBody>
          <a:bodyPr>
            <a:noAutofit/>
          </a:bodyPr>
          <a:lstStyle/>
          <a:p>
            <a:pPr eaLnBrk="1" hangingPunct="1"/>
            <a:r>
              <a:rPr lang="en-US" sz="3200" b="1" dirty="0">
                <a:solidFill>
                  <a:srgbClr val="000090"/>
                </a:solidFill>
                <a:latin typeface="Arial" pitchFamily="-110" charset="0"/>
              </a:rPr>
              <a:t>Calorimetry principles</a:t>
            </a:r>
          </a:p>
        </p:txBody>
      </p:sp>
      <p:sp>
        <p:nvSpPr>
          <p:cNvPr id="22530" name="Rectangle 3"/>
          <p:cNvSpPr>
            <a:spLocks noGrp="1" noChangeArrowheads="1"/>
          </p:cNvSpPr>
          <p:nvPr>
            <p:ph idx="1"/>
          </p:nvPr>
        </p:nvSpPr>
        <p:spPr>
          <a:xfrm>
            <a:off x="501445" y="1176839"/>
            <a:ext cx="11105536" cy="5545064"/>
          </a:xfrm>
        </p:spPr>
        <p:txBody>
          <a:bodyPr>
            <a:normAutofit/>
          </a:bodyPr>
          <a:lstStyle/>
          <a:p>
            <a:pPr>
              <a:buClrTx/>
              <a:buFont typeface="Arial"/>
              <a:buChar char="•"/>
            </a:pPr>
            <a:r>
              <a:rPr lang="en-US" sz="2400" dirty="0"/>
              <a:t>  Consider a hot piece of metal (M) and cool water (W).</a:t>
            </a:r>
          </a:p>
          <a:p>
            <a:pPr>
              <a:buClrTx/>
            </a:pPr>
            <a:endParaRPr lang="en-US" sz="2400" dirty="0">
              <a:solidFill>
                <a:srgbClr val="000000"/>
              </a:solidFill>
              <a:cs typeface="MS PGothic" pitchFamily="34" charset="-128"/>
            </a:endParaRPr>
          </a:p>
          <a:p>
            <a:pPr>
              <a:buClrTx/>
              <a:buFont typeface="Arial"/>
              <a:buChar char="•"/>
            </a:pPr>
            <a:r>
              <a:rPr lang="en-US" sz="2400" dirty="0">
                <a:solidFill>
                  <a:srgbClr val="000000"/>
                </a:solidFill>
                <a:cs typeface="MS PGothic" pitchFamily="34" charset="-128"/>
              </a:rPr>
              <a:t>  If the metal is placed in the water within a calorimeter, heat will transfer from M to W.</a:t>
            </a:r>
          </a:p>
          <a:p>
            <a:pPr>
              <a:buClrTx/>
              <a:buFont typeface="Arial"/>
              <a:buChar char="•"/>
            </a:pPr>
            <a:endParaRPr lang="en-US" sz="2400" dirty="0">
              <a:solidFill>
                <a:srgbClr val="000000"/>
              </a:solidFill>
              <a:cs typeface="MS PGothic" pitchFamily="34" charset="-128"/>
            </a:endParaRPr>
          </a:p>
          <a:p>
            <a:pPr>
              <a:buClrTx/>
              <a:buFont typeface="Arial"/>
              <a:buChar char="•"/>
            </a:pPr>
            <a:r>
              <a:rPr lang="en-US" sz="2400" dirty="0">
                <a:solidFill>
                  <a:srgbClr val="000000"/>
                </a:solidFill>
                <a:cs typeface="MS PGothic" pitchFamily="34" charset="-128"/>
              </a:rPr>
              <a:t> The temperature of M will decrease.</a:t>
            </a:r>
          </a:p>
          <a:p>
            <a:pPr>
              <a:buClrTx/>
              <a:buFont typeface="Arial"/>
              <a:buChar char="•"/>
            </a:pPr>
            <a:endParaRPr lang="en-US" sz="2400" dirty="0">
              <a:solidFill>
                <a:srgbClr val="000000"/>
              </a:solidFill>
              <a:cs typeface="MS PGothic" pitchFamily="34" charset="-128"/>
            </a:endParaRPr>
          </a:p>
          <a:p>
            <a:pPr>
              <a:buClrTx/>
              <a:buFont typeface="Arial"/>
              <a:buChar char="•"/>
            </a:pPr>
            <a:r>
              <a:rPr lang="en-US" sz="2400" dirty="0">
                <a:solidFill>
                  <a:srgbClr val="000000"/>
                </a:solidFill>
                <a:cs typeface="MS PGothic" pitchFamily="34" charset="-128"/>
              </a:rPr>
              <a:t> The temperature of W will increase.</a:t>
            </a:r>
          </a:p>
          <a:p>
            <a:pPr>
              <a:buClrTx/>
              <a:buFont typeface="Arial"/>
              <a:buChar char="•"/>
            </a:pPr>
            <a:endParaRPr lang="en-US" sz="2400" dirty="0">
              <a:solidFill>
                <a:srgbClr val="000000"/>
              </a:solidFill>
              <a:cs typeface="MS PGothic" pitchFamily="34" charset="-128"/>
            </a:endParaRPr>
          </a:p>
          <a:p>
            <a:pPr>
              <a:buClrTx/>
              <a:buFont typeface="Arial"/>
              <a:buChar char="•"/>
            </a:pPr>
            <a:r>
              <a:rPr lang="en-US" sz="2400" dirty="0">
                <a:solidFill>
                  <a:srgbClr val="000000"/>
                </a:solidFill>
                <a:cs typeface="MS PGothic" pitchFamily="34" charset="-128"/>
              </a:rPr>
              <a:t> Eventually</a:t>
            </a:r>
            <a:r>
              <a:rPr lang="ka-GE" sz="2400" dirty="0">
                <a:solidFill>
                  <a:srgbClr val="000000"/>
                </a:solidFill>
                <a:cs typeface="MS PGothic" pitchFamily="34" charset="-128"/>
              </a:rPr>
              <a:t>,</a:t>
            </a:r>
            <a:r>
              <a:rPr lang="en-US" sz="2400" dirty="0">
                <a:solidFill>
                  <a:srgbClr val="000000"/>
                </a:solidFill>
                <a:cs typeface="MS PGothic" pitchFamily="34" charset="-128"/>
              </a:rPr>
              <a:t> thermal equilibrium will be reached and both objects will have the same temperature.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40537" y="35270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37419" y="552033"/>
            <a:ext cx="5766620" cy="508000"/>
          </a:xfrm>
        </p:spPr>
        <p:txBody>
          <a:bodyPr>
            <a:noAutofit/>
          </a:bodyPr>
          <a:lstStyle/>
          <a:p>
            <a:pPr eaLnBrk="1" hangingPunct="1"/>
            <a:r>
              <a:rPr lang="en-US" sz="3200" b="1" dirty="0" err="1">
                <a:solidFill>
                  <a:srgbClr val="000090"/>
                </a:solidFill>
                <a:latin typeface="Arial" pitchFamily="-110" charset="0"/>
              </a:rPr>
              <a:t>Calorimetry</a:t>
            </a:r>
            <a:r>
              <a:rPr lang="en-US" sz="3200" b="1" dirty="0">
                <a:solidFill>
                  <a:srgbClr val="000090"/>
                </a:solidFill>
                <a:latin typeface="Arial" pitchFamily="-110" charset="0"/>
              </a:rPr>
              <a:t> principles</a:t>
            </a:r>
          </a:p>
        </p:txBody>
      </p:sp>
      <p:sp>
        <p:nvSpPr>
          <p:cNvPr id="22530" name="Rectangle 3"/>
          <p:cNvSpPr>
            <a:spLocks noGrp="1" noChangeArrowheads="1"/>
          </p:cNvSpPr>
          <p:nvPr>
            <p:ph idx="1"/>
          </p:nvPr>
        </p:nvSpPr>
        <p:spPr>
          <a:xfrm>
            <a:off x="737419" y="1060033"/>
            <a:ext cx="10928555" cy="5604299"/>
          </a:xfrm>
        </p:spPr>
        <p:txBody>
          <a:bodyPr>
            <a:normAutofit/>
          </a:bodyPr>
          <a:lstStyle/>
          <a:p>
            <a:pPr>
              <a:buClrTx/>
              <a:buFont typeface="Arial"/>
              <a:buChar char="•"/>
            </a:pPr>
            <a:endParaRPr lang="en-US" sz="2400" b="1" dirty="0">
              <a:latin typeface="Arial" pitchFamily="-110" charset="0"/>
            </a:endParaRPr>
          </a:p>
          <a:p>
            <a:pPr>
              <a:buClrTx/>
              <a:buFont typeface="Arial"/>
              <a:buChar char="•"/>
            </a:pPr>
            <a:r>
              <a:rPr lang="en-US" sz="2400" dirty="0"/>
              <a:t> Since this is done in a </a:t>
            </a:r>
            <a:r>
              <a:rPr lang="en-US" sz="2400" dirty="0" smtClean="0"/>
              <a:t>calorimeter</a:t>
            </a:r>
            <a:r>
              <a:rPr lang="ka-GE" sz="2400" dirty="0" smtClean="0"/>
              <a:t>,</a:t>
            </a:r>
            <a:r>
              <a:rPr lang="en-US" sz="2400" dirty="0" smtClean="0"/>
              <a:t> </a:t>
            </a:r>
            <a:r>
              <a:rPr lang="en-US" sz="2400" dirty="0"/>
              <a:t>the heat exchange is only between M and W.</a:t>
            </a:r>
          </a:p>
          <a:p>
            <a:pPr>
              <a:buClrTx/>
              <a:buFont typeface="Arial"/>
              <a:buChar char="•"/>
            </a:pPr>
            <a:r>
              <a:rPr lang="en-US" sz="2400" dirty="0"/>
              <a:t> Under these ideal circumstances, the net heat change is </a:t>
            </a:r>
            <a:r>
              <a:rPr lang="en-US" sz="2400" dirty="0" smtClean="0"/>
              <a:t>zero</a:t>
            </a:r>
            <a:r>
              <a:rPr lang="ka-GE" sz="2400" dirty="0" smtClean="0"/>
              <a:t>:</a:t>
            </a:r>
            <a:endParaRPr lang="ka-GE" sz="2400" dirty="0"/>
          </a:p>
          <a:p>
            <a:pPr>
              <a:buClrTx/>
            </a:pPr>
            <a:endParaRPr lang="en-US" sz="2400" dirty="0"/>
          </a:p>
          <a:p>
            <a:pPr>
              <a:buClrTx/>
            </a:pPr>
            <a:r>
              <a:rPr lang="en-US" sz="2400" dirty="0"/>
              <a:t> </a:t>
            </a:r>
            <a:endParaRPr lang="ka-GE" sz="2400" dirty="0" smtClean="0"/>
          </a:p>
          <a:p>
            <a:pPr>
              <a:buClrTx/>
              <a:buFont typeface="Arial"/>
              <a:buChar char="•"/>
            </a:pPr>
            <a:r>
              <a:rPr lang="en-US" sz="2400" dirty="0" smtClean="0"/>
              <a:t>Rearranging </a:t>
            </a:r>
            <a:r>
              <a:rPr lang="en-US" sz="2400" dirty="0"/>
              <a:t>shows, that the heat gained by </a:t>
            </a:r>
            <a:r>
              <a:rPr lang="en-US" sz="2400" dirty="0" smtClean="0"/>
              <a:t>M, </a:t>
            </a:r>
            <a:r>
              <a:rPr lang="en-US" sz="2400" dirty="0"/>
              <a:t>is equal to the heat lost by W.</a:t>
            </a:r>
          </a:p>
          <a:p>
            <a:pPr>
              <a:buClrTx/>
              <a:buFont typeface="Arial"/>
              <a:buChar char="•"/>
            </a:pPr>
            <a:endParaRPr lang="en-US" sz="2400" dirty="0"/>
          </a:p>
          <a:p>
            <a:pPr>
              <a:buClrTx/>
            </a:pPr>
            <a:endParaRPr lang="en-US" sz="2400" dirty="0"/>
          </a:p>
          <a:p>
            <a:pPr>
              <a:buClrTx/>
              <a:buFont typeface="Arial"/>
              <a:buChar char="•"/>
            </a:pPr>
            <a:r>
              <a:rPr lang="en-US" sz="2400" dirty="0"/>
              <a:t> The heat of both substances is equal in magnitude, but opposite in sign.</a:t>
            </a:r>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423950"/>
            <a:ext cx="1226434" cy="833592"/>
          </a:xfrm>
          <a:prstGeom prst="rect">
            <a:avLst/>
          </a:prstGeom>
        </p:spPr>
      </p:pic>
      <p:pic>
        <p:nvPicPr>
          <p:cNvPr id="2" name="Picture 1">
            <a:extLst>
              <a:ext uri="{FF2B5EF4-FFF2-40B4-BE49-F238E27FC236}">
                <a16:creationId xmlns:a16="http://schemas.microsoft.com/office/drawing/2014/main" id="{8A2B05CC-CA1D-4A1D-8218-B97D2FFE253D}"/>
              </a:ext>
            </a:extLst>
          </p:cNvPr>
          <p:cNvPicPr>
            <a:picLocks noChangeAspect="1"/>
          </p:cNvPicPr>
          <p:nvPr/>
        </p:nvPicPr>
        <p:blipFill>
          <a:blip r:embed="rId3"/>
          <a:stretch>
            <a:fillRect/>
          </a:stretch>
        </p:blipFill>
        <p:spPr>
          <a:xfrm>
            <a:off x="3422242" y="3060784"/>
            <a:ext cx="4800889" cy="698311"/>
          </a:xfrm>
          <a:prstGeom prst="rect">
            <a:avLst/>
          </a:prstGeom>
        </p:spPr>
      </p:pic>
      <p:pic>
        <p:nvPicPr>
          <p:cNvPr id="3" name="Picture 2">
            <a:extLst>
              <a:ext uri="{FF2B5EF4-FFF2-40B4-BE49-F238E27FC236}">
                <a16:creationId xmlns:a16="http://schemas.microsoft.com/office/drawing/2014/main" id="{FE318A4D-A727-4EA4-9BF0-4859DB90A59D}"/>
              </a:ext>
            </a:extLst>
          </p:cNvPr>
          <p:cNvPicPr>
            <a:picLocks noChangeAspect="1"/>
          </p:cNvPicPr>
          <p:nvPr/>
        </p:nvPicPr>
        <p:blipFill>
          <a:blip r:embed="rId4"/>
          <a:stretch>
            <a:fillRect/>
          </a:stretch>
        </p:blipFill>
        <p:spPr>
          <a:xfrm>
            <a:off x="3027581" y="4612973"/>
            <a:ext cx="4616820"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5406"/>
            <a:ext cx="4980039" cy="668912"/>
          </a:xfrm>
        </p:spPr>
        <p:txBody>
          <a:bodyPr>
            <a:normAutofit/>
          </a:bodyPr>
          <a:lstStyle/>
          <a:p>
            <a:r>
              <a:rPr lang="en-US" sz="2800" b="1" dirty="0">
                <a:solidFill>
                  <a:srgbClr val="000090"/>
                </a:solidFill>
                <a:latin typeface="Arial" pitchFamily="-110" charset="0"/>
              </a:rPr>
              <a:t>Calorimetry principles</a:t>
            </a:r>
            <a:endParaRPr lang="en-US" sz="2800" dirty="0"/>
          </a:p>
        </p:txBody>
      </p:sp>
      <p:sp>
        <p:nvSpPr>
          <p:cNvPr id="3" name="Content Placeholder 2"/>
          <p:cNvSpPr>
            <a:spLocks noGrp="1"/>
          </p:cNvSpPr>
          <p:nvPr>
            <p:ph idx="1"/>
          </p:nvPr>
        </p:nvSpPr>
        <p:spPr>
          <a:xfrm>
            <a:off x="235973" y="1796846"/>
            <a:ext cx="11164529" cy="4373563"/>
          </a:xfrm>
        </p:spPr>
        <p:txBody>
          <a:bodyPr>
            <a:normAutofit/>
          </a:bodyPr>
          <a:lstStyle/>
          <a:p>
            <a:pPr marL="457200" indent="-457200" algn="just">
              <a:buClrTx/>
              <a:buFont typeface="Arial" panose="020B0604020202020204" pitchFamily="34" charset="0"/>
              <a:buChar char="•"/>
            </a:pPr>
            <a:r>
              <a:rPr lang="en-US" sz="2800" dirty="0"/>
              <a:t>The magnitude of the heat (change) is therefore the same for both substances, and the negative sign merely </a:t>
            </a:r>
            <a:r>
              <a:rPr lang="en-US" sz="2800" dirty="0" smtClean="0"/>
              <a:t>shows,</a:t>
            </a:r>
            <a:r>
              <a:rPr lang="ka-GE" sz="2800" dirty="0" smtClean="0"/>
              <a:t> </a:t>
            </a:r>
            <a:r>
              <a:rPr lang="en-US" sz="2800" dirty="0" smtClean="0"/>
              <a:t>that </a:t>
            </a:r>
            <a:r>
              <a:rPr lang="en-US" sz="2800" i="1" dirty="0" smtClean="0">
                <a:solidFill>
                  <a:srgbClr val="0070C0"/>
                </a:solidFill>
              </a:rPr>
              <a:t>q</a:t>
            </a:r>
            <a:r>
              <a:rPr lang="ka-GE" sz="2800" i="1" dirty="0" smtClean="0">
                <a:solidFill>
                  <a:srgbClr val="0070C0"/>
                </a:solidFill>
              </a:rPr>
              <a:t> </a:t>
            </a:r>
            <a:r>
              <a:rPr lang="en-US" sz="2800" i="1" dirty="0" smtClean="0">
                <a:solidFill>
                  <a:srgbClr val="0070C0"/>
                </a:solidFill>
              </a:rPr>
              <a:t>substance </a:t>
            </a:r>
            <a:r>
              <a:rPr lang="en-US" sz="2800" i="1" dirty="0">
                <a:solidFill>
                  <a:srgbClr val="0070C0"/>
                </a:solidFill>
              </a:rPr>
              <a:t>M and </a:t>
            </a:r>
            <a:r>
              <a:rPr lang="en-US" sz="2800" i="1" dirty="0" smtClean="0">
                <a:solidFill>
                  <a:srgbClr val="0070C0"/>
                </a:solidFill>
              </a:rPr>
              <a:t>q</a:t>
            </a:r>
            <a:r>
              <a:rPr lang="ka-GE" sz="2800" i="1" dirty="0" smtClean="0">
                <a:solidFill>
                  <a:srgbClr val="0070C0"/>
                </a:solidFill>
              </a:rPr>
              <a:t> </a:t>
            </a:r>
            <a:r>
              <a:rPr lang="en-US" sz="2800" i="1" dirty="0" smtClean="0">
                <a:solidFill>
                  <a:srgbClr val="0070C0"/>
                </a:solidFill>
              </a:rPr>
              <a:t>substance W, </a:t>
            </a:r>
            <a:r>
              <a:rPr lang="en-US" sz="2800" i="1" dirty="0">
                <a:solidFill>
                  <a:srgbClr val="0070C0"/>
                </a:solidFill>
              </a:rPr>
              <a:t>are opposite in direction of heat flow </a:t>
            </a:r>
            <a:r>
              <a:rPr lang="en-US" sz="2800" dirty="0"/>
              <a:t>(gain or loss) but does not indicate the </a:t>
            </a:r>
            <a:r>
              <a:rPr lang="en-US" sz="2800" dirty="0" smtClean="0"/>
              <a:t>arithmetic</a:t>
            </a:r>
            <a:r>
              <a:rPr lang="ka-GE" sz="2800" dirty="0" smtClean="0"/>
              <a:t> </a:t>
            </a:r>
            <a:r>
              <a:rPr lang="en-US" sz="2800" dirty="0" smtClean="0"/>
              <a:t>sign </a:t>
            </a:r>
            <a:r>
              <a:rPr lang="en-US" sz="2800" dirty="0"/>
              <a:t>of either </a:t>
            </a:r>
            <a:r>
              <a:rPr lang="en-US" sz="2800" i="1" dirty="0"/>
              <a:t>q </a:t>
            </a:r>
            <a:r>
              <a:rPr lang="en-US" sz="2800" dirty="0"/>
              <a:t>value (that is determined by whether the matter in question gains or loses heat, per definition). </a:t>
            </a:r>
            <a:endParaRPr lang="ka-GE" sz="2800" dirty="0" smtClean="0"/>
          </a:p>
          <a:p>
            <a:pPr marL="457200" indent="-457200" algn="just">
              <a:buClrTx/>
              <a:buFont typeface="Arial" panose="020B0604020202020204" pitchFamily="34" charset="0"/>
              <a:buChar char="•"/>
            </a:pPr>
            <a:r>
              <a:rPr lang="en-US" sz="2800" dirty="0" smtClean="0"/>
              <a:t>In the</a:t>
            </a:r>
            <a:r>
              <a:rPr lang="ka-GE" sz="2800" dirty="0" smtClean="0"/>
              <a:t> </a:t>
            </a:r>
            <a:r>
              <a:rPr lang="en-US" sz="2800" dirty="0" smtClean="0"/>
              <a:t>specific </a:t>
            </a:r>
            <a:r>
              <a:rPr lang="en-US" sz="2800" dirty="0"/>
              <a:t>situation described, </a:t>
            </a:r>
            <a:r>
              <a:rPr lang="en-US" sz="2800" i="1" dirty="0" smtClean="0"/>
              <a:t>q</a:t>
            </a:r>
            <a:r>
              <a:rPr lang="ka-GE" sz="2800" i="1" dirty="0" smtClean="0"/>
              <a:t> </a:t>
            </a:r>
            <a:r>
              <a:rPr lang="en-US" sz="2800" dirty="0" smtClean="0"/>
              <a:t>substance </a:t>
            </a:r>
            <a:r>
              <a:rPr lang="en-US" sz="2800" dirty="0"/>
              <a:t>M is a negative value and </a:t>
            </a:r>
            <a:r>
              <a:rPr lang="en-US" sz="2800" i="1" dirty="0" smtClean="0"/>
              <a:t>q</a:t>
            </a:r>
            <a:r>
              <a:rPr lang="ka-GE" sz="2800" i="1" dirty="0" smtClean="0"/>
              <a:t> </a:t>
            </a:r>
            <a:r>
              <a:rPr lang="en-US" sz="2800" dirty="0" smtClean="0"/>
              <a:t>substance </a:t>
            </a:r>
            <a:r>
              <a:rPr lang="en-US" sz="2800" dirty="0"/>
              <a:t>W is positive, since heat is transferred </a:t>
            </a:r>
            <a:r>
              <a:rPr lang="en-US" sz="2800" dirty="0" smtClean="0"/>
              <a:t>from</a:t>
            </a:r>
            <a:r>
              <a:rPr lang="ka-GE" sz="2800" dirty="0" smtClean="0"/>
              <a:t> </a:t>
            </a:r>
            <a:r>
              <a:rPr lang="en-US" sz="2800" dirty="0" smtClean="0"/>
              <a:t>M </a:t>
            </a:r>
            <a:r>
              <a:rPr lang="en-US" sz="2800" dirty="0"/>
              <a:t>to W.</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724152"/>
            <a:ext cx="1226434" cy="833592"/>
          </a:xfrm>
          <a:prstGeom prst="rect">
            <a:avLst/>
          </a:prstGeom>
        </p:spPr>
      </p:pic>
    </p:spTree>
    <p:extLst>
      <p:ext uri="{BB962C8B-B14F-4D97-AF65-F5344CB8AC3E}">
        <p14:creationId xmlns:p14="http://schemas.microsoft.com/office/powerpoint/2010/main" val="206029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28292"/>
            <a:ext cx="2281084" cy="659535"/>
          </a:xfrm>
        </p:spPr>
        <p:txBody>
          <a:bodyPr/>
          <a:lstStyle/>
          <a:p>
            <a:r>
              <a:rPr lang="en-US" dirty="0"/>
              <a:t>Figure 5.14</a:t>
            </a:r>
          </a:p>
        </p:txBody>
      </p:sp>
      <p:pic>
        <p:nvPicPr>
          <p:cNvPr id="2" name="Picture Placeholder 1" descr="CNX_Chem_05_02_HeatTrans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735" r="-13735"/>
          <a:stretch>
            <a:fillRect/>
          </a:stretch>
        </p:blipFill>
        <p:spPr>
          <a:xfrm>
            <a:off x="2625213" y="227958"/>
            <a:ext cx="6445427" cy="5033057"/>
          </a:xfrm>
        </p:spPr>
      </p:pic>
      <p:sp>
        <p:nvSpPr>
          <p:cNvPr id="7" name="Text Placeholder 6"/>
          <p:cNvSpPr>
            <a:spLocks noGrp="1"/>
          </p:cNvSpPr>
          <p:nvPr>
            <p:ph type="body" sz="quarter" idx="14"/>
          </p:nvPr>
        </p:nvSpPr>
        <p:spPr>
          <a:xfrm>
            <a:off x="609600" y="5276779"/>
            <a:ext cx="11174361" cy="1166382"/>
          </a:xfrm>
        </p:spPr>
        <p:txBody>
          <a:bodyPr>
            <a:noAutofit/>
          </a:bodyPr>
          <a:lstStyle/>
          <a:p>
            <a:r>
              <a:rPr lang="en-US" sz="2400" dirty="0"/>
              <a:t>In a simple calorimetry process,</a:t>
            </a:r>
            <a:r>
              <a:rPr lang="en-US" sz="2400" dirty="0">
                <a:solidFill>
                  <a:srgbClr val="6CB255"/>
                </a:solidFill>
              </a:rPr>
              <a:t> (a) </a:t>
            </a:r>
            <a:r>
              <a:rPr lang="en-US" sz="2400" dirty="0"/>
              <a:t>heat, </a:t>
            </a:r>
            <a:r>
              <a:rPr lang="en-US" sz="2400" i="1" dirty="0"/>
              <a:t>q</a:t>
            </a:r>
            <a:r>
              <a:rPr lang="en-US" sz="2400" dirty="0"/>
              <a:t>, is transferred from the hot metal, M, to the cool water, W, until </a:t>
            </a:r>
            <a:r>
              <a:rPr lang="en-US" sz="2400" dirty="0">
                <a:solidFill>
                  <a:srgbClr val="6CB255"/>
                </a:solidFill>
              </a:rPr>
              <a:t>(b) </a:t>
            </a:r>
            <a:r>
              <a:rPr lang="en-US" sz="2400" dirty="0"/>
              <a:t>both are at the same temperature.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5394" y="541264"/>
            <a:ext cx="1226434" cy="833592"/>
          </a:xfrm>
          <a:prstGeom prst="rect">
            <a:avLst/>
          </a:prstGeom>
        </p:spPr>
      </p:pic>
    </p:spTree>
    <p:extLst>
      <p:ext uri="{BB962C8B-B14F-4D97-AF65-F5344CB8AC3E}">
        <p14:creationId xmlns:p14="http://schemas.microsoft.com/office/powerpoint/2010/main" val="1965554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905" y="922471"/>
            <a:ext cx="6553200" cy="508000"/>
          </a:xfrm>
        </p:spPr>
        <p:txBody>
          <a:bodyPr>
            <a:noAutofit/>
          </a:bodyPr>
          <a:lstStyle/>
          <a:p>
            <a:pPr eaLnBrk="1" hangingPunct="1"/>
            <a:r>
              <a:rPr lang="en-US" sz="3200" b="1" dirty="0" err="1">
                <a:solidFill>
                  <a:srgbClr val="000090"/>
                </a:solidFill>
                <a:latin typeface="Arial" pitchFamily="-110" charset="0"/>
              </a:rPr>
              <a:t>Calorimetry</a:t>
            </a:r>
            <a:r>
              <a:rPr lang="en-US" sz="3200" b="1" dirty="0">
                <a:solidFill>
                  <a:srgbClr val="000090"/>
                </a:solidFill>
                <a:latin typeface="Arial" pitchFamily="-110" charset="0"/>
              </a:rPr>
              <a:t> principles</a:t>
            </a:r>
          </a:p>
        </p:txBody>
      </p:sp>
      <p:sp>
        <p:nvSpPr>
          <p:cNvPr id="22530" name="Rectangle 3"/>
          <p:cNvSpPr>
            <a:spLocks noGrp="1" noChangeArrowheads="1"/>
          </p:cNvSpPr>
          <p:nvPr>
            <p:ph idx="1"/>
          </p:nvPr>
        </p:nvSpPr>
        <p:spPr>
          <a:xfrm>
            <a:off x="471948" y="1799391"/>
            <a:ext cx="11415252" cy="4498170"/>
          </a:xfrm>
        </p:spPr>
        <p:txBody>
          <a:bodyPr>
            <a:normAutofit lnSpcReduction="10000"/>
          </a:bodyPr>
          <a:lstStyle/>
          <a:p>
            <a:pPr>
              <a:buClrTx/>
              <a:buFont typeface="Arial"/>
              <a:buChar char="•"/>
            </a:pPr>
            <a:endParaRPr lang="en-US" sz="2400" b="1" dirty="0"/>
          </a:p>
          <a:p>
            <a:pPr>
              <a:buClrTx/>
              <a:buFont typeface="Arial"/>
              <a:buChar char="•"/>
            </a:pPr>
            <a:r>
              <a:rPr lang="en-US" sz="2400" dirty="0"/>
              <a:t> When we use calorimetry to determine the heat</a:t>
            </a:r>
            <a:r>
              <a:rPr lang="ru-RU" sz="2400" dirty="0"/>
              <a:t>,</a:t>
            </a:r>
            <a:r>
              <a:rPr lang="en-US" sz="2400" dirty="0"/>
              <a:t> involved in a chemical reaction, the same principles we have been discussing apply. </a:t>
            </a:r>
          </a:p>
          <a:p>
            <a:pPr>
              <a:buClrTx/>
              <a:buFont typeface="Arial"/>
              <a:buChar char="•"/>
            </a:pPr>
            <a:endParaRPr lang="en-US" sz="2400" dirty="0"/>
          </a:p>
          <a:p>
            <a:pPr>
              <a:buClrTx/>
              <a:buFont typeface="Arial"/>
              <a:buChar char="•"/>
            </a:pPr>
            <a:r>
              <a:rPr lang="en-US" sz="2400" dirty="0"/>
              <a:t> Because energy, is neither created, nor destroyed during a chemical reaction, there is no overall energy change.</a:t>
            </a:r>
          </a:p>
          <a:p>
            <a:pPr>
              <a:buClrTx/>
              <a:buFont typeface="Arial"/>
              <a:buChar char="•"/>
            </a:pPr>
            <a:endParaRPr lang="en-US" sz="2400" dirty="0"/>
          </a:p>
          <a:p>
            <a:pPr>
              <a:buClrTx/>
              <a:buFont typeface="Arial"/>
              <a:buChar char="•"/>
            </a:pPr>
            <a:r>
              <a:rPr lang="en-US" sz="2400" dirty="0"/>
              <a:t> The heat produced or consumed by the reaction (the “system”), </a:t>
            </a:r>
            <a:r>
              <a:rPr lang="en-US" sz="2400" i="1" dirty="0" err="1"/>
              <a:t>q</a:t>
            </a:r>
            <a:r>
              <a:rPr lang="en-US" sz="2400" baseline="-25000" dirty="0" err="1"/>
              <a:t>reaction</a:t>
            </a:r>
            <a:r>
              <a:rPr lang="en-US" sz="2400" dirty="0"/>
              <a:t>, plus the heat absorbed or lost by the solution (the “surroundings”), </a:t>
            </a:r>
            <a:r>
              <a:rPr lang="en-US" sz="2400" i="1" dirty="0" err="1"/>
              <a:t>q</a:t>
            </a:r>
            <a:r>
              <a:rPr lang="en-US" sz="2400" baseline="-25000" dirty="0" err="1"/>
              <a:t>solution</a:t>
            </a:r>
            <a:r>
              <a:rPr lang="en-US" sz="2400" dirty="0"/>
              <a:t>, must add up to zero.</a:t>
            </a:r>
          </a:p>
          <a:p>
            <a:pPr>
              <a:buClrTx/>
            </a:pPr>
            <a:endParaRPr lang="en-US" sz="2400" dirty="0"/>
          </a:p>
          <a:p>
            <a:pPr>
              <a:buClrTx/>
            </a:pPr>
            <a:endParaRPr lang="en-US" sz="2400" dirty="0"/>
          </a:p>
          <a:p>
            <a:pPr>
              <a:buClrTx/>
              <a:buFont typeface="Arial"/>
              <a:buChar char="•"/>
            </a:pPr>
            <a:endParaRPr lang="en-US" sz="2400" dirty="0"/>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6978" y="78133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84239" y="552033"/>
            <a:ext cx="6553200" cy="508000"/>
          </a:xfrm>
        </p:spPr>
        <p:txBody>
          <a:bodyPr>
            <a:noAutofit/>
          </a:bodyPr>
          <a:lstStyle/>
          <a:p>
            <a:pPr eaLnBrk="1" hangingPunct="1"/>
            <a:r>
              <a:rPr lang="en-US" sz="3200" b="1" dirty="0" err="1">
                <a:solidFill>
                  <a:srgbClr val="000090"/>
                </a:solidFill>
                <a:latin typeface="Arial" pitchFamily="-110" charset="0"/>
              </a:rPr>
              <a:t>Calorimetry</a:t>
            </a:r>
            <a:r>
              <a:rPr lang="en-US" sz="3200" b="1" dirty="0">
                <a:solidFill>
                  <a:srgbClr val="000090"/>
                </a:solidFill>
                <a:latin typeface="Arial" pitchFamily="-110" charset="0"/>
              </a:rPr>
              <a:t> principles</a:t>
            </a:r>
          </a:p>
        </p:txBody>
      </p:sp>
      <p:sp>
        <p:nvSpPr>
          <p:cNvPr id="22530" name="Rectangle 3"/>
          <p:cNvSpPr>
            <a:spLocks noGrp="1" noChangeArrowheads="1"/>
          </p:cNvSpPr>
          <p:nvPr>
            <p:ph idx="1"/>
          </p:nvPr>
        </p:nvSpPr>
        <p:spPr>
          <a:xfrm>
            <a:off x="596729" y="1318138"/>
            <a:ext cx="10958052" cy="4925872"/>
          </a:xfrm>
        </p:spPr>
        <p:txBody>
          <a:bodyPr>
            <a:normAutofit/>
          </a:bodyPr>
          <a:lstStyle/>
          <a:p>
            <a:pPr>
              <a:buClrTx/>
              <a:buFont typeface="Arial"/>
              <a:buChar char="•"/>
            </a:pPr>
            <a:endParaRPr lang="en-US" sz="2400" b="1" dirty="0">
              <a:latin typeface="Arial" pitchFamily="-110" charset="0"/>
            </a:endParaRPr>
          </a:p>
          <a:p>
            <a:pPr>
              <a:buClrTx/>
            </a:pPr>
            <a:endParaRPr lang="en-US" sz="2400" dirty="0"/>
          </a:p>
          <a:p>
            <a:pPr>
              <a:buClrTx/>
            </a:pPr>
            <a:endParaRPr lang="en-US" sz="2400" dirty="0"/>
          </a:p>
          <a:p>
            <a:pPr>
              <a:buClrTx/>
              <a:buFont typeface="Arial"/>
              <a:buChar char="•"/>
            </a:pPr>
            <a:r>
              <a:rPr lang="en-US" sz="2400" dirty="0"/>
              <a:t> This means, that the amount of heat produced or consumed by the reaction, equals the amount of heat absorbed or lost by the solution:</a:t>
            </a:r>
          </a:p>
          <a:p>
            <a:pPr>
              <a:buClrTx/>
              <a:buFont typeface="Arial"/>
              <a:buChar char="•"/>
            </a:pPr>
            <a:endParaRPr lang="en-US" sz="2400" dirty="0"/>
          </a:p>
          <a:p>
            <a:pPr>
              <a:buClrTx/>
              <a:buFont typeface="Arial"/>
              <a:buChar char="•"/>
            </a:pPr>
            <a:endParaRPr lang="en-US" sz="2400" dirty="0"/>
          </a:p>
          <a:p>
            <a:pPr>
              <a:buClrTx/>
            </a:pPr>
            <a:endParaRPr lang="en-US" sz="2400" dirty="0"/>
          </a:p>
          <a:p>
            <a:pPr>
              <a:buClrTx/>
              <a:buFont typeface="Arial"/>
              <a:buChar char="•"/>
            </a:pPr>
            <a:r>
              <a:rPr lang="en-US" sz="2400" dirty="0"/>
              <a:t> This concept lies at the heart of all Calorimetry problems and calculations.</a:t>
            </a:r>
          </a:p>
          <a:p>
            <a:pPr>
              <a:buClrTx/>
              <a:buFont typeface="Arial"/>
              <a:buChar char="•"/>
            </a:pPr>
            <a:endParaRPr lang="en-US" sz="2400" dirty="0"/>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06805" y="643237"/>
            <a:ext cx="1226434" cy="833592"/>
          </a:xfrm>
          <a:prstGeom prst="rect">
            <a:avLst/>
          </a:prstGeom>
        </p:spPr>
      </p:pic>
      <p:pic>
        <p:nvPicPr>
          <p:cNvPr id="2" name="Picture 1">
            <a:extLst>
              <a:ext uri="{FF2B5EF4-FFF2-40B4-BE49-F238E27FC236}">
                <a16:creationId xmlns:a16="http://schemas.microsoft.com/office/drawing/2014/main" id="{15D24AF1-0E10-4722-93A0-E37A7A9372D9}"/>
              </a:ext>
            </a:extLst>
          </p:cNvPr>
          <p:cNvPicPr>
            <a:picLocks noChangeAspect="1"/>
          </p:cNvPicPr>
          <p:nvPr/>
        </p:nvPicPr>
        <p:blipFill>
          <a:blip r:embed="rId3"/>
          <a:stretch>
            <a:fillRect/>
          </a:stretch>
        </p:blipFill>
        <p:spPr>
          <a:xfrm>
            <a:off x="3468264" y="1521585"/>
            <a:ext cx="4780338" cy="1095493"/>
          </a:xfrm>
          <a:prstGeom prst="rect">
            <a:avLst/>
          </a:prstGeom>
        </p:spPr>
      </p:pic>
      <p:pic>
        <p:nvPicPr>
          <p:cNvPr id="3" name="Picture 2">
            <a:extLst>
              <a:ext uri="{FF2B5EF4-FFF2-40B4-BE49-F238E27FC236}">
                <a16:creationId xmlns:a16="http://schemas.microsoft.com/office/drawing/2014/main" id="{F4BD452B-43C2-4835-A310-3F575ADB7790}"/>
              </a:ext>
            </a:extLst>
          </p:cNvPr>
          <p:cNvPicPr>
            <a:picLocks noChangeAspect="1"/>
          </p:cNvPicPr>
          <p:nvPr/>
        </p:nvPicPr>
        <p:blipFill>
          <a:blip r:embed="rId4"/>
          <a:stretch>
            <a:fillRect/>
          </a:stretch>
        </p:blipFill>
        <p:spPr>
          <a:xfrm>
            <a:off x="3238249" y="3916019"/>
            <a:ext cx="4852800" cy="984294"/>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797277" cy="659535"/>
          </a:xfrm>
        </p:spPr>
        <p:txBody>
          <a:bodyPr>
            <a:normAutofit/>
          </a:bodyPr>
          <a:lstStyle/>
          <a:p>
            <a:r>
              <a:rPr lang="en-US" sz="2800" dirty="0"/>
              <a:t>Example 5.5</a:t>
            </a:r>
          </a:p>
        </p:txBody>
      </p:sp>
      <p:sp>
        <p:nvSpPr>
          <p:cNvPr id="7" name="Text Placeholder 6"/>
          <p:cNvSpPr>
            <a:spLocks noGrp="1"/>
          </p:cNvSpPr>
          <p:nvPr>
            <p:ph type="body" sz="quarter" idx="14"/>
          </p:nvPr>
        </p:nvSpPr>
        <p:spPr>
          <a:xfrm>
            <a:off x="609600" y="1215139"/>
            <a:ext cx="11159613" cy="4905442"/>
          </a:xfrm>
        </p:spPr>
        <p:txBody>
          <a:bodyPr>
            <a:noAutofit/>
          </a:bodyPr>
          <a:lstStyle/>
          <a:p>
            <a:r>
              <a:rPr lang="en-US" sz="2400" dirty="0"/>
              <a:t>When 50.0 </a:t>
            </a:r>
            <a:r>
              <a:rPr lang="en-US" sz="2400" dirty="0" err="1"/>
              <a:t>mL</a:t>
            </a:r>
            <a:r>
              <a:rPr lang="en-US" sz="2400" dirty="0"/>
              <a:t> of 1.00 M </a:t>
            </a:r>
            <a:r>
              <a:rPr lang="en-US" sz="2400" dirty="0" err="1"/>
              <a:t>HCl(</a:t>
            </a:r>
            <a:r>
              <a:rPr lang="en-US" sz="2400" i="1" dirty="0" err="1"/>
              <a:t>aq</a:t>
            </a:r>
            <a:r>
              <a:rPr lang="en-US" sz="2400" dirty="0"/>
              <a:t>) and 50.0 </a:t>
            </a:r>
            <a:r>
              <a:rPr lang="en-US" sz="2400" dirty="0" err="1"/>
              <a:t>mL</a:t>
            </a:r>
            <a:r>
              <a:rPr lang="en-US" sz="2400" dirty="0"/>
              <a:t> of 1.00 M </a:t>
            </a:r>
            <a:r>
              <a:rPr lang="en-US" sz="2400" dirty="0" err="1"/>
              <a:t>NaOH(</a:t>
            </a:r>
            <a:r>
              <a:rPr lang="en-US" sz="2400" i="1" dirty="0" err="1"/>
              <a:t>aq</a:t>
            </a:r>
            <a:r>
              <a:rPr lang="en-US" sz="2400" dirty="0"/>
              <a:t>), both at 22.0 °C, are added to a coffee cup calorimeter, the temperature of the mixture reaches a maximum of 28.9 °C. What is the approximate amount of heat produced by this reaction?</a:t>
            </a:r>
          </a:p>
          <a:p>
            <a:pPr algn="ctr"/>
            <a:r>
              <a:rPr lang="en-US" sz="2400" dirty="0" err="1" smtClean="0"/>
              <a:t>HCl</a:t>
            </a:r>
            <a:r>
              <a:rPr lang="en-US" sz="2400" dirty="0" smtClean="0"/>
              <a:t>(</a:t>
            </a:r>
            <a:r>
              <a:rPr lang="en-US" sz="2400" i="1" dirty="0" err="1" smtClean="0"/>
              <a:t>aq</a:t>
            </a:r>
            <a:r>
              <a:rPr lang="en-US" sz="2400" dirty="0"/>
              <a:t>)  +  </a:t>
            </a:r>
            <a:r>
              <a:rPr lang="en-US" sz="2400" dirty="0" err="1"/>
              <a:t>NaOH</a:t>
            </a:r>
            <a:r>
              <a:rPr lang="en-US" sz="2400" dirty="0"/>
              <a:t>(</a:t>
            </a:r>
            <a:r>
              <a:rPr lang="en-US" sz="2400" i="1" dirty="0" err="1"/>
              <a:t>aq</a:t>
            </a:r>
            <a:r>
              <a:rPr lang="en-US" sz="2400" dirty="0"/>
              <a:t>)  ⟶  </a:t>
            </a:r>
            <a:r>
              <a:rPr lang="en-US" sz="2400" dirty="0" err="1"/>
              <a:t>NaCl</a:t>
            </a:r>
            <a:r>
              <a:rPr lang="en-US" sz="2400" dirty="0"/>
              <a:t>(</a:t>
            </a:r>
            <a:r>
              <a:rPr lang="en-US" sz="2400" i="1" dirty="0" err="1"/>
              <a:t>aq</a:t>
            </a:r>
            <a:r>
              <a:rPr lang="en-US" sz="2400" dirty="0"/>
              <a:t>)  +  H</a:t>
            </a:r>
            <a:r>
              <a:rPr lang="en-US" sz="2400" baseline="-25000" dirty="0"/>
              <a:t>2</a:t>
            </a:r>
            <a:r>
              <a:rPr lang="en-US" sz="2400" dirty="0"/>
              <a:t>O(</a:t>
            </a:r>
            <a:r>
              <a:rPr lang="en-US" sz="2400" i="1" dirty="0"/>
              <a:t>l</a:t>
            </a:r>
            <a:r>
              <a:rPr lang="en-US" sz="2400" dirty="0" smtClean="0"/>
              <a:t>)</a:t>
            </a:r>
            <a:endParaRPr lang="ka-GE" sz="2400" dirty="0" smtClean="0"/>
          </a:p>
          <a:p>
            <a:pPr algn="just"/>
            <a:r>
              <a:rPr lang="en-US" sz="2400" b="1" dirty="0" smtClean="0">
                <a:solidFill>
                  <a:srgbClr val="002060"/>
                </a:solidFill>
              </a:rPr>
              <a:t>Solution</a:t>
            </a:r>
          </a:p>
          <a:p>
            <a:pPr algn="just"/>
            <a:r>
              <a:rPr lang="en-US" sz="2400" dirty="0"/>
              <a:t>To visualize what is going on, imagine</a:t>
            </a:r>
            <a:r>
              <a:rPr lang="ka-GE" sz="2400" dirty="0"/>
              <a:t>,</a:t>
            </a:r>
            <a:r>
              <a:rPr lang="en-US" sz="2400" dirty="0"/>
              <a:t> that you could combine the two solutions so </a:t>
            </a:r>
            <a:r>
              <a:rPr lang="en-US" sz="2400" dirty="0" smtClean="0"/>
              <a:t>quickly, </a:t>
            </a:r>
            <a:r>
              <a:rPr lang="en-US" sz="2400" dirty="0"/>
              <a:t>that no reaction took </a:t>
            </a:r>
            <a:r>
              <a:rPr lang="en-US" sz="2400" dirty="0" smtClean="0"/>
              <a:t>place</a:t>
            </a:r>
            <a:r>
              <a:rPr lang="ka-GE" sz="2400" dirty="0" smtClean="0"/>
              <a:t>,</a:t>
            </a:r>
            <a:r>
              <a:rPr lang="en-US" sz="2400" dirty="0" smtClean="0"/>
              <a:t> </a:t>
            </a:r>
            <a:r>
              <a:rPr lang="en-US" sz="2400" dirty="0"/>
              <a:t>while they mixed; then after mixing, the reaction took place.</a:t>
            </a:r>
            <a:endParaRPr lang="en-US" sz="2400" b="1" dirty="0">
              <a:solidFill>
                <a:srgbClr val="002060"/>
              </a:solidFill>
            </a:endParaRP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3715" y="309015"/>
            <a:ext cx="1226434" cy="833592"/>
          </a:xfrm>
          <a:prstGeom prst="rect">
            <a:avLst/>
          </a:prstGeom>
        </p:spPr>
      </p:pic>
    </p:spTree>
    <p:extLst>
      <p:ext uri="{BB962C8B-B14F-4D97-AF65-F5344CB8AC3E}">
        <p14:creationId xmlns:p14="http://schemas.microsoft.com/office/powerpoint/2010/main" val="437064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856271" cy="659535"/>
          </a:xfrm>
        </p:spPr>
        <p:txBody>
          <a:bodyPr>
            <a:normAutofit/>
          </a:bodyPr>
          <a:lstStyle/>
          <a:p>
            <a:r>
              <a:rPr lang="en-US" sz="2800" dirty="0"/>
              <a:t>Example 5.5</a:t>
            </a:r>
          </a:p>
        </p:txBody>
      </p:sp>
      <p:sp>
        <p:nvSpPr>
          <p:cNvPr id="7" name="Text Placeholder 6"/>
          <p:cNvSpPr>
            <a:spLocks noGrp="1"/>
          </p:cNvSpPr>
          <p:nvPr>
            <p:ph type="body" sz="quarter" idx="14"/>
          </p:nvPr>
        </p:nvSpPr>
        <p:spPr>
          <a:xfrm>
            <a:off x="427703" y="1377372"/>
            <a:ext cx="10810568" cy="4875944"/>
          </a:xfrm>
        </p:spPr>
        <p:txBody>
          <a:bodyPr>
            <a:noAutofit/>
          </a:bodyPr>
          <a:lstStyle/>
          <a:p>
            <a:endParaRPr lang="ka-GE" sz="2400" dirty="0" smtClean="0"/>
          </a:p>
          <a:p>
            <a:r>
              <a:rPr lang="en-US" sz="2400" dirty="0" smtClean="0"/>
              <a:t>At </a:t>
            </a:r>
            <a:r>
              <a:rPr lang="en-US" sz="2400" dirty="0"/>
              <a:t>the instant of mixing, you have 100.0 mL of a mixture of </a:t>
            </a:r>
            <a:r>
              <a:rPr lang="en-US" sz="2400" dirty="0" err="1"/>
              <a:t>HCl</a:t>
            </a:r>
            <a:r>
              <a:rPr lang="en-US" sz="2400" dirty="0"/>
              <a:t> and </a:t>
            </a:r>
            <a:r>
              <a:rPr lang="en-US" sz="2400" dirty="0" err="1"/>
              <a:t>NaOH</a:t>
            </a:r>
            <a:r>
              <a:rPr lang="en-US" sz="2400" dirty="0"/>
              <a:t> at 22.0 °C. The </a:t>
            </a:r>
            <a:r>
              <a:rPr lang="en-US" sz="2400" dirty="0" err="1"/>
              <a:t>HCl</a:t>
            </a:r>
            <a:r>
              <a:rPr lang="en-US" sz="2400" dirty="0"/>
              <a:t> and </a:t>
            </a:r>
            <a:r>
              <a:rPr lang="en-US" sz="2400" dirty="0" err="1" smtClean="0"/>
              <a:t>NaOH</a:t>
            </a:r>
            <a:r>
              <a:rPr lang="en-US" sz="2400" dirty="0" smtClean="0"/>
              <a:t>, </a:t>
            </a:r>
            <a:r>
              <a:rPr lang="en-US" sz="2400" dirty="0"/>
              <a:t>then react until the solution temperature reaches 28.9 °C.</a:t>
            </a:r>
          </a:p>
          <a:p>
            <a:r>
              <a:rPr lang="en-US" sz="2400" dirty="0"/>
              <a:t>The heat</a:t>
            </a:r>
            <a:r>
              <a:rPr lang="ka-GE" sz="2400" dirty="0"/>
              <a:t>,</a:t>
            </a:r>
            <a:r>
              <a:rPr lang="en-US" sz="2400" dirty="0"/>
              <a:t> given off by the reaction</a:t>
            </a:r>
            <a:r>
              <a:rPr lang="ka-GE" sz="2400" dirty="0"/>
              <a:t>,</a:t>
            </a:r>
            <a:r>
              <a:rPr lang="en-US" sz="2400" dirty="0"/>
              <a:t> is equal to that taken in by the solution. Therefore</a:t>
            </a:r>
            <a:r>
              <a:rPr lang="en-US" sz="2400" dirty="0" smtClean="0"/>
              <a:t>:</a:t>
            </a:r>
            <a:endParaRPr lang="ka-GE" sz="2400" dirty="0" smtClean="0"/>
          </a:p>
          <a:p>
            <a:pPr algn="ctr"/>
            <a:r>
              <a:rPr lang="en-US" sz="2800" i="1" dirty="0" err="1"/>
              <a:t>q</a:t>
            </a:r>
            <a:r>
              <a:rPr lang="en-US" sz="2800" baseline="-25000" dirty="0" err="1"/>
              <a:t>reaction</a:t>
            </a:r>
            <a:r>
              <a:rPr lang="en-US" sz="2800" dirty="0"/>
              <a:t> = −</a:t>
            </a:r>
            <a:r>
              <a:rPr lang="en-US" sz="2800" i="1" dirty="0" err="1"/>
              <a:t>q</a:t>
            </a:r>
            <a:r>
              <a:rPr lang="en-US" sz="2800" baseline="-25000" dirty="0" err="1"/>
              <a:t>solution</a:t>
            </a:r>
            <a:endParaRPr lang="en-US" sz="2800" baseline="-25000" dirty="0"/>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spTree>
    <p:extLst>
      <p:ext uri="{BB962C8B-B14F-4D97-AF65-F5344CB8AC3E}">
        <p14:creationId xmlns:p14="http://schemas.microsoft.com/office/powerpoint/2010/main" val="437064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571094"/>
            <a:ext cx="2729710" cy="659535"/>
          </a:xfrm>
        </p:spPr>
        <p:txBody>
          <a:bodyPr>
            <a:normAutofit/>
          </a:bodyPr>
          <a:lstStyle/>
          <a:p>
            <a:r>
              <a:rPr lang="en-US" sz="2800" dirty="0"/>
              <a:t>Example 5.5</a:t>
            </a:r>
          </a:p>
        </p:txBody>
      </p:sp>
      <p:sp>
        <p:nvSpPr>
          <p:cNvPr id="7" name="Text Placeholder 6"/>
          <p:cNvSpPr>
            <a:spLocks noGrp="1"/>
          </p:cNvSpPr>
          <p:nvPr>
            <p:ph type="body" sz="quarter" idx="14"/>
          </p:nvPr>
        </p:nvSpPr>
        <p:spPr>
          <a:xfrm>
            <a:off x="609601" y="1849320"/>
            <a:ext cx="10908889" cy="1166382"/>
          </a:xfrm>
        </p:spPr>
        <p:txBody>
          <a:bodyPr>
            <a:noAutofit/>
          </a:bodyPr>
          <a:lstStyle/>
          <a:p>
            <a:r>
              <a:rPr lang="en-US" sz="2800" dirty="0"/>
              <a:t>Next, we </a:t>
            </a:r>
            <a:r>
              <a:rPr lang="en-US" sz="2800" dirty="0" smtClean="0"/>
              <a:t>know, </a:t>
            </a:r>
            <a:r>
              <a:rPr lang="en-US" sz="2800" dirty="0"/>
              <a:t>that the heat absorbed by the solution depends on its specific heat, mass, and temperature change</a:t>
            </a:r>
            <a:r>
              <a:rPr lang="en-US" sz="2800" dirty="0" smtClean="0"/>
              <a:t>:</a:t>
            </a:r>
            <a:endParaRPr lang="ka-GE" sz="2800" dirty="0" smtClean="0"/>
          </a:p>
          <a:p>
            <a:endParaRPr lang="ka-GE" sz="2400" dirty="0"/>
          </a:p>
          <a:p>
            <a:endParaRPr lang="ka-GE" sz="2400" dirty="0" smtClean="0"/>
          </a:p>
          <a:p>
            <a:endParaRPr lang="ka-GE" sz="2400" dirty="0"/>
          </a:p>
          <a:p>
            <a:endParaRPr lang="ka-GE" sz="2400" dirty="0" smtClean="0"/>
          </a:p>
          <a:p>
            <a:endParaRPr lang="en-US" sz="2400" dirty="0"/>
          </a:p>
          <a:p>
            <a:endParaRPr lang="en-US" sz="2400" dirty="0"/>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03566" y="345946"/>
            <a:ext cx="1226434" cy="833592"/>
          </a:xfrm>
          <a:prstGeom prst="rect">
            <a:avLst/>
          </a:prstGeom>
        </p:spPr>
      </p:pic>
      <p:pic>
        <p:nvPicPr>
          <p:cNvPr id="2" name="Picture 1">
            <a:extLst>
              <a:ext uri="{FF2B5EF4-FFF2-40B4-BE49-F238E27FC236}">
                <a16:creationId xmlns:a16="http://schemas.microsoft.com/office/drawing/2014/main" id="{21C67FA7-622C-407D-91B8-3ACF56465E03}"/>
              </a:ext>
            </a:extLst>
          </p:cNvPr>
          <p:cNvPicPr>
            <a:picLocks noChangeAspect="1"/>
          </p:cNvPicPr>
          <p:nvPr/>
        </p:nvPicPr>
        <p:blipFill>
          <a:blip r:embed="rId3"/>
          <a:stretch>
            <a:fillRect/>
          </a:stretch>
        </p:blipFill>
        <p:spPr>
          <a:xfrm>
            <a:off x="3206575" y="3685484"/>
            <a:ext cx="5513381" cy="1098004"/>
          </a:xfrm>
          <a:prstGeom prst="rect">
            <a:avLst/>
          </a:prstGeom>
        </p:spPr>
      </p:pic>
    </p:spTree>
    <p:extLst>
      <p:ext uri="{BB962C8B-B14F-4D97-AF65-F5344CB8AC3E}">
        <p14:creationId xmlns:p14="http://schemas.microsoft.com/office/powerpoint/2010/main" val="437064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1" y="384300"/>
            <a:ext cx="2826774" cy="659535"/>
          </a:xfrm>
        </p:spPr>
        <p:txBody>
          <a:bodyPr>
            <a:normAutofit/>
          </a:bodyPr>
          <a:lstStyle/>
          <a:p>
            <a:r>
              <a:rPr lang="en-US" sz="2800" dirty="0"/>
              <a:t>Example 5.5</a:t>
            </a:r>
          </a:p>
        </p:txBody>
      </p:sp>
      <p:sp>
        <p:nvSpPr>
          <p:cNvPr id="7" name="Text Placeholder 6"/>
          <p:cNvSpPr>
            <a:spLocks noGrp="1"/>
          </p:cNvSpPr>
          <p:nvPr>
            <p:ph type="body" sz="quarter" idx="14"/>
          </p:nvPr>
        </p:nvSpPr>
        <p:spPr>
          <a:xfrm>
            <a:off x="427703" y="1377371"/>
            <a:ext cx="11606981" cy="5362642"/>
          </a:xfrm>
        </p:spPr>
        <p:txBody>
          <a:bodyPr>
            <a:noAutofit/>
          </a:bodyPr>
          <a:lstStyle/>
          <a:p>
            <a:pPr marL="457200" indent="-457200">
              <a:buFont typeface="Arial" panose="020B0604020202020204" pitchFamily="34" charset="0"/>
              <a:buChar char="•"/>
            </a:pPr>
            <a:r>
              <a:rPr lang="en-US" sz="2800" dirty="0"/>
              <a:t>To proceed with this calculation, we need to make a few reasonable assumptions or approximations. Since the solution is aqueous, we can proceed as if it were water in terms of its specific heat and density values. </a:t>
            </a:r>
          </a:p>
          <a:p>
            <a:pPr marL="457200" indent="-457200">
              <a:buFont typeface="Arial" panose="020B0604020202020204" pitchFamily="34" charset="0"/>
              <a:buChar char="•"/>
            </a:pPr>
            <a:r>
              <a:rPr lang="en-US" sz="2800" dirty="0"/>
              <a:t>The density of water is approximately 1.0 </a:t>
            </a:r>
            <a:r>
              <a:rPr lang="en-US" sz="2800" dirty="0" err="1"/>
              <a:t>g/mL</a:t>
            </a:r>
            <a:r>
              <a:rPr lang="en-US" sz="2800" dirty="0"/>
              <a:t>, so 100.0 </a:t>
            </a:r>
            <a:r>
              <a:rPr lang="en-US" sz="2800" dirty="0" err="1"/>
              <a:t>mL</a:t>
            </a:r>
            <a:r>
              <a:rPr lang="en-US" sz="2800" dirty="0"/>
              <a:t> has a mass of about 1.0 × 10</a:t>
            </a:r>
            <a:r>
              <a:rPr lang="en-US" sz="2800" baseline="30000" dirty="0"/>
              <a:t>2</a:t>
            </a:r>
            <a:r>
              <a:rPr lang="en-US" sz="2800" dirty="0"/>
              <a:t> </a:t>
            </a:r>
            <a:r>
              <a:rPr lang="en-US" sz="2800" dirty="0" err="1"/>
              <a:t>g</a:t>
            </a:r>
            <a:r>
              <a:rPr lang="en-US" sz="2800" dirty="0"/>
              <a:t> (two significant figures). The specific heat of water is 4.184 J/g °C, so we use this value for the specific heat of the solution. </a:t>
            </a:r>
            <a:endParaRPr lang="ka-GE" sz="2800" dirty="0" smtClean="0"/>
          </a:p>
          <a:p>
            <a:pPr marL="457200" indent="-457200">
              <a:buFont typeface="Arial" panose="020B0604020202020204" pitchFamily="34" charset="0"/>
              <a:buChar char="•"/>
            </a:pPr>
            <a:r>
              <a:rPr lang="en-US" sz="2800" dirty="0" smtClean="0"/>
              <a:t>Substituting </a:t>
            </a:r>
            <a:r>
              <a:rPr lang="en-US" sz="2800" dirty="0"/>
              <a:t>these values gives:</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383090"/>
            <a:ext cx="1226434" cy="833592"/>
          </a:xfrm>
          <a:prstGeom prst="rect">
            <a:avLst/>
          </a:prstGeom>
        </p:spPr>
      </p:pic>
      <p:pic>
        <p:nvPicPr>
          <p:cNvPr id="2" name="Picture 1">
            <a:extLst>
              <a:ext uri="{FF2B5EF4-FFF2-40B4-BE49-F238E27FC236}">
                <a16:creationId xmlns:a16="http://schemas.microsoft.com/office/drawing/2014/main" id="{8389824A-2654-4D22-B1D8-71BA65582004}"/>
              </a:ext>
            </a:extLst>
          </p:cNvPr>
          <p:cNvPicPr>
            <a:picLocks noChangeAspect="1"/>
          </p:cNvPicPr>
          <p:nvPr/>
        </p:nvPicPr>
        <p:blipFill>
          <a:blip r:embed="rId3"/>
          <a:stretch>
            <a:fillRect/>
          </a:stretch>
        </p:blipFill>
        <p:spPr>
          <a:xfrm>
            <a:off x="1313416" y="5774885"/>
            <a:ext cx="9921781" cy="833592"/>
          </a:xfrm>
          <a:prstGeom prst="rect">
            <a:avLst/>
          </a:prstGeom>
        </p:spPr>
      </p:pic>
    </p:spTree>
    <p:extLst>
      <p:ext uri="{BB962C8B-B14F-4D97-AF65-F5344CB8AC3E}">
        <p14:creationId xmlns:p14="http://schemas.microsoft.com/office/powerpoint/2010/main" val="43706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95277"/>
            <a:ext cx="3549445" cy="609918"/>
          </a:xfrm>
        </p:spPr>
        <p:txBody>
          <a:bodyPr>
            <a:noAutofit/>
          </a:bodyPr>
          <a:lstStyle/>
          <a:p>
            <a:r>
              <a:rPr lang="en-US" sz="2800" b="1" dirty="0">
                <a:solidFill>
                  <a:srgbClr val="0070C0"/>
                </a:solidFill>
              </a:rPr>
              <a:t>Introduction</a:t>
            </a:r>
            <a:endParaRPr lang="en-US" sz="2800" dirty="0">
              <a:solidFill>
                <a:srgbClr val="0070C0"/>
              </a:solidFill>
            </a:endParaRPr>
          </a:p>
        </p:txBody>
      </p:sp>
      <p:sp>
        <p:nvSpPr>
          <p:cNvPr id="3" name="Content Placeholder 2"/>
          <p:cNvSpPr>
            <a:spLocks noGrp="1"/>
          </p:cNvSpPr>
          <p:nvPr>
            <p:ph idx="1"/>
          </p:nvPr>
        </p:nvSpPr>
        <p:spPr>
          <a:xfrm>
            <a:off x="609599" y="1726950"/>
            <a:ext cx="11026877" cy="4373563"/>
          </a:xfrm>
        </p:spPr>
        <p:txBody>
          <a:bodyPr>
            <a:normAutofit/>
          </a:bodyPr>
          <a:lstStyle/>
          <a:p>
            <a:pPr marL="457200" indent="-457200" algn="just">
              <a:buFont typeface="Arial" panose="020B0604020202020204" pitchFamily="34" charset="0"/>
              <a:buChar char="•"/>
            </a:pPr>
            <a:r>
              <a:rPr lang="en-US" sz="2800" dirty="0"/>
              <a:t>While these combustion</a:t>
            </a:r>
            <a:r>
              <a:rPr lang="ka-GE" sz="2800" dirty="0"/>
              <a:t> </a:t>
            </a:r>
            <a:r>
              <a:rPr lang="en-US" sz="2800" dirty="0"/>
              <a:t>reactions help us meet our essential energy needs, they are also recognized by the majority of the scientific community,</a:t>
            </a:r>
            <a:r>
              <a:rPr lang="ka-GE" sz="2800" dirty="0"/>
              <a:t> </a:t>
            </a:r>
            <a:r>
              <a:rPr lang="en-US" sz="2800" dirty="0"/>
              <a:t>as a major contributor to global climate change.</a:t>
            </a:r>
          </a:p>
          <a:p>
            <a:pPr marL="457200" indent="-457200" algn="just">
              <a:buFont typeface="Arial" panose="020B0604020202020204" pitchFamily="34" charset="0"/>
              <a:buChar char="•"/>
            </a:pPr>
            <a:r>
              <a:rPr lang="en-US" sz="2800" dirty="0" smtClean="0"/>
              <a:t>Useful </a:t>
            </a:r>
            <a:r>
              <a:rPr lang="en-US" sz="2800" dirty="0"/>
              <a:t>forms of </a:t>
            </a:r>
            <a:r>
              <a:rPr lang="en-US" sz="2800" dirty="0" smtClean="0"/>
              <a:t>energy</a:t>
            </a:r>
            <a:r>
              <a:rPr lang="ka-GE" sz="2800" dirty="0" smtClean="0"/>
              <a:t>,</a:t>
            </a:r>
            <a:r>
              <a:rPr lang="en-US" sz="2800" dirty="0" smtClean="0"/>
              <a:t> </a:t>
            </a:r>
            <a:r>
              <a:rPr lang="en-US" sz="2800" dirty="0"/>
              <a:t>are also available from a variety of chemical </a:t>
            </a:r>
            <a:r>
              <a:rPr lang="en-US" sz="2800" dirty="0" smtClean="0"/>
              <a:t>reactions</a:t>
            </a:r>
            <a:r>
              <a:rPr lang="ka-GE" sz="2800" dirty="0" smtClean="0"/>
              <a:t>,</a:t>
            </a:r>
            <a:r>
              <a:rPr lang="en-US" sz="2800" dirty="0" smtClean="0"/>
              <a:t> </a:t>
            </a:r>
            <a:r>
              <a:rPr lang="en-US" sz="2800" dirty="0"/>
              <a:t>other than combustion. </a:t>
            </a:r>
            <a:endParaRPr lang="ka-GE" sz="2800" dirty="0" smtClean="0"/>
          </a:p>
          <a:p>
            <a:pPr marL="457200" indent="-457200" algn="just">
              <a:buFont typeface="Arial" panose="020B0604020202020204" pitchFamily="34" charset="0"/>
              <a:buChar char="•"/>
            </a:pPr>
            <a:r>
              <a:rPr lang="en-US" sz="2800" dirty="0" smtClean="0"/>
              <a:t>For </a:t>
            </a:r>
            <a:r>
              <a:rPr lang="en-US" sz="2800" dirty="0"/>
              <a:t>example</a:t>
            </a:r>
            <a:r>
              <a:rPr lang="en-US" sz="2800" dirty="0" smtClean="0"/>
              <a:t>,</a:t>
            </a:r>
            <a:r>
              <a:rPr lang="ka-GE" sz="2800" dirty="0" smtClean="0"/>
              <a:t> </a:t>
            </a:r>
            <a:r>
              <a:rPr lang="en-US" sz="2800" dirty="0" smtClean="0"/>
              <a:t>the </a:t>
            </a:r>
            <a:r>
              <a:rPr lang="en-US" sz="2800" dirty="0"/>
              <a:t>energy produced by the batteries in a cell phone, car, or </a:t>
            </a:r>
            <a:r>
              <a:rPr lang="en-US" sz="2800" dirty="0" smtClean="0"/>
              <a:t>flashlight, </a:t>
            </a:r>
            <a:r>
              <a:rPr lang="en-US" sz="2800" dirty="0"/>
              <a:t>results from chemical reactions. </a:t>
            </a:r>
            <a:endParaRPr lang="ka-GE" sz="2800" dirty="0" smtClean="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10042" y="440772"/>
            <a:ext cx="1226434" cy="833592"/>
          </a:xfrm>
          <a:prstGeom prst="rect">
            <a:avLst/>
          </a:prstGeom>
        </p:spPr>
      </p:pic>
    </p:spTree>
    <p:extLst>
      <p:ext uri="{BB962C8B-B14F-4D97-AF65-F5344CB8AC3E}">
        <p14:creationId xmlns:p14="http://schemas.microsoft.com/office/powerpoint/2010/main" val="816091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43780"/>
            <a:ext cx="2841523" cy="659535"/>
          </a:xfrm>
        </p:spPr>
        <p:txBody>
          <a:bodyPr>
            <a:normAutofit/>
          </a:bodyPr>
          <a:lstStyle/>
          <a:p>
            <a:r>
              <a:rPr lang="en-US" sz="2800" dirty="0"/>
              <a:t>Example 5.5</a:t>
            </a:r>
          </a:p>
        </p:txBody>
      </p:sp>
      <p:sp>
        <p:nvSpPr>
          <p:cNvPr id="7" name="Text Placeholder 6"/>
          <p:cNvSpPr>
            <a:spLocks noGrp="1"/>
          </p:cNvSpPr>
          <p:nvPr>
            <p:ph type="body" sz="quarter" idx="14"/>
          </p:nvPr>
        </p:nvSpPr>
        <p:spPr>
          <a:xfrm>
            <a:off x="759321" y="1579056"/>
            <a:ext cx="10604090" cy="775893"/>
          </a:xfrm>
        </p:spPr>
        <p:txBody>
          <a:bodyPr>
            <a:noAutofit/>
          </a:bodyPr>
          <a:lstStyle/>
          <a:p>
            <a:r>
              <a:rPr lang="en-US" sz="2400" dirty="0"/>
              <a:t>Finally, since we are trying to find the heat of the reaction, we have:</a:t>
            </a:r>
          </a:p>
          <a:p>
            <a:endParaRPr lang="en-US" sz="2400" dirty="0"/>
          </a:p>
          <a:p>
            <a:endParaRPr lang="en-US" sz="2400" dirty="0"/>
          </a:p>
          <a:p>
            <a:endParaRPr lang="en-US" sz="2400" dirty="0"/>
          </a:p>
          <a:p>
            <a:r>
              <a:rPr lang="en-US" sz="2800" dirty="0"/>
              <a:t>The negative sign indicates that the reaction is exothermic. The reaction produces 2.9 kJ of heat.</a:t>
            </a:r>
          </a:p>
        </p:txBody>
      </p:sp>
      <p:pic>
        <p:nvPicPr>
          <p:cNvPr id="6" name="Picture 5"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36977" y="543780"/>
            <a:ext cx="1226434" cy="833592"/>
          </a:xfrm>
          <a:prstGeom prst="rect">
            <a:avLst/>
          </a:prstGeom>
        </p:spPr>
      </p:pic>
      <p:pic>
        <p:nvPicPr>
          <p:cNvPr id="2" name="Picture 1">
            <a:extLst>
              <a:ext uri="{FF2B5EF4-FFF2-40B4-BE49-F238E27FC236}">
                <a16:creationId xmlns:a16="http://schemas.microsoft.com/office/drawing/2014/main" id="{4D5825EC-971A-42F3-B08D-305634DAE992}"/>
              </a:ext>
            </a:extLst>
          </p:cNvPr>
          <p:cNvPicPr>
            <a:picLocks noChangeAspect="1"/>
          </p:cNvPicPr>
          <p:nvPr/>
        </p:nvPicPr>
        <p:blipFill>
          <a:blip r:embed="rId3"/>
          <a:stretch>
            <a:fillRect/>
          </a:stretch>
        </p:blipFill>
        <p:spPr>
          <a:xfrm>
            <a:off x="1684047" y="2684079"/>
            <a:ext cx="8452930" cy="639532"/>
          </a:xfrm>
          <a:prstGeom prst="rect">
            <a:avLst/>
          </a:prstGeom>
        </p:spPr>
      </p:pic>
    </p:spTree>
    <p:extLst>
      <p:ext uri="{BB962C8B-B14F-4D97-AF65-F5344CB8AC3E}">
        <p14:creationId xmlns:p14="http://schemas.microsoft.com/office/powerpoint/2010/main" val="437064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87A76-606E-4FEB-854D-28EE0D13B0F6}"/>
              </a:ext>
            </a:extLst>
          </p:cNvPr>
          <p:cNvSpPr>
            <a:spLocks noGrp="1"/>
          </p:cNvSpPr>
          <p:nvPr>
            <p:ph idx="1"/>
          </p:nvPr>
        </p:nvSpPr>
        <p:spPr>
          <a:xfrm>
            <a:off x="157316" y="1136422"/>
            <a:ext cx="11302181" cy="5467502"/>
          </a:xfrm>
        </p:spPr>
        <p:txBody>
          <a:bodyPr>
            <a:noAutofit/>
          </a:bodyPr>
          <a:lstStyle/>
          <a:p>
            <a:pPr marL="342900" indent="-342900" algn="just">
              <a:buFont typeface="Arial" panose="020B0604020202020204" pitchFamily="34" charset="0"/>
              <a:buChar char="•"/>
            </a:pPr>
            <a:r>
              <a:rPr lang="en-US" sz="2400" b="1" dirty="0">
                <a:solidFill>
                  <a:srgbClr val="002060"/>
                </a:solidFill>
              </a:rPr>
              <a:t>Thermochemistry of Hand Warmers</a:t>
            </a:r>
            <a:endParaRPr lang="en-US" sz="2400" b="1" dirty="0" smtClean="0">
              <a:solidFill>
                <a:srgbClr val="002060"/>
              </a:solidFill>
              <a:cs typeface="Times New Roman" panose="02020603050405020304" pitchFamily="18" charset="0"/>
            </a:endParaRPr>
          </a:p>
          <a:p>
            <a:pPr marL="342900" indent="-342900" algn="just">
              <a:buFont typeface="Arial" panose="020B0604020202020204" pitchFamily="34" charset="0"/>
              <a:buChar char="•"/>
            </a:pPr>
            <a:r>
              <a:rPr lang="en-US" sz="2400" dirty="0" smtClean="0">
                <a:solidFill>
                  <a:srgbClr val="000000"/>
                </a:solidFill>
                <a:cs typeface="Times New Roman" panose="02020603050405020304" pitchFamily="18" charset="0"/>
              </a:rPr>
              <a:t>When </a:t>
            </a:r>
            <a:r>
              <a:rPr lang="en-US" sz="2400" dirty="0">
                <a:solidFill>
                  <a:srgbClr val="000000"/>
                </a:solidFill>
                <a:cs typeface="Times New Roman" panose="02020603050405020304" pitchFamily="18" charset="0"/>
              </a:rPr>
              <a:t>working or playing outdoors on a cold day, you might use a hand warmer to warm your hands </a:t>
            </a:r>
            <a:r>
              <a:rPr lang="ka-GE" sz="2400" dirty="0" smtClean="0">
                <a:solidFill>
                  <a:srgbClr val="000000"/>
                </a:solidFill>
                <a:cs typeface="Times New Roman" panose="02020603050405020304" pitchFamily="18" charset="0"/>
              </a:rPr>
              <a:t>.</a:t>
            </a:r>
            <a:endParaRPr lang="ka-GE" sz="2400" dirty="0">
              <a:solidFill>
                <a:srgbClr val="000000"/>
              </a:solidFill>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00"/>
                </a:solidFill>
                <a:cs typeface="Times New Roman" panose="02020603050405020304" pitchFamily="18" charset="0"/>
              </a:rPr>
              <a:t>A common </a:t>
            </a:r>
            <a:r>
              <a:rPr lang="en-US" sz="2400" dirty="0" smtClean="0">
                <a:solidFill>
                  <a:srgbClr val="000000"/>
                </a:solidFill>
                <a:cs typeface="Times New Roman" panose="02020603050405020304" pitchFamily="18" charset="0"/>
              </a:rPr>
              <a:t>re-usable </a:t>
            </a:r>
            <a:r>
              <a:rPr lang="en-US" sz="2400" dirty="0">
                <a:solidFill>
                  <a:srgbClr val="000000"/>
                </a:solidFill>
                <a:cs typeface="Times New Roman" panose="02020603050405020304" pitchFamily="18" charset="0"/>
              </a:rPr>
              <a:t>hand warmer contains a supersaturated solution of NaC</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H</a:t>
            </a:r>
            <a:r>
              <a:rPr lang="en-US" sz="2400" baseline="-25000" dirty="0">
                <a:solidFill>
                  <a:srgbClr val="000000"/>
                </a:solidFill>
                <a:cs typeface="Times New Roman" panose="02020603050405020304" pitchFamily="18" charset="0"/>
              </a:rPr>
              <a:t>3</a:t>
            </a:r>
            <a:r>
              <a:rPr lang="en-US" sz="2400" dirty="0">
                <a:solidFill>
                  <a:srgbClr val="000000"/>
                </a:solidFill>
                <a:cs typeface="Times New Roman" panose="02020603050405020304" pitchFamily="18" charset="0"/>
              </a:rPr>
              <a:t>O</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(sodium acetate)</a:t>
            </a:r>
            <a:r>
              <a:rPr lang="ka-GE" sz="2400" dirty="0">
                <a:solidFill>
                  <a:srgbClr val="000000"/>
                </a:solidFill>
                <a:cs typeface="Times New Roman" panose="02020603050405020304" pitchFamily="18" charset="0"/>
              </a:rPr>
              <a:t>,</a:t>
            </a:r>
            <a:r>
              <a:rPr lang="ru-RU" sz="2400" dirty="0">
                <a:solidFill>
                  <a:srgbClr val="000000"/>
                </a:solidFill>
                <a:cs typeface="Times New Roman" panose="02020603050405020304" pitchFamily="18" charset="0"/>
              </a:rPr>
              <a:t> </a:t>
            </a:r>
            <a:r>
              <a:rPr lang="en-US" sz="2400" dirty="0">
                <a:solidFill>
                  <a:srgbClr val="000000"/>
                </a:solidFill>
                <a:cs typeface="Times New Roman" panose="02020603050405020304" pitchFamily="18" charset="0"/>
              </a:rPr>
              <a:t>and a metal disc. </a:t>
            </a:r>
            <a:endParaRPr lang="ka-GE" sz="2400" dirty="0">
              <a:solidFill>
                <a:srgbClr val="000000"/>
              </a:solidFill>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00"/>
                </a:solidFill>
                <a:cs typeface="Times New Roman" panose="02020603050405020304" pitchFamily="18" charset="0"/>
              </a:rPr>
              <a:t>Bending the </a:t>
            </a:r>
            <a:r>
              <a:rPr lang="en-US" sz="2400" dirty="0" smtClean="0">
                <a:solidFill>
                  <a:srgbClr val="000000"/>
                </a:solidFill>
                <a:cs typeface="Times New Roman" panose="02020603050405020304" pitchFamily="18" charset="0"/>
              </a:rPr>
              <a:t>disk</a:t>
            </a:r>
            <a:r>
              <a:rPr lang="ka-GE" sz="2400" dirty="0" smtClean="0">
                <a:solidFill>
                  <a:srgbClr val="000000"/>
                </a:solidFill>
                <a:cs typeface="Times New Roman" panose="02020603050405020304" pitchFamily="18" charset="0"/>
              </a:rPr>
              <a:t>,</a:t>
            </a:r>
            <a:r>
              <a:rPr lang="en-US" sz="2400" dirty="0" smtClean="0">
                <a:solidFill>
                  <a:srgbClr val="000000"/>
                </a:solidFill>
                <a:cs typeface="Times New Roman" panose="02020603050405020304" pitchFamily="18" charset="0"/>
              </a:rPr>
              <a:t> </a:t>
            </a:r>
            <a:r>
              <a:rPr lang="en-US" sz="2400" dirty="0">
                <a:solidFill>
                  <a:srgbClr val="000000"/>
                </a:solidFill>
                <a:cs typeface="Times New Roman" panose="02020603050405020304" pitchFamily="18" charset="0"/>
              </a:rPr>
              <a:t>creates nucleation </a:t>
            </a:r>
            <a:r>
              <a:rPr lang="en-US" sz="2400" dirty="0" smtClean="0">
                <a:solidFill>
                  <a:srgbClr val="000000"/>
                </a:solidFill>
                <a:cs typeface="Times New Roman" panose="02020603050405020304" pitchFamily="18" charset="0"/>
              </a:rPr>
              <a:t>sites</a:t>
            </a:r>
            <a:r>
              <a:rPr lang="ka-GE" sz="2400" dirty="0" smtClean="0">
                <a:solidFill>
                  <a:srgbClr val="000000"/>
                </a:solidFill>
                <a:cs typeface="Times New Roman" panose="02020603050405020304" pitchFamily="18" charset="0"/>
              </a:rPr>
              <a:t>,</a:t>
            </a:r>
            <a:r>
              <a:rPr lang="en-US" sz="2400" dirty="0" smtClean="0">
                <a:solidFill>
                  <a:srgbClr val="000000"/>
                </a:solidFill>
                <a:cs typeface="Times New Roman" panose="02020603050405020304" pitchFamily="18" charset="0"/>
              </a:rPr>
              <a:t> </a:t>
            </a:r>
            <a:r>
              <a:rPr lang="en-US" sz="2400" dirty="0">
                <a:solidFill>
                  <a:srgbClr val="000000"/>
                </a:solidFill>
                <a:cs typeface="Times New Roman" panose="02020603050405020304" pitchFamily="18" charset="0"/>
              </a:rPr>
              <a:t>around which the metastable NaC</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H</a:t>
            </a:r>
            <a:r>
              <a:rPr lang="en-US" sz="2400" baseline="-25000" dirty="0">
                <a:solidFill>
                  <a:srgbClr val="000000"/>
                </a:solidFill>
                <a:cs typeface="Times New Roman" panose="02020603050405020304" pitchFamily="18" charset="0"/>
              </a:rPr>
              <a:t>3</a:t>
            </a:r>
            <a:r>
              <a:rPr lang="en-US" sz="2400" dirty="0">
                <a:solidFill>
                  <a:srgbClr val="000000"/>
                </a:solidFill>
                <a:cs typeface="Times New Roman" panose="02020603050405020304" pitchFamily="18" charset="0"/>
              </a:rPr>
              <a:t>O</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 quickly</a:t>
            </a:r>
            <a:r>
              <a:rPr lang="ka-GE" sz="2400" dirty="0">
                <a:solidFill>
                  <a:srgbClr val="000000"/>
                </a:solidFill>
                <a:cs typeface="Times New Roman" panose="02020603050405020304" pitchFamily="18" charset="0"/>
              </a:rPr>
              <a:t> </a:t>
            </a:r>
            <a:r>
              <a:rPr lang="en-US" sz="2400" dirty="0" smtClean="0">
                <a:solidFill>
                  <a:srgbClr val="000000"/>
                </a:solidFill>
                <a:cs typeface="Times New Roman" panose="02020603050405020304" pitchFamily="18" charset="0"/>
              </a:rPr>
              <a:t>crystallizes.</a:t>
            </a:r>
            <a:endParaRPr lang="en-US" sz="2400" dirty="0">
              <a:solidFill>
                <a:srgbClr val="000000"/>
              </a:solidFill>
              <a:cs typeface="Times New Roman" panose="02020603050405020304" pitchFamily="18" charset="0"/>
            </a:endParaRPr>
          </a:p>
          <a:p>
            <a:pPr marL="342900" indent="-342900" algn="just">
              <a:buFont typeface="Arial" panose="020B0604020202020204" pitchFamily="34" charset="0"/>
              <a:buChar char="•"/>
            </a:pPr>
            <a:r>
              <a:rPr lang="en-US" sz="2400" dirty="0">
                <a:solidFill>
                  <a:srgbClr val="000000"/>
                </a:solidFill>
                <a:cs typeface="Times New Roman" panose="02020603050405020304" pitchFamily="18" charset="0"/>
              </a:rPr>
              <a:t>The process NaC</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H</a:t>
            </a:r>
            <a:r>
              <a:rPr lang="en-US" sz="2400" baseline="-25000" dirty="0">
                <a:solidFill>
                  <a:srgbClr val="000000"/>
                </a:solidFill>
                <a:cs typeface="Times New Roman" panose="02020603050405020304" pitchFamily="18" charset="0"/>
              </a:rPr>
              <a:t>3</a:t>
            </a:r>
            <a:r>
              <a:rPr lang="en-US" sz="2400" dirty="0">
                <a:solidFill>
                  <a:srgbClr val="000000"/>
                </a:solidFill>
                <a:cs typeface="Times New Roman" panose="02020603050405020304" pitchFamily="18" charset="0"/>
              </a:rPr>
              <a:t>O</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a:t>
            </a:r>
            <a:r>
              <a:rPr lang="en-US" sz="2400" i="1" dirty="0" err="1">
                <a:solidFill>
                  <a:srgbClr val="000000"/>
                </a:solidFill>
                <a:cs typeface="Times New Roman" panose="02020603050405020304" pitchFamily="18" charset="0"/>
              </a:rPr>
              <a:t>aq</a:t>
            </a:r>
            <a:r>
              <a:rPr lang="en-US" sz="2400" dirty="0">
                <a:solidFill>
                  <a:srgbClr val="000000"/>
                </a:solidFill>
                <a:cs typeface="Times New Roman" panose="02020603050405020304" pitchFamily="18" charset="0"/>
              </a:rPr>
              <a:t>) ⟶ NaC</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H</a:t>
            </a:r>
            <a:r>
              <a:rPr lang="en-US" sz="2400" baseline="-25000" dirty="0">
                <a:solidFill>
                  <a:srgbClr val="000000"/>
                </a:solidFill>
                <a:cs typeface="Times New Roman" panose="02020603050405020304" pitchFamily="18" charset="0"/>
              </a:rPr>
              <a:t>3</a:t>
            </a:r>
            <a:r>
              <a:rPr lang="en-US" sz="2400" dirty="0">
                <a:solidFill>
                  <a:srgbClr val="000000"/>
                </a:solidFill>
                <a:cs typeface="Times New Roman" panose="02020603050405020304" pitchFamily="18" charset="0"/>
              </a:rPr>
              <a:t>O</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a:t>
            </a:r>
            <a:r>
              <a:rPr lang="en-US" sz="2400" i="1" dirty="0">
                <a:solidFill>
                  <a:srgbClr val="000000"/>
                </a:solidFill>
                <a:cs typeface="Times New Roman" panose="02020603050405020304" pitchFamily="18" charset="0"/>
              </a:rPr>
              <a:t>s</a:t>
            </a:r>
            <a:r>
              <a:rPr lang="en-US" sz="2400" dirty="0">
                <a:solidFill>
                  <a:srgbClr val="000000"/>
                </a:solidFill>
                <a:cs typeface="Times New Roman" panose="02020603050405020304" pitchFamily="18" charset="0"/>
              </a:rPr>
              <a:t>) is exothermic, and the heat</a:t>
            </a:r>
            <a:r>
              <a:rPr lang="ru-RU" sz="2400" dirty="0">
                <a:solidFill>
                  <a:srgbClr val="000000"/>
                </a:solidFill>
                <a:cs typeface="Times New Roman" panose="02020603050405020304" pitchFamily="18" charset="0"/>
              </a:rPr>
              <a:t> </a:t>
            </a:r>
            <a:r>
              <a:rPr lang="en-US" sz="2400" dirty="0">
                <a:solidFill>
                  <a:srgbClr val="000000"/>
                </a:solidFill>
                <a:cs typeface="Times New Roman" panose="02020603050405020304" pitchFamily="18" charset="0"/>
              </a:rPr>
              <a:t>produced by this process is</a:t>
            </a:r>
            <a:r>
              <a:rPr lang="ru-RU" sz="2400" dirty="0">
                <a:solidFill>
                  <a:srgbClr val="000000"/>
                </a:solidFill>
                <a:cs typeface="Times New Roman" panose="02020603050405020304" pitchFamily="18" charset="0"/>
              </a:rPr>
              <a:t> </a:t>
            </a:r>
            <a:r>
              <a:rPr lang="en-US" sz="2400" dirty="0">
                <a:solidFill>
                  <a:srgbClr val="000000"/>
                </a:solidFill>
                <a:cs typeface="Times New Roman" panose="02020603050405020304" pitchFamily="18" charset="0"/>
              </a:rPr>
              <a:t>absorbed by your hands, thereby warming them (at least for a while). If the hand warmer is reheated, the</a:t>
            </a:r>
            <a:r>
              <a:rPr lang="ru-RU" sz="2400" dirty="0">
                <a:solidFill>
                  <a:srgbClr val="000000"/>
                </a:solidFill>
                <a:cs typeface="Times New Roman" panose="02020603050405020304" pitchFamily="18" charset="0"/>
              </a:rPr>
              <a:t> </a:t>
            </a:r>
            <a:r>
              <a:rPr lang="en-US" sz="2400" dirty="0">
                <a:solidFill>
                  <a:srgbClr val="000000"/>
                </a:solidFill>
                <a:cs typeface="Times New Roman" panose="02020603050405020304" pitchFamily="18" charset="0"/>
              </a:rPr>
              <a:t>NaC</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H</a:t>
            </a:r>
            <a:r>
              <a:rPr lang="en-US" sz="2400" baseline="-25000" dirty="0">
                <a:solidFill>
                  <a:srgbClr val="000000"/>
                </a:solidFill>
                <a:cs typeface="Times New Roman" panose="02020603050405020304" pitchFamily="18" charset="0"/>
              </a:rPr>
              <a:t>3</a:t>
            </a:r>
            <a:r>
              <a:rPr lang="en-US" sz="2400" dirty="0">
                <a:solidFill>
                  <a:srgbClr val="000000"/>
                </a:solidFill>
                <a:cs typeface="Times New Roman" panose="02020603050405020304" pitchFamily="18" charset="0"/>
              </a:rPr>
              <a:t>O</a:t>
            </a:r>
            <a:r>
              <a:rPr lang="en-US" sz="2400" baseline="-25000" dirty="0">
                <a:solidFill>
                  <a:srgbClr val="000000"/>
                </a:solidFill>
                <a:cs typeface="Times New Roman" panose="02020603050405020304" pitchFamily="18" charset="0"/>
              </a:rPr>
              <a:t>2</a:t>
            </a:r>
            <a:r>
              <a:rPr lang="en-US" sz="2400" dirty="0">
                <a:solidFill>
                  <a:srgbClr val="000000"/>
                </a:solidFill>
                <a:cs typeface="Times New Roman" panose="02020603050405020304" pitchFamily="18" charset="0"/>
              </a:rPr>
              <a:t> redissolves and can be reused.</a:t>
            </a:r>
            <a:endParaRPr lang="en-US" sz="2400" dirty="0">
              <a:cs typeface="Times New Roman" panose="02020603050405020304" pitchFamily="18" charset="0"/>
            </a:endParaRPr>
          </a:p>
        </p:txBody>
      </p:sp>
      <p:pic>
        <p:nvPicPr>
          <p:cNvPr id="4" name="Picture 3">
            <a:extLst>
              <a:ext uri="{FF2B5EF4-FFF2-40B4-BE49-F238E27FC236}">
                <a16:creationId xmlns:a16="http://schemas.microsoft.com/office/drawing/2014/main" id="{1AC1BF48-FE7D-406B-A444-EBC93B04B582}"/>
              </a:ext>
            </a:extLst>
          </p:cNvPr>
          <p:cNvPicPr>
            <a:picLocks noChangeAspect="1"/>
          </p:cNvPicPr>
          <p:nvPr/>
        </p:nvPicPr>
        <p:blipFill>
          <a:blip r:embed="rId2"/>
          <a:stretch>
            <a:fillRect/>
          </a:stretch>
        </p:blipFill>
        <p:spPr>
          <a:xfrm>
            <a:off x="612077" y="162617"/>
            <a:ext cx="7092995" cy="555795"/>
          </a:xfrm>
          <a:prstGeom prst="rect">
            <a:avLst/>
          </a:prstGeom>
        </p:spPr>
      </p:pic>
      <p:pic>
        <p:nvPicPr>
          <p:cNvPr id="5" name="Picture 4">
            <a:extLst>
              <a:ext uri="{FF2B5EF4-FFF2-40B4-BE49-F238E27FC236}">
                <a16:creationId xmlns:a16="http://schemas.microsoft.com/office/drawing/2014/main" id="{95FB29E6-2834-4FCE-A0F0-633F57210DF1}"/>
              </a:ext>
            </a:extLst>
          </p:cNvPr>
          <p:cNvPicPr>
            <a:picLocks noChangeAspect="1"/>
          </p:cNvPicPr>
          <p:nvPr/>
        </p:nvPicPr>
        <p:blipFill>
          <a:blip r:embed="rId3"/>
          <a:stretch>
            <a:fillRect/>
          </a:stretch>
        </p:blipFill>
        <p:spPr>
          <a:xfrm>
            <a:off x="9212802" y="300800"/>
            <a:ext cx="1231499" cy="835224"/>
          </a:xfrm>
          <a:prstGeom prst="rect">
            <a:avLst/>
          </a:prstGeom>
        </p:spPr>
      </p:pic>
    </p:spTree>
    <p:extLst>
      <p:ext uri="{BB962C8B-B14F-4D97-AF65-F5344CB8AC3E}">
        <p14:creationId xmlns:p14="http://schemas.microsoft.com/office/powerpoint/2010/main" val="1188335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5973" y="134286"/>
            <a:ext cx="2404217" cy="659535"/>
          </a:xfrm>
        </p:spPr>
        <p:txBody>
          <a:bodyPr/>
          <a:lstStyle/>
          <a:p>
            <a:r>
              <a:rPr lang="en-US" dirty="0"/>
              <a:t>Figure 5.15</a:t>
            </a:r>
          </a:p>
        </p:txBody>
      </p:sp>
      <p:pic>
        <p:nvPicPr>
          <p:cNvPr id="2" name="Picture Placeholder 1" descr="CNX_Chem_05_02_HandWarme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4601" b="-54601"/>
          <a:stretch>
            <a:fillRect/>
          </a:stretch>
        </p:blipFill>
        <p:spPr>
          <a:xfrm>
            <a:off x="0" y="170082"/>
            <a:ext cx="12019935" cy="5183950"/>
          </a:xfrm>
        </p:spPr>
      </p:pic>
      <p:sp>
        <p:nvSpPr>
          <p:cNvPr id="7" name="Text Placeholder 6"/>
          <p:cNvSpPr>
            <a:spLocks noGrp="1"/>
          </p:cNvSpPr>
          <p:nvPr>
            <p:ph type="body" sz="quarter" idx="14"/>
          </p:nvPr>
        </p:nvSpPr>
        <p:spPr>
          <a:xfrm>
            <a:off x="678425" y="4831573"/>
            <a:ext cx="11090787" cy="1407790"/>
          </a:xfrm>
        </p:spPr>
        <p:txBody>
          <a:bodyPr>
            <a:noAutofit/>
          </a:bodyPr>
          <a:lstStyle/>
          <a:p>
            <a:r>
              <a:rPr lang="en-US" sz="2400" dirty="0"/>
              <a:t>Chemical hand warmers produce </a:t>
            </a:r>
            <a:r>
              <a:rPr lang="en-US" sz="2400" dirty="0" smtClean="0"/>
              <a:t>heat, </a:t>
            </a:r>
            <a:r>
              <a:rPr lang="en-US" sz="2400" dirty="0"/>
              <a:t>that warms your hand on a cold day. In this one, you can see the metal </a:t>
            </a:r>
            <a:r>
              <a:rPr lang="en-US" sz="2400" dirty="0" smtClean="0"/>
              <a:t>disc, </a:t>
            </a:r>
            <a:r>
              <a:rPr lang="en-US" sz="2400" dirty="0"/>
              <a:t>that initiates the exothermic precipitation reaction. (credit: modification of work by Science </a:t>
            </a:r>
            <a:r>
              <a:rPr lang="de-DE" sz="2400" dirty="0" err="1"/>
              <a:t>Buddies</a:t>
            </a:r>
            <a:r>
              <a:rPr lang="de-DE" sz="2400" dirty="0"/>
              <a:t> TV/YouTube)</a:t>
            </a:r>
            <a:endParaRPr lang="en-US" sz="24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973738" y="138210"/>
            <a:ext cx="1226434" cy="833592"/>
          </a:xfrm>
          <a:prstGeom prst="rect">
            <a:avLst/>
          </a:prstGeom>
        </p:spPr>
      </p:pic>
    </p:spTree>
    <p:extLst>
      <p:ext uri="{BB962C8B-B14F-4D97-AF65-F5344CB8AC3E}">
        <p14:creationId xmlns:p14="http://schemas.microsoft.com/office/powerpoint/2010/main" val="1870483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763"/>
            <a:ext cx="6425381" cy="639415"/>
          </a:xfrm>
        </p:spPr>
        <p:txBody>
          <a:bodyPr>
            <a:noAutofit/>
          </a:bodyPr>
          <a:lstStyle/>
          <a:p>
            <a:r>
              <a:rPr lang="en-US" sz="2800" b="1" dirty="0"/>
              <a:t>Chemistry in Everyday Life</a:t>
            </a:r>
            <a:endParaRPr lang="en-US" sz="2800" dirty="0"/>
          </a:p>
        </p:txBody>
      </p:sp>
      <p:sp>
        <p:nvSpPr>
          <p:cNvPr id="3" name="Content Placeholder 2"/>
          <p:cNvSpPr>
            <a:spLocks noGrp="1"/>
          </p:cNvSpPr>
          <p:nvPr>
            <p:ph idx="1"/>
          </p:nvPr>
        </p:nvSpPr>
        <p:spPr>
          <a:xfrm>
            <a:off x="240890" y="1372378"/>
            <a:ext cx="11651226" cy="5131661"/>
          </a:xfrm>
        </p:spPr>
        <p:txBody>
          <a:bodyPr>
            <a:noAutofit/>
          </a:bodyPr>
          <a:lstStyle/>
          <a:p>
            <a:pPr marL="457200" indent="-457200" algn="just">
              <a:buFont typeface="Arial" panose="020B0604020202020204" pitchFamily="34" charset="0"/>
              <a:buChar char="•"/>
            </a:pPr>
            <a:r>
              <a:rPr lang="en-US" sz="2400" dirty="0"/>
              <a:t>Another common hand warmer produces </a:t>
            </a:r>
            <a:r>
              <a:rPr lang="en-US" sz="2400" dirty="0" smtClean="0"/>
              <a:t>heat</a:t>
            </a:r>
            <a:r>
              <a:rPr lang="ka-GE" sz="2400" dirty="0" smtClean="0"/>
              <a:t>,</a:t>
            </a:r>
            <a:r>
              <a:rPr lang="en-US" sz="2400" dirty="0" smtClean="0"/>
              <a:t> </a:t>
            </a:r>
            <a:r>
              <a:rPr lang="en-US" sz="2400" dirty="0"/>
              <a:t>when it is ripped open, exposing iron and water in </a:t>
            </a:r>
            <a:r>
              <a:rPr lang="en-US" sz="2400" dirty="0" smtClean="0"/>
              <a:t>the</a:t>
            </a:r>
            <a:r>
              <a:rPr lang="ka-GE" sz="2400" dirty="0" smtClean="0"/>
              <a:t> </a:t>
            </a:r>
            <a:r>
              <a:rPr lang="en-US" sz="2400" dirty="0" smtClean="0"/>
              <a:t>hand </a:t>
            </a:r>
            <a:r>
              <a:rPr lang="en-US" sz="2400" dirty="0"/>
              <a:t>warmer to oxygen in the air. </a:t>
            </a:r>
            <a:endParaRPr lang="ka-GE" sz="2400" dirty="0" smtClean="0"/>
          </a:p>
          <a:p>
            <a:pPr marL="457200" indent="-457200" algn="just">
              <a:buFont typeface="Arial" panose="020B0604020202020204" pitchFamily="34" charset="0"/>
              <a:buChar char="•"/>
            </a:pPr>
            <a:r>
              <a:rPr lang="en-US" sz="2400" dirty="0" smtClean="0"/>
              <a:t>One </a:t>
            </a:r>
            <a:r>
              <a:rPr lang="en-US" sz="2400" dirty="0"/>
              <a:t>simplified version of this exothermic reaction is</a:t>
            </a:r>
          </a:p>
          <a:p>
            <a:pPr marL="457200" indent="-457200" algn="ctr">
              <a:buFont typeface="Arial" panose="020B0604020202020204" pitchFamily="34" charset="0"/>
              <a:buChar char="•"/>
            </a:pPr>
            <a:r>
              <a:rPr lang="en-US" sz="2400" dirty="0"/>
              <a:t>2Fe(</a:t>
            </a:r>
            <a:r>
              <a:rPr lang="en-US" sz="2400" i="1" dirty="0"/>
              <a:t>s</a:t>
            </a:r>
            <a:r>
              <a:rPr lang="en-US" sz="2400" dirty="0"/>
              <a:t>) +</a:t>
            </a:r>
            <a:r>
              <a:rPr lang="en-US" sz="2400" dirty="0" smtClean="0"/>
              <a:t>3</a:t>
            </a:r>
            <a:r>
              <a:rPr lang="ka-GE" sz="2400" dirty="0" smtClean="0"/>
              <a:t>/</a:t>
            </a:r>
            <a:r>
              <a:rPr lang="en-US" sz="2400" dirty="0" smtClean="0"/>
              <a:t>2</a:t>
            </a:r>
            <a:r>
              <a:rPr lang="ka-GE" sz="2400" dirty="0" smtClean="0"/>
              <a:t> </a:t>
            </a:r>
            <a:r>
              <a:rPr lang="en-US" sz="2400" dirty="0" smtClean="0"/>
              <a:t>O</a:t>
            </a:r>
            <a:r>
              <a:rPr lang="en-US" sz="2400" baseline="-25000" dirty="0" smtClean="0"/>
              <a:t>2</a:t>
            </a:r>
            <a:r>
              <a:rPr lang="en-US" sz="2400" dirty="0" smtClean="0"/>
              <a:t>(</a:t>
            </a:r>
            <a:r>
              <a:rPr lang="en-US" sz="2400" i="1" dirty="0" smtClean="0"/>
              <a:t>g</a:t>
            </a:r>
            <a:r>
              <a:rPr lang="en-US" sz="2400" dirty="0"/>
              <a:t>) ⟶ </a:t>
            </a:r>
            <a:r>
              <a:rPr lang="en-US" sz="2400" dirty="0" smtClean="0"/>
              <a:t>Fe</a:t>
            </a:r>
            <a:r>
              <a:rPr lang="en-US" sz="2400" baseline="-25000" dirty="0" smtClean="0"/>
              <a:t>2</a:t>
            </a:r>
            <a:r>
              <a:rPr lang="en-US" sz="2400" dirty="0" smtClean="0"/>
              <a:t>O</a:t>
            </a:r>
            <a:r>
              <a:rPr lang="en-US" sz="2400" baseline="-25000" dirty="0" smtClean="0"/>
              <a:t>3</a:t>
            </a:r>
            <a:r>
              <a:rPr lang="en-US" sz="2400" dirty="0" smtClean="0"/>
              <a:t>(</a:t>
            </a:r>
            <a:r>
              <a:rPr lang="en-US" sz="2400" i="1" dirty="0" smtClean="0"/>
              <a:t>s</a:t>
            </a:r>
            <a:r>
              <a:rPr lang="en-US" sz="2400" dirty="0"/>
              <a:t>). </a:t>
            </a:r>
            <a:endParaRPr lang="ka-GE" sz="2400" dirty="0" smtClean="0"/>
          </a:p>
          <a:p>
            <a:pPr marL="457200" indent="-457200" algn="just">
              <a:buFont typeface="Arial" panose="020B0604020202020204" pitchFamily="34" charset="0"/>
              <a:buChar char="•"/>
            </a:pPr>
            <a:r>
              <a:rPr lang="en-US" sz="2400" dirty="0" smtClean="0"/>
              <a:t>Salt </a:t>
            </a:r>
            <a:r>
              <a:rPr lang="en-US" sz="2400" dirty="0"/>
              <a:t>in the hand warmer catalyzes the reaction, so it produces heat </a:t>
            </a:r>
            <a:r>
              <a:rPr lang="en-US" sz="2400" dirty="0" smtClean="0"/>
              <a:t>more</a:t>
            </a:r>
            <a:r>
              <a:rPr lang="ka-GE" sz="2400" dirty="0" smtClean="0"/>
              <a:t> </a:t>
            </a:r>
            <a:r>
              <a:rPr lang="en-US" sz="2400" dirty="0" smtClean="0"/>
              <a:t>rapidly</a:t>
            </a:r>
            <a:r>
              <a:rPr lang="en-US" sz="2400" dirty="0"/>
              <a:t>; cellulose, </a:t>
            </a:r>
            <a:r>
              <a:rPr lang="en-US" sz="2400" dirty="0" smtClean="0"/>
              <a:t>vermiculite (</a:t>
            </a:r>
            <a:r>
              <a:rPr lang="en-US" sz="2400" dirty="0"/>
              <a:t>hydrous phyllosilicate </a:t>
            </a:r>
            <a:r>
              <a:rPr lang="en-US" sz="2400" dirty="0" smtClean="0"/>
              <a:t>mineral, </a:t>
            </a:r>
            <a:r>
              <a:rPr lang="en-US" sz="2400" dirty="0"/>
              <a:t>which undergoes significant expansion when </a:t>
            </a:r>
            <a:r>
              <a:rPr lang="en-US" sz="2400" dirty="0" smtClean="0"/>
              <a:t>heated</a:t>
            </a:r>
            <a:r>
              <a:rPr lang="en-US" sz="2400" dirty="0"/>
              <a:t>)</a:t>
            </a:r>
            <a:r>
              <a:rPr lang="en-US" sz="2400" dirty="0" smtClean="0"/>
              <a:t>, </a:t>
            </a:r>
            <a:r>
              <a:rPr lang="en-US" sz="2400" dirty="0"/>
              <a:t>and activated carbon help distribute the heat evenly. </a:t>
            </a:r>
            <a:endParaRPr lang="ka-GE" sz="2400" dirty="0" smtClean="0"/>
          </a:p>
          <a:p>
            <a:pPr marL="457200" indent="-457200" algn="just">
              <a:buFont typeface="Arial" panose="020B0604020202020204" pitchFamily="34" charset="0"/>
              <a:buChar char="•"/>
            </a:pPr>
            <a:r>
              <a:rPr lang="en-US" sz="2400" dirty="0" smtClean="0"/>
              <a:t>Other </a:t>
            </a:r>
            <a:r>
              <a:rPr lang="en-US" sz="2400" dirty="0"/>
              <a:t>types of </a:t>
            </a:r>
            <a:r>
              <a:rPr lang="en-US" sz="2400" dirty="0" smtClean="0"/>
              <a:t>hand</a:t>
            </a:r>
            <a:r>
              <a:rPr lang="ka-GE" sz="2400" dirty="0" smtClean="0"/>
              <a:t> </a:t>
            </a:r>
            <a:r>
              <a:rPr lang="en-US" sz="2400" dirty="0" smtClean="0"/>
              <a:t>warmers </a:t>
            </a:r>
            <a:r>
              <a:rPr lang="en-US" sz="2400" dirty="0"/>
              <a:t>use lighter fluid (a platinum catalyst helps lighter fluid oxidize exothermically), charcoal (</a:t>
            </a:r>
            <a:r>
              <a:rPr lang="en-US" sz="2400" dirty="0" smtClean="0"/>
              <a:t>charcoal</a:t>
            </a:r>
            <a:r>
              <a:rPr lang="ka-GE" sz="2400" dirty="0" smtClean="0"/>
              <a:t> </a:t>
            </a:r>
            <a:r>
              <a:rPr lang="en-US" sz="2400" dirty="0" smtClean="0"/>
              <a:t>oxidizes </a:t>
            </a:r>
            <a:r>
              <a:rPr lang="en-US" sz="2400" dirty="0"/>
              <a:t>in a special case), or electrical </a:t>
            </a:r>
            <a:r>
              <a:rPr lang="en-US" sz="2400" dirty="0" smtClean="0"/>
              <a:t>units, </a:t>
            </a:r>
            <a:r>
              <a:rPr lang="en-US" sz="2400" dirty="0"/>
              <a:t>that produce </a:t>
            </a:r>
            <a:r>
              <a:rPr lang="en-US" sz="2400" dirty="0" smtClean="0"/>
              <a:t>heat</a:t>
            </a:r>
            <a:r>
              <a:rPr lang="ka-GE" sz="2400" dirty="0" smtClean="0"/>
              <a:t>,</a:t>
            </a:r>
            <a:r>
              <a:rPr lang="en-US" sz="2400" dirty="0" smtClean="0"/>
              <a:t> </a:t>
            </a:r>
            <a:r>
              <a:rPr lang="en-US" sz="2400" dirty="0"/>
              <a:t>by passing an electrical current from a </a:t>
            </a:r>
            <a:r>
              <a:rPr lang="en-US" sz="2400" dirty="0" smtClean="0"/>
              <a:t>battery</a:t>
            </a:r>
            <a:r>
              <a:rPr lang="ka-GE" sz="2400" dirty="0" smtClean="0"/>
              <a:t>, </a:t>
            </a:r>
            <a:r>
              <a:rPr lang="en-US" sz="2400" dirty="0" smtClean="0"/>
              <a:t>through </a:t>
            </a:r>
            <a:r>
              <a:rPr lang="en-US" sz="2400" dirty="0"/>
              <a:t>resistive wires.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6736" y="265782"/>
            <a:ext cx="1226434" cy="833592"/>
          </a:xfrm>
          <a:prstGeom prst="rect">
            <a:avLst/>
          </a:prstGeom>
        </p:spPr>
      </p:pic>
    </p:spTree>
    <p:extLst>
      <p:ext uri="{BB962C8B-B14F-4D97-AF65-F5344CB8AC3E}">
        <p14:creationId xmlns:p14="http://schemas.microsoft.com/office/powerpoint/2010/main" val="1916791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41327"/>
            <a:ext cx="2251587" cy="659535"/>
          </a:xfrm>
        </p:spPr>
        <p:txBody>
          <a:bodyPr/>
          <a:lstStyle/>
          <a:p>
            <a:r>
              <a:rPr lang="en-US" dirty="0"/>
              <a:t>Figure 5.16</a:t>
            </a:r>
          </a:p>
        </p:txBody>
      </p:sp>
      <p:pic>
        <p:nvPicPr>
          <p:cNvPr id="2" name="Picture Placeholder 1" descr="CNX_Chem_05_02_IcePack.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36" r="-44036"/>
          <a:stretch>
            <a:fillRect/>
          </a:stretch>
        </p:blipFill>
        <p:spPr>
          <a:xfrm>
            <a:off x="637380" y="440120"/>
            <a:ext cx="10750551" cy="3500071"/>
          </a:xfrm>
        </p:spPr>
      </p:pic>
      <p:sp>
        <p:nvSpPr>
          <p:cNvPr id="7" name="Text Placeholder 6"/>
          <p:cNvSpPr>
            <a:spLocks noGrp="1"/>
          </p:cNvSpPr>
          <p:nvPr>
            <p:ph type="body" sz="quarter" idx="14"/>
          </p:nvPr>
        </p:nvSpPr>
        <p:spPr>
          <a:xfrm>
            <a:off x="398205" y="4316220"/>
            <a:ext cx="11444749" cy="1996090"/>
          </a:xfrm>
        </p:spPr>
        <p:txBody>
          <a:bodyPr>
            <a:noAutofit/>
          </a:bodyPr>
          <a:lstStyle/>
          <a:p>
            <a:pPr algn="just"/>
            <a:r>
              <a:rPr lang="en-US" sz="2400" dirty="0"/>
              <a:t>An instant cold </a:t>
            </a:r>
            <a:r>
              <a:rPr lang="en-US" sz="2400" dirty="0" smtClean="0"/>
              <a:t>pack</a:t>
            </a:r>
            <a:r>
              <a:rPr lang="ka-GE" sz="2400" dirty="0" smtClean="0"/>
              <a:t>,</a:t>
            </a:r>
            <a:r>
              <a:rPr lang="en-US" sz="2400" dirty="0" smtClean="0"/>
              <a:t> </a:t>
            </a:r>
            <a:r>
              <a:rPr lang="en-US" sz="2400" dirty="0"/>
              <a:t>consists of a bag containing solid ammonium nitrate and a second bag of water. When the bag of water is broken, the pack becomes cold because the dissolution of ammonium nitrate is an endothermic </a:t>
            </a:r>
            <a:r>
              <a:rPr lang="en-US" sz="2400" dirty="0" smtClean="0"/>
              <a:t>process, </a:t>
            </a:r>
            <a:r>
              <a:rPr lang="en-US" sz="2400" dirty="0"/>
              <a:t>that removes thermal energy from the water. The cold </a:t>
            </a:r>
            <a:r>
              <a:rPr lang="en-US" sz="2400" dirty="0" smtClean="0"/>
              <a:t>pack, </a:t>
            </a:r>
            <a:r>
              <a:rPr lang="en-US" sz="2400" dirty="0"/>
              <a:t>then removes thermal energy from your body.</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33716" y="288795"/>
            <a:ext cx="1226434" cy="833592"/>
          </a:xfrm>
          <a:prstGeom prst="rect">
            <a:avLst/>
          </a:prstGeom>
        </p:spPr>
      </p:pic>
    </p:spTree>
    <p:extLst>
      <p:ext uri="{BB962C8B-B14F-4D97-AF65-F5344CB8AC3E}">
        <p14:creationId xmlns:p14="http://schemas.microsoft.com/office/powerpoint/2010/main" val="1432569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04684" y="390755"/>
            <a:ext cx="4620256" cy="508000"/>
          </a:xfrm>
        </p:spPr>
        <p:txBody>
          <a:bodyPr>
            <a:noAutofit/>
          </a:bodyPr>
          <a:lstStyle/>
          <a:p>
            <a:pPr eaLnBrk="1" hangingPunct="1"/>
            <a:r>
              <a:rPr lang="en-US" sz="3200" b="1" dirty="0">
                <a:solidFill>
                  <a:srgbClr val="000090"/>
                </a:solidFill>
                <a:latin typeface="Arial" pitchFamily="-110" charset="0"/>
              </a:rPr>
              <a:t>Bomb calorimeter</a:t>
            </a:r>
          </a:p>
        </p:txBody>
      </p:sp>
      <p:sp>
        <p:nvSpPr>
          <p:cNvPr id="22530" name="Rectangle 3"/>
          <p:cNvSpPr>
            <a:spLocks noGrp="1" noChangeArrowheads="1"/>
          </p:cNvSpPr>
          <p:nvPr>
            <p:ph idx="1"/>
          </p:nvPr>
        </p:nvSpPr>
        <p:spPr>
          <a:xfrm>
            <a:off x="604684" y="1205425"/>
            <a:ext cx="10987547" cy="5357607"/>
          </a:xfrm>
        </p:spPr>
        <p:txBody>
          <a:bodyPr>
            <a:normAutofit/>
          </a:bodyPr>
          <a:lstStyle/>
          <a:p>
            <a:pPr marL="3175" indent="-3175" algn="just">
              <a:buFont typeface="Arial" panose="020B0604020202020204" pitchFamily="34" charset="0"/>
              <a:buChar char="•"/>
            </a:pPr>
            <a:r>
              <a:rPr lang="en-US" sz="2400" dirty="0"/>
              <a:t>The calorimeters described are designed to operate at constant (atmospheric) pressure and are convenient to </a:t>
            </a:r>
            <a:r>
              <a:rPr lang="en-US" sz="2400" dirty="0" smtClean="0"/>
              <a:t>measure</a:t>
            </a:r>
            <a:r>
              <a:rPr lang="ka-GE" sz="2400" dirty="0" smtClean="0"/>
              <a:t> </a:t>
            </a:r>
            <a:r>
              <a:rPr lang="en-US" sz="2400" dirty="0" smtClean="0"/>
              <a:t>heat flow, </a:t>
            </a:r>
            <a:r>
              <a:rPr lang="en-US" sz="2400" dirty="0"/>
              <a:t>accompanying processes that occur in solution.</a:t>
            </a:r>
          </a:p>
          <a:p>
            <a:pPr algn="just">
              <a:buClrTx/>
              <a:buFont typeface="Arial"/>
              <a:buChar char="•"/>
            </a:pPr>
            <a:r>
              <a:rPr lang="en-US" sz="2400" dirty="0"/>
              <a:t> A </a:t>
            </a:r>
            <a:r>
              <a:rPr lang="en-US" sz="2400" b="1" i="1" dirty="0">
                <a:solidFill>
                  <a:srgbClr val="000090"/>
                </a:solidFill>
              </a:rPr>
              <a:t>bomb calorimeter</a:t>
            </a:r>
            <a:r>
              <a:rPr lang="en-US" sz="2400" dirty="0"/>
              <a:t>, is used to measure the energy produced by reactions</a:t>
            </a:r>
            <a:r>
              <a:rPr lang="ka-GE" sz="2400" dirty="0"/>
              <a:t>,</a:t>
            </a:r>
            <a:r>
              <a:rPr lang="en-US" sz="2400" dirty="0"/>
              <a:t> that yield large amounts of heat and gaseous products, such as combustion reactions.</a:t>
            </a:r>
          </a:p>
          <a:p>
            <a:pPr marL="3175" indent="-3175" algn="just">
              <a:buFont typeface="Arial" panose="020B0604020202020204" pitchFamily="34" charset="0"/>
              <a:buChar char="•"/>
            </a:pPr>
            <a:r>
              <a:rPr lang="en-US" sz="2400" dirty="0"/>
              <a:t>The sample is placed in the bomb, which is then filled with oxygen at </a:t>
            </a:r>
            <a:r>
              <a:rPr lang="en-US" sz="2400" dirty="0" smtClean="0"/>
              <a:t>high</a:t>
            </a:r>
            <a:r>
              <a:rPr lang="ka-GE" sz="2400" dirty="0" smtClean="0"/>
              <a:t> </a:t>
            </a:r>
            <a:r>
              <a:rPr lang="en-US" sz="2400" dirty="0" smtClean="0"/>
              <a:t>pressure</a:t>
            </a:r>
            <a:r>
              <a:rPr lang="en-US" sz="2400" dirty="0"/>
              <a:t>. </a:t>
            </a:r>
            <a:endParaRPr lang="ka-GE" sz="2400" dirty="0" smtClean="0"/>
          </a:p>
          <a:p>
            <a:pPr marL="3175" indent="-3175" algn="just">
              <a:buFont typeface="Arial" panose="020B0604020202020204" pitchFamily="34" charset="0"/>
              <a:buChar char="•"/>
            </a:pPr>
            <a:r>
              <a:rPr lang="en-US" sz="2400" dirty="0" smtClean="0"/>
              <a:t>A </a:t>
            </a:r>
            <a:r>
              <a:rPr lang="en-US" sz="2400" dirty="0"/>
              <a:t>small electrical spark is used to ignite the sample.</a:t>
            </a:r>
          </a:p>
          <a:p>
            <a:pPr algn="just">
              <a:buClrTx/>
              <a:buFont typeface="Arial"/>
              <a:buChar char="•"/>
            </a:pPr>
            <a:r>
              <a:rPr lang="en-US" sz="2400" dirty="0"/>
              <a:t> This type of calorimeter consists of a robust steel container (the “bomb</a:t>
            </a:r>
            <a:r>
              <a:rPr lang="en-US" sz="2400" dirty="0" smtClean="0"/>
              <a:t>”), </a:t>
            </a:r>
            <a:r>
              <a:rPr lang="en-US" sz="2400" dirty="0"/>
              <a:t>that contains the reactants and is itself submerged in water. </a:t>
            </a:r>
          </a:p>
          <a:p>
            <a:pPr algn="just">
              <a:buClrTx/>
              <a:buFont typeface="Arial"/>
              <a:buChar char="•"/>
            </a:pPr>
            <a:endParaRPr lang="en-US" sz="2400" dirty="0"/>
          </a:p>
          <a:p>
            <a:pPr>
              <a:buClrTx/>
              <a:buFont typeface="Arial"/>
              <a:buChar char="•"/>
            </a:pPr>
            <a:endParaRPr lang="en-US" sz="2400" dirty="0"/>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5797" y="371833"/>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5506"/>
            <a:ext cx="4508090" cy="654163"/>
          </a:xfrm>
        </p:spPr>
        <p:txBody>
          <a:bodyPr>
            <a:normAutofit/>
          </a:bodyPr>
          <a:lstStyle/>
          <a:p>
            <a:r>
              <a:rPr lang="en-US" sz="3200" b="1" dirty="0">
                <a:solidFill>
                  <a:srgbClr val="000090"/>
                </a:solidFill>
                <a:latin typeface="Arial" pitchFamily="-110" charset="0"/>
              </a:rPr>
              <a:t>Bomb calorimeter</a:t>
            </a:r>
            <a:endParaRPr lang="en-US" sz="3200" dirty="0"/>
          </a:p>
        </p:txBody>
      </p:sp>
      <p:sp>
        <p:nvSpPr>
          <p:cNvPr id="3" name="Content Placeholder 2"/>
          <p:cNvSpPr>
            <a:spLocks noGrp="1"/>
          </p:cNvSpPr>
          <p:nvPr>
            <p:ph idx="1"/>
          </p:nvPr>
        </p:nvSpPr>
        <p:spPr>
          <a:xfrm>
            <a:off x="398208" y="1914833"/>
            <a:ext cx="11385754" cy="3896031"/>
          </a:xfrm>
        </p:spPr>
        <p:txBody>
          <a:bodyPr>
            <a:normAutofit/>
          </a:bodyPr>
          <a:lstStyle/>
          <a:p>
            <a:pPr marL="457200" indent="-457200" algn="just">
              <a:buFont typeface="Arial" panose="020B0604020202020204" pitchFamily="34" charset="0"/>
              <a:buChar char="•"/>
            </a:pPr>
            <a:r>
              <a:rPr lang="en-US" sz="2800" dirty="0"/>
              <a:t>The energy produced by the </a:t>
            </a:r>
            <a:r>
              <a:rPr lang="en-US" sz="2800" dirty="0" smtClean="0"/>
              <a:t>reaction</a:t>
            </a:r>
            <a:r>
              <a:rPr lang="ka-GE" sz="2800" dirty="0" smtClean="0"/>
              <a:t>,</a:t>
            </a:r>
            <a:r>
              <a:rPr lang="en-US" sz="2800" dirty="0" smtClean="0"/>
              <a:t> </a:t>
            </a:r>
            <a:r>
              <a:rPr lang="en-US" sz="2800" dirty="0"/>
              <a:t>is absorbed by </a:t>
            </a:r>
            <a:r>
              <a:rPr lang="en-US" sz="2800" dirty="0" smtClean="0"/>
              <a:t>the</a:t>
            </a:r>
            <a:r>
              <a:rPr lang="ka-GE" sz="2800" dirty="0" smtClean="0"/>
              <a:t> </a:t>
            </a:r>
            <a:r>
              <a:rPr lang="en-US" sz="2800" dirty="0" smtClean="0"/>
              <a:t>steel </a:t>
            </a:r>
            <a:r>
              <a:rPr lang="en-US" sz="2800" dirty="0"/>
              <a:t>bomb and the surrounding water. </a:t>
            </a:r>
            <a:endParaRPr lang="ka-GE" sz="2800" dirty="0" smtClean="0"/>
          </a:p>
          <a:p>
            <a:pPr marL="457200" indent="-457200" algn="just">
              <a:buFont typeface="Arial" panose="020B0604020202020204" pitchFamily="34" charset="0"/>
              <a:buChar char="•"/>
            </a:pPr>
            <a:r>
              <a:rPr lang="en-US" sz="2800" dirty="0" smtClean="0"/>
              <a:t>The </a:t>
            </a:r>
            <a:r>
              <a:rPr lang="en-US" sz="2800" dirty="0"/>
              <a:t>temperature </a:t>
            </a:r>
            <a:r>
              <a:rPr lang="en-US" sz="2800" dirty="0" smtClean="0"/>
              <a:t>increase</a:t>
            </a:r>
            <a:r>
              <a:rPr lang="ka-GE" sz="2800" dirty="0" smtClean="0"/>
              <a:t>,</a:t>
            </a:r>
            <a:r>
              <a:rPr lang="en-US" sz="2800" dirty="0" smtClean="0"/>
              <a:t> </a:t>
            </a:r>
            <a:r>
              <a:rPr lang="en-US" sz="2800" dirty="0"/>
              <a:t>is measured </a:t>
            </a:r>
            <a:r>
              <a:rPr lang="en-US" sz="2800" dirty="0" smtClean="0"/>
              <a:t>and </a:t>
            </a:r>
            <a:r>
              <a:rPr lang="en-US" sz="2800" dirty="0"/>
              <a:t>along with the known heat </a:t>
            </a:r>
            <a:r>
              <a:rPr lang="en-US" sz="2800" dirty="0" smtClean="0"/>
              <a:t>capacity</a:t>
            </a:r>
            <a:r>
              <a:rPr lang="ka-GE" sz="2800" dirty="0" smtClean="0"/>
              <a:t> </a:t>
            </a:r>
            <a:r>
              <a:rPr lang="en-US" sz="2800" dirty="0" smtClean="0"/>
              <a:t>of </a:t>
            </a:r>
            <a:r>
              <a:rPr lang="en-US" sz="2800" dirty="0"/>
              <a:t>the calorimeter, is used to calculate the </a:t>
            </a:r>
            <a:r>
              <a:rPr lang="en-US" sz="2800" dirty="0" smtClean="0"/>
              <a:t>energy, </a:t>
            </a:r>
            <a:r>
              <a:rPr lang="en-US" sz="2800" dirty="0"/>
              <a:t>produced by the reaction. </a:t>
            </a:r>
            <a:endParaRPr lang="ka-GE" sz="2800" dirty="0" smtClean="0"/>
          </a:p>
          <a:p>
            <a:pPr marL="457200" indent="-457200" algn="just">
              <a:buFont typeface="Arial" panose="020B0604020202020204" pitchFamily="34" charset="0"/>
              <a:buChar char="•"/>
            </a:pPr>
            <a:r>
              <a:rPr lang="en-US" sz="2800" dirty="0" smtClean="0"/>
              <a:t>Bomb </a:t>
            </a:r>
            <a:r>
              <a:rPr lang="en-US" sz="2800" dirty="0"/>
              <a:t>calorimeters require </a:t>
            </a:r>
            <a:r>
              <a:rPr lang="en-US" sz="2800" dirty="0" smtClean="0"/>
              <a:t>calibration, to</a:t>
            </a:r>
            <a:r>
              <a:rPr lang="ka-GE" sz="2800" dirty="0" smtClean="0"/>
              <a:t> </a:t>
            </a:r>
            <a:r>
              <a:rPr lang="en-US" sz="2800" dirty="0" smtClean="0"/>
              <a:t>determine </a:t>
            </a:r>
            <a:r>
              <a:rPr lang="en-US" sz="2800" dirty="0"/>
              <a:t>the heat capacity of the calorimeter and ensure accurate results.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77308" y="606312"/>
            <a:ext cx="1226434" cy="833592"/>
          </a:xfrm>
          <a:prstGeom prst="rect">
            <a:avLst/>
          </a:prstGeom>
        </p:spPr>
      </p:pic>
    </p:spTree>
    <p:extLst>
      <p:ext uri="{BB962C8B-B14F-4D97-AF65-F5344CB8AC3E}">
        <p14:creationId xmlns:p14="http://schemas.microsoft.com/office/powerpoint/2010/main" val="42831410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8179" y="154273"/>
            <a:ext cx="2223541" cy="659535"/>
          </a:xfrm>
        </p:spPr>
        <p:txBody>
          <a:bodyPr/>
          <a:lstStyle/>
          <a:p>
            <a:r>
              <a:rPr lang="en-US" dirty="0"/>
              <a:t>Figure 5.17</a:t>
            </a:r>
          </a:p>
        </p:txBody>
      </p:sp>
      <p:pic>
        <p:nvPicPr>
          <p:cNvPr id="2" name="Picture Placeholder 1" descr="CNX_Chem_05_02_BombCalor.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857" r="-7857"/>
          <a:stretch>
            <a:fillRect/>
          </a:stretch>
        </p:blipFill>
        <p:spPr>
          <a:xfrm>
            <a:off x="1828800" y="281348"/>
            <a:ext cx="9900702" cy="4297846"/>
          </a:xfrm>
        </p:spPr>
      </p:pic>
      <p:sp>
        <p:nvSpPr>
          <p:cNvPr id="7" name="Text Placeholder 6"/>
          <p:cNvSpPr>
            <a:spLocks noGrp="1"/>
          </p:cNvSpPr>
          <p:nvPr>
            <p:ph type="body" sz="quarter" idx="14"/>
          </p:nvPr>
        </p:nvSpPr>
        <p:spPr>
          <a:xfrm>
            <a:off x="689547" y="4579194"/>
            <a:ext cx="10583055" cy="1726381"/>
          </a:xfrm>
        </p:spPr>
        <p:txBody>
          <a:bodyPr>
            <a:noAutofit/>
          </a:bodyPr>
          <a:lstStyle/>
          <a:p>
            <a:pPr marL="342900" indent="-342900">
              <a:buAutoNum type="alphaLcParenBoth"/>
            </a:pPr>
            <a:r>
              <a:rPr lang="en-US" dirty="0"/>
              <a:t>A bomb calorimeter is used to measure heat produced by </a:t>
            </a:r>
            <a:r>
              <a:rPr lang="en-US" dirty="0" smtClean="0"/>
              <a:t>reactions, </a:t>
            </a:r>
            <a:r>
              <a:rPr lang="en-US" dirty="0"/>
              <a:t>involving gaseous reactants or products, such as combustion.</a:t>
            </a:r>
          </a:p>
          <a:p>
            <a:pPr marL="342900" indent="-342900">
              <a:buAutoNum type="alphaLcParenBoth"/>
            </a:pPr>
            <a:r>
              <a:rPr lang="en-US" dirty="0"/>
              <a:t>The reactants are contained in the gas-tight “bomb,” which is submerged in water and surrounded by insulating materials. (credit a: modification of work by “Harbor1”/Wikimedia commons)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0719" y="242375"/>
            <a:ext cx="1226434" cy="833592"/>
          </a:xfrm>
          <a:prstGeom prst="rect">
            <a:avLst/>
          </a:prstGeom>
        </p:spPr>
      </p:pic>
    </p:spTree>
    <p:extLst>
      <p:ext uri="{BB962C8B-B14F-4D97-AF65-F5344CB8AC3E}">
        <p14:creationId xmlns:p14="http://schemas.microsoft.com/office/powerpoint/2010/main" val="4222561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03912" y="445497"/>
            <a:ext cx="6553200" cy="508000"/>
          </a:xfrm>
        </p:spPr>
        <p:txBody>
          <a:bodyPr>
            <a:noAutofit/>
          </a:bodyPr>
          <a:lstStyle/>
          <a:p>
            <a:pPr eaLnBrk="1" hangingPunct="1"/>
            <a:r>
              <a:rPr lang="en-US" sz="3200" b="1" dirty="0">
                <a:solidFill>
                  <a:srgbClr val="000090"/>
                </a:solidFill>
                <a:latin typeface="Arial" pitchFamily="-110" charset="0"/>
              </a:rPr>
              <a:t>Whole-body calorimeter</a:t>
            </a:r>
          </a:p>
        </p:txBody>
      </p:sp>
      <p:sp>
        <p:nvSpPr>
          <p:cNvPr id="22530" name="Rectangle 3"/>
          <p:cNvSpPr>
            <a:spLocks noGrp="1" noChangeArrowheads="1"/>
          </p:cNvSpPr>
          <p:nvPr>
            <p:ph idx="1"/>
          </p:nvPr>
        </p:nvSpPr>
        <p:spPr>
          <a:xfrm>
            <a:off x="516194" y="1015876"/>
            <a:ext cx="11518490" cy="5456815"/>
          </a:xfrm>
        </p:spPr>
        <p:txBody>
          <a:bodyPr>
            <a:normAutofit/>
          </a:bodyPr>
          <a:lstStyle/>
          <a:p>
            <a:pPr>
              <a:buClrTx/>
            </a:pPr>
            <a:endParaRPr lang="en-US" sz="2400" dirty="0"/>
          </a:p>
          <a:p>
            <a:pPr>
              <a:buClrTx/>
              <a:buFont typeface="Arial"/>
              <a:buChar char="•"/>
            </a:pPr>
            <a:r>
              <a:rPr lang="en-US" sz="2400" dirty="0"/>
              <a:t> </a:t>
            </a:r>
            <a:r>
              <a:rPr lang="en-US" sz="2400" b="1" i="1" dirty="0">
                <a:solidFill>
                  <a:srgbClr val="000090"/>
                </a:solidFill>
              </a:rPr>
              <a:t>Whole-body calorimeters </a:t>
            </a:r>
            <a:r>
              <a:rPr lang="en-US" sz="2400" dirty="0"/>
              <a:t>of various designs, are large enough to hold an individual human being.</a:t>
            </a:r>
          </a:p>
          <a:p>
            <a:pPr>
              <a:buClrTx/>
              <a:buFont typeface="Arial"/>
              <a:buChar char="•"/>
            </a:pPr>
            <a:r>
              <a:rPr lang="en-US" sz="2400" dirty="0"/>
              <a:t> These calorimeters are used to measure the metabolism of individuals under different conditions. </a:t>
            </a:r>
          </a:p>
          <a:p>
            <a:pPr lvl="1">
              <a:buClrTx/>
              <a:buFont typeface="Arial"/>
              <a:buChar char="•"/>
            </a:pPr>
            <a:r>
              <a:rPr lang="en-US" sz="2400" dirty="0"/>
              <a:t>environmental conditions;</a:t>
            </a:r>
          </a:p>
          <a:p>
            <a:pPr lvl="1">
              <a:buClrTx/>
              <a:buFont typeface="Arial"/>
              <a:buChar char="•"/>
            </a:pPr>
            <a:r>
              <a:rPr lang="en-US" sz="2400" dirty="0"/>
              <a:t>dietary regimes;</a:t>
            </a:r>
          </a:p>
          <a:p>
            <a:pPr lvl="1">
              <a:buClrTx/>
              <a:buFont typeface="Arial"/>
              <a:buChar char="•"/>
            </a:pPr>
            <a:r>
              <a:rPr lang="en-US" sz="2400" dirty="0"/>
              <a:t>health conditions, such as diabetes.</a:t>
            </a:r>
          </a:p>
          <a:p>
            <a:pPr>
              <a:buClrTx/>
              <a:buFont typeface="Arial"/>
              <a:buChar char="•"/>
            </a:pPr>
            <a:endParaRPr lang="en-US" sz="2400" dirty="0"/>
          </a:p>
          <a:p>
            <a:pPr>
              <a:buClrTx/>
              <a:buFont typeface="Arial"/>
              <a:buChar char="•"/>
            </a:pPr>
            <a:r>
              <a:rPr lang="en-US" sz="2400" dirty="0"/>
              <a:t> A </a:t>
            </a:r>
            <a:r>
              <a:rPr lang="en-US" sz="2400" b="1" i="1" dirty="0">
                <a:solidFill>
                  <a:srgbClr val="000090"/>
                </a:solidFill>
              </a:rPr>
              <a:t>nutritional calorie (Calorie) </a:t>
            </a:r>
            <a:r>
              <a:rPr lang="en-US" sz="2400" dirty="0"/>
              <a:t>is the energy unit</a:t>
            </a:r>
            <a:r>
              <a:rPr lang="ka-GE" sz="2400" dirty="0"/>
              <a:t>,</a:t>
            </a:r>
            <a:r>
              <a:rPr lang="en-US" sz="2400" dirty="0"/>
              <a:t> used to quantify the amount of energy</a:t>
            </a:r>
            <a:r>
              <a:rPr lang="ka-GE" sz="2400" dirty="0"/>
              <a:t>,</a:t>
            </a:r>
            <a:r>
              <a:rPr lang="en-US" sz="2400" dirty="0"/>
              <a:t> derived from the metabolism of foods.</a:t>
            </a:r>
          </a:p>
          <a:p>
            <a:pPr>
              <a:buClrTx/>
            </a:pPr>
            <a:endParaRPr lang="en-US" sz="2400" dirty="0"/>
          </a:p>
          <a:p>
            <a:pPr>
              <a:buClrTx/>
              <a:buFont typeface="Arial"/>
              <a:buChar char="•"/>
            </a:pPr>
            <a:endParaRPr lang="en-US" sz="2400" dirty="0"/>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81081" y="28270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725" y="314987"/>
            <a:ext cx="2448314" cy="659535"/>
          </a:xfrm>
        </p:spPr>
        <p:txBody>
          <a:bodyPr/>
          <a:lstStyle/>
          <a:p>
            <a:r>
              <a:rPr lang="en-US" dirty="0"/>
              <a:t>Figure 5.18</a:t>
            </a:r>
          </a:p>
        </p:txBody>
      </p:sp>
      <p:pic>
        <p:nvPicPr>
          <p:cNvPr id="2" name="Picture Placeholder 1" descr="CNX_Chem_05_02_FoodLabel.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5078" r="-15078"/>
          <a:stretch>
            <a:fillRect/>
          </a:stretch>
        </p:blipFill>
        <p:spPr>
          <a:xfrm>
            <a:off x="1643882" y="371727"/>
            <a:ext cx="9937008" cy="4313607"/>
          </a:xfrm>
        </p:spPr>
      </p:pic>
      <p:sp>
        <p:nvSpPr>
          <p:cNvPr id="7" name="Text Placeholder 6"/>
          <p:cNvSpPr>
            <a:spLocks noGrp="1"/>
          </p:cNvSpPr>
          <p:nvPr>
            <p:ph type="body" sz="quarter" idx="14"/>
          </p:nvPr>
        </p:nvSpPr>
        <p:spPr>
          <a:xfrm>
            <a:off x="419725" y="4685334"/>
            <a:ext cx="11527436" cy="2172666"/>
          </a:xfrm>
        </p:spPr>
        <p:txBody>
          <a:bodyPr>
            <a:noAutofit/>
          </a:bodyPr>
          <a:lstStyle/>
          <a:p>
            <a:pPr marL="342900" indent="-342900">
              <a:buAutoNum type="alphaLcParenBoth"/>
            </a:pPr>
            <a:r>
              <a:rPr lang="en-US" sz="2400" dirty="0"/>
              <a:t>Macaroni and cheese contain energy in the form of the macronutrients in the food.</a:t>
            </a:r>
          </a:p>
          <a:p>
            <a:pPr marL="342900" indent="-342900">
              <a:buAutoNum type="alphaLcParenBoth"/>
            </a:pPr>
            <a:r>
              <a:rPr lang="en-US" sz="2400" dirty="0"/>
              <a:t>The food’s nutritional information is shown on the package label. In the US, the energy content is given in Calories (per serving); the rest of the world usually uses kilojoules. (credit a: modification of work by “Rex Roof”/Flickr)</a:t>
            </a:r>
          </a:p>
        </p:txBody>
      </p:sp>
      <p:pic>
        <p:nvPicPr>
          <p:cNvPr id="6" name="Picture 5" descr="OSX-Stacked-TM-RGB-300dpi-2016.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20727" y="557726"/>
            <a:ext cx="1226434" cy="833592"/>
          </a:xfrm>
          <a:prstGeom prst="rect">
            <a:avLst/>
          </a:prstGeom>
        </p:spPr>
      </p:pic>
    </p:spTree>
    <p:extLst>
      <p:ext uri="{BB962C8B-B14F-4D97-AF65-F5344CB8AC3E}">
        <p14:creationId xmlns:p14="http://schemas.microsoft.com/office/powerpoint/2010/main" val="1998886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3358"/>
            <a:ext cx="4021394" cy="630960"/>
          </a:xfrm>
        </p:spPr>
        <p:txBody>
          <a:bodyPr>
            <a:noAutofit/>
          </a:bodyPr>
          <a:lstStyle/>
          <a:p>
            <a:r>
              <a:rPr lang="en-US" sz="3200" dirty="0">
                <a:solidFill>
                  <a:srgbClr val="002060"/>
                </a:solidFill>
              </a:rPr>
              <a:t>Energy Basics</a:t>
            </a:r>
          </a:p>
        </p:txBody>
      </p:sp>
      <p:sp>
        <p:nvSpPr>
          <p:cNvPr id="3" name="Content Placeholder 2"/>
          <p:cNvSpPr>
            <a:spLocks noGrp="1"/>
          </p:cNvSpPr>
          <p:nvPr>
            <p:ph idx="1"/>
          </p:nvPr>
        </p:nvSpPr>
        <p:spPr>
          <a:xfrm>
            <a:off x="801329" y="2740744"/>
            <a:ext cx="10160000" cy="2863644"/>
          </a:xfrm>
        </p:spPr>
        <p:txBody>
          <a:bodyPr/>
          <a:lstStyle/>
          <a:p>
            <a:pPr algn="just"/>
            <a:r>
              <a:rPr lang="en-US" sz="3600" b="1" i="1" dirty="0">
                <a:solidFill>
                  <a:srgbClr val="FF0000"/>
                </a:solidFill>
              </a:rPr>
              <a:t>This chapter</a:t>
            </a:r>
            <a:r>
              <a:rPr lang="ka-GE" sz="3600" b="1" i="1" dirty="0">
                <a:solidFill>
                  <a:srgbClr val="FF0000"/>
                </a:solidFill>
              </a:rPr>
              <a:t> </a:t>
            </a:r>
            <a:r>
              <a:rPr lang="en-US" sz="3600" b="1" i="1" dirty="0">
                <a:solidFill>
                  <a:srgbClr val="FF0000"/>
                </a:solidFill>
              </a:rPr>
              <a:t>introduces many of the basic </a:t>
            </a:r>
            <a:r>
              <a:rPr lang="en-US" sz="3600" b="1" i="1" dirty="0" smtClean="0">
                <a:solidFill>
                  <a:srgbClr val="FF0000"/>
                </a:solidFill>
              </a:rPr>
              <a:t>ideas</a:t>
            </a:r>
            <a:r>
              <a:rPr lang="ka-GE" sz="3600" b="1" i="1" dirty="0" smtClean="0">
                <a:solidFill>
                  <a:srgbClr val="FF0000"/>
                </a:solidFill>
              </a:rPr>
              <a:t>,</a:t>
            </a:r>
            <a:r>
              <a:rPr lang="en-US" sz="3600" b="1" i="1" dirty="0" smtClean="0">
                <a:solidFill>
                  <a:srgbClr val="FF0000"/>
                </a:solidFill>
              </a:rPr>
              <a:t> </a:t>
            </a:r>
            <a:r>
              <a:rPr lang="en-US" sz="3600" b="1" i="1" dirty="0">
                <a:solidFill>
                  <a:srgbClr val="FF0000"/>
                </a:solidFill>
              </a:rPr>
              <a:t>necessary to explore the relationships between chemical changes and energy, with</a:t>
            </a:r>
            <a:r>
              <a:rPr lang="ka-GE" sz="3600" b="1" i="1" dirty="0">
                <a:solidFill>
                  <a:srgbClr val="FF0000"/>
                </a:solidFill>
              </a:rPr>
              <a:t> </a:t>
            </a:r>
            <a:r>
              <a:rPr lang="en-US" sz="3600" b="1" i="1" dirty="0">
                <a:solidFill>
                  <a:srgbClr val="FF0000"/>
                </a:solidFill>
              </a:rPr>
              <a:t>a focus on thermal energy.</a:t>
            </a:r>
          </a:p>
          <a:p>
            <a:endParaRPr lang="en-US"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73994" y="893358"/>
            <a:ext cx="1226434" cy="833592"/>
          </a:xfrm>
          <a:prstGeom prst="rect">
            <a:avLst/>
          </a:prstGeom>
        </p:spPr>
      </p:pic>
    </p:spTree>
    <p:extLst>
      <p:ext uri="{BB962C8B-B14F-4D97-AF65-F5344CB8AC3E}">
        <p14:creationId xmlns:p14="http://schemas.microsoft.com/office/powerpoint/2010/main" val="21114998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B44F-E6E6-456E-88CE-1A0D6D903FA3}"/>
              </a:ext>
            </a:extLst>
          </p:cNvPr>
          <p:cNvSpPr>
            <a:spLocks noGrp="1"/>
          </p:cNvSpPr>
          <p:nvPr>
            <p:ph type="title"/>
          </p:nvPr>
        </p:nvSpPr>
        <p:spPr>
          <a:xfrm>
            <a:off x="948219" y="658939"/>
            <a:ext cx="3196077" cy="659535"/>
          </a:xfrm>
        </p:spPr>
        <p:txBody>
          <a:bodyPr>
            <a:noAutofit/>
          </a:bodyPr>
          <a:lstStyle/>
          <a:p>
            <a:r>
              <a:rPr lang="en-US" sz="2800" dirty="0"/>
              <a:t>5.3 enthalpy</a:t>
            </a:r>
          </a:p>
        </p:txBody>
      </p:sp>
      <p:sp>
        <p:nvSpPr>
          <p:cNvPr id="4" name="Text Placeholder 3">
            <a:extLst>
              <a:ext uri="{FF2B5EF4-FFF2-40B4-BE49-F238E27FC236}">
                <a16:creationId xmlns:a16="http://schemas.microsoft.com/office/drawing/2014/main" id="{7906A889-7BFC-4064-8BCE-CB1419D78DFB}"/>
              </a:ext>
            </a:extLst>
          </p:cNvPr>
          <p:cNvSpPr>
            <a:spLocks noGrp="1"/>
          </p:cNvSpPr>
          <p:nvPr>
            <p:ph type="body" sz="quarter" idx="14"/>
          </p:nvPr>
        </p:nvSpPr>
        <p:spPr>
          <a:xfrm>
            <a:off x="405967" y="1796058"/>
            <a:ext cx="11282517" cy="3777621"/>
          </a:xfrm>
        </p:spPr>
        <p:txBody>
          <a:bodyPr>
            <a:noAutofit/>
          </a:bodyPr>
          <a:lstStyle/>
          <a:p>
            <a:r>
              <a:rPr lang="en-US" sz="2800" dirty="0"/>
              <a:t>By the end of this section, you will be able to:</a:t>
            </a:r>
          </a:p>
          <a:p>
            <a:pPr indent="509588" algn="just"/>
            <a:r>
              <a:rPr lang="en-US" sz="2800" dirty="0"/>
              <a:t>• State the first law of </a:t>
            </a:r>
            <a:r>
              <a:rPr lang="en-US" sz="2800" dirty="0" smtClean="0"/>
              <a:t>thermodynamics</a:t>
            </a:r>
            <a:r>
              <a:rPr lang="ka-GE" sz="2800" dirty="0" smtClean="0"/>
              <a:t>;</a:t>
            </a:r>
            <a:endParaRPr lang="en-US" sz="2800" dirty="0"/>
          </a:p>
          <a:p>
            <a:pPr indent="509588" algn="just"/>
            <a:r>
              <a:rPr lang="en-US" sz="2800" dirty="0"/>
              <a:t>• Define enthalpy and explain its classification as a state </a:t>
            </a:r>
            <a:r>
              <a:rPr lang="en-US" sz="2800" dirty="0" smtClean="0"/>
              <a:t>function</a:t>
            </a:r>
            <a:r>
              <a:rPr lang="ka-GE" sz="2800" dirty="0" smtClean="0"/>
              <a:t>;</a:t>
            </a:r>
            <a:endParaRPr lang="en-US" sz="2800" dirty="0"/>
          </a:p>
          <a:p>
            <a:pPr indent="509588" algn="just"/>
            <a:r>
              <a:rPr lang="en-US" sz="2800" dirty="0"/>
              <a:t>• Write and balance thermochemical </a:t>
            </a:r>
            <a:r>
              <a:rPr lang="en-US" sz="2800" dirty="0" smtClean="0"/>
              <a:t>equations</a:t>
            </a:r>
            <a:r>
              <a:rPr lang="ka-GE" sz="2800" dirty="0" smtClean="0"/>
              <a:t>;</a:t>
            </a:r>
            <a:endParaRPr lang="en-US" sz="2800" dirty="0"/>
          </a:p>
          <a:p>
            <a:pPr indent="509588" algn="just"/>
            <a:r>
              <a:rPr lang="en-US" sz="2800" dirty="0"/>
              <a:t>• Calculate enthalpy changes for various chemical </a:t>
            </a:r>
            <a:r>
              <a:rPr lang="en-US" sz="2800" dirty="0" smtClean="0"/>
              <a:t>reactions</a:t>
            </a:r>
            <a:r>
              <a:rPr lang="ka-GE" sz="2800" dirty="0" smtClean="0"/>
              <a:t>;</a:t>
            </a:r>
            <a:endParaRPr lang="en-US" sz="2800" dirty="0"/>
          </a:p>
          <a:p>
            <a:pPr indent="509588" algn="just"/>
            <a:r>
              <a:rPr lang="en-US" sz="2800" dirty="0"/>
              <a:t>• Explain Hess’s law and use it to compute reaction </a:t>
            </a:r>
            <a:r>
              <a:rPr lang="en-US" sz="2800" dirty="0" smtClean="0"/>
              <a:t>enthalpies</a:t>
            </a:r>
            <a:r>
              <a:rPr lang="ka-GE" sz="2800" dirty="0" smtClean="0"/>
              <a:t>.</a:t>
            </a:r>
            <a:endParaRPr lang="en-US" sz="2800" dirty="0"/>
          </a:p>
        </p:txBody>
      </p:sp>
      <p:pic>
        <p:nvPicPr>
          <p:cNvPr id="5" name="Picture 4">
            <a:extLst>
              <a:ext uri="{FF2B5EF4-FFF2-40B4-BE49-F238E27FC236}">
                <a16:creationId xmlns:a16="http://schemas.microsoft.com/office/drawing/2014/main" id="{D13C35FD-5954-4450-9ECB-20310293787C}"/>
              </a:ext>
            </a:extLst>
          </p:cNvPr>
          <p:cNvPicPr>
            <a:picLocks noChangeAspect="1"/>
          </p:cNvPicPr>
          <p:nvPr/>
        </p:nvPicPr>
        <p:blipFill>
          <a:blip r:embed="rId2"/>
          <a:stretch>
            <a:fillRect/>
          </a:stretch>
        </p:blipFill>
        <p:spPr>
          <a:xfrm>
            <a:off x="10456985" y="645401"/>
            <a:ext cx="1231499" cy="835224"/>
          </a:xfrm>
          <a:prstGeom prst="rect">
            <a:avLst/>
          </a:prstGeom>
        </p:spPr>
      </p:pic>
    </p:spTree>
    <p:extLst>
      <p:ext uri="{BB962C8B-B14F-4D97-AF65-F5344CB8AC3E}">
        <p14:creationId xmlns:p14="http://schemas.microsoft.com/office/powerpoint/2010/main" val="12819580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17641" y="485385"/>
            <a:ext cx="3977181" cy="508000"/>
          </a:xfrm>
        </p:spPr>
        <p:txBody>
          <a:bodyPr>
            <a:noAutofit/>
          </a:bodyPr>
          <a:lstStyle/>
          <a:p>
            <a:pPr eaLnBrk="1" hangingPunct="1"/>
            <a:r>
              <a:rPr lang="en-US" sz="3200" b="1" dirty="0">
                <a:solidFill>
                  <a:srgbClr val="000090"/>
                </a:solidFill>
                <a:latin typeface="Arial" pitchFamily="-110" charset="0"/>
              </a:rPr>
              <a:t>5.3 enthalpy</a:t>
            </a:r>
          </a:p>
        </p:txBody>
      </p:sp>
      <p:sp>
        <p:nvSpPr>
          <p:cNvPr id="22530" name="Rectangle 3"/>
          <p:cNvSpPr>
            <a:spLocks noGrp="1" noChangeArrowheads="1"/>
          </p:cNvSpPr>
          <p:nvPr>
            <p:ph idx="1"/>
          </p:nvPr>
        </p:nvSpPr>
        <p:spPr>
          <a:xfrm>
            <a:off x="442452" y="1406755"/>
            <a:ext cx="11430000" cy="5083213"/>
          </a:xfrm>
        </p:spPr>
        <p:txBody>
          <a:bodyPr>
            <a:normAutofit/>
          </a:bodyPr>
          <a:lstStyle/>
          <a:p>
            <a:pPr algn="just">
              <a:buClrTx/>
              <a:buFont typeface="Arial"/>
              <a:buChar char="•"/>
            </a:pPr>
            <a:r>
              <a:rPr lang="en-US" sz="2400" dirty="0"/>
              <a:t> </a:t>
            </a:r>
            <a:r>
              <a:rPr lang="en-US" sz="2800" b="1" i="1" dirty="0">
                <a:solidFill>
                  <a:srgbClr val="000090"/>
                </a:solidFill>
              </a:rPr>
              <a:t>Thermochemistry</a:t>
            </a:r>
            <a:r>
              <a:rPr lang="en-US" sz="2800" dirty="0"/>
              <a:t> is a branch of chemical thermodynamics, the science, that deals with the relationships between heat, work, and other forms of </a:t>
            </a:r>
            <a:r>
              <a:rPr lang="en-US" sz="2800" dirty="0" smtClean="0"/>
              <a:t>energy </a:t>
            </a:r>
            <a:r>
              <a:rPr lang="en-US" sz="2800" dirty="0"/>
              <a:t>in the context of chemical and physical processes.</a:t>
            </a:r>
          </a:p>
          <a:p>
            <a:pPr algn="just">
              <a:buClrTx/>
            </a:pPr>
            <a:endParaRPr lang="en-US" sz="2800" dirty="0">
              <a:solidFill>
                <a:srgbClr val="000000"/>
              </a:solidFill>
              <a:cs typeface="MS PGothic" pitchFamily="34" charset="-128"/>
            </a:endParaRPr>
          </a:p>
          <a:p>
            <a:pPr algn="just">
              <a:buClrTx/>
              <a:buFont typeface="Arial"/>
              <a:buChar char="•"/>
            </a:pPr>
            <a:r>
              <a:rPr lang="en-US" sz="2800" dirty="0">
                <a:solidFill>
                  <a:srgbClr val="000000"/>
                </a:solidFill>
                <a:cs typeface="MS PGothic" pitchFamily="34" charset="-128"/>
              </a:rPr>
              <a:t> </a:t>
            </a:r>
            <a:r>
              <a:rPr lang="en-US" sz="2800" dirty="0"/>
              <a:t>Substances, act as reservoirs of energy, meaning that energy, can be added to them, or removed from them.</a:t>
            </a:r>
          </a:p>
          <a:p>
            <a:pPr algn="just">
              <a:buClrTx/>
            </a:pPr>
            <a:endParaRPr lang="en-US" sz="2800" dirty="0"/>
          </a:p>
          <a:p>
            <a:pPr algn="just">
              <a:buClrTx/>
              <a:buFont typeface="Arial"/>
              <a:buChar char="•"/>
            </a:pPr>
            <a:r>
              <a:rPr lang="en-US" sz="2800" dirty="0"/>
              <a:t> Energy is stored in a substance, when the kinetic energy of its atoms or molecules is raised. </a:t>
            </a:r>
            <a:endParaRPr lang="en-US" sz="2800" dirty="0">
              <a:solidFill>
                <a:srgbClr val="000000"/>
              </a:solidFill>
              <a:cs typeface="MS PGothic" pitchFamily="34" charset="-128"/>
            </a:endParaRPr>
          </a:p>
          <a:p>
            <a:pPr>
              <a:buClrTx/>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04504" y="32258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322" y="754613"/>
            <a:ext cx="2531806" cy="816395"/>
          </a:xfrm>
        </p:spPr>
        <p:txBody>
          <a:bodyPr>
            <a:normAutofit/>
          </a:bodyPr>
          <a:lstStyle/>
          <a:p>
            <a:r>
              <a:rPr lang="en-US" sz="3200" b="1" dirty="0">
                <a:solidFill>
                  <a:srgbClr val="000090"/>
                </a:solidFill>
                <a:latin typeface="Arial" pitchFamily="-110" charset="0"/>
              </a:rPr>
              <a:t>enthalpy</a:t>
            </a:r>
            <a:endParaRPr lang="en-US" sz="3200" dirty="0"/>
          </a:p>
        </p:txBody>
      </p:sp>
      <p:sp>
        <p:nvSpPr>
          <p:cNvPr id="3" name="Content Placeholder 2"/>
          <p:cNvSpPr>
            <a:spLocks noGrp="1"/>
          </p:cNvSpPr>
          <p:nvPr>
            <p:ph idx="1"/>
          </p:nvPr>
        </p:nvSpPr>
        <p:spPr>
          <a:xfrm>
            <a:off x="609599" y="1855841"/>
            <a:ext cx="10849897" cy="4662945"/>
          </a:xfrm>
        </p:spPr>
        <p:txBody>
          <a:bodyPr>
            <a:normAutofit/>
          </a:bodyPr>
          <a:lstStyle/>
          <a:p>
            <a:pPr marL="457200" indent="-457200" algn="just">
              <a:buFont typeface="Arial" panose="020B0604020202020204" pitchFamily="34" charset="0"/>
              <a:buChar char="•"/>
            </a:pPr>
            <a:r>
              <a:rPr lang="en-US" sz="2800" dirty="0"/>
              <a:t>The greater kinetic energy may be </a:t>
            </a:r>
            <a:r>
              <a:rPr lang="en-US" sz="2800" dirty="0" smtClean="0"/>
              <a:t>in the </a:t>
            </a:r>
            <a:r>
              <a:rPr lang="en-US" sz="2800" dirty="0"/>
              <a:t>form of increased translations (travel or straight-line motions), vibrations, or rotations of the atoms or molecules</a:t>
            </a:r>
            <a:r>
              <a:rPr lang="en-US" sz="2800" dirty="0" smtClean="0"/>
              <a:t>.</a:t>
            </a:r>
          </a:p>
          <a:p>
            <a:pPr marL="457200" indent="-457200" algn="just">
              <a:buFont typeface="Arial" panose="020B0604020202020204" pitchFamily="34" charset="0"/>
              <a:buChar char="•"/>
            </a:pPr>
            <a:r>
              <a:rPr lang="en-US" sz="2800" dirty="0"/>
              <a:t>When thermal energy is lost, the intensities of these motions decrease and the kinetic energy falls.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707922"/>
            <a:ext cx="1226434" cy="833592"/>
          </a:xfrm>
          <a:prstGeom prst="rect">
            <a:avLst/>
          </a:prstGeom>
        </p:spPr>
      </p:pic>
    </p:spTree>
    <p:extLst>
      <p:ext uri="{BB962C8B-B14F-4D97-AF65-F5344CB8AC3E}">
        <p14:creationId xmlns:p14="http://schemas.microsoft.com/office/powerpoint/2010/main" val="33969268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65471" y="389289"/>
            <a:ext cx="4015573" cy="508000"/>
          </a:xfrm>
        </p:spPr>
        <p:txBody>
          <a:bodyPr>
            <a:noAutofit/>
          </a:bodyPr>
          <a:lstStyle/>
          <a:p>
            <a:pPr eaLnBrk="1" hangingPunct="1"/>
            <a:r>
              <a:rPr lang="en-US" sz="3200" b="1" dirty="0">
                <a:solidFill>
                  <a:srgbClr val="000090"/>
                </a:solidFill>
                <a:latin typeface="Arial" pitchFamily="-110" charset="0"/>
              </a:rPr>
              <a:t>Internal energy</a:t>
            </a:r>
          </a:p>
        </p:txBody>
      </p:sp>
      <p:sp>
        <p:nvSpPr>
          <p:cNvPr id="22530" name="Rectangle 3"/>
          <p:cNvSpPr>
            <a:spLocks noGrp="1" noChangeArrowheads="1"/>
          </p:cNvSpPr>
          <p:nvPr>
            <p:ph idx="1"/>
          </p:nvPr>
        </p:nvSpPr>
        <p:spPr>
          <a:xfrm>
            <a:off x="530942" y="1362171"/>
            <a:ext cx="10869561" cy="5127119"/>
          </a:xfrm>
        </p:spPr>
        <p:txBody>
          <a:bodyPr>
            <a:normAutofit/>
          </a:bodyPr>
          <a:lstStyle/>
          <a:p>
            <a:pPr>
              <a:buClrTx/>
              <a:buFont typeface="Arial"/>
              <a:buChar char="•"/>
            </a:pPr>
            <a:r>
              <a:rPr lang="en-US" sz="2400" dirty="0" smtClean="0"/>
              <a:t> </a:t>
            </a:r>
            <a:r>
              <a:rPr lang="en-US" sz="2400" dirty="0"/>
              <a:t>The total of all possible kinds of energy, present in a substance, is called the </a:t>
            </a:r>
            <a:r>
              <a:rPr lang="en-US" sz="2400" b="1" i="1" dirty="0">
                <a:solidFill>
                  <a:srgbClr val="000090"/>
                </a:solidFill>
              </a:rPr>
              <a:t>internal energy (U)</a:t>
            </a:r>
            <a:r>
              <a:rPr lang="en-US" sz="2400" dirty="0"/>
              <a:t>, sometimes symbolized as </a:t>
            </a:r>
            <a:r>
              <a:rPr lang="en-US" sz="2400" i="1" dirty="0"/>
              <a:t>E</a:t>
            </a:r>
            <a:r>
              <a:rPr lang="en-US" sz="2400" dirty="0" smtClean="0"/>
              <a:t>.</a:t>
            </a:r>
          </a:p>
          <a:p>
            <a:pPr algn="just">
              <a:buClrTx/>
              <a:buFont typeface="Arial" panose="020B0604020202020204" pitchFamily="34" charset="0"/>
              <a:buChar char="•"/>
            </a:pPr>
            <a:r>
              <a:rPr lang="en-US" sz="2400" dirty="0"/>
              <a:t>As a system undergoes a change, its internal energy can change, and energy can be </a:t>
            </a:r>
            <a:r>
              <a:rPr lang="en-US" sz="2400" dirty="0" smtClean="0"/>
              <a:t>transferred </a:t>
            </a:r>
            <a:r>
              <a:rPr lang="en-US" sz="2400" dirty="0"/>
              <a:t>from the system to </a:t>
            </a:r>
            <a:r>
              <a:rPr lang="en-US" sz="2400" dirty="0" smtClean="0"/>
              <a:t>the surroundings</a:t>
            </a:r>
            <a:r>
              <a:rPr lang="en-US" sz="2400" dirty="0"/>
              <a:t>, or from the surroundings to the system.</a:t>
            </a:r>
          </a:p>
          <a:p>
            <a:pPr marL="3175" indent="-3175" algn="just">
              <a:buFont typeface="Arial" panose="020B0604020202020204" pitchFamily="34" charset="0"/>
              <a:buChar char="•"/>
            </a:pPr>
            <a:r>
              <a:rPr lang="en-US" sz="2400" dirty="0"/>
              <a:t>Energy is transferred into a </a:t>
            </a:r>
            <a:r>
              <a:rPr lang="en-US" sz="2400" dirty="0" smtClean="0"/>
              <a:t>system, </a:t>
            </a:r>
            <a:r>
              <a:rPr lang="en-US" sz="2400" dirty="0"/>
              <a:t>when it absorbs heat (</a:t>
            </a:r>
            <a:r>
              <a:rPr lang="en-US" sz="2400" i="1" dirty="0"/>
              <a:t>q</a:t>
            </a:r>
            <a:r>
              <a:rPr lang="en-US" sz="2400" dirty="0" smtClean="0"/>
              <a:t>) from </a:t>
            </a:r>
            <a:r>
              <a:rPr lang="en-US" sz="2400" dirty="0"/>
              <a:t>the surroundings or when the surroundings do work (</a:t>
            </a:r>
            <a:r>
              <a:rPr lang="en-US" sz="2400" i="1" dirty="0"/>
              <a:t>w</a:t>
            </a:r>
            <a:r>
              <a:rPr lang="en-US" sz="2400" dirty="0"/>
              <a:t>) on the system.</a:t>
            </a:r>
          </a:p>
          <a:p>
            <a:pPr marL="3175" indent="-3175" algn="just">
              <a:buFont typeface="Arial" panose="020B0604020202020204" pitchFamily="34" charset="0"/>
              <a:buChar char="•"/>
            </a:pPr>
            <a:r>
              <a:rPr lang="en-US" sz="2400" dirty="0"/>
              <a:t> For example, energy is transferred </a:t>
            </a:r>
            <a:r>
              <a:rPr lang="en-US" sz="2400" dirty="0" smtClean="0"/>
              <a:t>into room-temperature </a:t>
            </a:r>
            <a:r>
              <a:rPr lang="en-US" sz="2400" dirty="0"/>
              <a:t>metal </a:t>
            </a:r>
            <a:r>
              <a:rPr lang="en-US" sz="2400" dirty="0" smtClean="0"/>
              <a:t>wire, </a:t>
            </a:r>
            <a:r>
              <a:rPr lang="en-US" sz="2400" dirty="0"/>
              <a:t>if it is immersed in hot water (the wire absorbs heat from the water), or if you </a:t>
            </a:r>
            <a:r>
              <a:rPr lang="en-US" sz="2400" dirty="0" smtClean="0"/>
              <a:t>rapidly bend </a:t>
            </a:r>
            <a:r>
              <a:rPr lang="en-US" sz="2400" dirty="0"/>
              <a:t>the wire back and forth (the wire becomes </a:t>
            </a:r>
            <a:r>
              <a:rPr lang="en-US" sz="2400" dirty="0" smtClean="0"/>
              <a:t>warmer, </a:t>
            </a:r>
            <a:r>
              <a:rPr lang="en-US" sz="2400" dirty="0"/>
              <a:t>because of the work done on it).</a:t>
            </a:r>
            <a:endParaRPr lang="en-US" sz="2400" b="1" i="1" dirty="0">
              <a:solidFill>
                <a:srgbClr val="000090"/>
              </a:solidFill>
            </a:endParaRPr>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80546" y="386926"/>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1160"/>
            <a:ext cx="3151239" cy="713157"/>
          </a:xfrm>
        </p:spPr>
        <p:txBody>
          <a:bodyPr/>
          <a:lstStyle/>
          <a:p>
            <a:r>
              <a:rPr lang="en-US" b="1" dirty="0">
                <a:solidFill>
                  <a:srgbClr val="000090"/>
                </a:solidFill>
                <a:latin typeface="Arial" pitchFamily="-110" charset="0"/>
              </a:rPr>
              <a:t>Internal energy</a:t>
            </a:r>
            <a:endParaRPr lang="en-US" dirty="0"/>
          </a:p>
        </p:txBody>
      </p:sp>
      <p:sp>
        <p:nvSpPr>
          <p:cNvPr id="3" name="Content Placeholder 2"/>
          <p:cNvSpPr>
            <a:spLocks noGrp="1"/>
          </p:cNvSpPr>
          <p:nvPr>
            <p:ph idx="1"/>
          </p:nvPr>
        </p:nvSpPr>
        <p:spPr>
          <a:xfrm>
            <a:off x="609600" y="1752601"/>
            <a:ext cx="10805652" cy="4373563"/>
          </a:xfrm>
        </p:spPr>
        <p:txBody>
          <a:bodyPr>
            <a:normAutofit/>
          </a:bodyPr>
          <a:lstStyle/>
          <a:p>
            <a:pPr algn="just"/>
            <a:r>
              <a:rPr lang="en-US" sz="2400" dirty="0"/>
              <a:t>Both processes </a:t>
            </a:r>
            <a:r>
              <a:rPr lang="en-US" sz="2400" dirty="0" smtClean="0"/>
              <a:t>increase the </a:t>
            </a:r>
            <a:r>
              <a:rPr lang="en-US" sz="2400" dirty="0"/>
              <a:t>internal energy of the wire, which is reflected in an increase in the wire’s temperature. </a:t>
            </a:r>
            <a:endParaRPr lang="en-US" sz="2400" dirty="0" smtClean="0"/>
          </a:p>
          <a:p>
            <a:pPr algn="just"/>
            <a:r>
              <a:rPr lang="en-US" sz="2400" dirty="0" smtClean="0"/>
              <a:t>Conversely</a:t>
            </a:r>
            <a:r>
              <a:rPr lang="en-US" sz="2400" dirty="0"/>
              <a:t>, energy </a:t>
            </a:r>
            <a:r>
              <a:rPr lang="en-US" sz="2400" dirty="0" smtClean="0"/>
              <a:t>is transferred </a:t>
            </a:r>
            <a:r>
              <a:rPr lang="en-US" sz="2400" dirty="0"/>
              <a:t>out of a </a:t>
            </a:r>
            <a:r>
              <a:rPr lang="en-US" sz="2400" dirty="0" smtClean="0"/>
              <a:t>system</a:t>
            </a:r>
            <a:r>
              <a:rPr lang="ka-GE" sz="2400" dirty="0" smtClean="0"/>
              <a:t>,</a:t>
            </a:r>
            <a:r>
              <a:rPr lang="en-US" sz="2400" dirty="0" smtClean="0"/>
              <a:t> </a:t>
            </a:r>
            <a:r>
              <a:rPr lang="en-US" sz="2400" dirty="0"/>
              <a:t>when heat is lost from the system, or when the system does work on the surroundings.</a:t>
            </a:r>
          </a:p>
          <a:p>
            <a:pPr algn="just"/>
            <a:r>
              <a:rPr lang="en-US" sz="2400" dirty="0"/>
              <a:t>The relationship between internal energy, heat, and work can be represented by the equation</a:t>
            </a:r>
            <a:r>
              <a:rPr lang="en-US" sz="2400" dirty="0" smtClean="0"/>
              <a:t>:</a:t>
            </a:r>
            <a:endParaRPr lang="ka-GE" sz="2400" dirty="0" smtClean="0"/>
          </a:p>
          <a:p>
            <a:pPr algn="ctr"/>
            <a:r>
              <a:rPr lang="el-GR" sz="2800" b="1" dirty="0"/>
              <a:t>Δ</a:t>
            </a:r>
            <a:r>
              <a:rPr lang="en-US" sz="2800" b="1" i="1" dirty="0"/>
              <a:t>U </a:t>
            </a:r>
            <a:r>
              <a:rPr lang="en-US" sz="2800" b="1" dirty="0"/>
              <a:t>= </a:t>
            </a:r>
            <a:r>
              <a:rPr lang="en-US" sz="2800" b="1" i="1" dirty="0"/>
              <a:t>q </a:t>
            </a:r>
            <a:r>
              <a:rPr lang="en-US" sz="2800" b="1" dirty="0"/>
              <a:t>+ </a:t>
            </a:r>
            <a:r>
              <a:rPr lang="en-US" sz="2800" b="1" i="1" dirty="0"/>
              <a:t>w</a:t>
            </a:r>
            <a:endParaRPr lang="en-US" sz="2800" b="1" dirty="0" smtClean="0"/>
          </a:p>
          <a:p>
            <a:endParaRPr lang="en-US"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88818" y="750942"/>
            <a:ext cx="1226434" cy="833592"/>
          </a:xfrm>
          <a:prstGeom prst="rect">
            <a:avLst/>
          </a:prstGeom>
        </p:spPr>
      </p:pic>
    </p:spTree>
    <p:extLst>
      <p:ext uri="{BB962C8B-B14F-4D97-AF65-F5344CB8AC3E}">
        <p14:creationId xmlns:p14="http://schemas.microsoft.com/office/powerpoint/2010/main" val="27990378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30942" y="756274"/>
            <a:ext cx="4747915" cy="508000"/>
          </a:xfrm>
        </p:spPr>
        <p:txBody>
          <a:bodyPr>
            <a:noAutofit/>
          </a:bodyPr>
          <a:lstStyle/>
          <a:p>
            <a:pPr eaLnBrk="1" hangingPunct="1"/>
            <a:r>
              <a:rPr lang="en-US" sz="3200" b="1" dirty="0">
                <a:solidFill>
                  <a:srgbClr val="000090"/>
                </a:solidFill>
                <a:latin typeface="Arial" pitchFamily="-110" charset="0"/>
              </a:rPr>
              <a:t>Internal energy</a:t>
            </a:r>
          </a:p>
        </p:txBody>
      </p:sp>
      <p:sp>
        <p:nvSpPr>
          <p:cNvPr id="22530" name="Rectangle 3"/>
          <p:cNvSpPr>
            <a:spLocks noGrp="1" noChangeArrowheads="1"/>
          </p:cNvSpPr>
          <p:nvPr>
            <p:ph idx="1"/>
          </p:nvPr>
        </p:nvSpPr>
        <p:spPr>
          <a:xfrm>
            <a:off x="530942" y="1432713"/>
            <a:ext cx="11149781" cy="4900978"/>
          </a:xfrm>
        </p:spPr>
        <p:txBody>
          <a:bodyPr>
            <a:normAutofit lnSpcReduction="10000"/>
          </a:bodyPr>
          <a:lstStyle/>
          <a:p>
            <a:pPr marL="0" lvl="1" indent="0">
              <a:buClrTx/>
            </a:pPr>
            <a:r>
              <a:rPr lang="en-US" sz="2400" dirty="0"/>
              <a:t>The relationship between the change in internal energy (</a:t>
            </a:r>
            <a:r>
              <a:rPr lang="en-US" sz="2400" dirty="0">
                <a:latin typeface="Symbol"/>
              </a:rPr>
              <a:t>D</a:t>
            </a:r>
            <a:r>
              <a:rPr lang="en-US" sz="2400" dirty="0"/>
              <a:t>U), heat (q), and work (w) is summarized in the </a:t>
            </a:r>
            <a:r>
              <a:rPr lang="en-US" sz="2400" b="1" i="1" dirty="0">
                <a:solidFill>
                  <a:srgbClr val="000090"/>
                </a:solidFill>
              </a:rPr>
              <a:t>1</a:t>
            </a:r>
            <a:r>
              <a:rPr lang="en-US" sz="2400" b="1" i="1" baseline="30000" dirty="0">
                <a:solidFill>
                  <a:srgbClr val="000090"/>
                </a:solidFill>
              </a:rPr>
              <a:t>st</a:t>
            </a:r>
            <a:r>
              <a:rPr lang="en-US" sz="2400" b="1" i="1" dirty="0">
                <a:solidFill>
                  <a:srgbClr val="000090"/>
                </a:solidFill>
              </a:rPr>
              <a:t> Law of Thermodynamics:</a:t>
            </a:r>
          </a:p>
          <a:p>
            <a:pPr lvl="1">
              <a:buClrTx/>
              <a:buNone/>
            </a:pPr>
            <a:endParaRPr lang="en-US" sz="2400" dirty="0"/>
          </a:p>
          <a:p>
            <a:pPr>
              <a:buClrTx/>
              <a:buFont typeface="Arial"/>
              <a:buChar char="•"/>
            </a:pPr>
            <a:r>
              <a:rPr lang="en-US" sz="2400" dirty="0"/>
              <a:t> Energy can be transported </a:t>
            </a:r>
            <a:r>
              <a:rPr lang="en-US" sz="2400" b="1" i="1" dirty="0">
                <a:solidFill>
                  <a:srgbClr val="FF0000"/>
                </a:solidFill>
              </a:rPr>
              <a:t>into a system, </a:t>
            </a:r>
            <a:r>
              <a:rPr lang="en-US" sz="2400" dirty="0"/>
              <a:t>resulting in an </a:t>
            </a:r>
            <a:r>
              <a:rPr lang="en-US" sz="2400" b="1" i="1" dirty="0">
                <a:solidFill>
                  <a:srgbClr val="000090"/>
                </a:solidFill>
              </a:rPr>
              <a:t>increase in internal energy. </a:t>
            </a:r>
          </a:p>
          <a:p>
            <a:pPr lvl="1">
              <a:buClrTx/>
              <a:buFont typeface="Arial"/>
              <a:buChar char="•"/>
            </a:pPr>
            <a:r>
              <a:rPr lang="en-US" sz="2400" dirty="0"/>
              <a:t> The system </a:t>
            </a:r>
            <a:r>
              <a:rPr lang="en-US" sz="2400" b="1" i="1" dirty="0">
                <a:solidFill>
                  <a:srgbClr val="000090"/>
                </a:solidFill>
              </a:rPr>
              <a:t>absorbs heat </a:t>
            </a:r>
            <a:r>
              <a:rPr lang="en-US" sz="2400" dirty="0"/>
              <a:t>from the surroundings: </a:t>
            </a:r>
            <a:r>
              <a:rPr lang="en-US" sz="2400" b="1" i="1" dirty="0">
                <a:solidFill>
                  <a:srgbClr val="000090"/>
                </a:solidFill>
              </a:rPr>
              <a:t>+</a:t>
            </a:r>
            <a:r>
              <a:rPr lang="en-US" sz="2400" b="1" i="1" dirty="0" err="1">
                <a:solidFill>
                  <a:srgbClr val="000090"/>
                </a:solidFill>
              </a:rPr>
              <a:t>q</a:t>
            </a:r>
            <a:r>
              <a:rPr lang="en-US" sz="2400" b="1" i="1" dirty="0">
                <a:solidFill>
                  <a:srgbClr val="000090"/>
                </a:solidFill>
              </a:rPr>
              <a:t> </a:t>
            </a:r>
          </a:p>
          <a:p>
            <a:pPr lvl="1">
              <a:buClrTx/>
              <a:buFont typeface="Arial"/>
              <a:buChar char="•"/>
            </a:pPr>
            <a:r>
              <a:rPr lang="en-US" sz="2400" dirty="0"/>
              <a:t> or the </a:t>
            </a:r>
            <a:r>
              <a:rPr lang="en-US" sz="2400" b="1" i="1" dirty="0">
                <a:solidFill>
                  <a:srgbClr val="000090"/>
                </a:solidFill>
              </a:rPr>
              <a:t>surroundings do work on the system</a:t>
            </a:r>
            <a:r>
              <a:rPr lang="en-US" sz="2400" dirty="0"/>
              <a:t>: </a:t>
            </a:r>
            <a:r>
              <a:rPr lang="en-US" sz="2400" b="1" i="1" dirty="0">
                <a:solidFill>
                  <a:srgbClr val="000090"/>
                </a:solidFill>
              </a:rPr>
              <a:t>+</a:t>
            </a:r>
            <a:r>
              <a:rPr lang="en-US" sz="2400" b="1" i="1" dirty="0" err="1">
                <a:solidFill>
                  <a:srgbClr val="000090"/>
                </a:solidFill>
              </a:rPr>
              <a:t>w</a:t>
            </a:r>
            <a:endParaRPr lang="en-US" sz="2400" b="1" i="1" dirty="0">
              <a:solidFill>
                <a:srgbClr val="000090"/>
              </a:solidFill>
            </a:endParaRPr>
          </a:p>
          <a:p>
            <a:pPr>
              <a:buClrTx/>
              <a:buFont typeface="Arial"/>
              <a:buChar char="•"/>
            </a:pPr>
            <a:endParaRPr lang="en-US" sz="2400" dirty="0">
              <a:solidFill>
                <a:srgbClr val="000000"/>
              </a:solidFill>
              <a:cs typeface="MS PGothic" pitchFamily="34" charset="-128"/>
            </a:endParaRPr>
          </a:p>
          <a:p>
            <a:pPr>
              <a:buClrTx/>
              <a:buFont typeface="Arial"/>
              <a:buChar char="•"/>
            </a:pPr>
            <a:r>
              <a:rPr lang="en-US" sz="2400" dirty="0">
                <a:solidFill>
                  <a:srgbClr val="000000"/>
                </a:solidFill>
                <a:cs typeface="MS PGothic" pitchFamily="34" charset="-128"/>
              </a:rPr>
              <a:t> </a:t>
            </a:r>
            <a:r>
              <a:rPr lang="en-US" sz="2400" dirty="0"/>
              <a:t>Energy can also be transferred out of a system resulting in a </a:t>
            </a:r>
            <a:r>
              <a:rPr lang="en-US" sz="2400" b="1" i="1" dirty="0">
                <a:solidFill>
                  <a:srgbClr val="FF0000"/>
                </a:solidFill>
              </a:rPr>
              <a:t>decrease in internal energy. </a:t>
            </a:r>
          </a:p>
          <a:p>
            <a:pPr lvl="1">
              <a:buClrTx/>
              <a:buFont typeface="Arial"/>
              <a:buChar char="•"/>
            </a:pPr>
            <a:r>
              <a:rPr lang="en-US" sz="2400" dirty="0"/>
              <a:t>The system </a:t>
            </a:r>
            <a:r>
              <a:rPr lang="en-US" sz="2400" b="1" i="1" dirty="0">
                <a:solidFill>
                  <a:srgbClr val="FF0000"/>
                </a:solidFill>
              </a:rPr>
              <a:t>releases heat </a:t>
            </a:r>
            <a:r>
              <a:rPr lang="en-US" sz="2400" dirty="0"/>
              <a:t>to the surroundings: </a:t>
            </a:r>
            <a:r>
              <a:rPr lang="en-US" sz="2400" b="1" i="1" dirty="0">
                <a:solidFill>
                  <a:srgbClr val="FF0000"/>
                </a:solidFill>
              </a:rPr>
              <a:t>-</a:t>
            </a:r>
            <a:r>
              <a:rPr lang="en-US" sz="2400" b="1" i="1" dirty="0" err="1">
                <a:solidFill>
                  <a:srgbClr val="FF0000"/>
                </a:solidFill>
              </a:rPr>
              <a:t>q</a:t>
            </a:r>
            <a:r>
              <a:rPr lang="en-US" sz="2400" b="1" i="1" dirty="0">
                <a:solidFill>
                  <a:srgbClr val="FF0000"/>
                </a:solidFill>
              </a:rPr>
              <a:t> </a:t>
            </a:r>
          </a:p>
          <a:p>
            <a:pPr lvl="1">
              <a:buClrTx/>
              <a:buFont typeface="Arial"/>
              <a:buChar char="•"/>
            </a:pPr>
            <a:r>
              <a:rPr lang="en-US" sz="2400" dirty="0"/>
              <a:t>or the </a:t>
            </a:r>
            <a:r>
              <a:rPr lang="en-US" sz="2400" b="1" i="1" dirty="0">
                <a:solidFill>
                  <a:srgbClr val="FF0000"/>
                </a:solidFill>
              </a:rPr>
              <a:t>system does work on the surroundings</a:t>
            </a:r>
            <a:r>
              <a:rPr lang="en-US" sz="2400" dirty="0">
                <a:solidFill>
                  <a:srgbClr val="FF0000"/>
                </a:solidFill>
              </a:rPr>
              <a:t>:</a:t>
            </a:r>
            <a:r>
              <a:rPr lang="en-US" sz="2400" dirty="0"/>
              <a:t> </a:t>
            </a:r>
            <a:r>
              <a:rPr lang="en-US" sz="2400" b="1" i="1" dirty="0">
                <a:solidFill>
                  <a:srgbClr val="FF0000"/>
                </a:solidFill>
              </a:rPr>
              <a:t>-</a:t>
            </a:r>
            <a:r>
              <a:rPr lang="en-US" sz="2400" b="1" i="1" dirty="0" err="1">
                <a:solidFill>
                  <a:srgbClr val="FF0000"/>
                </a:solidFill>
              </a:rPr>
              <a:t>w</a:t>
            </a:r>
            <a:endParaRPr lang="en-US" sz="2400" b="1" i="1" dirty="0">
              <a:solidFill>
                <a:srgbClr val="FF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93093" y="573360"/>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452" y="366143"/>
            <a:ext cx="2208551" cy="659535"/>
          </a:xfrm>
        </p:spPr>
        <p:txBody>
          <a:bodyPr/>
          <a:lstStyle/>
          <a:p>
            <a:r>
              <a:rPr lang="en-US" dirty="0"/>
              <a:t>Figure 5.19</a:t>
            </a:r>
          </a:p>
        </p:txBody>
      </p:sp>
      <p:pic>
        <p:nvPicPr>
          <p:cNvPr id="2" name="Picture Placeholder 1" descr="CNX_Chem_05_03_Systemqw.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438" r="-27438"/>
          <a:stretch>
            <a:fillRect/>
          </a:stretch>
        </p:blipFill>
        <p:spPr>
          <a:xfrm>
            <a:off x="1713875" y="342202"/>
            <a:ext cx="8907098" cy="3866528"/>
          </a:xfrm>
        </p:spPr>
      </p:pic>
      <p:sp>
        <p:nvSpPr>
          <p:cNvPr id="7" name="Text Placeholder 6"/>
          <p:cNvSpPr>
            <a:spLocks noGrp="1"/>
          </p:cNvSpPr>
          <p:nvPr>
            <p:ph type="body" sz="quarter" idx="14"/>
          </p:nvPr>
        </p:nvSpPr>
        <p:spPr>
          <a:xfrm>
            <a:off x="442452" y="4208730"/>
            <a:ext cx="11503742" cy="2230111"/>
          </a:xfrm>
        </p:spPr>
        <p:txBody>
          <a:bodyPr>
            <a:noAutofit/>
          </a:bodyPr>
          <a:lstStyle/>
          <a:p>
            <a:pPr algn="just"/>
            <a:r>
              <a:rPr lang="en-US" sz="2400" dirty="0"/>
              <a:t>The internal energy, </a:t>
            </a:r>
            <a:r>
              <a:rPr lang="en-US" sz="2400" i="1" dirty="0"/>
              <a:t>U</a:t>
            </a:r>
            <a:r>
              <a:rPr lang="en-US" sz="2400" dirty="0"/>
              <a:t>, of a system can be changed by heat flow and work. </a:t>
            </a:r>
          </a:p>
          <a:p>
            <a:pPr algn="just"/>
            <a:r>
              <a:rPr lang="en-US" sz="2400" dirty="0"/>
              <a:t>If heat flows into the system, </a:t>
            </a:r>
            <a:r>
              <a:rPr lang="en-US" sz="2400" i="1" dirty="0"/>
              <a:t>q</a:t>
            </a:r>
            <a:r>
              <a:rPr lang="en-US" sz="2400" baseline="-25000" dirty="0"/>
              <a:t>in</a:t>
            </a:r>
            <a:r>
              <a:rPr lang="en-US" sz="2400" dirty="0"/>
              <a:t>, or work is done on the system, </a:t>
            </a:r>
            <a:r>
              <a:rPr lang="en-US" sz="2400" i="1" dirty="0"/>
              <a:t>w</a:t>
            </a:r>
            <a:r>
              <a:rPr lang="en-US" sz="2400" baseline="-25000" dirty="0"/>
              <a:t>on</a:t>
            </a:r>
            <a:r>
              <a:rPr lang="en-US" sz="2400" dirty="0"/>
              <a:t>, its internal </a:t>
            </a:r>
            <a:r>
              <a:rPr lang="en-US" sz="2400" b="1" dirty="0"/>
              <a:t>energy increases, Δ</a:t>
            </a:r>
            <a:r>
              <a:rPr lang="en-US" sz="2400" b="1" i="1" dirty="0"/>
              <a:t>U </a:t>
            </a:r>
            <a:r>
              <a:rPr lang="en-US" sz="2400" b="1" dirty="0"/>
              <a:t>&gt; 0</a:t>
            </a:r>
            <a:r>
              <a:rPr lang="en-US" sz="2400" dirty="0"/>
              <a:t>.</a:t>
            </a:r>
          </a:p>
          <a:p>
            <a:pPr algn="just"/>
            <a:r>
              <a:rPr lang="en-US" sz="2400" dirty="0"/>
              <a:t> If heat flows out of the system, </a:t>
            </a:r>
            <a:r>
              <a:rPr lang="en-US" sz="2400" i="1" dirty="0" err="1"/>
              <a:t>q</a:t>
            </a:r>
            <a:r>
              <a:rPr lang="en-US" sz="2400" baseline="-25000" dirty="0" err="1"/>
              <a:t>out</a:t>
            </a:r>
            <a:r>
              <a:rPr lang="en-US" sz="2400" dirty="0"/>
              <a:t>, or work is done by the system, </a:t>
            </a:r>
            <a:r>
              <a:rPr lang="en-US" sz="2400" i="1" dirty="0" err="1"/>
              <a:t>w</a:t>
            </a:r>
            <a:r>
              <a:rPr lang="en-US" sz="2400" baseline="-25000" dirty="0" err="1"/>
              <a:t>by</a:t>
            </a:r>
            <a:r>
              <a:rPr lang="en-US" sz="2400" dirty="0"/>
              <a:t>, its internal energy decreases, Δ</a:t>
            </a:r>
            <a:r>
              <a:rPr lang="en-US" sz="2400" i="1" dirty="0"/>
              <a:t>U </a:t>
            </a:r>
            <a:r>
              <a:rPr lang="en-US" sz="2400" dirty="0"/>
              <a:t>&lt; 0.</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88010" y="571094"/>
            <a:ext cx="1226434" cy="833592"/>
          </a:xfrm>
          <a:prstGeom prst="rect">
            <a:avLst/>
          </a:prstGeom>
        </p:spPr>
      </p:pic>
    </p:spTree>
    <p:extLst>
      <p:ext uri="{BB962C8B-B14F-4D97-AF65-F5344CB8AC3E}">
        <p14:creationId xmlns:p14="http://schemas.microsoft.com/office/powerpoint/2010/main" val="40973235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07971" y="586998"/>
            <a:ext cx="2154616" cy="508000"/>
          </a:xfrm>
        </p:spPr>
        <p:txBody>
          <a:bodyPr>
            <a:noAutofit/>
          </a:bodyPr>
          <a:lstStyle/>
          <a:p>
            <a:pPr eaLnBrk="1" hangingPunct="1"/>
            <a:r>
              <a:rPr lang="en-US" sz="3200" b="1" dirty="0">
                <a:solidFill>
                  <a:srgbClr val="000090"/>
                </a:solidFill>
                <a:latin typeface="Arial" pitchFamily="-110" charset="0"/>
              </a:rPr>
              <a:t>work</a:t>
            </a:r>
          </a:p>
        </p:txBody>
      </p:sp>
      <p:sp>
        <p:nvSpPr>
          <p:cNvPr id="22530" name="Rectangle 3"/>
          <p:cNvSpPr>
            <a:spLocks noGrp="1" noChangeArrowheads="1"/>
          </p:cNvSpPr>
          <p:nvPr>
            <p:ph idx="1"/>
          </p:nvPr>
        </p:nvSpPr>
        <p:spPr>
          <a:xfrm>
            <a:off x="707923" y="1438521"/>
            <a:ext cx="11002295" cy="4627811"/>
          </a:xfrm>
        </p:spPr>
        <p:txBody>
          <a:bodyPr>
            <a:normAutofit/>
          </a:bodyPr>
          <a:lstStyle/>
          <a:p>
            <a:pPr lvl="1">
              <a:buClrTx/>
              <a:buNone/>
            </a:pPr>
            <a:endParaRPr lang="en-US" sz="2400" dirty="0"/>
          </a:p>
          <a:p>
            <a:pPr>
              <a:buClrTx/>
              <a:buFont typeface="Arial"/>
              <a:buChar char="•"/>
            </a:pPr>
            <a:r>
              <a:rPr lang="en-US" sz="2400" dirty="0"/>
              <a:t> A type of work called </a:t>
            </a:r>
            <a:r>
              <a:rPr lang="en-US" sz="2400" b="1" i="1" dirty="0">
                <a:solidFill>
                  <a:srgbClr val="000090"/>
                </a:solidFill>
              </a:rPr>
              <a:t>expansion work </a:t>
            </a:r>
            <a:r>
              <a:rPr lang="en-US" sz="2400" dirty="0"/>
              <a:t>(or pressure-volume work) occurs when: </a:t>
            </a:r>
          </a:p>
          <a:p>
            <a:pPr lvl="1" algn="just">
              <a:buClrTx/>
              <a:buFont typeface="Arial"/>
              <a:buChar char="•"/>
            </a:pPr>
            <a:r>
              <a:rPr lang="en-US" sz="2400" dirty="0"/>
              <a:t>A system pushes back the surroundings against a restraining pressure.</a:t>
            </a:r>
          </a:p>
          <a:p>
            <a:pPr lvl="1" algn="just">
              <a:buClrTx/>
              <a:buFont typeface="Arial"/>
              <a:buChar char="•"/>
            </a:pPr>
            <a:r>
              <a:rPr lang="en-US" sz="2400" dirty="0"/>
              <a:t>The surroundings compress the system</a:t>
            </a:r>
            <a:r>
              <a:rPr lang="en-US" sz="2400" dirty="0" smtClean="0"/>
              <a:t>.</a:t>
            </a:r>
          </a:p>
          <a:p>
            <a:pPr marL="342900" indent="-342900" algn="just">
              <a:buFont typeface="Arial" panose="020B0604020202020204" pitchFamily="34" charset="0"/>
              <a:buChar char="•"/>
            </a:pPr>
            <a:r>
              <a:rPr lang="en-US" sz="2400" dirty="0"/>
              <a:t>An example of this </a:t>
            </a:r>
            <a:r>
              <a:rPr lang="en-US" sz="2400" dirty="0" smtClean="0"/>
              <a:t>occurs during </a:t>
            </a:r>
            <a:r>
              <a:rPr lang="en-US" sz="2400" dirty="0"/>
              <a:t>the operation of an internal combustion engine. </a:t>
            </a:r>
            <a:endParaRPr lang="en-US" sz="2400" dirty="0" smtClean="0"/>
          </a:p>
          <a:p>
            <a:pPr marL="342900" indent="-342900" algn="just">
              <a:buFont typeface="Arial" panose="020B0604020202020204" pitchFamily="34" charset="0"/>
              <a:buChar char="•"/>
            </a:pPr>
            <a:r>
              <a:rPr lang="en-US" sz="2400" dirty="0" smtClean="0"/>
              <a:t>The </a:t>
            </a:r>
            <a:r>
              <a:rPr lang="en-US" sz="2400" dirty="0"/>
              <a:t>reaction of gasoline and oxygen is exothermic. </a:t>
            </a:r>
            <a:endParaRPr lang="en-US" sz="2400" dirty="0" smtClean="0"/>
          </a:p>
          <a:p>
            <a:pPr marL="342900" indent="-342900" algn="just">
              <a:buFont typeface="Arial" panose="020B0604020202020204" pitchFamily="34" charset="0"/>
              <a:buChar char="•"/>
            </a:pPr>
            <a:r>
              <a:rPr lang="en-US" sz="2400" dirty="0" smtClean="0"/>
              <a:t>Some of this </a:t>
            </a:r>
            <a:r>
              <a:rPr lang="en-US" sz="2400" dirty="0"/>
              <a:t>energy is given off as heat, and some does work pushing the piston in the cylinder.</a:t>
            </a:r>
            <a:endParaRPr lang="en-US" sz="2400" dirty="0" smtClean="0"/>
          </a:p>
          <a:p>
            <a:pPr lvl="1">
              <a:buClrTx/>
              <a:buFont typeface="Arial"/>
              <a:buChar char="•"/>
            </a:pPr>
            <a:endParaRPr lang="en-US" sz="2400" dirty="0"/>
          </a:p>
          <a:p>
            <a:pPr lvl="1">
              <a:buClrTx/>
              <a:buNone/>
            </a:pPr>
            <a:endParaRPr lang="en-US" sz="2400" dirty="0"/>
          </a:p>
          <a:p>
            <a:pPr>
              <a:buClrTx/>
            </a:pPr>
            <a:endParaRPr lang="en-US" sz="2400" b="1" i="1" dirty="0">
              <a:solidFill>
                <a:srgbClr val="FF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74745" y="586998"/>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045" y="443490"/>
            <a:ext cx="1750142" cy="639415"/>
          </a:xfrm>
        </p:spPr>
        <p:txBody>
          <a:bodyPr>
            <a:normAutofit/>
          </a:bodyPr>
          <a:lstStyle/>
          <a:p>
            <a:r>
              <a:rPr lang="en-US" sz="2800" b="1" dirty="0">
                <a:solidFill>
                  <a:srgbClr val="000090"/>
                </a:solidFill>
                <a:latin typeface="Arial" pitchFamily="-110" charset="0"/>
              </a:rPr>
              <a:t>work</a:t>
            </a:r>
            <a:endParaRPr lang="en-US" sz="2800" dirty="0"/>
          </a:p>
        </p:txBody>
      </p:sp>
      <p:sp>
        <p:nvSpPr>
          <p:cNvPr id="3" name="Content Placeholder 2"/>
          <p:cNvSpPr>
            <a:spLocks noGrp="1"/>
          </p:cNvSpPr>
          <p:nvPr>
            <p:ph idx="1"/>
          </p:nvPr>
        </p:nvSpPr>
        <p:spPr>
          <a:xfrm>
            <a:off x="442453" y="1605117"/>
            <a:ext cx="11031792" cy="4373563"/>
          </a:xfrm>
        </p:spPr>
        <p:txBody>
          <a:bodyPr>
            <a:normAutofit/>
          </a:bodyPr>
          <a:lstStyle/>
          <a:p>
            <a:pPr marL="457200" indent="-457200" algn="just">
              <a:buFont typeface="Arial" panose="020B0604020202020204" pitchFamily="34" charset="0"/>
              <a:buChar char="•"/>
            </a:pPr>
            <a:r>
              <a:rPr lang="en-US" sz="2800" dirty="0"/>
              <a:t>The substances involved </a:t>
            </a:r>
            <a:r>
              <a:rPr lang="en-US" sz="2800" dirty="0" smtClean="0"/>
              <a:t>in the </a:t>
            </a:r>
            <a:r>
              <a:rPr lang="en-US" sz="2800" dirty="0"/>
              <a:t>reaction are the system, and the engine and the rest of the universe are the surroundings. </a:t>
            </a:r>
            <a:endParaRPr lang="ka-GE" sz="2800" dirty="0" smtClean="0"/>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r>
              <a:rPr lang="en-US" sz="2800" dirty="0" smtClean="0"/>
              <a:t>The </a:t>
            </a:r>
            <a:r>
              <a:rPr lang="en-US" sz="2800" dirty="0"/>
              <a:t>system loses </a:t>
            </a:r>
            <a:r>
              <a:rPr lang="en-US" sz="2800" dirty="0" smtClean="0"/>
              <a:t>energy by </a:t>
            </a:r>
            <a:r>
              <a:rPr lang="en-US" sz="2800" dirty="0"/>
              <a:t>both heating and doing work on the surroundings, and its internal energy decreases. (The engine is able to </a:t>
            </a:r>
            <a:r>
              <a:rPr lang="en-US" sz="2800" dirty="0" smtClean="0"/>
              <a:t>keep the </a:t>
            </a:r>
            <a:r>
              <a:rPr lang="en-US" sz="2800" dirty="0"/>
              <a:t>car moving because this process is repeated many times per second while the engine is running</a:t>
            </a:r>
            <a:r>
              <a:rPr lang="en-US" sz="2800" dirty="0" smtClean="0"/>
              <a:t>.)</a:t>
            </a:r>
          </a:p>
          <a:p>
            <a:pPr algn="just"/>
            <a:r>
              <a:rPr lang="en-US" sz="2800" dirty="0" smtClean="0"/>
              <a:t> </a:t>
            </a:r>
            <a:endParaRPr lang="en-US" sz="28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7811" y="584161"/>
            <a:ext cx="1226434" cy="833592"/>
          </a:xfrm>
          <a:prstGeom prst="rect">
            <a:avLst/>
          </a:prstGeom>
        </p:spPr>
      </p:pic>
    </p:spTree>
    <p:extLst>
      <p:ext uri="{BB962C8B-B14F-4D97-AF65-F5344CB8AC3E}">
        <p14:creationId xmlns:p14="http://schemas.microsoft.com/office/powerpoint/2010/main" val="12115610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30941" y="822529"/>
            <a:ext cx="8783269" cy="508000"/>
          </a:xfrm>
        </p:spPr>
        <p:txBody>
          <a:bodyPr>
            <a:noAutofit/>
          </a:bodyPr>
          <a:lstStyle/>
          <a:p>
            <a:pPr eaLnBrk="1" hangingPunct="1"/>
            <a:r>
              <a:rPr lang="en-US" sz="2800" b="1" dirty="0">
                <a:solidFill>
                  <a:srgbClr val="000090"/>
                </a:solidFill>
                <a:latin typeface="Arial" pitchFamily="-110" charset="0"/>
              </a:rPr>
              <a:t>Internal energy, Work, and heat example</a:t>
            </a:r>
          </a:p>
        </p:txBody>
      </p:sp>
      <p:sp>
        <p:nvSpPr>
          <p:cNvPr id="22530" name="Rectangle 3"/>
          <p:cNvSpPr>
            <a:spLocks noGrp="1" noChangeArrowheads="1"/>
          </p:cNvSpPr>
          <p:nvPr>
            <p:ph idx="1"/>
          </p:nvPr>
        </p:nvSpPr>
        <p:spPr>
          <a:xfrm>
            <a:off x="530941" y="1656122"/>
            <a:ext cx="10984125" cy="4316975"/>
          </a:xfrm>
        </p:spPr>
        <p:txBody>
          <a:bodyPr>
            <a:normAutofit/>
          </a:bodyPr>
          <a:lstStyle/>
          <a:p>
            <a:pPr algn="just">
              <a:buClrTx/>
              <a:buFont typeface="Arial"/>
              <a:buChar char="•"/>
            </a:pPr>
            <a:r>
              <a:rPr lang="en-US" sz="2400" dirty="0" smtClean="0"/>
              <a:t> </a:t>
            </a:r>
            <a:r>
              <a:rPr lang="en-US" sz="2400" dirty="0"/>
              <a:t>Consider an internal combustion engine.</a:t>
            </a:r>
          </a:p>
          <a:p>
            <a:pPr lvl="1" algn="just">
              <a:buClrTx/>
              <a:buFont typeface="Arial"/>
              <a:buChar char="•"/>
            </a:pPr>
            <a:r>
              <a:rPr lang="en-US" sz="2400" dirty="0"/>
              <a:t>System = Gasoline and Oxygen</a:t>
            </a:r>
          </a:p>
          <a:p>
            <a:pPr lvl="1" algn="just">
              <a:buClrTx/>
              <a:buFont typeface="Arial"/>
              <a:buChar char="•"/>
            </a:pPr>
            <a:r>
              <a:rPr lang="en-US" sz="2400" dirty="0"/>
              <a:t>Surroundings = Rest of the universe, including the engine.</a:t>
            </a:r>
          </a:p>
          <a:p>
            <a:pPr lvl="1" algn="just">
              <a:buClrTx/>
              <a:buFont typeface="Arial"/>
              <a:buChar char="•"/>
            </a:pPr>
            <a:r>
              <a:rPr lang="en-US" sz="2400" dirty="0"/>
              <a:t>The reaction is </a:t>
            </a:r>
            <a:r>
              <a:rPr lang="en-US" sz="2400" b="1" i="1" dirty="0">
                <a:solidFill>
                  <a:srgbClr val="FF0000"/>
                </a:solidFill>
              </a:rPr>
              <a:t>exothermic,</a:t>
            </a:r>
            <a:r>
              <a:rPr lang="en-US" sz="2400" dirty="0"/>
              <a:t> so heat is given off to the surroundings: </a:t>
            </a:r>
            <a:r>
              <a:rPr lang="en-US" sz="2400" b="1" i="1" dirty="0" smtClean="0">
                <a:solidFill>
                  <a:srgbClr val="FF0000"/>
                </a:solidFill>
              </a:rPr>
              <a:t>-</a:t>
            </a:r>
            <a:r>
              <a:rPr lang="en-US" sz="2400" b="1" i="1" dirty="0">
                <a:solidFill>
                  <a:srgbClr val="FF0000"/>
                </a:solidFill>
              </a:rPr>
              <a:t>q</a:t>
            </a:r>
          </a:p>
          <a:p>
            <a:pPr lvl="1" algn="just">
              <a:buClrTx/>
              <a:buFont typeface="Arial"/>
              <a:buChar char="•"/>
            </a:pPr>
            <a:r>
              <a:rPr lang="en-US" sz="2400" dirty="0"/>
              <a:t>The reaction pushes the pistons out, so, </a:t>
            </a:r>
            <a:r>
              <a:rPr lang="en-US" sz="2400" b="1" i="1" dirty="0">
                <a:solidFill>
                  <a:srgbClr val="FF0000"/>
                </a:solidFill>
              </a:rPr>
              <a:t>work is done on the surroundings: -w</a:t>
            </a:r>
          </a:p>
          <a:p>
            <a:pPr lvl="1" algn="just">
              <a:buClrTx/>
              <a:buNone/>
            </a:pPr>
            <a:endParaRPr lang="en-US" sz="2400" b="1" i="1" dirty="0"/>
          </a:p>
          <a:p>
            <a:pPr lvl="1" algn="just">
              <a:buClrTx/>
              <a:buFont typeface="Arial"/>
              <a:buChar char="•"/>
            </a:pPr>
            <a:r>
              <a:rPr lang="en-US" sz="2400" b="1" i="1" dirty="0"/>
              <a:t>Internal energy of the system decreases: -</a:t>
            </a:r>
            <a:r>
              <a:rPr lang="en-US" sz="2400" b="1" i="1" dirty="0">
                <a:latin typeface="Symbol"/>
              </a:rPr>
              <a:t>D</a:t>
            </a:r>
            <a:r>
              <a:rPr lang="en-US" sz="2400" b="1" i="1" dirty="0"/>
              <a:t>U</a:t>
            </a:r>
          </a:p>
          <a:p>
            <a:pPr lvl="1">
              <a:buClrTx/>
              <a:buFont typeface="Arial"/>
              <a:buChar char="•"/>
            </a:pPr>
            <a:endParaRPr lang="en-US" sz="2400" b="1" i="1" dirty="0"/>
          </a:p>
          <a:p>
            <a:pPr lvl="1">
              <a:buClrTx/>
              <a:buNone/>
            </a:pPr>
            <a:endParaRPr lang="en-US" sz="2400" b="1" i="1" dirty="0"/>
          </a:p>
          <a:p>
            <a:pPr lvl="1">
              <a:buClrTx/>
              <a:buFont typeface="Arial"/>
              <a:buChar char="•"/>
            </a:pPr>
            <a:endParaRPr lang="en-US" sz="2400" dirty="0"/>
          </a:p>
          <a:p>
            <a:pPr lvl="1">
              <a:buClrTx/>
              <a:buFont typeface="Arial"/>
              <a:buChar char="•"/>
            </a:pPr>
            <a:endParaRPr lang="en-US" sz="2400" dirty="0"/>
          </a:p>
          <a:p>
            <a:pPr lvl="1">
              <a:buClrTx/>
              <a:buFont typeface="Arial"/>
              <a:buChar char="•"/>
            </a:pPr>
            <a:endParaRPr lang="en-US" sz="2400" dirty="0"/>
          </a:p>
          <a:p>
            <a:pPr lvl="1">
              <a:buClrTx/>
              <a:buNone/>
            </a:pPr>
            <a:endParaRPr lang="en-US" sz="2400" dirty="0"/>
          </a:p>
          <a:p>
            <a:pPr>
              <a:buClrTx/>
            </a:pPr>
            <a:endParaRPr lang="en-US" sz="2400" b="1" i="1" dirty="0">
              <a:solidFill>
                <a:srgbClr val="FF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88632" y="82252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11161" y="747129"/>
            <a:ext cx="4409768" cy="508000"/>
          </a:xfrm>
        </p:spPr>
        <p:txBody>
          <a:bodyPr>
            <a:noAutofit/>
          </a:bodyPr>
          <a:lstStyle/>
          <a:p>
            <a:pPr eaLnBrk="1" hangingPunct="1"/>
            <a:r>
              <a:rPr lang="en-US" sz="3200" b="1" dirty="0">
                <a:solidFill>
                  <a:srgbClr val="000090"/>
                </a:solidFill>
                <a:latin typeface="Arial" pitchFamily="-110" charset="0"/>
              </a:rPr>
              <a:t>5.1 energy basics</a:t>
            </a:r>
          </a:p>
        </p:txBody>
      </p:sp>
      <p:sp>
        <p:nvSpPr>
          <p:cNvPr id="22530" name="Rectangle 3"/>
          <p:cNvSpPr>
            <a:spLocks noGrp="1" noChangeArrowheads="1"/>
          </p:cNvSpPr>
          <p:nvPr>
            <p:ph idx="1"/>
          </p:nvPr>
        </p:nvSpPr>
        <p:spPr>
          <a:xfrm>
            <a:off x="811161" y="1448706"/>
            <a:ext cx="10751574" cy="4303165"/>
          </a:xfrm>
        </p:spPr>
        <p:txBody>
          <a:bodyPr>
            <a:normAutofit/>
          </a:bodyPr>
          <a:lstStyle/>
          <a:p>
            <a:pPr>
              <a:buClrTx/>
              <a:buFont typeface="Arial"/>
              <a:buChar char="•"/>
            </a:pPr>
            <a:endParaRPr lang="en-US" sz="2400" b="1" dirty="0">
              <a:latin typeface="Arial" pitchFamily="-110" charset="0"/>
            </a:endParaRPr>
          </a:p>
          <a:p>
            <a:pPr algn="just">
              <a:buClrTx/>
              <a:buFont typeface="Arial"/>
              <a:buChar char="•"/>
            </a:pPr>
            <a:r>
              <a:rPr lang="en-US" sz="2400" dirty="0"/>
              <a:t> Chemical </a:t>
            </a:r>
            <a:r>
              <a:rPr lang="en-US" sz="2400" dirty="0" smtClean="0"/>
              <a:t>changes, </a:t>
            </a:r>
            <a:r>
              <a:rPr lang="en-US" sz="2400" dirty="0"/>
              <a:t>and their accompanying changes in </a:t>
            </a:r>
            <a:r>
              <a:rPr lang="en-US" sz="2400" dirty="0" smtClean="0"/>
              <a:t>energy, </a:t>
            </a:r>
            <a:r>
              <a:rPr lang="en-US" sz="2400" dirty="0"/>
              <a:t>are important parts of our everyday world.</a:t>
            </a:r>
          </a:p>
          <a:p>
            <a:pPr lvl="1" algn="just"/>
            <a:r>
              <a:rPr lang="en-US" sz="2400" dirty="0">
                <a:cs typeface="MS PGothic" pitchFamily="34" charset="-128"/>
              </a:rPr>
              <a:t>The reactions involved in the metabolism of food.</a:t>
            </a:r>
          </a:p>
          <a:p>
            <a:pPr lvl="1" algn="just"/>
            <a:r>
              <a:rPr lang="en-US" sz="2400" dirty="0">
                <a:cs typeface="MS PGothic" pitchFamily="34" charset="-128"/>
              </a:rPr>
              <a:t>The burning of fossil fuels (gasoline, natural gas, coal).</a:t>
            </a:r>
          </a:p>
          <a:p>
            <a:pPr lvl="1" algn="just"/>
            <a:r>
              <a:rPr lang="en-US" sz="2400" dirty="0">
                <a:cs typeface="MS PGothic" pitchFamily="34" charset="-128"/>
              </a:rPr>
              <a:t>The production of useful products from raw materials.</a:t>
            </a:r>
          </a:p>
          <a:p>
            <a:pPr algn="just">
              <a:buClrTx/>
            </a:pPr>
            <a:r>
              <a:rPr lang="en-US" sz="2400" dirty="0">
                <a:solidFill>
                  <a:srgbClr val="000000"/>
                </a:solidFill>
                <a:cs typeface="MS PGothic" pitchFamily="34" charset="-128"/>
              </a:rPr>
              <a:t> </a:t>
            </a:r>
          </a:p>
          <a:p>
            <a:pPr algn="just">
              <a:buClrTx/>
              <a:buFont typeface="Arial"/>
              <a:buChar char="•"/>
            </a:pPr>
            <a:r>
              <a:rPr lang="en-US" sz="2400" dirty="0"/>
              <a:t> </a:t>
            </a:r>
            <a:r>
              <a:rPr lang="en-US" sz="2400" b="1" i="1" dirty="0">
                <a:solidFill>
                  <a:srgbClr val="000090"/>
                </a:solidFill>
              </a:rPr>
              <a:t>Thermochemistry – </a:t>
            </a:r>
            <a:r>
              <a:rPr lang="en-US" sz="2400" dirty="0"/>
              <a:t>The study of the heat absorbed or </a:t>
            </a:r>
            <a:r>
              <a:rPr lang="en-US" sz="2400" dirty="0" smtClean="0"/>
              <a:t>released</a:t>
            </a:r>
            <a:r>
              <a:rPr lang="ka-GE" sz="2400" dirty="0" smtClean="0"/>
              <a:t>,</a:t>
            </a:r>
            <a:r>
              <a:rPr lang="en-US" sz="2400" dirty="0" smtClean="0"/>
              <a:t> </a:t>
            </a:r>
            <a:r>
              <a:rPr lang="en-US" sz="2400" dirty="0"/>
              <a:t>during chemical and physical changes. </a:t>
            </a:r>
            <a:endParaRPr lang="en-US" sz="2400" dirty="0">
              <a:cs typeface="MS PGothic" pitchFamily="34" charset="-128"/>
            </a:endParaRPr>
          </a:p>
          <a:p>
            <a:pPr lvl="1">
              <a:buNone/>
            </a:pPr>
            <a:endParaRPr lang="en-US" sz="2200" dirty="0">
              <a:cs typeface="MS PGothic" pitchFamily="34" charset="-128"/>
            </a:endParaRPr>
          </a:p>
          <a:p>
            <a:pPr>
              <a:buClrTx/>
            </a:pPr>
            <a:endParaRPr lang="en-US" sz="2400" dirty="0">
              <a:solidFill>
                <a:srgbClr val="000000"/>
              </a:solidFill>
              <a:cs typeface="MS PGothic" pitchFamily="34" charset="-128"/>
            </a:endParaRPr>
          </a:p>
          <a:p>
            <a:pPr>
              <a:buClrTx/>
              <a:buFont typeface="Arial"/>
              <a:buChar char="•"/>
            </a:pPr>
            <a:endParaRPr lang="en-US" sz="2400" dirty="0">
              <a:solidFill>
                <a:srgbClr val="00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92732" y="584333"/>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56733" y="477328"/>
            <a:ext cx="4328190" cy="508000"/>
          </a:xfrm>
        </p:spPr>
        <p:txBody>
          <a:bodyPr>
            <a:noAutofit/>
          </a:bodyPr>
          <a:lstStyle/>
          <a:p>
            <a:pPr eaLnBrk="1" hangingPunct="1"/>
            <a:r>
              <a:rPr lang="en-US" sz="3200" b="1" dirty="0">
                <a:solidFill>
                  <a:srgbClr val="000090"/>
                </a:solidFill>
                <a:latin typeface="Arial" pitchFamily="-110" charset="0"/>
              </a:rPr>
              <a:t>State function</a:t>
            </a:r>
          </a:p>
        </p:txBody>
      </p:sp>
      <p:sp>
        <p:nvSpPr>
          <p:cNvPr id="22530" name="Rectangle 3"/>
          <p:cNvSpPr>
            <a:spLocks noGrp="1" noChangeArrowheads="1"/>
          </p:cNvSpPr>
          <p:nvPr>
            <p:ph idx="1"/>
          </p:nvPr>
        </p:nvSpPr>
        <p:spPr>
          <a:xfrm>
            <a:off x="722671" y="990156"/>
            <a:ext cx="10707329" cy="5530565"/>
          </a:xfrm>
        </p:spPr>
        <p:txBody>
          <a:bodyPr>
            <a:normAutofit/>
          </a:bodyPr>
          <a:lstStyle/>
          <a:p>
            <a:pPr lvl="1">
              <a:buClrTx/>
              <a:buNone/>
            </a:pPr>
            <a:endParaRPr lang="en-US" sz="2400" dirty="0"/>
          </a:p>
          <a:p>
            <a:pPr>
              <a:buClrTx/>
              <a:buFont typeface="Arial"/>
              <a:buChar char="•"/>
            </a:pPr>
            <a:r>
              <a:rPr lang="en-US" sz="2400" dirty="0"/>
              <a:t> Internal energy is a type of </a:t>
            </a:r>
            <a:r>
              <a:rPr lang="en-US" sz="2400" dirty="0" smtClean="0"/>
              <a:t>quantity</a:t>
            </a:r>
            <a:r>
              <a:rPr lang="ka-GE" sz="2400" dirty="0" smtClean="0"/>
              <a:t>,</a:t>
            </a:r>
            <a:r>
              <a:rPr lang="en-US" sz="2400" dirty="0" smtClean="0"/>
              <a:t> </a:t>
            </a:r>
            <a:r>
              <a:rPr lang="en-US" sz="2400" dirty="0"/>
              <a:t>known as a </a:t>
            </a:r>
            <a:r>
              <a:rPr lang="en-US" sz="2400" b="1" i="1" dirty="0">
                <a:solidFill>
                  <a:srgbClr val="000090"/>
                </a:solidFill>
              </a:rPr>
              <a:t>state function (or state variable)</a:t>
            </a:r>
            <a:r>
              <a:rPr lang="en-US" sz="2400" dirty="0"/>
              <a:t>.</a:t>
            </a:r>
          </a:p>
          <a:p>
            <a:pPr>
              <a:buClrTx/>
            </a:pPr>
            <a:endParaRPr lang="en-US" sz="2400" b="1" i="1" dirty="0">
              <a:solidFill>
                <a:srgbClr val="FF0000"/>
              </a:solidFill>
              <a:cs typeface="MS PGothic" pitchFamily="34" charset="-128"/>
            </a:endParaRPr>
          </a:p>
          <a:p>
            <a:pPr>
              <a:buClrTx/>
              <a:buFont typeface="Arial"/>
              <a:buChar char="•"/>
            </a:pPr>
            <a:r>
              <a:rPr lang="en-US" sz="2400" dirty="0"/>
              <a:t> The value of a state function depends only on the </a:t>
            </a:r>
            <a:r>
              <a:rPr lang="en-US" sz="2400" dirty="0" smtClean="0"/>
              <a:t>state, </a:t>
            </a:r>
            <a:r>
              <a:rPr lang="en-US" sz="2400" dirty="0"/>
              <a:t>that a system is in, and not on how that state is reached.</a:t>
            </a:r>
          </a:p>
          <a:p>
            <a:pPr>
              <a:buClrTx/>
              <a:buFont typeface="Arial"/>
              <a:buChar char="•"/>
            </a:pPr>
            <a:endParaRPr lang="en-US" sz="2400" b="1" i="1" dirty="0">
              <a:solidFill>
                <a:srgbClr val="FF0000"/>
              </a:solidFill>
              <a:cs typeface="MS PGothic" pitchFamily="34" charset="-128"/>
            </a:endParaRPr>
          </a:p>
          <a:p>
            <a:pPr>
              <a:buClrTx/>
              <a:buFont typeface="Arial"/>
              <a:buChar char="•"/>
            </a:pPr>
            <a:r>
              <a:rPr lang="en-US" sz="2400" b="1" dirty="0">
                <a:solidFill>
                  <a:srgbClr val="FF0000"/>
                </a:solidFill>
              </a:rPr>
              <a:t> Altitude or elevation is also a state function. </a:t>
            </a:r>
          </a:p>
          <a:p>
            <a:pPr>
              <a:buClrTx/>
              <a:buFont typeface="Arial"/>
              <a:buChar char="•"/>
            </a:pPr>
            <a:endParaRPr lang="en-US" sz="2400" b="1" i="1" dirty="0">
              <a:solidFill>
                <a:srgbClr val="FF0000"/>
              </a:solidFill>
              <a:cs typeface="MS PGothic" pitchFamily="34" charset="-128"/>
            </a:endParaRPr>
          </a:p>
          <a:p>
            <a:pPr>
              <a:buClrTx/>
              <a:buFont typeface="Arial"/>
              <a:buChar char="•"/>
            </a:pPr>
            <a:r>
              <a:rPr lang="en-US" sz="2400" dirty="0"/>
              <a:t> If you stand on the summit of Mt. Kilimanjaro, you are at an altitude of 5895 m, it does not matter, whether you hiked there or parachuted there.</a:t>
            </a:r>
            <a:endParaRPr lang="en-US" sz="2400" b="1" i="1" dirty="0">
              <a:solidFill>
                <a:srgbClr val="FF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16686" y="477328"/>
            <a:ext cx="1226434" cy="833592"/>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227" y="241326"/>
            <a:ext cx="2238531" cy="659535"/>
          </a:xfrm>
        </p:spPr>
        <p:txBody>
          <a:bodyPr/>
          <a:lstStyle/>
          <a:p>
            <a:r>
              <a:rPr lang="en-US" dirty="0"/>
              <a:t>Figure 5.20</a:t>
            </a:r>
          </a:p>
        </p:txBody>
      </p:sp>
      <p:pic>
        <p:nvPicPr>
          <p:cNvPr id="2" name="Picture Placeholder 1" descr="CNX_Chem_05_03_Summit.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08" r="4308"/>
          <a:stretch>
            <a:fillRect/>
          </a:stretch>
        </p:blipFill>
        <p:spPr>
          <a:xfrm>
            <a:off x="2378519" y="201927"/>
            <a:ext cx="7849087" cy="4624850"/>
          </a:xfrm>
        </p:spPr>
      </p:pic>
      <p:sp>
        <p:nvSpPr>
          <p:cNvPr id="7" name="Text Placeholder 6"/>
          <p:cNvSpPr>
            <a:spLocks noGrp="1"/>
          </p:cNvSpPr>
          <p:nvPr>
            <p:ph type="body" sz="quarter" idx="14"/>
          </p:nvPr>
        </p:nvSpPr>
        <p:spPr>
          <a:xfrm>
            <a:off x="449705" y="5042987"/>
            <a:ext cx="11422747" cy="1577213"/>
          </a:xfrm>
        </p:spPr>
        <p:txBody>
          <a:bodyPr>
            <a:noAutofit/>
          </a:bodyPr>
          <a:lstStyle/>
          <a:p>
            <a:pPr algn="just"/>
            <a:r>
              <a:rPr lang="en-US" dirty="0"/>
              <a:t>Paths X and Y represent two different routes to the summit of Mt. Kilimanjaro. </a:t>
            </a:r>
          </a:p>
          <a:p>
            <a:pPr algn="just"/>
            <a:r>
              <a:rPr lang="en-US" dirty="0"/>
              <a:t>Both have the same change in elevation (altitude or elevation on a mountain is a state function; it does not depend on path), but they have very different distances traveled (distance walked is not a state function; it depends on the path). (credit: modification of work by Paul </a:t>
            </a:r>
            <a:r>
              <a:rPr lang="en-US" dirty="0" err="1"/>
              <a:t>Shaffner</a:t>
            </a:r>
            <a:r>
              <a:rPr lang="en-US" dirty="0"/>
              <a:t>)</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7323" y="364713"/>
            <a:ext cx="1226434" cy="833592"/>
          </a:xfrm>
          <a:prstGeom prst="rect">
            <a:avLst/>
          </a:prstGeom>
        </p:spPr>
      </p:pic>
    </p:spTree>
    <p:extLst>
      <p:ext uri="{BB962C8B-B14F-4D97-AF65-F5344CB8AC3E}">
        <p14:creationId xmlns:p14="http://schemas.microsoft.com/office/powerpoint/2010/main" val="32417466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252492" y="581915"/>
            <a:ext cx="3278153" cy="508000"/>
          </a:xfrm>
        </p:spPr>
        <p:txBody>
          <a:bodyPr>
            <a:noAutofit/>
          </a:bodyPr>
          <a:lstStyle/>
          <a:p>
            <a:pPr eaLnBrk="1" hangingPunct="1"/>
            <a:r>
              <a:rPr lang="en-US" sz="3200" b="1" dirty="0">
                <a:solidFill>
                  <a:srgbClr val="000090"/>
                </a:solidFill>
                <a:latin typeface="Arial" pitchFamily="-110" charset="0"/>
              </a:rPr>
              <a:t>Enthalpy (H)</a:t>
            </a:r>
          </a:p>
        </p:txBody>
      </p:sp>
      <p:sp>
        <p:nvSpPr>
          <p:cNvPr id="22530" name="Rectangle 3"/>
          <p:cNvSpPr>
            <a:spLocks noGrp="1" noChangeArrowheads="1"/>
          </p:cNvSpPr>
          <p:nvPr>
            <p:ph idx="1"/>
          </p:nvPr>
        </p:nvSpPr>
        <p:spPr>
          <a:xfrm>
            <a:off x="575187" y="1094743"/>
            <a:ext cx="11282516" cy="4878354"/>
          </a:xfrm>
        </p:spPr>
        <p:txBody>
          <a:bodyPr>
            <a:normAutofit/>
          </a:bodyPr>
          <a:lstStyle/>
          <a:p>
            <a:pPr>
              <a:buClrTx/>
            </a:pPr>
            <a:endParaRPr lang="en-US" sz="2400" dirty="0"/>
          </a:p>
          <a:p>
            <a:pPr>
              <a:buClrTx/>
              <a:buFont typeface="Arial"/>
              <a:buChar char="•"/>
            </a:pPr>
            <a:r>
              <a:rPr lang="en-US" sz="2400" dirty="0"/>
              <a:t> </a:t>
            </a:r>
            <a:r>
              <a:rPr lang="en-US" sz="2400" b="1" i="1" dirty="0">
                <a:solidFill>
                  <a:srgbClr val="000090"/>
                </a:solidFill>
              </a:rPr>
              <a:t>Enthalpy (H) </a:t>
            </a:r>
            <a:r>
              <a:rPr lang="en-US" sz="2400" dirty="0"/>
              <a:t>is defined as the sum of a system’s internal energy (</a:t>
            </a:r>
            <a:r>
              <a:rPr lang="en-US" sz="2400" i="1" dirty="0"/>
              <a:t>U</a:t>
            </a:r>
            <a:r>
              <a:rPr lang="en-US" sz="2400" dirty="0"/>
              <a:t>) and the mathematical product of its pressure (</a:t>
            </a:r>
            <a:r>
              <a:rPr lang="en-US" sz="2400" i="1" dirty="0"/>
              <a:t>P</a:t>
            </a:r>
            <a:r>
              <a:rPr lang="en-US" sz="2400" dirty="0"/>
              <a:t>) and volume (</a:t>
            </a:r>
            <a:r>
              <a:rPr lang="en-US" sz="2400" i="1" dirty="0"/>
              <a:t>V</a:t>
            </a:r>
            <a:r>
              <a:rPr lang="en-US" sz="2400" dirty="0"/>
              <a:t>):</a:t>
            </a:r>
          </a:p>
          <a:p>
            <a:pPr>
              <a:buClrTx/>
              <a:buFont typeface="Arial"/>
              <a:buChar char="•"/>
            </a:pPr>
            <a:endParaRPr lang="en-US" sz="2400" b="1" i="1" dirty="0">
              <a:solidFill>
                <a:srgbClr val="000090"/>
              </a:solidFill>
            </a:endParaRPr>
          </a:p>
          <a:p>
            <a:pPr>
              <a:buClrTx/>
              <a:buFont typeface="Arial"/>
              <a:buChar char="•"/>
            </a:pPr>
            <a:endParaRPr lang="en-US" sz="2400" b="1" i="1" dirty="0">
              <a:solidFill>
                <a:srgbClr val="000090"/>
              </a:solidFill>
            </a:endParaRPr>
          </a:p>
          <a:p>
            <a:pPr>
              <a:buClrTx/>
              <a:buFont typeface="Arial"/>
              <a:buChar char="•"/>
            </a:pPr>
            <a:r>
              <a:rPr lang="en-US" sz="2400" i="1" dirty="0">
                <a:solidFill>
                  <a:srgbClr val="FF0000"/>
                </a:solidFill>
              </a:rPr>
              <a:t> </a:t>
            </a:r>
            <a:r>
              <a:rPr lang="en-US" sz="2400" dirty="0">
                <a:solidFill>
                  <a:srgbClr val="FF0000"/>
                </a:solidFill>
              </a:rPr>
              <a:t>Enthalpy is also a state function. </a:t>
            </a:r>
          </a:p>
          <a:p>
            <a:pPr>
              <a:buClrTx/>
              <a:buFont typeface="Arial"/>
              <a:buChar char="•"/>
            </a:pPr>
            <a:endParaRPr lang="en-US" sz="2400" b="1" i="1" dirty="0">
              <a:solidFill>
                <a:srgbClr val="000090"/>
              </a:solidFill>
            </a:endParaRPr>
          </a:p>
          <a:p>
            <a:pPr>
              <a:buClrTx/>
              <a:buFont typeface="Arial"/>
              <a:buChar char="•"/>
            </a:pPr>
            <a:r>
              <a:rPr lang="en-US" sz="2400" b="1" i="1" dirty="0">
                <a:solidFill>
                  <a:srgbClr val="000090"/>
                </a:solidFill>
              </a:rPr>
              <a:t> </a:t>
            </a:r>
            <a:r>
              <a:rPr lang="en-US" sz="2400" dirty="0"/>
              <a:t>Enthalpy values for specific substances cannot be measured directly; only </a:t>
            </a:r>
            <a:r>
              <a:rPr lang="en-US" sz="2400" b="1" i="1" dirty="0">
                <a:solidFill>
                  <a:srgbClr val="000090"/>
                </a:solidFill>
              </a:rPr>
              <a:t>enthalpy changes (</a:t>
            </a:r>
            <a:r>
              <a:rPr lang="en-US" sz="2400" b="1" i="1" dirty="0">
                <a:solidFill>
                  <a:srgbClr val="000090"/>
                </a:solidFill>
                <a:latin typeface="Symbol"/>
              </a:rPr>
              <a:t>D</a:t>
            </a:r>
            <a:r>
              <a:rPr lang="en-US" sz="2400" b="1" i="1" dirty="0">
                <a:solidFill>
                  <a:srgbClr val="000090"/>
                </a:solidFill>
              </a:rPr>
              <a:t>H) </a:t>
            </a:r>
            <a:r>
              <a:rPr lang="en-US" sz="2400" dirty="0"/>
              <a:t>for chemical or physical processes can be determined.</a:t>
            </a:r>
            <a:endParaRPr lang="en-US" sz="2400" b="1" i="1" dirty="0">
              <a:solidFill>
                <a:srgbClr val="000090"/>
              </a:solidFill>
            </a:endParaRPr>
          </a:p>
          <a:p>
            <a:pPr>
              <a:buClrTx/>
            </a:pPr>
            <a:endParaRPr lang="en-US" sz="2400" b="1" i="1" dirty="0">
              <a:solidFill>
                <a:srgbClr val="000090"/>
              </a:solidFill>
            </a:endParaRPr>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34087" y="227959"/>
            <a:ext cx="1226434" cy="833592"/>
          </a:xfrm>
          <a:prstGeom prst="rect">
            <a:avLst/>
          </a:prstGeom>
        </p:spPr>
      </p:pic>
      <p:pic>
        <p:nvPicPr>
          <p:cNvPr id="2" name="Picture 1">
            <a:extLst>
              <a:ext uri="{FF2B5EF4-FFF2-40B4-BE49-F238E27FC236}">
                <a16:creationId xmlns:a16="http://schemas.microsoft.com/office/drawing/2014/main" id="{67E4E3A4-7272-4E04-A17A-13CB055834D1}"/>
              </a:ext>
            </a:extLst>
          </p:cNvPr>
          <p:cNvPicPr>
            <a:picLocks noChangeAspect="1"/>
          </p:cNvPicPr>
          <p:nvPr/>
        </p:nvPicPr>
        <p:blipFill>
          <a:blip r:embed="rId3"/>
          <a:stretch>
            <a:fillRect/>
          </a:stretch>
        </p:blipFill>
        <p:spPr>
          <a:xfrm>
            <a:off x="4431279" y="2518893"/>
            <a:ext cx="3356282" cy="887017"/>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901499" y="710257"/>
            <a:ext cx="6553200" cy="508000"/>
          </a:xfrm>
        </p:spPr>
        <p:txBody>
          <a:bodyPr>
            <a:noAutofit/>
          </a:bodyPr>
          <a:lstStyle/>
          <a:p>
            <a:pPr eaLnBrk="1" hangingPunct="1"/>
            <a:r>
              <a:rPr lang="en-US" sz="3200" b="1" dirty="0">
                <a:solidFill>
                  <a:srgbClr val="000090"/>
                </a:solidFill>
                <a:latin typeface="Arial" pitchFamily="-110" charset="0"/>
              </a:rPr>
              <a:t>Enthalpy Change (</a:t>
            </a:r>
            <a:r>
              <a:rPr lang="en-US" sz="3200" b="1" dirty="0">
                <a:solidFill>
                  <a:srgbClr val="000090"/>
                </a:solidFill>
                <a:latin typeface="Symbol"/>
              </a:rPr>
              <a:t>D</a:t>
            </a:r>
            <a:r>
              <a:rPr lang="en-US" sz="3200" b="1" dirty="0">
                <a:solidFill>
                  <a:srgbClr val="000090"/>
                </a:solidFill>
                <a:latin typeface="Arial" pitchFamily="-110" charset="0"/>
              </a:rPr>
              <a:t>H)</a:t>
            </a:r>
          </a:p>
        </p:txBody>
      </p:sp>
      <p:sp>
        <p:nvSpPr>
          <p:cNvPr id="22530" name="Rectangle 3"/>
          <p:cNvSpPr>
            <a:spLocks noGrp="1" noChangeArrowheads="1"/>
          </p:cNvSpPr>
          <p:nvPr>
            <p:ph idx="1"/>
          </p:nvPr>
        </p:nvSpPr>
        <p:spPr>
          <a:xfrm>
            <a:off x="545691" y="1374962"/>
            <a:ext cx="11017044" cy="4856352"/>
          </a:xfrm>
        </p:spPr>
        <p:txBody>
          <a:bodyPr>
            <a:normAutofit/>
          </a:bodyPr>
          <a:lstStyle/>
          <a:p>
            <a:pPr>
              <a:buClrTx/>
              <a:buFont typeface="Arial"/>
              <a:buChar char="•"/>
            </a:pPr>
            <a:endParaRPr lang="en-US" sz="2400" b="1" dirty="0">
              <a:latin typeface="Arial" pitchFamily="-110" charset="0"/>
            </a:endParaRPr>
          </a:p>
          <a:p>
            <a:pPr>
              <a:buClrTx/>
              <a:buFont typeface="Arial"/>
              <a:buChar char="•"/>
            </a:pPr>
            <a:r>
              <a:rPr lang="en-US" sz="2400" dirty="0"/>
              <a:t> Commonly, chemical and physical processes occur at constant pressure. </a:t>
            </a:r>
          </a:p>
          <a:p>
            <a:pPr>
              <a:buClrTx/>
              <a:buFont typeface="Arial"/>
              <a:buChar char="•"/>
            </a:pPr>
            <a:r>
              <a:rPr lang="en-US" sz="2400" dirty="0"/>
              <a:t> At constant pressure the </a:t>
            </a:r>
            <a:r>
              <a:rPr lang="en-US" sz="2400" b="1" i="1" dirty="0">
                <a:solidFill>
                  <a:srgbClr val="000090"/>
                </a:solidFill>
              </a:rPr>
              <a:t>enthalpy change (ΔH) </a:t>
            </a:r>
            <a:r>
              <a:rPr lang="en-US" sz="2400" dirty="0"/>
              <a:t>is:</a:t>
            </a:r>
          </a:p>
          <a:p>
            <a:pPr>
              <a:buClrTx/>
            </a:pPr>
            <a:endParaRPr lang="en-US" sz="2400" dirty="0"/>
          </a:p>
          <a:p>
            <a:pPr>
              <a:buClrTx/>
              <a:buFont typeface="Arial"/>
              <a:buChar char="•"/>
            </a:pPr>
            <a:endParaRPr lang="en-US" sz="2400" b="1" i="1" dirty="0" smtClean="0">
              <a:solidFill>
                <a:srgbClr val="000090"/>
              </a:solidFill>
            </a:endParaRPr>
          </a:p>
          <a:p>
            <a:pPr>
              <a:buClrTx/>
              <a:buFont typeface="Arial"/>
              <a:buChar char="•"/>
            </a:pPr>
            <a:r>
              <a:rPr lang="en-US" sz="2400" dirty="0" smtClean="0"/>
              <a:t>The </a:t>
            </a:r>
            <a:r>
              <a:rPr lang="en-US" sz="2400" dirty="0"/>
              <a:t>mathematical product </a:t>
            </a:r>
            <a:r>
              <a:rPr lang="en-US" sz="2400" i="1" dirty="0"/>
              <a:t>P</a:t>
            </a:r>
            <a:r>
              <a:rPr lang="en-US" sz="2400" dirty="0"/>
              <a:t>Δ</a:t>
            </a:r>
            <a:r>
              <a:rPr lang="en-US" sz="2400" i="1" dirty="0"/>
              <a:t>V</a:t>
            </a:r>
            <a:r>
              <a:rPr lang="en-US" sz="2400" dirty="0"/>
              <a:t> represents pressure- volume work (</a:t>
            </a:r>
            <a:r>
              <a:rPr lang="en-US" sz="2400" i="1" dirty="0"/>
              <a:t>w</a:t>
            </a:r>
            <a:r>
              <a:rPr lang="en-US" sz="2400" dirty="0"/>
              <a:t>). By definition, the arithmetic signs of Δ</a:t>
            </a:r>
            <a:r>
              <a:rPr lang="en-US" sz="2400" i="1" dirty="0"/>
              <a:t>V</a:t>
            </a:r>
            <a:r>
              <a:rPr lang="en-US" sz="2400" dirty="0"/>
              <a:t> and </a:t>
            </a:r>
            <a:r>
              <a:rPr lang="en-US" sz="2400" i="1" dirty="0" err="1"/>
              <a:t>w</a:t>
            </a:r>
            <a:r>
              <a:rPr lang="en-US" sz="2400" dirty="0"/>
              <a:t> will always be opposite:</a:t>
            </a:r>
          </a:p>
          <a:p>
            <a:pPr>
              <a:buClrTx/>
            </a:pPr>
            <a:endParaRPr lang="en-US" sz="2400" b="1" i="1" dirty="0">
              <a:solidFill>
                <a:srgbClr val="000090"/>
              </a:solidFill>
            </a:endParaRPr>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18990" y="709924"/>
            <a:ext cx="1226434" cy="833592"/>
          </a:xfrm>
          <a:prstGeom prst="rect">
            <a:avLst/>
          </a:prstGeom>
        </p:spPr>
      </p:pic>
      <p:pic>
        <p:nvPicPr>
          <p:cNvPr id="2" name="Picture 1">
            <a:extLst>
              <a:ext uri="{FF2B5EF4-FFF2-40B4-BE49-F238E27FC236}">
                <a16:creationId xmlns:a16="http://schemas.microsoft.com/office/drawing/2014/main" id="{DDD3963F-6022-4CC1-8A9D-C110BB1626E4}"/>
              </a:ext>
            </a:extLst>
          </p:cNvPr>
          <p:cNvPicPr>
            <a:picLocks noChangeAspect="1"/>
          </p:cNvPicPr>
          <p:nvPr/>
        </p:nvPicPr>
        <p:blipFill>
          <a:blip r:embed="rId3"/>
          <a:stretch>
            <a:fillRect/>
          </a:stretch>
        </p:blipFill>
        <p:spPr>
          <a:xfrm>
            <a:off x="4339393" y="2937251"/>
            <a:ext cx="3255625" cy="605211"/>
          </a:xfrm>
          <a:prstGeom prst="rect">
            <a:avLst/>
          </a:prstGeom>
        </p:spPr>
      </p:pic>
      <p:pic>
        <p:nvPicPr>
          <p:cNvPr id="3" name="Picture 2">
            <a:extLst>
              <a:ext uri="{FF2B5EF4-FFF2-40B4-BE49-F238E27FC236}">
                <a16:creationId xmlns:a16="http://schemas.microsoft.com/office/drawing/2014/main" id="{D088B720-9375-44CB-AB57-291693597F53}"/>
              </a:ext>
            </a:extLst>
          </p:cNvPr>
          <p:cNvPicPr>
            <a:picLocks noChangeAspect="1"/>
          </p:cNvPicPr>
          <p:nvPr/>
        </p:nvPicPr>
        <p:blipFill>
          <a:blip r:embed="rId4"/>
          <a:stretch>
            <a:fillRect/>
          </a:stretch>
        </p:blipFill>
        <p:spPr>
          <a:xfrm>
            <a:off x="4339392" y="4889897"/>
            <a:ext cx="3082444" cy="873360"/>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18660" y="628672"/>
            <a:ext cx="5239688" cy="508000"/>
          </a:xfrm>
        </p:spPr>
        <p:txBody>
          <a:bodyPr>
            <a:noAutofit/>
          </a:bodyPr>
          <a:lstStyle/>
          <a:p>
            <a:r>
              <a:rPr lang="en-US" sz="3200" b="1" dirty="0">
                <a:solidFill>
                  <a:srgbClr val="000090"/>
                </a:solidFill>
                <a:latin typeface="Arial" pitchFamily="-110" charset="0"/>
              </a:rPr>
              <a:t>Enthalpy Change (</a:t>
            </a:r>
            <a:r>
              <a:rPr lang="en-US" sz="3200" b="1" dirty="0">
                <a:solidFill>
                  <a:srgbClr val="000090"/>
                </a:solidFill>
                <a:latin typeface="Symbol"/>
              </a:rPr>
              <a:t>D</a:t>
            </a:r>
            <a:r>
              <a:rPr lang="en-US" sz="3200" b="1" dirty="0">
                <a:solidFill>
                  <a:srgbClr val="000090"/>
                </a:solidFill>
                <a:latin typeface="Arial" pitchFamily="-110" charset="0"/>
              </a:rPr>
              <a:t>H)</a:t>
            </a:r>
          </a:p>
        </p:txBody>
      </p:sp>
      <p:sp>
        <p:nvSpPr>
          <p:cNvPr id="22530" name="Rectangle 3"/>
          <p:cNvSpPr>
            <a:spLocks noGrp="1" noChangeArrowheads="1"/>
          </p:cNvSpPr>
          <p:nvPr>
            <p:ph idx="1"/>
          </p:nvPr>
        </p:nvSpPr>
        <p:spPr>
          <a:xfrm>
            <a:off x="437536" y="1220392"/>
            <a:ext cx="11429999" cy="5170654"/>
          </a:xfrm>
        </p:spPr>
        <p:txBody>
          <a:bodyPr>
            <a:normAutofit/>
          </a:bodyPr>
          <a:lstStyle/>
          <a:p>
            <a:pPr>
              <a:buClrTx/>
            </a:pPr>
            <a:endParaRPr lang="en-US" sz="2400" b="1" i="1" dirty="0">
              <a:solidFill>
                <a:srgbClr val="000090"/>
              </a:solidFill>
            </a:endParaRPr>
          </a:p>
          <a:p>
            <a:pPr>
              <a:buClrTx/>
              <a:buFont typeface="Arial"/>
              <a:buChar char="•"/>
            </a:pPr>
            <a:r>
              <a:rPr lang="en-US" sz="2400" b="1" i="1" dirty="0">
                <a:solidFill>
                  <a:srgbClr val="000090"/>
                </a:solidFill>
              </a:rPr>
              <a:t> </a:t>
            </a:r>
            <a:r>
              <a:rPr lang="en-US" sz="2400" b="1" i="1" dirty="0"/>
              <a:t>At constant pressure </a:t>
            </a:r>
            <a:r>
              <a:rPr lang="en-US" sz="2400" b="1" i="1" dirty="0" err="1"/>
              <a:t>q</a:t>
            </a:r>
            <a:r>
              <a:rPr lang="en-US" sz="2400" b="1" i="1" dirty="0"/>
              <a:t> = </a:t>
            </a:r>
            <a:r>
              <a:rPr lang="en-US" sz="2400" b="1" i="1" dirty="0" err="1"/>
              <a:t>q</a:t>
            </a:r>
            <a:r>
              <a:rPr lang="en-US" sz="2400" b="1" i="1" baseline="-25000" dirty="0" err="1"/>
              <a:t>p</a:t>
            </a:r>
            <a:r>
              <a:rPr lang="en-US" sz="2400" b="1" i="1" dirty="0"/>
              <a:t> and</a:t>
            </a:r>
          </a:p>
          <a:p>
            <a:pPr>
              <a:buClrTx/>
              <a:buFont typeface="Arial"/>
              <a:buChar char="•"/>
            </a:pPr>
            <a:endParaRPr lang="en-US" sz="2400" b="1" i="1" baseline="-25000" dirty="0">
              <a:solidFill>
                <a:srgbClr val="000090"/>
              </a:solidFill>
            </a:endParaRPr>
          </a:p>
          <a:p>
            <a:pPr>
              <a:buClrTx/>
              <a:buFont typeface="Arial"/>
              <a:buChar char="•"/>
            </a:pPr>
            <a:r>
              <a:rPr lang="en-US" sz="2400" dirty="0"/>
              <a:t> Substituting into the enthalpy-change equation yields:</a:t>
            </a:r>
          </a:p>
          <a:p>
            <a:pPr>
              <a:buClrTx/>
              <a:buFont typeface="Arial"/>
              <a:buChar char="•"/>
            </a:pPr>
            <a:endParaRPr lang="en-US" sz="2400" b="1" i="1" dirty="0">
              <a:solidFill>
                <a:srgbClr val="000090"/>
              </a:solidFill>
            </a:endParaRPr>
          </a:p>
          <a:p>
            <a:pPr>
              <a:buClrTx/>
              <a:buFont typeface="Arial"/>
              <a:buChar char="•"/>
            </a:pPr>
            <a:endParaRPr lang="en-US" sz="2400" b="1" i="1" dirty="0">
              <a:solidFill>
                <a:srgbClr val="000090"/>
              </a:solidFill>
            </a:endParaRPr>
          </a:p>
          <a:p>
            <a:pPr>
              <a:buClrTx/>
              <a:buFont typeface="Arial"/>
              <a:buChar char="•"/>
            </a:pPr>
            <a:endParaRPr lang="en-US" sz="2400" b="1" i="1" dirty="0">
              <a:solidFill>
                <a:srgbClr val="000090"/>
              </a:solidFill>
            </a:endParaRPr>
          </a:p>
          <a:p>
            <a:pPr>
              <a:buClrTx/>
              <a:buFont typeface="Arial"/>
              <a:buChar char="•"/>
            </a:pPr>
            <a:endParaRPr lang="en-US" sz="2400" b="1" i="1" dirty="0">
              <a:solidFill>
                <a:srgbClr val="000090"/>
              </a:solidFill>
            </a:endParaRPr>
          </a:p>
          <a:p>
            <a:pPr>
              <a:buClrTx/>
              <a:buFont typeface="Arial"/>
              <a:buChar char="•"/>
            </a:pPr>
            <a:r>
              <a:rPr lang="en-US" sz="2400" i="1" dirty="0"/>
              <a:t> </a:t>
            </a:r>
            <a:r>
              <a:rPr lang="en-US" sz="2400" dirty="0"/>
              <a:t>where </a:t>
            </a:r>
            <a:r>
              <a:rPr lang="en-US" sz="2400" i="1" dirty="0" err="1"/>
              <a:t>q</a:t>
            </a:r>
            <a:r>
              <a:rPr lang="en-US" sz="2400" i="1" baseline="-25000" dirty="0" err="1"/>
              <a:t>p</a:t>
            </a:r>
            <a:r>
              <a:rPr lang="en-US" sz="2400" i="1" dirty="0"/>
              <a:t> </a:t>
            </a:r>
            <a:r>
              <a:rPr lang="en-US" sz="2400" dirty="0"/>
              <a:t>is the </a:t>
            </a:r>
            <a:r>
              <a:rPr lang="en-US" sz="2400" i="1" dirty="0">
                <a:solidFill>
                  <a:srgbClr val="FF0000"/>
                </a:solidFill>
              </a:rPr>
              <a:t>heat of reaction </a:t>
            </a:r>
            <a:r>
              <a:rPr lang="en-US" sz="2400" dirty="0"/>
              <a:t>under conditions of constant pressure.</a:t>
            </a:r>
            <a:endParaRPr lang="en-US" sz="2400" b="1" i="1" dirty="0">
              <a:solidFill>
                <a:srgbClr val="000090"/>
              </a:solidFill>
            </a:endParaRPr>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95746" y="1056510"/>
            <a:ext cx="1226434" cy="833592"/>
          </a:xfrm>
          <a:prstGeom prst="rect">
            <a:avLst/>
          </a:prstGeom>
        </p:spPr>
      </p:pic>
      <p:pic>
        <p:nvPicPr>
          <p:cNvPr id="2" name="Picture 1">
            <a:extLst>
              <a:ext uri="{FF2B5EF4-FFF2-40B4-BE49-F238E27FC236}">
                <a16:creationId xmlns:a16="http://schemas.microsoft.com/office/drawing/2014/main" id="{52EA8506-14D4-4B9A-94C8-0AAC0140D55F}"/>
              </a:ext>
            </a:extLst>
          </p:cNvPr>
          <p:cNvPicPr>
            <a:picLocks noChangeAspect="1"/>
          </p:cNvPicPr>
          <p:nvPr/>
        </p:nvPicPr>
        <p:blipFill>
          <a:blip r:embed="rId3"/>
          <a:stretch>
            <a:fillRect/>
          </a:stretch>
        </p:blipFill>
        <p:spPr>
          <a:xfrm>
            <a:off x="1444901" y="3185082"/>
            <a:ext cx="3992989" cy="1801714"/>
          </a:xfrm>
          <a:prstGeom prst="rect">
            <a:avLst/>
          </a:prstGeom>
        </p:spPr>
      </p:pic>
      <p:pic>
        <p:nvPicPr>
          <p:cNvPr id="6" name="Picture 5">
            <a:extLst>
              <a:ext uri="{FF2B5EF4-FFF2-40B4-BE49-F238E27FC236}">
                <a16:creationId xmlns:a16="http://schemas.microsoft.com/office/drawing/2014/main" id="{563810C8-D270-4A65-8A11-5B66F8EF9D1C}"/>
              </a:ext>
            </a:extLst>
          </p:cNvPr>
          <p:cNvPicPr>
            <a:picLocks noChangeAspect="1"/>
          </p:cNvPicPr>
          <p:nvPr/>
        </p:nvPicPr>
        <p:blipFill>
          <a:blip r:embed="rId4"/>
          <a:stretch>
            <a:fillRect/>
          </a:stretch>
        </p:blipFill>
        <p:spPr>
          <a:xfrm>
            <a:off x="7306168" y="3091643"/>
            <a:ext cx="2693089" cy="714076"/>
          </a:xfrm>
          <a:prstGeom prst="rect">
            <a:avLst/>
          </a:prstGeom>
        </p:spPr>
      </p:pic>
      <p:pic>
        <p:nvPicPr>
          <p:cNvPr id="7" name="Picture 6">
            <a:extLst>
              <a:ext uri="{FF2B5EF4-FFF2-40B4-BE49-F238E27FC236}">
                <a16:creationId xmlns:a16="http://schemas.microsoft.com/office/drawing/2014/main" id="{649CA6A1-80A3-4A45-8913-4B86094DAE19}"/>
              </a:ext>
            </a:extLst>
          </p:cNvPr>
          <p:cNvPicPr>
            <a:picLocks noChangeAspect="1"/>
          </p:cNvPicPr>
          <p:nvPr/>
        </p:nvPicPr>
        <p:blipFill>
          <a:blip r:embed="rId5"/>
          <a:stretch>
            <a:fillRect/>
          </a:stretch>
        </p:blipFill>
        <p:spPr>
          <a:xfrm>
            <a:off x="6913302" y="3805719"/>
            <a:ext cx="3082444" cy="873360"/>
          </a:xfrm>
          <a:prstGeom prst="rect">
            <a:avLst/>
          </a:prstGeom>
        </p:spPr>
      </p:pic>
    </p:spTree>
    <p:extLst>
      <p:ext uri="{BB962C8B-B14F-4D97-AF65-F5344CB8AC3E}">
        <p14:creationId xmlns:p14="http://schemas.microsoft.com/office/powerpoint/2010/main" val="13305983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4902"/>
            <a:ext cx="4758813" cy="639415"/>
          </a:xfrm>
        </p:spPr>
        <p:txBody>
          <a:bodyPr>
            <a:noAutofit/>
          </a:bodyPr>
          <a:lstStyle/>
          <a:p>
            <a:r>
              <a:rPr lang="en-US" sz="2800" b="1" dirty="0">
                <a:solidFill>
                  <a:srgbClr val="000090"/>
                </a:solidFill>
                <a:latin typeface="Arial" pitchFamily="-110" charset="0"/>
              </a:rPr>
              <a:t>Enthalpy Change (</a:t>
            </a:r>
            <a:r>
              <a:rPr lang="en-US" sz="2800" b="1" dirty="0">
                <a:solidFill>
                  <a:srgbClr val="000090"/>
                </a:solidFill>
                <a:latin typeface="Symbol"/>
              </a:rPr>
              <a:t>D</a:t>
            </a:r>
            <a:r>
              <a:rPr lang="en-US" sz="2800" b="1" dirty="0">
                <a:solidFill>
                  <a:srgbClr val="000090"/>
                </a:solidFill>
                <a:latin typeface="Arial" pitchFamily="-110" charset="0"/>
              </a:rPr>
              <a:t>H)</a:t>
            </a:r>
            <a:endParaRPr lang="en-US" sz="2800" dirty="0"/>
          </a:p>
        </p:txBody>
      </p:sp>
      <p:sp>
        <p:nvSpPr>
          <p:cNvPr id="3" name="Content Placeholder 2"/>
          <p:cNvSpPr>
            <a:spLocks noGrp="1"/>
          </p:cNvSpPr>
          <p:nvPr>
            <p:ph idx="1"/>
          </p:nvPr>
        </p:nvSpPr>
        <p:spPr>
          <a:xfrm>
            <a:off x="609600" y="1752601"/>
            <a:ext cx="10612580" cy="4373563"/>
          </a:xfrm>
        </p:spPr>
        <p:txBody>
          <a:bodyPr>
            <a:normAutofit/>
          </a:bodyPr>
          <a:lstStyle/>
          <a:p>
            <a:pPr marL="457200" indent="-457200" algn="just">
              <a:buFont typeface="Arial" panose="020B0604020202020204" pitchFamily="34" charset="0"/>
              <a:buChar char="•"/>
            </a:pPr>
            <a:r>
              <a:rPr lang="en-US" sz="2800" dirty="0"/>
              <a:t>And so, if a chemical or physical process is carried out at constant pressure with the only </a:t>
            </a:r>
            <a:r>
              <a:rPr lang="en-US" sz="2800" dirty="0" smtClean="0"/>
              <a:t>work, </a:t>
            </a:r>
            <a:r>
              <a:rPr lang="en-US" sz="2800" dirty="0"/>
              <a:t>done caused </a:t>
            </a:r>
            <a:r>
              <a:rPr lang="en-US" sz="2800" dirty="0" smtClean="0"/>
              <a:t>by expansion </a:t>
            </a:r>
            <a:r>
              <a:rPr lang="en-US" sz="2800" dirty="0"/>
              <a:t>or contraction, then the heat flow (</a:t>
            </a:r>
            <a:r>
              <a:rPr lang="en-US" sz="2800" i="1" dirty="0" err="1"/>
              <a:t>qp</a:t>
            </a:r>
            <a:r>
              <a:rPr lang="en-US" sz="2800" dirty="0"/>
              <a:t>) and enthalpy change (Δ</a:t>
            </a:r>
            <a:r>
              <a:rPr lang="en-US" sz="2800" i="1" dirty="0"/>
              <a:t>H</a:t>
            </a:r>
            <a:r>
              <a:rPr lang="en-US" sz="2800" dirty="0"/>
              <a:t>) for the process are equal</a:t>
            </a:r>
            <a:r>
              <a:rPr lang="en-US" sz="2800" dirty="0" smtClean="0"/>
              <a:t>.</a:t>
            </a:r>
          </a:p>
          <a:p>
            <a:pPr marL="457200" indent="-457200" algn="just">
              <a:buFont typeface="Arial" panose="020B0604020202020204" pitchFamily="34" charset="0"/>
              <a:buChar char="•"/>
            </a:pPr>
            <a:endParaRPr lang="en-US" sz="2800" dirty="0" smtClean="0"/>
          </a:p>
          <a:p>
            <a:pPr marL="457200" indent="-457200" algn="just">
              <a:buFont typeface="Arial" panose="020B0604020202020204" pitchFamily="34" charset="0"/>
              <a:buChar char="•"/>
            </a:pPr>
            <a:r>
              <a:rPr lang="en-US" sz="2800" dirty="0"/>
              <a:t>The heat given </a:t>
            </a:r>
            <a:r>
              <a:rPr lang="en-US" sz="2800" dirty="0" smtClean="0"/>
              <a:t>off</a:t>
            </a:r>
            <a:r>
              <a:rPr lang="ka-GE" sz="2800" dirty="0" smtClean="0"/>
              <a:t>,</a:t>
            </a:r>
            <a:r>
              <a:rPr lang="en-US" sz="2800" dirty="0" smtClean="0"/>
              <a:t> </a:t>
            </a:r>
            <a:r>
              <a:rPr lang="en-US" sz="2800" dirty="0"/>
              <a:t>when you operate a Bunsen burner is equal to the enthalpy change of the methane </a:t>
            </a:r>
            <a:r>
              <a:rPr lang="en-US" sz="2800" dirty="0" smtClean="0"/>
              <a:t>combustion reaction</a:t>
            </a:r>
            <a:r>
              <a:rPr lang="ka-GE" sz="2800" dirty="0" smtClean="0"/>
              <a:t>,</a:t>
            </a:r>
            <a:r>
              <a:rPr lang="en-US" sz="2800" dirty="0" smtClean="0"/>
              <a:t> </a:t>
            </a:r>
            <a:r>
              <a:rPr lang="en-US" sz="2800" dirty="0"/>
              <a:t>that takes place, since it occurs at the essentially constant pressure of the atmosphere</a:t>
            </a:r>
            <a:r>
              <a:rPr lang="en-US" sz="2800" dirty="0" smtClean="0"/>
              <a:t>.</a:t>
            </a:r>
          </a:p>
          <a:p>
            <a:pPr algn="just"/>
            <a:endParaRPr lang="en-US" sz="28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95746" y="685352"/>
            <a:ext cx="1226434" cy="833592"/>
          </a:xfrm>
          <a:prstGeom prst="rect">
            <a:avLst/>
          </a:prstGeom>
        </p:spPr>
      </p:pic>
    </p:spTree>
    <p:extLst>
      <p:ext uri="{BB962C8B-B14F-4D97-AF65-F5344CB8AC3E}">
        <p14:creationId xmlns:p14="http://schemas.microsoft.com/office/powerpoint/2010/main" val="39474269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70154"/>
            <a:ext cx="5186516" cy="654163"/>
          </a:xfrm>
        </p:spPr>
        <p:txBody>
          <a:bodyPr>
            <a:normAutofit/>
          </a:bodyPr>
          <a:lstStyle/>
          <a:p>
            <a:r>
              <a:rPr lang="en-US" sz="3200" b="1" dirty="0">
                <a:solidFill>
                  <a:srgbClr val="000090"/>
                </a:solidFill>
                <a:latin typeface="Arial" pitchFamily="-110" charset="0"/>
              </a:rPr>
              <a:t>Enthalpy Change (</a:t>
            </a:r>
            <a:r>
              <a:rPr lang="en-US" sz="3200" b="1" dirty="0">
                <a:solidFill>
                  <a:srgbClr val="000090"/>
                </a:solidFill>
                <a:latin typeface="Symbol"/>
              </a:rPr>
              <a:t>D</a:t>
            </a:r>
            <a:r>
              <a:rPr lang="en-US" sz="3200" b="1" dirty="0">
                <a:solidFill>
                  <a:srgbClr val="000090"/>
                </a:solidFill>
                <a:latin typeface="Arial" pitchFamily="-110" charset="0"/>
              </a:rPr>
              <a:t>H)</a:t>
            </a:r>
            <a:endParaRPr lang="en-US" sz="3200" dirty="0"/>
          </a:p>
        </p:txBody>
      </p:sp>
      <p:sp>
        <p:nvSpPr>
          <p:cNvPr id="3" name="Content Placeholder 2"/>
          <p:cNvSpPr>
            <a:spLocks noGrp="1"/>
          </p:cNvSpPr>
          <p:nvPr>
            <p:ph idx="1"/>
          </p:nvPr>
        </p:nvSpPr>
        <p:spPr>
          <a:xfrm>
            <a:off x="363793" y="2003324"/>
            <a:ext cx="10864645" cy="3719051"/>
          </a:xfrm>
        </p:spPr>
        <p:txBody>
          <a:bodyPr/>
          <a:lstStyle/>
          <a:p>
            <a:pPr marL="342900" indent="-342900" algn="just">
              <a:buFont typeface="Arial" panose="020B0604020202020204" pitchFamily="34" charset="0"/>
              <a:buChar char="•"/>
            </a:pPr>
            <a:r>
              <a:rPr lang="en-US" sz="2400" dirty="0"/>
              <a:t>On the other hand, </a:t>
            </a:r>
            <a:r>
              <a:rPr lang="en-US" sz="2400" dirty="0" smtClean="0"/>
              <a:t>the heat </a:t>
            </a:r>
            <a:r>
              <a:rPr lang="en-US" sz="2400" dirty="0"/>
              <a:t>produced by a reaction measured in a bomb calorimeter </a:t>
            </a:r>
            <a:r>
              <a:rPr lang="en-US" sz="2400" dirty="0" smtClean="0"/>
              <a:t>is </a:t>
            </a:r>
            <a:r>
              <a:rPr lang="en-US" sz="2400" dirty="0"/>
              <a:t>not equal to Δ</a:t>
            </a:r>
            <a:r>
              <a:rPr lang="en-US" sz="2400" i="1" dirty="0"/>
              <a:t>H </a:t>
            </a:r>
            <a:r>
              <a:rPr lang="en-US" sz="2400" dirty="0"/>
              <a:t>because the closed</a:t>
            </a:r>
            <a:r>
              <a:rPr lang="en-US" sz="2400" dirty="0" smtClean="0"/>
              <a:t>, constant-volume </a:t>
            </a:r>
            <a:r>
              <a:rPr lang="en-US" sz="2400" dirty="0"/>
              <a:t>metal container prevents the </a:t>
            </a:r>
            <a:r>
              <a:rPr lang="en-US" sz="2400" dirty="0" smtClean="0"/>
              <a:t>pressure</a:t>
            </a:r>
            <a:r>
              <a:rPr lang="ka-GE" sz="2400" dirty="0" smtClean="0"/>
              <a:t>,</a:t>
            </a:r>
            <a:r>
              <a:rPr lang="en-US" sz="2400" dirty="0" smtClean="0"/>
              <a:t> </a:t>
            </a:r>
            <a:r>
              <a:rPr lang="en-US" sz="2400" dirty="0"/>
              <a:t>from remaining constant (it may increase or decrease if </a:t>
            </a:r>
            <a:r>
              <a:rPr lang="en-US" sz="2400" dirty="0" smtClean="0"/>
              <a:t>the reaction yields</a:t>
            </a:r>
            <a:r>
              <a:rPr lang="ka-GE" sz="2400" dirty="0"/>
              <a:t>,</a:t>
            </a:r>
            <a:r>
              <a:rPr lang="en-US" sz="2400" dirty="0" smtClean="0"/>
              <a:t> </a:t>
            </a:r>
            <a:r>
              <a:rPr lang="en-US" sz="2400" dirty="0"/>
              <a:t>increased or decreased amounts of gaseous species). </a:t>
            </a:r>
            <a:endParaRPr lang="en-US" sz="2400" dirty="0" smtClean="0"/>
          </a:p>
          <a:p>
            <a:pPr marL="342900" indent="-342900" algn="just">
              <a:buFont typeface="Arial" panose="020B0604020202020204" pitchFamily="34" charset="0"/>
              <a:buChar char="•"/>
            </a:pPr>
            <a:r>
              <a:rPr lang="en-US" sz="2400" dirty="0" smtClean="0"/>
              <a:t>Chemists </a:t>
            </a:r>
            <a:r>
              <a:rPr lang="en-US" sz="2400" dirty="0"/>
              <a:t>usually perform experiments </a:t>
            </a:r>
            <a:r>
              <a:rPr lang="en-US" sz="2400" dirty="0" smtClean="0"/>
              <a:t>under normal </a:t>
            </a:r>
            <a:r>
              <a:rPr lang="en-US" sz="2400" dirty="0"/>
              <a:t>atmospheric conditions, at constant external pressure with </a:t>
            </a:r>
            <a:r>
              <a:rPr lang="en-US" sz="2400" i="1" dirty="0"/>
              <a:t>q </a:t>
            </a:r>
            <a:r>
              <a:rPr lang="en-US" sz="2400" dirty="0"/>
              <a:t>= Δ</a:t>
            </a:r>
            <a:r>
              <a:rPr lang="en-US" sz="2400" i="1" dirty="0"/>
              <a:t>H</a:t>
            </a:r>
            <a:r>
              <a:rPr lang="en-US" sz="2400" dirty="0"/>
              <a:t>, which makes enthalpy the most </a:t>
            </a:r>
            <a:r>
              <a:rPr lang="en-US" sz="2400" dirty="0" smtClean="0"/>
              <a:t>convenient choice </a:t>
            </a:r>
            <a:r>
              <a:rPr lang="en-US" sz="2400" dirty="0"/>
              <a:t>for determining heat changes for chemical reactions.</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95746" y="685352"/>
            <a:ext cx="1226434" cy="833592"/>
          </a:xfrm>
          <a:prstGeom prst="rect">
            <a:avLst/>
          </a:prstGeom>
        </p:spPr>
      </p:pic>
    </p:spTree>
    <p:extLst>
      <p:ext uri="{BB962C8B-B14F-4D97-AF65-F5344CB8AC3E}">
        <p14:creationId xmlns:p14="http://schemas.microsoft.com/office/powerpoint/2010/main" val="32194530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74943" y="775344"/>
            <a:ext cx="5121702" cy="508000"/>
          </a:xfrm>
        </p:spPr>
        <p:txBody>
          <a:bodyPr>
            <a:noAutofit/>
          </a:bodyPr>
          <a:lstStyle/>
          <a:p>
            <a:r>
              <a:rPr lang="en-US" sz="3200" b="1" dirty="0">
                <a:solidFill>
                  <a:srgbClr val="000090"/>
                </a:solidFill>
                <a:latin typeface="Arial" pitchFamily="-110" charset="0"/>
              </a:rPr>
              <a:t>Enthalpy Change (</a:t>
            </a:r>
            <a:r>
              <a:rPr lang="en-US" sz="3200" b="1" dirty="0">
                <a:solidFill>
                  <a:srgbClr val="000090"/>
                </a:solidFill>
                <a:latin typeface="Symbol"/>
              </a:rPr>
              <a:t>D</a:t>
            </a:r>
            <a:r>
              <a:rPr lang="en-US" sz="3200" b="1" dirty="0">
                <a:solidFill>
                  <a:srgbClr val="000090"/>
                </a:solidFill>
                <a:latin typeface="Arial" pitchFamily="-110" charset="0"/>
              </a:rPr>
              <a:t>H)</a:t>
            </a:r>
          </a:p>
        </p:txBody>
      </p:sp>
      <p:sp>
        <p:nvSpPr>
          <p:cNvPr id="22530" name="Rectangle 3"/>
          <p:cNvSpPr>
            <a:spLocks noGrp="1" noChangeArrowheads="1"/>
          </p:cNvSpPr>
          <p:nvPr>
            <p:ph idx="1"/>
          </p:nvPr>
        </p:nvSpPr>
        <p:spPr>
          <a:xfrm>
            <a:off x="422426" y="1785990"/>
            <a:ext cx="11312012" cy="4364087"/>
          </a:xfrm>
        </p:spPr>
        <p:txBody>
          <a:bodyPr>
            <a:normAutofit fontScale="92500" lnSpcReduction="20000"/>
          </a:bodyPr>
          <a:lstStyle/>
          <a:p>
            <a:pPr>
              <a:buClrTx/>
              <a:buFont typeface="Arial" panose="020B0604020202020204" pitchFamily="34" charset="0"/>
              <a:buChar char="•"/>
            </a:pPr>
            <a:r>
              <a:rPr lang="en-US" sz="2800" dirty="0" smtClean="0"/>
              <a:t>The </a:t>
            </a:r>
            <a:r>
              <a:rPr lang="en-US" sz="2800" dirty="0"/>
              <a:t>following conventions apply when using Δ</a:t>
            </a:r>
            <a:r>
              <a:rPr lang="en-US" sz="2800" i="1" dirty="0"/>
              <a:t>H</a:t>
            </a:r>
            <a:r>
              <a:rPr lang="en-US" sz="2800" dirty="0" smtClean="0"/>
              <a:t>:</a:t>
            </a:r>
          </a:p>
          <a:p>
            <a:pPr algn="just">
              <a:buClrTx/>
              <a:buFont typeface="Arial" panose="020B0604020202020204" pitchFamily="34" charset="0"/>
              <a:buChar char="•"/>
            </a:pPr>
            <a:r>
              <a:rPr lang="en-US" sz="2800" dirty="0"/>
              <a:t>All chemical reactions involve the transfer of energy. </a:t>
            </a:r>
            <a:endParaRPr lang="ru-RU" sz="2800" dirty="0" smtClean="0"/>
          </a:p>
          <a:p>
            <a:pPr algn="just">
              <a:buClrTx/>
              <a:buFont typeface="Arial" panose="020B0604020202020204" pitchFamily="34" charset="0"/>
              <a:buChar char="•"/>
            </a:pPr>
            <a:r>
              <a:rPr lang="en-US" sz="2800" dirty="0" smtClean="0"/>
              <a:t>Endothermic </a:t>
            </a:r>
            <a:r>
              <a:rPr lang="en-US" sz="2800" dirty="0"/>
              <a:t>processes require an input of energy to proceed and are signified by a positive change in enthalpy. </a:t>
            </a:r>
            <a:endParaRPr lang="en-US" sz="2800" dirty="0" smtClean="0"/>
          </a:p>
          <a:p>
            <a:pPr algn="just">
              <a:buClrTx/>
              <a:buFont typeface="Arial" panose="020B0604020202020204" pitchFamily="34" charset="0"/>
              <a:buChar char="•"/>
            </a:pPr>
            <a:r>
              <a:rPr lang="en-US" sz="2800" dirty="0" smtClean="0"/>
              <a:t>Exothermic </a:t>
            </a:r>
            <a:r>
              <a:rPr lang="en-US" sz="2800" dirty="0"/>
              <a:t>processes release energy upon completion, and are signified by a negative change in enthalpy.</a:t>
            </a:r>
          </a:p>
          <a:p>
            <a:pPr algn="just"/>
            <a:r>
              <a:rPr lang="en-US" dirty="0"/>
              <a:t>• </a:t>
            </a:r>
            <a:r>
              <a:rPr lang="en-US" sz="2800" dirty="0"/>
              <a:t>A negative value of an enthalpy change, </a:t>
            </a:r>
            <a:r>
              <a:rPr lang="en-US" sz="2800" dirty="0" smtClean="0"/>
              <a:t>Δ</a:t>
            </a:r>
            <a:r>
              <a:rPr lang="en-US" sz="2800" i="1" dirty="0" smtClean="0"/>
              <a:t>H</a:t>
            </a:r>
            <a:r>
              <a:rPr lang="en-US" sz="2800" dirty="0" smtClean="0"/>
              <a:t>&lt;0</a:t>
            </a:r>
            <a:r>
              <a:rPr lang="en-US" sz="2800" dirty="0"/>
              <a:t>, indicates an exothermic reaction; a positive value, </a:t>
            </a:r>
            <a:r>
              <a:rPr lang="en-US" sz="2800" dirty="0" smtClean="0"/>
              <a:t>Δ</a:t>
            </a:r>
            <a:r>
              <a:rPr lang="en-US" sz="2800" i="1" dirty="0" smtClean="0"/>
              <a:t>H</a:t>
            </a:r>
            <a:r>
              <a:rPr lang="en-US" sz="2800" dirty="0" smtClean="0"/>
              <a:t>&gt;0, indicates </a:t>
            </a:r>
            <a:r>
              <a:rPr lang="en-US" sz="2800" dirty="0"/>
              <a:t>an endothermic reaction</a:t>
            </a:r>
            <a:r>
              <a:rPr lang="en-US" sz="2800" dirty="0" smtClean="0"/>
              <a:t>.</a:t>
            </a:r>
          </a:p>
          <a:p>
            <a:pPr algn="just"/>
            <a:r>
              <a:rPr lang="en-US" sz="2800" dirty="0" smtClean="0"/>
              <a:t> </a:t>
            </a:r>
            <a:r>
              <a:rPr lang="en-US" sz="2800" dirty="0"/>
              <a:t>If the direction of a chemical equation is reversed, the arithmetic sign of </a:t>
            </a:r>
            <a:r>
              <a:rPr lang="en-US" sz="2800" dirty="0" smtClean="0"/>
              <a:t>its Δ</a:t>
            </a:r>
            <a:r>
              <a:rPr lang="en-US" sz="2800" i="1" dirty="0" smtClean="0"/>
              <a:t>H </a:t>
            </a:r>
            <a:r>
              <a:rPr lang="en-US" sz="2800" dirty="0"/>
              <a:t>is changed (a </a:t>
            </a:r>
            <a:r>
              <a:rPr lang="en-US" sz="2800" dirty="0" smtClean="0"/>
              <a:t>process</a:t>
            </a:r>
            <a:r>
              <a:rPr lang="ru-RU" sz="2800" dirty="0"/>
              <a:t>,</a:t>
            </a:r>
            <a:r>
              <a:rPr lang="en-US" sz="2800" dirty="0" smtClean="0"/>
              <a:t> </a:t>
            </a:r>
            <a:r>
              <a:rPr lang="en-US" sz="2800" dirty="0"/>
              <a:t>that is endothermic in one </a:t>
            </a:r>
            <a:r>
              <a:rPr lang="en-US" sz="2800" dirty="0" smtClean="0"/>
              <a:t>direction</a:t>
            </a:r>
            <a:r>
              <a:rPr lang="ka-GE" sz="2800" dirty="0" smtClean="0"/>
              <a:t>,</a:t>
            </a:r>
            <a:r>
              <a:rPr lang="en-US" sz="2800" dirty="0" smtClean="0"/>
              <a:t> </a:t>
            </a:r>
            <a:r>
              <a:rPr lang="en-US" sz="2800" dirty="0"/>
              <a:t>is exothermic in the opposite direction).</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612548"/>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41007" y="890105"/>
            <a:ext cx="6553200" cy="508000"/>
          </a:xfrm>
        </p:spPr>
        <p:txBody>
          <a:bodyPr>
            <a:noAutofit/>
          </a:bodyPr>
          <a:lstStyle/>
          <a:p>
            <a:r>
              <a:rPr lang="en-US" sz="3200" b="1" dirty="0" err="1">
                <a:solidFill>
                  <a:srgbClr val="000090"/>
                </a:solidFill>
                <a:latin typeface="Arial" pitchFamily="-110" charset="0"/>
              </a:rPr>
              <a:t>Thermochemical</a:t>
            </a:r>
            <a:r>
              <a:rPr lang="en-US" sz="3200" b="1" dirty="0">
                <a:solidFill>
                  <a:srgbClr val="000090"/>
                </a:solidFill>
                <a:latin typeface="Arial" pitchFamily="-110" charset="0"/>
              </a:rPr>
              <a:t> equations</a:t>
            </a:r>
          </a:p>
        </p:txBody>
      </p:sp>
      <p:sp>
        <p:nvSpPr>
          <p:cNvPr id="22530" name="Rectangle 3"/>
          <p:cNvSpPr>
            <a:spLocks noGrp="1" noChangeArrowheads="1"/>
          </p:cNvSpPr>
          <p:nvPr>
            <p:ph idx="1"/>
          </p:nvPr>
        </p:nvSpPr>
        <p:spPr>
          <a:xfrm>
            <a:off x="530942" y="1929379"/>
            <a:ext cx="11194026" cy="4527030"/>
          </a:xfrm>
        </p:spPr>
        <p:txBody>
          <a:bodyPr>
            <a:normAutofit/>
          </a:bodyPr>
          <a:lstStyle/>
          <a:p>
            <a:pPr>
              <a:buClrTx/>
              <a:buFont typeface="Arial"/>
              <a:buChar char="•"/>
            </a:pPr>
            <a:r>
              <a:rPr lang="en-US" sz="2400" b="1" i="1" dirty="0">
                <a:solidFill>
                  <a:srgbClr val="000090"/>
                </a:solidFill>
              </a:rPr>
              <a:t> </a:t>
            </a:r>
            <a:r>
              <a:rPr lang="en-US" sz="2400" dirty="0"/>
              <a:t>Chemists use a </a:t>
            </a:r>
            <a:r>
              <a:rPr lang="en-US" sz="2400" b="1" i="1" dirty="0">
                <a:solidFill>
                  <a:srgbClr val="000090"/>
                </a:solidFill>
              </a:rPr>
              <a:t>thermochemical equation </a:t>
            </a:r>
            <a:r>
              <a:rPr lang="en-US" sz="2400" dirty="0"/>
              <a:t>to represent the </a:t>
            </a:r>
            <a:r>
              <a:rPr lang="en-US" sz="2400" b="1" i="1" dirty="0">
                <a:solidFill>
                  <a:srgbClr val="000090"/>
                </a:solidFill>
              </a:rPr>
              <a:t>changes in both matter and energy. </a:t>
            </a:r>
          </a:p>
          <a:p>
            <a:pPr>
              <a:buClrTx/>
              <a:buFont typeface="Arial"/>
              <a:buChar char="•"/>
            </a:pPr>
            <a:endParaRPr lang="en-US" sz="2400" dirty="0"/>
          </a:p>
          <a:p>
            <a:pPr>
              <a:buClrTx/>
              <a:buFont typeface="Arial"/>
              <a:buChar char="•"/>
            </a:pPr>
            <a:r>
              <a:rPr lang="en-US" sz="2400" dirty="0"/>
              <a:t> In a thermochemical equation, the enthalpy change (Δ</a:t>
            </a:r>
            <a:r>
              <a:rPr lang="en-US" sz="2400" i="1" dirty="0"/>
              <a:t>H</a:t>
            </a:r>
            <a:r>
              <a:rPr lang="en-US" sz="2400" dirty="0"/>
              <a:t>) of a reaction is written to the right of the balanced equation.</a:t>
            </a:r>
          </a:p>
          <a:p>
            <a:pPr>
              <a:buClrTx/>
              <a:buFont typeface="Arial"/>
              <a:buChar char="•"/>
            </a:pPr>
            <a:r>
              <a:rPr lang="en-US" sz="2400" dirty="0"/>
              <a:t> </a:t>
            </a:r>
            <a:r>
              <a:rPr lang="en-US" sz="2400" b="1" i="1" dirty="0"/>
              <a:t>Example:</a:t>
            </a:r>
          </a:p>
          <a:p>
            <a:pPr algn="ctr">
              <a:buClrTx/>
            </a:pPr>
            <a:r>
              <a:rPr lang="en-US" sz="2400" dirty="0"/>
              <a:t>H</a:t>
            </a:r>
            <a:r>
              <a:rPr lang="en-US" sz="2400" baseline="-25000" dirty="0"/>
              <a:t>2</a:t>
            </a:r>
            <a:r>
              <a:rPr lang="en-US" sz="2400" dirty="0"/>
              <a:t>(</a:t>
            </a:r>
            <a:r>
              <a:rPr lang="en-US" sz="2400" i="1" dirty="0"/>
              <a:t>g</a:t>
            </a:r>
            <a:r>
              <a:rPr lang="en-US" sz="2400" dirty="0"/>
              <a:t>)  +  ½O</a:t>
            </a:r>
            <a:r>
              <a:rPr lang="en-US" sz="2400" baseline="-25000" dirty="0"/>
              <a:t>2</a:t>
            </a:r>
            <a:r>
              <a:rPr lang="en-US" sz="2400" dirty="0"/>
              <a:t>(</a:t>
            </a:r>
            <a:r>
              <a:rPr lang="en-US" sz="2400" i="1" dirty="0"/>
              <a:t>g</a:t>
            </a:r>
            <a:r>
              <a:rPr lang="en-US" sz="2400" dirty="0"/>
              <a:t>)  ⟶  H</a:t>
            </a:r>
            <a:r>
              <a:rPr lang="en-US" sz="2400" baseline="-25000" dirty="0"/>
              <a:t>2</a:t>
            </a:r>
            <a:r>
              <a:rPr lang="en-US" sz="2400" dirty="0"/>
              <a:t>O(</a:t>
            </a:r>
            <a:r>
              <a:rPr lang="en-US" sz="2400" i="1" dirty="0"/>
              <a:t>l</a:t>
            </a:r>
            <a:r>
              <a:rPr lang="en-US" sz="2400" dirty="0"/>
              <a:t>)     Δ</a:t>
            </a:r>
            <a:r>
              <a:rPr lang="en-US" sz="2400" i="1" dirty="0"/>
              <a:t>H </a:t>
            </a:r>
            <a:r>
              <a:rPr lang="en-US" sz="2400" dirty="0"/>
              <a:t>= −286kJ</a:t>
            </a:r>
          </a:p>
          <a:p>
            <a:pPr>
              <a:buClrTx/>
              <a:buFont typeface="Arial"/>
              <a:buChar char="•"/>
            </a:pPr>
            <a:r>
              <a:rPr lang="en-US" sz="2400" dirty="0"/>
              <a:t> This Δ</a:t>
            </a:r>
            <a:r>
              <a:rPr lang="en-US" sz="2400" i="1" dirty="0"/>
              <a:t>H</a:t>
            </a:r>
            <a:r>
              <a:rPr lang="en-US" sz="2400" dirty="0"/>
              <a:t> value indicates the amount of heat associated with the reaction as written. </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88089" y="72730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81952" y="767655"/>
            <a:ext cx="7990239" cy="535180"/>
          </a:xfrm>
        </p:spPr>
        <p:txBody>
          <a:bodyPr>
            <a:noAutofit/>
          </a:bodyPr>
          <a:lstStyle/>
          <a:p>
            <a:r>
              <a:rPr lang="en-US" b="1" dirty="0">
                <a:solidFill>
                  <a:srgbClr val="000090"/>
                </a:solidFill>
                <a:latin typeface="Arial" pitchFamily="-110" charset="0"/>
              </a:rPr>
              <a:t>Conventions of </a:t>
            </a:r>
            <a:r>
              <a:rPr lang="en-US" b="1" dirty="0" err="1">
                <a:solidFill>
                  <a:srgbClr val="000090"/>
                </a:solidFill>
                <a:latin typeface="Arial" pitchFamily="-110" charset="0"/>
              </a:rPr>
              <a:t>Thermochemical</a:t>
            </a:r>
            <a:r>
              <a:rPr lang="en-US" b="1" dirty="0">
                <a:solidFill>
                  <a:srgbClr val="000090"/>
                </a:solidFill>
                <a:latin typeface="Arial" pitchFamily="-110" charset="0"/>
              </a:rPr>
              <a:t> equations</a:t>
            </a:r>
          </a:p>
        </p:txBody>
      </p:sp>
      <p:sp>
        <p:nvSpPr>
          <p:cNvPr id="22530" name="Rectangle 3"/>
          <p:cNvSpPr>
            <a:spLocks noGrp="1" noChangeArrowheads="1"/>
          </p:cNvSpPr>
          <p:nvPr>
            <p:ph idx="1"/>
          </p:nvPr>
        </p:nvSpPr>
        <p:spPr>
          <a:xfrm>
            <a:off x="309715" y="1820751"/>
            <a:ext cx="11149781" cy="4310228"/>
          </a:xfrm>
        </p:spPr>
        <p:txBody>
          <a:bodyPr>
            <a:normAutofit/>
          </a:bodyPr>
          <a:lstStyle/>
          <a:p>
            <a:pPr>
              <a:buClr>
                <a:schemeClr val="tx1"/>
              </a:buClr>
            </a:pPr>
            <a:r>
              <a:rPr lang="en-US" sz="2400" b="1" i="1" dirty="0">
                <a:solidFill>
                  <a:srgbClr val="000090"/>
                </a:solidFill>
              </a:rPr>
              <a:t>1) </a:t>
            </a:r>
            <a:r>
              <a:rPr lang="en-US" sz="2400" dirty="0"/>
              <a:t>If the coefficients of the chemical equation are multiplied by some factor, the enthalpy change must also be multiplied by that same factor </a:t>
            </a:r>
            <a:r>
              <a:rPr lang="en-US" sz="2400" b="1" i="1" dirty="0"/>
              <a:t>(ΔH is an extensive property)</a:t>
            </a:r>
            <a:r>
              <a:rPr lang="en-US" sz="2400" dirty="0"/>
              <a:t>.</a:t>
            </a:r>
          </a:p>
          <a:p>
            <a:pPr>
              <a:buClr>
                <a:schemeClr val="tx1"/>
              </a:buClr>
            </a:pPr>
            <a:r>
              <a:rPr lang="en-US" sz="2400" dirty="0"/>
              <a:t>H</a:t>
            </a:r>
            <a:r>
              <a:rPr lang="en-US" sz="2400" baseline="-25000" dirty="0"/>
              <a:t>2</a:t>
            </a:r>
            <a:r>
              <a:rPr lang="en-US" sz="2400" dirty="0"/>
              <a:t>(</a:t>
            </a:r>
            <a:r>
              <a:rPr lang="en-US" sz="2400" i="1" dirty="0"/>
              <a:t>g</a:t>
            </a:r>
            <a:r>
              <a:rPr lang="en-US" sz="2400" dirty="0"/>
              <a:t>)  +  ½O</a:t>
            </a:r>
            <a:r>
              <a:rPr lang="en-US" sz="2400" baseline="-25000" dirty="0"/>
              <a:t>2</a:t>
            </a:r>
            <a:r>
              <a:rPr lang="en-US" sz="2400" dirty="0"/>
              <a:t>(</a:t>
            </a:r>
            <a:r>
              <a:rPr lang="en-US" sz="2400" i="1" dirty="0"/>
              <a:t>g</a:t>
            </a:r>
            <a:r>
              <a:rPr lang="en-US" sz="2400" dirty="0"/>
              <a:t>)  ⟶  H</a:t>
            </a:r>
            <a:r>
              <a:rPr lang="en-US" sz="2400" baseline="-25000" dirty="0"/>
              <a:t>2</a:t>
            </a:r>
            <a:r>
              <a:rPr lang="en-US" sz="2400" dirty="0"/>
              <a:t>O(</a:t>
            </a:r>
            <a:r>
              <a:rPr lang="en-US" sz="2400" i="1" dirty="0"/>
              <a:t>l</a:t>
            </a:r>
            <a:r>
              <a:rPr lang="en-US" sz="2400" dirty="0"/>
              <a:t>)     Δ</a:t>
            </a:r>
            <a:r>
              <a:rPr lang="en-US" sz="2400" i="1" dirty="0"/>
              <a:t>H </a:t>
            </a:r>
            <a:r>
              <a:rPr lang="en-US" sz="2400" dirty="0"/>
              <a:t>= −286kJ</a:t>
            </a:r>
          </a:p>
          <a:p>
            <a:pPr>
              <a:buClr>
                <a:schemeClr val="tx1"/>
              </a:buClr>
              <a:buFont typeface="Arial"/>
              <a:buChar char="•"/>
            </a:pPr>
            <a:r>
              <a:rPr lang="en-US" sz="2400" dirty="0"/>
              <a:t> </a:t>
            </a:r>
            <a:r>
              <a:rPr lang="en-US" sz="2400" b="1" dirty="0"/>
              <a:t>Multiply by a factor of two:</a:t>
            </a:r>
          </a:p>
          <a:p>
            <a:pPr algn="ctr">
              <a:buClrTx/>
            </a:pPr>
            <a:r>
              <a:rPr lang="en-US" sz="2400" dirty="0"/>
              <a:t>2H</a:t>
            </a:r>
            <a:r>
              <a:rPr lang="en-US" sz="2400" baseline="-25000" dirty="0"/>
              <a:t>2</a:t>
            </a:r>
            <a:r>
              <a:rPr lang="en-US" sz="2400" dirty="0"/>
              <a:t>(</a:t>
            </a:r>
            <a:r>
              <a:rPr lang="en-US" sz="2400" i="1" dirty="0"/>
              <a:t>g</a:t>
            </a:r>
            <a:r>
              <a:rPr lang="en-US" sz="2400" dirty="0"/>
              <a:t>)  +  O</a:t>
            </a:r>
            <a:r>
              <a:rPr lang="en-US" sz="2400" baseline="-25000" dirty="0"/>
              <a:t>2</a:t>
            </a:r>
            <a:r>
              <a:rPr lang="en-US" sz="2400" dirty="0"/>
              <a:t>(</a:t>
            </a:r>
            <a:r>
              <a:rPr lang="en-US" sz="2400" i="1" dirty="0"/>
              <a:t>g</a:t>
            </a:r>
            <a:r>
              <a:rPr lang="en-US" sz="2400" dirty="0"/>
              <a:t>)  ⟶  2H</a:t>
            </a:r>
            <a:r>
              <a:rPr lang="en-US" sz="2400" baseline="-25000" dirty="0"/>
              <a:t>2</a:t>
            </a:r>
            <a:r>
              <a:rPr lang="en-US" sz="2400" dirty="0"/>
              <a:t>O(</a:t>
            </a:r>
            <a:r>
              <a:rPr lang="en-US" sz="2400" i="1" dirty="0"/>
              <a:t>l</a:t>
            </a:r>
            <a:r>
              <a:rPr lang="en-US" sz="2400" dirty="0"/>
              <a:t>)     Δ</a:t>
            </a:r>
            <a:r>
              <a:rPr lang="en-US" sz="2400" i="1" dirty="0"/>
              <a:t>H </a:t>
            </a:r>
            <a:r>
              <a:rPr lang="en-US" sz="2400" dirty="0"/>
              <a:t>= 2 × (−286kJ) = -572kJ</a:t>
            </a:r>
          </a:p>
          <a:p>
            <a:pPr>
              <a:buClr>
                <a:schemeClr val="tx1"/>
              </a:buClr>
              <a:buFont typeface="Arial"/>
              <a:buChar char="•"/>
            </a:pPr>
            <a:r>
              <a:rPr lang="en-US" sz="2400" dirty="0"/>
              <a:t> </a:t>
            </a:r>
            <a:r>
              <a:rPr lang="en-US" sz="2400" b="1" dirty="0"/>
              <a:t>Multiply by a factor of one-half:</a:t>
            </a:r>
          </a:p>
          <a:p>
            <a:pPr algn="ctr">
              <a:buClrTx/>
            </a:pPr>
            <a:r>
              <a:rPr lang="en-US" sz="2400" dirty="0"/>
              <a:t>½H</a:t>
            </a:r>
            <a:r>
              <a:rPr lang="en-US" sz="2400" baseline="-25000" dirty="0"/>
              <a:t>2</a:t>
            </a:r>
            <a:r>
              <a:rPr lang="en-US" sz="2400" dirty="0"/>
              <a:t>(</a:t>
            </a:r>
            <a:r>
              <a:rPr lang="en-US" sz="2400" i="1" dirty="0"/>
              <a:t>g</a:t>
            </a:r>
            <a:r>
              <a:rPr lang="en-US" sz="2400" dirty="0"/>
              <a:t>)  +  ¼O</a:t>
            </a:r>
            <a:r>
              <a:rPr lang="en-US" sz="2400" baseline="-25000" dirty="0"/>
              <a:t>2</a:t>
            </a:r>
            <a:r>
              <a:rPr lang="en-US" sz="2400" dirty="0"/>
              <a:t>(</a:t>
            </a:r>
            <a:r>
              <a:rPr lang="en-US" sz="2400" i="1" dirty="0"/>
              <a:t>g</a:t>
            </a:r>
            <a:r>
              <a:rPr lang="en-US" sz="2400" dirty="0"/>
              <a:t>)  ⟶  ½H</a:t>
            </a:r>
            <a:r>
              <a:rPr lang="en-US" sz="2400" baseline="-25000" dirty="0"/>
              <a:t>2</a:t>
            </a:r>
            <a:r>
              <a:rPr lang="en-US" sz="2400" dirty="0"/>
              <a:t>O(</a:t>
            </a:r>
            <a:r>
              <a:rPr lang="en-US" sz="2400" i="1" dirty="0"/>
              <a:t>l</a:t>
            </a:r>
            <a:r>
              <a:rPr lang="en-US" sz="2400" dirty="0"/>
              <a:t>)  Δ</a:t>
            </a:r>
            <a:r>
              <a:rPr lang="en-US" sz="2400" i="1" dirty="0"/>
              <a:t>H </a:t>
            </a:r>
            <a:r>
              <a:rPr lang="en-US" sz="2400" dirty="0"/>
              <a:t>= ½ ×(−286kJ) = -143kJ</a:t>
            </a:r>
          </a:p>
          <a:p>
            <a:pPr>
              <a:buClrTx/>
              <a:buFont typeface="Arial"/>
              <a:buChar char="•"/>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28940" y="618449"/>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6039" y="435104"/>
            <a:ext cx="2225432" cy="659535"/>
          </a:xfrm>
        </p:spPr>
        <p:txBody>
          <a:bodyPr/>
          <a:lstStyle/>
          <a:p>
            <a:r>
              <a:rPr lang="en-US" dirty="0"/>
              <a:t>Figure 5.2</a:t>
            </a:r>
          </a:p>
        </p:txBody>
      </p:sp>
      <p:pic>
        <p:nvPicPr>
          <p:cNvPr id="2" name="Picture Placeholder 1" descr="CNX_Chem_05_01_Thermochem.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0388" b="-30388"/>
          <a:stretch>
            <a:fillRect/>
          </a:stretch>
        </p:blipFill>
        <p:spPr>
          <a:xfrm>
            <a:off x="1273280" y="326413"/>
            <a:ext cx="9526327" cy="4372870"/>
          </a:xfrm>
        </p:spPr>
      </p:pic>
      <p:sp>
        <p:nvSpPr>
          <p:cNvPr id="7" name="Text Placeholder 6"/>
          <p:cNvSpPr>
            <a:spLocks noGrp="1"/>
          </p:cNvSpPr>
          <p:nvPr>
            <p:ph type="body" sz="quarter" idx="14"/>
          </p:nvPr>
        </p:nvSpPr>
        <p:spPr>
          <a:xfrm>
            <a:off x="604684" y="3931057"/>
            <a:ext cx="11135032" cy="2698984"/>
          </a:xfrm>
        </p:spPr>
        <p:txBody>
          <a:bodyPr>
            <a:noAutofit/>
          </a:bodyPr>
          <a:lstStyle/>
          <a:p>
            <a:pPr algn="just"/>
            <a:r>
              <a:rPr lang="en-US" dirty="0"/>
              <a:t>The energy involved in chemical changes is important to our daily lives: </a:t>
            </a:r>
            <a:endParaRPr lang="ka-GE" dirty="0"/>
          </a:p>
          <a:p>
            <a:pPr marL="342900" indent="-342900" algn="just">
              <a:buAutoNum type="alphaLcParenBoth"/>
            </a:pPr>
            <a:r>
              <a:rPr lang="en-US" dirty="0"/>
              <a:t>A cheeseburger for </a:t>
            </a:r>
            <a:r>
              <a:rPr lang="en-US" dirty="0" smtClean="0"/>
              <a:t>lunch</a:t>
            </a:r>
            <a:r>
              <a:rPr lang="ka-GE" dirty="0" smtClean="0"/>
              <a:t>,</a:t>
            </a:r>
            <a:r>
              <a:rPr lang="en-US" dirty="0" smtClean="0"/>
              <a:t> </a:t>
            </a:r>
            <a:r>
              <a:rPr lang="en-US" dirty="0"/>
              <a:t>provides the </a:t>
            </a:r>
            <a:r>
              <a:rPr lang="en-US" dirty="0" smtClean="0"/>
              <a:t>energy </a:t>
            </a:r>
            <a:r>
              <a:rPr lang="en-US" dirty="0"/>
              <a:t>you </a:t>
            </a:r>
            <a:r>
              <a:rPr lang="en-US" dirty="0" smtClean="0"/>
              <a:t>need</a:t>
            </a:r>
            <a:r>
              <a:rPr lang="ka-GE" dirty="0" smtClean="0"/>
              <a:t>,</a:t>
            </a:r>
            <a:r>
              <a:rPr lang="en-US" dirty="0" smtClean="0"/>
              <a:t> </a:t>
            </a:r>
            <a:r>
              <a:rPr lang="en-US" dirty="0"/>
              <a:t>to get through the rest of the day;</a:t>
            </a:r>
            <a:endParaRPr lang="ka-GE" dirty="0"/>
          </a:p>
          <a:p>
            <a:pPr algn="just"/>
            <a:r>
              <a:rPr lang="en-US" dirty="0">
                <a:solidFill>
                  <a:srgbClr val="6CB255"/>
                </a:solidFill>
              </a:rPr>
              <a:t>(b) </a:t>
            </a:r>
            <a:r>
              <a:rPr lang="en-US" dirty="0"/>
              <a:t>the combustion of gasoline provides the </a:t>
            </a:r>
            <a:r>
              <a:rPr lang="en-US" dirty="0" smtClean="0"/>
              <a:t>energy</a:t>
            </a:r>
            <a:r>
              <a:rPr lang="ka-GE" dirty="0" smtClean="0"/>
              <a:t>,</a:t>
            </a:r>
            <a:r>
              <a:rPr lang="en-US" dirty="0" smtClean="0"/>
              <a:t> </a:t>
            </a:r>
            <a:r>
              <a:rPr lang="en-US" dirty="0"/>
              <a:t>that moves your car (and you) between home, work, and school; and </a:t>
            </a:r>
            <a:r>
              <a:rPr lang="en-US" dirty="0">
                <a:solidFill>
                  <a:srgbClr val="6CB255"/>
                </a:solidFill>
              </a:rPr>
              <a:t>(c) </a:t>
            </a:r>
            <a:r>
              <a:rPr lang="en-US" dirty="0"/>
              <a:t>coke, a processed form of coal, provides the </a:t>
            </a:r>
            <a:r>
              <a:rPr lang="en-US" dirty="0" smtClean="0"/>
              <a:t>energy</a:t>
            </a:r>
            <a:r>
              <a:rPr lang="ka-GE" dirty="0" smtClean="0"/>
              <a:t>,</a:t>
            </a:r>
            <a:r>
              <a:rPr lang="en-US" dirty="0" smtClean="0"/>
              <a:t> </a:t>
            </a:r>
            <a:r>
              <a:rPr lang="en-US" dirty="0"/>
              <a:t>needed to convert iron ore into iron, which is essential for making many of the products we use daily. </a:t>
            </a:r>
            <a:endParaRPr lang="ka-GE" dirty="0" smtClean="0"/>
          </a:p>
          <a:p>
            <a:pPr algn="just"/>
            <a:r>
              <a:rPr lang="en-US" dirty="0" smtClean="0"/>
              <a:t>(</a:t>
            </a:r>
            <a:r>
              <a:rPr lang="en-US" dirty="0"/>
              <a:t>credit a: modification of work by “Pink Sherbet Photography”/Flickr; credit b: modification of work by Jeffery Turner)</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72844" y="435104"/>
            <a:ext cx="1226434" cy="833592"/>
          </a:xfrm>
          <a:prstGeom prst="rect">
            <a:avLst/>
          </a:prstGeom>
        </p:spPr>
      </p:pic>
    </p:spTree>
    <p:extLst>
      <p:ext uri="{BB962C8B-B14F-4D97-AF65-F5344CB8AC3E}">
        <p14:creationId xmlns:p14="http://schemas.microsoft.com/office/powerpoint/2010/main" val="42583377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45690" y="834357"/>
            <a:ext cx="7621420" cy="508000"/>
          </a:xfrm>
        </p:spPr>
        <p:txBody>
          <a:bodyPr>
            <a:noAutofit/>
          </a:bodyPr>
          <a:lstStyle/>
          <a:p>
            <a:r>
              <a:rPr lang="en-US" b="1" dirty="0">
                <a:solidFill>
                  <a:srgbClr val="000090"/>
                </a:solidFill>
                <a:latin typeface="Arial" pitchFamily="-110" charset="0"/>
              </a:rPr>
              <a:t>Conventions of </a:t>
            </a:r>
            <a:r>
              <a:rPr lang="en-US" b="1" dirty="0" err="1">
                <a:solidFill>
                  <a:srgbClr val="000090"/>
                </a:solidFill>
                <a:latin typeface="Arial" pitchFamily="-110" charset="0"/>
              </a:rPr>
              <a:t>Thermochemical</a:t>
            </a:r>
            <a:r>
              <a:rPr lang="en-US" b="1" dirty="0">
                <a:solidFill>
                  <a:srgbClr val="000090"/>
                </a:solidFill>
                <a:latin typeface="Arial" pitchFamily="-110" charset="0"/>
              </a:rPr>
              <a:t> equations</a:t>
            </a:r>
          </a:p>
        </p:txBody>
      </p:sp>
      <p:sp>
        <p:nvSpPr>
          <p:cNvPr id="22530" name="Rectangle 3"/>
          <p:cNvSpPr>
            <a:spLocks noGrp="1" noChangeArrowheads="1"/>
          </p:cNvSpPr>
          <p:nvPr>
            <p:ph idx="1"/>
          </p:nvPr>
        </p:nvSpPr>
        <p:spPr>
          <a:xfrm>
            <a:off x="545690" y="1666568"/>
            <a:ext cx="11046541" cy="4321278"/>
          </a:xfrm>
        </p:spPr>
        <p:txBody>
          <a:bodyPr>
            <a:normAutofit/>
          </a:bodyPr>
          <a:lstStyle/>
          <a:p>
            <a:pPr>
              <a:buClr>
                <a:schemeClr val="tx1"/>
              </a:buClr>
            </a:pPr>
            <a:r>
              <a:rPr lang="en-US" sz="2400" b="1" i="1" dirty="0" smtClean="0">
                <a:solidFill>
                  <a:srgbClr val="000090"/>
                </a:solidFill>
              </a:rPr>
              <a:t>2</a:t>
            </a:r>
            <a:r>
              <a:rPr lang="en-US" sz="2400" b="1" i="1" dirty="0">
                <a:solidFill>
                  <a:srgbClr val="000090"/>
                </a:solidFill>
              </a:rPr>
              <a:t>) </a:t>
            </a:r>
            <a:r>
              <a:rPr lang="en-US" sz="2400" dirty="0"/>
              <a:t>The ΔH</a:t>
            </a:r>
            <a:r>
              <a:rPr lang="en-US" sz="2400" b="1" i="1" dirty="0"/>
              <a:t> </a:t>
            </a:r>
            <a:r>
              <a:rPr lang="en-US" sz="2400" dirty="0"/>
              <a:t>of a reaction depends on the </a:t>
            </a:r>
            <a:r>
              <a:rPr lang="en-US" sz="2400" b="1" i="1" dirty="0">
                <a:solidFill>
                  <a:srgbClr val="FF0000"/>
                </a:solidFill>
              </a:rPr>
              <a:t>physical state of the reactants and products</a:t>
            </a:r>
            <a:r>
              <a:rPr lang="en-US" sz="2400" dirty="0"/>
              <a:t>, so these must be shown.</a:t>
            </a:r>
          </a:p>
          <a:p>
            <a:pPr>
              <a:buClr>
                <a:schemeClr val="tx1"/>
              </a:buClr>
            </a:pPr>
            <a:endParaRPr lang="en-US" sz="2400" dirty="0"/>
          </a:p>
          <a:p>
            <a:pPr algn="ctr">
              <a:buClr>
                <a:schemeClr val="tx1"/>
              </a:buClr>
            </a:pPr>
            <a:r>
              <a:rPr lang="en-US" sz="2400" dirty="0"/>
              <a:t>H</a:t>
            </a:r>
            <a:r>
              <a:rPr lang="en-US" sz="2400" baseline="-25000" dirty="0"/>
              <a:t>2</a:t>
            </a:r>
            <a:r>
              <a:rPr lang="en-US" sz="2400" dirty="0"/>
              <a:t>(</a:t>
            </a:r>
            <a:r>
              <a:rPr lang="en-US" sz="2400" i="1" dirty="0"/>
              <a:t>g</a:t>
            </a:r>
            <a:r>
              <a:rPr lang="en-US" sz="2400" dirty="0"/>
              <a:t>)  +  ½O</a:t>
            </a:r>
            <a:r>
              <a:rPr lang="en-US" sz="2400" baseline="-25000" dirty="0"/>
              <a:t>2</a:t>
            </a:r>
            <a:r>
              <a:rPr lang="en-US" sz="2400" dirty="0"/>
              <a:t>(</a:t>
            </a:r>
            <a:r>
              <a:rPr lang="en-US" sz="2400" i="1" dirty="0"/>
              <a:t>g</a:t>
            </a:r>
            <a:r>
              <a:rPr lang="en-US" sz="2400" dirty="0"/>
              <a:t>)  ⟶  H</a:t>
            </a:r>
            <a:r>
              <a:rPr lang="en-US" sz="2400" baseline="-25000" dirty="0"/>
              <a:t>2</a:t>
            </a:r>
            <a:r>
              <a:rPr lang="en-US" sz="2400" dirty="0"/>
              <a:t>O(</a:t>
            </a:r>
            <a:r>
              <a:rPr lang="en-US" sz="2400" i="1" dirty="0"/>
              <a:t>l</a:t>
            </a:r>
            <a:r>
              <a:rPr lang="en-US" sz="2400" dirty="0"/>
              <a:t>)     Δ</a:t>
            </a:r>
            <a:r>
              <a:rPr lang="en-US" sz="2400" i="1" dirty="0"/>
              <a:t>H </a:t>
            </a:r>
            <a:r>
              <a:rPr lang="en-US" sz="2400" dirty="0"/>
              <a:t>= −286kJ</a:t>
            </a:r>
          </a:p>
          <a:p>
            <a:pPr>
              <a:buClr>
                <a:schemeClr val="tx1"/>
              </a:buClr>
              <a:buFont typeface="Arial"/>
              <a:buChar char="•"/>
            </a:pPr>
            <a:endParaRPr lang="en-US" sz="2400" b="1" i="1" dirty="0"/>
          </a:p>
          <a:p>
            <a:pPr>
              <a:buClr>
                <a:schemeClr val="tx1"/>
              </a:buClr>
              <a:buFont typeface="Arial"/>
              <a:buChar char="•"/>
            </a:pPr>
            <a:r>
              <a:rPr lang="en-US" sz="2400" dirty="0"/>
              <a:t> For example, if gaseous water was formed instead of liquid water:</a:t>
            </a:r>
          </a:p>
          <a:p>
            <a:pPr>
              <a:buClr>
                <a:schemeClr val="tx1"/>
              </a:buClr>
            </a:pPr>
            <a:endParaRPr lang="en-US" sz="2400" dirty="0"/>
          </a:p>
          <a:p>
            <a:pPr algn="ctr">
              <a:buClrTx/>
            </a:pPr>
            <a:r>
              <a:rPr lang="en-US" sz="2400" dirty="0"/>
              <a:t>H</a:t>
            </a:r>
            <a:r>
              <a:rPr lang="en-US" sz="2400" baseline="-25000" dirty="0"/>
              <a:t>2</a:t>
            </a:r>
            <a:r>
              <a:rPr lang="en-US" sz="2400" dirty="0"/>
              <a:t>(</a:t>
            </a:r>
            <a:r>
              <a:rPr lang="en-US" sz="2400" i="1" dirty="0"/>
              <a:t>g</a:t>
            </a:r>
            <a:r>
              <a:rPr lang="en-US" sz="2400" dirty="0"/>
              <a:t>)  +  ½O</a:t>
            </a:r>
            <a:r>
              <a:rPr lang="en-US" sz="2400" baseline="-25000" dirty="0"/>
              <a:t>2</a:t>
            </a:r>
            <a:r>
              <a:rPr lang="en-US" sz="2400" dirty="0"/>
              <a:t>(</a:t>
            </a:r>
            <a:r>
              <a:rPr lang="en-US" sz="2400" i="1" dirty="0"/>
              <a:t>g</a:t>
            </a:r>
            <a:r>
              <a:rPr lang="en-US" sz="2400" dirty="0"/>
              <a:t>)  ⟶  H</a:t>
            </a:r>
            <a:r>
              <a:rPr lang="en-US" sz="2400" baseline="-25000" dirty="0"/>
              <a:t>2</a:t>
            </a:r>
            <a:r>
              <a:rPr lang="en-US" sz="2400" dirty="0"/>
              <a:t>O(</a:t>
            </a:r>
            <a:r>
              <a:rPr lang="en-US" sz="2400" i="1" dirty="0"/>
              <a:t>g</a:t>
            </a:r>
            <a:r>
              <a:rPr lang="en-US" sz="2400" dirty="0"/>
              <a:t>)     Δ</a:t>
            </a:r>
            <a:r>
              <a:rPr lang="en-US" sz="2400" i="1" dirty="0"/>
              <a:t>H </a:t>
            </a:r>
            <a:r>
              <a:rPr lang="en-US" sz="2400" dirty="0"/>
              <a:t>= −242kJ</a:t>
            </a:r>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5797" y="67087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81855" y="546145"/>
            <a:ext cx="8094689" cy="508000"/>
          </a:xfrm>
        </p:spPr>
        <p:txBody>
          <a:bodyPr>
            <a:noAutofit/>
          </a:bodyPr>
          <a:lstStyle/>
          <a:p>
            <a:r>
              <a:rPr lang="en-US" b="1" dirty="0">
                <a:solidFill>
                  <a:srgbClr val="000090"/>
                </a:solidFill>
                <a:latin typeface="Arial" pitchFamily="-110" charset="0"/>
              </a:rPr>
              <a:t>Conventions of </a:t>
            </a:r>
            <a:r>
              <a:rPr lang="en-US" b="1" dirty="0" err="1">
                <a:solidFill>
                  <a:srgbClr val="000090"/>
                </a:solidFill>
                <a:latin typeface="Arial" pitchFamily="-110" charset="0"/>
              </a:rPr>
              <a:t>Thermochemical</a:t>
            </a:r>
            <a:r>
              <a:rPr lang="en-US" b="1" dirty="0">
                <a:solidFill>
                  <a:srgbClr val="000090"/>
                </a:solidFill>
                <a:latin typeface="Arial" pitchFamily="-110" charset="0"/>
              </a:rPr>
              <a:t> equations</a:t>
            </a:r>
          </a:p>
        </p:txBody>
      </p:sp>
      <p:sp>
        <p:nvSpPr>
          <p:cNvPr id="22530" name="Rectangle 3"/>
          <p:cNvSpPr>
            <a:spLocks noGrp="1" noChangeArrowheads="1"/>
          </p:cNvSpPr>
          <p:nvPr>
            <p:ph idx="1"/>
          </p:nvPr>
        </p:nvSpPr>
        <p:spPr>
          <a:xfrm>
            <a:off x="581855" y="1519338"/>
            <a:ext cx="10972799" cy="5073192"/>
          </a:xfrm>
        </p:spPr>
        <p:txBody>
          <a:bodyPr>
            <a:normAutofit/>
          </a:bodyPr>
          <a:lstStyle/>
          <a:p>
            <a:pPr>
              <a:buClr>
                <a:schemeClr val="tx1"/>
              </a:buClr>
            </a:pPr>
            <a:r>
              <a:rPr lang="en-US" sz="2400" b="1" i="1" dirty="0" smtClean="0">
                <a:solidFill>
                  <a:srgbClr val="000090"/>
                </a:solidFill>
              </a:rPr>
              <a:t>3</a:t>
            </a:r>
            <a:r>
              <a:rPr lang="en-US" sz="2400" b="1" i="1" dirty="0">
                <a:solidFill>
                  <a:srgbClr val="000090"/>
                </a:solidFill>
              </a:rPr>
              <a:t>) </a:t>
            </a:r>
            <a:r>
              <a:rPr lang="en-US" sz="2400" dirty="0"/>
              <a:t>If the direction of a chemical equation is reversed, the arithmetic sign of Δ</a:t>
            </a:r>
            <a:r>
              <a:rPr lang="en-US" sz="2400" i="1" dirty="0"/>
              <a:t>H</a:t>
            </a:r>
            <a:r>
              <a:rPr lang="en-US" sz="2400" dirty="0"/>
              <a:t> is also reversed. </a:t>
            </a:r>
          </a:p>
          <a:p>
            <a:pPr>
              <a:buClr>
                <a:schemeClr val="tx1"/>
              </a:buClr>
              <a:buFont typeface="Arial"/>
              <a:buChar char="•"/>
            </a:pPr>
            <a:r>
              <a:rPr lang="en-US" sz="2400" dirty="0"/>
              <a:t> </a:t>
            </a:r>
            <a:r>
              <a:rPr lang="en-US" sz="2400" b="1" i="1" dirty="0">
                <a:solidFill>
                  <a:srgbClr val="FF0000"/>
                </a:solidFill>
              </a:rPr>
              <a:t>Negative ΔH</a:t>
            </a:r>
            <a:r>
              <a:rPr lang="en-US" sz="2400" dirty="0"/>
              <a:t> indicates an </a:t>
            </a:r>
            <a:r>
              <a:rPr lang="en-US" sz="2400" b="1" i="1" dirty="0">
                <a:solidFill>
                  <a:srgbClr val="FF0000"/>
                </a:solidFill>
              </a:rPr>
              <a:t>exothermic reaction</a:t>
            </a:r>
            <a:r>
              <a:rPr lang="en-US" sz="2400" dirty="0"/>
              <a:t>.</a:t>
            </a:r>
          </a:p>
          <a:p>
            <a:pPr>
              <a:buClr>
                <a:schemeClr val="tx1"/>
              </a:buClr>
              <a:buFont typeface="Arial"/>
              <a:buChar char="•"/>
            </a:pPr>
            <a:r>
              <a:rPr lang="en-US" sz="2400" dirty="0"/>
              <a:t> </a:t>
            </a:r>
            <a:r>
              <a:rPr lang="en-US" sz="2400" b="1" i="1" dirty="0">
                <a:solidFill>
                  <a:srgbClr val="000090"/>
                </a:solidFill>
              </a:rPr>
              <a:t>Positive ΔH </a:t>
            </a:r>
            <a:r>
              <a:rPr lang="en-US" sz="2400" dirty="0"/>
              <a:t>indicates an </a:t>
            </a:r>
            <a:r>
              <a:rPr lang="en-US" sz="2400" b="1" i="1" dirty="0">
                <a:solidFill>
                  <a:srgbClr val="000090"/>
                </a:solidFill>
              </a:rPr>
              <a:t>endothermic reaction</a:t>
            </a:r>
            <a:r>
              <a:rPr lang="en-US" sz="2400" dirty="0"/>
              <a:t>.</a:t>
            </a:r>
          </a:p>
          <a:p>
            <a:pPr>
              <a:buClr>
                <a:schemeClr val="tx1"/>
              </a:buClr>
            </a:pPr>
            <a:endParaRPr lang="en-US" sz="2400" dirty="0"/>
          </a:p>
          <a:p>
            <a:pPr>
              <a:buClr>
                <a:schemeClr val="tx1"/>
              </a:buClr>
              <a:buFont typeface="Arial"/>
              <a:buChar char="•"/>
            </a:pPr>
            <a:r>
              <a:rPr lang="en-US" sz="2400" dirty="0"/>
              <a:t> A </a:t>
            </a:r>
            <a:r>
              <a:rPr lang="en-US" sz="2400" dirty="0" smtClean="0"/>
              <a:t>process, </a:t>
            </a:r>
            <a:r>
              <a:rPr lang="en-US" sz="2400" dirty="0"/>
              <a:t>that is exothermic in one </a:t>
            </a:r>
            <a:r>
              <a:rPr lang="en-US" sz="2400" dirty="0" smtClean="0"/>
              <a:t>direction- </a:t>
            </a:r>
            <a:r>
              <a:rPr lang="en-US" sz="2400" dirty="0"/>
              <a:t>is endothermic in the opposite direction and vice-versa. </a:t>
            </a:r>
          </a:p>
          <a:p>
            <a:pPr algn="ctr">
              <a:buClr>
                <a:schemeClr val="tx1"/>
              </a:buClr>
            </a:pPr>
            <a:r>
              <a:rPr lang="en-US" sz="2400" dirty="0"/>
              <a:t>H</a:t>
            </a:r>
            <a:r>
              <a:rPr lang="en-US" sz="2400" baseline="-25000" dirty="0"/>
              <a:t>2</a:t>
            </a:r>
            <a:r>
              <a:rPr lang="en-US" sz="2400" dirty="0"/>
              <a:t>(</a:t>
            </a:r>
            <a:r>
              <a:rPr lang="en-US" sz="2400" i="1" dirty="0"/>
              <a:t>g</a:t>
            </a:r>
            <a:r>
              <a:rPr lang="en-US" sz="2400" dirty="0"/>
              <a:t>)  +  ½O</a:t>
            </a:r>
            <a:r>
              <a:rPr lang="en-US" sz="2400" baseline="-25000" dirty="0"/>
              <a:t>2</a:t>
            </a:r>
            <a:r>
              <a:rPr lang="en-US" sz="2400" dirty="0"/>
              <a:t>(</a:t>
            </a:r>
            <a:r>
              <a:rPr lang="en-US" sz="2400" i="1" dirty="0"/>
              <a:t>g</a:t>
            </a:r>
            <a:r>
              <a:rPr lang="en-US" sz="2400" dirty="0"/>
              <a:t>)  ⟶  H</a:t>
            </a:r>
            <a:r>
              <a:rPr lang="en-US" sz="2400" baseline="-25000" dirty="0"/>
              <a:t>2</a:t>
            </a:r>
            <a:r>
              <a:rPr lang="en-US" sz="2400" dirty="0"/>
              <a:t>O(</a:t>
            </a:r>
            <a:r>
              <a:rPr lang="en-US" sz="2400" i="1" dirty="0"/>
              <a:t>l</a:t>
            </a:r>
            <a:r>
              <a:rPr lang="en-US" sz="2400" dirty="0"/>
              <a:t>)     Δ</a:t>
            </a:r>
            <a:r>
              <a:rPr lang="en-US" sz="2400" i="1" dirty="0"/>
              <a:t>H </a:t>
            </a:r>
            <a:r>
              <a:rPr lang="en-US" sz="2400" dirty="0"/>
              <a:t>= −286kJ</a:t>
            </a:r>
          </a:p>
          <a:p>
            <a:pPr>
              <a:buClr>
                <a:schemeClr val="tx1"/>
              </a:buClr>
            </a:pPr>
            <a:endParaRPr lang="en-US" sz="2400" b="1" i="1" dirty="0"/>
          </a:p>
          <a:p>
            <a:pPr algn="ctr">
              <a:buClrTx/>
            </a:pPr>
            <a:r>
              <a:rPr lang="en-US" sz="2400" dirty="0"/>
              <a:t>H</a:t>
            </a:r>
            <a:r>
              <a:rPr lang="en-US" sz="2400" baseline="-25000" dirty="0"/>
              <a:t>2</a:t>
            </a:r>
            <a:r>
              <a:rPr lang="en-US" sz="2400" dirty="0"/>
              <a:t>O(</a:t>
            </a:r>
            <a:r>
              <a:rPr lang="en-US" sz="2400" i="1" dirty="0"/>
              <a:t>l</a:t>
            </a:r>
            <a:r>
              <a:rPr lang="en-US" sz="2400" dirty="0"/>
              <a:t>) ⟶  H</a:t>
            </a:r>
            <a:r>
              <a:rPr lang="en-US" sz="2400" baseline="-25000" dirty="0"/>
              <a:t>2</a:t>
            </a:r>
            <a:r>
              <a:rPr lang="en-US" sz="2400" dirty="0"/>
              <a:t>(</a:t>
            </a:r>
            <a:r>
              <a:rPr lang="en-US" sz="2400" i="1" dirty="0"/>
              <a:t>g</a:t>
            </a:r>
            <a:r>
              <a:rPr lang="en-US" sz="2400" dirty="0"/>
              <a:t>)  +  ½O</a:t>
            </a:r>
            <a:r>
              <a:rPr lang="en-US" sz="2400" baseline="-25000" dirty="0"/>
              <a:t>2</a:t>
            </a:r>
            <a:r>
              <a:rPr lang="en-US" sz="2400" dirty="0"/>
              <a:t>(</a:t>
            </a:r>
            <a:r>
              <a:rPr lang="en-US" sz="2400" i="1" dirty="0"/>
              <a:t>g</a:t>
            </a:r>
            <a:r>
              <a:rPr lang="en-US" sz="2400" dirty="0"/>
              <a:t>)     Δ</a:t>
            </a:r>
            <a:r>
              <a:rPr lang="en-US" sz="2400" i="1" dirty="0"/>
              <a:t>H </a:t>
            </a:r>
            <a:r>
              <a:rPr lang="en-US" sz="2400" dirty="0"/>
              <a:t>= +286kJ</a:t>
            </a:r>
          </a:p>
          <a:p>
            <a:pPr>
              <a:buClrTx/>
            </a:pP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28220" y="50876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39" y="704079"/>
            <a:ext cx="2649794" cy="491931"/>
          </a:xfrm>
        </p:spPr>
        <p:txBody>
          <a:bodyPr/>
          <a:lstStyle/>
          <a:p>
            <a:r>
              <a:rPr lang="en-US" b="1" dirty="0"/>
              <a:t>Example 5.8</a:t>
            </a:r>
            <a:endParaRPr lang="en-US" dirty="0"/>
          </a:p>
        </p:txBody>
      </p:sp>
      <p:sp>
        <p:nvSpPr>
          <p:cNvPr id="3" name="Content Placeholder 2"/>
          <p:cNvSpPr>
            <a:spLocks noGrp="1"/>
          </p:cNvSpPr>
          <p:nvPr>
            <p:ph idx="1"/>
          </p:nvPr>
        </p:nvSpPr>
        <p:spPr>
          <a:xfrm>
            <a:off x="712839" y="1449182"/>
            <a:ext cx="10835148" cy="5202341"/>
          </a:xfrm>
        </p:spPr>
        <p:txBody>
          <a:bodyPr>
            <a:normAutofit lnSpcReduction="10000"/>
          </a:bodyPr>
          <a:lstStyle/>
          <a:p>
            <a:r>
              <a:rPr lang="en-US" sz="2800" b="1" dirty="0"/>
              <a:t>Writing Thermochemical </a:t>
            </a:r>
            <a:r>
              <a:rPr lang="en-US" sz="2800" b="1" dirty="0" smtClean="0"/>
              <a:t>Equations</a:t>
            </a:r>
          </a:p>
          <a:p>
            <a:pPr algn="just"/>
            <a:r>
              <a:rPr lang="en-US" sz="2400" dirty="0"/>
              <a:t>When 0.0500 </a:t>
            </a:r>
            <a:r>
              <a:rPr lang="en-US" sz="2400" dirty="0" err="1"/>
              <a:t>mol</a:t>
            </a:r>
            <a:r>
              <a:rPr lang="en-US" sz="2400" dirty="0"/>
              <a:t> of </a:t>
            </a:r>
            <a:r>
              <a:rPr lang="en-US" sz="2400" dirty="0" err="1"/>
              <a:t>HCl</a:t>
            </a:r>
            <a:r>
              <a:rPr lang="en-US" sz="2400" dirty="0"/>
              <a:t>(</a:t>
            </a:r>
            <a:r>
              <a:rPr lang="en-US" sz="2400" i="1" dirty="0" err="1"/>
              <a:t>aq</a:t>
            </a:r>
            <a:r>
              <a:rPr lang="en-US" sz="2400" dirty="0"/>
              <a:t>) reacts with 0.0500 </a:t>
            </a:r>
            <a:r>
              <a:rPr lang="en-US" sz="2400" dirty="0" err="1"/>
              <a:t>mol</a:t>
            </a:r>
            <a:r>
              <a:rPr lang="en-US" sz="2400" dirty="0"/>
              <a:t> of </a:t>
            </a:r>
            <a:r>
              <a:rPr lang="en-US" sz="2400" dirty="0" err="1"/>
              <a:t>NaOH</a:t>
            </a:r>
            <a:r>
              <a:rPr lang="en-US" sz="2400" dirty="0"/>
              <a:t>(</a:t>
            </a:r>
            <a:r>
              <a:rPr lang="en-US" sz="2400" i="1" dirty="0" err="1"/>
              <a:t>aq</a:t>
            </a:r>
            <a:r>
              <a:rPr lang="en-US" sz="2400" dirty="0"/>
              <a:t>) to form 0.0500 </a:t>
            </a:r>
            <a:r>
              <a:rPr lang="en-US" sz="2400" dirty="0" err="1"/>
              <a:t>mol</a:t>
            </a:r>
            <a:r>
              <a:rPr lang="en-US" sz="2400" dirty="0"/>
              <a:t> of </a:t>
            </a:r>
            <a:r>
              <a:rPr lang="en-US" sz="2400" dirty="0" err="1"/>
              <a:t>NaCl</a:t>
            </a:r>
            <a:r>
              <a:rPr lang="en-US" sz="2400" dirty="0"/>
              <a:t>(</a:t>
            </a:r>
            <a:r>
              <a:rPr lang="en-US" sz="2400" i="1" dirty="0" err="1"/>
              <a:t>aq</a:t>
            </a:r>
            <a:r>
              <a:rPr lang="en-US" sz="2400" dirty="0"/>
              <a:t>), 2.9 </a:t>
            </a:r>
            <a:r>
              <a:rPr lang="en-US" sz="2400" dirty="0" smtClean="0"/>
              <a:t>kJ of </a:t>
            </a:r>
            <a:r>
              <a:rPr lang="en-US" sz="2400" dirty="0"/>
              <a:t>heat are produced. Write a balanced thermochemical equation for the reaction of one mole of </a:t>
            </a:r>
            <a:r>
              <a:rPr lang="en-US" sz="2400" dirty="0" err="1"/>
              <a:t>HCl</a:t>
            </a:r>
            <a:r>
              <a:rPr lang="en-US" sz="2400" dirty="0"/>
              <a:t>.?</a:t>
            </a:r>
          </a:p>
          <a:p>
            <a:pPr algn="ctr"/>
            <a:r>
              <a:rPr lang="pt-BR" sz="2400" dirty="0"/>
              <a:t>HCl(</a:t>
            </a:r>
            <a:r>
              <a:rPr lang="pt-BR" sz="2400" i="1" dirty="0"/>
              <a:t>aq</a:t>
            </a:r>
            <a:r>
              <a:rPr lang="pt-BR" sz="2400" dirty="0"/>
              <a:t>) + NaOH(</a:t>
            </a:r>
            <a:r>
              <a:rPr lang="pt-BR" sz="2400" i="1" dirty="0"/>
              <a:t>aq</a:t>
            </a:r>
            <a:r>
              <a:rPr lang="pt-BR" sz="2400" dirty="0"/>
              <a:t>) ⟶ NaCl(</a:t>
            </a:r>
            <a:r>
              <a:rPr lang="pt-BR" sz="2400" i="1" dirty="0"/>
              <a:t>aq</a:t>
            </a:r>
            <a:r>
              <a:rPr lang="pt-BR" sz="2400" dirty="0"/>
              <a:t>) + </a:t>
            </a:r>
            <a:r>
              <a:rPr lang="pt-BR" sz="2400" dirty="0" smtClean="0"/>
              <a:t>H</a:t>
            </a:r>
            <a:r>
              <a:rPr lang="pt-BR" sz="2400" baseline="-25000" dirty="0" smtClean="0"/>
              <a:t>2</a:t>
            </a:r>
            <a:r>
              <a:rPr lang="pt-BR" sz="2400" dirty="0" smtClean="0"/>
              <a:t>O(</a:t>
            </a:r>
            <a:r>
              <a:rPr lang="pt-BR" sz="2400" i="1" dirty="0" smtClean="0"/>
              <a:t>l</a:t>
            </a:r>
            <a:r>
              <a:rPr lang="pt-BR" sz="2400" dirty="0"/>
              <a:t>)</a:t>
            </a:r>
          </a:p>
          <a:p>
            <a:r>
              <a:rPr lang="en-US" sz="2400" b="1" dirty="0"/>
              <a:t>Solution</a:t>
            </a:r>
          </a:p>
          <a:p>
            <a:pPr algn="just"/>
            <a:r>
              <a:rPr lang="en-US" sz="2400" dirty="0"/>
              <a:t>For the reaction of 0.0500 </a:t>
            </a:r>
            <a:r>
              <a:rPr lang="en-US" sz="2400" dirty="0" err="1"/>
              <a:t>mol</a:t>
            </a:r>
            <a:r>
              <a:rPr lang="en-US" sz="2400" dirty="0"/>
              <a:t> acid (</a:t>
            </a:r>
            <a:r>
              <a:rPr lang="en-US" sz="2400" dirty="0" err="1"/>
              <a:t>HCl</a:t>
            </a:r>
            <a:r>
              <a:rPr lang="en-US" sz="2400" dirty="0"/>
              <a:t>), </a:t>
            </a:r>
            <a:r>
              <a:rPr lang="en-US" sz="2400" i="1" dirty="0"/>
              <a:t>q </a:t>
            </a:r>
            <a:r>
              <a:rPr lang="en-US" sz="2400" dirty="0"/>
              <a:t>= −2.9 kJ. The reactants are provided in stoichiometric </a:t>
            </a:r>
            <a:r>
              <a:rPr lang="en-US" sz="2400" dirty="0" smtClean="0"/>
              <a:t>amounts (</a:t>
            </a:r>
            <a:r>
              <a:rPr lang="en-US" sz="2400" dirty="0"/>
              <a:t>same molar ratio as in the balanced equation), and so the amount of acid may be used to calculate a </a:t>
            </a:r>
            <a:r>
              <a:rPr lang="en-US" sz="2400" dirty="0" smtClean="0"/>
              <a:t>molar enthalpy </a:t>
            </a:r>
            <a:r>
              <a:rPr lang="en-US" sz="2400" dirty="0"/>
              <a:t>change. </a:t>
            </a:r>
            <a:endParaRPr lang="en-US" sz="2400" dirty="0" smtClean="0"/>
          </a:p>
          <a:p>
            <a:pPr algn="just"/>
            <a:r>
              <a:rPr lang="en-US" sz="2400" dirty="0" smtClean="0"/>
              <a:t>Since </a:t>
            </a:r>
            <a:r>
              <a:rPr lang="en-US" sz="2400" dirty="0"/>
              <a:t>Δ</a:t>
            </a:r>
            <a:r>
              <a:rPr lang="en-US" sz="2400" i="1" dirty="0"/>
              <a:t>H </a:t>
            </a:r>
            <a:r>
              <a:rPr lang="en-US" sz="2400" dirty="0"/>
              <a:t>is an extensive property, it is proportional to the amount of acid neutralized:</a:t>
            </a: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56383" y="615590"/>
            <a:ext cx="1226434" cy="833592"/>
          </a:xfrm>
          <a:prstGeom prst="rect">
            <a:avLst/>
          </a:prstGeom>
        </p:spPr>
      </p:pic>
    </p:spTree>
    <p:extLst>
      <p:ext uri="{BB962C8B-B14F-4D97-AF65-F5344CB8AC3E}">
        <p14:creationId xmlns:p14="http://schemas.microsoft.com/office/powerpoint/2010/main" val="3531013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84" y="675807"/>
            <a:ext cx="2517058" cy="565673"/>
          </a:xfrm>
        </p:spPr>
        <p:txBody>
          <a:bodyPr/>
          <a:lstStyle/>
          <a:p>
            <a:r>
              <a:rPr lang="en-US" b="1" dirty="0"/>
              <a:t>Example 5.8</a:t>
            </a:r>
            <a:endParaRPr lang="en-US" dirty="0"/>
          </a:p>
        </p:txBody>
      </p:sp>
      <p:sp>
        <p:nvSpPr>
          <p:cNvPr id="3" name="Content Placeholder 2"/>
          <p:cNvSpPr>
            <a:spLocks noGrp="1"/>
          </p:cNvSpPr>
          <p:nvPr>
            <p:ph idx="1"/>
          </p:nvPr>
        </p:nvSpPr>
        <p:spPr/>
        <p:txBody>
          <a:bodyPr/>
          <a:lstStyle/>
          <a:p>
            <a:pPr algn="ctr"/>
            <a:endParaRPr lang="en-US" dirty="0" smtClean="0"/>
          </a:p>
          <a:p>
            <a:endParaRPr lang="en-US" dirty="0"/>
          </a:p>
          <a:p>
            <a:endParaRPr lang="en-US" dirty="0" smtClean="0"/>
          </a:p>
          <a:p>
            <a:endParaRPr lang="en-US" dirty="0" smtClean="0"/>
          </a:p>
          <a:p>
            <a:r>
              <a:rPr lang="en-US" sz="2800" dirty="0" smtClean="0"/>
              <a:t>The </a:t>
            </a:r>
            <a:r>
              <a:rPr lang="en-US" sz="2800" dirty="0"/>
              <a:t>thermochemical equation is then</a:t>
            </a:r>
          </a:p>
          <a:p>
            <a:pPr algn="ctr"/>
            <a:r>
              <a:rPr lang="en-US" sz="2800" dirty="0" err="1"/>
              <a:t>HCl</a:t>
            </a:r>
            <a:r>
              <a:rPr lang="en-US" sz="2800" dirty="0"/>
              <a:t>(</a:t>
            </a:r>
            <a:r>
              <a:rPr lang="en-US" sz="2800" i="1" dirty="0" err="1"/>
              <a:t>aq</a:t>
            </a:r>
            <a:r>
              <a:rPr lang="en-US" sz="2800" dirty="0"/>
              <a:t>) + </a:t>
            </a:r>
            <a:r>
              <a:rPr lang="en-US" sz="2800" dirty="0" err="1"/>
              <a:t>NaOH</a:t>
            </a:r>
            <a:r>
              <a:rPr lang="en-US" sz="2800" dirty="0"/>
              <a:t>(</a:t>
            </a:r>
            <a:r>
              <a:rPr lang="en-US" sz="2800" i="1" dirty="0" err="1"/>
              <a:t>aq</a:t>
            </a:r>
            <a:r>
              <a:rPr lang="en-US" sz="2800" dirty="0"/>
              <a:t>) ⟶ </a:t>
            </a:r>
            <a:r>
              <a:rPr lang="en-US" sz="2800" dirty="0" err="1"/>
              <a:t>NaCl</a:t>
            </a:r>
            <a:r>
              <a:rPr lang="en-US" sz="2800" dirty="0"/>
              <a:t>(</a:t>
            </a:r>
            <a:r>
              <a:rPr lang="en-US" sz="2800" i="1" dirty="0" err="1"/>
              <a:t>aq</a:t>
            </a:r>
            <a:r>
              <a:rPr lang="en-US" sz="2800" dirty="0"/>
              <a:t>) + </a:t>
            </a:r>
            <a:r>
              <a:rPr lang="en-US" sz="2800" dirty="0" smtClean="0"/>
              <a:t>H</a:t>
            </a:r>
            <a:r>
              <a:rPr lang="en-US" sz="2800" baseline="-25000" dirty="0" smtClean="0"/>
              <a:t>2</a:t>
            </a:r>
            <a:r>
              <a:rPr lang="en-US" sz="2800" dirty="0" smtClean="0"/>
              <a:t>O(</a:t>
            </a:r>
            <a:r>
              <a:rPr lang="en-US" sz="2800" i="1" dirty="0" smtClean="0"/>
              <a:t>l</a:t>
            </a:r>
            <a:r>
              <a:rPr lang="en-US" sz="2800" dirty="0" smtClean="0"/>
              <a:t>)</a:t>
            </a:r>
            <a:r>
              <a:rPr lang="ka-GE" sz="2800" dirty="0" smtClean="0"/>
              <a:t> </a:t>
            </a:r>
            <a:r>
              <a:rPr lang="en-US" sz="2800" dirty="0" smtClean="0"/>
              <a:t> </a:t>
            </a:r>
            <a:r>
              <a:rPr lang="el-GR" sz="2800" dirty="0"/>
              <a:t>Δ</a:t>
            </a:r>
            <a:r>
              <a:rPr lang="en-US" sz="2800" i="1" dirty="0"/>
              <a:t>H </a:t>
            </a:r>
            <a:r>
              <a:rPr lang="en-US" sz="2800" dirty="0"/>
              <a:t>= −58 kJ</a:t>
            </a:r>
          </a:p>
        </p:txBody>
      </p:sp>
      <p:pic>
        <p:nvPicPr>
          <p:cNvPr id="4" name="Picture 3"/>
          <p:cNvPicPr>
            <a:picLocks noChangeAspect="1"/>
          </p:cNvPicPr>
          <p:nvPr/>
        </p:nvPicPr>
        <p:blipFill>
          <a:blip r:embed="rId2"/>
          <a:stretch>
            <a:fillRect/>
          </a:stretch>
        </p:blipFill>
        <p:spPr>
          <a:xfrm>
            <a:off x="2012707" y="1764892"/>
            <a:ext cx="7672819" cy="1347018"/>
          </a:xfrm>
          <a:prstGeom prst="rect">
            <a:avLst/>
          </a:prstGeom>
        </p:spPr>
      </p:pic>
      <p:pic>
        <p:nvPicPr>
          <p:cNvPr id="5" name="Picture 4"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56383" y="615590"/>
            <a:ext cx="1226434" cy="833592"/>
          </a:xfrm>
          <a:prstGeom prst="rect">
            <a:avLst/>
          </a:prstGeom>
        </p:spPr>
      </p:pic>
    </p:spTree>
    <p:extLst>
      <p:ext uri="{BB962C8B-B14F-4D97-AF65-F5344CB8AC3E}">
        <p14:creationId xmlns:p14="http://schemas.microsoft.com/office/powerpoint/2010/main" val="5158441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56427" y="695809"/>
            <a:ext cx="3941831" cy="508000"/>
          </a:xfrm>
        </p:spPr>
        <p:txBody>
          <a:bodyPr>
            <a:noAutofit/>
          </a:bodyPr>
          <a:lstStyle/>
          <a:p>
            <a:pPr eaLnBrk="1" hangingPunct="1"/>
            <a:r>
              <a:rPr lang="en-US" sz="3200" b="1" dirty="0">
                <a:solidFill>
                  <a:srgbClr val="000090"/>
                </a:solidFill>
                <a:latin typeface="Arial" pitchFamily="-110" charset="0"/>
              </a:rPr>
              <a:t>Standard state</a:t>
            </a:r>
          </a:p>
        </p:txBody>
      </p:sp>
      <p:sp>
        <p:nvSpPr>
          <p:cNvPr id="22530" name="Rectangle 3"/>
          <p:cNvSpPr>
            <a:spLocks noGrp="1" noChangeArrowheads="1"/>
          </p:cNvSpPr>
          <p:nvPr>
            <p:ph idx="1"/>
          </p:nvPr>
        </p:nvSpPr>
        <p:spPr>
          <a:xfrm>
            <a:off x="353962" y="1468289"/>
            <a:ext cx="11297264" cy="5112393"/>
          </a:xfrm>
        </p:spPr>
        <p:txBody>
          <a:bodyPr>
            <a:normAutofit/>
          </a:bodyPr>
          <a:lstStyle/>
          <a:p>
            <a:pPr>
              <a:buClrTx/>
              <a:buFont typeface="Arial"/>
              <a:buChar char="•"/>
            </a:pPr>
            <a:r>
              <a:rPr lang="en-US" sz="2400" dirty="0"/>
              <a:t> Enthalpy changes are typically tabulated for reactions, in which both the reactants and products, are at the same conditions. </a:t>
            </a:r>
          </a:p>
          <a:p>
            <a:pPr>
              <a:buClrTx/>
              <a:buFont typeface="Arial"/>
              <a:buChar char="•"/>
            </a:pPr>
            <a:endParaRPr lang="en-US" sz="2400" dirty="0"/>
          </a:p>
          <a:p>
            <a:pPr>
              <a:buClrTx/>
              <a:buFont typeface="Arial"/>
              <a:buChar char="•"/>
            </a:pPr>
            <a:r>
              <a:rPr lang="en-US" sz="2400" dirty="0"/>
              <a:t> A </a:t>
            </a:r>
            <a:r>
              <a:rPr lang="en-US" sz="2400" b="1" i="1" dirty="0">
                <a:solidFill>
                  <a:srgbClr val="000090"/>
                </a:solidFill>
              </a:rPr>
              <a:t>standard state </a:t>
            </a:r>
            <a:r>
              <a:rPr lang="en-US" sz="2400" dirty="0"/>
              <a:t>is a commonly accepted set of conditions, used as a reference point for the determination of </a:t>
            </a:r>
            <a:r>
              <a:rPr lang="en-US" sz="2400" dirty="0" smtClean="0"/>
              <a:t>properties, </a:t>
            </a:r>
            <a:r>
              <a:rPr lang="en-US" sz="2400" dirty="0"/>
              <a:t>under other different conditions. </a:t>
            </a:r>
          </a:p>
          <a:p>
            <a:pPr>
              <a:buClrTx/>
              <a:buFont typeface="Arial"/>
              <a:buChar char="•"/>
            </a:pPr>
            <a:endParaRPr lang="en-US" sz="2400" dirty="0"/>
          </a:p>
          <a:p>
            <a:pPr>
              <a:buClrTx/>
              <a:buFont typeface="Arial"/>
              <a:buChar char="•"/>
            </a:pPr>
            <a:r>
              <a:rPr lang="en-US" sz="2400" dirty="0"/>
              <a:t> </a:t>
            </a:r>
            <a:r>
              <a:rPr lang="en-US" sz="2400" b="1" dirty="0"/>
              <a:t>The IUPAC standard state conditions: </a:t>
            </a:r>
          </a:p>
          <a:p>
            <a:pPr lvl="1">
              <a:buClrTx/>
              <a:buFont typeface="Arial"/>
              <a:buChar char="•"/>
            </a:pPr>
            <a:r>
              <a:rPr lang="en-US" sz="2400" dirty="0"/>
              <a:t>Pressure of 1 bar (or 1 </a:t>
            </a:r>
            <a:r>
              <a:rPr lang="en-US" sz="2400" dirty="0" err="1"/>
              <a:t>atm</a:t>
            </a:r>
            <a:r>
              <a:rPr lang="en-US" sz="2400" dirty="0"/>
              <a:t>; 1 bar = 0.987 </a:t>
            </a:r>
            <a:r>
              <a:rPr lang="en-US" sz="2400" dirty="0" err="1"/>
              <a:t>atm</a:t>
            </a:r>
            <a:r>
              <a:rPr lang="en-US" sz="2400" dirty="0"/>
              <a:t>)</a:t>
            </a:r>
          </a:p>
          <a:p>
            <a:pPr lvl="1">
              <a:buClrTx/>
              <a:buFont typeface="Arial"/>
              <a:buChar char="•"/>
            </a:pPr>
            <a:r>
              <a:rPr lang="en-US" sz="2400" dirty="0"/>
              <a:t>Solutions at 1 M concentration</a:t>
            </a:r>
            <a:endParaRPr lang="en-US" sz="2400" b="1" i="1" dirty="0">
              <a:solidFill>
                <a:srgbClr val="FF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533013"/>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16193" y="761207"/>
            <a:ext cx="8686800" cy="508000"/>
          </a:xfrm>
        </p:spPr>
        <p:txBody>
          <a:bodyPr>
            <a:noAutofit/>
          </a:bodyPr>
          <a:lstStyle/>
          <a:p>
            <a:pPr eaLnBrk="1" hangingPunct="1"/>
            <a:r>
              <a:rPr lang="en-US" sz="3200" b="1" dirty="0">
                <a:solidFill>
                  <a:srgbClr val="000090"/>
                </a:solidFill>
                <a:latin typeface="Arial" pitchFamily="-110" charset="0"/>
              </a:rPr>
              <a:t>Standard state change in enthalpy</a:t>
            </a:r>
          </a:p>
        </p:txBody>
      </p:sp>
      <p:sp>
        <p:nvSpPr>
          <p:cNvPr id="22530" name="Rectangle 3"/>
          <p:cNvSpPr>
            <a:spLocks noGrp="1" noChangeArrowheads="1"/>
          </p:cNvSpPr>
          <p:nvPr>
            <p:ph idx="1"/>
          </p:nvPr>
        </p:nvSpPr>
        <p:spPr>
          <a:xfrm>
            <a:off x="752168" y="1511785"/>
            <a:ext cx="10766321" cy="4435324"/>
          </a:xfrm>
        </p:spPr>
        <p:txBody>
          <a:bodyPr>
            <a:normAutofit/>
          </a:bodyPr>
          <a:lstStyle/>
          <a:p>
            <a:pPr lvl="1">
              <a:buClrTx/>
              <a:buFont typeface="Arial"/>
              <a:buChar char="•"/>
            </a:pPr>
            <a:endParaRPr lang="en-US" sz="2400" dirty="0"/>
          </a:p>
          <a:p>
            <a:pPr algn="just">
              <a:buClrTx/>
              <a:buFont typeface="Arial"/>
              <a:buChar char="•"/>
            </a:pPr>
            <a:r>
              <a:rPr lang="en-US" sz="2400" dirty="0"/>
              <a:t> We will include a superscripted “</a:t>
            </a:r>
            <a:r>
              <a:rPr lang="en-US" sz="2400" dirty="0" err="1"/>
              <a:t>o</a:t>
            </a:r>
            <a:r>
              <a:rPr lang="en-US" sz="2400" dirty="0"/>
              <a:t>” in the enthalpy change symbol to designate standard state conditions. </a:t>
            </a:r>
          </a:p>
          <a:p>
            <a:pPr algn="just">
              <a:buClrTx/>
              <a:buFont typeface="Arial"/>
              <a:buChar char="•"/>
            </a:pPr>
            <a:endParaRPr lang="en-US" sz="2400" dirty="0"/>
          </a:p>
          <a:p>
            <a:pPr algn="just">
              <a:buClrTx/>
              <a:buFont typeface="Arial"/>
              <a:buChar char="•"/>
            </a:pPr>
            <a:r>
              <a:rPr lang="en-US" sz="2400" dirty="0"/>
              <a:t> The usual (but not technically standard) temperature is 298.15 K.</a:t>
            </a:r>
          </a:p>
          <a:p>
            <a:pPr lvl="1" algn="just">
              <a:buClrTx/>
              <a:buFont typeface="Arial"/>
              <a:buChar char="•"/>
            </a:pPr>
            <a:r>
              <a:rPr lang="en-US" sz="2400" dirty="0"/>
              <a:t>A subscripted “298” is used to designate this temperature. </a:t>
            </a:r>
          </a:p>
          <a:p>
            <a:pPr algn="just">
              <a:buClrTx/>
              <a:buFont typeface="Arial"/>
              <a:buChar char="•"/>
            </a:pPr>
            <a:endParaRPr lang="en-US" sz="2400" dirty="0"/>
          </a:p>
          <a:p>
            <a:pPr algn="just">
              <a:buClrTx/>
              <a:buFont typeface="Arial"/>
              <a:buChar char="•"/>
            </a:pPr>
            <a:r>
              <a:rPr lang="en-US" sz="2400" dirty="0"/>
              <a:t> The symbol,           , is used to indicate an </a:t>
            </a:r>
            <a:r>
              <a:rPr lang="en-US" sz="2400" b="1" i="1" dirty="0">
                <a:solidFill>
                  <a:srgbClr val="000090"/>
                </a:solidFill>
              </a:rPr>
              <a:t>enthalpy change for a process occurring under these conditions. </a:t>
            </a:r>
          </a:p>
          <a:p>
            <a:pPr>
              <a:buClrTx/>
            </a:pPr>
            <a:endParaRPr lang="en-US" sz="2400" b="1" i="1" dirty="0">
              <a:solidFill>
                <a:srgbClr val="FF0000"/>
              </a:solidFill>
              <a:cs typeface="MS PGothic" pitchFamily="34" charset="-128"/>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435615"/>
            <a:ext cx="1226434" cy="833592"/>
          </a:xfrm>
          <a:prstGeom prst="rect">
            <a:avLst/>
          </a:prstGeom>
        </p:spPr>
      </p:pic>
      <p:pic>
        <p:nvPicPr>
          <p:cNvPr id="2" name="Picture 1">
            <a:extLst>
              <a:ext uri="{FF2B5EF4-FFF2-40B4-BE49-F238E27FC236}">
                <a16:creationId xmlns:a16="http://schemas.microsoft.com/office/drawing/2014/main" id="{811739F7-D02A-42C2-A307-AE2CB4A747F0}"/>
              </a:ext>
            </a:extLst>
          </p:cNvPr>
          <p:cNvPicPr>
            <a:picLocks noChangeAspect="1"/>
          </p:cNvPicPr>
          <p:nvPr/>
        </p:nvPicPr>
        <p:blipFill>
          <a:blip r:embed="rId3"/>
          <a:stretch>
            <a:fillRect/>
          </a:stretch>
        </p:blipFill>
        <p:spPr>
          <a:xfrm>
            <a:off x="2782280" y="4679345"/>
            <a:ext cx="929588" cy="522895"/>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09716" y="880885"/>
            <a:ext cx="8495976" cy="508000"/>
          </a:xfrm>
        </p:spPr>
        <p:txBody>
          <a:bodyPr>
            <a:noAutofit/>
          </a:bodyPr>
          <a:lstStyle/>
          <a:p>
            <a:pPr eaLnBrk="1" hangingPunct="1"/>
            <a:r>
              <a:rPr lang="en-US" sz="3200" b="1" dirty="0">
                <a:solidFill>
                  <a:srgbClr val="000090"/>
                </a:solidFill>
                <a:latin typeface="Arial" pitchFamily="-110" charset="0"/>
              </a:rPr>
              <a:t>Standard state change in enthalpy</a:t>
            </a:r>
          </a:p>
        </p:txBody>
      </p:sp>
      <p:sp>
        <p:nvSpPr>
          <p:cNvPr id="22530" name="Rectangle 3"/>
          <p:cNvSpPr>
            <a:spLocks noGrp="1" noChangeArrowheads="1"/>
          </p:cNvSpPr>
          <p:nvPr>
            <p:ph idx="1"/>
          </p:nvPr>
        </p:nvSpPr>
        <p:spPr>
          <a:xfrm>
            <a:off x="545692" y="1921231"/>
            <a:ext cx="11326760" cy="4301864"/>
          </a:xfrm>
        </p:spPr>
        <p:txBody>
          <a:bodyPr>
            <a:normAutofit/>
          </a:bodyPr>
          <a:lstStyle/>
          <a:p>
            <a:pPr lvl="1">
              <a:buClrTx/>
              <a:buFont typeface="Arial"/>
              <a:buChar char="•"/>
            </a:pPr>
            <a:endParaRPr lang="en-US" sz="2400" dirty="0"/>
          </a:p>
          <a:p>
            <a:pPr algn="just">
              <a:buClrTx/>
              <a:buFont typeface="Arial"/>
              <a:buChar char="•"/>
            </a:pPr>
            <a:r>
              <a:rPr lang="en-US" sz="2400" dirty="0"/>
              <a:t> The enthalpy changes for many types of chemical and physical </a:t>
            </a:r>
            <a:r>
              <a:rPr lang="en-US" sz="2400" dirty="0" smtClean="0"/>
              <a:t>processes, </a:t>
            </a:r>
            <a:r>
              <a:rPr lang="en-US" sz="2400" dirty="0"/>
              <a:t>are available in the reference </a:t>
            </a:r>
            <a:r>
              <a:rPr lang="en-US" sz="2400" dirty="0" smtClean="0"/>
              <a:t>literature</a:t>
            </a:r>
            <a:r>
              <a:rPr lang="en-US" sz="2400" dirty="0"/>
              <a:t>,</a:t>
            </a:r>
            <a:r>
              <a:rPr lang="en-US" dirty="0" smtClean="0"/>
              <a:t> </a:t>
            </a:r>
            <a:r>
              <a:rPr lang="en-US" sz="2400" dirty="0"/>
              <a:t>including those for combustion reactions, phase transitions, and formation reactions.</a:t>
            </a:r>
          </a:p>
          <a:p>
            <a:pPr algn="just"/>
            <a:r>
              <a:rPr lang="en-US" sz="2400" dirty="0" smtClean="0"/>
              <a:t> </a:t>
            </a:r>
            <a:r>
              <a:rPr lang="en-US" sz="2400" dirty="0"/>
              <a:t>As we discuss these quantities</a:t>
            </a:r>
            <a:r>
              <a:rPr lang="en-US" sz="2400" dirty="0" smtClean="0"/>
              <a:t>, it </a:t>
            </a:r>
            <a:r>
              <a:rPr lang="en-US" sz="2400" dirty="0"/>
              <a:t>is important to pay attention to the </a:t>
            </a:r>
            <a:r>
              <a:rPr lang="en-US" sz="2400" i="1" dirty="0"/>
              <a:t>extensive </a:t>
            </a:r>
            <a:r>
              <a:rPr lang="en-US" sz="2400" dirty="0"/>
              <a:t>nature of enthalpy and enthalpy changes. </a:t>
            </a:r>
            <a:endParaRPr lang="en-US" sz="2400" dirty="0" smtClean="0"/>
          </a:p>
          <a:p>
            <a:pPr algn="just"/>
            <a:r>
              <a:rPr lang="en-US" sz="2400" dirty="0" smtClean="0"/>
              <a:t>Since </a:t>
            </a:r>
            <a:r>
              <a:rPr lang="en-US" sz="2400" dirty="0"/>
              <a:t>the enthalpy </a:t>
            </a:r>
            <a:r>
              <a:rPr lang="en-US" sz="2400" dirty="0" smtClean="0"/>
              <a:t>change for </a:t>
            </a:r>
            <a:r>
              <a:rPr lang="en-US" sz="2400" dirty="0"/>
              <a:t>a given reaction is proportional to the amounts of substances involved, it may be reported on that basis (i.e., as </a:t>
            </a:r>
            <a:r>
              <a:rPr lang="en-US" sz="2400" dirty="0" smtClean="0"/>
              <a:t>the Δ</a:t>
            </a:r>
            <a:r>
              <a:rPr lang="en-US" sz="2400" i="1" dirty="0" smtClean="0"/>
              <a:t>H </a:t>
            </a:r>
            <a:r>
              <a:rPr lang="en-US" sz="2400" dirty="0"/>
              <a:t>for specific amounts of reactants</a:t>
            </a:r>
            <a:r>
              <a:rPr lang="en-US" sz="2400" dirty="0" smtClean="0"/>
              <a:t>).</a:t>
            </a:r>
            <a:endParaRPr lang="en-US" sz="2400" dirty="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47304" y="852411"/>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2" y="990923"/>
            <a:ext cx="8726129" cy="565673"/>
          </a:xfrm>
        </p:spPr>
        <p:txBody>
          <a:bodyPr>
            <a:noAutofit/>
          </a:bodyPr>
          <a:lstStyle/>
          <a:p>
            <a:r>
              <a:rPr lang="en-US" sz="3200" b="1" dirty="0">
                <a:solidFill>
                  <a:srgbClr val="000090"/>
                </a:solidFill>
                <a:latin typeface="Arial" pitchFamily="-110" charset="0"/>
              </a:rPr>
              <a:t>Standard state change in enthalpy</a:t>
            </a:r>
            <a:endParaRPr lang="en-US" sz="3200" dirty="0"/>
          </a:p>
        </p:txBody>
      </p:sp>
      <p:sp>
        <p:nvSpPr>
          <p:cNvPr id="3" name="Content Placeholder 2"/>
          <p:cNvSpPr>
            <a:spLocks noGrp="1"/>
          </p:cNvSpPr>
          <p:nvPr>
            <p:ph idx="1"/>
          </p:nvPr>
        </p:nvSpPr>
        <p:spPr>
          <a:xfrm>
            <a:off x="491612" y="2725995"/>
            <a:ext cx="11026877" cy="2362199"/>
          </a:xfrm>
        </p:spPr>
        <p:txBody>
          <a:bodyPr>
            <a:normAutofit/>
          </a:bodyPr>
          <a:lstStyle/>
          <a:p>
            <a:pPr marL="342900" indent="-342900" algn="just">
              <a:buFont typeface="Arial" panose="020B0604020202020204" pitchFamily="34" charset="0"/>
              <a:buChar char="•"/>
            </a:pPr>
            <a:r>
              <a:rPr lang="en-US" sz="3600" dirty="0"/>
              <a:t>However, we often find it more useful to divide one extensive property (Δ</a:t>
            </a:r>
            <a:r>
              <a:rPr lang="en-US" sz="3600" i="1" dirty="0"/>
              <a:t>H</a:t>
            </a:r>
            <a:r>
              <a:rPr lang="en-US" sz="3600" dirty="0" smtClean="0"/>
              <a:t>) by </a:t>
            </a:r>
            <a:r>
              <a:rPr lang="en-US" sz="3600" dirty="0"/>
              <a:t>another (amount of substance), and report a per-amount </a:t>
            </a:r>
            <a:r>
              <a:rPr lang="en-US" sz="3600" i="1" dirty="0"/>
              <a:t>intensive </a:t>
            </a:r>
            <a:r>
              <a:rPr lang="en-US" sz="3600" dirty="0"/>
              <a:t>value of Δ</a:t>
            </a:r>
            <a:r>
              <a:rPr lang="en-US" sz="3600" i="1" dirty="0"/>
              <a:t>H</a:t>
            </a:r>
            <a:r>
              <a:rPr lang="en-US" sz="3600" dirty="0"/>
              <a:t>, </a:t>
            </a:r>
            <a:r>
              <a:rPr lang="en-US" sz="3600" dirty="0" smtClean="0"/>
              <a:t>often normalized</a:t>
            </a:r>
            <a:r>
              <a:rPr lang="en-US" sz="3600" dirty="0"/>
              <a:t>” to a </a:t>
            </a:r>
            <a:r>
              <a:rPr lang="en-US" sz="3600" dirty="0" smtClean="0"/>
              <a:t>per-mole basis</a:t>
            </a:r>
            <a:r>
              <a:rPr lang="en-US" sz="3600" dirty="0"/>
              <a:t>. </a:t>
            </a:r>
            <a:endParaRPr lang="en-US" sz="3600" dirty="0" smtClean="0"/>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9471" y="1021809"/>
            <a:ext cx="1226434" cy="833592"/>
          </a:xfrm>
          <a:prstGeom prst="rect">
            <a:avLst/>
          </a:prstGeom>
        </p:spPr>
      </p:pic>
    </p:spTree>
    <p:extLst>
      <p:ext uri="{BB962C8B-B14F-4D97-AF65-F5344CB8AC3E}">
        <p14:creationId xmlns:p14="http://schemas.microsoft.com/office/powerpoint/2010/main" val="28111668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07489" y="1269207"/>
            <a:ext cx="8297298" cy="508000"/>
          </a:xfrm>
        </p:spPr>
        <p:txBody>
          <a:bodyPr>
            <a:noAutofit/>
          </a:bodyPr>
          <a:lstStyle/>
          <a:p>
            <a:pPr eaLnBrk="1" hangingPunct="1"/>
            <a:r>
              <a:rPr lang="en-US" sz="3200" b="1" dirty="0">
                <a:solidFill>
                  <a:srgbClr val="000090"/>
                </a:solidFill>
                <a:latin typeface="Arial" pitchFamily="-110" charset="0"/>
              </a:rPr>
              <a:t>Standard Enthalpy of combustion</a:t>
            </a:r>
          </a:p>
        </p:txBody>
      </p:sp>
      <p:sp>
        <p:nvSpPr>
          <p:cNvPr id="22530" name="Rectangle 3"/>
          <p:cNvSpPr>
            <a:spLocks noGrp="1" noChangeArrowheads="1"/>
          </p:cNvSpPr>
          <p:nvPr>
            <p:ph idx="1"/>
          </p:nvPr>
        </p:nvSpPr>
        <p:spPr>
          <a:xfrm>
            <a:off x="648929" y="2190026"/>
            <a:ext cx="10722077" cy="3956844"/>
          </a:xfrm>
        </p:spPr>
        <p:txBody>
          <a:bodyPr>
            <a:normAutofit/>
          </a:bodyPr>
          <a:lstStyle/>
          <a:p>
            <a:pPr lvl="1">
              <a:buClrTx/>
              <a:buFont typeface="Arial"/>
              <a:buChar char="•"/>
            </a:pPr>
            <a:endParaRPr lang="en-US" sz="2400" dirty="0"/>
          </a:p>
          <a:p>
            <a:pPr>
              <a:buClrTx/>
              <a:buFont typeface="Arial"/>
              <a:buChar char="•"/>
            </a:pPr>
            <a:r>
              <a:rPr lang="en-US" sz="2400" b="1" dirty="0">
                <a:solidFill>
                  <a:srgbClr val="000090"/>
                </a:solidFill>
                <a:cs typeface="MS PGothic" pitchFamily="34" charset="-128"/>
              </a:rPr>
              <a:t> </a:t>
            </a:r>
            <a:r>
              <a:rPr lang="en-US" sz="3200" b="1" dirty="0">
                <a:solidFill>
                  <a:srgbClr val="000090"/>
                </a:solidFill>
                <a:cs typeface="MS PGothic" pitchFamily="34" charset="-128"/>
              </a:rPr>
              <a:t>Standard enthalpy of combustion (</a:t>
            </a:r>
            <a:r>
              <a:rPr lang="el-GR" sz="3200" b="1" dirty="0">
                <a:solidFill>
                  <a:srgbClr val="000090"/>
                </a:solidFill>
                <a:ea typeface="Arial" pitchFamily="-110" charset="0"/>
                <a:cs typeface="Arial" pitchFamily="-110" charset="0"/>
              </a:rPr>
              <a:t>Δ</a:t>
            </a:r>
            <a:r>
              <a:rPr lang="en-US" sz="3200" b="1" dirty="0">
                <a:solidFill>
                  <a:srgbClr val="000090"/>
                </a:solidFill>
                <a:ea typeface="Arial" pitchFamily="-110" charset="0"/>
                <a:cs typeface="Arial" pitchFamily="-110" charset="0"/>
              </a:rPr>
              <a:t>H°</a:t>
            </a:r>
            <a:r>
              <a:rPr lang="en-US" sz="3200" b="1" baseline="-25000" dirty="0">
                <a:solidFill>
                  <a:srgbClr val="000090"/>
                </a:solidFill>
                <a:ea typeface="Arial" pitchFamily="-110" charset="0"/>
                <a:cs typeface="Arial" pitchFamily="-110" charset="0"/>
              </a:rPr>
              <a:t>C</a:t>
            </a:r>
            <a:r>
              <a:rPr lang="en-US" sz="3200" b="1" dirty="0">
                <a:solidFill>
                  <a:srgbClr val="000090"/>
                </a:solidFill>
                <a:ea typeface="Arial" pitchFamily="-110" charset="0"/>
                <a:cs typeface="Arial" pitchFamily="-110" charset="0"/>
              </a:rPr>
              <a:t>) </a:t>
            </a:r>
            <a:r>
              <a:rPr lang="en-US" sz="3200" dirty="0">
                <a:ea typeface="Arial" pitchFamily="-110" charset="0"/>
                <a:cs typeface="Arial" pitchFamily="-110" charset="0"/>
              </a:rPr>
              <a:t>is the enthalpy </a:t>
            </a:r>
            <a:r>
              <a:rPr lang="en-US" sz="3200" dirty="0" smtClean="0">
                <a:ea typeface="Arial" pitchFamily="-110" charset="0"/>
                <a:cs typeface="Arial" pitchFamily="-110" charset="0"/>
              </a:rPr>
              <a:t>change</a:t>
            </a:r>
            <a:r>
              <a:rPr lang="en-US" sz="3200" dirty="0">
                <a:ea typeface="Arial" pitchFamily="-110" charset="0"/>
                <a:cs typeface="Arial" pitchFamily="-110" charset="0"/>
              </a:rPr>
              <a:t>,</a:t>
            </a:r>
            <a:r>
              <a:rPr lang="en-US" sz="3200" dirty="0" smtClean="0">
                <a:ea typeface="Arial" pitchFamily="-110" charset="0"/>
                <a:cs typeface="Arial" pitchFamily="-110" charset="0"/>
              </a:rPr>
              <a:t> </a:t>
            </a:r>
            <a:r>
              <a:rPr lang="en-US" sz="3200" dirty="0">
                <a:ea typeface="Arial" pitchFamily="-110" charset="0"/>
                <a:cs typeface="Arial" pitchFamily="-110" charset="0"/>
              </a:rPr>
              <a:t>when </a:t>
            </a:r>
            <a:r>
              <a:rPr lang="en-US" sz="3200" b="1" i="1" dirty="0">
                <a:ea typeface="Arial" pitchFamily="-110" charset="0"/>
                <a:cs typeface="Arial" pitchFamily="-110" charset="0"/>
              </a:rPr>
              <a:t>exactly 1 mole </a:t>
            </a:r>
            <a:r>
              <a:rPr lang="en-US" sz="3200" dirty="0">
                <a:ea typeface="Arial" pitchFamily="-110" charset="0"/>
                <a:cs typeface="Arial" pitchFamily="-110" charset="0"/>
              </a:rPr>
              <a:t>of a substance burns (</a:t>
            </a:r>
            <a:r>
              <a:rPr lang="en-US" sz="3200" dirty="0"/>
              <a:t>combines vigorously with oxygen) under standard state conditions.</a:t>
            </a:r>
          </a:p>
          <a:p>
            <a:pPr>
              <a:buClrTx/>
              <a:buFont typeface="Arial"/>
              <a:buChar char="•"/>
            </a:pPr>
            <a:endParaRPr lang="en-US" sz="3200" dirty="0"/>
          </a:p>
          <a:p>
            <a:pPr>
              <a:buClrTx/>
              <a:buFont typeface="Arial"/>
              <a:buChar char="•"/>
            </a:pPr>
            <a:r>
              <a:rPr lang="en-US" sz="3200" dirty="0"/>
              <a:t> Sometimes called the “heat of combustion”.</a:t>
            </a:r>
          </a:p>
          <a:p>
            <a:endParaRPr lang="en-US" sz="2400" dirty="0">
              <a:ea typeface="Arial" pitchFamily="-110" charset="0"/>
              <a:cs typeface="Arial" pitchFamily="-110" charset="0"/>
            </a:endParaRPr>
          </a:p>
          <a:p>
            <a:pPr>
              <a:buClr>
                <a:schemeClr val="tx1"/>
              </a:buClr>
            </a:pPr>
            <a:endParaRPr lang="en-US" sz="2400" dirty="0">
              <a:ea typeface="Arial" pitchFamily="-110" charset="0"/>
              <a:cs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0938" y="943615"/>
            <a:ext cx="1226434" cy="833592"/>
          </a:xfrm>
          <a:prstGeom prst="rect">
            <a:avLst/>
          </a:prstGeom>
        </p:spPr>
      </p:pic>
    </p:spTree>
    <p:extLst>
      <p:ext uri="{BB962C8B-B14F-4D97-AF65-F5344CB8AC3E}">
        <p14:creationId xmlns:p14="http://schemas.microsoft.com/office/powerpoint/2010/main" val="13305983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516194" y="937599"/>
            <a:ext cx="8540414" cy="508000"/>
          </a:xfrm>
        </p:spPr>
        <p:txBody>
          <a:bodyPr>
            <a:noAutofit/>
          </a:bodyPr>
          <a:lstStyle/>
          <a:p>
            <a:pPr eaLnBrk="1" hangingPunct="1"/>
            <a:r>
              <a:rPr lang="en-US" sz="3200" b="1" dirty="0">
                <a:solidFill>
                  <a:srgbClr val="000090"/>
                </a:solidFill>
                <a:latin typeface="Arial" pitchFamily="-110" charset="0"/>
              </a:rPr>
              <a:t>Standard Enthalpy of combustion</a:t>
            </a:r>
          </a:p>
        </p:txBody>
      </p:sp>
      <p:sp>
        <p:nvSpPr>
          <p:cNvPr id="22530" name="Rectangle 3"/>
          <p:cNvSpPr>
            <a:spLocks noGrp="1" noChangeArrowheads="1"/>
          </p:cNvSpPr>
          <p:nvPr>
            <p:ph idx="1"/>
          </p:nvPr>
        </p:nvSpPr>
        <p:spPr>
          <a:xfrm>
            <a:off x="383459" y="1668389"/>
            <a:ext cx="11238270" cy="4702914"/>
          </a:xfrm>
        </p:spPr>
        <p:txBody>
          <a:bodyPr>
            <a:normAutofit/>
          </a:bodyPr>
          <a:lstStyle/>
          <a:p>
            <a:endParaRPr lang="en-US" sz="2400" dirty="0">
              <a:ea typeface="Arial" pitchFamily="-110" charset="0"/>
              <a:cs typeface="Arial" pitchFamily="-110" charset="0"/>
            </a:endParaRPr>
          </a:p>
          <a:p>
            <a:pPr>
              <a:buClr>
                <a:schemeClr val="tx1"/>
              </a:buClr>
              <a:buFont typeface="Arial"/>
              <a:buChar char="•"/>
            </a:pPr>
            <a:r>
              <a:rPr lang="en-US" sz="2400" dirty="0">
                <a:ea typeface="Arial" pitchFamily="-110" charset="0"/>
                <a:cs typeface="Arial" pitchFamily="-110" charset="0"/>
              </a:rPr>
              <a:t> </a:t>
            </a:r>
            <a:r>
              <a:rPr lang="en-US" sz="2400" dirty="0"/>
              <a:t>For example, the enthalpy of combustion of ethanol is −1366.8 kJ/mol</a:t>
            </a:r>
          </a:p>
          <a:p>
            <a:pPr>
              <a:buClr>
                <a:schemeClr val="tx1"/>
              </a:buClr>
              <a:buFont typeface="Arial"/>
              <a:buChar char="•"/>
            </a:pPr>
            <a:endParaRPr lang="en-US" sz="2400" dirty="0"/>
          </a:p>
          <a:p>
            <a:pPr>
              <a:buClr>
                <a:schemeClr val="tx1"/>
              </a:buClr>
              <a:buFont typeface="Arial"/>
              <a:buChar char="•"/>
            </a:pPr>
            <a:r>
              <a:rPr lang="en-US" sz="2400" dirty="0"/>
              <a:t> This is the amount of </a:t>
            </a:r>
            <a:r>
              <a:rPr lang="en-US" sz="2400" dirty="0" smtClean="0"/>
              <a:t>heat produced, </a:t>
            </a:r>
            <a:r>
              <a:rPr lang="en-US" sz="2400" dirty="0"/>
              <a:t>when </a:t>
            </a:r>
            <a:r>
              <a:rPr lang="en-US" sz="2400" b="1" i="1" dirty="0"/>
              <a:t>1 mole </a:t>
            </a:r>
            <a:r>
              <a:rPr lang="en-US" sz="2400" dirty="0"/>
              <a:t>of ethanol undergoes complete combustion at 25 °C and 1 </a:t>
            </a:r>
            <a:r>
              <a:rPr lang="en-US" sz="2400" dirty="0" err="1"/>
              <a:t>atm</a:t>
            </a:r>
            <a:r>
              <a:rPr lang="en-US" sz="2400" dirty="0"/>
              <a:t> pressure, yielding products also at 25 °C and 1 atm.</a:t>
            </a:r>
          </a:p>
          <a:p>
            <a:r>
              <a:rPr lang="ka-GE" sz="2400" dirty="0" smtClean="0"/>
              <a:t>                              </a:t>
            </a:r>
            <a:r>
              <a:rPr lang="en-US" sz="2400" dirty="0" smtClean="0"/>
              <a:t>C</a:t>
            </a:r>
            <a:r>
              <a:rPr lang="en-US" sz="2400" baseline="-25000" dirty="0" smtClean="0"/>
              <a:t>2</a:t>
            </a:r>
            <a:r>
              <a:rPr lang="en-US" sz="2400" dirty="0" smtClean="0"/>
              <a:t>H</a:t>
            </a:r>
            <a:r>
              <a:rPr lang="en-US" sz="2400" baseline="-25000" dirty="0" smtClean="0"/>
              <a:t>5</a:t>
            </a:r>
            <a:r>
              <a:rPr lang="en-US" sz="2400" dirty="0" smtClean="0"/>
              <a:t>OH(</a:t>
            </a:r>
            <a:r>
              <a:rPr lang="en-US" sz="2400" i="1" dirty="0" smtClean="0"/>
              <a:t>l</a:t>
            </a:r>
            <a:r>
              <a:rPr lang="en-US" sz="2400" dirty="0"/>
              <a:t>)  +  3O</a:t>
            </a:r>
            <a:r>
              <a:rPr lang="en-US" sz="2400" baseline="-25000" dirty="0"/>
              <a:t>2</a:t>
            </a:r>
            <a:r>
              <a:rPr lang="en-US" sz="2400" dirty="0"/>
              <a:t>(</a:t>
            </a:r>
            <a:r>
              <a:rPr lang="en-US" sz="2400" i="1" dirty="0"/>
              <a:t>g</a:t>
            </a:r>
            <a:r>
              <a:rPr lang="en-US" sz="2400" dirty="0"/>
              <a:t>)  ⟶  2CO</a:t>
            </a:r>
            <a:r>
              <a:rPr lang="en-US" sz="2400" baseline="-25000" dirty="0"/>
              <a:t>2</a:t>
            </a:r>
            <a:r>
              <a:rPr lang="en-US" sz="2400" dirty="0"/>
              <a:t>  +  3H</a:t>
            </a:r>
            <a:r>
              <a:rPr lang="en-US" sz="2400" baseline="-25000" dirty="0"/>
              <a:t>2</a:t>
            </a:r>
            <a:r>
              <a:rPr lang="en-US" sz="2400" dirty="0"/>
              <a:t>O(</a:t>
            </a:r>
            <a:r>
              <a:rPr lang="en-US" sz="2400" i="1" dirty="0"/>
              <a:t>l</a:t>
            </a:r>
            <a:r>
              <a:rPr lang="en-US" sz="2400" dirty="0"/>
              <a:t>)     </a:t>
            </a:r>
          </a:p>
          <a:p>
            <a:r>
              <a:rPr lang="en-US" sz="2400" dirty="0"/>
              <a:t>						          </a:t>
            </a:r>
            <a:endParaRPr lang="ka-GE" sz="2400" dirty="0" smtClean="0"/>
          </a:p>
          <a:p>
            <a:r>
              <a:rPr lang="ka-GE" sz="2400" dirty="0"/>
              <a:t> </a:t>
            </a:r>
            <a:r>
              <a:rPr lang="ka-GE" sz="2400" dirty="0" smtClean="0"/>
              <a:t>                                                     </a:t>
            </a:r>
            <a:r>
              <a:rPr lang="en-US" sz="2400" dirty="0" smtClean="0"/>
              <a:t>= </a:t>
            </a:r>
            <a:r>
              <a:rPr lang="en-US" sz="2400" dirty="0"/>
              <a:t>−1366.8 kJ</a:t>
            </a:r>
          </a:p>
          <a:p>
            <a:pPr>
              <a:buClrTx/>
              <a:buFont typeface="Arial"/>
              <a:buChar char="•"/>
            </a:pPr>
            <a:endParaRPr lang="en-US" sz="2400" dirty="0">
              <a:ea typeface="Arial" pitchFamily="-110" charset="0"/>
              <a:cs typeface="Arial" pitchFamily="-110" charset="0"/>
            </a:endParaRPr>
          </a:p>
        </p:txBody>
      </p:sp>
      <p:pic>
        <p:nvPicPr>
          <p:cNvPr id="4" name="Picture 3" descr="OSX-Stacked-TM-RGB-300dpi-2016.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60521" y="716244"/>
            <a:ext cx="1226434" cy="833592"/>
          </a:xfrm>
          <a:prstGeom prst="rect">
            <a:avLst/>
          </a:prstGeom>
        </p:spPr>
      </p:pic>
      <p:sp>
        <p:nvSpPr>
          <p:cNvPr id="7" name="TextBox 6">
            <a:extLst>
              <a:ext uri="{FF2B5EF4-FFF2-40B4-BE49-F238E27FC236}">
                <a16:creationId xmlns:a16="http://schemas.microsoft.com/office/drawing/2014/main" id="{A63CF4B3-3961-4F46-A616-45D4F9234762}"/>
              </a:ext>
            </a:extLst>
          </p:cNvPr>
          <p:cNvSpPr txBox="1"/>
          <p:nvPr/>
        </p:nvSpPr>
        <p:spPr>
          <a:xfrm>
            <a:off x="3875820" y="5398760"/>
            <a:ext cx="910581" cy="461665"/>
          </a:xfrm>
          <a:prstGeom prst="rect">
            <a:avLst/>
          </a:prstGeom>
          <a:noFill/>
        </p:spPr>
        <p:txBody>
          <a:bodyPr wrap="square">
            <a:spAutoFit/>
          </a:bodyPr>
          <a:lstStyle/>
          <a:p>
            <a:r>
              <a:rPr lang="el-GR" sz="2400" dirty="0">
                <a:latin typeface="STIXGeneral-Regular"/>
              </a:rPr>
              <a:t>Δ</a:t>
            </a:r>
            <a:r>
              <a:rPr lang="en-US" sz="2400" i="1" dirty="0" smtClean="0">
                <a:latin typeface="STIXGeneral-Italic"/>
              </a:rPr>
              <a:t>H</a:t>
            </a:r>
            <a:r>
              <a:rPr lang="en-US" sz="2400" dirty="0">
                <a:latin typeface="STIXGeneral-Regular"/>
              </a:rPr>
              <a:t> </a:t>
            </a:r>
            <a:endParaRPr lang="en-US" sz="2400" dirty="0"/>
          </a:p>
        </p:txBody>
      </p:sp>
    </p:spTree>
    <p:extLst>
      <p:ext uri="{BB962C8B-B14F-4D97-AF65-F5344CB8AC3E}">
        <p14:creationId xmlns:p14="http://schemas.microsoft.com/office/powerpoint/2010/main" val="1330598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13457</TotalTime>
  <Words>9544</Words>
  <Application>Microsoft Office PowerPoint</Application>
  <PresentationFormat>Widescreen</PresentationFormat>
  <Paragraphs>721</Paragraphs>
  <Slides>124</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124</vt:i4>
      </vt:variant>
    </vt:vector>
  </HeadingPairs>
  <TitlesOfParts>
    <vt:vector size="139" baseType="lpstr">
      <vt:lpstr>ＭＳ Ｐゴシック</vt:lpstr>
      <vt:lpstr>ＭＳ Ｐゴシック</vt:lpstr>
      <vt:lpstr>Arial</vt:lpstr>
      <vt:lpstr>Arial Black</vt:lpstr>
      <vt:lpstr>Calibri</vt:lpstr>
      <vt:lpstr>LiberationSans</vt:lpstr>
      <vt:lpstr>LiberationSans-Bold</vt:lpstr>
      <vt:lpstr>LiberationSerif</vt:lpstr>
      <vt:lpstr>Lucida Grande</vt:lpstr>
      <vt:lpstr>STIXGeneral-Italic</vt:lpstr>
      <vt:lpstr>STIXGeneral-Regular</vt:lpstr>
      <vt:lpstr>Sylfaen</vt:lpstr>
      <vt:lpstr>Symbol</vt:lpstr>
      <vt:lpstr>Times New Roman</vt:lpstr>
      <vt:lpstr>Essential</vt:lpstr>
      <vt:lpstr>PowerPoint Presentation</vt:lpstr>
      <vt:lpstr>Figure 5.1</vt:lpstr>
      <vt:lpstr>Ch. 5 Outline</vt:lpstr>
      <vt:lpstr>5.1 Energy Basics</vt:lpstr>
      <vt:lpstr>Introduction</vt:lpstr>
      <vt:lpstr>Introduction</vt:lpstr>
      <vt:lpstr>Energy Basics</vt:lpstr>
      <vt:lpstr>5.1 energy basics</vt:lpstr>
      <vt:lpstr>Figure 5.2</vt:lpstr>
      <vt:lpstr>5.1 energy basics</vt:lpstr>
      <vt:lpstr>energy basics</vt:lpstr>
      <vt:lpstr>energy basics</vt:lpstr>
      <vt:lpstr>energy basics</vt:lpstr>
      <vt:lpstr>energy basics</vt:lpstr>
      <vt:lpstr>energy</vt:lpstr>
      <vt:lpstr>Figure 5.3</vt:lpstr>
      <vt:lpstr>Law of conservation of energy</vt:lpstr>
      <vt:lpstr>energy</vt:lpstr>
      <vt:lpstr>energy</vt:lpstr>
      <vt:lpstr>Thermal energy and temperature</vt:lpstr>
      <vt:lpstr>Thermal Energy, Temperature, and Heat</vt:lpstr>
      <vt:lpstr>Figure 5.4</vt:lpstr>
      <vt:lpstr>Thermal Energy, Temperature, and Heat</vt:lpstr>
      <vt:lpstr>Figure 5.5</vt:lpstr>
      <vt:lpstr>Heat </vt:lpstr>
      <vt:lpstr>Figure 5.6</vt:lpstr>
      <vt:lpstr>Exothermic and endothermic processes </vt:lpstr>
      <vt:lpstr>Figure 5.7</vt:lpstr>
      <vt:lpstr>Heat units</vt:lpstr>
      <vt:lpstr>Heat units</vt:lpstr>
      <vt:lpstr>Heat capacity</vt:lpstr>
      <vt:lpstr>Specific Heat capacity</vt:lpstr>
      <vt:lpstr>Specific Heat capacity</vt:lpstr>
      <vt:lpstr>Figure 5.8</vt:lpstr>
      <vt:lpstr>Specific Heats of common substances (Table 5.1)</vt:lpstr>
      <vt:lpstr>Calculating heat</vt:lpstr>
      <vt:lpstr>Chemistry in Everyday Life</vt:lpstr>
      <vt:lpstr>Solar Thermal Energy Power Plants</vt:lpstr>
      <vt:lpstr>Figure 5.9</vt:lpstr>
      <vt:lpstr>Figure 5.10</vt:lpstr>
      <vt:lpstr>Solar Thermal Energy Power Plants</vt:lpstr>
      <vt:lpstr>5.2 Calorimetry</vt:lpstr>
      <vt:lpstr>5.2 calorimetry</vt:lpstr>
      <vt:lpstr>System and surroundings</vt:lpstr>
      <vt:lpstr>calorimeter</vt:lpstr>
      <vt:lpstr>Figure 5.11</vt:lpstr>
      <vt:lpstr>calorimeter</vt:lpstr>
      <vt:lpstr>Figure 5.12</vt:lpstr>
      <vt:lpstr>Figure 5.13</vt:lpstr>
      <vt:lpstr>Calorimetry principles</vt:lpstr>
      <vt:lpstr>Calorimetry principles</vt:lpstr>
      <vt:lpstr>Calorimetry principles</vt:lpstr>
      <vt:lpstr>Figure 5.14</vt:lpstr>
      <vt:lpstr>Calorimetry principles</vt:lpstr>
      <vt:lpstr>Calorimetry principles</vt:lpstr>
      <vt:lpstr>Example 5.5</vt:lpstr>
      <vt:lpstr>Example 5.5</vt:lpstr>
      <vt:lpstr>Example 5.5</vt:lpstr>
      <vt:lpstr>Example 5.5</vt:lpstr>
      <vt:lpstr>Example 5.5</vt:lpstr>
      <vt:lpstr>PowerPoint Presentation</vt:lpstr>
      <vt:lpstr>Figure 5.15</vt:lpstr>
      <vt:lpstr>Chemistry in Everyday Life</vt:lpstr>
      <vt:lpstr>Figure 5.16</vt:lpstr>
      <vt:lpstr>Bomb calorimeter</vt:lpstr>
      <vt:lpstr>Bomb calorimeter</vt:lpstr>
      <vt:lpstr>Figure 5.17</vt:lpstr>
      <vt:lpstr>Whole-body calorimeter</vt:lpstr>
      <vt:lpstr>Figure 5.18</vt:lpstr>
      <vt:lpstr>5.3 enthalpy</vt:lpstr>
      <vt:lpstr>5.3 enthalpy</vt:lpstr>
      <vt:lpstr>enthalpy</vt:lpstr>
      <vt:lpstr>Internal energy</vt:lpstr>
      <vt:lpstr>Internal energy</vt:lpstr>
      <vt:lpstr>Internal energy</vt:lpstr>
      <vt:lpstr>Figure 5.19</vt:lpstr>
      <vt:lpstr>work</vt:lpstr>
      <vt:lpstr>work</vt:lpstr>
      <vt:lpstr>Internal energy, Work, and heat example</vt:lpstr>
      <vt:lpstr>State function</vt:lpstr>
      <vt:lpstr>Figure 5.20</vt:lpstr>
      <vt:lpstr>Enthalpy (H)</vt:lpstr>
      <vt:lpstr>Enthalpy Change (DH)</vt:lpstr>
      <vt:lpstr>Enthalpy Change (DH)</vt:lpstr>
      <vt:lpstr>Enthalpy Change (DH)</vt:lpstr>
      <vt:lpstr>Enthalpy Change (DH)</vt:lpstr>
      <vt:lpstr>Enthalpy Change (DH)</vt:lpstr>
      <vt:lpstr>Thermochemical equations</vt:lpstr>
      <vt:lpstr>Conventions of Thermochemical equations</vt:lpstr>
      <vt:lpstr>Conventions of Thermochemical equations</vt:lpstr>
      <vt:lpstr>Conventions of Thermochemical equations</vt:lpstr>
      <vt:lpstr>Example 5.8</vt:lpstr>
      <vt:lpstr>Example 5.8</vt:lpstr>
      <vt:lpstr>Standard state</vt:lpstr>
      <vt:lpstr>Standard state change in enthalpy</vt:lpstr>
      <vt:lpstr>Standard state change in enthalpy</vt:lpstr>
      <vt:lpstr>Standard state change in enthalpy</vt:lpstr>
      <vt:lpstr>Standard Enthalpy of combustion</vt:lpstr>
      <vt:lpstr>Standard Enthalpy of combustion</vt:lpstr>
      <vt:lpstr>Standard Enthalpy of combustion</vt:lpstr>
      <vt:lpstr>Standard molar enthalpies of combustion (Table 5.2)</vt:lpstr>
      <vt:lpstr>Standard molar enthalpies of combustion (Table 5.2)</vt:lpstr>
      <vt:lpstr>Figure 5.21</vt:lpstr>
      <vt:lpstr>Example 5.10</vt:lpstr>
      <vt:lpstr>Example 5.10</vt:lpstr>
      <vt:lpstr>Example 5.10</vt:lpstr>
      <vt:lpstr>Chemistry in Everyday Life</vt:lpstr>
      <vt:lpstr>Figure 5.22</vt:lpstr>
      <vt:lpstr>Chemistry in Everyday Life</vt:lpstr>
      <vt:lpstr>Figure 5.23</vt:lpstr>
      <vt:lpstr>Standard Enthalpy of formation</vt:lpstr>
      <vt:lpstr>Standard Enthalpy of formation</vt:lpstr>
      <vt:lpstr>Standard Enthalpy of formation</vt:lpstr>
      <vt:lpstr>Standard Enthalpy of formation</vt:lpstr>
      <vt:lpstr>Example 5.12</vt:lpstr>
      <vt:lpstr>Hess’s law</vt:lpstr>
      <vt:lpstr>Hess’s law</vt:lpstr>
      <vt:lpstr>Hess’s law</vt:lpstr>
      <vt:lpstr>Hess’s law</vt:lpstr>
      <vt:lpstr>Hess’s law</vt:lpstr>
      <vt:lpstr>Figure 5.24</vt:lpstr>
      <vt:lpstr>Hess’s law and enthalpies of formation</vt:lpstr>
      <vt:lpstr>Hess’s law and enthalpies of formation</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tamari</cp:lastModifiedBy>
  <cp:revision>781</cp:revision>
  <cp:lastPrinted>2015-06-09T23:57:19Z</cp:lastPrinted>
  <dcterms:created xsi:type="dcterms:W3CDTF">2017-06-07T13:19:24Z</dcterms:created>
  <dcterms:modified xsi:type="dcterms:W3CDTF">2021-11-02T04:02:55Z</dcterms:modified>
</cp:coreProperties>
</file>