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14.04.2022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14.04.2022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14.04.2022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/>
              <a:t>Европейское законодательство о СМИ              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b="1" dirty="0"/>
              <a:t>IV. Bажность общественного вещателя в цифровую эпоху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54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/>
              <a:t>Общественный вещатель должен иметь возможность выражать самый широкий спектр взглядов и мнений, руководствуясь принципами сбалансированности и беспристрастности.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Все </a:t>
            </a:r>
            <a:r>
              <a:rPr lang="ru-RU" dirty="0"/>
              <a:t>политические партии должны иметь достаточное эфирное время для представления своих взглядов, и Общественный вещатель не должен быть обязан передавать официальные публичные </a:t>
            </a:r>
            <a:r>
              <a:rPr lang="ru-RU" dirty="0" smtClean="0"/>
              <a:t>сообщения,</a:t>
            </a:r>
            <a:r>
              <a:rPr lang="en-US" dirty="0" smtClean="0"/>
              <a:t> </a:t>
            </a:r>
            <a:r>
              <a:rPr lang="ru-RU" dirty="0" smtClean="0"/>
              <a:t>заявления </a:t>
            </a:r>
            <a:r>
              <a:rPr lang="ru-RU" dirty="0"/>
              <a:t>или сообщения, за исключением «исключительных обстоятельств»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Структура, надзор и нормативно-правовая база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Рекомендация Совета Европы 1996 года о гарантиях независимости общественного вещания гласит, что Общественный вещатель должен быть организован таким образом, чтобы ограничить возможность внешнего влияния.</a:t>
            </a:r>
          </a:p>
          <a:p>
            <a:endParaRPr lang="ru-RU" dirty="0"/>
          </a:p>
          <a:p>
            <a:r>
              <a:rPr lang="ru-RU" dirty="0"/>
              <a:t>В Рекомендации </a:t>
            </a:r>
            <a:r>
              <a:rPr lang="ru-RU" dirty="0" smtClean="0"/>
              <a:t>предлагается</a:t>
            </a:r>
            <a:r>
              <a:rPr lang="en-US" dirty="0" smtClean="0"/>
              <a:t> </a:t>
            </a:r>
            <a:r>
              <a:rPr lang="ru-RU" dirty="0" smtClean="0"/>
              <a:t>двухуровневая </a:t>
            </a:r>
            <a:r>
              <a:rPr lang="ru-RU" dirty="0"/>
              <a:t>структура, состоящая из правления и наблюдательного органа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Правовая база, регулирующая статус как правления, так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структура </a:t>
            </a:r>
            <a:r>
              <a:rPr lang="ru-RU" dirty="0"/>
              <a:t>надзорного органа должна исключать любой риск политического или иного вмешательства (СЕ, 2000).</a:t>
            </a:r>
          </a:p>
          <a:p>
            <a:endParaRPr lang="ru-RU" dirty="0"/>
          </a:p>
          <a:p>
            <a:r>
              <a:rPr lang="ru-RU" dirty="0"/>
              <a:t>Правление должно нести единоличную ответственность за повседневную деятельность организации и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редакционном порядке, для расписания программ и вывода.</a:t>
            </a:r>
          </a:p>
          <a:p>
            <a:endParaRPr lang="ru-RU" dirty="0"/>
          </a:p>
          <a:p>
            <a:r>
              <a:rPr lang="ru-RU" dirty="0"/>
              <a:t>Независимый надзорный орган, перед которым совет директоров должен нести единоличную ответственность, за исключением случаев, когда это уместно перед судами, не должен иметь предварительного контроля </a:t>
            </a:r>
            <a:r>
              <a:rPr lang="ru-RU" dirty="0" smtClean="0"/>
              <a:t>над</a:t>
            </a:r>
            <a:r>
              <a:rPr lang="en-US" dirty="0" smtClean="0"/>
              <a:t> </a:t>
            </a:r>
            <a:r>
              <a:rPr lang="ru-RU" dirty="0" smtClean="0"/>
              <a:t>программирование </a:t>
            </a:r>
            <a:r>
              <a:rPr lang="ru-RU" dirty="0"/>
              <a:t>или участие в повседневном управлении организацией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Обязанности органов управления и надзора должны быть четко изложены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заранее</a:t>
            </a:r>
            <a:r>
              <a:rPr lang="ru-RU" dirty="0"/>
              <a:t>, чтобы избежать как предполагаемых, так и фактических конфликтов интересов.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ru-RU" dirty="0" smtClean="0"/>
              <a:t>Члены </a:t>
            </a:r>
            <a:r>
              <a:rPr lang="ru-RU" dirty="0"/>
              <a:t>любого органа не должны иметь интересов в смежных областях, таких как пакеты акций или директораты в средствах массовой информации, которые могут повлиять на их суждения.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Совет Европы считает, что представители, назначенные правительством или парламентом, могут заседать в совете директоров, но такие лица должны иметь возможность выполнять свои функции независимо и не должны иметь возможности оказывать доминирующее влияние на совет.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Надзорный орган должен быть независимым от государства в плане принятия решений и должен коллективно представлять интересы общества в целом.</a:t>
            </a:r>
          </a:p>
          <a:p>
            <a:endParaRPr lang="ru-RU" dirty="0"/>
          </a:p>
          <a:p>
            <a:r>
              <a:rPr lang="ru-RU" dirty="0"/>
              <a:t>Хотя участие государства в назначениях на высшие руководящие должности или уровни принятия решений может быть </a:t>
            </a:r>
            <a:r>
              <a:rPr lang="ru-RU" dirty="0" smtClean="0"/>
              <a:t>приемлемым</a:t>
            </a:r>
            <a:r>
              <a:rPr lang="en-US" dirty="0"/>
              <a:t>,</a:t>
            </a:r>
            <a:r>
              <a:rPr lang="ru-RU" dirty="0" smtClean="0"/>
              <a:t> до </a:t>
            </a:r>
            <a:r>
              <a:rPr lang="ru-RU" dirty="0"/>
              <a:t>тех пор, пока избегается доминирование одной группы </a:t>
            </a:r>
            <a:r>
              <a:rPr lang="ru-RU" dirty="0" smtClean="0"/>
              <a:t>интересов</a:t>
            </a:r>
            <a:r>
              <a:rPr lang="en-US" dirty="0" smtClean="0"/>
              <a:t>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Персонал </a:t>
            </a:r>
            <a:r>
              <a:rPr lang="ru-RU" dirty="0" smtClean="0"/>
              <a:t>должен</a:t>
            </a:r>
            <a:r>
              <a:rPr lang="en-US" dirty="0" smtClean="0"/>
              <a:t> </a:t>
            </a:r>
            <a:r>
              <a:rPr lang="ru-RU" dirty="0" smtClean="0"/>
              <a:t>не </a:t>
            </a:r>
            <a:r>
              <a:rPr lang="ru-RU" dirty="0"/>
              <a:t>подлежать инструкциям со стороны организаций, работающих с оператором коммунальных </a:t>
            </a:r>
            <a:r>
              <a:rPr lang="ru-RU" dirty="0" smtClean="0"/>
              <a:t>услуг</a:t>
            </a:r>
            <a:r>
              <a:rPr lang="en-US" dirty="0" smtClean="0"/>
              <a:t>; </a:t>
            </a:r>
          </a:p>
          <a:p>
            <a:endParaRPr lang="en-US" dirty="0"/>
          </a:p>
          <a:p>
            <a:r>
              <a:rPr lang="ru-RU" dirty="0"/>
              <a:t>Во избежание риска фактического </a:t>
            </a:r>
            <a:r>
              <a:rPr lang="ru-RU" dirty="0" smtClean="0"/>
              <a:t>или</a:t>
            </a:r>
            <a:r>
              <a:rPr lang="en-US" dirty="0" smtClean="0"/>
              <a:t> </a:t>
            </a:r>
            <a:r>
              <a:rPr lang="ru-RU" dirty="0" smtClean="0"/>
              <a:t>предполагаемые </a:t>
            </a:r>
            <a:r>
              <a:rPr lang="ru-RU" dirty="0"/>
              <a:t>предвзятые редакторы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журналисты </a:t>
            </a:r>
            <a:r>
              <a:rPr lang="ru-RU" dirty="0"/>
              <a:t>не должны занимать посты в политических партиях или, по крайней мере, заявлять о своей принадлежности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Высшие </a:t>
            </a:r>
            <a:r>
              <a:rPr lang="ru-RU" dirty="0"/>
              <a:t>руководящие должности должны выделяться на определенный срок, не зависящий от срока полномочий избранного правительства, и не должно быть возможности для увольнения на основании редакционного несогласия.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Члены </a:t>
            </a:r>
            <a:r>
              <a:rPr lang="ru-RU" dirty="0"/>
              <a:t>надзорных органов должны быть защищены от увольнения или отстранения от должности в </a:t>
            </a:r>
            <a:r>
              <a:rPr lang="ru-RU" dirty="0" smtClean="0"/>
              <a:t>течениесрок </a:t>
            </a:r>
            <a:r>
              <a:rPr lang="ru-RU" dirty="0"/>
              <a:t>их полномочий любым органом, кроме органа, назначившего их, за исключением исключительных обстоятельств, таких как невозможность выполнять свои функции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Совет Европы поддержал широкий взгляд общественного вещателя в отношении как программ, так и платформ.</a:t>
            </a:r>
          </a:p>
          <a:p>
            <a:endParaRPr lang="ru-RU" dirty="0"/>
          </a:p>
          <a:p>
            <a:r>
              <a:rPr lang="ru-RU" dirty="0"/>
              <a:t>Что касается программирования, Парламентская ассамблея призвала правительства «гарантировать по крайней мере одну комплексную широкомасштабную услугу, включающую информацию, образование, культуру и развлечения».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Финансирование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Возможность </a:t>
            </a:r>
            <a:r>
              <a:rPr lang="ru-RU" dirty="0"/>
              <a:t>предоставлять или удерживать финансирование может использоваться как корпорациями, так и государством для влияния на контент Общественного вещателя.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Чтобы </a:t>
            </a:r>
            <a:r>
              <a:rPr lang="ru-RU" dirty="0"/>
              <a:t>защитить операторов государственных услуг от такого внешнего давления, Совет Европы подчеркнул важность доступа к адекватному долгосрочному финансированию, определяемому на национальном уровне, а также независимости в управлении финансовыми ресурсами.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Аналогичным образом Европарламент призвал к «надлежащему, пропорциональному и стабильному финансированию государственных СМИ, чтобы гарантировать их политическую и экономическую независимость»;</a:t>
            </a:r>
          </a:p>
          <a:p>
            <a:endParaRPr lang="ru-RU" dirty="0"/>
          </a:p>
          <a:p>
            <a:r>
              <a:rPr lang="ru-RU" dirty="0"/>
              <a:t>  Разнообразие существующих моделей государственной службы означает, что финансирование может быть получено из разных источников, как государственных, так и коммерческих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7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Чтобы снизить риск неправомерного влияния в отношении как коммерческого, так и государственного финансирования, необходимо установить в учредительных документах четкое заявление об обязательстве независимости, подкрепляемое прозрачными процессами бухгалтерского учета и эффективного мониторинга;</a:t>
            </a:r>
          </a:p>
          <a:p>
            <a:endParaRPr lang="ru-RU" dirty="0"/>
          </a:p>
          <a:p>
            <a:r>
              <a:rPr lang="ru-RU" dirty="0" smtClean="0"/>
              <a:t>Особое </a:t>
            </a:r>
            <a:r>
              <a:rPr lang="ru-RU" dirty="0"/>
              <a:t>внимание следует уделить возможности использования государственной рекламы и спонсорства для влияния на редакционные решения.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Учитывая</a:t>
            </a:r>
            <a:r>
              <a:rPr lang="ru-RU" dirty="0"/>
              <a:t>, что Общественный вещатель часто развивался из государственных вещательных организаций, неудивительно, что их политическая независимость часто остается проблематичной;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Поскольку назначение руководящих и наблюдательных органов Общественного вещателя остается в компетенции исполнительной и/или законодательной власти;</a:t>
            </a:r>
          </a:p>
          <a:p>
            <a:endParaRPr lang="ru-RU" dirty="0"/>
          </a:p>
          <a:p>
            <a:r>
              <a:rPr lang="ru-RU" dirty="0"/>
              <a:t>У правительства есть значительные возможности для оказания влияния через своих назначенцев.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Степень, в которой государственное финансирование подрывает политическую независимость Общественного вещателя, определяется рядом других финансовых и административных факторов;</a:t>
            </a:r>
          </a:p>
          <a:p>
            <a:endParaRPr lang="ru-RU" dirty="0"/>
          </a:p>
          <a:p>
            <a:r>
              <a:rPr lang="ru-RU" dirty="0"/>
              <a:t>Прямые государственные субсидии, несомненно, можно использовать для оказания давления</a:t>
            </a:r>
            <a:r>
              <a:rPr lang="ru-RU" dirty="0" smtClean="0"/>
              <a:t>;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Европейский суд по правам человека</a:t>
            </a:r>
            <a:br>
              <a:rPr lang="ru-RU" dirty="0"/>
            </a:br>
            <a:r>
              <a:rPr lang="ru-RU" dirty="0"/>
              <a:t>  Дело Маноле а.о. против Молдовы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Девять </a:t>
            </a:r>
            <a:r>
              <a:rPr lang="ru-RU" dirty="0"/>
              <a:t>журналистов, редакторов и продюсеров, работавших на Общественном вещателе Молдовы, жаловались на то, что общественная вещательная компания подвергалась политическому контролю со стороны правительства и правящей политической партии, при отсутствии гарантий плюрализма в ее редакционной политике, новостях и информационные программы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65558"/>
            <a:ext cx="9601196" cy="3318936"/>
          </a:xfrm>
        </p:spPr>
        <p:txBody>
          <a:bodyPr>
            <a:normAutofit/>
          </a:bodyPr>
          <a:lstStyle/>
          <a:p>
            <a:r>
              <a:rPr lang="ru-RU" dirty="0"/>
              <a:t>они жаловались, что как журналисты </a:t>
            </a:r>
            <a:r>
              <a:rPr lang="ru-RU" dirty="0" smtClean="0"/>
              <a:t>они</a:t>
            </a:r>
            <a:r>
              <a:rPr lang="en-US" dirty="0" smtClean="0"/>
              <a:t> </a:t>
            </a:r>
            <a:r>
              <a:rPr lang="ru-RU" dirty="0" smtClean="0"/>
              <a:t>подвергается </a:t>
            </a:r>
            <a:r>
              <a:rPr lang="ru-RU" dirty="0"/>
              <a:t>цензурному режиму.</a:t>
            </a:r>
          </a:p>
          <a:p>
            <a:endParaRPr lang="ru-RU" dirty="0"/>
          </a:p>
          <a:p>
            <a:r>
              <a:rPr lang="ru-RU" dirty="0"/>
              <a:t>Они также утверждали, что политический контроль над новостями и политической информацией ухудшился после 2001 года, когда Коммунистическая партия получила подавляющее большинство в парламенте;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5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высшее руководство было заменено теми, кто был верен</a:t>
            </a:r>
            <a:r>
              <a:rPr lang="en-US" dirty="0"/>
              <a:t> </a:t>
            </a:r>
            <a:r>
              <a:rPr lang="ru-RU" dirty="0"/>
              <a:t>правительство, только доверенная группа журналистов использовалась для репортажей политического характера, которые затем редактировались, чтобы представить правящую партию в выгодном свете, другим журналистам объявлялись выговоры, интервью вырезались, а программы удалялись из эфира, в то время как оппозиционные партии были предоставлены лишь очень ограниченные возможности для выражения своего мнения.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После забастовки журналистов, протестовавших против политики правительства в отношении средств массовой информации и контроля над общественными СМИ, большое количество журналистов не были сохранены на своих должностях во время структурной реорганизации;</a:t>
            </a:r>
          </a:p>
          <a:p>
            <a:endParaRPr lang="ru-RU" dirty="0"/>
          </a:p>
          <a:p>
            <a:r>
              <a:rPr lang="ru-RU" dirty="0"/>
              <a:t>Журналисты утверждали, что их уволили по политическим мотивам, и обжаловали это решение в суде. Однако они не увенчались </a:t>
            </a:r>
            <a:r>
              <a:rPr lang="ru-RU" dirty="0" smtClean="0"/>
              <a:t>успехом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Ассамблея также пришла к выводу, что общественные вещатели должны иметь возможность диверсифицировать свои </a:t>
            </a:r>
            <a:r>
              <a:rPr lang="ru-RU" dirty="0" smtClean="0"/>
              <a:t>услуги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«за счет тематических каналов, медиа по запросу, записанных медиа и медиа-сервисов в Интернете, чтобы предлагать широкий и конкурентоспособный спектр медиа-услуг».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Суд </a:t>
            </a:r>
            <a:r>
              <a:rPr lang="ru-RU" dirty="0" smtClean="0"/>
              <a:t>отметил</a:t>
            </a:r>
            <a:r>
              <a:rPr lang="ru-RU" dirty="0"/>
              <a:t>, что само государство должно быть окончательным гарантом плюрализма и что государство обязано обеспечить, чтобы общественность имела доступ через телевидение и радио к беспристрастной и точной информации, а также к целому ряду мнений и комментариев, отражающих разнообразие политических взглядов внутри </a:t>
            </a:r>
            <a:r>
              <a:rPr lang="ru-RU" dirty="0" smtClean="0"/>
              <a:t>страны</a:t>
            </a:r>
            <a:r>
              <a:rPr lang="en-US" dirty="0" smtClean="0"/>
              <a:t>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Суд пришел к выводу, на основании доказательств и докладов Int. организаций о значительном уклоне в освещении деятельности Президента и Правительства в СМИ;</a:t>
            </a:r>
          </a:p>
          <a:p>
            <a:endParaRPr lang="ru-RU" dirty="0"/>
          </a:p>
          <a:p>
            <a:r>
              <a:rPr lang="ru-RU" dirty="0"/>
              <a:t>Суд также установил, что национальное законодательство с февраля 2001 года и далее не давало никаких гарантий политического баланса в составе высшего руководства и надзорного органа, а также никаких гарантий против вмешательства правящей политической партии в процесс принятия решений и функционирование органов.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0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 Государственные органы Молдовы не выполнили своего позитивного обязательства.</a:t>
            </a:r>
          </a:p>
          <a:p>
            <a:endParaRPr lang="ru-RU" dirty="0"/>
          </a:p>
          <a:p>
            <a:r>
              <a:rPr lang="ru-RU" dirty="0"/>
              <a:t>Законодательная база на протяжении рассматриваемого периода была несовершенной: она не обеспечивала достаточных гарантий и, следовательно, своей редакционной политики со стороны политического органа правительства.</a:t>
            </a:r>
          </a:p>
          <a:p>
            <a:endParaRPr lang="ru-RU" dirty="0"/>
          </a:p>
          <a:p>
            <a:r>
              <a:rPr lang="ru-RU"/>
              <a:t>Поскольку молдавское законодательство не предусматривает какого-либо механизма или эффективных внутренних средств правовой защиты для оспаривания на национальном уровне административной практики цензуры и политического контроля, суд признал нарушение статьи 10 Конвенции.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Комитет </a:t>
            </a:r>
            <a:r>
              <a:rPr lang="ru-RU" dirty="0"/>
              <a:t>министров призвал общественных вещателей позитивно реагировать на ожидания аудитории в отношении расширения выбора и контроля, вытекающие из цифровых </a:t>
            </a:r>
            <a:r>
              <a:rPr lang="ru-RU" dirty="0" smtClean="0"/>
              <a:t>разработок</a:t>
            </a:r>
            <a:r>
              <a:rPr lang="en-US" dirty="0" smtClean="0"/>
              <a:t>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2" y="309032"/>
            <a:ext cx="9601196" cy="130386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32000"/>
            <a:ext cx="9601196" cy="384386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ЕС также принял широкий взгляд на общественные вещатели. Как Суд, так и Европейская комиссия прямо подтвердили, что обязательство предоставлять сбалансированное и разнообразное вещательное предложение в целом будет законным,</a:t>
            </a:r>
          </a:p>
          <a:p>
            <a:endParaRPr lang="ru-RU" dirty="0"/>
          </a:p>
          <a:p>
            <a:r>
              <a:rPr lang="ru-RU" dirty="0"/>
              <a:t>Комиссия заявила, что общественные вещатели могут предоставлять услуги, которые не являются «программами» в традиционном смысле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при условии, что они отвечают одним и тем же демократическим, социальным и культурным потребностям и что «сфера компетенции государственной службы может также отражать. . . диверсификация деятельности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Цифровой </a:t>
            </a:r>
            <a:r>
              <a:rPr lang="ru-RU" dirty="0"/>
              <a:t>век".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Независимость и управление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Совет </a:t>
            </a:r>
            <a:r>
              <a:rPr lang="ru-RU" dirty="0"/>
              <a:t>Европы считает, что «главным приоритетом» Общественного вещателя должно быть обеспечение того, чтобы его «культура, политика, процессы и программы отражали и обеспечивали» редакционную независимость и оперативную автономию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ru-RU" dirty="0"/>
              <a:t>Редакционная независимость определяется как «право организаций общественного вещания свободно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без </a:t>
            </a:r>
            <a:r>
              <a:rPr lang="ru-RU" dirty="0"/>
              <a:t>вмешательства какой-либо внешней власти, в пределах, установленных законом или иными правилами, в целях защиты законных прав и интересов»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Оперативная </a:t>
            </a:r>
            <a:r>
              <a:rPr lang="ru-RU" dirty="0"/>
              <a:t>автономия предполагает право Общественного вещателя свободно организовывать свою деятельность в пределах, установленных законом, и соответствующих надзорных ограничений.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just"/>
            <a:r>
              <a:rPr lang="ru-RU" dirty="0"/>
              <a:t>Принципы редакционной независимости и институциональной автономии должны быть четко закреплены в правовой базе, регулирующей деятельность общественного вещания.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/>
              <a:t>Независимость распространяется на определение расписания программ; концепция и производство программ; редактирование и представление программ новостей и текущих событий; организация деятельности; и набор </a:t>
            </a:r>
            <a:r>
              <a:rPr lang="ru-RU" dirty="0" smtClean="0"/>
              <a:t>персонала</a:t>
            </a:r>
            <a:r>
              <a:rPr lang="en-US" dirty="0" smtClean="0"/>
              <a:t>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1370</TotalTime>
  <Words>1401</Words>
  <Application>Microsoft Office PowerPoint</Application>
  <PresentationFormat>Widescreen</PresentationFormat>
  <Paragraphs>89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Garamond</vt:lpstr>
      <vt:lpstr>Organic</vt:lpstr>
      <vt:lpstr>Европейское законодательство о СМИ               </vt:lpstr>
      <vt:lpstr>PowerPoint Presentation</vt:lpstr>
      <vt:lpstr>PowerPoint Presentation</vt:lpstr>
      <vt:lpstr>PowerPoint Presentation</vt:lpstr>
      <vt:lpstr>PowerPoint Presentation</vt:lpstr>
      <vt:lpstr>Независимость и управление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Структура, надзор и нормативно-правовая база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Финансирование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Европейский суд по правам человека   Дело Маноле а.о. против Молдовы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Европейское законодательство о СМИ</dc:title>
  <dc:creator>Mamuka Andguladze</dc:creator>
  <cp:lastModifiedBy>Mamuka Andguladze</cp:lastModifiedBy>
  <cp:revision>83</cp:revision>
  <dcterms:created xsi:type="dcterms:W3CDTF">2022-03-05T18:47:03Z</dcterms:created>
  <dcterms:modified xsi:type="dcterms:W3CDTF">2022-04-14T09:32:58Z</dcterms:modified>
</cp:coreProperties>
</file>