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6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86800" cy="1143000"/>
          </a:xfrm>
        </p:spPr>
        <p:txBody>
          <a:bodyPr>
            <a:normAutofit/>
          </a:bodyPr>
          <a:lstStyle/>
          <a:p>
            <a:r>
              <a:rPr lang="ka-GE" sz="4000" b="1" dirty="0" smtClean="0"/>
              <a:t>პროფ. ცირა ბარამიძე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6600" dirty="0" smtClean="0">
                <a:solidFill>
                  <a:schemeClr val="tx2"/>
                </a:solidFill>
              </a:rPr>
              <a:t>ენობრივი სიტუაცია </a:t>
            </a:r>
          </a:p>
          <a:p>
            <a:pPr algn="ctr">
              <a:buNone/>
            </a:pPr>
            <a:r>
              <a:rPr lang="ka-GE" sz="6600" dirty="0" smtClean="0">
                <a:solidFill>
                  <a:schemeClr val="tx2"/>
                </a:solidFill>
              </a:rPr>
              <a:t>საქართველოში</a:t>
            </a:r>
            <a:endParaRPr lang="en-US" sz="6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a-GE" sz="4000" b="1" dirty="0" smtClean="0"/>
              <a:t>სალიტერატურო ქართულის პრიორიტეტი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6000" dirty="0" smtClean="0"/>
              <a:t>უცხოური ექსპანსია</a:t>
            </a:r>
          </a:p>
          <a:p>
            <a:pPr algn="ctr"/>
            <a:r>
              <a:rPr lang="ka-GE" sz="6000" dirty="0" smtClean="0"/>
              <a:t>უცხოელთა მიგრაციული ტალღები</a:t>
            </a:r>
            <a:endParaRPr lang="en-US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400" dirty="0" smtClean="0"/>
              <a:t>მოსახლეობის გადაადგილება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800" b="1" dirty="0" smtClean="0"/>
              <a:t>ერთი კულტურულ-სოციალური მოდელის მოხვედრა, გადასვლა  სხვა კულტურულ-სოციალურ გარემოში</a:t>
            </a:r>
            <a:endParaRPr lang="en-US" sz="4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ახალი ენობრივი მოდელი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4400" b="1" dirty="0" smtClean="0"/>
              <a:t>მშობლიური ენა +</a:t>
            </a:r>
          </a:p>
          <a:p>
            <a:r>
              <a:rPr lang="ka-GE" sz="4400" b="1" dirty="0" smtClean="0"/>
              <a:t>ახალი სახელმწიფო ენა +</a:t>
            </a:r>
          </a:p>
          <a:p>
            <a:r>
              <a:rPr lang="ka-GE" sz="4400" b="1" dirty="0" smtClean="0"/>
              <a:t>მშობლიური ენის დავიწყებული ვარიანტი +</a:t>
            </a:r>
          </a:p>
          <a:p>
            <a:r>
              <a:rPr lang="ka-GE" sz="4400" b="1" dirty="0" smtClean="0"/>
              <a:t>მშობლიურ ენაში შერწყმული ახალი ენის მასალა</a:t>
            </a:r>
            <a:endParaRPr lang="en-US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   ტ ე რ მ ი ნ ე ბ 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800" dirty="0" smtClean="0"/>
              <a:t>ენობრივი კონტაქტები</a:t>
            </a:r>
          </a:p>
          <a:p>
            <a:r>
              <a:rPr lang="ka-GE" sz="4800" dirty="0" smtClean="0"/>
              <a:t>ენობრივი კონფლიქტი</a:t>
            </a:r>
            <a:endParaRPr lang="en-US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საქართველო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</a:t>
            </a:r>
            <a:r>
              <a:rPr lang="ka-GE" sz="4800" dirty="0" smtClean="0"/>
              <a:t>მულტიეთნიკური ქვეყანაა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არაავტოქტონები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400" dirty="0" smtClean="0"/>
              <a:t>აზერბაიჯანული ენა </a:t>
            </a:r>
            <a:endParaRPr lang="ka-GE" sz="4400" dirty="0" smtClean="0"/>
          </a:p>
          <a:p>
            <a:r>
              <a:rPr lang="ka-GE" sz="4400" dirty="0" smtClean="0"/>
              <a:t>სომხური ენა</a:t>
            </a:r>
            <a:endParaRPr lang="en-US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აზერბაიჯანული ენა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400" dirty="0" smtClean="0"/>
              <a:t>ბოლნისის რაიონი</a:t>
            </a:r>
          </a:p>
          <a:p>
            <a:r>
              <a:rPr lang="ka-GE" sz="4400" dirty="0" smtClean="0"/>
              <a:t>მარნეულის</a:t>
            </a:r>
          </a:p>
          <a:p>
            <a:r>
              <a:rPr lang="ka-GE" sz="4400" dirty="0" smtClean="0"/>
              <a:t>დმანისის</a:t>
            </a:r>
          </a:p>
          <a:p>
            <a:r>
              <a:rPr lang="ka-GE" sz="4400" dirty="0" smtClean="0"/>
              <a:t>გარდაბნის</a:t>
            </a:r>
          </a:p>
          <a:p>
            <a:r>
              <a:rPr lang="ka-GE" sz="4400" dirty="0" smtClean="0"/>
              <a:t>წალკის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    მაჰმადიანური მოსახლეობა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6600" dirty="0" smtClean="0"/>
              <a:t>სხვადასხვა ძნელბედობისას: </a:t>
            </a:r>
            <a:r>
              <a:rPr lang="en-US" sz="6600" dirty="0" smtClean="0"/>
              <a:t>       XV, XVII, XVIII</a:t>
            </a:r>
            <a:r>
              <a:rPr lang="ka-GE" sz="6600" dirty="0" smtClean="0"/>
              <a:t>  საუკუნეებში</a:t>
            </a:r>
            <a:endParaRPr lang="en-US" sz="6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</a:t>
            </a:r>
            <a:r>
              <a:rPr lang="en-US" dirty="0" smtClean="0"/>
              <a:t>XV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800" dirty="0" smtClean="0"/>
              <a:t>საქართველოში შემოსახლდა  თურქმანული  ტომები</a:t>
            </a:r>
            <a:endParaRPr lang="en-US"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r>
              <a:rPr lang="en-US" dirty="0" smtClean="0"/>
              <a:t>XVII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800" dirty="0" smtClean="0"/>
              <a:t>ირანის შაჰმა  აბას </a:t>
            </a:r>
            <a:r>
              <a:rPr lang="en-US" sz="4800" dirty="0" smtClean="0"/>
              <a:t>I</a:t>
            </a:r>
            <a:r>
              <a:rPr lang="ka-GE" sz="4800" dirty="0" smtClean="0"/>
              <a:t>-მა დებედის ხეობაში ბორჩალუს მომთაბარე ტომი ჩამოასახლა; მანვე დაარსა ლორის სახანო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0" cy="631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    </a:t>
            </a:r>
            <a:r>
              <a:rPr lang="en-US" dirty="0" smtClean="0"/>
              <a:t>XVI</a:t>
            </a:r>
            <a:r>
              <a:rPr lang="ka-GE" dirty="0" smtClean="0"/>
              <a:t> ს. დასაწყისი - </a:t>
            </a:r>
            <a:r>
              <a:rPr lang="en-US" dirty="0" smtClean="0"/>
              <a:t>XVII</a:t>
            </a:r>
            <a:r>
              <a:rPr lang="ka-GE" dirty="0" smtClean="0"/>
              <a:t> ს.</a:t>
            </a:r>
            <a:r>
              <a:rPr lang="en-US" dirty="0" smtClean="0"/>
              <a:t>I</a:t>
            </a:r>
            <a:r>
              <a:rPr lang="ka-GE" dirty="0" smtClean="0"/>
              <a:t> ნახ.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a-GE" sz="3600" dirty="0" smtClean="0"/>
              <a:t>     თურქული ტომების ინტენსიური   ჩამოსახლება                       			             (ელი):</a:t>
            </a:r>
          </a:p>
          <a:p>
            <a:r>
              <a:rPr lang="ka-GE" sz="3600" dirty="0" smtClean="0"/>
              <a:t>იურუქები - ოსმალო მომთაბარეები სამხრეთ საქართველოში</a:t>
            </a:r>
          </a:p>
          <a:p>
            <a:r>
              <a:rPr lang="ka-GE" sz="3600" dirty="0" smtClean="0"/>
              <a:t>ყიზილბაშური ტომები - აღმოსავლეთ კახეთსა და ქვემო ქართლში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           ორი ეტაპი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5400" dirty="0" smtClean="0"/>
              <a:t>ადრეული საფეხური  </a:t>
            </a:r>
            <a:r>
              <a:rPr lang="en-US" sz="5400" dirty="0" smtClean="0"/>
              <a:t>XV-XVIII </a:t>
            </a:r>
            <a:endParaRPr lang="ka-GE" sz="5400" dirty="0" smtClean="0"/>
          </a:p>
          <a:p>
            <a:r>
              <a:rPr lang="ka-GE" sz="5400" dirty="0" smtClean="0"/>
              <a:t>გვიანდელი საფეხური</a:t>
            </a:r>
            <a:r>
              <a:rPr lang="en-US" sz="5400" dirty="0" smtClean="0"/>
              <a:t>   XIX - XX</a:t>
            </a:r>
            <a:endParaRPr lang="en-US" sz="5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I </a:t>
            </a:r>
            <a:r>
              <a:rPr lang="ka-GE" dirty="0" smtClean="0"/>
              <a:t> ეტაპი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3600" dirty="0" smtClean="0"/>
              <a:t>დაპყრობითი ომების დროს ჩამოსახლებული უცხოტომელები</a:t>
            </a:r>
          </a:p>
          <a:p>
            <a:r>
              <a:rPr lang="ka-GE" sz="3600" dirty="0" smtClean="0"/>
              <a:t>მომთაბარეები თავიანთი სპეციფიკური ცხოვრების გამო</a:t>
            </a:r>
          </a:p>
          <a:p>
            <a:r>
              <a:rPr lang="ka-GE" sz="3600" dirty="0" smtClean="0"/>
              <a:t>ლტოლვილები (ეკოლოგიური, სამხედრო-პოლიტიკური, ეკონომიკური)</a:t>
            </a:r>
          </a:p>
          <a:p>
            <a:r>
              <a:rPr lang="ka-GE" sz="3600" dirty="0" smtClean="0"/>
              <a:t>მოსახლეობა ექსპანსიის მიზნით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</a:t>
            </a:r>
            <a:r>
              <a:rPr lang="en-US" dirty="0" smtClean="0"/>
              <a:t>II  </a:t>
            </a:r>
            <a:r>
              <a:rPr lang="ka-GE" dirty="0" smtClean="0"/>
              <a:t>ეტაპი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3200" dirty="0" smtClean="0"/>
              <a:t>უცხოტომელთა ჩამოსახლება ორგანიზებულია ექსპანსიის მიზნით, მართულია</a:t>
            </a:r>
          </a:p>
          <a:p>
            <a:r>
              <a:rPr lang="ka-GE" sz="3200" dirty="0" smtClean="0"/>
              <a:t>მოსულთა ინტერესებს მეურვეობს “მესამე” (რუსეთი), რომელიც დეკლარირებულად სუსტის მხარესაა</a:t>
            </a:r>
          </a:p>
          <a:p>
            <a:r>
              <a:rPr lang="ka-GE" sz="3200" dirty="0" smtClean="0"/>
              <a:t>მოსულისა დამკვიდრის ურთიერთობის ენა არის არა მკვიდრის ენა, არამედ “მესამისა” (რუსული ენა)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ენობრივი პოლიტიკა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 </a:t>
            </a:r>
            <a:r>
              <a:rPr lang="ka-GE" sz="6000" dirty="0" smtClean="0"/>
              <a:t>მიკროგლობალიზაციური ექსპერიმენტი:</a:t>
            </a:r>
          </a:p>
          <a:p>
            <a:r>
              <a:rPr lang="ka-GE" sz="6000" dirty="0" smtClean="0"/>
              <a:t>კონტროლი</a:t>
            </a:r>
          </a:p>
          <a:p>
            <a:r>
              <a:rPr lang="ka-GE" sz="6000" dirty="0" smtClean="0"/>
              <a:t>ასიმილაცია</a:t>
            </a:r>
            <a:endParaRPr lang="en-US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ჩამოსახლება: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6000" dirty="0" smtClean="0"/>
              <a:t>რუსები</a:t>
            </a:r>
          </a:p>
          <a:p>
            <a:r>
              <a:rPr lang="ka-GE" sz="6000" dirty="0" smtClean="0"/>
              <a:t>სომხები</a:t>
            </a:r>
          </a:p>
          <a:p>
            <a:r>
              <a:rPr lang="ka-GE" sz="6000" dirty="0" smtClean="0"/>
              <a:t>გერმანელები</a:t>
            </a:r>
          </a:p>
          <a:p>
            <a:r>
              <a:rPr lang="ka-GE" sz="6000" dirty="0" smtClean="0"/>
              <a:t>ბერძნები ...</a:t>
            </a:r>
            <a:endParaRPr lang="en-US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რუსეთი იყენებდა: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6600" dirty="0" smtClean="0"/>
              <a:t>სამხედრო</a:t>
            </a:r>
          </a:p>
          <a:p>
            <a:r>
              <a:rPr lang="ka-GE" sz="6600" dirty="0" smtClean="0"/>
              <a:t>ეკონომიკურ</a:t>
            </a:r>
          </a:p>
          <a:p>
            <a:r>
              <a:rPr lang="ka-GE" sz="6600" dirty="0" smtClean="0"/>
              <a:t>რელიგიურ     ფაქტორებს</a:t>
            </a:r>
            <a:endParaRPr lang="en-US" sz="6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r>
              <a:rPr lang="en-US" dirty="0" smtClean="0"/>
              <a:t>XIX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800" dirty="0" smtClean="0"/>
              <a:t>მაჰმადიანი ქართველები გადასახლდნენ ოსმალეთში  (1828) - ახალქალაქიდან, 1878 - არდაგანიდან - 22 743 ქართველი</a:t>
            </a: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    სომხური ენა საქართველოში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a-GE" dirty="0" smtClean="0"/>
              <a:t>        </a:t>
            </a:r>
            <a:r>
              <a:rPr lang="ka-GE" sz="6000" dirty="0" smtClean="0"/>
              <a:t>სამცხე </a:t>
            </a:r>
            <a:r>
              <a:rPr lang="ka-GE" sz="6000" dirty="0" smtClean="0"/>
              <a:t>- ჯავახეთი:</a:t>
            </a:r>
          </a:p>
          <a:p>
            <a:pPr marL="514350" indent="-514350">
              <a:buAutoNum type="arabicPeriod"/>
            </a:pPr>
            <a:r>
              <a:rPr lang="ka-GE" sz="6000" dirty="0" smtClean="0"/>
              <a:t>ასპინძა</a:t>
            </a:r>
          </a:p>
          <a:p>
            <a:pPr marL="514350" indent="-514350">
              <a:buAutoNum type="arabicPeriod"/>
            </a:pPr>
            <a:r>
              <a:rPr lang="ka-GE" sz="6000" dirty="0" smtClean="0"/>
              <a:t>ახალქალაქი</a:t>
            </a:r>
          </a:p>
          <a:p>
            <a:pPr marL="514350" indent="-514350">
              <a:buAutoNum type="arabicPeriod"/>
            </a:pPr>
            <a:r>
              <a:rPr lang="ka-GE" sz="6000" dirty="0" smtClean="0"/>
              <a:t>ნინოწმინდა</a:t>
            </a:r>
            <a:endParaRPr lang="en-US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ჯავახეთის ისტორიიდან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3200" dirty="0" smtClean="0"/>
              <a:t>ჩვ.წ.აღ.-მდე </a:t>
            </a:r>
            <a:r>
              <a:rPr lang="en-US" sz="3200" dirty="0" smtClean="0"/>
              <a:t>IV-III</a:t>
            </a:r>
            <a:r>
              <a:rPr lang="ka-GE" sz="3200" dirty="0" smtClean="0"/>
              <a:t> სს. ფარნავაზმა დაუქვემდებარა წუნდის ერისთავს</a:t>
            </a:r>
          </a:p>
          <a:p>
            <a:r>
              <a:rPr lang="ka-GE" sz="3200" dirty="0" smtClean="0"/>
              <a:t>ჯავახეთი საუკუნეების მანძილზე - საქართველოს სამხრეთი საზღვარია</a:t>
            </a:r>
          </a:p>
          <a:p>
            <a:r>
              <a:rPr lang="ka-GE" sz="3200" dirty="0" smtClean="0"/>
              <a:t>უდიდესი სამონასტრო-საეკლესიო ცენტრია</a:t>
            </a:r>
          </a:p>
          <a:p>
            <a:r>
              <a:rPr lang="en-US" sz="3200" dirty="0" smtClean="0"/>
              <a:t>XV</a:t>
            </a:r>
            <a:r>
              <a:rPr lang="ka-GE" sz="3200" dirty="0" smtClean="0"/>
              <a:t> ს. - სამცხე-საათაბაგოს შემადგენლობაში ერთ-ერთი უძლიერესი სამთავროა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</a:t>
            </a:r>
            <a:r>
              <a:rPr lang="ka-GE" dirty="0" smtClean="0"/>
              <a:t>ჯავახეთის ისტორიიდან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3600" dirty="0" smtClean="0"/>
              <a:t>1453 - თურქებმა კონსტანტინეპოლი აიღეს</a:t>
            </a:r>
          </a:p>
          <a:p>
            <a:r>
              <a:rPr lang="en-US" sz="3600" dirty="0" smtClean="0"/>
              <a:t>XVI </a:t>
            </a:r>
            <a:r>
              <a:rPr lang="ka-GE" sz="3600" dirty="0" smtClean="0"/>
              <a:t>ს. - დასრულდა ირან-ოსმალეთის ბრძოლა ამიერკავკასიისათვის</a:t>
            </a:r>
          </a:p>
          <a:p>
            <a:r>
              <a:rPr lang="ka-GE" sz="3600" dirty="0" smtClean="0"/>
              <a:t>ოსმალეთი საუკუნენახევარი იბრძოდა სამცხე-ჯავახეთის დასაპყრობად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</a:t>
            </a:r>
            <a:r>
              <a:rPr lang="ka-GE" dirty="0" smtClean="0"/>
              <a:t>ჯავახეთის ისტორიიდან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1579 წელს ოსმალეთმა ახალციხის საფაშო შექმნა</a:t>
            </a:r>
          </a:p>
          <a:p>
            <a:r>
              <a:rPr lang="en-US" sz="3200" dirty="0" smtClean="0"/>
              <a:t>XVI </a:t>
            </a:r>
            <a:r>
              <a:rPr lang="ka-GE" sz="3200" dirty="0" smtClean="0"/>
              <a:t>ს. – 300 დაცლილი სოფელი</a:t>
            </a:r>
          </a:p>
          <a:p>
            <a:r>
              <a:rPr lang="en-US" sz="3200" dirty="0" smtClean="0"/>
              <a:t>XVII – XVIII </a:t>
            </a:r>
            <a:r>
              <a:rPr lang="ka-GE" sz="3200" dirty="0" smtClean="0"/>
              <a:t>სს. - საქართველომ წაგებული პოზიციები ვერ დაიბრუნა</a:t>
            </a:r>
          </a:p>
          <a:p>
            <a:r>
              <a:rPr lang="ka-GE" sz="3200" dirty="0" smtClean="0"/>
              <a:t>1768 - დაიწყო რუსეთ - თურქეთის ომი</a:t>
            </a:r>
          </a:p>
          <a:p>
            <a:r>
              <a:rPr lang="ka-GE" sz="3200" dirty="0" smtClean="0"/>
              <a:t>ქართველი მუსულმანები ოსმალეთში გადასახლდნენ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</a:t>
            </a:r>
            <a:r>
              <a:rPr lang="ka-GE" dirty="0" smtClean="0"/>
              <a:t>ჯავახეთის ისტორიიდან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a-GE" dirty="0" smtClean="0"/>
              <a:t>      </a:t>
            </a:r>
            <a:r>
              <a:rPr lang="ka-GE" sz="9600" dirty="0" smtClean="0"/>
              <a:t>ჯავახეთი    დაიცალა </a:t>
            </a:r>
            <a:endParaRPr lang="en-US" sz="9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</a:t>
            </a:r>
            <a:r>
              <a:rPr lang="en-US" dirty="0" smtClean="0"/>
              <a:t>XVIII </a:t>
            </a:r>
            <a:r>
              <a:rPr lang="ka-GE" dirty="0" smtClean="0"/>
              <a:t>საუკუნიდან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4800" dirty="0" smtClean="0"/>
              <a:t>ენობრივი სიტუაციის ცვლა</a:t>
            </a:r>
          </a:p>
          <a:p>
            <a:r>
              <a:rPr lang="ka-GE" sz="4800" dirty="0" smtClean="0"/>
              <a:t>ჯავახეთის დემოგრაფიული ექსპანსია</a:t>
            </a:r>
          </a:p>
          <a:p>
            <a:r>
              <a:rPr lang="ka-GE" sz="4800" dirty="0" smtClean="0"/>
              <a:t>ქართული ენის </a:t>
            </a:r>
            <a:r>
              <a:rPr lang="ka-GE" sz="6000" dirty="0" smtClean="0"/>
              <a:t>დისკრიმინაცია</a:t>
            </a:r>
            <a:endParaRPr lang="en-US" sz="6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</a:t>
            </a:r>
            <a:r>
              <a:rPr lang="en-US" dirty="0" smtClean="0"/>
              <a:t>  </a:t>
            </a:r>
            <a:r>
              <a:rPr lang="ka-GE" dirty="0" smtClean="0"/>
              <a:t>     </a:t>
            </a:r>
            <a:r>
              <a:rPr lang="en-US" dirty="0" smtClean="0"/>
              <a:t>XVIII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1787 - ერეკლე </a:t>
            </a:r>
            <a:r>
              <a:rPr lang="en-US" dirty="0" smtClean="0"/>
              <a:t>II - </a:t>
            </a:r>
            <a:r>
              <a:rPr lang="ka-GE" dirty="0" smtClean="0"/>
              <a:t>მ ჩამოასახლა  70 000 სომეხი ყარაბაღიდან</a:t>
            </a:r>
          </a:p>
          <a:p>
            <a:r>
              <a:rPr lang="ka-GE" dirty="0" smtClean="0"/>
              <a:t>ერეკლე </a:t>
            </a:r>
            <a:r>
              <a:rPr lang="en-US" dirty="0" smtClean="0"/>
              <a:t>II</a:t>
            </a:r>
            <a:r>
              <a:rPr lang="ka-GE" dirty="0" smtClean="0"/>
              <a:t> -მ შეივრდომა ირანის ხანებისაგან შევიწროებული სომეხი მელიქები და ქვემო ქართლში დაასახლა (ბამბაკი, შორაგელი)</a:t>
            </a:r>
          </a:p>
          <a:p>
            <a:endParaRPr lang="ka-G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</a:t>
            </a:r>
            <a:r>
              <a:rPr lang="ka-GE" dirty="0" smtClean="0"/>
              <a:t> </a:t>
            </a:r>
            <a:r>
              <a:rPr lang="en-US" dirty="0" smtClean="0"/>
              <a:t>XIX 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 1804 - რუსეთმა ერევნის სახანოდან ჩამოასახლა თბილისში  2000 სომეხი</a:t>
            </a:r>
          </a:p>
          <a:p>
            <a:r>
              <a:rPr lang="ka-GE" dirty="0" smtClean="0"/>
              <a:t>1807-1808 წლებში - თბილისის გუბერნიასა და ავლაბარში - 1906 სული</a:t>
            </a:r>
          </a:p>
          <a:p>
            <a:r>
              <a:rPr lang="ka-GE" dirty="0" smtClean="0"/>
              <a:t>1809- 1811 წლებში - ყარაბაიდან ბოლნისში - 2140 სული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</a:t>
            </a:r>
            <a:r>
              <a:rPr lang="en-US" dirty="0" smtClean="0"/>
              <a:t>XIX  </a:t>
            </a:r>
            <a:r>
              <a:rPr lang="ka-GE" dirty="0" smtClean="0"/>
              <a:t>საუკუნე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4000" dirty="0" smtClean="0"/>
              <a:t>1826-1828  რუსეთ - ირანის ომის დროს - 35 000  სომეხი ქვემო ქართლში შემოსახლდა</a:t>
            </a:r>
          </a:p>
          <a:p>
            <a:r>
              <a:rPr lang="ka-GE" sz="4000" dirty="0" smtClean="0"/>
              <a:t>1810 წელს რუსეთის ბრძანებით გარეკეს 1500 - მდე ქართული ქრისტიანული ოჯახი</a:t>
            </a:r>
          </a:p>
          <a:p>
            <a:pPr>
              <a:buNone/>
            </a:pPr>
            <a:endParaRPr lang="ka-GE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</a:t>
            </a:r>
            <a:r>
              <a:rPr lang="en-US" dirty="0" smtClean="0"/>
              <a:t>XIX  </a:t>
            </a:r>
            <a:r>
              <a:rPr lang="ka-GE" dirty="0" smtClean="0"/>
              <a:t>საუკუნე</a:t>
            </a:r>
            <a:r>
              <a:rPr lang="ka-GE" dirty="0" smtClean="0"/>
              <a:t>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4000" dirty="0" smtClean="0"/>
              <a:t>1830 - დაიწყო ქრისტიანი სომხების შემოსახლება არზრუმიდან (არქიეპისკოპოსი კარაპეტას მეთაურობით</a:t>
            </a:r>
            <a:r>
              <a:rPr lang="ka-GE" sz="4000" dirty="0" smtClean="0"/>
              <a:t>)</a:t>
            </a:r>
          </a:p>
          <a:p>
            <a:r>
              <a:rPr lang="ka-GE" sz="4000" dirty="0" smtClean="0"/>
              <a:t>1828-1829 წწ. ომის დროს ქართველებს დასახლების ნება არ მისცეს</a:t>
            </a:r>
            <a:endParaRPr lang="ka-GE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</a:t>
            </a:r>
            <a:r>
              <a:rPr lang="ka-GE" dirty="0" smtClean="0"/>
              <a:t> </a:t>
            </a:r>
            <a:r>
              <a:rPr lang="en-US" dirty="0" smtClean="0"/>
              <a:t>XIX  </a:t>
            </a:r>
            <a:r>
              <a:rPr lang="ka-GE" dirty="0" smtClean="0"/>
              <a:t>საუკუნე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400" dirty="0" smtClean="0"/>
              <a:t>1828  - პასკევიჩმა 30 000 სომეხი ჩაასახლა მესხეთში</a:t>
            </a:r>
          </a:p>
          <a:p>
            <a:r>
              <a:rPr lang="ka-GE" sz="4400" dirty="0" smtClean="0"/>
              <a:t>თურქეთიდან გადმოასახლეს ბერძნები წალკაში</a:t>
            </a:r>
          </a:p>
          <a:p>
            <a:r>
              <a:rPr lang="ka-GE" sz="4400" dirty="0" smtClean="0"/>
              <a:t>1839 - რუსი სექტანტები  ჩამოასახლეს ჯავახეთში</a:t>
            </a:r>
            <a:endParaRPr lang="en-US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ე ქ ს პ ა ნ ს ი ა: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8000" dirty="0" smtClean="0"/>
              <a:t>რელიგიური</a:t>
            </a:r>
          </a:p>
          <a:p>
            <a:r>
              <a:rPr lang="ka-GE" sz="8000" dirty="0" smtClean="0"/>
              <a:t>ენობრივი</a:t>
            </a: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5-2016\shesavlis studentta monacemebi\rukebi\IMG_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4000" b="1" dirty="0" smtClean="0"/>
              <a:t>მოსახლეობის დემოგრაფიული ცვლა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a-GE" sz="4800" dirty="0" smtClean="0"/>
              <a:t>მოსახლეობის დემოგრაფიული ცვლა, როგორც ენობრივი სიტუაციის ცვლის მიზეზი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 smtClean="0"/>
              <a:t>ქართული ენობრივი სამყარო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400" b="1" dirty="0" smtClean="0"/>
              <a:t>ერთადერთი სტანტარტიზებული ვარიანტი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ka-GE" sz="3200" b="1" dirty="0" smtClean="0"/>
              <a:t>მრავალფეროვანი </a:t>
            </a:r>
            <a:r>
              <a:rPr lang="ka-GE" sz="4000" b="1" dirty="0" smtClean="0"/>
              <a:t>გეოგრაფიული დიალექტები</a:t>
            </a:r>
            <a:endParaRPr lang="en-US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548</Words>
  <Application>Microsoft Office PowerPoint</Application>
  <PresentationFormat>On-screen Show (4:3)</PresentationFormat>
  <Paragraphs>115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პროფ. ცირა ბარამიძე</vt:lpstr>
      <vt:lpstr>Slide 2</vt:lpstr>
      <vt:lpstr>Slide 3</vt:lpstr>
      <vt:lpstr>Slide 4</vt:lpstr>
      <vt:lpstr>Slide 5</vt:lpstr>
      <vt:lpstr>Slide 6</vt:lpstr>
      <vt:lpstr>Slide 7</vt:lpstr>
      <vt:lpstr>მოსახლეობის დემოგრაფიული ცვლა</vt:lpstr>
      <vt:lpstr>ქართული ენობრივი სამყარო</vt:lpstr>
      <vt:lpstr>სალიტერატურო ქართულის პრიორიტეტი</vt:lpstr>
      <vt:lpstr>მოსახლეობის გადაადგილება</vt:lpstr>
      <vt:lpstr>ახალი ენობრივი მოდელი</vt:lpstr>
      <vt:lpstr>   ტ ე რ მ ი ნ ე ბ ი</vt:lpstr>
      <vt:lpstr>     საქართველო</vt:lpstr>
      <vt:lpstr>      არაავტოქტონები</vt:lpstr>
      <vt:lpstr>     აზერბაიჯანული ენა </vt:lpstr>
      <vt:lpstr>    მაჰმადიანური მოსახლეობა</vt:lpstr>
      <vt:lpstr>        XV საუკუნე</vt:lpstr>
      <vt:lpstr>             XVII საუკუნე</vt:lpstr>
      <vt:lpstr>    XVI ს. დასაწყისი - XVII ს.I ნახ.</vt:lpstr>
      <vt:lpstr>           ორი ეტაპი </vt:lpstr>
      <vt:lpstr>          I  ეტაპი</vt:lpstr>
      <vt:lpstr>    II  ეტაპი</vt:lpstr>
      <vt:lpstr>   ენობრივი პოლიტიკა</vt:lpstr>
      <vt:lpstr>        ჩამოსახლება:</vt:lpstr>
      <vt:lpstr>    რუსეთი იყენებდა:</vt:lpstr>
      <vt:lpstr>             XIX საუკუნე</vt:lpstr>
      <vt:lpstr>    სომხური ენა საქართველოში</vt:lpstr>
      <vt:lpstr>    ჯავახეთის ისტორიიდან</vt:lpstr>
      <vt:lpstr> ჯავახეთის ისტორიიდან</vt:lpstr>
      <vt:lpstr>   ჯავახეთის ისტორიიდან</vt:lpstr>
      <vt:lpstr> ჯავახეთის ისტორიიდან</vt:lpstr>
      <vt:lpstr>     XVIII საუკუნიდან</vt:lpstr>
      <vt:lpstr>          XVIII საუკუნე</vt:lpstr>
      <vt:lpstr>      XIX  საუკუნე</vt:lpstr>
      <vt:lpstr>           XIX  საუკუნე</vt:lpstr>
      <vt:lpstr>        XIX  საუკუნე         </vt:lpstr>
      <vt:lpstr>      XIX  საუკუნე </vt:lpstr>
      <vt:lpstr>         ე ქ ს პ ა ნ ს ი ა: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პროფ. ცირა ბარამიძე</dc:title>
  <dc:creator>user</dc:creator>
  <cp:lastModifiedBy>user</cp:lastModifiedBy>
  <cp:revision>22</cp:revision>
  <dcterms:created xsi:type="dcterms:W3CDTF">2006-08-16T00:00:00Z</dcterms:created>
  <dcterms:modified xsi:type="dcterms:W3CDTF">2015-10-20T16:24:06Z</dcterms:modified>
</cp:coreProperties>
</file>